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b" ContentType="application/vnd.ms-excel.sheet.binary.macroEnabled.12"/>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notesSlides/notesSlide1.xml" ContentType="application/vnd.openxmlformats-officedocument.presentationml.notesSlide+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notesSlides/notesSlide2.xml" ContentType="application/vnd.openxmlformats-officedocument.presentationml.notesSlide+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charts/chart3.xml" ContentType="application/vnd.openxmlformats-officedocument.drawingml.chart+xml"/>
  <Override PartName="/ppt/tags/tag481.xml" ContentType="application/vnd.openxmlformats-officedocument.presentationml.tags+xml"/>
  <Override PartName="/ppt/tags/tag48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 id="2147483864" r:id="rId5"/>
  </p:sldMasterIdLst>
  <p:notesMasterIdLst>
    <p:notesMasterId r:id="rId29"/>
  </p:notesMasterIdLst>
  <p:handoutMasterIdLst>
    <p:handoutMasterId r:id="rId30"/>
  </p:handoutMasterIdLst>
  <p:sldIdLst>
    <p:sldId id="299" r:id="rId6"/>
    <p:sldId id="312" r:id="rId7"/>
    <p:sldId id="277" r:id="rId8"/>
    <p:sldId id="269" r:id="rId9"/>
    <p:sldId id="271" r:id="rId10"/>
    <p:sldId id="2147478909" r:id="rId11"/>
    <p:sldId id="2147478908" r:id="rId12"/>
    <p:sldId id="305" r:id="rId13"/>
    <p:sldId id="292" r:id="rId14"/>
    <p:sldId id="302" r:id="rId15"/>
    <p:sldId id="303" r:id="rId16"/>
    <p:sldId id="2147478826" r:id="rId17"/>
    <p:sldId id="309" r:id="rId18"/>
    <p:sldId id="306" r:id="rId19"/>
    <p:sldId id="307" r:id="rId20"/>
    <p:sldId id="308" r:id="rId21"/>
    <p:sldId id="311" r:id="rId22"/>
    <p:sldId id="310" r:id="rId23"/>
    <p:sldId id="2147478827" r:id="rId24"/>
    <p:sldId id="264" r:id="rId25"/>
    <p:sldId id="2147478831" r:id="rId26"/>
    <p:sldId id="282" r:id="rId27"/>
    <p:sldId id="3717" r:id="rId28"/>
  </p:sldIdLst>
  <p:sldSz cx="12192000" cy="6858000"/>
  <p:notesSz cx="7102475" cy="9388475"/>
  <p:embeddedFontLst>
    <p:embeddedFont>
      <p:font typeface="Cambria Math" panose="02040503050406030204" pitchFamily="18" charset="0"/>
      <p:regular r:id="rId31"/>
    </p:embeddedFont>
    <p:embeddedFont>
      <p:font typeface="Georgia" panose="02040502050405020303" pitchFamily="18" charset="0"/>
      <p:regular r:id="rId32"/>
      <p:bold r:id="rId33"/>
      <p:italic r:id="rId34"/>
      <p:boldItalic r:id="rId35"/>
    </p:embeddedFont>
    <p:embeddedFont>
      <p:font typeface="Segoe UI" panose="020B0502040204020203" pitchFamily="34" charset="0"/>
      <p:regular r:id="rId36"/>
      <p:bold r:id="rId37"/>
      <p:italic r:id="rId38"/>
      <p:boldItalic r:id="rId39"/>
    </p:embeddedFont>
  </p:embeddedFontLst>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2210E16-8D79-8505-F57C-62CAD3E6CDAD}" name="Rowe, Evan" initials="ER" userId="S::Evan.Rowe@ercot.com::d81abe1c-6950-4df8-9373-68ccbd619277" providerId="AD"/>
  <p188:author id="{06F3794A-CC67-56A5-0FBD-5E0FC58AAB14}" name="Springer, Agee" initials="SA" userId="S::agee.springer@ercot.com::c70aae34-03cc-4ca4-9dc9-ab0f1f0f7e1f" providerId="AD"/>
  <p188:author id="{1DC88E50-52D5-C315-B518-599503BB2D2B}" name="Switzer, Christina" initials="SC" userId="S::christina.switzer@ercot.com::718fdc06-d185-42eb-a781-85958c100b82" providerId="AD"/>
  <p188:author id="{43AC947A-768F-141B-B1A1-8E2AE920FF2F}" name="Billo, Jeffrey" initials="JB" userId="S::Jeff.Billo@ercot.com::c105959f-1c3a-49d3-b6c5-5ffb20d67f2e" providerId="AD"/>
  <p188:author id="{681943A9-36B9-8CCE-5BB5-53154F9E201A}" name="Springer, Agee" initials="AS" userId="S::Agee.Springer@ercot.com::c70aae34-03cc-4ca4-9dc9-ab0f1f0f7e1f" providerId="AD"/>
  <p188:author id="{6AED60BC-6DC8-9208-15EC-10DB2B0CE731}" name="Mereness, Matt" initials="MM" userId="S::matt.mereness@ercot.com::6db1126a-164e-4475-8d86-5dde160acd3b" providerId="AD"/>
  <p188:author id="{179AB2E8-70E7-1118-DF7E-04D0F5F4ED90}" name="Marco Casiraghi" initials="MC" userId="S::marco_casiraghi_mckinsey.com#ext#@ercot.onmicrosoft.com::47a73416-6da1-4b96-9a55-b0aeca28699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C7"/>
    <a:srgbClr val="890C58"/>
    <a:srgbClr val="CCEFF4"/>
    <a:srgbClr val="7C858C"/>
    <a:srgbClr val="FFFFFF"/>
    <a:srgbClr val="FF8200"/>
    <a:srgbClr val="26D07C"/>
    <a:srgbClr val="99DFE9"/>
    <a:srgbClr val="685BC7"/>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E29DF2-328E-4095-87A4-DC0FCC1E9B27}" v="3" dt="2026-03-30T04:04:21.329"/>
    <p1510:client id="{54A904E3-5BAA-4ABF-AA11-D61EFD415FE5}" v="7902" dt="2026-03-30T14:16:03.119"/>
    <p1510:client id="{5B739A86-C008-9B26-5A3F-24766686FFCD}" v="1" dt="2026-03-30T14:14:19.518"/>
    <p1510:client id="{8198266B-1E3D-1F06-78B5-13DD4C18CC3D}" v="14" dt="2026-03-29T15:33:21.154"/>
    <p1510:client id="{C3DE78FD-43E4-C1D5-3DA6-15DF1DBF040F}" v="16" dt="2026-03-29T15:26:48.787"/>
    <p1510:client id="{D05571E1-D644-4C14-8A58-E612BE8666C6}" v="1" dt="2026-03-30T03:29:13.1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074"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9.fntdata"/><Relationship Id="rId21" Type="http://schemas.openxmlformats.org/officeDocument/2006/relationships/slide" Target="slides/slide16.xml"/><Relationship Id="rId34" Type="http://schemas.openxmlformats.org/officeDocument/2006/relationships/font" Target="fonts/font4.fntdata"/><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6.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3.fntdata"/><Relationship Id="rId38" Type="http://schemas.openxmlformats.org/officeDocument/2006/relationships/font" Target="fonts/font8.fntdata"/><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735334242837655E-2"/>
          <c:y val="0.17827529021558872"/>
          <c:w val="0.96452933151432474"/>
          <c:h val="0.69817578772802658"/>
        </c:manualLayout>
      </c:layout>
      <c:barChart>
        <c:barDir val="col"/>
        <c:grouping val="stacked"/>
        <c:varyColors val="0"/>
        <c:ser>
          <c:idx val="0"/>
          <c:order val="0"/>
          <c:spPr>
            <a:solidFill>
              <a:schemeClr val="accent1"/>
            </a:solidFill>
            <a:ln w="9525" cmpd="sng" algn="ctr">
              <a:solidFill>
                <a:schemeClr val="bg1"/>
              </a:solidFill>
              <a:prstDash val="solid"/>
            </a:ln>
          </c:spPr>
          <c:invertIfNegative val="0"/>
          <c:dPt>
            <c:idx val="5"/>
            <c:invertIfNegative val="0"/>
            <c:bubble3D val="0"/>
            <c:spPr>
              <a:solidFill>
                <a:schemeClr val="accent3"/>
              </a:solidFill>
              <a:ln w="9525" cmpd="sng" algn="ctr">
                <a:solidFill>
                  <a:schemeClr val="bg1"/>
                </a:solidFill>
                <a:prstDash val="solid"/>
              </a:ln>
            </c:spPr>
            <c:extLst>
              <c:ext xmlns:c16="http://schemas.microsoft.com/office/drawing/2014/chart" uri="{C3380CC4-5D6E-409C-BE32-E72D297353CC}">
                <c16:uniqueId val="{00000000-F919-459A-885E-4F163E4C026D}"/>
              </c:ext>
            </c:extLst>
          </c:dPt>
          <c:dLbls>
            <c:dLbl>
              <c:idx val="0"/>
              <c:layout>
                <c:manualLayout>
                  <c:x val="0"/>
                  <c:y val="-9.038142620232173E-2"/>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919-459A-885E-4F163E4C026D}"/>
                </c:ext>
              </c:extLst>
            </c:dLbl>
            <c:dLbl>
              <c:idx val="1"/>
              <c:layout>
                <c:manualLayout>
                  <c:x val="0"/>
                  <c:y val="-9.038142620232173E-2"/>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919-459A-885E-4F163E4C026D}"/>
                </c:ext>
              </c:extLst>
            </c:dLbl>
            <c:dLbl>
              <c:idx val="2"/>
              <c:layout>
                <c:manualLayout>
                  <c:x val="0"/>
                  <c:y val="-0.21310116086235489"/>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919-459A-885E-4F163E4C026D}"/>
                </c:ext>
              </c:extLst>
            </c:dLbl>
            <c:dLbl>
              <c:idx val="3"/>
              <c:layout>
                <c:manualLayout>
                  <c:x val="0"/>
                  <c:y val="-0.26451077943615259"/>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919-459A-885E-4F163E4C026D}"/>
                </c:ext>
              </c:extLst>
            </c:dLbl>
            <c:dLbl>
              <c:idx val="4"/>
              <c:layout>
                <c:manualLayout>
                  <c:x val="0"/>
                  <c:y val="-0.26451077943615259"/>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919-459A-885E-4F163E4C026D}"/>
                </c:ext>
              </c:extLst>
            </c:dLbl>
            <c:dLbl>
              <c:idx val="5"/>
              <c:layout>
                <c:manualLayout>
                  <c:x val="0"/>
                  <c:y val="-0.40464344941956881"/>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919-459A-885E-4F163E4C026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100</c:v>
                </c:pt>
                <c:pt idx="1">
                  <c:v>100</c:v>
                </c:pt>
                <c:pt idx="2">
                  <c:v>450</c:v>
                </c:pt>
                <c:pt idx="3">
                  <c:v>600</c:v>
                </c:pt>
                <c:pt idx="4">
                  <c:v>600</c:v>
                </c:pt>
                <c:pt idx="5">
                  <c:v>1000</c:v>
                </c:pt>
              </c:numCache>
            </c:numRef>
          </c:val>
          <c:extLst>
            <c:ext xmlns:c16="http://schemas.microsoft.com/office/drawing/2014/chart" uri="{C3380CC4-5D6E-409C-BE32-E72D297353CC}">
              <c16:uniqueId val="{00000006-F919-459A-885E-4F163E4C026D}"/>
            </c:ext>
          </c:extLst>
        </c:ser>
        <c:dLbls>
          <c:showLegendKey val="0"/>
          <c:showVal val="0"/>
          <c:showCatName val="0"/>
          <c:showSerName val="0"/>
          <c:showPercent val="0"/>
          <c:showBubbleSize val="0"/>
        </c:dLbls>
        <c:gapWidth val="40"/>
        <c:overlap val="100"/>
        <c:axId val="261027119"/>
        <c:axId val="1"/>
      </c:barChart>
      <c:catAx>
        <c:axId val="26102711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0"/>
          <c:min val="0"/>
        </c:scaling>
        <c:delete val="1"/>
        <c:axPos val="l"/>
        <c:numFmt formatCode="General" sourceLinked="1"/>
        <c:majorTickMark val="out"/>
        <c:minorTickMark val="none"/>
        <c:tickLblPos val="nextTo"/>
        <c:crossAx val="261027119"/>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735334242837655E-2"/>
          <c:y val="0.1307017543859649"/>
          <c:w val="0.96452933151432474"/>
          <c:h val="0.73859649122807014"/>
        </c:manualLayout>
      </c:layout>
      <c:barChart>
        <c:barDir val="col"/>
        <c:grouping val="stacked"/>
        <c:varyColors val="0"/>
        <c:ser>
          <c:idx val="0"/>
          <c:order val="0"/>
          <c:spPr>
            <a:solidFill>
              <a:schemeClr val="accent1"/>
            </a:solidFill>
            <a:ln w="9525" cmpd="sng" algn="ctr">
              <a:solidFill>
                <a:schemeClr val="bg1"/>
              </a:solidFill>
              <a:prstDash val="solid"/>
            </a:ln>
          </c:spPr>
          <c:invertIfNegative val="0"/>
          <c:dPt>
            <c:idx val="5"/>
            <c:invertIfNegative val="0"/>
            <c:bubble3D val="0"/>
            <c:spPr>
              <a:solidFill>
                <a:schemeClr val="accent1"/>
              </a:solidFill>
              <a:ln>
                <a:noFill/>
              </a:ln>
            </c:spPr>
            <c:extLst>
              <c:ext xmlns:c16="http://schemas.microsoft.com/office/drawing/2014/chart" uri="{C3380CC4-5D6E-409C-BE32-E72D297353CC}">
                <c16:uniqueId val="{00000000-F95D-408B-A86A-343D48A59FED}"/>
              </c:ext>
            </c:extLst>
          </c:dPt>
          <c:dLbls>
            <c:dLbl>
              <c:idx val="0"/>
              <c:layout>
                <c:manualLayout>
                  <c:x val="0"/>
                  <c:y val="-9.5614035087719304E-2"/>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95D-408B-A86A-343D48A59FED}"/>
                </c:ext>
              </c:extLst>
            </c:dLbl>
            <c:dLbl>
              <c:idx val="1"/>
              <c:layout>
                <c:manualLayout>
                  <c:x val="0"/>
                  <c:y val="-9.5614035087719304E-2"/>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95D-408B-A86A-343D48A59FED}"/>
                </c:ext>
              </c:extLst>
            </c:dLbl>
            <c:dLbl>
              <c:idx val="2"/>
              <c:layout>
                <c:manualLayout>
                  <c:x val="0"/>
                  <c:y val="-0.22543859649122808"/>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95D-408B-A86A-343D48A59FED}"/>
                </c:ext>
              </c:extLst>
            </c:dLbl>
            <c:dLbl>
              <c:idx val="3"/>
              <c:layout>
                <c:manualLayout>
                  <c:x val="0"/>
                  <c:y val="-0.27982456140350875"/>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95D-408B-A86A-343D48A59FED}"/>
                </c:ext>
              </c:extLst>
            </c:dLbl>
            <c:dLbl>
              <c:idx val="4"/>
              <c:layout>
                <c:manualLayout>
                  <c:x val="0"/>
                  <c:y val="-0.27982456140350875"/>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95D-408B-A86A-343D48A59FED}"/>
                </c:ext>
              </c:extLst>
            </c:dLbl>
            <c:dLbl>
              <c:idx val="5"/>
              <c:layout>
                <c:manualLayout>
                  <c:x val="0"/>
                  <c:y val="0"/>
                </c:manualLayout>
              </c:layout>
              <c:numFmt formatCode="#,##0;&quot;-&quot;#,##0;0" sourceLinked="0"/>
              <c:spPr>
                <a:noFill/>
                <a:ln>
                  <a:noFill/>
                </a:ln>
              </c:spPr>
              <c:txPr>
                <a:bodyPr wrap="none"/>
                <a:lstStyle/>
                <a:p>
                  <a:pPr>
                    <a:defRPr sz="105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95D-408B-A86A-343D48A59FE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100</c:v>
                </c:pt>
                <c:pt idx="1">
                  <c:v>100</c:v>
                </c:pt>
                <c:pt idx="2">
                  <c:v>450</c:v>
                </c:pt>
                <c:pt idx="3">
                  <c:v>600</c:v>
                </c:pt>
                <c:pt idx="4">
                  <c:v>600</c:v>
                </c:pt>
                <c:pt idx="5">
                  <c:v>600</c:v>
                </c:pt>
              </c:numCache>
            </c:numRef>
          </c:val>
          <c:extLst>
            <c:ext xmlns:c16="http://schemas.microsoft.com/office/drawing/2014/chart" uri="{C3380CC4-5D6E-409C-BE32-E72D297353CC}">
              <c16:uniqueId val="{00000006-F95D-408B-A86A-343D48A59FED}"/>
            </c:ext>
          </c:extLst>
        </c:ser>
        <c:ser>
          <c:idx val="1"/>
          <c:order val="1"/>
          <c:spPr>
            <a:noFill/>
            <a:ln>
              <a:noFill/>
            </a:ln>
          </c:spPr>
          <c:invertIfNegative val="0"/>
          <c:val>
            <c:numRef>
              <c:f>Sheet1!$A$2:$F$2</c:f>
              <c:numCache>
                <c:formatCode>General</c:formatCode>
                <c:ptCount val="6"/>
                <c:pt idx="5">
                  <c:v>400</c:v>
                </c:pt>
              </c:numCache>
            </c:numRef>
          </c:val>
          <c:extLst>
            <c:ext xmlns:c16="http://schemas.microsoft.com/office/drawing/2014/chart" uri="{C3380CC4-5D6E-409C-BE32-E72D297353CC}">
              <c16:uniqueId val="{00000007-F95D-408B-A86A-343D48A59FED}"/>
            </c:ext>
          </c:extLst>
        </c:ser>
        <c:dLbls>
          <c:showLegendKey val="0"/>
          <c:showVal val="0"/>
          <c:showCatName val="0"/>
          <c:showSerName val="0"/>
          <c:showPercent val="0"/>
          <c:showBubbleSize val="0"/>
        </c:dLbls>
        <c:gapWidth val="40"/>
        <c:overlap val="100"/>
        <c:axId val="938266447"/>
        <c:axId val="1"/>
      </c:barChart>
      <c:catAx>
        <c:axId val="938266447"/>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0"/>
          <c:min val="0"/>
        </c:scaling>
        <c:delete val="1"/>
        <c:axPos val="l"/>
        <c:numFmt formatCode="General" sourceLinked="1"/>
        <c:majorTickMark val="out"/>
        <c:minorTickMark val="none"/>
        <c:tickLblPos val="nextTo"/>
        <c:crossAx val="938266447"/>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54982817869416E-2"/>
          <c:y val="0.13570487483530963"/>
          <c:w val="0.91890034364261164"/>
          <c:h val="0.77075098814229248"/>
        </c:manualLayout>
      </c:layout>
      <c:barChart>
        <c:barDir val="col"/>
        <c:grouping val="stacked"/>
        <c:varyColors val="0"/>
        <c:ser>
          <c:idx val="0"/>
          <c:order val="0"/>
          <c:spPr>
            <a:solidFill>
              <a:schemeClr val="accent4"/>
            </a:solidFill>
            <a:ln w="9525" cmpd="sng" algn="ctr">
              <a:solidFill>
                <a:schemeClr val="bg1"/>
              </a:solidFill>
              <a:prstDash val="solid"/>
            </a:ln>
          </c:spPr>
          <c:invertIfNegative val="0"/>
          <c:dLbls>
            <c:dLbl>
              <c:idx val="0"/>
              <c:layout>
                <c:manualLayout>
                  <c:x val="0"/>
                  <c:y val="-6.5876152832674575E-4"/>
                </c:manualLayout>
              </c:layout>
              <c:numFmt formatCode="#,##0;&quot;-&quot;#,##0;0" sourceLinked="0"/>
              <c:spPr>
                <a:noFill/>
                <a:ln>
                  <a:noFill/>
                </a:ln>
              </c:spPr>
              <c:txPr>
                <a:bodyPr wrap="none"/>
                <a:lstStyle/>
                <a:p>
                  <a:pPr>
                    <a:defRPr sz="10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F75-4308-BE71-449470F8C015}"/>
                </c:ext>
              </c:extLst>
            </c:dLbl>
            <c:dLbl>
              <c:idx val="1"/>
              <c:layout>
                <c:manualLayout>
                  <c:x val="0"/>
                  <c:y val="-6.5876152832674575E-4"/>
                </c:manualLayout>
              </c:layout>
              <c:numFmt formatCode="#,##0;&quot;-&quot;#,##0;0" sourceLinked="0"/>
              <c:spPr>
                <a:noFill/>
                <a:ln>
                  <a:noFill/>
                </a:ln>
              </c:spPr>
              <c:txPr>
                <a:bodyPr wrap="none"/>
                <a:lstStyle/>
                <a:p>
                  <a:pPr>
                    <a:defRPr sz="10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F75-4308-BE71-449470F8C015}"/>
                </c:ext>
              </c:extLst>
            </c:dLbl>
            <c:dLbl>
              <c:idx val="2"/>
              <c:layout>
                <c:manualLayout>
                  <c:x val="0"/>
                  <c:y val="-6.5876152832674575E-4"/>
                </c:manualLayout>
              </c:layout>
              <c:numFmt formatCode="#,##0;&quot;-&quot;#,##0;0" sourceLinked="0"/>
              <c:spPr>
                <a:noFill/>
                <a:ln>
                  <a:noFill/>
                </a:ln>
              </c:spPr>
              <c:txPr>
                <a:bodyPr wrap="none"/>
                <a:lstStyle/>
                <a:p>
                  <a:pPr>
                    <a:defRPr sz="10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F75-4308-BE71-449470F8C015}"/>
                </c:ext>
              </c:extLst>
            </c:dLbl>
            <c:dLbl>
              <c:idx val="3"/>
              <c:layout>
                <c:manualLayout>
                  <c:x val="0"/>
                  <c:y val="-6.5876152832674575E-4"/>
                </c:manualLayout>
              </c:layout>
              <c:numFmt formatCode="#,##0;&quot;-&quot;#,##0;0" sourceLinked="0"/>
              <c:spPr>
                <a:noFill/>
                <a:ln>
                  <a:noFill/>
                </a:ln>
              </c:spPr>
              <c:txPr>
                <a:bodyPr wrap="none"/>
                <a:lstStyle/>
                <a:p>
                  <a:pPr>
                    <a:defRPr sz="10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F75-4308-BE71-449470F8C015}"/>
                </c:ext>
              </c:extLst>
            </c:dLbl>
            <c:dLbl>
              <c:idx val="4"/>
              <c:layout>
                <c:manualLayout>
                  <c:x val="0"/>
                  <c:y val="-0.42753623188405798"/>
                </c:manualLayout>
              </c:layout>
              <c:numFmt formatCode="#,##0;&quot;-&quot;#,##0;0" sourceLinked="0"/>
              <c:spPr>
                <a:noFill/>
                <a:ln>
                  <a:noFill/>
                </a:ln>
              </c:spPr>
              <c:txPr>
                <a:bodyPr wrap="none"/>
                <a:lstStyle/>
                <a:p>
                  <a:pPr>
                    <a:defRPr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F75-4308-BE71-449470F8C01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#,##0;"-"#,##0;0</c:formatCode>
                <c:ptCount val="5"/>
                <c:pt idx="0">
                  <c:v>100</c:v>
                </c:pt>
                <c:pt idx="1">
                  <c:v>100</c:v>
                </c:pt>
                <c:pt idx="2">
                  <c:v>300</c:v>
                </c:pt>
                <c:pt idx="3">
                  <c:v>300</c:v>
                </c:pt>
                <c:pt idx="4">
                  <c:v>1000</c:v>
                </c:pt>
              </c:numCache>
            </c:numRef>
          </c:val>
          <c:extLst>
            <c:ext xmlns:c16="http://schemas.microsoft.com/office/drawing/2014/chart" uri="{C3380CC4-5D6E-409C-BE32-E72D297353CC}">
              <c16:uniqueId val="{00000005-CF75-4308-BE71-449470F8C015}"/>
            </c:ext>
          </c:extLst>
        </c:ser>
        <c:ser>
          <c:idx val="1"/>
          <c:order val="1"/>
          <c:spPr>
            <a:solidFill>
              <a:schemeClr val="accent1"/>
            </a:solidFill>
            <a:ln w="9525" cmpd="sng" algn="ctr">
              <a:solidFill>
                <a:schemeClr val="bg1"/>
              </a:solidFill>
              <a:prstDash val="solid"/>
            </a:ln>
          </c:spPr>
          <c:invertIfNegative val="0"/>
          <c:dLbls>
            <c:dLbl>
              <c:idx val="1"/>
              <c:layout>
                <c:manualLayout>
                  <c:x val="0"/>
                  <c:y val="0"/>
                </c:manualLayout>
              </c:layout>
              <c:numFmt formatCode="#,##0;&quot;-&quot;#,##0;0" sourceLinked="0"/>
              <c:spPr>
                <a:noFill/>
                <a:ln>
                  <a:noFill/>
                </a:ln>
              </c:spPr>
              <c:txPr>
                <a:bodyPr wrap="none"/>
                <a:lstStyle/>
                <a:p>
                  <a:pPr>
                    <a:defRPr sz="10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F75-4308-BE71-449470F8C015}"/>
                </c:ext>
              </c:extLst>
            </c:dLbl>
            <c:dLbl>
              <c:idx val="2"/>
              <c:layout>
                <c:manualLayout>
                  <c:x val="0"/>
                  <c:y val="0"/>
                </c:manualLayout>
              </c:layout>
              <c:numFmt formatCode="#,##0;&quot;-&quot;#,##0;0" sourceLinked="0"/>
              <c:spPr>
                <a:noFill/>
                <a:ln>
                  <a:noFill/>
                </a:ln>
              </c:spPr>
              <c:txPr>
                <a:bodyPr wrap="none"/>
                <a:lstStyle/>
                <a:p>
                  <a:pPr>
                    <a:defRPr sz="10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F75-4308-BE71-449470F8C015}"/>
                </c:ext>
              </c:extLst>
            </c:dLbl>
            <c:dLbl>
              <c:idx val="3"/>
              <c:layout>
                <c:manualLayout>
                  <c:x val="0"/>
                  <c:y val="0"/>
                </c:manualLayout>
              </c:layout>
              <c:numFmt formatCode="#,##0;&quot;-&quot;#,##0;0" sourceLinked="0"/>
              <c:spPr>
                <a:noFill/>
                <a:ln>
                  <a:noFill/>
                </a:ln>
              </c:spPr>
              <c:txPr>
                <a:bodyPr wrap="none"/>
                <a:lstStyle/>
                <a:p>
                  <a:pPr>
                    <a:defRPr sz="10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F75-4308-BE71-449470F8C01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#,##0;"-"#,##0;0</c:formatCode>
                <c:ptCount val="5"/>
                <c:pt idx="0" formatCode="General">
                  <c:v>50</c:v>
                </c:pt>
                <c:pt idx="1">
                  <c:v>200</c:v>
                </c:pt>
                <c:pt idx="2">
                  <c:v>200</c:v>
                </c:pt>
                <c:pt idx="3">
                  <c:v>400</c:v>
                </c:pt>
              </c:numCache>
            </c:numRef>
          </c:val>
          <c:extLst>
            <c:ext xmlns:c16="http://schemas.microsoft.com/office/drawing/2014/chart" uri="{C3380CC4-5D6E-409C-BE32-E72D297353CC}">
              <c16:uniqueId val="{00000009-CF75-4308-BE71-449470F8C015}"/>
            </c:ext>
          </c:extLst>
        </c:ser>
        <c:dLbls>
          <c:showLegendKey val="0"/>
          <c:showVal val="0"/>
          <c:showCatName val="0"/>
          <c:showSerName val="0"/>
          <c:showPercent val="0"/>
          <c:showBubbleSize val="0"/>
        </c:dLbls>
        <c:gapWidth val="40"/>
        <c:overlap val="100"/>
        <c:axId val="379410655"/>
        <c:axId val="1"/>
      </c:barChart>
      <c:catAx>
        <c:axId val="37941065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0"/>
          <c:min val="0"/>
        </c:scaling>
        <c:delete val="1"/>
        <c:axPos val="l"/>
        <c:numFmt formatCode="#,##0;&quot;-&quot;#,##0;0" sourceLinked="1"/>
        <c:majorTickMark val="out"/>
        <c:minorTickMark val="none"/>
        <c:tickLblPos val="nextTo"/>
        <c:crossAx val="379410655"/>
        <c:crosses val="min"/>
        <c:crossBetween val="between"/>
      </c:valAx>
    </c:plotArea>
    <c:plotVisOnly val="0"/>
    <c:dispBlanksAs val="gap"/>
    <c:showDLblsOverMax val="1"/>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44F9B3-230E-4249-B48D-033DF2A8593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A6F4463-1D35-4925-A89D-7EE462AFBF66}">
      <dgm:prSet/>
      <dgm:spPr/>
      <dgm:t>
        <a:bodyPr/>
        <a:lstStyle/>
        <a:p>
          <a:r>
            <a:rPr lang="en-US" b="1"/>
            <a:t>New Resource Type: ‘Provisional CLR’</a:t>
          </a:r>
        </a:p>
      </dgm:t>
    </dgm:pt>
    <dgm:pt modelId="{A0EA7553-2E44-47E9-8D18-5AD7BE588514}" type="parTrans" cxnId="{6A2E068B-23F7-4A88-8136-0DFA54EACAC2}">
      <dgm:prSet/>
      <dgm:spPr/>
      <dgm:t>
        <a:bodyPr/>
        <a:lstStyle/>
        <a:p>
          <a:endParaRPr lang="en-US"/>
        </a:p>
      </dgm:t>
    </dgm:pt>
    <dgm:pt modelId="{931BEE2D-5356-4A1E-874A-D35187E411EF}" type="sibTrans" cxnId="{6A2E068B-23F7-4A88-8136-0DFA54EACAC2}">
      <dgm:prSet/>
      <dgm:spPr/>
      <dgm:t>
        <a:bodyPr/>
        <a:lstStyle/>
        <a:p>
          <a:endParaRPr lang="en-US"/>
        </a:p>
      </dgm:t>
    </dgm:pt>
    <dgm:pt modelId="{9808225D-6D69-4B4B-BC39-F9B1C786DE12}">
      <dgm:prSet/>
      <dgm:spPr/>
      <dgm:t>
        <a:bodyPr/>
        <a:lstStyle/>
        <a:p>
          <a:pPr>
            <a:lnSpc>
              <a:spcPct val="100000"/>
            </a:lnSpc>
          </a:pPr>
          <a:r>
            <a:rPr lang="en-US"/>
            <a:t>Same as a CLR but locked in for a period of time and has Low Power Consumption (LPC) limits defined in the Batch Zero Interconnection Study</a:t>
          </a:r>
        </a:p>
      </dgm:t>
    </dgm:pt>
    <dgm:pt modelId="{AF9AD94E-6E7C-47E9-A079-FDE70DC84057}" type="parTrans" cxnId="{A2AEFFC3-9502-4273-BD11-B28AB756581E}">
      <dgm:prSet/>
      <dgm:spPr/>
      <dgm:t>
        <a:bodyPr/>
        <a:lstStyle/>
        <a:p>
          <a:endParaRPr lang="en-US"/>
        </a:p>
      </dgm:t>
    </dgm:pt>
    <dgm:pt modelId="{E6DCBC2D-32A7-49A9-B2C3-864FFD0381A3}" type="sibTrans" cxnId="{A2AEFFC3-9502-4273-BD11-B28AB756581E}">
      <dgm:prSet/>
      <dgm:spPr/>
      <dgm:t>
        <a:bodyPr/>
        <a:lstStyle/>
        <a:p>
          <a:endParaRPr lang="en-US"/>
        </a:p>
      </dgm:t>
    </dgm:pt>
    <dgm:pt modelId="{18D7295A-C36A-4427-9575-EED9B562CD41}">
      <dgm:prSet/>
      <dgm:spPr/>
      <dgm:t>
        <a:bodyPr/>
        <a:lstStyle/>
        <a:p>
          <a:r>
            <a:rPr lang="en-US" b="1"/>
            <a:t>What’s different?</a:t>
          </a:r>
        </a:p>
      </dgm:t>
    </dgm:pt>
    <dgm:pt modelId="{021A07BD-2B86-4DAA-9336-42E6A089E054}" type="parTrans" cxnId="{26C1B766-4E41-401C-A613-F42D560155DF}">
      <dgm:prSet/>
      <dgm:spPr/>
      <dgm:t>
        <a:bodyPr/>
        <a:lstStyle/>
        <a:p>
          <a:endParaRPr lang="en-US"/>
        </a:p>
      </dgm:t>
    </dgm:pt>
    <dgm:pt modelId="{B8F12007-0FD5-429A-8445-B397B22EDCDD}" type="sibTrans" cxnId="{26C1B766-4E41-401C-A613-F42D560155DF}">
      <dgm:prSet/>
      <dgm:spPr/>
      <dgm:t>
        <a:bodyPr/>
        <a:lstStyle/>
        <a:p>
          <a:endParaRPr lang="en-US"/>
        </a:p>
      </dgm:t>
    </dgm:pt>
    <dgm:pt modelId="{A33AD5D0-0CE0-443A-92E8-9CE6B71C637F}">
      <dgm:prSet/>
      <dgm:spPr/>
      <dgm:t>
        <a:bodyPr/>
        <a:lstStyle/>
        <a:p>
          <a:pPr>
            <a:lnSpc>
              <a:spcPct val="100000"/>
            </a:lnSpc>
          </a:pPr>
          <a:r>
            <a:rPr lang="en-US"/>
            <a:t>P-CLR load </a:t>
          </a:r>
          <a:r>
            <a:rPr lang="en-US" b="1"/>
            <a:t>bids can be ‘capped’ </a:t>
          </a:r>
          <a:r>
            <a:rPr lang="en-US"/>
            <a:t>to mitigate transmission constraints identified in SCED</a:t>
          </a:r>
        </a:p>
      </dgm:t>
    </dgm:pt>
    <dgm:pt modelId="{D6C49484-6CE7-4CC2-B712-EA659162C82B}" type="parTrans" cxnId="{61A534AE-C5F3-4AA5-8A77-25B0BCAFBFD8}">
      <dgm:prSet/>
      <dgm:spPr/>
      <dgm:t>
        <a:bodyPr/>
        <a:lstStyle/>
        <a:p>
          <a:endParaRPr lang="en-US"/>
        </a:p>
      </dgm:t>
    </dgm:pt>
    <dgm:pt modelId="{CA102CDC-A2BA-4D69-9877-8C61BA289C6A}" type="sibTrans" cxnId="{61A534AE-C5F3-4AA5-8A77-25B0BCAFBFD8}">
      <dgm:prSet/>
      <dgm:spPr/>
      <dgm:t>
        <a:bodyPr/>
        <a:lstStyle/>
        <a:p>
          <a:endParaRPr lang="en-US"/>
        </a:p>
      </dgm:t>
    </dgm:pt>
    <dgm:pt modelId="{413577A6-7404-47F2-AA1B-6091B56CD4BC}">
      <dgm:prSet/>
      <dgm:spPr/>
      <dgm:t>
        <a:bodyPr/>
        <a:lstStyle/>
        <a:p>
          <a:pPr>
            <a:lnSpc>
              <a:spcPct val="100000"/>
            </a:lnSpc>
          </a:pPr>
          <a:r>
            <a:rPr lang="en-US"/>
            <a:t>P-CLR bids are capped </a:t>
          </a:r>
          <a:r>
            <a:rPr lang="en-US" b="1"/>
            <a:t>dynamically (“last-in-line/just-in-time”) in each run of SCED </a:t>
          </a:r>
          <a:r>
            <a:rPr lang="en-US"/>
            <a:t>to a price that will just allow SCED to resolve a constraint </a:t>
          </a:r>
        </a:p>
      </dgm:t>
    </dgm:pt>
    <dgm:pt modelId="{8D59DDAF-74DA-4F21-94CE-4C9AB28D262E}" type="parTrans" cxnId="{294371F5-AE01-4C9B-A994-836F41341500}">
      <dgm:prSet/>
      <dgm:spPr/>
      <dgm:t>
        <a:bodyPr/>
        <a:lstStyle/>
        <a:p>
          <a:endParaRPr lang="en-US"/>
        </a:p>
      </dgm:t>
    </dgm:pt>
    <dgm:pt modelId="{DE503C99-AD52-441C-A571-D368D458DD48}" type="sibTrans" cxnId="{294371F5-AE01-4C9B-A994-836F41341500}">
      <dgm:prSet/>
      <dgm:spPr/>
      <dgm:t>
        <a:bodyPr/>
        <a:lstStyle/>
        <a:p>
          <a:endParaRPr lang="en-US"/>
        </a:p>
      </dgm:t>
    </dgm:pt>
    <dgm:pt modelId="{AC6122CE-5455-40A3-9C57-49987CCD3799}">
      <dgm:prSet/>
      <dgm:spPr/>
      <dgm:t>
        <a:bodyPr/>
        <a:lstStyle/>
        <a:p>
          <a:pPr>
            <a:lnSpc>
              <a:spcPct val="100000"/>
            </a:lnSpc>
          </a:pPr>
          <a:r>
            <a:rPr lang="en-US" b="0"/>
            <a:t>Submits CLR Energy Bid Curve </a:t>
          </a:r>
          <a:r>
            <a:rPr lang="en-US" b="0">
              <a:sym typeface="Wingdings" panose="05000000000000000000" pitchFamily="2" charset="2"/>
            </a:rPr>
            <a:t> </a:t>
          </a:r>
          <a:r>
            <a:rPr lang="en-US" b="0"/>
            <a:t>bid-to-buy prices between Maximum Power Consumption (MPC) and Low Power Consumption (LPC) – same as any other CLR</a:t>
          </a:r>
          <a:endParaRPr lang="en-US"/>
        </a:p>
      </dgm:t>
    </dgm:pt>
    <dgm:pt modelId="{14AD16CB-1755-40FC-99DD-1581C4436007}" type="parTrans" cxnId="{AE52D434-7636-4F2E-B9F7-98DB420DF63D}">
      <dgm:prSet/>
      <dgm:spPr/>
      <dgm:t>
        <a:bodyPr/>
        <a:lstStyle/>
        <a:p>
          <a:endParaRPr lang="en-US"/>
        </a:p>
      </dgm:t>
    </dgm:pt>
    <dgm:pt modelId="{66F24E9A-9D62-4ED4-B5A6-F83C685EEFBD}" type="sibTrans" cxnId="{AE52D434-7636-4F2E-B9F7-98DB420DF63D}">
      <dgm:prSet/>
      <dgm:spPr/>
      <dgm:t>
        <a:bodyPr/>
        <a:lstStyle/>
        <a:p>
          <a:endParaRPr lang="en-US"/>
        </a:p>
      </dgm:t>
    </dgm:pt>
    <dgm:pt modelId="{4FAE0228-5C8D-4F92-BE6F-94D8DC578475}" type="pres">
      <dgm:prSet presAssocID="{7944F9B3-230E-4249-B48D-033DF2A85938}" presName="linear" presStyleCnt="0">
        <dgm:presLayoutVars>
          <dgm:dir/>
          <dgm:animLvl val="lvl"/>
          <dgm:resizeHandles val="exact"/>
        </dgm:presLayoutVars>
      </dgm:prSet>
      <dgm:spPr/>
    </dgm:pt>
    <dgm:pt modelId="{F004BDCD-FDC7-41B8-BD42-B0049A28B50E}" type="pres">
      <dgm:prSet presAssocID="{5A6F4463-1D35-4925-A89D-7EE462AFBF66}" presName="parentLin" presStyleCnt="0"/>
      <dgm:spPr/>
    </dgm:pt>
    <dgm:pt modelId="{5DA1E485-B743-4F51-B4E3-92FCE79CC97B}" type="pres">
      <dgm:prSet presAssocID="{5A6F4463-1D35-4925-A89D-7EE462AFBF66}" presName="parentLeftMargin" presStyleLbl="node1" presStyleIdx="0" presStyleCnt="2"/>
      <dgm:spPr/>
    </dgm:pt>
    <dgm:pt modelId="{72756D3E-5F05-47F2-8B0A-C759672A7602}" type="pres">
      <dgm:prSet presAssocID="{5A6F4463-1D35-4925-A89D-7EE462AFBF66}" presName="parentText" presStyleLbl="node1" presStyleIdx="0" presStyleCnt="2">
        <dgm:presLayoutVars>
          <dgm:chMax val="0"/>
          <dgm:bulletEnabled val="1"/>
        </dgm:presLayoutVars>
      </dgm:prSet>
      <dgm:spPr/>
    </dgm:pt>
    <dgm:pt modelId="{73991031-0384-46BF-A2BF-8005AE77B436}" type="pres">
      <dgm:prSet presAssocID="{5A6F4463-1D35-4925-A89D-7EE462AFBF66}" presName="negativeSpace" presStyleCnt="0"/>
      <dgm:spPr/>
    </dgm:pt>
    <dgm:pt modelId="{DC53F085-580C-46A9-8D90-F33BE46DF422}" type="pres">
      <dgm:prSet presAssocID="{5A6F4463-1D35-4925-A89D-7EE462AFBF66}" presName="childText" presStyleLbl="conFgAcc1" presStyleIdx="0" presStyleCnt="2">
        <dgm:presLayoutVars>
          <dgm:bulletEnabled val="1"/>
        </dgm:presLayoutVars>
      </dgm:prSet>
      <dgm:spPr/>
    </dgm:pt>
    <dgm:pt modelId="{8C23B591-8E44-431A-8542-1F52CD9AC217}" type="pres">
      <dgm:prSet presAssocID="{931BEE2D-5356-4A1E-874A-D35187E411EF}" presName="spaceBetweenRectangles" presStyleCnt="0"/>
      <dgm:spPr/>
    </dgm:pt>
    <dgm:pt modelId="{EF1C8049-9E95-4190-8C64-EF882C904C08}" type="pres">
      <dgm:prSet presAssocID="{18D7295A-C36A-4427-9575-EED9B562CD41}" presName="parentLin" presStyleCnt="0"/>
      <dgm:spPr/>
    </dgm:pt>
    <dgm:pt modelId="{7E2A980E-0290-4597-8FD2-A1EEAD48845E}" type="pres">
      <dgm:prSet presAssocID="{18D7295A-C36A-4427-9575-EED9B562CD41}" presName="parentLeftMargin" presStyleLbl="node1" presStyleIdx="0" presStyleCnt="2"/>
      <dgm:spPr/>
    </dgm:pt>
    <dgm:pt modelId="{32160337-A6E4-455A-B5E7-0178AA4C0087}" type="pres">
      <dgm:prSet presAssocID="{18D7295A-C36A-4427-9575-EED9B562CD41}" presName="parentText" presStyleLbl="node1" presStyleIdx="1" presStyleCnt="2">
        <dgm:presLayoutVars>
          <dgm:chMax val="0"/>
          <dgm:bulletEnabled val="1"/>
        </dgm:presLayoutVars>
      </dgm:prSet>
      <dgm:spPr/>
    </dgm:pt>
    <dgm:pt modelId="{14DC4E5A-DA6D-4461-8C7B-089F00E68D8C}" type="pres">
      <dgm:prSet presAssocID="{18D7295A-C36A-4427-9575-EED9B562CD41}" presName="negativeSpace" presStyleCnt="0"/>
      <dgm:spPr/>
    </dgm:pt>
    <dgm:pt modelId="{31573D6A-A120-4AC2-9614-769B2F28FE01}" type="pres">
      <dgm:prSet presAssocID="{18D7295A-C36A-4427-9575-EED9B562CD41}" presName="childText" presStyleLbl="conFgAcc1" presStyleIdx="1" presStyleCnt="2">
        <dgm:presLayoutVars>
          <dgm:bulletEnabled val="1"/>
        </dgm:presLayoutVars>
      </dgm:prSet>
      <dgm:spPr/>
    </dgm:pt>
  </dgm:ptLst>
  <dgm:cxnLst>
    <dgm:cxn modelId="{92172404-DFBD-412C-9344-8F481F1A3E93}" type="presOf" srcId="{A33AD5D0-0CE0-443A-92E8-9CE6B71C637F}" destId="{31573D6A-A120-4AC2-9614-769B2F28FE01}" srcOrd="0" destOrd="0" presId="urn:microsoft.com/office/officeart/2005/8/layout/list1"/>
    <dgm:cxn modelId="{4EDB3A13-CBD9-4970-A989-B2FC8C684D80}" type="presOf" srcId="{413577A6-7404-47F2-AA1B-6091B56CD4BC}" destId="{31573D6A-A120-4AC2-9614-769B2F28FE01}" srcOrd="0" destOrd="1" presId="urn:microsoft.com/office/officeart/2005/8/layout/list1"/>
    <dgm:cxn modelId="{C9F80825-E9F6-4E35-B0A7-CBA6D7727723}" type="presOf" srcId="{5A6F4463-1D35-4925-A89D-7EE462AFBF66}" destId="{72756D3E-5F05-47F2-8B0A-C759672A7602}" srcOrd="1" destOrd="0" presId="urn:microsoft.com/office/officeart/2005/8/layout/list1"/>
    <dgm:cxn modelId="{55735030-6CDE-4AED-BB13-FD053C025C81}" type="presOf" srcId="{AC6122CE-5455-40A3-9C57-49987CCD3799}" destId="{DC53F085-580C-46A9-8D90-F33BE46DF422}" srcOrd="0" destOrd="1" presId="urn:microsoft.com/office/officeart/2005/8/layout/list1"/>
    <dgm:cxn modelId="{E0D35C31-D11F-4144-B6E6-60EF42F09DE4}" type="presOf" srcId="{18D7295A-C36A-4427-9575-EED9B562CD41}" destId="{32160337-A6E4-455A-B5E7-0178AA4C0087}" srcOrd="1" destOrd="0" presId="urn:microsoft.com/office/officeart/2005/8/layout/list1"/>
    <dgm:cxn modelId="{AE52D434-7636-4F2E-B9F7-98DB420DF63D}" srcId="{5A6F4463-1D35-4925-A89D-7EE462AFBF66}" destId="{AC6122CE-5455-40A3-9C57-49987CCD3799}" srcOrd="1" destOrd="0" parTransId="{14AD16CB-1755-40FC-99DD-1581C4436007}" sibTransId="{66F24E9A-9D62-4ED4-B5A6-F83C685EEFBD}"/>
    <dgm:cxn modelId="{26C1B766-4E41-401C-A613-F42D560155DF}" srcId="{7944F9B3-230E-4249-B48D-033DF2A85938}" destId="{18D7295A-C36A-4427-9575-EED9B562CD41}" srcOrd="1" destOrd="0" parTransId="{021A07BD-2B86-4DAA-9336-42E6A089E054}" sibTransId="{B8F12007-0FD5-429A-8445-B397B22EDCDD}"/>
    <dgm:cxn modelId="{EEEF0868-928A-46FA-B5CE-1ACCFFCD7A86}" type="presOf" srcId="{7944F9B3-230E-4249-B48D-033DF2A85938}" destId="{4FAE0228-5C8D-4F92-BE6F-94D8DC578475}" srcOrd="0" destOrd="0" presId="urn:microsoft.com/office/officeart/2005/8/layout/list1"/>
    <dgm:cxn modelId="{6A2E068B-23F7-4A88-8136-0DFA54EACAC2}" srcId="{7944F9B3-230E-4249-B48D-033DF2A85938}" destId="{5A6F4463-1D35-4925-A89D-7EE462AFBF66}" srcOrd="0" destOrd="0" parTransId="{A0EA7553-2E44-47E9-8D18-5AD7BE588514}" sibTransId="{931BEE2D-5356-4A1E-874A-D35187E411EF}"/>
    <dgm:cxn modelId="{6B26B08E-5367-4C8D-AD61-0A690D5B529E}" type="presOf" srcId="{5A6F4463-1D35-4925-A89D-7EE462AFBF66}" destId="{5DA1E485-B743-4F51-B4E3-92FCE79CC97B}" srcOrd="0" destOrd="0" presId="urn:microsoft.com/office/officeart/2005/8/layout/list1"/>
    <dgm:cxn modelId="{61A534AE-C5F3-4AA5-8A77-25B0BCAFBFD8}" srcId="{18D7295A-C36A-4427-9575-EED9B562CD41}" destId="{A33AD5D0-0CE0-443A-92E8-9CE6B71C637F}" srcOrd="0" destOrd="0" parTransId="{D6C49484-6CE7-4CC2-B712-EA659162C82B}" sibTransId="{CA102CDC-A2BA-4D69-9877-8C61BA289C6A}"/>
    <dgm:cxn modelId="{3D4209B9-DD5E-4F2A-BADA-F488F7EE18D1}" type="presOf" srcId="{9808225D-6D69-4B4B-BC39-F9B1C786DE12}" destId="{DC53F085-580C-46A9-8D90-F33BE46DF422}" srcOrd="0" destOrd="0" presId="urn:microsoft.com/office/officeart/2005/8/layout/list1"/>
    <dgm:cxn modelId="{87DC4DBA-2D1E-4331-ACF4-D69B3601F073}" type="presOf" srcId="{18D7295A-C36A-4427-9575-EED9B562CD41}" destId="{7E2A980E-0290-4597-8FD2-A1EEAD48845E}" srcOrd="0" destOrd="0" presId="urn:microsoft.com/office/officeart/2005/8/layout/list1"/>
    <dgm:cxn modelId="{A2AEFFC3-9502-4273-BD11-B28AB756581E}" srcId="{5A6F4463-1D35-4925-A89D-7EE462AFBF66}" destId="{9808225D-6D69-4B4B-BC39-F9B1C786DE12}" srcOrd="0" destOrd="0" parTransId="{AF9AD94E-6E7C-47E9-A079-FDE70DC84057}" sibTransId="{E6DCBC2D-32A7-49A9-B2C3-864FFD0381A3}"/>
    <dgm:cxn modelId="{294371F5-AE01-4C9B-A994-836F41341500}" srcId="{18D7295A-C36A-4427-9575-EED9B562CD41}" destId="{413577A6-7404-47F2-AA1B-6091B56CD4BC}" srcOrd="1" destOrd="0" parTransId="{8D59DDAF-74DA-4F21-94CE-4C9AB28D262E}" sibTransId="{DE503C99-AD52-441C-A571-D368D458DD48}"/>
    <dgm:cxn modelId="{D2436CD2-A014-481E-BB28-93E92340BF1D}" type="presParOf" srcId="{4FAE0228-5C8D-4F92-BE6F-94D8DC578475}" destId="{F004BDCD-FDC7-41B8-BD42-B0049A28B50E}" srcOrd="0" destOrd="0" presId="urn:microsoft.com/office/officeart/2005/8/layout/list1"/>
    <dgm:cxn modelId="{9C7367B0-7B69-4058-B18A-ACCC9135EA3E}" type="presParOf" srcId="{F004BDCD-FDC7-41B8-BD42-B0049A28B50E}" destId="{5DA1E485-B743-4F51-B4E3-92FCE79CC97B}" srcOrd="0" destOrd="0" presId="urn:microsoft.com/office/officeart/2005/8/layout/list1"/>
    <dgm:cxn modelId="{EC573CA7-AFD0-486B-B590-B558A0937AB1}" type="presParOf" srcId="{F004BDCD-FDC7-41B8-BD42-B0049A28B50E}" destId="{72756D3E-5F05-47F2-8B0A-C759672A7602}" srcOrd="1" destOrd="0" presId="urn:microsoft.com/office/officeart/2005/8/layout/list1"/>
    <dgm:cxn modelId="{8DE0A66D-53AE-41CD-B3EC-9F9BC5B79036}" type="presParOf" srcId="{4FAE0228-5C8D-4F92-BE6F-94D8DC578475}" destId="{73991031-0384-46BF-A2BF-8005AE77B436}" srcOrd="1" destOrd="0" presId="urn:microsoft.com/office/officeart/2005/8/layout/list1"/>
    <dgm:cxn modelId="{54A86D4D-1599-44EF-8D64-7C2A21225282}" type="presParOf" srcId="{4FAE0228-5C8D-4F92-BE6F-94D8DC578475}" destId="{DC53F085-580C-46A9-8D90-F33BE46DF422}" srcOrd="2" destOrd="0" presId="urn:microsoft.com/office/officeart/2005/8/layout/list1"/>
    <dgm:cxn modelId="{A6658FE9-B58C-4C71-A99E-A717CCC5C754}" type="presParOf" srcId="{4FAE0228-5C8D-4F92-BE6F-94D8DC578475}" destId="{8C23B591-8E44-431A-8542-1F52CD9AC217}" srcOrd="3" destOrd="0" presId="urn:microsoft.com/office/officeart/2005/8/layout/list1"/>
    <dgm:cxn modelId="{740C9B1F-8423-4935-BAE3-5DE8CBA5EF4F}" type="presParOf" srcId="{4FAE0228-5C8D-4F92-BE6F-94D8DC578475}" destId="{EF1C8049-9E95-4190-8C64-EF882C904C08}" srcOrd="4" destOrd="0" presId="urn:microsoft.com/office/officeart/2005/8/layout/list1"/>
    <dgm:cxn modelId="{E2F2C9D0-079E-4A9A-BD21-A1D5F37262CE}" type="presParOf" srcId="{EF1C8049-9E95-4190-8C64-EF882C904C08}" destId="{7E2A980E-0290-4597-8FD2-A1EEAD48845E}" srcOrd="0" destOrd="0" presId="urn:microsoft.com/office/officeart/2005/8/layout/list1"/>
    <dgm:cxn modelId="{0A1D7F79-2C70-4EBD-B503-C90F61DCA330}" type="presParOf" srcId="{EF1C8049-9E95-4190-8C64-EF882C904C08}" destId="{32160337-A6E4-455A-B5E7-0178AA4C0087}" srcOrd="1" destOrd="0" presId="urn:microsoft.com/office/officeart/2005/8/layout/list1"/>
    <dgm:cxn modelId="{96E26F94-B221-4517-A406-A14C454D4CD1}" type="presParOf" srcId="{4FAE0228-5C8D-4F92-BE6F-94D8DC578475}" destId="{14DC4E5A-DA6D-4461-8C7B-089F00E68D8C}" srcOrd="5" destOrd="0" presId="urn:microsoft.com/office/officeart/2005/8/layout/list1"/>
    <dgm:cxn modelId="{AFFCF923-B83B-432F-AAFE-95F6F1EF9031}" type="presParOf" srcId="{4FAE0228-5C8D-4F92-BE6F-94D8DC578475}" destId="{31573D6A-A120-4AC2-9614-769B2F28FE0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A0ECFA-DC78-41DF-BCD9-E77CF3C7E82E}"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3BDCE911-F90E-47FF-A0A9-F84E187A7058}">
      <dgm:prSet custT="1"/>
      <dgm:spPr/>
      <dgm:t>
        <a:bodyPr/>
        <a:lstStyle/>
        <a:p>
          <a:r>
            <a:rPr lang="en-US" sz="2000" b="0" u="sng"/>
            <a:t>After each SCED run</a:t>
          </a:r>
          <a:r>
            <a:rPr lang="en-US" sz="2000" b="0"/>
            <a:t>, a list of binding transmission constraints which are approaching their max shadow price (X%)* are identified as potential list of transmission constraints to be used in the CLR Bid Capping process for the NEXT SCED run</a:t>
          </a:r>
          <a:endParaRPr lang="en-US" sz="2000"/>
        </a:p>
      </dgm:t>
    </dgm:pt>
    <dgm:pt modelId="{17148D27-B9A5-445A-BC30-CDDBE2C4E9E4}" type="parTrans" cxnId="{E2B051B1-A20D-42B4-961D-E071F2A9AD4F}">
      <dgm:prSet/>
      <dgm:spPr/>
      <dgm:t>
        <a:bodyPr/>
        <a:lstStyle/>
        <a:p>
          <a:endParaRPr lang="en-US"/>
        </a:p>
      </dgm:t>
    </dgm:pt>
    <dgm:pt modelId="{F62339A7-86B3-4536-9E90-F072C6F208D5}" type="sibTrans" cxnId="{E2B051B1-A20D-42B4-961D-E071F2A9AD4F}">
      <dgm:prSet/>
      <dgm:spPr/>
      <dgm:t>
        <a:bodyPr/>
        <a:lstStyle/>
        <a:p>
          <a:endParaRPr lang="en-US"/>
        </a:p>
      </dgm:t>
    </dgm:pt>
    <dgm:pt modelId="{EBABF7DF-A289-40BB-A98A-BEDA5D5E7D8E}">
      <dgm:prSet custT="1"/>
      <dgm:spPr>
        <a:solidFill>
          <a:srgbClr val="00B050"/>
        </a:solidFill>
      </dgm:spPr>
      <dgm:t>
        <a:bodyPr/>
        <a:lstStyle/>
        <a:p>
          <a:r>
            <a:rPr lang="en-US" sz="2000"/>
            <a:t>Where the list of constraints identified for CLR bid capping process from the </a:t>
          </a:r>
          <a:r>
            <a:rPr lang="en-US" sz="2000" i="1"/>
            <a:t>previous SCED run </a:t>
          </a:r>
          <a:r>
            <a:rPr lang="en-US" sz="2000" b="1"/>
            <a:t>matches</a:t>
          </a:r>
          <a:r>
            <a:rPr lang="en-US" sz="2000"/>
            <a:t> those active in the </a:t>
          </a:r>
          <a:r>
            <a:rPr lang="en-US" sz="2000" i="1"/>
            <a:t>current SCED</a:t>
          </a:r>
          <a:r>
            <a:rPr lang="en-US" sz="2000"/>
            <a:t>, </a:t>
          </a:r>
          <a:r>
            <a:rPr lang="en-US" sz="2000" b="1"/>
            <a:t>any Batch CLR with a helping shift factor of Y% or greater </a:t>
          </a:r>
          <a:r>
            <a:rPr lang="en-US" sz="2000"/>
            <a:t>(on a given constraint) will have its energy bid curve capped (in the Step 2** SCED run) according to the formula below </a:t>
          </a:r>
        </a:p>
      </dgm:t>
    </dgm:pt>
    <dgm:pt modelId="{F52B6699-28C9-4FA5-BAAB-034E58B4CD66}" type="parTrans" cxnId="{B7655856-7730-41EF-9E0D-03AB216B8F01}">
      <dgm:prSet/>
      <dgm:spPr/>
      <dgm:t>
        <a:bodyPr/>
        <a:lstStyle/>
        <a:p>
          <a:endParaRPr lang="en-US"/>
        </a:p>
      </dgm:t>
    </dgm:pt>
    <dgm:pt modelId="{2C3E80F3-0CC1-4480-BD16-145E3C2EC4A9}" type="sibTrans" cxnId="{B7655856-7730-41EF-9E0D-03AB216B8F01}">
      <dgm:prSet/>
      <dgm:spPr/>
      <dgm:t>
        <a:bodyPr/>
        <a:lstStyle/>
        <a:p>
          <a:endParaRPr lang="en-US"/>
        </a:p>
      </dgm:t>
    </dgm:pt>
    <dgm:pt modelId="{C10DBC28-EF88-49B9-B873-D413FA0CB0E4}" type="pres">
      <dgm:prSet presAssocID="{2AA0ECFA-DC78-41DF-BCD9-E77CF3C7E82E}" presName="Name0" presStyleCnt="0">
        <dgm:presLayoutVars>
          <dgm:dir/>
          <dgm:resizeHandles val="exact"/>
        </dgm:presLayoutVars>
      </dgm:prSet>
      <dgm:spPr/>
    </dgm:pt>
    <dgm:pt modelId="{81CBD438-9179-4D30-BD5D-DC8E9158EF57}" type="pres">
      <dgm:prSet presAssocID="{3BDCE911-F90E-47FF-A0A9-F84E187A7058}" presName="node" presStyleLbl="node1" presStyleIdx="0" presStyleCnt="2">
        <dgm:presLayoutVars>
          <dgm:bulletEnabled val="1"/>
        </dgm:presLayoutVars>
      </dgm:prSet>
      <dgm:spPr/>
    </dgm:pt>
    <dgm:pt modelId="{4556877F-12A5-482D-A6B4-F476BEA1A2AA}" type="pres">
      <dgm:prSet presAssocID="{F62339A7-86B3-4536-9E90-F072C6F208D5}" presName="sibTrans" presStyleLbl="sibTrans2D1" presStyleIdx="0" presStyleCnt="1"/>
      <dgm:spPr/>
    </dgm:pt>
    <dgm:pt modelId="{2F7D8746-1BDE-4B91-89B9-B1905F5D45D4}" type="pres">
      <dgm:prSet presAssocID="{F62339A7-86B3-4536-9E90-F072C6F208D5}" presName="connectorText" presStyleLbl="sibTrans2D1" presStyleIdx="0" presStyleCnt="1"/>
      <dgm:spPr/>
    </dgm:pt>
    <dgm:pt modelId="{D351E38C-EA75-4E94-A8D2-DD0F94FF3F02}" type="pres">
      <dgm:prSet presAssocID="{EBABF7DF-A289-40BB-A98A-BEDA5D5E7D8E}" presName="node" presStyleLbl="node1" presStyleIdx="1" presStyleCnt="2">
        <dgm:presLayoutVars>
          <dgm:bulletEnabled val="1"/>
        </dgm:presLayoutVars>
      </dgm:prSet>
      <dgm:spPr/>
    </dgm:pt>
  </dgm:ptLst>
  <dgm:cxnLst>
    <dgm:cxn modelId="{BFCE6C36-8ABD-4C03-8671-3C167F702E7D}" type="presOf" srcId="{EBABF7DF-A289-40BB-A98A-BEDA5D5E7D8E}" destId="{D351E38C-EA75-4E94-A8D2-DD0F94FF3F02}" srcOrd="0" destOrd="0" presId="urn:microsoft.com/office/officeart/2005/8/layout/process1"/>
    <dgm:cxn modelId="{B7655856-7730-41EF-9E0D-03AB216B8F01}" srcId="{2AA0ECFA-DC78-41DF-BCD9-E77CF3C7E82E}" destId="{EBABF7DF-A289-40BB-A98A-BEDA5D5E7D8E}" srcOrd="1" destOrd="0" parTransId="{F52B6699-28C9-4FA5-BAAB-034E58B4CD66}" sibTransId="{2C3E80F3-0CC1-4480-BD16-145E3C2EC4A9}"/>
    <dgm:cxn modelId="{E2B051B1-A20D-42B4-961D-E071F2A9AD4F}" srcId="{2AA0ECFA-DC78-41DF-BCD9-E77CF3C7E82E}" destId="{3BDCE911-F90E-47FF-A0A9-F84E187A7058}" srcOrd="0" destOrd="0" parTransId="{17148D27-B9A5-445A-BC30-CDDBE2C4E9E4}" sibTransId="{F62339A7-86B3-4536-9E90-F072C6F208D5}"/>
    <dgm:cxn modelId="{65CFA4CE-4EE5-494C-BDA4-057E7CC3B70D}" type="presOf" srcId="{F62339A7-86B3-4536-9E90-F072C6F208D5}" destId="{4556877F-12A5-482D-A6B4-F476BEA1A2AA}" srcOrd="0" destOrd="0" presId="urn:microsoft.com/office/officeart/2005/8/layout/process1"/>
    <dgm:cxn modelId="{F9015BD7-5D0F-470D-B4E9-2FDE1B827F0A}" type="presOf" srcId="{3BDCE911-F90E-47FF-A0A9-F84E187A7058}" destId="{81CBD438-9179-4D30-BD5D-DC8E9158EF57}" srcOrd="0" destOrd="0" presId="urn:microsoft.com/office/officeart/2005/8/layout/process1"/>
    <dgm:cxn modelId="{C2108CED-0A19-4330-9818-E0FB2BD2EC04}" type="presOf" srcId="{2AA0ECFA-DC78-41DF-BCD9-E77CF3C7E82E}" destId="{C10DBC28-EF88-49B9-B873-D413FA0CB0E4}" srcOrd="0" destOrd="0" presId="urn:microsoft.com/office/officeart/2005/8/layout/process1"/>
    <dgm:cxn modelId="{100167FE-5CE0-4CAE-AAAA-194044625B0A}" type="presOf" srcId="{F62339A7-86B3-4536-9E90-F072C6F208D5}" destId="{2F7D8746-1BDE-4B91-89B9-B1905F5D45D4}" srcOrd="1" destOrd="0" presId="urn:microsoft.com/office/officeart/2005/8/layout/process1"/>
    <dgm:cxn modelId="{F2DDCC45-FB5F-494C-B2D4-A85A166420DC}" type="presParOf" srcId="{C10DBC28-EF88-49B9-B873-D413FA0CB0E4}" destId="{81CBD438-9179-4D30-BD5D-DC8E9158EF57}" srcOrd="0" destOrd="0" presId="urn:microsoft.com/office/officeart/2005/8/layout/process1"/>
    <dgm:cxn modelId="{55DF631F-86F4-4A88-857D-B0393D46047B}" type="presParOf" srcId="{C10DBC28-EF88-49B9-B873-D413FA0CB0E4}" destId="{4556877F-12A5-482D-A6B4-F476BEA1A2AA}" srcOrd="1" destOrd="0" presId="urn:microsoft.com/office/officeart/2005/8/layout/process1"/>
    <dgm:cxn modelId="{6F9B6125-9EC0-415C-B438-48A8CF2A4AC4}" type="presParOf" srcId="{4556877F-12A5-482D-A6B4-F476BEA1A2AA}" destId="{2F7D8746-1BDE-4B91-89B9-B1905F5D45D4}" srcOrd="0" destOrd="0" presId="urn:microsoft.com/office/officeart/2005/8/layout/process1"/>
    <dgm:cxn modelId="{8A0B64D4-7D09-4670-8B03-6D5987E6EF55}" type="presParOf" srcId="{C10DBC28-EF88-49B9-B873-D413FA0CB0E4}" destId="{D351E38C-EA75-4E94-A8D2-DD0F94FF3F02}"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3F085-580C-46A9-8D90-F33BE46DF422}">
      <dsp:nvSpPr>
        <dsp:cNvPr id="0" name=""/>
        <dsp:cNvSpPr/>
      </dsp:nvSpPr>
      <dsp:spPr>
        <a:xfrm>
          <a:off x="0" y="450035"/>
          <a:ext cx="11379200" cy="22869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3152" tIns="458216" rIns="883152" bIns="156464" numCol="1" spcCol="1270" anchor="t" anchorCtr="0">
          <a:noAutofit/>
        </a:bodyPr>
        <a:lstStyle/>
        <a:p>
          <a:pPr marL="228600" lvl="1" indent="-228600" algn="l" defTabSz="977900">
            <a:lnSpc>
              <a:spcPct val="100000"/>
            </a:lnSpc>
            <a:spcBef>
              <a:spcPct val="0"/>
            </a:spcBef>
            <a:spcAft>
              <a:spcPct val="15000"/>
            </a:spcAft>
            <a:buChar char="•"/>
          </a:pPr>
          <a:r>
            <a:rPr lang="en-US" sz="2200" kern="1200"/>
            <a:t>Same as a CLR but locked in for a period of time and has Low Power Consumption (LPC) limits defined in the Batch Zero Interconnection Study</a:t>
          </a:r>
        </a:p>
        <a:p>
          <a:pPr marL="228600" lvl="1" indent="-228600" algn="l" defTabSz="977900">
            <a:lnSpc>
              <a:spcPct val="100000"/>
            </a:lnSpc>
            <a:spcBef>
              <a:spcPct val="0"/>
            </a:spcBef>
            <a:spcAft>
              <a:spcPct val="15000"/>
            </a:spcAft>
            <a:buChar char="•"/>
          </a:pPr>
          <a:r>
            <a:rPr lang="en-US" sz="2200" b="0" kern="1200"/>
            <a:t>Submits CLR Energy Bid Curve </a:t>
          </a:r>
          <a:r>
            <a:rPr lang="en-US" sz="2200" b="0" kern="1200">
              <a:sym typeface="Wingdings" panose="05000000000000000000" pitchFamily="2" charset="2"/>
            </a:rPr>
            <a:t> </a:t>
          </a:r>
          <a:r>
            <a:rPr lang="en-US" sz="2200" b="0" kern="1200"/>
            <a:t>bid-to-buy prices between Maximum Power Consumption (MPC) and Low Power Consumption (LPC) – same as any other CLR</a:t>
          </a:r>
          <a:endParaRPr lang="en-US" sz="2200" kern="1200"/>
        </a:p>
      </dsp:txBody>
      <dsp:txXfrm>
        <a:off x="0" y="450035"/>
        <a:ext cx="11379200" cy="2286900"/>
      </dsp:txXfrm>
    </dsp:sp>
    <dsp:sp modelId="{72756D3E-5F05-47F2-8B0A-C759672A7602}">
      <dsp:nvSpPr>
        <dsp:cNvPr id="0" name=""/>
        <dsp:cNvSpPr/>
      </dsp:nvSpPr>
      <dsp:spPr>
        <a:xfrm>
          <a:off x="568960" y="125315"/>
          <a:ext cx="7965440" cy="64944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1075" tIns="0" rIns="301075" bIns="0" numCol="1" spcCol="1270" anchor="ctr" anchorCtr="0">
          <a:noAutofit/>
        </a:bodyPr>
        <a:lstStyle/>
        <a:p>
          <a:pPr marL="0" lvl="0" indent="0" algn="l" defTabSz="977900">
            <a:lnSpc>
              <a:spcPct val="90000"/>
            </a:lnSpc>
            <a:spcBef>
              <a:spcPct val="0"/>
            </a:spcBef>
            <a:spcAft>
              <a:spcPct val="35000"/>
            </a:spcAft>
            <a:buNone/>
          </a:pPr>
          <a:r>
            <a:rPr lang="en-US" sz="2200" b="1" kern="1200"/>
            <a:t>New Resource Type: ‘Provisional CLR’</a:t>
          </a:r>
        </a:p>
      </dsp:txBody>
      <dsp:txXfrm>
        <a:off x="600663" y="157018"/>
        <a:ext cx="7902034" cy="586034"/>
      </dsp:txXfrm>
    </dsp:sp>
    <dsp:sp modelId="{31573D6A-A120-4AC2-9614-769B2F28FE01}">
      <dsp:nvSpPr>
        <dsp:cNvPr id="0" name=""/>
        <dsp:cNvSpPr/>
      </dsp:nvSpPr>
      <dsp:spPr>
        <a:xfrm>
          <a:off x="0" y="3180456"/>
          <a:ext cx="11379200" cy="197505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3152" tIns="458216" rIns="883152" bIns="156464" numCol="1" spcCol="1270" anchor="t" anchorCtr="0">
          <a:noAutofit/>
        </a:bodyPr>
        <a:lstStyle/>
        <a:p>
          <a:pPr marL="228600" lvl="1" indent="-228600" algn="l" defTabSz="977900">
            <a:lnSpc>
              <a:spcPct val="100000"/>
            </a:lnSpc>
            <a:spcBef>
              <a:spcPct val="0"/>
            </a:spcBef>
            <a:spcAft>
              <a:spcPct val="15000"/>
            </a:spcAft>
            <a:buChar char="•"/>
          </a:pPr>
          <a:r>
            <a:rPr lang="en-US" sz="2200" kern="1200"/>
            <a:t>P-CLR load </a:t>
          </a:r>
          <a:r>
            <a:rPr lang="en-US" sz="2200" b="1" kern="1200"/>
            <a:t>bids can be ‘capped’ </a:t>
          </a:r>
          <a:r>
            <a:rPr lang="en-US" sz="2200" kern="1200"/>
            <a:t>to mitigate transmission constraints identified in SCED</a:t>
          </a:r>
        </a:p>
        <a:p>
          <a:pPr marL="228600" lvl="1" indent="-228600" algn="l" defTabSz="977900">
            <a:lnSpc>
              <a:spcPct val="100000"/>
            </a:lnSpc>
            <a:spcBef>
              <a:spcPct val="0"/>
            </a:spcBef>
            <a:spcAft>
              <a:spcPct val="15000"/>
            </a:spcAft>
            <a:buChar char="•"/>
          </a:pPr>
          <a:r>
            <a:rPr lang="en-US" sz="2200" kern="1200"/>
            <a:t>P-CLR bids are capped </a:t>
          </a:r>
          <a:r>
            <a:rPr lang="en-US" sz="2200" b="1" kern="1200"/>
            <a:t>dynamically (“last-in-line/just-in-time”) in each run of SCED </a:t>
          </a:r>
          <a:r>
            <a:rPr lang="en-US" sz="2200" kern="1200"/>
            <a:t>to a price that will just allow SCED to resolve a constraint </a:t>
          </a:r>
        </a:p>
      </dsp:txBody>
      <dsp:txXfrm>
        <a:off x="0" y="3180456"/>
        <a:ext cx="11379200" cy="1975050"/>
      </dsp:txXfrm>
    </dsp:sp>
    <dsp:sp modelId="{32160337-A6E4-455A-B5E7-0178AA4C0087}">
      <dsp:nvSpPr>
        <dsp:cNvPr id="0" name=""/>
        <dsp:cNvSpPr/>
      </dsp:nvSpPr>
      <dsp:spPr>
        <a:xfrm>
          <a:off x="568960" y="2855735"/>
          <a:ext cx="7965440" cy="64944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1075" tIns="0" rIns="301075" bIns="0" numCol="1" spcCol="1270" anchor="ctr" anchorCtr="0">
          <a:noAutofit/>
        </a:bodyPr>
        <a:lstStyle/>
        <a:p>
          <a:pPr marL="0" lvl="0" indent="0" algn="l" defTabSz="977900">
            <a:lnSpc>
              <a:spcPct val="90000"/>
            </a:lnSpc>
            <a:spcBef>
              <a:spcPct val="0"/>
            </a:spcBef>
            <a:spcAft>
              <a:spcPct val="35000"/>
            </a:spcAft>
            <a:buNone/>
          </a:pPr>
          <a:r>
            <a:rPr lang="en-US" sz="2200" b="1" kern="1200"/>
            <a:t>What’s different?</a:t>
          </a:r>
        </a:p>
      </dsp:txBody>
      <dsp:txXfrm>
        <a:off x="600663" y="2887438"/>
        <a:ext cx="7902034"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CBD438-9179-4D30-BD5D-DC8E9158EF57}">
      <dsp:nvSpPr>
        <dsp:cNvPr id="0" name=""/>
        <dsp:cNvSpPr/>
      </dsp:nvSpPr>
      <dsp:spPr>
        <a:xfrm>
          <a:off x="2321" y="552415"/>
          <a:ext cx="4951065" cy="2970639"/>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u="sng" kern="1200"/>
            <a:t>After each SCED run</a:t>
          </a:r>
          <a:r>
            <a:rPr lang="en-US" sz="2000" b="0" kern="1200"/>
            <a:t>, a list of binding transmission constraints which are approaching their max shadow price (X%)* are identified as potential list of transmission constraints to be used in the CLR Bid Capping process for the NEXT SCED run</a:t>
          </a:r>
          <a:endParaRPr lang="en-US" sz="2000" kern="1200"/>
        </a:p>
      </dsp:txBody>
      <dsp:txXfrm>
        <a:off x="89328" y="639422"/>
        <a:ext cx="4777051" cy="2796625"/>
      </dsp:txXfrm>
    </dsp:sp>
    <dsp:sp modelId="{4556877F-12A5-482D-A6B4-F476BEA1A2AA}">
      <dsp:nvSpPr>
        <dsp:cNvPr id="0" name=""/>
        <dsp:cNvSpPr/>
      </dsp:nvSpPr>
      <dsp:spPr>
        <a:xfrm>
          <a:off x="5448493" y="1423802"/>
          <a:ext cx="1049625" cy="122786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lang="en-US" sz="5500" kern="1200"/>
        </a:p>
      </dsp:txBody>
      <dsp:txXfrm>
        <a:off x="5448493" y="1669375"/>
        <a:ext cx="734738" cy="736718"/>
      </dsp:txXfrm>
    </dsp:sp>
    <dsp:sp modelId="{D351E38C-EA75-4E94-A8D2-DD0F94FF3F02}">
      <dsp:nvSpPr>
        <dsp:cNvPr id="0" name=""/>
        <dsp:cNvSpPr/>
      </dsp:nvSpPr>
      <dsp:spPr>
        <a:xfrm>
          <a:off x="6933813" y="552415"/>
          <a:ext cx="4951065" cy="2970639"/>
        </a:xfrm>
        <a:prstGeom prst="roundRect">
          <a:avLst>
            <a:gd name="adj" fmla="val 10000"/>
          </a:avLst>
        </a:prstGeom>
        <a:solidFill>
          <a:srgbClr val="00B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Where the list of constraints identified for CLR bid capping process from the </a:t>
          </a:r>
          <a:r>
            <a:rPr lang="en-US" sz="2000" i="1" kern="1200"/>
            <a:t>previous SCED run </a:t>
          </a:r>
          <a:r>
            <a:rPr lang="en-US" sz="2000" b="1" kern="1200"/>
            <a:t>matches</a:t>
          </a:r>
          <a:r>
            <a:rPr lang="en-US" sz="2000" kern="1200"/>
            <a:t> those active in the </a:t>
          </a:r>
          <a:r>
            <a:rPr lang="en-US" sz="2000" i="1" kern="1200"/>
            <a:t>current SCED</a:t>
          </a:r>
          <a:r>
            <a:rPr lang="en-US" sz="2000" kern="1200"/>
            <a:t>, </a:t>
          </a:r>
          <a:r>
            <a:rPr lang="en-US" sz="2000" b="1" kern="1200"/>
            <a:t>any Batch CLR with a helping shift factor of Y% or greater </a:t>
          </a:r>
          <a:r>
            <a:rPr lang="en-US" sz="2000" kern="1200"/>
            <a:t>(on a given constraint) will have its energy bid curve capped (in the Step 2** SCED run) according to the formula below </a:t>
          </a:r>
        </a:p>
      </dsp:txBody>
      <dsp:txXfrm>
        <a:off x="7020820" y="639422"/>
        <a:ext cx="4777051" cy="279662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A6BD5B6C-20AF-4F0F-889A-7AADC7535123}" type="datetime3">
              <a:rPr lang="en-US" smtClean="0"/>
              <a:t>1 April 2026</a:t>
            </a:fld>
            <a:endParaRPr lang="en-US"/>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2610F73-99D1-48E7-A408-B5EB5C8393F8}" type="slidenum">
              <a:rPr lang="en-US" smtClean="0"/>
              <a:t>‹#›</a:t>
            </a:fld>
            <a:endParaRPr lang="en-US"/>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0" tIns="47114" rIns="94229" bIns="47114" rtlCol="0"/>
          <a:lstStyle>
            <a:lvl1pPr algn="l" rtl="0">
              <a:defRPr sz="900">
                <a:latin typeface="+mn-lt"/>
                <a:cs typeface="Arial" panose="020B0604020202020204" pitchFamily="34" charset="0"/>
              </a:defRPr>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14400" bIns="47114" rtlCol="0"/>
          <a:lstStyle>
            <a:lvl1pPr algn="r" rtl="0">
              <a:defRPr sz="900">
                <a:latin typeface="+mn-lt"/>
                <a:cs typeface="Arial" panose="020B0604020202020204" pitchFamily="34" charset="0"/>
              </a:defRPr>
            </a:lvl1pPr>
          </a:lstStyle>
          <a:p>
            <a:fld id="{1DF34805-1F01-4BDA-A8CA-FCEA2B4BC8D0}" type="datetime3">
              <a:rPr lang="en-US" smtClean="0"/>
              <a:pPr/>
              <a:t>1 April 2026</a:t>
            </a:fld>
            <a:endParaRPr lang="en-US"/>
          </a:p>
        </p:txBody>
      </p:sp>
      <p:sp>
        <p:nvSpPr>
          <p:cNvPr id="4" name="Slide Image Placeholder 3"/>
          <p:cNvSpPr>
            <a:spLocks noGrp="1" noRot="1" noChangeAspect="1"/>
          </p:cNvSpPr>
          <p:nvPr>
            <p:ph type="sldImg" idx="2"/>
          </p:nvPr>
        </p:nvSpPr>
        <p:spPr>
          <a:xfrm>
            <a:off x="735012" y="563563"/>
            <a:ext cx="5632450" cy="3168650"/>
          </a:xfrm>
          <a:prstGeom prst="rect">
            <a:avLst/>
          </a:prstGeom>
          <a:noFill/>
          <a:ln w="6350">
            <a:solidFill>
              <a:prstClr val="black"/>
            </a:solidFill>
          </a:ln>
        </p:spPr>
        <p:txBody>
          <a:bodyPr vert="horz" lIns="94229" tIns="47114" rIns="94229" bIns="47114" rtlCol="0" anchor="ctr"/>
          <a:lstStyle/>
          <a:p>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0" tIns="47114" rIns="94229" bIns="47114" rtlCol="0" anchor="b"/>
          <a:lstStyle>
            <a:lvl1pPr algn="l" rtl="0">
              <a:defRPr sz="900">
                <a:latin typeface="+mn-lt"/>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14400" bIns="47114" rtlCol="0" anchor="b"/>
          <a:lstStyle>
            <a:lvl1pPr algn="r" rtl="0">
              <a:defRPr sz="900">
                <a:latin typeface="+mn-lt"/>
                <a:cs typeface="Arial" panose="020B0604020202020204" pitchFamily="34" charset="0"/>
              </a:defRPr>
            </a:lvl1pPr>
          </a:lstStyle>
          <a:p>
            <a:fld id="{CF5EBCF4-26FC-4F76-8DA1-52FDDC328D44}" type="slidenum">
              <a:rPr lang="en-US" smtClean="0"/>
              <a:pPr/>
              <a:t>‹#›</a:t>
            </a:fld>
            <a:endParaRPr lang="en-US"/>
          </a:p>
        </p:txBody>
      </p:sp>
      <p:sp>
        <p:nvSpPr>
          <p:cNvPr id="5" name="Notes Placeholder 4">
            <a:extLst>
              <a:ext uri="{FF2B5EF4-FFF2-40B4-BE49-F238E27FC236}">
                <a16:creationId xmlns:a16="http://schemas.microsoft.com/office/drawing/2014/main" id="{22FEA09E-B533-4D4E-953A-87FE390760BA}"/>
              </a:ext>
            </a:extLst>
          </p:cNvPr>
          <p:cNvSpPr>
            <a:spLocks noGrp="1"/>
          </p:cNvSpPr>
          <p:nvPr>
            <p:ph type="body" sz="quarter" idx="3"/>
          </p:nvPr>
        </p:nvSpPr>
        <p:spPr>
          <a:xfrm>
            <a:off x="735012" y="4518025"/>
            <a:ext cx="5632450" cy="1000274"/>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300"/>
      </a:spcBef>
      <a:spcAft>
        <a:spcPts val="300"/>
      </a:spcAft>
      <a:defRPr lang="en-US" sz="1100" kern="1200">
        <a:solidFill>
          <a:schemeClr val="tx1"/>
        </a:solidFill>
        <a:latin typeface="+mn-lt"/>
        <a:ea typeface="+mn-ea"/>
        <a:cs typeface="Arial" panose="020B0604020202020204" pitchFamily="34" charset="0"/>
      </a:defRPr>
    </a:lvl1pPr>
    <a:lvl2pPr marL="144000" indent="-144000" algn="l" defTabSz="914400" rtl="0" eaLnBrk="1" latinLnBrk="0" hangingPunct="1">
      <a:spcAft>
        <a:spcPts val="300"/>
      </a:spcAft>
      <a:buSzPct val="110000"/>
      <a:buFont typeface="Wingdings" panose="05000000000000000000" pitchFamily="2" charset="2"/>
      <a:buChar char=""/>
      <a:defRPr lang="en-US" sz="1100" kern="1200">
        <a:solidFill>
          <a:schemeClr val="tx1"/>
        </a:solidFill>
        <a:latin typeface="+mn-lt"/>
        <a:ea typeface="+mn-ea"/>
        <a:cs typeface="+mn-cs"/>
      </a:defRPr>
    </a:lvl2pPr>
    <a:lvl3pPr marL="288000" indent="-144000" algn="l" defTabSz="914400" rtl="0" eaLnBrk="1" latinLnBrk="0" hangingPunct="1">
      <a:spcAft>
        <a:spcPts val="300"/>
      </a:spcAft>
      <a:buSzPct val="110000"/>
      <a:buFont typeface="Arial" panose="020B0604020202020204" pitchFamily="34" charset="0"/>
      <a:buChar char="‒"/>
      <a:defRPr lang="en-US" sz="1100" kern="1200">
        <a:solidFill>
          <a:schemeClr val="tx1"/>
        </a:solidFill>
        <a:latin typeface="+mn-lt"/>
        <a:ea typeface="+mn-ea"/>
        <a:cs typeface="+mn-cs"/>
      </a:defRPr>
    </a:lvl3pPr>
    <a:lvl4pPr marL="432000" indent="-144000" algn="l" defTabSz="914400" rtl="0" eaLnBrk="1" latinLnBrk="0" hangingPunct="1">
      <a:spcAft>
        <a:spcPts val="300"/>
      </a:spcAft>
      <a:buSzPct val="100000"/>
      <a:buFont typeface="Arial" panose="020B0604020202020204" pitchFamily="34" charset="0"/>
      <a:buChar char="•"/>
      <a:defRPr lang="en-US" sz="1100" kern="1200">
        <a:solidFill>
          <a:schemeClr val="tx1"/>
        </a:solidFill>
        <a:latin typeface="+mn-lt"/>
        <a:ea typeface="+mn-ea"/>
        <a:cs typeface="+mn-cs"/>
      </a:defRPr>
    </a:lvl4pPr>
    <a:lvl5pPr marL="576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1DF34805-1F01-4BDA-A8CA-FCEA2B4BC8D0}" type="datetime3">
              <a:rPr lang="en-US" smtClean="0"/>
              <a:pPr/>
              <a:t>1 April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1</a:t>
            </a:fld>
            <a:endParaRPr lang="en-US"/>
          </a:p>
        </p:txBody>
      </p:sp>
    </p:spTree>
    <p:extLst>
      <p:ext uri="{BB962C8B-B14F-4D97-AF65-F5344CB8AC3E}">
        <p14:creationId xmlns:p14="http://schemas.microsoft.com/office/powerpoint/2010/main" val="3174106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DD1E9-FCA0-BC7D-328B-960A21DB77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E730A6-D4F4-DFC3-7CF1-9303FE08A514}"/>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C421EA3D-7D59-2E80-1AD6-1FD702349EA6}"/>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EE1AD4CC-6496-B7FD-10A3-140C50C31778}"/>
              </a:ext>
            </a:extLst>
          </p:cNvPr>
          <p:cNvSpPr>
            <a:spLocks noGrp="1"/>
          </p:cNvSpPr>
          <p:nvPr>
            <p:ph type="dt" idx="1"/>
          </p:nvPr>
        </p:nvSpPr>
        <p:spPr/>
        <p:txBody>
          <a:bodyPr/>
          <a:lstStyle/>
          <a:p>
            <a:fld id="{1DF34805-1F01-4BDA-A8CA-FCEA2B4BC8D0}" type="datetime3">
              <a:rPr lang="en-US" smtClean="0"/>
              <a:pPr/>
              <a:t>1 April 2026</a:t>
            </a:fld>
            <a:endParaRPr lang="en-US"/>
          </a:p>
        </p:txBody>
      </p:sp>
      <p:sp>
        <p:nvSpPr>
          <p:cNvPr id="5" name="Slide Number Placeholder 4">
            <a:extLst>
              <a:ext uri="{FF2B5EF4-FFF2-40B4-BE49-F238E27FC236}">
                <a16:creationId xmlns:a16="http://schemas.microsoft.com/office/drawing/2014/main" id="{A7DC604C-0DB2-E9EE-F04E-C73E9C7DC5E4}"/>
              </a:ext>
            </a:extLst>
          </p:cNvPr>
          <p:cNvSpPr>
            <a:spLocks noGrp="1"/>
          </p:cNvSpPr>
          <p:nvPr>
            <p:ph type="sldNum" sz="quarter" idx="5"/>
          </p:nvPr>
        </p:nvSpPr>
        <p:spPr/>
        <p:txBody>
          <a:bodyPr/>
          <a:lstStyle/>
          <a:p>
            <a:fld id="{CF5EBCF4-26FC-4F76-8DA1-52FDDC328D44}" type="slidenum">
              <a:rPr lang="en-US" smtClean="0"/>
              <a:pPr/>
              <a:t>3</a:t>
            </a:fld>
            <a:endParaRPr lang="en-US"/>
          </a:p>
        </p:txBody>
      </p:sp>
    </p:spTree>
    <p:extLst>
      <p:ext uri="{BB962C8B-B14F-4D97-AF65-F5344CB8AC3E}">
        <p14:creationId xmlns:p14="http://schemas.microsoft.com/office/powerpoint/2010/main" val="1857683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5.xml"/><Relationship Id="rId7" Type="http://schemas.openxmlformats.org/officeDocument/2006/relationships/oleObject" Target="../embeddings/oleObject2.bin"/><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Master" Target="../slideMasters/slideMaster1.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91.xml"/><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image" Target="../media/image2.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image" Target="../media/image6.emf"/><Relationship Id="rId5" Type="http://schemas.openxmlformats.org/officeDocument/2006/relationships/tags" Target="../tags/tag88.xml"/><Relationship Id="rId10" Type="http://schemas.openxmlformats.org/officeDocument/2006/relationships/oleObject" Target="../embeddings/oleObject11.bin"/><Relationship Id="rId4" Type="http://schemas.openxmlformats.org/officeDocument/2006/relationships/tags" Target="../tags/tag87.xml"/><Relationship Id="rId9"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9.xml"/><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image" Target="../media/image2.pn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image" Target="../media/image1.emf"/><Relationship Id="rId5" Type="http://schemas.openxmlformats.org/officeDocument/2006/relationships/tags" Target="../tags/tag96.xml"/><Relationship Id="rId10" Type="http://schemas.openxmlformats.org/officeDocument/2006/relationships/oleObject" Target="../embeddings/oleObject12.bin"/><Relationship Id="rId4" Type="http://schemas.openxmlformats.org/officeDocument/2006/relationships/tags" Target="../tags/tag95.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102.xml"/><Relationship Id="rId7" Type="http://schemas.openxmlformats.org/officeDocument/2006/relationships/slideMaster" Target="../slideMasters/slideMaster1.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5" Type="http://schemas.openxmlformats.org/officeDocument/2006/relationships/tags" Target="../tags/tag104.xml"/><Relationship Id="rId10" Type="http://schemas.openxmlformats.org/officeDocument/2006/relationships/image" Target="../media/image2.png"/><Relationship Id="rId4" Type="http://schemas.openxmlformats.org/officeDocument/2006/relationships/tags" Target="../tags/tag103.xml"/><Relationship Id="rId9"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08.xml"/><Relationship Id="rId7" Type="http://schemas.openxmlformats.org/officeDocument/2006/relationships/image" Target="../media/image3.emf"/><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oleObject" Target="../embeddings/oleObject14.bin"/><Relationship Id="rId5" Type="http://schemas.openxmlformats.org/officeDocument/2006/relationships/slideMaster" Target="../slideMasters/slideMaster1.xml"/><Relationship Id="rId4" Type="http://schemas.openxmlformats.org/officeDocument/2006/relationships/tags" Target="../tags/tag109.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14.xml"/><Relationship Id="rId7" Type="http://schemas.openxmlformats.org/officeDocument/2006/relationships/tags" Target="../tags/tag118.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5" Type="http://schemas.openxmlformats.org/officeDocument/2006/relationships/tags" Target="../tags/tag116.xml"/><Relationship Id="rId10" Type="http://schemas.openxmlformats.org/officeDocument/2006/relationships/image" Target="../media/image1.emf"/><Relationship Id="rId4" Type="http://schemas.openxmlformats.org/officeDocument/2006/relationships/tags" Target="../tags/tag115.xml"/><Relationship Id="rId9"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27.xml"/><Relationship Id="rId7" Type="http://schemas.openxmlformats.org/officeDocument/2006/relationships/image" Target="../media/image3.emf"/><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oleObject" Target="../embeddings/oleObject18.bin"/><Relationship Id="rId5" Type="http://schemas.openxmlformats.org/officeDocument/2006/relationships/slideMaster" Target="../slideMasters/slideMaster2.xml"/><Relationship Id="rId4" Type="http://schemas.openxmlformats.org/officeDocument/2006/relationships/tags" Target="../tags/tag128.xml"/></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10" Type="http://schemas.openxmlformats.org/officeDocument/2006/relationships/image" Target="../media/image1.emf"/><Relationship Id="rId4" Type="http://schemas.openxmlformats.org/officeDocument/2006/relationships/tags" Target="../tags/tag31.xml"/><Relationship Id="rId9"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31.xml"/><Relationship Id="rId7" Type="http://schemas.openxmlformats.org/officeDocument/2006/relationships/tags" Target="../tags/tag135.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tags" Target="../tags/tag134.xml"/><Relationship Id="rId5" Type="http://schemas.openxmlformats.org/officeDocument/2006/relationships/tags" Target="../tags/tag133.xml"/><Relationship Id="rId10" Type="http://schemas.openxmlformats.org/officeDocument/2006/relationships/image" Target="../media/image1.emf"/><Relationship Id="rId4" Type="http://schemas.openxmlformats.org/officeDocument/2006/relationships/tags" Target="../tags/tag132.xml"/><Relationship Id="rId9" Type="http://schemas.openxmlformats.org/officeDocument/2006/relationships/oleObject" Target="../embeddings/oleObject19.bin"/></Relationships>
</file>

<file path=ppt/slideLayouts/_rels/slideLayout21.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tags" Target="../tags/tag138.xml"/><Relationship Id="rId7" Type="http://schemas.openxmlformats.org/officeDocument/2006/relationships/slideMaster" Target="../slideMasters/slideMaster2.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9" Type="http://schemas.openxmlformats.org/officeDocument/2006/relationships/image" Target="../media/image3.emf"/></Relationships>
</file>

<file path=ppt/slideLayouts/_rels/slideLayout22.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tags" Target="../tags/tag144.xml"/><Relationship Id="rId7" Type="http://schemas.openxmlformats.org/officeDocument/2006/relationships/slideMaster" Target="../slideMasters/slideMaster2.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9" Type="http://schemas.openxmlformats.org/officeDocument/2006/relationships/image" Target="../media/image3.emf"/></Relationships>
</file>

<file path=ppt/slideLayouts/_rels/slideLayout23.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tags" Target="../tags/tag150.xml"/><Relationship Id="rId7" Type="http://schemas.openxmlformats.org/officeDocument/2006/relationships/slideMaster" Target="../slideMasters/slideMaster2.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tags" Target="../tags/tag153.xml"/><Relationship Id="rId11" Type="http://schemas.microsoft.com/office/2007/relationships/hdphoto" Target="../media/hdphoto2.wdp"/><Relationship Id="rId5" Type="http://schemas.openxmlformats.org/officeDocument/2006/relationships/tags" Target="../tags/tag152.xml"/><Relationship Id="rId10" Type="http://schemas.openxmlformats.org/officeDocument/2006/relationships/image" Target="../media/image8.png"/><Relationship Id="rId4" Type="http://schemas.openxmlformats.org/officeDocument/2006/relationships/tags" Target="../tags/tag151.xml"/><Relationship Id="rId9" Type="http://schemas.openxmlformats.org/officeDocument/2006/relationships/image" Target="../media/image3.emf"/></Relationships>
</file>

<file path=ppt/slideLayouts/_rels/slideLayout24.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56.xml"/><Relationship Id="rId7" Type="http://schemas.openxmlformats.org/officeDocument/2006/relationships/tags" Target="../tags/tag160.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tags" Target="../tags/tag159.xml"/><Relationship Id="rId5" Type="http://schemas.openxmlformats.org/officeDocument/2006/relationships/tags" Target="../tags/tag158.xml"/><Relationship Id="rId10" Type="http://schemas.openxmlformats.org/officeDocument/2006/relationships/image" Target="../media/image3.emf"/><Relationship Id="rId4" Type="http://schemas.openxmlformats.org/officeDocument/2006/relationships/tags" Target="../tags/tag157.xml"/><Relationship Id="rId9" Type="http://schemas.openxmlformats.org/officeDocument/2006/relationships/oleObject" Target="../embeddings/oleObject23.bin"/></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68.xml"/><Relationship Id="rId3" Type="http://schemas.openxmlformats.org/officeDocument/2006/relationships/tags" Target="../tags/tag163.xml"/><Relationship Id="rId7" Type="http://schemas.openxmlformats.org/officeDocument/2006/relationships/tags" Target="../tags/tag167.xml"/><Relationship Id="rId12" Type="http://schemas.openxmlformats.org/officeDocument/2006/relationships/image" Target="../media/image2.png"/><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tags" Target="../tags/tag166.xml"/><Relationship Id="rId11" Type="http://schemas.openxmlformats.org/officeDocument/2006/relationships/image" Target="../media/image1.emf"/><Relationship Id="rId5" Type="http://schemas.openxmlformats.org/officeDocument/2006/relationships/tags" Target="../tags/tag165.xml"/><Relationship Id="rId10" Type="http://schemas.openxmlformats.org/officeDocument/2006/relationships/oleObject" Target="../embeddings/oleObject24.bin"/><Relationship Id="rId4" Type="http://schemas.openxmlformats.org/officeDocument/2006/relationships/tags" Target="../tags/tag164.xml"/><Relationship Id="rId9"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76.xml"/><Relationship Id="rId3" Type="http://schemas.openxmlformats.org/officeDocument/2006/relationships/tags" Target="../tags/tag171.xml"/><Relationship Id="rId7" Type="http://schemas.openxmlformats.org/officeDocument/2006/relationships/tags" Target="../tags/tag175.xml"/><Relationship Id="rId12" Type="http://schemas.openxmlformats.org/officeDocument/2006/relationships/image" Target="../media/image2.png"/><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tags" Target="../tags/tag174.xml"/><Relationship Id="rId11" Type="http://schemas.openxmlformats.org/officeDocument/2006/relationships/image" Target="../media/image1.emf"/><Relationship Id="rId5" Type="http://schemas.openxmlformats.org/officeDocument/2006/relationships/tags" Target="../tags/tag173.xml"/><Relationship Id="rId10" Type="http://schemas.openxmlformats.org/officeDocument/2006/relationships/oleObject" Target="../embeddings/oleObject25.bin"/><Relationship Id="rId4" Type="http://schemas.openxmlformats.org/officeDocument/2006/relationships/tags" Target="../tags/tag172.xml"/><Relationship Id="rId9"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84.xml"/><Relationship Id="rId3" Type="http://schemas.openxmlformats.org/officeDocument/2006/relationships/tags" Target="../tags/tag179.xml"/><Relationship Id="rId7" Type="http://schemas.openxmlformats.org/officeDocument/2006/relationships/tags" Target="../tags/tag183.xml"/><Relationship Id="rId12" Type="http://schemas.openxmlformats.org/officeDocument/2006/relationships/image" Target="../media/image2.png"/><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tags" Target="../tags/tag182.xml"/><Relationship Id="rId11" Type="http://schemas.openxmlformats.org/officeDocument/2006/relationships/image" Target="../media/image3.emf"/><Relationship Id="rId5" Type="http://schemas.openxmlformats.org/officeDocument/2006/relationships/tags" Target="../tags/tag181.xml"/><Relationship Id="rId10" Type="http://schemas.openxmlformats.org/officeDocument/2006/relationships/oleObject" Target="../embeddings/oleObject26.bin"/><Relationship Id="rId4" Type="http://schemas.openxmlformats.org/officeDocument/2006/relationships/tags" Target="../tags/tag180.xml"/><Relationship Id="rId9"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192.xml"/><Relationship Id="rId3" Type="http://schemas.openxmlformats.org/officeDocument/2006/relationships/tags" Target="../tags/tag187.xml"/><Relationship Id="rId7" Type="http://schemas.openxmlformats.org/officeDocument/2006/relationships/tags" Target="../tags/tag191.xml"/><Relationship Id="rId12" Type="http://schemas.openxmlformats.org/officeDocument/2006/relationships/image" Target="../media/image2.png"/><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tags" Target="../tags/tag190.xml"/><Relationship Id="rId11" Type="http://schemas.openxmlformats.org/officeDocument/2006/relationships/image" Target="../media/image1.emf"/><Relationship Id="rId5" Type="http://schemas.openxmlformats.org/officeDocument/2006/relationships/tags" Target="../tags/tag189.xml"/><Relationship Id="rId10" Type="http://schemas.openxmlformats.org/officeDocument/2006/relationships/oleObject" Target="../embeddings/oleObject27.bin"/><Relationship Id="rId4" Type="http://schemas.openxmlformats.org/officeDocument/2006/relationships/tags" Target="../tags/tag188.xml"/><Relationship Id="rId9"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200.xml"/><Relationship Id="rId3" Type="http://schemas.openxmlformats.org/officeDocument/2006/relationships/tags" Target="../tags/tag195.xml"/><Relationship Id="rId7" Type="http://schemas.openxmlformats.org/officeDocument/2006/relationships/tags" Target="../tags/tag199.xml"/><Relationship Id="rId12" Type="http://schemas.openxmlformats.org/officeDocument/2006/relationships/image" Target="../media/image2.png"/><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tags" Target="../tags/tag198.xml"/><Relationship Id="rId11" Type="http://schemas.openxmlformats.org/officeDocument/2006/relationships/image" Target="../media/image3.emf"/><Relationship Id="rId5" Type="http://schemas.openxmlformats.org/officeDocument/2006/relationships/tags" Target="../tags/tag197.xml"/><Relationship Id="rId10" Type="http://schemas.openxmlformats.org/officeDocument/2006/relationships/oleObject" Target="../embeddings/oleObject28.bin"/><Relationship Id="rId4" Type="http://schemas.openxmlformats.org/officeDocument/2006/relationships/tags" Target="../tags/tag196.xml"/><Relationship Id="rId9"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37.xml"/><Relationship Id="rId7"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9"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208.xml"/><Relationship Id="rId13" Type="http://schemas.microsoft.com/office/2007/relationships/hdphoto" Target="../media/hdphoto1.wdp"/><Relationship Id="rId3" Type="http://schemas.openxmlformats.org/officeDocument/2006/relationships/tags" Target="../tags/tag203.xml"/><Relationship Id="rId7" Type="http://schemas.openxmlformats.org/officeDocument/2006/relationships/tags" Target="../tags/tag207.xml"/><Relationship Id="rId12" Type="http://schemas.openxmlformats.org/officeDocument/2006/relationships/image" Target="../media/image7.png"/><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tags" Target="../tags/tag206.xml"/><Relationship Id="rId11" Type="http://schemas.openxmlformats.org/officeDocument/2006/relationships/image" Target="../media/image3.emf"/><Relationship Id="rId5" Type="http://schemas.openxmlformats.org/officeDocument/2006/relationships/tags" Target="../tags/tag205.xml"/><Relationship Id="rId10" Type="http://schemas.openxmlformats.org/officeDocument/2006/relationships/oleObject" Target="../embeddings/oleObject29.bin"/><Relationship Id="rId4" Type="http://schemas.openxmlformats.org/officeDocument/2006/relationships/tags" Target="../tags/tag204.xml"/><Relationship Id="rId9"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216.xml"/><Relationship Id="rId13" Type="http://schemas.microsoft.com/office/2007/relationships/hdphoto" Target="../media/hdphoto1.wdp"/><Relationship Id="rId3" Type="http://schemas.openxmlformats.org/officeDocument/2006/relationships/tags" Target="../tags/tag211.xml"/><Relationship Id="rId7" Type="http://schemas.openxmlformats.org/officeDocument/2006/relationships/tags" Target="../tags/tag215.xml"/><Relationship Id="rId12" Type="http://schemas.openxmlformats.org/officeDocument/2006/relationships/image" Target="../media/image7.png"/><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tags" Target="../tags/tag214.xml"/><Relationship Id="rId11" Type="http://schemas.openxmlformats.org/officeDocument/2006/relationships/image" Target="../media/image1.emf"/><Relationship Id="rId5" Type="http://schemas.openxmlformats.org/officeDocument/2006/relationships/tags" Target="../tags/tag213.xml"/><Relationship Id="rId10" Type="http://schemas.openxmlformats.org/officeDocument/2006/relationships/oleObject" Target="../embeddings/oleObject30.bin"/><Relationship Id="rId4" Type="http://schemas.openxmlformats.org/officeDocument/2006/relationships/tags" Target="../tags/tag212.xml"/><Relationship Id="rId9"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224.xml"/><Relationship Id="rId13" Type="http://schemas.microsoft.com/office/2007/relationships/hdphoto" Target="../media/hdphoto1.wdp"/><Relationship Id="rId3" Type="http://schemas.openxmlformats.org/officeDocument/2006/relationships/tags" Target="../tags/tag219.xml"/><Relationship Id="rId7" Type="http://schemas.openxmlformats.org/officeDocument/2006/relationships/tags" Target="../tags/tag223.xml"/><Relationship Id="rId12" Type="http://schemas.openxmlformats.org/officeDocument/2006/relationships/image" Target="../media/image7.png"/><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tags" Target="../tags/tag222.xml"/><Relationship Id="rId11" Type="http://schemas.openxmlformats.org/officeDocument/2006/relationships/image" Target="../media/image3.emf"/><Relationship Id="rId5" Type="http://schemas.openxmlformats.org/officeDocument/2006/relationships/tags" Target="../tags/tag221.xml"/><Relationship Id="rId10" Type="http://schemas.openxmlformats.org/officeDocument/2006/relationships/oleObject" Target="../embeddings/oleObject31.bin"/><Relationship Id="rId4" Type="http://schemas.openxmlformats.org/officeDocument/2006/relationships/tags" Target="../tags/tag220.xml"/><Relationship Id="rId9"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tags" Target="../tags/tag227.xml"/><Relationship Id="rId7" Type="http://schemas.openxmlformats.org/officeDocument/2006/relationships/slideMaster" Target="../slideMasters/slideMaster2.xml"/><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tags" Target="../tags/tag230.xml"/><Relationship Id="rId11" Type="http://schemas.microsoft.com/office/2007/relationships/hdphoto" Target="../media/hdphoto1.wdp"/><Relationship Id="rId5" Type="http://schemas.openxmlformats.org/officeDocument/2006/relationships/tags" Target="../tags/tag229.xml"/><Relationship Id="rId10" Type="http://schemas.openxmlformats.org/officeDocument/2006/relationships/image" Target="../media/image7.png"/><Relationship Id="rId4" Type="http://schemas.openxmlformats.org/officeDocument/2006/relationships/tags" Target="../tags/tag228.xml"/><Relationship Id="rId9" Type="http://schemas.openxmlformats.org/officeDocument/2006/relationships/image" Target="../media/image3.emf"/></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33.xml"/><Relationship Id="rId7" Type="http://schemas.openxmlformats.org/officeDocument/2006/relationships/image" Target="../media/image3.emf"/><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oleObject" Target="../embeddings/oleObject33.bin"/><Relationship Id="rId5" Type="http://schemas.openxmlformats.org/officeDocument/2006/relationships/slideMaster" Target="../slideMasters/slideMaster2.xml"/><Relationship Id="rId4" Type="http://schemas.openxmlformats.org/officeDocument/2006/relationships/tags" Target="../tags/tag234.xml"/><Relationship Id="rId9" Type="http://schemas.microsoft.com/office/2007/relationships/hdphoto" Target="../media/hdphoto1.wdp"/></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microsoft.com/office/2007/relationships/hdphoto" Target="../media/hdphoto3.wdp"/><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image" Target="../media/image9.png"/><Relationship Id="rId5" Type="http://schemas.openxmlformats.org/officeDocument/2006/relationships/image" Target="../media/image3.emf"/><Relationship Id="rId4" Type="http://schemas.openxmlformats.org/officeDocument/2006/relationships/oleObject" Target="../embeddings/oleObject34.bin"/></Relationships>
</file>

<file path=ppt/slideLayouts/_rels/slideLayout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43.xml"/><Relationship Id="rId7"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9"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10" Type="http://schemas.openxmlformats.org/officeDocument/2006/relationships/image" Target="../media/image5.png"/><Relationship Id="rId4" Type="http://schemas.openxmlformats.org/officeDocument/2006/relationships/tags" Target="../tags/tag50.xml"/><Relationship Id="rId9"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5.xml"/><Relationship Id="rId7" Type="http://schemas.openxmlformats.org/officeDocument/2006/relationships/tags" Target="../tags/tag59.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10" Type="http://schemas.openxmlformats.org/officeDocument/2006/relationships/image" Target="../media/image3.emf"/><Relationship Id="rId4" Type="http://schemas.openxmlformats.org/officeDocument/2006/relationships/tags" Target="../tags/tag56.xml"/><Relationship Id="rId9"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67.xml"/><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image" Target="../media/image2.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image" Target="../media/image1.emf"/><Relationship Id="rId5" Type="http://schemas.openxmlformats.org/officeDocument/2006/relationships/tags" Target="../tags/tag64.xml"/><Relationship Id="rId10" Type="http://schemas.openxmlformats.org/officeDocument/2006/relationships/oleObject" Target="../embeddings/oleObject8.bin"/><Relationship Id="rId4" Type="http://schemas.openxmlformats.org/officeDocument/2006/relationships/tags" Target="../tags/tag63.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75.xml"/><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image" Target="../media/image2.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image" Target="../media/image1.emf"/><Relationship Id="rId5" Type="http://schemas.openxmlformats.org/officeDocument/2006/relationships/tags" Target="../tags/tag72.xml"/><Relationship Id="rId10" Type="http://schemas.openxmlformats.org/officeDocument/2006/relationships/oleObject" Target="../embeddings/oleObject9.bin"/><Relationship Id="rId4" Type="http://schemas.openxmlformats.org/officeDocument/2006/relationships/tags" Target="../tags/tag71.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83.xml"/><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image" Target="../media/image2.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image" Target="../media/image1.emf"/><Relationship Id="rId5" Type="http://schemas.openxmlformats.org/officeDocument/2006/relationships/tags" Target="../tags/tag80.xml"/><Relationship Id="rId10" Type="http://schemas.openxmlformats.org/officeDocument/2006/relationships/oleObject" Target="../embeddings/oleObject10.bin"/><Relationship Id="rId4" Type="http://schemas.openxmlformats.org/officeDocument/2006/relationships/tags" Target="../tags/tag79.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6550503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2FE2591C-8BA8-0985-8540-1308A3CC521E}"/>
              </a:ext>
            </a:extLst>
          </p:cNvPr>
          <p:cNvSpPr/>
          <p:nvPr userDrawn="1"/>
        </p:nvSpPr>
        <p:spPr>
          <a:xfrm>
            <a:off x="4876800" y="0"/>
            <a:ext cx="7315200" cy="6858000"/>
          </a:xfrm>
          <a:prstGeom prst="rect">
            <a:avLst/>
          </a:prstGeom>
          <a:solidFill>
            <a:srgbClr val="E6EBF0"/>
          </a:solidFill>
          <a:ln>
            <a:noFill/>
          </a:ln>
          <a:effectLst>
            <a:outerShdw blurRad="50800" dist="38100" dir="114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218559" y="4865691"/>
            <a:ext cx="6415088"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buNone/>
              <a:defRPr lang="en-US" sz="1400" dirty="0"/>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219700" y="4092559"/>
            <a:ext cx="641508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rtl="0">
              <a:buNone/>
              <a:defRPr lang="en-US" sz="2000" dirty="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219700" y="2617296"/>
            <a:ext cx="6415088"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rmAutofit/>
          </a:bodyPr>
          <a:lstStyle>
            <a:lvl1pPr rtl="0">
              <a:defRPr lang="en-US" sz="4400" dirty="0"/>
            </a:lvl1pPr>
          </a:lstStyle>
          <a:p>
            <a:pPr lvl="0"/>
            <a:r>
              <a:rPr lang="en-US"/>
              <a:t>Click to edit Master title style</a:t>
            </a:r>
          </a:p>
        </p:txBody>
      </p:sp>
      <p:pic>
        <p:nvPicPr>
          <p:cNvPr id="5" name="Picture 4">
            <a:extLst>
              <a:ext uri="{FF2B5EF4-FFF2-40B4-BE49-F238E27FC236}">
                <a16:creationId xmlns:a16="http://schemas.microsoft.com/office/drawing/2014/main" id="{2513ADBB-DE0F-7183-85E7-80DFC275CB7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57200" y="2495274"/>
            <a:ext cx="3989513" cy="1543326"/>
          </a:xfrm>
          <a:prstGeom prst="rect">
            <a:avLst/>
          </a:prstGeom>
        </p:spPr>
      </p:pic>
    </p:spTree>
    <p:extLst>
      <p:ext uri="{BB962C8B-B14F-4D97-AF65-F5344CB8AC3E}">
        <p14:creationId xmlns:p14="http://schemas.microsoft.com/office/powerpoint/2010/main" val="354305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2087410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vert="horz"/>
          <a:lstStyle>
            <a:lvl1pPr rtl="0">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44650"/>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2125590" y="6568588"/>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99B216F7-3CA7-D235-9786-F5215D4BE6AB}"/>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B6894EF-9EB3-FC69-0490-68F7647DA80D}"/>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CAB59841-D29D-7D84-7861-EB268CAD37F7}"/>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8" name="Straight Connector 7">
            <a:extLst>
              <a:ext uri="{FF2B5EF4-FFF2-40B4-BE49-F238E27FC236}">
                <a16:creationId xmlns:a16="http://schemas.microsoft.com/office/drawing/2014/main" id="{AA13C0B2-2F61-1FB2-0CC8-D7FC9D3C511D}"/>
              </a:ext>
            </a:extLst>
          </p:cNvPr>
          <p:cNvCxnSpPr>
            <a:cxnSpLocks/>
          </p:cNvCxnSpPr>
          <p:nvPr userDrawn="1"/>
        </p:nvCxnSpPr>
        <p:spPr>
          <a:xfrm>
            <a:off x="2125589" y="6477006"/>
            <a:ext cx="5396875"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3BE65F68-C3CB-8E8E-6234-A925A503993F}"/>
              </a:ext>
            </a:extLst>
          </p:cNvPr>
          <p:cNvGrpSpPr/>
          <p:nvPr userDrawn="1"/>
        </p:nvGrpSpPr>
        <p:grpSpPr>
          <a:xfrm>
            <a:off x="406400" y="172212"/>
            <a:ext cx="1320800" cy="518318"/>
            <a:chOff x="406400" y="243682"/>
            <a:chExt cx="1320800" cy="518318"/>
          </a:xfrm>
        </p:grpSpPr>
        <p:sp>
          <p:nvSpPr>
            <p:cNvPr id="13" name="Rectangle 12">
              <a:extLst>
                <a:ext uri="{FF2B5EF4-FFF2-40B4-BE49-F238E27FC236}">
                  <a16:creationId xmlns:a16="http://schemas.microsoft.com/office/drawing/2014/main" id="{D621CA28-BEC6-5756-44D9-63468A2C0847}"/>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4" name="Straight Connector 13">
              <a:extLst>
                <a:ext uri="{FF2B5EF4-FFF2-40B4-BE49-F238E27FC236}">
                  <a16:creationId xmlns:a16="http://schemas.microsoft.com/office/drawing/2014/main" id="{4D5E784E-6ACD-CC91-39CC-51745D27F48F}"/>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55183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169129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44650"/>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FBF54D00-3936-44A5-ED1C-171B2B286C24}"/>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6EBDF7A-659B-013F-5F64-FD452ADFA5E2}"/>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1173593B-27CD-7616-F43E-5DBBB1F79830}"/>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7" name="Straight Connector 6">
            <a:extLst>
              <a:ext uri="{FF2B5EF4-FFF2-40B4-BE49-F238E27FC236}">
                <a16:creationId xmlns:a16="http://schemas.microsoft.com/office/drawing/2014/main" id="{410FD042-A5A5-E9CF-CA2E-B1306994ADA7}"/>
              </a:ext>
            </a:extLst>
          </p:cNvPr>
          <p:cNvCxnSpPr>
            <a:cxnSpLocks/>
          </p:cNvCxnSpPr>
          <p:nvPr userDrawn="1"/>
        </p:nvCxnSpPr>
        <p:spPr>
          <a:xfrm>
            <a:off x="2125589" y="6477006"/>
            <a:ext cx="634785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05843DF7-A55C-6964-9FB5-DD493C45C777}"/>
              </a:ext>
            </a:extLst>
          </p:cNvPr>
          <p:cNvGrpSpPr/>
          <p:nvPr userDrawn="1"/>
        </p:nvGrpSpPr>
        <p:grpSpPr>
          <a:xfrm>
            <a:off x="406400" y="172212"/>
            <a:ext cx="1320800" cy="518318"/>
            <a:chOff x="406400" y="243682"/>
            <a:chExt cx="1320800" cy="518318"/>
          </a:xfrm>
        </p:grpSpPr>
        <p:sp>
          <p:nvSpPr>
            <p:cNvPr id="12" name="Rectangle 11">
              <a:extLst>
                <a:ext uri="{FF2B5EF4-FFF2-40B4-BE49-F238E27FC236}">
                  <a16:creationId xmlns:a16="http://schemas.microsoft.com/office/drawing/2014/main" id="{A0A3F031-A569-D187-DA19-4C9FA609E787}"/>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3" name="Straight Connector 12">
              <a:extLst>
                <a:ext uri="{FF2B5EF4-FFF2-40B4-BE49-F238E27FC236}">
                  <a16:creationId xmlns:a16="http://schemas.microsoft.com/office/drawing/2014/main" id="{3A151E27-707E-3A37-71D4-6CB82B6D0694}"/>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10368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17517775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2A02941-735B-29F4-9374-02A67A749217}"/>
              </a:ext>
            </a:extLst>
          </p:cNvPr>
          <p:cNvSpPr/>
          <p:nvPr userDrawn="1"/>
        </p:nvSpPr>
        <p:spPr>
          <a:xfrm>
            <a:off x="11379203" y="6477005"/>
            <a:ext cx="711199" cy="381001"/>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6" name="Rectangle 5">
            <a:extLst>
              <a:ext uri="{FF2B5EF4-FFF2-40B4-BE49-F238E27FC236}">
                <a16:creationId xmlns:a16="http://schemas.microsoft.com/office/drawing/2014/main" id="{7904EA1B-806C-8140-4087-2F746295969D}"/>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7" name="Straight Connector 6">
            <a:extLst>
              <a:ext uri="{FF2B5EF4-FFF2-40B4-BE49-F238E27FC236}">
                <a16:creationId xmlns:a16="http://schemas.microsoft.com/office/drawing/2014/main" id="{F67739A3-32AA-CF30-FECE-26E9DC89F796}"/>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C62AD20-C9BA-5F86-0685-FCD8870FBAE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11" name="TextBox 10">
            <a:extLst>
              <a:ext uri="{FF2B5EF4-FFF2-40B4-BE49-F238E27FC236}">
                <a16:creationId xmlns:a16="http://schemas.microsoft.com/office/drawing/2014/main" id="{D39F79E6-6C4E-90C8-70DE-9C983C4A4006}"/>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12" name="Straight Connector 11">
            <a:extLst>
              <a:ext uri="{FF2B5EF4-FFF2-40B4-BE49-F238E27FC236}">
                <a16:creationId xmlns:a16="http://schemas.microsoft.com/office/drawing/2014/main" id="{EA1CBD39-F61F-DA1D-30F6-828460FCCB62}"/>
              </a:ext>
            </a:extLst>
          </p:cNvPr>
          <p:cNvCxnSpPr>
            <a:cxnSpLocks/>
          </p:cNvCxnSpPr>
          <p:nvPr userDrawn="1"/>
        </p:nvCxnSpPr>
        <p:spPr>
          <a:xfrm>
            <a:off x="2125589" y="6477006"/>
            <a:ext cx="1006641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2212"/>
            <a:ext cx="11082528" cy="1154162"/>
          </a:xfrm>
        </p:spPr>
        <p:txBody>
          <a:bodyPr vert="horz">
            <a:noAutofit/>
          </a:bodyPr>
          <a:lstStyle>
            <a:lvl1pPr rtl="0">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grpSp>
        <p:nvGrpSpPr>
          <p:cNvPr id="17" name="Group 16">
            <a:extLst>
              <a:ext uri="{FF2B5EF4-FFF2-40B4-BE49-F238E27FC236}">
                <a16:creationId xmlns:a16="http://schemas.microsoft.com/office/drawing/2014/main" id="{2B09F6B8-769B-A864-E547-500981F08D06}"/>
              </a:ext>
            </a:extLst>
          </p:cNvPr>
          <p:cNvGrpSpPr/>
          <p:nvPr userDrawn="1"/>
        </p:nvGrpSpPr>
        <p:grpSpPr>
          <a:xfrm>
            <a:off x="406400" y="172212"/>
            <a:ext cx="1320800" cy="518318"/>
            <a:chOff x="406400" y="243682"/>
            <a:chExt cx="1320800" cy="518318"/>
          </a:xfrm>
        </p:grpSpPr>
        <p:sp>
          <p:nvSpPr>
            <p:cNvPr id="18" name="Rectangle 17">
              <a:extLst>
                <a:ext uri="{FF2B5EF4-FFF2-40B4-BE49-F238E27FC236}">
                  <a16:creationId xmlns:a16="http://schemas.microsoft.com/office/drawing/2014/main" id="{3FED9C4D-8AC9-7C56-EAB0-E78C2331086D}"/>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9" name="Straight Connector 18">
              <a:extLst>
                <a:ext uri="{FF2B5EF4-FFF2-40B4-BE49-F238E27FC236}">
                  <a16:creationId xmlns:a16="http://schemas.microsoft.com/office/drawing/2014/main" id="{5B412C7A-6007-0E9A-8D29-F55D6BBBF979}"/>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0824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699640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3" name="Picture 2">
            <a:extLst>
              <a:ext uri="{FF2B5EF4-FFF2-40B4-BE49-F238E27FC236}">
                <a16:creationId xmlns:a16="http://schemas.microsoft.com/office/drawing/2014/main" id="{375E8A2D-D54E-D813-F72A-F0CAB8BE741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4" name="TextBox 3">
            <a:extLst>
              <a:ext uri="{FF2B5EF4-FFF2-40B4-BE49-F238E27FC236}">
                <a16:creationId xmlns:a16="http://schemas.microsoft.com/office/drawing/2014/main" id="{7743DE8B-4F85-F9C3-B148-488A92D2E93D}"/>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spTree>
    <p:extLst>
      <p:ext uri="{BB962C8B-B14F-4D97-AF65-F5344CB8AC3E}">
        <p14:creationId xmlns:p14="http://schemas.microsoft.com/office/powerpoint/2010/main" val="386300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668931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3" name="Picture 2">
            <a:extLst>
              <a:ext uri="{FF2B5EF4-FFF2-40B4-BE49-F238E27FC236}">
                <a16:creationId xmlns:a16="http://schemas.microsoft.com/office/drawing/2014/main" id="{BE91F0BA-6E3D-F62E-4ABF-446AAB4EFF1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01243" y="2657337"/>
            <a:ext cx="3989513" cy="1543326"/>
          </a:xfrm>
          <a:prstGeom prst="rect">
            <a:avLst/>
          </a:prstGeom>
        </p:spPr>
      </p:pic>
    </p:spTree>
    <p:extLst>
      <p:ext uri="{BB962C8B-B14F-4D97-AF65-F5344CB8AC3E}">
        <p14:creationId xmlns:p14="http://schemas.microsoft.com/office/powerpoint/2010/main" val="466470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82372"/>
            <a:ext cx="11082528" cy="731520"/>
          </a:xfrm>
        </p:spPr>
        <p:txBody>
          <a:bodyPr/>
          <a:lstStyle/>
          <a:p>
            <a:r>
              <a:rPr lang="en-US"/>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6"/>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
        <p:nvSpPr>
          <p:cNvPr id="12" name="3. Subtitle">
            <a:extLst>
              <a:ext uri="{FF2B5EF4-FFF2-40B4-BE49-F238E27FC236}">
                <a16:creationId xmlns:a16="http://schemas.microsoft.com/office/drawing/2014/main" id="{1EE9FF4B-7331-4DE1-A594-C0C335ED5BE5}"/>
              </a:ext>
            </a:extLst>
          </p:cNvPr>
          <p:cNvSpPr>
            <a:spLocks noGrp="1"/>
          </p:cNvSpPr>
          <p:nvPr>
            <p:ph type="subTitle" idx="1"/>
            <p:custDataLst>
              <p:tags r:id="rId7"/>
            </p:custDataLst>
          </p:nvPr>
        </p:nvSpPr>
        <p:spPr>
          <a:xfrm>
            <a:off x="554736" y="903861"/>
            <a:ext cx="11082528" cy="276999"/>
          </a:xfrm>
        </p:spPr>
        <p:txBody>
          <a:bodyPr anchor="ctr" anchorCtr="0"/>
          <a:lstStyle/>
          <a:p>
            <a:r>
              <a:rPr lang="en-US" sz="1600"/>
              <a:t>Click to edit Master subtitle style</a:t>
            </a:r>
          </a:p>
        </p:txBody>
      </p:sp>
    </p:spTree>
    <p:extLst>
      <p:ext uri="{BB962C8B-B14F-4D97-AF65-F5344CB8AC3E}">
        <p14:creationId xmlns:p14="http://schemas.microsoft.com/office/powerpoint/2010/main" val="2756706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3"/>
            <a:ext cx="11277600" cy="570951"/>
          </a:xfrm>
          <a:prstGeom prst="rect">
            <a:avLst/>
          </a:prstGeom>
        </p:spPr>
        <p:txBody>
          <a:bodyPr/>
          <a:lstStyle>
            <a:lvl1pPr algn="l">
              <a:defRPr sz="28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406400" y="1066801"/>
            <a:ext cx="11379200" cy="13849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277600" y="6172200"/>
            <a:ext cx="8128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
        <p:nvSpPr>
          <p:cNvPr id="9" name="Footer Placeholder 4"/>
          <p:cNvSpPr>
            <a:spLocks noGrp="1"/>
          </p:cNvSpPr>
          <p:nvPr>
            <p:ph type="ftr" sz="quarter" idx="3"/>
          </p:nvPr>
        </p:nvSpPr>
        <p:spPr>
          <a:xfrm>
            <a:off x="3657600" y="6299284"/>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text goes here.</a:t>
            </a:r>
          </a:p>
        </p:txBody>
      </p:sp>
    </p:spTree>
    <p:extLst>
      <p:ext uri="{BB962C8B-B14F-4D97-AF65-F5344CB8AC3E}">
        <p14:creationId xmlns:p14="http://schemas.microsoft.com/office/powerpoint/2010/main" val="4185791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406400" y="762001"/>
            <a:ext cx="11379200" cy="5280822"/>
          </a:xfrm>
          <a:prstGeom prst="rect">
            <a:avLst/>
          </a:prstGeom>
        </p:spPr>
        <p:txBody>
          <a:bodyPr lIns="274320" tIns="274320" rIns="274320" bIns="274320"/>
          <a:lstStyle>
            <a:lvl1pPr>
              <a:defRPr sz="2000" b="1">
                <a:solidFill>
                  <a:schemeClr val="tx1"/>
                </a:solidFill>
              </a:defRPr>
            </a:lvl1pPr>
            <a:lvl2pPr>
              <a:defRPr sz="1800">
                <a:solidFill>
                  <a:srgbClr val="5B6770"/>
                </a:solidFill>
              </a:defRPr>
            </a:lvl2pPr>
            <a:lvl3pPr>
              <a:defRPr sz="1600">
                <a:solidFill>
                  <a:srgbClr val="5B6770"/>
                </a:solidFill>
              </a:defRPr>
            </a:lvl3pPr>
            <a:lvl4pPr>
              <a:defRPr sz="1400">
                <a:solidFill>
                  <a:srgbClr val="5B6770"/>
                </a:solidFill>
              </a:defRPr>
            </a:lvl4pPr>
            <a:lvl5pPr>
              <a:defRPr sz="1200">
                <a:solidFill>
                  <a:srgbClr val="5B677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cxnSp>
        <p:nvCxnSpPr>
          <p:cNvPr id="5" name="Straight Connector 4"/>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915271C7-351C-6A53-1BD1-4B6987F11FC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007430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7" name="Rectangle 6"/>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1940011" y="6553200"/>
            <a:ext cx="8311978" cy="228600"/>
          </a:xfrm>
        </p:spPr>
        <p:txBody>
          <a:bodyPr/>
          <a:lstStyle/>
          <a:p>
            <a:r>
              <a:rPr lang="en-US"/>
              <a:t>Use or disclosure of information contained on this page is subject to the restrictions on the title page.</a:t>
            </a:r>
            <a:endParaRPr lang="en-US">
              <a:solidFill>
                <a:prstClr val="black">
                  <a:tint val="75000"/>
                </a:prstClr>
              </a:solidFill>
            </a:endParaRPr>
          </a:p>
        </p:txBody>
      </p:sp>
      <p:cxnSp>
        <p:nvCxnSpPr>
          <p:cNvPr id="5" name="Straight Connector 4"/>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2F5400B3-30FC-250E-0E40-F769CD495FA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4596824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extLst>
              <p:ext uri="{D42A27DB-BD31-4B8C-83A1-F6EECF244321}">
                <p14:modId xmlns:p14="http://schemas.microsoft.com/office/powerpoint/2010/main" val="11291810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01ABBFBE-956E-6B56-E4D2-F7A5D9C2CDE6}"/>
              </a:ext>
            </a:extLst>
          </p:cNvPr>
          <p:cNvSpPr/>
          <p:nvPr userDrawn="1"/>
        </p:nvSpPr>
        <p:spPr>
          <a:xfrm>
            <a:off x="4876800" y="0"/>
            <a:ext cx="7315200" cy="6858000"/>
          </a:xfrm>
          <a:prstGeom prst="rect">
            <a:avLst/>
          </a:prstGeom>
          <a:solidFill>
            <a:schemeClr val="bg1"/>
          </a:solidFill>
          <a:ln>
            <a:noFill/>
          </a:ln>
          <a:effectLst>
            <a:outerShdw blurRad="50800" dist="38100" dir="114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Documenttype">
            <a:extLst>
              <a:ext uri="{FF2B5EF4-FFF2-40B4-BE49-F238E27FC236}">
                <a16:creationId xmlns:a16="http://schemas.microsoft.com/office/drawing/2014/main" id="{15828E83-1A38-4079-BBBD-A0570B5821FE}"/>
              </a:ext>
            </a:extLst>
          </p:cNvPr>
          <p:cNvSpPr>
            <a:spLocks noGrp="1"/>
          </p:cNvSpPr>
          <p:nvPr>
            <p:ph type="body" sz="quarter" idx="13" hasCustomPrompt="1"/>
            <p:custDataLst>
              <p:tags r:id="rId2"/>
            </p:custDataLst>
          </p:nvPr>
        </p:nvSpPr>
        <p:spPr>
          <a:xfrm>
            <a:off x="5218559" y="4865691"/>
            <a:ext cx="6415088" cy="215444"/>
          </a:xfrm>
          <a:prstGeom prst="rect">
            <a:avLst/>
          </a:prstGeom>
        </p:spPr>
        <p:txBody>
          <a:bodyPr vert="horz" wrap="square" lIns="0" tIns="0" rIns="0" bIns="0" rtlCol="0">
            <a:spAutoFit/>
          </a:bodyPr>
          <a:lstStyle>
            <a:lvl1pPr rtl="0">
              <a:buNone/>
              <a:defRPr lang="en-US" sz="1400" dirty="0"/>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buNone/>
            </a:pPr>
            <a:r>
              <a:rPr lang="en-US"/>
              <a:t>Edit date or title/role</a:t>
            </a:r>
          </a:p>
        </p:txBody>
      </p:sp>
      <p:sp>
        <p:nvSpPr>
          <p:cNvPr id="15" name="Subtitle">
            <a:extLst>
              <a:ext uri="{FF2B5EF4-FFF2-40B4-BE49-F238E27FC236}">
                <a16:creationId xmlns:a16="http://schemas.microsoft.com/office/drawing/2014/main" id="{FB8F0DBF-6DF4-4080-8ADE-3065F84D7602}"/>
              </a:ext>
            </a:extLst>
          </p:cNvPr>
          <p:cNvSpPr>
            <a:spLocks noGrp="1"/>
          </p:cNvSpPr>
          <p:nvPr>
            <p:ph type="subTitle" idx="1"/>
            <p:custDataLst>
              <p:tags r:id="rId3"/>
            </p:custDataLst>
          </p:nvPr>
        </p:nvSpPr>
        <p:spPr>
          <a:xfrm>
            <a:off x="5219700" y="4092559"/>
            <a:ext cx="6415088" cy="307777"/>
          </a:xfrm>
          <a:prstGeom prst="rect">
            <a:avLst/>
          </a:prstGeom>
        </p:spPr>
        <p:txBody>
          <a:bodyPr vert="horz" wrap="square" lIns="0" tIns="0" rIns="0" bIns="0" rtlCol="0">
            <a:spAutoFit/>
          </a:bodyPr>
          <a:lstStyle>
            <a:lvl1pPr marL="0" indent="0" algn="l" rtl="0">
              <a:buNone/>
              <a:defRPr lang="en-US" sz="2000" dirty="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buNone/>
            </a:pPr>
            <a:r>
              <a:rPr lang="en-US"/>
              <a:t>Click to edit Master subtitle style</a:t>
            </a:r>
          </a:p>
        </p:txBody>
      </p:sp>
      <p:sp>
        <p:nvSpPr>
          <p:cNvPr id="18" name="Title">
            <a:extLst>
              <a:ext uri="{FF2B5EF4-FFF2-40B4-BE49-F238E27FC236}">
                <a16:creationId xmlns:a16="http://schemas.microsoft.com/office/drawing/2014/main" id="{46FFFED1-69E7-44C0-86EC-45A8A36DB3EC}"/>
              </a:ext>
            </a:extLst>
          </p:cNvPr>
          <p:cNvSpPr>
            <a:spLocks noGrp="1"/>
          </p:cNvSpPr>
          <p:nvPr>
            <p:ph type="title"/>
            <p:custDataLst>
              <p:tags r:id="rId4"/>
            </p:custDataLst>
          </p:nvPr>
        </p:nvSpPr>
        <p:spPr>
          <a:xfrm>
            <a:off x="5219700" y="2617296"/>
            <a:ext cx="6415088" cy="1354217"/>
          </a:xfrm>
          <a:prstGeom prst="rect">
            <a:avLst/>
          </a:prstGeom>
        </p:spPr>
        <p:txBody>
          <a:bodyPr vert="horz" wrap="square" lIns="0" tIns="0" rIns="0" bIns="0" rtlCol="0" anchor="b" anchorCtr="0">
            <a:normAutofit/>
          </a:bodyPr>
          <a:lstStyle>
            <a:lvl1pPr rtl="0">
              <a:defRPr lang="en-US" sz="4400" dirty="0"/>
            </a:lvl1pPr>
          </a:lstStyle>
          <a:p>
            <a:pPr lvl="0"/>
            <a:r>
              <a:rPr lang="en-US"/>
              <a:t>Click to edit Master title style</a:t>
            </a:r>
          </a:p>
        </p:txBody>
      </p:sp>
      <p:pic>
        <p:nvPicPr>
          <p:cNvPr id="2" name="Picture 1">
            <a:extLst>
              <a:ext uri="{FF2B5EF4-FFF2-40B4-BE49-F238E27FC236}">
                <a16:creationId xmlns:a16="http://schemas.microsoft.com/office/drawing/2014/main" id="{2ED50DE4-AE8E-B30D-8E44-8498C5C0D9E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7200" y="2495274"/>
            <a:ext cx="3989513" cy="1543326"/>
          </a:xfrm>
          <a:prstGeom prst="rect">
            <a:avLst/>
          </a:prstGeom>
        </p:spPr>
      </p:pic>
    </p:spTree>
    <p:extLst>
      <p:ext uri="{BB962C8B-B14F-4D97-AF65-F5344CB8AC3E}">
        <p14:creationId xmlns:p14="http://schemas.microsoft.com/office/powerpoint/2010/main" val="2688593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5886392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94465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rtl="0">
              <a:buNone/>
              <a:defRPr lang="en-US" b="0" baseline="0" dirty="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2125590" y="6568588"/>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800" b="0" dirty="0">
                <a:cs typeface="+mn-cs"/>
              </a:defRPr>
            </a:lvl1pPr>
          </a:lstStyle>
          <a:p>
            <a:pPr lvl="0">
              <a:buNone/>
            </a:pPr>
            <a:r>
              <a:rPr lang="en-US"/>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7"/>
            </p:custDataLst>
          </p:nvPr>
        </p:nvSpPr>
        <p:spPr>
          <a:xfrm>
            <a:off x="554736" y="172212"/>
            <a:ext cx="11082528" cy="731520"/>
          </a:xfrm>
          <a:prstGeom prst="rect">
            <a:avLst/>
          </a:prstGeom>
        </p:spPr>
        <p:txBody>
          <a:bodyPr vert="horz" wrap="square" lIns="0" tIns="0" rIns="0" bIns="0" rtlCol="0" anchor="t" anchorCtr="0">
            <a:noAutofit/>
          </a:bodyPr>
          <a:lstStyle>
            <a:lvl1pPr>
              <a:defRPr lang="en-US" dirty="0">
                <a:solidFill>
                  <a:schemeClr val="accent1"/>
                </a:solidFill>
              </a:defRPr>
            </a:lvl1pPr>
          </a:lstStyle>
          <a:p>
            <a:pPr lvl="0"/>
            <a:r>
              <a:rPr lang="en-US"/>
              <a:t>Click to edit Master title style</a:t>
            </a:r>
          </a:p>
        </p:txBody>
      </p:sp>
      <p:grpSp>
        <p:nvGrpSpPr>
          <p:cNvPr id="102" name="Group 101">
            <a:extLst>
              <a:ext uri="{FF2B5EF4-FFF2-40B4-BE49-F238E27FC236}">
                <a16:creationId xmlns:a16="http://schemas.microsoft.com/office/drawing/2014/main" id="{2D3EB5BE-E526-D7F3-6384-601B149F7968}"/>
              </a:ext>
            </a:extLst>
          </p:cNvPr>
          <p:cNvGrpSpPr/>
          <p:nvPr userDrawn="1"/>
        </p:nvGrpSpPr>
        <p:grpSpPr>
          <a:xfrm>
            <a:off x="406400" y="172212"/>
            <a:ext cx="1320800" cy="518318"/>
            <a:chOff x="406400" y="243682"/>
            <a:chExt cx="1320800" cy="518318"/>
          </a:xfrm>
        </p:grpSpPr>
        <p:sp>
          <p:nvSpPr>
            <p:cNvPr id="103" name="Rectangle 102">
              <a:extLst>
                <a:ext uri="{FF2B5EF4-FFF2-40B4-BE49-F238E27FC236}">
                  <a16:creationId xmlns:a16="http://schemas.microsoft.com/office/drawing/2014/main" id="{4A0D9055-DC0D-9E77-B768-C3580F5E6A74}"/>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04" name="Straight Connector 103">
              <a:extLst>
                <a:ext uri="{FF2B5EF4-FFF2-40B4-BE49-F238E27FC236}">
                  <a16:creationId xmlns:a16="http://schemas.microsoft.com/office/drawing/2014/main" id="{782CA480-C55E-5542-4BD5-6E120116E6D2}"/>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08224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29748281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5C829ED6-90BF-4B02-AD53-C2B66EC5467C}"/>
              </a:ext>
            </a:extLst>
          </p:cNvPr>
          <p:cNvSpPr>
            <a:spLocks noGrp="1"/>
          </p:cNvSpPr>
          <p:nvPr>
            <p:ph type="title"/>
            <p:custDataLst>
              <p:tags r:id="rId3"/>
            </p:custDataLst>
          </p:nvPr>
        </p:nvSpPr>
        <p:spPr>
          <a:xfrm>
            <a:off x="554736" y="172212"/>
            <a:ext cx="11082528" cy="731520"/>
          </a:xfrm>
        </p:spPr>
        <p:txBody>
          <a:bodyPr vert="horz" wrap="square" lIns="0" tIns="0" rIns="0" bIns="0" rtlCol="0" anchor="t" anchorCtr="0">
            <a:noAutofit/>
          </a:bodyPr>
          <a:lstStyle>
            <a:lvl1pPr rtl="0">
              <a:defRPr lang="en-US" dirty="0"/>
            </a:lvl1pPr>
          </a:lstStyle>
          <a:p>
            <a:pPr lvl="0"/>
            <a:r>
              <a:rPr lang="en-US"/>
              <a:t>Click to edit Master title style</a:t>
            </a:r>
          </a:p>
        </p:txBody>
      </p:sp>
      <p:sp>
        <p:nvSpPr>
          <p:cNvPr id="12" name="3. Subtitle">
            <a:extLst>
              <a:ext uri="{FF2B5EF4-FFF2-40B4-BE49-F238E27FC236}">
                <a16:creationId xmlns:a16="http://schemas.microsoft.com/office/drawing/2014/main" id="{0F8ABF34-9C24-45F4-B9AE-EDBE37FAC548}"/>
              </a:ext>
            </a:extLst>
          </p:cNvPr>
          <p:cNvSpPr>
            <a:spLocks noGrp="1"/>
          </p:cNvSpPr>
          <p:nvPr>
            <p:ph type="subTitle" idx="1"/>
            <p:custDataLst>
              <p:tags r:id="rId4"/>
            </p:custDataLst>
          </p:nvPr>
        </p:nvSpPr>
        <p:spPr>
          <a:xfrm>
            <a:off x="554736" y="94465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rtl="0">
              <a:buNone/>
              <a:defRPr lang="en-US" b="0" baseline="0" dirty="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buNone/>
            </a:pPr>
            <a:r>
              <a:rPr lang="en-US"/>
              <a:t>Click to edit Master subtitle style</a:t>
            </a:r>
          </a:p>
        </p:txBody>
      </p:sp>
      <p:sp>
        <p:nvSpPr>
          <p:cNvPr id="15" name="Slide Number">
            <a:extLst>
              <a:ext uri="{FF2B5EF4-FFF2-40B4-BE49-F238E27FC236}">
                <a16:creationId xmlns:a16="http://schemas.microsoft.com/office/drawing/2014/main" id="{E4920261-0593-4AC5-992E-73B8CB0A1C71}"/>
              </a:ext>
            </a:extLst>
          </p:cNvPr>
          <p:cNvSpPr>
            <a:spLocks noChangeArrowheads="1"/>
          </p:cNvSpPr>
          <p:nvPr userDrawn="1">
            <p:custDataLst>
              <p:tags r:id="rId5"/>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0CC39C66-1ED1-4BBF-87FB-6C74C9A461BE}"/>
              </a:ext>
            </a:extLst>
          </p:cNvPr>
          <p:cNvSpPr txBox="1"/>
          <p:nvPr userDrawn="1">
            <p:custDataLst>
              <p:tags r:id="rId6"/>
            </p:custDataLst>
          </p:nvPr>
        </p:nvSpPr>
        <p:spPr>
          <a:xfrm>
            <a:off x="2125590" y="6568588"/>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0364ABB4-AE33-4DE9-A20C-DBDBFEC0CA11}"/>
              </a:ext>
            </a:extLst>
          </p:cNvPr>
          <p:cNvSpPr>
            <a:spLocks noGrp="1"/>
          </p:cNvSpPr>
          <p:nvPr>
            <p:ph type="body" sz="quarter" idx="10" hasCustomPrompt="1"/>
            <p:custDataLst>
              <p:tags r:id="rId7"/>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854515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EDB0C68-81D8-4BCB-8FED-587D098337DD}"/>
              </a:ext>
            </a:extLst>
          </p:cNvPr>
          <p:cNvGraphicFramePr>
            <a:graphicFrameLocks noChangeAspect="1"/>
          </p:cNvGraphicFramePr>
          <p:nvPr userDrawn="1">
            <p:custDataLst>
              <p:tags r:id="rId1"/>
            </p:custDataLst>
            <p:extLst>
              <p:ext uri="{D42A27DB-BD31-4B8C-83A1-F6EECF244321}">
                <p14:modId xmlns:p14="http://schemas.microsoft.com/office/powerpoint/2010/main" val="1103764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8" name="Object 7" hidden="1">
                        <a:extLst>
                          <a:ext uri="{FF2B5EF4-FFF2-40B4-BE49-F238E27FC236}">
                            <a16:creationId xmlns:a16="http://schemas.microsoft.com/office/drawing/2014/main" id="{6EDB0C68-81D8-4BCB-8FED-587D098337D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EAA134-9792-4D41-898E-A83D3A4E3D69}"/>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74A6D15-9D93-480F-A207-CA245151AE26}"/>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33F722E2-991C-4728-97C9-8D281DB3C594}"/>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9" name="1. On-page tracker">
            <a:extLst>
              <a:ext uri="{FF2B5EF4-FFF2-40B4-BE49-F238E27FC236}">
                <a16:creationId xmlns:a16="http://schemas.microsoft.com/office/drawing/2014/main" id="{79744E48-04EF-4FA7-AF06-13E2E4A9BC5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921966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10AAB5F-CF0A-4C58-81CA-92C1A8CB9003}"/>
              </a:ext>
            </a:extLst>
          </p:cNvPr>
          <p:cNvGraphicFramePr>
            <a:graphicFrameLocks noChangeAspect="1"/>
          </p:cNvGraphicFramePr>
          <p:nvPr userDrawn="1">
            <p:custDataLst>
              <p:tags r:id="rId1"/>
            </p:custDataLst>
            <p:extLst>
              <p:ext uri="{D42A27DB-BD31-4B8C-83A1-F6EECF244321}">
                <p14:modId xmlns:p14="http://schemas.microsoft.com/office/powerpoint/2010/main" val="10192955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E10AAB5F-CF0A-4C58-81CA-92C1A8CB900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A53433-5DFE-4583-A5C0-DE3F3C3DDE8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8CFBA6B2-A084-4532-80C0-2629A5553A76}"/>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677DA9EB-F148-4622-AB71-9F38D348578D}"/>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29A5BC72-B58B-4282-B0EA-EE79CC589D7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528294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8064E9-3153-4628-A7D5-81F8DEADB0D6}"/>
              </a:ext>
            </a:extLst>
          </p:cNvPr>
          <p:cNvGraphicFramePr>
            <a:graphicFrameLocks noChangeAspect="1"/>
          </p:cNvGraphicFramePr>
          <p:nvPr userDrawn="1">
            <p:custDataLst>
              <p:tags r:id="rId1"/>
            </p:custDataLst>
            <p:extLst>
              <p:ext uri="{D42A27DB-BD31-4B8C-83A1-F6EECF244321}">
                <p14:modId xmlns:p14="http://schemas.microsoft.com/office/powerpoint/2010/main" val="2359551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F98064E9-3153-4628-A7D5-81F8DEADB0D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2A6BF6C9-3B6D-A6BC-641E-3D41A636D90C}"/>
              </a:ext>
            </a:extLst>
          </p:cNvPr>
          <p:cNvSpPr/>
          <p:nvPr userDrawn="1"/>
        </p:nvSpPr>
        <p:spPr bwMode="white">
          <a:xfrm>
            <a:off x="3176" y="0"/>
            <a:ext cx="12188824" cy="6858006"/>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7" name="Rectangle 16">
            <a:extLst>
              <a:ext uri="{FF2B5EF4-FFF2-40B4-BE49-F238E27FC236}">
                <a16:creationId xmlns:a16="http://schemas.microsoft.com/office/drawing/2014/main" id="{B4F0EA5F-6060-6315-DD1F-36CB5152948F}"/>
              </a:ext>
            </a:extLst>
          </p:cNvPr>
          <p:cNvSpPr/>
          <p:nvPr userDrawn="1"/>
        </p:nvSpPr>
        <p:spPr>
          <a:xfrm>
            <a:off x="11379203" y="6477005"/>
            <a:ext cx="711199" cy="381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18" name="Rectangle 17">
            <a:extLst>
              <a:ext uri="{FF2B5EF4-FFF2-40B4-BE49-F238E27FC236}">
                <a16:creationId xmlns:a16="http://schemas.microsoft.com/office/drawing/2014/main" id="{0C0D8C1B-1778-E6D9-AA22-578258348FB6}"/>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11" name="Picture 10">
            <a:extLst>
              <a:ext uri="{FF2B5EF4-FFF2-40B4-BE49-F238E27FC236}">
                <a16:creationId xmlns:a16="http://schemas.microsoft.com/office/drawing/2014/main" id="{8B4D6766-2E1D-D5DC-5F05-AC3EC871F4BD}"/>
              </a:ext>
            </a:extLst>
          </p:cNvPr>
          <p:cNvPicPr>
            <a:picLocks noChangeAspect="1"/>
          </p:cNvPicPr>
          <p:nvPr userDrawn="1"/>
        </p:nvPicPr>
        <p:blipFill>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black">
          <a:xfrm>
            <a:off x="194035" y="5382386"/>
            <a:ext cx="1253765" cy="485014"/>
          </a:xfrm>
          <a:prstGeom prst="rect">
            <a:avLst/>
          </a:prstGeom>
        </p:spPr>
      </p:pic>
      <p:cxnSp>
        <p:nvCxnSpPr>
          <p:cNvPr id="12" name="Straight Connector 11">
            <a:extLst>
              <a:ext uri="{FF2B5EF4-FFF2-40B4-BE49-F238E27FC236}">
                <a16:creationId xmlns:a16="http://schemas.microsoft.com/office/drawing/2014/main" id="{19F9D632-D71D-321A-F8FA-42970EABDF95}"/>
              </a:ext>
            </a:extLst>
          </p:cNvPr>
          <p:cNvCxnSpPr>
            <a:cxnSpLocks/>
          </p:cNvCxnSpPr>
          <p:nvPr userDrawn="1"/>
        </p:nvCxnSpPr>
        <p:spPr>
          <a:xfrm>
            <a:off x="779283" y="6"/>
            <a:ext cx="0" cy="51815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19AFCB8-C4C0-B495-CE85-E2CA75B9D6C0}"/>
              </a:ext>
            </a:extLst>
          </p:cNvPr>
          <p:cNvCxnSpPr>
            <a:cxnSpLocks/>
          </p:cNvCxnSpPr>
          <p:nvPr userDrawn="1"/>
        </p:nvCxnSpPr>
        <p:spPr>
          <a:xfrm>
            <a:off x="779282" y="5943600"/>
            <a:ext cx="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A29BD83-CDDC-657C-6A05-5776C00D3AD3}"/>
              </a:ext>
            </a:extLst>
          </p:cNvPr>
          <p:cNvCxnSpPr>
            <a:cxnSpLocks/>
          </p:cNvCxnSpPr>
          <p:nvPr userDrawn="1"/>
        </p:nvCxnSpPr>
        <p:spPr>
          <a:xfrm>
            <a:off x="779282" y="6477005"/>
            <a:ext cx="114127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44775BD-D07B-6198-5E05-2A33FAF3D2BA}"/>
              </a:ext>
            </a:extLst>
          </p:cNvPr>
          <p:cNvSpPr txBox="1"/>
          <p:nvPr userDrawn="1"/>
        </p:nvSpPr>
        <p:spPr>
          <a:xfrm>
            <a:off x="685800" y="6553200"/>
            <a:ext cx="935921" cy="246221"/>
          </a:xfrm>
          <a:prstGeom prst="rect">
            <a:avLst/>
          </a:prstGeom>
          <a:noFill/>
        </p:spPr>
        <p:txBody>
          <a:bodyPr wrap="square" rtlCol="0">
            <a:spAutoFit/>
          </a:bodyPr>
          <a:lstStyle/>
          <a:p>
            <a:pPr>
              <a:buClr>
                <a:schemeClr val="tx1"/>
              </a:buClr>
            </a:pPr>
            <a:r>
              <a:rPr lang="en-US" sz="1000" b="1">
                <a:solidFill>
                  <a:schemeClr val="tx1"/>
                </a:solidFill>
              </a:rPr>
              <a:t>PUBLIC</a:t>
            </a:r>
          </a:p>
        </p:txBody>
      </p:sp>
      <p:sp>
        <p:nvSpPr>
          <p:cNvPr id="2" name="Rectangle 1" hidden="1">
            <a:extLst>
              <a:ext uri="{FF2B5EF4-FFF2-40B4-BE49-F238E27FC236}">
                <a16:creationId xmlns:a16="http://schemas.microsoft.com/office/drawing/2014/main" id="{A4FCABF2-1291-4CAB-A39C-0FDD2FD8A1F5}"/>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E222DC4C-FD9F-4495-B0EA-3E6F1E35596A}"/>
              </a:ext>
            </a:extLst>
          </p:cNvPr>
          <p:cNvSpPr>
            <a:spLocks noGrp="1"/>
          </p:cNvSpPr>
          <p:nvPr>
            <p:ph type="title"/>
            <p:custDataLst>
              <p:tags r:id="rId3"/>
            </p:custDataLst>
          </p:nvPr>
        </p:nvSpPr>
        <p:spPr>
          <a:xfrm>
            <a:off x="1117601" y="4061922"/>
            <a:ext cx="10519663" cy="677108"/>
          </a:xfrm>
        </p:spPr>
        <p:txBody>
          <a:bodyPr vert="horz" anchor="b">
            <a:noAutofit/>
          </a:bodyPr>
          <a:lstStyle>
            <a:lvl1pPr rtl="0">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9AC4B822-CA6B-4F05-8715-F74C6D5D34B1}"/>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376B40D-309A-4442-81B2-638CDEBB2F76}"/>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9" name="1. On-page tracker">
            <a:extLst>
              <a:ext uri="{FF2B5EF4-FFF2-40B4-BE49-F238E27FC236}">
                <a16:creationId xmlns:a16="http://schemas.microsoft.com/office/drawing/2014/main" id="{8F89071A-FCD4-4931-B959-81108D770B1E}"/>
              </a:ext>
            </a:extLst>
          </p:cNvPr>
          <p:cNvSpPr>
            <a:spLocks noGrp="1"/>
          </p:cNvSpPr>
          <p:nvPr>
            <p:ph type="body" sz="quarter" idx="10" hasCustomPrompt="1"/>
            <p:custDataLst>
              <p:tags r:id="rId6"/>
            </p:custDataLst>
          </p:nvPr>
        </p:nvSpPr>
        <p:spPr>
          <a:xfrm>
            <a:off x="1117601"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7750153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2273FB-3270-4181-86FF-C1D92782D49D}"/>
              </a:ext>
            </a:extLst>
          </p:cNvPr>
          <p:cNvGraphicFramePr>
            <a:graphicFrameLocks noChangeAspect="1"/>
          </p:cNvGraphicFramePr>
          <p:nvPr userDrawn="1">
            <p:custDataLst>
              <p:tags r:id="rId1"/>
            </p:custDataLst>
            <p:extLst>
              <p:ext uri="{D42A27DB-BD31-4B8C-83A1-F6EECF244321}">
                <p14:modId xmlns:p14="http://schemas.microsoft.com/office/powerpoint/2010/main" val="10177191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52273FB-3270-4181-86FF-C1D92782D49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E3D51E-EFF4-4CED-8D1C-0D351D7D327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FB296734-15F7-4BDF-BF7F-AD560B3E09D7}"/>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a:t>“Click to add quote</a:t>
            </a:r>
          </a:p>
        </p:txBody>
      </p:sp>
      <p:sp>
        <p:nvSpPr>
          <p:cNvPr id="9" name="3. Subtitle">
            <a:extLst>
              <a:ext uri="{FF2B5EF4-FFF2-40B4-BE49-F238E27FC236}">
                <a16:creationId xmlns:a16="http://schemas.microsoft.com/office/drawing/2014/main" id="{F91EA195-0A6B-4141-BE0A-C29B8632D98B}"/>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8" name="Slide Number">
            <a:extLst>
              <a:ext uri="{FF2B5EF4-FFF2-40B4-BE49-F238E27FC236}">
                <a16:creationId xmlns:a16="http://schemas.microsoft.com/office/drawing/2014/main" id="{9A085514-D1F6-4D77-A23F-C5C66C21AB2E}"/>
              </a:ext>
            </a:extLst>
          </p:cNvPr>
          <p:cNvSpPr>
            <a:spLocks noChangeArrowheads="1"/>
          </p:cNvSpPr>
          <p:nvPr userDrawn="1">
            <p:custDataLst>
              <p:tags r:id="rId5"/>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C5FBD0AF-1EDD-41EB-9A6E-173435ADFFE5}"/>
              </a:ext>
            </a:extLst>
          </p:cNvPr>
          <p:cNvSpPr txBox="1"/>
          <p:nvPr userDrawn="1">
            <p:custDataLst>
              <p:tags r:id="rId6"/>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878CBA30-A797-424E-A56B-F43F015ECE96}"/>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23126788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extLst>
              <p:ext uri="{D42A27DB-BD31-4B8C-83A1-F6EECF244321}">
                <p14:modId xmlns:p14="http://schemas.microsoft.com/office/powerpoint/2010/main" val="30314454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2BA1E0C-CA9F-489D-B144-727B655BD19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7C125983-42A9-42F7-AA00-F56CD87B285E}"/>
              </a:ext>
            </a:extLst>
          </p:cNvPr>
          <p:cNvSpPr>
            <a:spLocks noGrp="1"/>
          </p:cNvSpPr>
          <p:nvPr>
            <p:ph type="title"/>
            <p:custDataLst>
              <p:tags r:id="rId5"/>
            </p:custDataLst>
          </p:nvPr>
        </p:nvSpPr>
        <p:spPr>
          <a:xfrm>
            <a:off x="554736" y="2744369"/>
            <a:ext cx="2514600" cy="769441"/>
          </a:xfrm>
        </p:spPr>
        <p:txBody>
          <a:bodyPr vert="horz" anchor="b">
            <a:noAutofit/>
          </a:bodyPr>
          <a:lstStyle>
            <a:lvl1pPr rtl="0">
              <a:defRPr>
                <a:solidFill>
                  <a:schemeClr val="accent2"/>
                </a:solidFill>
              </a:defRPr>
            </a:lvl1pPr>
          </a:lstStyle>
          <a:p>
            <a:r>
              <a:rPr lang="en-US"/>
              <a:t>Click to edit Master title</a:t>
            </a:r>
          </a:p>
        </p:txBody>
      </p:sp>
      <p:sp>
        <p:nvSpPr>
          <p:cNvPr id="20" name="3. Subtitle">
            <a:extLst>
              <a:ext uri="{FF2B5EF4-FFF2-40B4-BE49-F238E27FC236}">
                <a16:creationId xmlns:a16="http://schemas.microsoft.com/office/drawing/2014/main" id="{9D41FF9F-DFB7-4DFF-B338-08A2CA649393}"/>
              </a:ext>
            </a:extLst>
          </p:cNvPr>
          <p:cNvSpPr>
            <a:spLocks noGrp="1"/>
          </p:cNvSpPr>
          <p:nvPr>
            <p:ph type="subTitle" idx="1"/>
            <p:custDataLst>
              <p:tags r:id="rId6"/>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064AC035-5239-45FF-8383-33CBCD30D33E}"/>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bg2"/>
                </a:solidFill>
              </a:rPr>
              <a:t>Source: …</a:t>
            </a:r>
          </a:p>
        </p:txBody>
      </p:sp>
      <p:sp>
        <p:nvSpPr>
          <p:cNvPr id="10" name="1. On-page tracker">
            <a:extLst>
              <a:ext uri="{FF2B5EF4-FFF2-40B4-BE49-F238E27FC236}">
                <a16:creationId xmlns:a16="http://schemas.microsoft.com/office/drawing/2014/main" id="{7E97B40B-AFF2-4819-823D-9831ADC756CA}"/>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79D47193-B762-116E-3906-F0EF689E053F}"/>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BA72964-A5AB-5669-DE3B-D223B80C32F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7" name="TextBox 6">
            <a:extLst>
              <a:ext uri="{FF2B5EF4-FFF2-40B4-BE49-F238E27FC236}">
                <a16:creationId xmlns:a16="http://schemas.microsoft.com/office/drawing/2014/main" id="{C83A4A07-CAF4-8A30-1CB9-5E6D164FAA6E}"/>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sz="1000" b="1">
                <a:solidFill>
                  <a:schemeClr val="tx2"/>
                </a:solidFill>
                <a:cs typeface="+mn-cs"/>
              </a:rPr>
              <a:t>PUBLIC</a:t>
            </a:r>
          </a:p>
        </p:txBody>
      </p:sp>
      <p:cxnSp>
        <p:nvCxnSpPr>
          <p:cNvPr id="8" name="Straight Connector 7">
            <a:extLst>
              <a:ext uri="{FF2B5EF4-FFF2-40B4-BE49-F238E27FC236}">
                <a16:creationId xmlns:a16="http://schemas.microsoft.com/office/drawing/2014/main" id="{39AA5B76-E5AC-A58A-6B1A-72605467A4E2}"/>
              </a:ext>
            </a:extLst>
          </p:cNvPr>
          <p:cNvCxnSpPr>
            <a:cxnSpLocks/>
          </p:cNvCxnSpPr>
          <p:nvPr userDrawn="1"/>
        </p:nvCxnSpPr>
        <p:spPr>
          <a:xfrm>
            <a:off x="2125589" y="6477006"/>
            <a:ext cx="943747"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818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1"/>
            </p:custDataLst>
            <p:extLst>
              <p:ext uri="{D42A27DB-BD31-4B8C-83A1-F6EECF244321}">
                <p14:modId xmlns:p14="http://schemas.microsoft.com/office/powerpoint/2010/main" val="36200631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4" name="Object 2" hidden="1">
                        <a:extLst>
                          <a:ext uri="{FF2B5EF4-FFF2-40B4-BE49-F238E27FC236}">
                            <a16:creationId xmlns:a16="http://schemas.microsoft.com/office/drawing/2014/main" id="{D6AD2A36-39D2-411F-97A0-A924098965AA}"/>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6FA1A46-CC63-4D80-904D-B75922926F0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F2EA5A09-84EC-4368-8C76-0BEA141A4333}"/>
              </a:ext>
            </a:extLst>
          </p:cNvPr>
          <p:cNvSpPr>
            <a:spLocks noGrp="1"/>
          </p:cNvSpPr>
          <p:nvPr>
            <p:ph type="title"/>
            <p:custDataLst>
              <p:tags r:id="rId5"/>
            </p:custDataLst>
          </p:nvPr>
        </p:nvSpPr>
        <p:spPr>
          <a:xfrm>
            <a:off x="554736" y="2744369"/>
            <a:ext cx="3465576" cy="769441"/>
          </a:xfrm>
          <a:prstGeom prst="rect">
            <a:avLst/>
          </a:prstGeom>
        </p:spPr>
        <p:txBody>
          <a:bodyPr vert="horz" wrap="square" anchor="b">
            <a:noAutofit/>
          </a:bodyPr>
          <a:lstStyle>
            <a:lvl1pPr algn="l" rtl="0">
              <a:defRPr>
                <a:solidFill>
                  <a:schemeClr val="accent2"/>
                </a:solidFill>
              </a:defRPr>
            </a:lvl1pPr>
          </a:lstStyle>
          <a:p>
            <a:r>
              <a:rPr lang="en-US"/>
              <a:t>Click to edit Master title style</a:t>
            </a:r>
          </a:p>
        </p:txBody>
      </p:sp>
      <p:sp>
        <p:nvSpPr>
          <p:cNvPr id="21" name="3. Subtitle">
            <a:extLst>
              <a:ext uri="{FF2B5EF4-FFF2-40B4-BE49-F238E27FC236}">
                <a16:creationId xmlns:a16="http://schemas.microsoft.com/office/drawing/2014/main" id="{4BAE0A91-D3D3-4C9A-9F81-3C13D960A341}"/>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5" name="5. Source" hidden="1">
            <a:extLst>
              <a:ext uri="{FF2B5EF4-FFF2-40B4-BE49-F238E27FC236}">
                <a16:creationId xmlns:a16="http://schemas.microsoft.com/office/drawing/2014/main" id="{6BA86AD8-0ECF-4EA8-B346-D8EA2716E80C}"/>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bg2"/>
                </a:solidFill>
              </a:rPr>
              <a:t>Source: …</a:t>
            </a:r>
          </a:p>
        </p:txBody>
      </p:sp>
      <p:sp>
        <p:nvSpPr>
          <p:cNvPr id="10" name="1. On-page tracker">
            <a:extLst>
              <a:ext uri="{FF2B5EF4-FFF2-40B4-BE49-F238E27FC236}">
                <a16:creationId xmlns:a16="http://schemas.microsoft.com/office/drawing/2014/main" id="{2635D98B-97DC-4A80-82A3-A8B3C701B736}"/>
              </a:ext>
            </a:extLst>
          </p:cNvPr>
          <p:cNvSpPr>
            <a:spLocks noGrp="1"/>
          </p:cNvSpPr>
          <p:nvPr>
            <p:ph type="body" sz="quarter" idx="10" hasCustomPrompt="1"/>
            <p:custDataLst>
              <p:tags r:id="rId8"/>
            </p:custDataLst>
          </p:nvPr>
        </p:nvSpPr>
        <p:spPr>
          <a:xfrm>
            <a:off x="554735" y="41597"/>
            <a:ext cx="3465575"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cxnSp>
        <p:nvCxnSpPr>
          <p:cNvPr id="3" name="Straight Connector 2">
            <a:extLst>
              <a:ext uri="{FF2B5EF4-FFF2-40B4-BE49-F238E27FC236}">
                <a16:creationId xmlns:a16="http://schemas.microsoft.com/office/drawing/2014/main" id="{CA5A7727-5AB1-79A1-A56D-4A2DE5EC63AB}"/>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C07BE2D-8A78-BAF3-C818-EF920963DCFD}"/>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7" name="TextBox 6">
            <a:extLst>
              <a:ext uri="{FF2B5EF4-FFF2-40B4-BE49-F238E27FC236}">
                <a16:creationId xmlns:a16="http://schemas.microsoft.com/office/drawing/2014/main" id="{7B6AAB35-A5C0-35F4-9AA4-58524F268659}"/>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sz="1000" b="1">
                <a:solidFill>
                  <a:schemeClr val="tx2"/>
                </a:solidFill>
                <a:cs typeface="+mn-cs"/>
              </a:rPr>
              <a:t>PUBLIC</a:t>
            </a:r>
          </a:p>
        </p:txBody>
      </p:sp>
      <p:cxnSp>
        <p:nvCxnSpPr>
          <p:cNvPr id="8" name="Straight Connector 7">
            <a:extLst>
              <a:ext uri="{FF2B5EF4-FFF2-40B4-BE49-F238E27FC236}">
                <a16:creationId xmlns:a16="http://schemas.microsoft.com/office/drawing/2014/main" id="{F76218C6-EA2A-D651-4E9F-F68C6D522C57}"/>
              </a:ext>
            </a:extLst>
          </p:cNvPr>
          <p:cNvCxnSpPr>
            <a:cxnSpLocks/>
          </p:cNvCxnSpPr>
          <p:nvPr userDrawn="1"/>
        </p:nvCxnSpPr>
        <p:spPr>
          <a:xfrm>
            <a:off x="2125589" y="6477006"/>
            <a:ext cx="189472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952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1300541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5065776" cy="731520"/>
          </a:xfrm>
        </p:spPr>
        <p:txBody>
          <a:bodyPr vert="horz"/>
          <a:lstStyle>
            <a:lvl1pPr rtl="0">
              <a:defRPr>
                <a:solidFill>
                  <a:schemeClr val="accent2"/>
                </a:solidFill>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44650"/>
            <a:ext cx="5065776"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bg2"/>
                </a:solidFill>
              </a:rPr>
              <a:t>Source: …</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cxnSp>
        <p:nvCxnSpPr>
          <p:cNvPr id="4" name="Straight Connector 3">
            <a:extLst>
              <a:ext uri="{FF2B5EF4-FFF2-40B4-BE49-F238E27FC236}">
                <a16:creationId xmlns:a16="http://schemas.microsoft.com/office/drawing/2014/main" id="{705BE378-9D7F-F20C-8CEB-3A7166DB9FDA}"/>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77C3B61-7BD0-0EDE-9EA3-982A1F08129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BFE86794-9927-CD0B-2130-149B8E33A34C}"/>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sz="1000" b="1">
                <a:solidFill>
                  <a:schemeClr val="tx2"/>
                </a:solidFill>
                <a:cs typeface="+mn-cs"/>
              </a:rPr>
              <a:t>PUBLIC</a:t>
            </a:r>
          </a:p>
        </p:txBody>
      </p:sp>
      <p:cxnSp>
        <p:nvCxnSpPr>
          <p:cNvPr id="8" name="Straight Connector 7">
            <a:extLst>
              <a:ext uri="{FF2B5EF4-FFF2-40B4-BE49-F238E27FC236}">
                <a16:creationId xmlns:a16="http://schemas.microsoft.com/office/drawing/2014/main" id="{FF030CC5-CA3F-1EF0-C73F-09EFBED95AC0}"/>
              </a:ext>
            </a:extLst>
          </p:cNvPr>
          <p:cNvCxnSpPr>
            <a:cxnSpLocks/>
          </p:cNvCxnSpPr>
          <p:nvPr userDrawn="1"/>
        </p:nvCxnSpPr>
        <p:spPr>
          <a:xfrm>
            <a:off x="2125589" y="6477006"/>
            <a:ext cx="3494923"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2B4F6C8E-41C3-6F09-AE88-03D31F94DFE6}"/>
              </a:ext>
            </a:extLst>
          </p:cNvPr>
          <p:cNvGrpSpPr/>
          <p:nvPr userDrawn="1"/>
        </p:nvGrpSpPr>
        <p:grpSpPr>
          <a:xfrm>
            <a:off x="406400" y="172212"/>
            <a:ext cx="1320800" cy="518318"/>
            <a:chOff x="406400" y="243682"/>
            <a:chExt cx="1320800" cy="518318"/>
          </a:xfrm>
        </p:grpSpPr>
        <p:sp>
          <p:nvSpPr>
            <p:cNvPr id="12" name="Rectangle 11">
              <a:extLst>
                <a:ext uri="{FF2B5EF4-FFF2-40B4-BE49-F238E27FC236}">
                  <a16:creationId xmlns:a16="http://schemas.microsoft.com/office/drawing/2014/main" id="{E4D6C2AE-D857-F27B-9F53-55E83C97CBA1}"/>
                </a:ext>
              </a:extLst>
            </p:cNvPr>
            <p:cNvSpPr/>
            <p:nvPr/>
          </p:nvSpPr>
          <p:spPr>
            <a:xfrm>
              <a:off x="406400" y="243682"/>
              <a:ext cx="101600" cy="5183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3" name="Straight Connector 12">
              <a:extLst>
                <a:ext uri="{FF2B5EF4-FFF2-40B4-BE49-F238E27FC236}">
                  <a16:creationId xmlns:a16="http://schemas.microsoft.com/office/drawing/2014/main" id="{69C7A4AC-C74A-FCAA-B3A0-5B6D91EB4FD4}"/>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77398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12440894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0" name="2. Slide Title">
            <a:extLst>
              <a:ext uri="{FF2B5EF4-FFF2-40B4-BE49-F238E27FC236}">
                <a16:creationId xmlns:a16="http://schemas.microsoft.com/office/drawing/2014/main" id="{E1D61C74-F3E2-42EF-998D-BEC7B3EBD0BC}"/>
              </a:ext>
            </a:extLst>
          </p:cNvPr>
          <p:cNvSpPr>
            <a:spLocks noGrp="1"/>
          </p:cNvSpPr>
          <p:nvPr>
            <p:ph type="title"/>
            <p:custDataLst>
              <p:tags r:id="rId3"/>
            </p:custDataLst>
          </p:nvPr>
        </p:nvSpPr>
        <p:spPr>
          <a:xfrm>
            <a:off x="554736" y="172212"/>
            <a:ext cx="6967728" cy="731520"/>
          </a:xfrm>
        </p:spPr>
        <p:txBody>
          <a:bodyPr vert="horz"/>
          <a:lstStyle>
            <a:lvl1pPr rtl="0">
              <a:defRPr>
                <a:solidFill>
                  <a:schemeClr val="accent2"/>
                </a:solidFill>
              </a:defRPr>
            </a:lvl1pPr>
          </a:lstStyle>
          <a:p>
            <a:r>
              <a:rPr lang="en-US"/>
              <a:t>Click to edit Master title style</a:t>
            </a: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1" name="3. Subtitle">
            <a:extLst>
              <a:ext uri="{FF2B5EF4-FFF2-40B4-BE49-F238E27FC236}">
                <a16:creationId xmlns:a16="http://schemas.microsoft.com/office/drawing/2014/main" id="{48CA3F7F-79C3-4776-BD80-2B6BECA0AF60}"/>
              </a:ext>
            </a:extLst>
          </p:cNvPr>
          <p:cNvSpPr>
            <a:spLocks noGrp="1"/>
          </p:cNvSpPr>
          <p:nvPr>
            <p:ph type="subTitle" idx="1"/>
            <p:custDataLst>
              <p:tags r:id="rId6"/>
            </p:custDataLst>
          </p:nvPr>
        </p:nvSpPr>
        <p:spPr>
          <a:xfrm>
            <a:off x="554736" y="944650"/>
            <a:ext cx="6967728"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7"/>
            </p:custDataLst>
          </p:nvPr>
        </p:nvSpPr>
        <p:spPr>
          <a:xfrm>
            <a:off x="2125590" y="6568588"/>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bg2"/>
                </a:solidFill>
              </a:rPr>
              <a:t>Source: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0C4571D9-ABE1-532E-BE19-A3F0F46BBE10}"/>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9927D69-0B7D-09E9-12D5-A5A68682BBBF}"/>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5E37F3AC-6301-9861-14CC-FD8911A87C5E}"/>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sz="1000" b="1">
                <a:solidFill>
                  <a:schemeClr val="tx2"/>
                </a:solidFill>
                <a:cs typeface="+mn-cs"/>
              </a:rPr>
              <a:t>PUBLIC</a:t>
            </a:r>
          </a:p>
        </p:txBody>
      </p:sp>
      <p:cxnSp>
        <p:nvCxnSpPr>
          <p:cNvPr id="8" name="Straight Connector 7">
            <a:extLst>
              <a:ext uri="{FF2B5EF4-FFF2-40B4-BE49-F238E27FC236}">
                <a16:creationId xmlns:a16="http://schemas.microsoft.com/office/drawing/2014/main" id="{B3604FD3-A713-996F-F520-5FDE0D975617}"/>
              </a:ext>
            </a:extLst>
          </p:cNvPr>
          <p:cNvCxnSpPr>
            <a:cxnSpLocks/>
          </p:cNvCxnSpPr>
          <p:nvPr userDrawn="1"/>
        </p:nvCxnSpPr>
        <p:spPr>
          <a:xfrm>
            <a:off x="2125589" y="6477006"/>
            <a:ext cx="5396875"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999E597B-848E-32D4-BE42-D7979B0A3583}"/>
              </a:ext>
            </a:extLst>
          </p:cNvPr>
          <p:cNvGrpSpPr/>
          <p:nvPr userDrawn="1"/>
        </p:nvGrpSpPr>
        <p:grpSpPr>
          <a:xfrm>
            <a:off x="406400" y="172212"/>
            <a:ext cx="1320800" cy="518318"/>
            <a:chOff x="406400" y="243682"/>
            <a:chExt cx="1320800" cy="518318"/>
          </a:xfrm>
        </p:grpSpPr>
        <p:sp>
          <p:nvSpPr>
            <p:cNvPr id="12" name="Rectangle 11">
              <a:extLst>
                <a:ext uri="{FF2B5EF4-FFF2-40B4-BE49-F238E27FC236}">
                  <a16:creationId xmlns:a16="http://schemas.microsoft.com/office/drawing/2014/main" id="{DA4FD8FE-1BD4-07E4-0D55-52EA4D4B80A6}"/>
                </a:ext>
              </a:extLst>
            </p:cNvPr>
            <p:cNvSpPr/>
            <p:nvPr/>
          </p:nvSpPr>
          <p:spPr>
            <a:xfrm>
              <a:off x="406400" y="243682"/>
              <a:ext cx="101600" cy="5183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3" name="Straight Connector 12">
              <a:extLst>
                <a:ext uri="{FF2B5EF4-FFF2-40B4-BE49-F238E27FC236}">
                  <a16:creationId xmlns:a16="http://schemas.microsoft.com/office/drawing/2014/main" id="{80CC2BC3-2DD5-BBFF-A0DD-69208C617CAD}"/>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34228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24916982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7918704" cy="731520"/>
          </a:xfrm>
        </p:spPr>
        <p:txBody>
          <a:bodyPr vert="horz"/>
          <a:lstStyle>
            <a:lvl1pPr rtl="0">
              <a:defRPr>
                <a:solidFill>
                  <a:schemeClr val="accent2"/>
                </a:solidFill>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44650"/>
            <a:ext cx="7918704"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bg2"/>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1508E905-D4F6-A3DE-07F1-B7579DA43F52}"/>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0FFFDFD-F851-B4B7-922A-87FCDDC52879}"/>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FC511F1D-FCF3-0136-8318-92725DF65634}"/>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sz="1000" b="1">
                <a:solidFill>
                  <a:schemeClr val="tx2"/>
                </a:solidFill>
                <a:cs typeface="+mn-cs"/>
              </a:rPr>
              <a:t>PUBLIC</a:t>
            </a:r>
          </a:p>
        </p:txBody>
      </p:sp>
      <p:cxnSp>
        <p:nvCxnSpPr>
          <p:cNvPr id="7" name="Straight Connector 6">
            <a:extLst>
              <a:ext uri="{FF2B5EF4-FFF2-40B4-BE49-F238E27FC236}">
                <a16:creationId xmlns:a16="http://schemas.microsoft.com/office/drawing/2014/main" id="{1E506838-4B8D-E3BA-5A29-D0B8EA3A8909}"/>
              </a:ext>
            </a:extLst>
          </p:cNvPr>
          <p:cNvCxnSpPr>
            <a:cxnSpLocks/>
          </p:cNvCxnSpPr>
          <p:nvPr userDrawn="1"/>
        </p:nvCxnSpPr>
        <p:spPr>
          <a:xfrm>
            <a:off x="2125589" y="6477006"/>
            <a:ext cx="634785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E35EA2B7-189C-213B-001E-A1B794D5DE5B}"/>
              </a:ext>
            </a:extLst>
          </p:cNvPr>
          <p:cNvGrpSpPr/>
          <p:nvPr userDrawn="1"/>
        </p:nvGrpSpPr>
        <p:grpSpPr>
          <a:xfrm>
            <a:off x="406400" y="172212"/>
            <a:ext cx="1320800" cy="518318"/>
            <a:chOff x="406400" y="243682"/>
            <a:chExt cx="1320800" cy="518318"/>
          </a:xfrm>
        </p:grpSpPr>
        <p:sp>
          <p:nvSpPr>
            <p:cNvPr id="11" name="Rectangle 10">
              <a:extLst>
                <a:ext uri="{FF2B5EF4-FFF2-40B4-BE49-F238E27FC236}">
                  <a16:creationId xmlns:a16="http://schemas.microsoft.com/office/drawing/2014/main" id="{ED140A61-596E-EEA1-0BAF-C1D20414DF80}"/>
                </a:ext>
              </a:extLst>
            </p:cNvPr>
            <p:cNvSpPr/>
            <p:nvPr/>
          </p:nvSpPr>
          <p:spPr>
            <a:xfrm>
              <a:off x="406400" y="243682"/>
              <a:ext cx="101600" cy="5183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2" name="Straight Connector 11">
              <a:extLst>
                <a:ext uri="{FF2B5EF4-FFF2-40B4-BE49-F238E27FC236}">
                  <a16:creationId xmlns:a16="http://schemas.microsoft.com/office/drawing/2014/main" id="{0E957CC5-9C44-A60C-D762-2F0C02CD704E}"/>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91182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1260611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lnSpc>
                <a:spcPct val="100000"/>
              </a:lnSpc>
              <a:defRPr>
                <a:ln w="6350" cap="flat">
                  <a:noFill/>
                  <a:miter lim="800000"/>
                </a:ln>
              </a:defRPr>
            </a:lvl1pPr>
          </a:lstStyle>
          <a:p>
            <a:r>
              <a:rPr lang="en-US"/>
              <a:t>Click to edit Master title style</a:t>
            </a: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4"/>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2" name="Slide Number">
            <a:extLst>
              <a:ext uri="{FF2B5EF4-FFF2-40B4-BE49-F238E27FC236}">
                <a16:creationId xmlns:a16="http://schemas.microsoft.com/office/drawing/2014/main" id="{38A9CE10-EE0D-CE88-1EB3-C98A007F21D7}"/>
              </a:ext>
            </a:extLst>
          </p:cNvPr>
          <p:cNvSpPr>
            <a:spLocks noChangeArrowheads="1"/>
          </p:cNvSpPr>
          <p:nvPr userDrawn="1">
            <p:custDataLst>
              <p:tags r:id="rId6"/>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8524986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Reverse 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10283794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rgbClr val="000000"/>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rgbClr val="000000"/>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5065776" cy="731520"/>
          </a:xfrm>
        </p:spPr>
        <p:txBody>
          <a:bodyPr vert="horz"/>
          <a:lstStyle>
            <a:lvl1pPr rtl="0">
              <a:defRPr>
                <a:solidFill>
                  <a:schemeClr val="tx1"/>
                </a:solidFill>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446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rPr>
              <a:t>Source: …</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tx1"/>
                </a:solidFill>
                <a:cs typeface="+mn-cs"/>
              </a:defRPr>
            </a:lvl1pPr>
          </a:lstStyle>
          <a:p>
            <a:pPr lvl="0">
              <a:buNone/>
            </a:pPr>
            <a:r>
              <a:rPr lang="en-US"/>
              <a:t>Add tracker</a:t>
            </a:r>
          </a:p>
        </p:txBody>
      </p:sp>
      <p:cxnSp>
        <p:nvCxnSpPr>
          <p:cNvPr id="4" name="Straight Connector 3">
            <a:extLst>
              <a:ext uri="{FF2B5EF4-FFF2-40B4-BE49-F238E27FC236}">
                <a16:creationId xmlns:a16="http://schemas.microsoft.com/office/drawing/2014/main" id="{DA9B7E09-8402-16E1-E766-F8B6ECEB9AEF}"/>
              </a:ext>
            </a:extLst>
          </p:cNvPr>
          <p:cNvCxnSpPr>
            <a:cxnSpLocks/>
          </p:cNvCxnSpPr>
          <p:nvPr userDrawn="1"/>
        </p:nvCxnSpPr>
        <p:spPr>
          <a:xfrm>
            <a:off x="101600" y="6477000"/>
            <a:ext cx="6604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14D9DE3-E6BB-24B0-E8DB-AD0A0C2B82B7}"/>
              </a:ext>
            </a:extLst>
          </p:cNvPr>
          <p:cNvPicPr>
            <a:picLocks noChangeAspect="1"/>
          </p:cNvPicPr>
          <p:nvPr userDrawn="1"/>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E46899D8-B4D1-7B41-C9E7-C29EEEA69F7F}"/>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8" name="Straight Connector 7">
            <a:extLst>
              <a:ext uri="{FF2B5EF4-FFF2-40B4-BE49-F238E27FC236}">
                <a16:creationId xmlns:a16="http://schemas.microsoft.com/office/drawing/2014/main" id="{20E2A1E7-FD45-4F51-F2B7-DCAA96696660}"/>
              </a:ext>
            </a:extLst>
          </p:cNvPr>
          <p:cNvCxnSpPr>
            <a:cxnSpLocks/>
          </p:cNvCxnSpPr>
          <p:nvPr userDrawn="1"/>
        </p:nvCxnSpPr>
        <p:spPr>
          <a:xfrm>
            <a:off x="2125589" y="6477006"/>
            <a:ext cx="349492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97D533D4-A1A9-575F-087B-229833B7516C}"/>
              </a:ext>
            </a:extLst>
          </p:cNvPr>
          <p:cNvGrpSpPr/>
          <p:nvPr userDrawn="1"/>
        </p:nvGrpSpPr>
        <p:grpSpPr>
          <a:xfrm>
            <a:off x="406400" y="172212"/>
            <a:ext cx="1320800" cy="518318"/>
            <a:chOff x="406400" y="243682"/>
            <a:chExt cx="1320800" cy="518318"/>
          </a:xfrm>
        </p:grpSpPr>
        <p:sp>
          <p:nvSpPr>
            <p:cNvPr id="11" name="Rectangle 10">
              <a:extLst>
                <a:ext uri="{FF2B5EF4-FFF2-40B4-BE49-F238E27FC236}">
                  <a16:creationId xmlns:a16="http://schemas.microsoft.com/office/drawing/2014/main" id="{7C8ABE7F-9A5F-7C6B-71DF-FF1621FBB6F5}"/>
                </a:ext>
              </a:extLst>
            </p:cNvPr>
            <p:cNvSpPr/>
            <p:nvPr/>
          </p:nvSpPr>
          <p:spPr>
            <a:xfrm>
              <a:off x="406400" y="243682"/>
              <a:ext cx="101600" cy="5183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2" name="Straight Connector 11">
              <a:extLst>
                <a:ext uri="{FF2B5EF4-FFF2-40B4-BE49-F238E27FC236}">
                  <a16:creationId xmlns:a16="http://schemas.microsoft.com/office/drawing/2014/main" id="{C37311A7-814E-C188-38E3-F0755BC3ABFD}"/>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178739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Reverse 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32407803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rgbClr val="000000"/>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rgbClr val="000000"/>
              </a:solidFill>
              <a:latin typeface="+mn-lt"/>
              <a:ea typeface="+mn-ea"/>
              <a:cs typeface="Arial" panose="020B0604020202020204" pitchFamily="34" charset="0"/>
            </a:endParaRP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5"/>
            </p:custDataLst>
          </p:nvPr>
        </p:nvSpPr>
        <p:spPr>
          <a:xfrm>
            <a:off x="2125590" y="6568588"/>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rPr>
              <a:t>Source: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6"/>
            </p:custDataLst>
          </p:nvPr>
        </p:nvSpPr>
        <p:spPr>
          <a:xfrm>
            <a:off x="554735" y="41597"/>
            <a:ext cx="3465576" cy="123111"/>
          </a:xfrm>
          <a:prstGeom prst="rect">
            <a:avLst/>
          </a:prstGeom>
          <a:ln w="6350">
            <a:noFill/>
            <a:miter lim="800000"/>
          </a:ln>
        </p:spPr>
        <p:txBody>
          <a:bodyPr vert="horz" wrap="square" lIns="0" tIns="0" rIns="0" bIns="0" rtlCol="0">
            <a:noAutofit/>
          </a:bodyPr>
          <a:lstStyle>
            <a:lvl1pPr rtl="0">
              <a:defRPr lang="en-US" sz="800" b="0" dirty="0">
                <a:solidFill>
                  <a:schemeClr val="tx1"/>
                </a:solidFill>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A2A8C6A2-26B8-46D0-B6A4-4D8C91B2772E}"/>
              </a:ext>
            </a:extLst>
          </p:cNvPr>
          <p:cNvSpPr>
            <a:spLocks noGrp="1"/>
          </p:cNvSpPr>
          <p:nvPr>
            <p:ph type="title"/>
            <p:custDataLst>
              <p:tags r:id="rId7"/>
            </p:custDataLst>
          </p:nvPr>
        </p:nvSpPr>
        <p:spPr>
          <a:xfrm>
            <a:off x="554736" y="2744369"/>
            <a:ext cx="3465576" cy="769441"/>
          </a:xfrm>
          <a:prstGeom prst="rect">
            <a:avLst/>
          </a:prstGeom>
        </p:spPr>
        <p:txBody>
          <a:bodyPr vert="horz" wrap="square" anchor="b">
            <a:noAutofit/>
          </a:bodyPr>
          <a:lstStyle>
            <a:lvl1pPr algn="l" rtl="0">
              <a:defRPr>
                <a:solidFill>
                  <a:schemeClr val="tx1"/>
                </a:solidFill>
              </a:defRPr>
            </a:lvl1pPr>
          </a:lstStyle>
          <a:p>
            <a:r>
              <a:rPr lang="en-US"/>
              <a:t>Click to edit Master title style</a:t>
            </a:r>
          </a:p>
        </p:txBody>
      </p:sp>
      <p:sp>
        <p:nvSpPr>
          <p:cNvPr id="12" name="3. Subtitle">
            <a:extLst>
              <a:ext uri="{FF2B5EF4-FFF2-40B4-BE49-F238E27FC236}">
                <a16:creationId xmlns:a16="http://schemas.microsoft.com/office/drawing/2014/main" id="{63DE0353-99BC-4322-9D9F-E3C1556B87A4}"/>
              </a:ext>
            </a:extLst>
          </p:cNvPr>
          <p:cNvSpPr>
            <a:spLocks noGrp="1"/>
          </p:cNvSpPr>
          <p:nvPr>
            <p:ph type="subTitle" idx="1"/>
            <p:custDataLst>
              <p:tags r:id="rId8"/>
            </p:custDataLst>
          </p:nvPr>
        </p:nvSpPr>
        <p:spPr>
          <a:xfrm>
            <a:off x="554734" y="3659644"/>
            <a:ext cx="3465576"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cxnSp>
        <p:nvCxnSpPr>
          <p:cNvPr id="2" name="Straight Connector 1">
            <a:extLst>
              <a:ext uri="{FF2B5EF4-FFF2-40B4-BE49-F238E27FC236}">
                <a16:creationId xmlns:a16="http://schemas.microsoft.com/office/drawing/2014/main" id="{73C647C9-9EFC-EBB1-54CE-DD6D5F8CC898}"/>
              </a:ext>
            </a:extLst>
          </p:cNvPr>
          <p:cNvCxnSpPr>
            <a:cxnSpLocks/>
          </p:cNvCxnSpPr>
          <p:nvPr userDrawn="1"/>
        </p:nvCxnSpPr>
        <p:spPr>
          <a:xfrm>
            <a:off x="101600" y="6477000"/>
            <a:ext cx="6604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3401658-B2DB-D29A-37F5-D443CF4C008C}"/>
              </a:ext>
            </a:extLst>
          </p:cNvPr>
          <p:cNvPicPr>
            <a:picLocks noChangeAspect="1"/>
          </p:cNvPicPr>
          <p:nvPr userDrawn="1"/>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02DB224D-A0E0-D23C-2B38-FDA0385C4119}"/>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8" name="Straight Connector 7">
            <a:extLst>
              <a:ext uri="{FF2B5EF4-FFF2-40B4-BE49-F238E27FC236}">
                <a16:creationId xmlns:a16="http://schemas.microsoft.com/office/drawing/2014/main" id="{00BB6510-1617-F022-3FAB-A8FAB3DFFB2B}"/>
              </a:ext>
            </a:extLst>
          </p:cNvPr>
          <p:cNvCxnSpPr>
            <a:cxnSpLocks/>
          </p:cNvCxnSpPr>
          <p:nvPr userDrawn="1"/>
        </p:nvCxnSpPr>
        <p:spPr>
          <a:xfrm>
            <a:off x="2125589" y="6477006"/>
            <a:ext cx="18947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1994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Reverse 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2189880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0"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6"/>
            </p:custDataLst>
          </p:nvPr>
        </p:nvSpPr>
        <p:spPr>
          <a:xfrm>
            <a:off x="554735" y="41597"/>
            <a:ext cx="2514600" cy="123111"/>
          </a:xfrm>
          <a:prstGeom prst="rect">
            <a:avLst/>
          </a:prstGeom>
          <a:ln w="6350">
            <a:noFill/>
            <a:miter lim="800000"/>
          </a:ln>
        </p:spPr>
        <p:txBody>
          <a:bodyPr vert="horz" wrap="square" lIns="0" tIns="0" rIns="0" bIns="0" rtlCol="0">
            <a:noAutofit/>
          </a:bodyPr>
          <a:lstStyle>
            <a:lvl1pPr rtl="0">
              <a:defRPr lang="en-US" sz="800" b="0" dirty="0">
                <a:solidFill>
                  <a:schemeClr val="tx1"/>
                </a:solidFill>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201E918A-7ADD-4595-9E5C-36C3D305CA4A}"/>
              </a:ext>
            </a:extLst>
          </p:cNvPr>
          <p:cNvSpPr>
            <a:spLocks noGrp="1"/>
          </p:cNvSpPr>
          <p:nvPr>
            <p:ph type="title"/>
            <p:custDataLst>
              <p:tags r:id="rId7"/>
            </p:custDataLst>
          </p:nvPr>
        </p:nvSpPr>
        <p:spPr>
          <a:xfrm>
            <a:off x="554736" y="2744369"/>
            <a:ext cx="2514600" cy="769441"/>
          </a:xfrm>
        </p:spPr>
        <p:txBody>
          <a:bodyPr vert="horz" anchor="b">
            <a:noAutofit/>
          </a:bodyPr>
          <a:lstStyle>
            <a:lvl1pPr rtl="0">
              <a:defRPr>
                <a:solidFill>
                  <a:schemeClr val="tx1"/>
                </a:solidFill>
              </a:defRPr>
            </a:lvl1pPr>
          </a:lstStyle>
          <a:p>
            <a:r>
              <a:rPr lang="en-US"/>
              <a:t>Click to edit Master title</a:t>
            </a:r>
          </a:p>
        </p:txBody>
      </p:sp>
      <p:sp>
        <p:nvSpPr>
          <p:cNvPr id="12" name="3. Subtitle">
            <a:extLst>
              <a:ext uri="{FF2B5EF4-FFF2-40B4-BE49-F238E27FC236}">
                <a16:creationId xmlns:a16="http://schemas.microsoft.com/office/drawing/2014/main" id="{A0895B2F-2F72-4935-BC7F-BEA280D6C542}"/>
              </a:ext>
            </a:extLst>
          </p:cNvPr>
          <p:cNvSpPr>
            <a:spLocks noGrp="1"/>
          </p:cNvSpPr>
          <p:nvPr>
            <p:ph type="subTitle" idx="1"/>
            <p:custDataLst>
              <p:tags r:id="rId8"/>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cxnSp>
        <p:nvCxnSpPr>
          <p:cNvPr id="2" name="Straight Connector 1">
            <a:extLst>
              <a:ext uri="{FF2B5EF4-FFF2-40B4-BE49-F238E27FC236}">
                <a16:creationId xmlns:a16="http://schemas.microsoft.com/office/drawing/2014/main" id="{9B6554B8-D11C-FF17-C046-6CBC0ECE36C1}"/>
              </a:ext>
            </a:extLst>
          </p:cNvPr>
          <p:cNvCxnSpPr>
            <a:cxnSpLocks/>
          </p:cNvCxnSpPr>
          <p:nvPr userDrawn="1"/>
        </p:nvCxnSpPr>
        <p:spPr>
          <a:xfrm>
            <a:off x="101600" y="6477000"/>
            <a:ext cx="6604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ECDE7F9-67C6-FA83-EFD8-BAFAC9C487F3}"/>
              </a:ext>
            </a:extLst>
          </p:cNvPr>
          <p:cNvPicPr>
            <a:picLocks noChangeAspect="1"/>
          </p:cNvPicPr>
          <p:nvPr userDrawn="1"/>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EC8183F2-BE82-2FAF-2986-D0CFF0AAAFF8}"/>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7" name="Straight Connector 6">
            <a:extLst>
              <a:ext uri="{FF2B5EF4-FFF2-40B4-BE49-F238E27FC236}">
                <a16:creationId xmlns:a16="http://schemas.microsoft.com/office/drawing/2014/main" id="{DD16298A-D098-8C1B-51ED-99DF186DC6C4}"/>
              </a:ext>
            </a:extLst>
          </p:cNvPr>
          <p:cNvCxnSpPr>
            <a:cxnSpLocks/>
          </p:cNvCxnSpPr>
          <p:nvPr userDrawn="1"/>
        </p:nvCxnSpPr>
        <p:spPr>
          <a:xfrm>
            <a:off x="2125589" y="6477006"/>
            <a:ext cx="94374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0587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37BF69-DBBB-44FA-AA65-8999BD8B4E5F}"/>
              </a:ext>
            </a:extLst>
          </p:cNvPr>
          <p:cNvGraphicFramePr>
            <a:graphicFrameLocks noChangeAspect="1"/>
          </p:cNvGraphicFramePr>
          <p:nvPr userDrawn="1">
            <p:custDataLst>
              <p:tags r:id="rId1"/>
            </p:custDataLst>
            <p:extLst>
              <p:ext uri="{D42A27DB-BD31-4B8C-83A1-F6EECF244321}">
                <p14:modId xmlns:p14="http://schemas.microsoft.com/office/powerpoint/2010/main" val="134034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D937BF69-DBBB-44FA-AA65-8999BD8B4E5F}"/>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C21FF2B8-E50E-3E4B-1159-7B1262C8DDC9}"/>
              </a:ext>
            </a:extLst>
          </p:cNvPr>
          <p:cNvSpPr/>
          <p:nvPr userDrawn="1"/>
        </p:nvSpPr>
        <p:spPr>
          <a:xfrm>
            <a:off x="11379203" y="6477005"/>
            <a:ext cx="711199" cy="381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7" name="Rectangle 6">
            <a:extLst>
              <a:ext uri="{FF2B5EF4-FFF2-40B4-BE49-F238E27FC236}">
                <a16:creationId xmlns:a16="http://schemas.microsoft.com/office/drawing/2014/main" id="{12F4FEE1-4C97-D435-75F1-02AB4153E929}"/>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a:extLst>
              <a:ext uri="{FF2B5EF4-FFF2-40B4-BE49-F238E27FC236}">
                <a16:creationId xmlns:a16="http://schemas.microsoft.com/office/drawing/2014/main" id="{997A99D0-787D-DF21-2FD2-C743E9958FFC}"/>
              </a:ext>
            </a:extLst>
          </p:cNvPr>
          <p:cNvCxnSpPr>
            <a:cxnSpLocks/>
          </p:cNvCxnSpPr>
          <p:nvPr userDrawn="1"/>
        </p:nvCxnSpPr>
        <p:spPr>
          <a:xfrm>
            <a:off x="101600" y="6477000"/>
            <a:ext cx="6604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10B009F-4D8B-248E-9B94-D08943E267A5}"/>
              </a:ext>
            </a:extLst>
          </p:cNvPr>
          <p:cNvPicPr>
            <a:picLocks noChangeAspect="1"/>
          </p:cNvPicPr>
          <p:nvPr userDrawn="1"/>
        </p:nvPicPr>
        <p:blipFill>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12" name="TextBox 11">
            <a:extLst>
              <a:ext uri="{FF2B5EF4-FFF2-40B4-BE49-F238E27FC236}">
                <a16:creationId xmlns:a16="http://schemas.microsoft.com/office/drawing/2014/main" id="{14E50377-83F9-412D-E825-D1DA055A9729}"/>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13" name="Straight Connector 12">
            <a:extLst>
              <a:ext uri="{FF2B5EF4-FFF2-40B4-BE49-F238E27FC236}">
                <a16:creationId xmlns:a16="http://schemas.microsoft.com/office/drawing/2014/main" id="{E790F8CA-80DF-AD0A-58BE-3FB00D868042}"/>
              </a:ext>
            </a:extLst>
          </p:cNvPr>
          <p:cNvCxnSpPr>
            <a:cxnSpLocks/>
          </p:cNvCxnSpPr>
          <p:nvPr userDrawn="1"/>
        </p:nvCxnSpPr>
        <p:spPr>
          <a:xfrm>
            <a:off x="2125589" y="6477006"/>
            <a:ext cx="1006641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hidden="1">
            <a:extLst>
              <a:ext uri="{FF2B5EF4-FFF2-40B4-BE49-F238E27FC236}">
                <a16:creationId xmlns:a16="http://schemas.microsoft.com/office/drawing/2014/main" id="{0440E0BC-D285-4CB0-BC8F-8E2C57BF2A2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5171"/>
            <a:ext cx="11082528" cy="1154162"/>
          </a:xfrm>
        </p:spPr>
        <p:txBody>
          <a:bodyPr vert="horz">
            <a:noAutofit/>
          </a:bodyPr>
          <a:lstStyle>
            <a:lvl1pPr rtl="0">
              <a:defRPr/>
            </a:lvl1pPr>
          </a:lstStyle>
          <a:p>
            <a:r>
              <a:rPr lang="en-US"/>
              <a:t>Click to edit Master title style</a:t>
            </a:r>
          </a:p>
        </p:txBody>
      </p:sp>
      <p:sp>
        <p:nvSpPr>
          <p:cNvPr id="10" name="5. Source" hidden="1">
            <a:extLst>
              <a:ext uri="{FF2B5EF4-FFF2-40B4-BE49-F238E27FC236}">
                <a16:creationId xmlns:a16="http://schemas.microsoft.com/office/drawing/2014/main" id="{67B1A162-B59D-4B89-B39B-FBDD9E751175}"/>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B5C5F547-1B1B-411D-99AF-7DE767A71F1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grpSp>
        <p:nvGrpSpPr>
          <p:cNvPr id="14" name="Group 13">
            <a:extLst>
              <a:ext uri="{FF2B5EF4-FFF2-40B4-BE49-F238E27FC236}">
                <a16:creationId xmlns:a16="http://schemas.microsoft.com/office/drawing/2014/main" id="{3A861D87-C576-D16E-4731-40CBB9000277}"/>
              </a:ext>
            </a:extLst>
          </p:cNvPr>
          <p:cNvGrpSpPr/>
          <p:nvPr userDrawn="1"/>
        </p:nvGrpSpPr>
        <p:grpSpPr>
          <a:xfrm>
            <a:off x="406400" y="172212"/>
            <a:ext cx="1320800" cy="518318"/>
            <a:chOff x="406400" y="243682"/>
            <a:chExt cx="1320800" cy="518318"/>
          </a:xfrm>
        </p:grpSpPr>
        <p:sp>
          <p:nvSpPr>
            <p:cNvPr id="16" name="Rectangle 15">
              <a:extLst>
                <a:ext uri="{FF2B5EF4-FFF2-40B4-BE49-F238E27FC236}">
                  <a16:creationId xmlns:a16="http://schemas.microsoft.com/office/drawing/2014/main" id="{EAFF6D49-85D8-A690-BB61-86DBD630D3B4}"/>
                </a:ext>
              </a:extLst>
            </p:cNvPr>
            <p:cNvSpPr/>
            <p:nvPr/>
          </p:nvSpPr>
          <p:spPr>
            <a:xfrm>
              <a:off x="406400" y="243682"/>
              <a:ext cx="101600" cy="5183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7" name="Straight Connector 16">
              <a:extLst>
                <a:ext uri="{FF2B5EF4-FFF2-40B4-BE49-F238E27FC236}">
                  <a16:creationId xmlns:a16="http://schemas.microsoft.com/office/drawing/2014/main" id="{91DE58A1-0CC8-6F9C-4734-C8E23081C7E9}"/>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21634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18600859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Slide Number">
            <a:extLst>
              <a:ext uri="{FF2B5EF4-FFF2-40B4-BE49-F238E27FC236}">
                <a16:creationId xmlns:a16="http://schemas.microsoft.com/office/drawing/2014/main" id="{4833D5AF-2A75-4978-AA54-00BA594BBA72}"/>
              </a:ext>
            </a:extLst>
          </p:cNvPr>
          <p:cNvSpPr>
            <a:spLocks noChangeArrowheads="1"/>
          </p:cNvSpPr>
          <p:nvPr userDrawn="1">
            <p:custDataLst>
              <p:tags r:id="rId2"/>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8684DB6-320C-4E95-A29C-791B412C8164}"/>
              </a:ext>
            </a:extLst>
          </p:cNvPr>
          <p:cNvSpPr txBox="1"/>
          <p:nvPr userDrawn="1">
            <p:custDataLst>
              <p:tags r:id="rId3"/>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7" name="1. On-page tracker">
            <a:extLst>
              <a:ext uri="{FF2B5EF4-FFF2-40B4-BE49-F238E27FC236}">
                <a16:creationId xmlns:a16="http://schemas.microsoft.com/office/drawing/2014/main" id="{E9E206AB-587F-4AC2-9EF7-AA339899F4BB}"/>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3" name="Picture 2">
            <a:extLst>
              <a:ext uri="{FF2B5EF4-FFF2-40B4-BE49-F238E27FC236}">
                <a16:creationId xmlns:a16="http://schemas.microsoft.com/office/drawing/2014/main" id="{AAD850D9-B5D8-504C-7BFF-DBC89BE7E2B7}"/>
              </a:ext>
            </a:extLst>
          </p:cNvPr>
          <p:cNvPicPr>
            <a:picLocks noChangeAspect="1"/>
          </p:cNvPicPr>
          <p:nvPr userDrawn="1"/>
        </p:nvPicPr>
        <p:blipFill>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4" name="TextBox 3">
            <a:extLst>
              <a:ext uri="{FF2B5EF4-FFF2-40B4-BE49-F238E27FC236}">
                <a16:creationId xmlns:a16="http://schemas.microsoft.com/office/drawing/2014/main" id="{BCC9B53A-3D1F-5763-E3F5-008BAAA6711D}"/>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spTree>
    <p:extLst>
      <p:ext uri="{BB962C8B-B14F-4D97-AF65-F5344CB8AC3E}">
        <p14:creationId xmlns:p14="http://schemas.microsoft.com/office/powerpoint/2010/main" val="3196490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A9CF6F9-3F22-4C1D-8F1F-9500FF412228}"/>
              </a:ext>
            </a:extLst>
          </p:cNvPr>
          <p:cNvGraphicFramePr>
            <a:graphicFrameLocks noChangeAspect="1"/>
          </p:cNvGraphicFramePr>
          <p:nvPr userDrawn="1">
            <p:custDataLst>
              <p:tags r:id="rId1"/>
            </p:custDataLst>
            <p:extLst>
              <p:ext uri="{D42A27DB-BD31-4B8C-83A1-F6EECF244321}">
                <p14:modId xmlns:p14="http://schemas.microsoft.com/office/powerpoint/2010/main" val="7785827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DA9CF6F9-3F22-4C1D-8F1F-9500FF41222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5. Source" hidden="1">
            <a:extLst>
              <a:ext uri="{FF2B5EF4-FFF2-40B4-BE49-F238E27FC236}">
                <a16:creationId xmlns:a16="http://schemas.microsoft.com/office/drawing/2014/main" id="{EED9D83D-9CC3-45F3-876D-CC42BC0B70E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3" name="Picture 2">
            <a:extLst>
              <a:ext uri="{FF2B5EF4-FFF2-40B4-BE49-F238E27FC236}">
                <a16:creationId xmlns:a16="http://schemas.microsoft.com/office/drawing/2014/main" id="{037D691D-53E7-CC3A-5CB6-5C76E7ED32BB}"/>
              </a:ext>
            </a:extLst>
          </p:cNvPr>
          <p:cNvPicPr>
            <a:picLocks noChangeAspect="1"/>
          </p:cNvPicPr>
          <p:nvPr userDrawn="1"/>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bwMode="invGray">
          <a:xfrm>
            <a:off x="4101243" y="2657337"/>
            <a:ext cx="3989513" cy="1543326"/>
          </a:xfrm>
          <a:prstGeom prst="rect">
            <a:avLst/>
          </a:prstGeom>
        </p:spPr>
      </p:pic>
    </p:spTree>
    <p:extLst>
      <p:ext uri="{BB962C8B-B14F-4D97-AF65-F5344CB8AC3E}">
        <p14:creationId xmlns:p14="http://schemas.microsoft.com/office/powerpoint/2010/main" val="3677900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947661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079707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1911073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588F4971-5E5D-8035-60C6-B80F3F8A7661}"/>
              </a:ext>
            </a:extLst>
          </p:cNvPr>
          <p:cNvSpPr/>
          <p:nvPr userDrawn="1"/>
        </p:nvSpPr>
        <p:spPr bwMode="white">
          <a:xfrm>
            <a:off x="3176" y="0"/>
            <a:ext cx="12188824" cy="6858006"/>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4" name="Rectangle 13">
            <a:extLst>
              <a:ext uri="{FF2B5EF4-FFF2-40B4-BE49-F238E27FC236}">
                <a16:creationId xmlns:a16="http://schemas.microsoft.com/office/drawing/2014/main" id="{563ED25A-5762-904F-3F92-D7937C715A72}"/>
              </a:ext>
            </a:extLst>
          </p:cNvPr>
          <p:cNvSpPr/>
          <p:nvPr userDrawn="1"/>
        </p:nvSpPr>
        <p:spPr>
          <a:xfrm>
            <a:off x="11379203" y="6477005"/>
            <a:ext cx="711199" cy="381001"/>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15" name="Rectangle 14">
            <a:extLst>
              <a:ext uri="{FF2B5EF4-FFF2-40B4-BE49-F238E27FC236}">
                <a16:creationId xmlns:a16="http://schemas.microsoft.com/office/drawing/2014/main" id="{102277B1-FB55-22A2-37BA-32F24F6395BB}"/>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1117600" y="4061922"/>
            <a:ext cx="10519663" cy="677108"/>
          </a:xfrm>
        </p:spPr>
        <p:txBody>
          <a:bodyPr vert="horz" anchor="b">
            <a:noAutofit/>
          </a:bodyPr>
          <a:lstStyle>
            <a:lvl1pPr rtl="0">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6"/>
            </p:custDataLst>
          </p:nvPr>
        </p:nvSpPr>
        <p:spPr>
          <a:xfrm>
            <a:off x="1117600"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10" name="Picture 9">
            <a:extLst>
              <a:ext uri="{FF2B5EF4-FFF2-40B4-BE49-F238E27FC236}">
                <a16:creationId xmlns:a16="http://schemas.microsoft.com/office/drawing/2014/main" id="{57F3A73C-8DF1-D9F0-0631-1DBAB0EB6CA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4035" y="5382386"/>
            <a:ext cx="1253765" cy="485014"/>
          </a:xfrm>
          <a:prstGeom prst="rect">
            <a:avLst/>
          </a:prstGeom>
        </p:spPr>
      </p:pic>
      <p:cxnSp>
        <p:nvCxnSpPr>
          <p:cNvPr id="4" name="Straight Connector 3">
            <a:extLst>
              <a:ext uri="{FF2B5EF4-FFF2-40B4-BE49-F238E27FC236}">
                <a16:creationId xmlns:a16="http://schemas.microsoft.com/office/drawing/2014/main" id="{56E1389C-9525-BA56-F554-31A26DE35822}"/>
              </a:ext>
            </a:extLst>
          </p:cNvPr>
          <p:cNvCxnSpPr>
            <a:cxnSpLocks/>
          </p:cNvCxnSpPr>
          <p:nvPr userDrawn="1"/>
        </p:nvCxnSpPr>
        <p:spPr>
          <a:xfrm>
            <a:off x="779283" y="6"/>
            <a:ext cx="0" cy="5181594"/>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76FC9CB-1878-A9C1-553E-61246DB85AA6}"/>
              </a:ext>
            </a:extLst>
          </p:cNvPr>
          <p:cNvCxnSpPr>
            <a:cxnSpLocks/>
          </p:cNvCxnSpPr>
          <p:nvPr userDrawn="1"/>
        </p:nvCxnSpPr>
        <p:spPr>
          <a:xfrm>
            <a:off x="779282" y="5943600"/>
            <a:ext cx="0" cy="53340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39009E5-64F2-E6FE-DA65-9E1834004B08}"/>
              </a:ext>
            </a:extLst>
          </p:cNvPr>
          <p:cNvCxnSpPr>
            <a:cxnSpLocks/>
          </p:cNvCxnSpPr>
          <p:nvPr userDrawn="1"/>
        </p:nvCxnSpPr>
        <p:spPr>
          <a:xfrm>
            <a:off x="779282" y="6477005"/>
            <a:ext cx="11412717"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319CC41-E482-6B70-8A87-D13CC91C9F8F}"/>
              </a:ext>
            </a:extLst>
          </p:cNvPr>
          <p:cNvSpPr txBox="1"/>
          <p:nvPr userDrawn="1"/>
        </p:nvSpPr>
        <p:spPr>
          <a:xfrm>
            <a:off x="685800" y="6553200"/>
            <a:ext cx="935921" cy="246221"/>
          </a:xfrm>
          <a:prstGeom prst="rect">
            <a:avLst/>
          </a:prstGeom>
          <a:noFill/>
        </p:spPr>
        <p:txBody>
          <a:bodyPr wrap="square" rtlCol="0">
            <a:spAutoFit/>
          </a:bodyPr>
          <a:lstStyle/>
          <a:p>
            <a:r>
              <a:rPr lang="en-US" sz="1000" b="1">
                <a:solidFill>
                  <a:srgbClr val="5B6770"/>
                </a:solidFill>
              </a:rPr>
              <a:t>PUBLIC</a:t>
            </a:r>
          </a:p>
        </p:txBody>
      </p:sp>
    </p:spTree>
    <p:extLst>
      <p:ext uri="{BB962C8B-B14F-4D97-AF65-F5344CB8AC3E}">
        <p14:creationId xmlns:p14="http://schemas.microsoft.com/office/powerpoint/2010/main" val="2497063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3616805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2411697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002509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12" name="Straight Connector 11">
            <a:extLst>
              <a:ext uri="{FF2B5EF4-FFF2-40B4-BE49-F238E27FC236}">
                <a16:creationId xmlns:a16="http://schemas.microsoft.com/office/drawing/2014/main" id="{6CBEEEC7-2A79-FE89-E8BE-7CB1159DED9D}"/>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6B3E2693-730F-29E2-7B7B-E8EE2241882C}"/>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14" name="TextBox 13">
            <a:extLst>
              <a:ext uri="{FF2B5EF4-FFF2-40B4-BE49-F238E27FC236}">
                <a16:creationId xmlns:a16="http://schemas.microsoft.com/office/drawing/2014/main" id="{8F4F0012-5AC7-2B73-12B0-EEC17114DCCE}"/>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15" name="Straight Connector 14">
            <a:extLst>
              <a:ext uri="{FF2B5EF4-FFF2-40B4-BE49-F238E27FC236}">
                <a16:creationId xmlns:a16="http://schemas.microsoft.com/office/drawing/2014/main" id="{FDA3B581-7381-0B8B-DEC1-A26FF86B4EA0}"/>
              </a:ext>
            </a:extLst>
          </p:cNvPr>
          <p:cNvCxnSpPr>
            <a:cxnSpLocks/>
          </p:cNvCxnSpPr>
          <p:nvPr userDrawn="1"/>
        </p:nvCxnSpPr>
        <p:spPr>
          <a:xfrm>
            <a:off x="2125589" y="6477006"/>
            <a:ext cx="943747"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9416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891927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D64C030F-530E-8905-54A9-0AED30BE7B2F}"/>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9BCBBE3-8503-EFC4-5B12-8BC8C75EA1B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7" name="TextBox 6">
            <a:extLst>
              <a:ext uri="{FF2B5EF4-FFF2-40B4-BE49-F238E27FC236}">
                <a16:creationId xmlns:a16="http://schemas.microsoft.com/office/drawing/2014/main" id="{F060D72B-4D20-11D9-F3C4-2A6ABFBD21BF}"/>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8" name="Straight Connector 7">
            <a:extLst>
              <a:ext uri="{FF2B5EF4-FFF2-40B4-BE49-F238E27FC236}">
                <a16:creationId xmlns:a16="http://schemas.microsoft.com/office/drawing/2014/main" id="{CDDC6153-7DC2-2FDF-70EF-C01A47A108E6}"/>
              </a:ext>
            </a:extLst>
          </p:cNvPr>
          <p:cNvCxnSpPr>
            <a:cxnSpLocks/>
          </p:cNvCxnSpPr>
          <p:nvPr userDrawn="1"/>
        </p:nvCxnSpPr>
        <p:spPr>
          <a:xfrm>
            <a:off x="2125589" y="6477006"/>
            <a:ext cx="189472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5098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983466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446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4A76F6AB-E44E-4C53-138B-F673A875C3C5}"/>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559D939-7F53-FB62-12D8-A9EC324C27FE}"/>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B40837CC-2FC6-E55D-9DC2-8CF8A7D05346}"/>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8" name="Straight Connector 7">
            <a:extLst>
              <a:ext uri="{FF2B5EF4-FFF2-40B4-BE49-F238E27FC236}">
                <a16:creationId xmlns:a16="http://schemas.microsoft.com/office/drawing/2014/main" id="{B10DD642-BED9-90A5-881A-D8F28433EE91}"/>
              </a:ext>
            </a:extLst>
          </p:cNvPr>
          <p:cNvCxnSpPr>
            <a:cxnSpLocks/>
          </p:cNvCxnSpPr>
          <p:nvPr userDrawn="1"/>
        </p:nvCxnSpPr>
        <p:spPr>
          <a:xfrm>
            <a:off x="2125589" y="6477006"/>
            <a:ext cx="3494923"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9773F8B-7397-F003-8FB2-461216D2DF50}"/>
              </a:ext>
            </a:extLst>
          </p:cNvPr>
          <p:cNvGrpSpPr/>
          <p:nvPr userDrawn="1"/>
        </p:nvGrpSpPr>
        <p:grpSpPr>
          <a:xfrm>
            <a:off x="406400" y="172212"/>
            <a:ext cx="1320800" cy="518318"/>
            <a:chOff x="406400" y="243682"/>
            <a:chExt cx="1320800" cy="518318"/>
          </a:xfrm>
        </p:grpSpPr>
        <p:sp>
          <p:nvSpPr>
            <p:cNvPr id="13" name="Rectangle 12">
              <a:extLst>
                <a:ext uri="{FF2B5EF4-FFF2-40B4-BE49-F238E27FC236}">
                  <a16:creationId xmlns:a16="http://schemas.microsoft.com/office/drawing/2014/main" id="{DE1B10A6-93F5-6A71-2C6F-0EF50CB31F10}"/>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4" name="Straight Connector 13">
              <a:extLst>
                <a:ext uri="{FF2B5EF4-FFF2-40B4-BE49-F238E27FC236}">
                  <a16:creationId xmlns:a16="http://schemas.microsoft.com/office/drawing/2014/main" id="{E94B9A99-20C1-9528-C03B-35D169248A8C}"/>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096167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9" Type="http://schemas.openxmlformats.org/officeDocument/2006/relationships/tags" Target="../tags/tag21.xml"/><Relationship Id="rId21" Type="http://schemas.openxmlformats.org/officeDocument/2006/relationships/tags" Target="../tags/tag3.xml"/><Relationship Id="rId34" Type="http://schemas.openxmlformats.org/officeDocument/2006/relationships/tags" Target="../tags/tag16.xml"/><Relationship Id="rId42"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tags" Target="../tags/tag11.xml"/><Relationship Id="rId41"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32" Type="http://schemas.openxmlformats.org/officeDocument/2006/relationships/tags" Target="../tags/tag14.xml"/><Relationship Id="rId37" Type="http://schemas.openxmlformats.org/officeDocument/2006/relationships/tags" Target="../tags/tag19.xml"/><Relationship Id="rId40" Type="http://schemas.openxmlformats.org/officeDocument/2006/relationships/tags" Target="../tags/tag2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36" Type="http://schemas.openxmlformats.org/officeDocument/2006/relationships/tags" Target="../tags/tag18.xml"/><Relationship Id="rId10" Type="http://schemas.openxmlformats.org/officeDocument/2006/relationships/slideLayout" Target="../slideLayouts/slideLayout10.xml"/><Relationship Id="rId19" Type="http://schemas.openxmlformats.org/officeDocument/2006/relationships/theme" Target="../theme/theme1.xml"/><Relationship Id="rId31" Type="http://schemas.openxmlformats.org/officeDocument/2006/relationships/tags" Target="../tags/tag1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 Id="rId30" Type="http://schemas.openxmlformats.org/officeDocument/2006/relationships/tags" Target="../tags/tag12.xml"/><Relationship Id="rId35" Type="http://schemas.openxmlformats.org/officeDocument/2006/relationships/tags" Target="../tags/tag17.xml"/><Relationship Id="rId43" Type="http://schemas.openxmlformats.org/officeDocument/2006/relationships/image" Target="../media/image2.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33" Type="http://schemas.openxmlformats.org/officeDocument/2006/relationships/tags" Target="../tags/tag15.xml"/><Relationship Id="rId38" Type="http://schemas.openxmlformats.org/officeDocument/2006/relationships/tags" Target="../tags/tag2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26" Type="http://schemas.openxmlformats.org/officeDocument/2006/relationships/image" Target="../media/image3.emf"/><Relationship Id="rId3" Type="http://schemas.openxmlformats.org/officeDocument/2006/relationships/slideLayout" Target="../slideLayouts/slideLayout21.xml"/><Relationship Id="rId21" Type="http://schemas.openxmlformats.org/officeDocument/2006/relationships/tags" Target="../tags/tag1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oleObject" Target="../embeddings/oleObject17.bin"/><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ags" Target="../tags/tag1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tags" Target="../tags/tag124.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tags" Target="../tags/tag123.xml"/><Relationship Id="rId28" Type="http://schemas.microsoft.com/office/2007/relationships/hdphoto" Target="../media/hdphoto1.wdp"/><Relationship Id="rId10" Type="http://schemas.openxmlformats.org/officeDocument/2006/relationships/slideLayout" Target="../slideLayouts/slideLayout28.xml"/><Relationship Id="rId19" Type="http://schemas.openxmlformats.org/officeDocument/2006/relationships/tags" Target="../tags/tag119.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tags" Target="../tags/tag122.xml"/><Relationship Id="rId27"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0"/>
            </p:custDataLst>
            <p:extLst>
              <p:ext uri="{D42A27DB-BD31-4B8C-83A1-F6EECF244321}">
                <p14:modId xmlns:p14="http://schemas.microsoft.com/office/powerpoint/2010/main" val="30388221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1" imgW="413" imgH="416" progId="TCLayout.ActiveDocument.1">
                  <p:embed/>
                </p:oleObj>
              </mc:Choice>
              <mc:Fallback>
                <p:oleObj name="think-cell Slide" r:id="rId41"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2"/>
                      <a:stretch>
                        <a:fillRect/>
                      </a:stretch>
                    </p:blipFill>
                    <p:spPr>
                      <a:xfrm>
                        <a:off x="1588" y="1588"/>
                        <a:ext cx="1588" cy="1588"/>
                      </a:xfrm>
                      <a:prstGeom prst="rect">
                        <a:avLst/>
                      </a:prstGeom>
                    </p:spPr>
                  </p:pic>
                </p:oleObj>
              </mc:Fallback>
            </mc:AlternateContent>
          </a:graphicData>
        </a:graphic>
      </p:graphicFrame>
      <p:grpSp>
        <p:nvGrpSpPr>
          <p:cNvPr id="59" name="Grid" hidden="1">
            <a:extLst>
              <a:ext uri="{FF2B5EF4-FFF2-40B4-BE49-F238E27FC236}">
                <a16:creationId xmlns:a16="http://schemas.microsoft.com/office/drawing/2014/main" id="{D35250B8-D61E-4F1A-9ACD-6E1BB958B78E}"/>
              </a:ext>
            </a:extLst>
          </p:cNvPr>
          <p:cNvGrpSpPr/>
          <p:nvPr userDrawn="1">
            <p:custDataLst>
              <p:tags r:id="rId21"/>
            </p:custDataLst>
          </p:nvPr>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352540"/>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6" name="Rectangle 5">
            <a:extLst>
              <a:ext uri="{FF2B5EF4-FFF2-40B4-BE49-F238E27FC236}">
                <a16:creationId xmlns:a16="http://schemas.microsoft.com/office/drawing/2014/main" id="{B129ABFC-B9D1-F8E5-1E28-5CFD62D6E898}"/>
              </a:ext>
            </a:extLst>
          </p:cNvPr>
          <p:cNvSpPr/>
          <p:nvPr userDrawn="1"/>
        </p:nvSpPr>
        <p:spPr>
          <a:xfrm>
            <a:off x="11379203" y="6477005"/>
            <a:ext cx="711199" cy="381001"/>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47" name="Rectangle 46">
            <a:extLst>
              <a:ext uri="{FF2B5EF4-FFF2-40B4-BE49-F238E27FC236}">
                <a16:creationId xmlns:a16="http://schemas.microsoft.com/office/drawing/2014/main" id="{189F4D41-3A8E-44C7-CB4D-80DE0DE6A204}"/>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48" name="Straight Connector 47">
            <a:extLst>
              <a:ext uri="{FF2B5EF4-FFF2-40B4-BE49-F238E27FC236}">
                <a16:creationId xmlns:a16="http://schemas.microsoft.com/office/drawing/2014/main" id="{E97F4934-B936-2A19-6F91-4B2BB31D0E7F}"/>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4BAA345D-6585-BD21-0323-4D86073911B8}"/>
              </a:ext>
            </a:extLst>
          </p:cNvPr>
          <p:cNvPicPr>
            <a:picLocks noChangeAspect="1"/>
          </p:cNvPicPr>
          <p:nvPr userDrawn="1"/>
        </p:nvPicPr>
        <p:blipFill>
          <a:blip r:embed="rId43"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50" name="TextBox 49">
            <a:extLst>
              <a:ext uri="{FF2B5EF4-FFF2-40B4-BE49-F238E27FC236}">
                <a16:creationId xmlns:a16="http://schemas.microsoft.com/office/drawing/2014/main" id="{2FEDA073-6846-073E-629D-656B6FC8F1EC}"/>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51" name="Straight Connector 50">
            <a:extLst>
              <a:ext uri="{FF2B5EF4-FFF2-40B4-BE49-F238E27FC236}">
                <a16:creationId xmlns:a16="http://schemas.microsoft.com/office/drawing/2014/main" id="{04ACE543-6BB7-6A8A-B65B-DEA57F5B656A}"/>
              </a:ext>
            </a:extLst>
          </p:cNvPr>
          <p:cNvCxnSpPr>
            <a:cxnSpLocks/>
          </p:cNvCxnSpPr>
          <p:nvPr userDrawn="1"/>
        </p:nvCxnSpPr>
        <p:spPr>
          <a:xfrm>
            <a:off x="2125589" y="6477006"/>
            <a:ext cx="1006641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
        <p:nvSpPr>
          <p:cNvPr id="2" name="Rectangle 1" hidden="1">
            <a:extLst>
              <a:ext uri="{FF2B5EF4-FFF2-40B4-BE49-F238E27FC236}">
                <a16:creationId xmlns:a16="http://schemas.microsoft.com/office/drawing/2014/main" id="{15B28737-798E-48D4-BBDB-8EB35CB9FFFB}"/>
              </a:ext>
            </a:extLst>
          </p:cNvPr>
          <p:cNvSpPr/>
          <p:nvPr userDrawn="1">
            <p:custDataLst>
              <p:tags r:id="rId2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3"/>
            </p:custDataLst>
          </p:nvPr>
        </p:nvSpPr>
        <p:spPr>
          <a:xfrm>
            <a:off x="553972" y="6076229"/>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4"/>
            </p:custDataLst>
          </p:nvPr>
        </p:nvSpPr>
        <p:spPr>
          <a:xfrm>
            <a:off x="554736" y="172212"/>
            <a:ext cx="11082528" cy="731520"/>
          </a:xfrm>
          <a:prstGeom prst="rect">
            <a:avLst/>
          </a:prstGeom>
        </p:spPr>
        <p:txBody>
          <a:bodyPr vert="horz" wrap="square" lIns="0" tIns="0" rIns="0" bIns="0" rtlCol="0" anchor="t" anchorCtr="0">
            <a:noAutofit/>
          </a:bodyPr>
          <a:lstStyle/>
          <a:p>
            <a:pPr lvl="0"/>
            <a:r>
              <a:rPr lang="en-US"/>
              <a:t>Click to edit Master title style</a:t>
            </a:r>
          </a:p>
        </p:txBody>
      </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5"/>
            </p:custDataLst>
          </p:nvPr>
        </p:nvSpPr>
        <p:spPr>
          <a:xfrm>
            <a:off x="5987738" y="2170800"/>
            <a:ext cx="3049253" cy="53860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sz="1400"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LegendLines" hidden="1">
            <a:extLst>
              <a:ext uri="{FF2B5EF4-FFF2-40B4-BE49-F238E27FC236}">
                <a16:creationId xmlns:a16="http://schemas.microsoft.com/office/drawing/2014/main" id="{88A86FE2-86A3-9303-E7C2-AF9380F2280B}"/>
              </a:ext>
            </a:extLst>
          </p:cNvPr>
          <p:cNvGrpSpPr/>
          <p:nvPr userDrawn="1"/>
        </p:nvGrpSpPr>
        <p:grpSpPr>
          <a:xfrm>
            <a:off x="10317304" y="3150223"/>
            <a:ext cx="1319960" cy="958286"/>
            <a:chOff x="10162879" y="3243772"/>
            <a:chExt cx="1319960" cy="958286"/>
          </a:xfrm>
        </p:grpSpPr>
        <p:sp>
          <p:nvSpPr>
            <p:cNvPr id="8" name="Legend1" hidden="1">
              <a:extLst>
                <a:ext uri="{FF2B5EF4-FFF2-40B4-BE49-F238E27FC236}">
                  <a16:creationId xmlns:a16="http://schemas.microsoft.com/office/drawing/2014/main" id="{FE29A28C-5474-C59E-053E-6DAC0850E503}"/>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9" name="Legend2" hidden="1">
              <a:extLst>
                <a:ext uri="{FF2B5EF4-FFF2-40B4-BE49-F238E27FC236}">
                  <a16:creationId xmlns:a16="http://schemas.microsoft.com/office/drawing/2014/main" id="{34A01A17-1BFD-550E-EB2E-462FC085E6FA}"/>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0" name="Legend3" hidden="1">
              <a:extLst>
                <a:ext uri="{FF2B5EF4-FFF2-40B4-BE49-F238E27FC236}">
                  <a16:creationId xmlns:a16="http://schemas.microsoft.com/office/drawing/2014/main" id="{411A1560-CA36-581D-675B-FCC6DE1BD5CD}"/>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1" name="LineLegend3" hidden="1">
              <a:extLst>
                <a:ext uri="{FF2B5EF4-FFF2-40B4-BE49-F238E27FC236}">
                  <a16:creationId xmlns:a16="http://schemas.microsoft.com/office/drawing/2014/main" id="{6A7E84C5-EA08-4537-61F7-28E04EAAE807}"/>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sp>
          <p:nvSpPr>
            <p:cNvPr id="12" name="LineLegend2" hidden="1">
              <a:extLst>
                <a:ext uri="{FF2B5EF4-FFF2-40B4-BE49-F238E27FC236}">
                  <a16:creationId xmlns:a16="http://schemas.microsoft.com/office/drawing/2014/main" id="{3F1C3AED-A304-869E-7F45-15E0A66D4106}"/>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sp>
          <p:nvSpPr>
            <p:cNvPr id="13" name="LineLegend1" hidden="1">
              <a:extLst>
                <a:ext uri="{FF2B5EF4-FFF2-40B4-BE49-F238E27FC236}">
                  <a16:creationId xmlns:a16="http://schemas.microsoft.com/office/drawing/2014/main" id="{8B3B3C56-0A58-E1C7-897C-F8807D2E5A1A}"/>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grpSp>
      <p:grpSp>
        <p:nvGrpSpPr>
          <p:cNvPr id="14" name="LegendMoons" hidden="1">
            <a:extLst>
              <a:ext uri="{FF2B5EF4-FFF2-40B4-BE49-F238E27FC236}">
                <a16:creationId xmlns:a16="http://schemas.microsoft.com/office/drawing/2014/main" id="{DCF6D4D9-4960-DD09-85E9-F8414ACAE23C}"/>
              </a:ext>
            </a:extLst>
          </p:cNvPr>
          <p:cNvGrpSpPr/>
          <p:nvPr userDrawn="1"/>
        </p:nvGrpSpPr>
        <p:grpSpPr>
          <a:xfrm>
            <a:off x="10688315" y="1145373"/>
            <a:ext cx="948949" cy="1731859"/>
            <a:chOff x="7723680" y="1702457"/>
            <a:chExt cx="948949" cy="1731859"/>
          </a:xfrm>
        </p:grpSpPr>
        <p:sp>
          <p:nvSpPr>
            <p:cNvPr id="15" name="Legend1" hidden="1">
              <a:extLst>
                <a:ext uri="{FF2B5EF4-FFF2-40B4-BE49-F238E27FC236}">
                  <a16:creationId xmlns:a16="http://schemas.microsoft.com/office/drawing/2014/main" id="{EEDB85C7-9239-C4EC-894C-7C0816C48F19}"/>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 name="Legend2" hidden="1">
              <a:extLst>
                <a:ext uri="{FF2B5EF4-FFF2-40B4-BE49-F238E27FC236}">
                  <a16:creationId xmlns:a16="http://schemas.microsoft.com/office/drawing/2014/main" id="{5951E86D-2036-685D-71A7-831017E19E27}"/>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 name="Legend3" hidden="1">
              <a:extLst>
                <a:ext uri="{FF2B5EF4-FFF2-40B4-BE49-F238E27FC236}">
                  <a16:creationId xmlns:a16="http://schemas.microsoft.com/office/drawing/2014/main" id="{A0D7712D-9124-9CE3-D60D-EB11806A9A94}"/>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 name="Legend4" hidden="1">
              <a:extLst>
                <a:ext uri="{FF2B5EF4-FFF2-40B4-BE49-F238E27FC236}">
                  <a16:creationId xmlns:a16="http://schemas.microsoft.com/office/drawing/2014/main" id="{F2446A46-E50A-7F61-E302-8D8FC59FD7A4}"/>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 name="Legend5" hidden="1">
              <a:extLst>
                <a:ext uri="{FF2B5EF4-FFF2-40B4-BE49-F238E27FC236}">
                  <a16:creationId xmlns:a16="http://schemas.microsoft.com/office/drawing/2014/main" id="{25E0120E-DD60-518A-3A21-FD3FBA42BF92}"/>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1" name="MoonLegend1" hidden="1">
              <a:extLst>
                <a:ext uri="{FF2B5EF4-FFF2-40B4-BE49-F238E27FC236}">
                  <a16:creationId xmlns:a16="http://schemas.microsoft.com/office/drawing/2014/main" id="{43F36A78-B838-10E6-8192-DCC36FEFF2BD}"/>
                </a:ext>
              </a:extLst>
            </p:cNvPr>
            <p:cNvGrpSpPr>
              <a:grpSpLocks noChangeAspect="1"/>
            </p:cNvGrpSpPr>
            <p:nvPr>
              <p:custDataLst>
                <p:tags r:id="rId26"/>
              </p:custDataLst>
            </p:nvPr>
          </p:nvGrpSpPr>
          <p:grpSpPr>
            <a:xfrm>
              <a:off x="7723680" y="1702457"/>
              <a:ext cx="228600" cy="228600"/>
              <a:chOff x="762000" y="1270000"/>
              <a:chExt cx="254000" cy="254000"/>
            </a:xfrm>
          </p:grpSpPr>
          <p:sp>
            <p:nvSpPr>
              <p:cNvPr id="34" name="Oval 33" hidden="1">
                <a:extLst>
                  <a:ext uri="{FF2B5EF4-FFF2-40B4-BE49-F238E27FC236}">
                    <a16:creationId xmlns:a16="http://schemas.microsoft.com/office/drawing/2014/main" id="{08DCEDDC-8F12-899F-3946-BBF9EA614F57}"/>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5" name="Arc 34" hidden="1">
                <a:extLst>
                  <a:ext uri="{FF2B5EF4-FFF2-40B4-BE49-F238E27FC236}">
                    <a16:creationId xmlns:a16="http://schemas.microsoft.com/office/drawing/2014/main" id="{083A606F-B864-2221-3276-3427945F490B}"/>
                  </a:ext>
                </a:extLst>
              </p:cNvPr>
              <p:cNvSpPr/>
              <p:nvPr>
                <p:custDataLst>
                  <p:tags r:id="rId40"/>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2" name="MoonLegend2" hidden="1">
              <a:extLst>
                <a:ext uri="{FF2B5EF4-FFF2-40B4-BE49-F238E27FC236}">
                  <a16:creationId xmlns:a16="http://schemas.microsoft.com/office/drawing/2014/main" id="{7B95D596-1A0B-DDF4-FB19-986AEAC0CB45}"/>
                </a:ext>
              </a:extLst>
            </p:cNvPr>
            <p:cNvGrpSpPr>
              <a:grpSpLocks noChangeAspect="1"/>
            </p:cNvGrpSpPr>
            <p:nvPr>
              <p:custDataLst>
                <p:tags r:id="rId27"/>
              </p:custDataLst>
            </p:nvPr>
          </p:nvGrpSpPr>
          <p:grpSpPr>
            <a:xfrm>
              <a:off x="7723680" y="2078270"/>
              <a:ext cx="228600" cy="228600"/>
              <a:chOff x="762000" y="1270000"/>
              <a:chExt cx="254000" cy="254000"/>
            </a:xfrm>
          </p:grpSpPr>
          <p:sp>
            <p:nvSpPr>
              <p:cNvPr id="32" name="Oval 31" hidden="1">
                <a:extLst>
                  <a:ext uri="{FF2B5EF4-FFF2-40B4-BE49-F238E27FC236}">
                    <a16:creationId xmlns:a16="http://schemas.microsoft.com/office/drawing/2014/main" id="{C5688437-3E14-346D-F54F-F6100BB41FA3}"/>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3" name="Arc 32" hidden="1">
                <a:extLst>
                  <a:ext uri="{FF2B5EF4-FFF2-40B4-BE49-F238E27FC236}">
                    <a16:creationId xmlns:a16="http://schemas.microsoft.com/office/drawing/2014/main" id="{94FB8DFB-0A9C-6494-4643-A307312D7DFE}"/>
                  </a:ext>
                </a:extLst>
              </p:cNvPr>
              <p:cNvSpPr/>
              <p:nvPr>
                <p:custDataLst>
                  <p:tags r:id="rId38"/>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3" name="MoonLegend3" hidden="1">
              <a:extLst>
                <a:ext uri="{FF2B5EF4-FFF2-40B4-BE49-F238E27FC236}">
                  <a16:creationId xmlns:a16="http://schemas.microsoft.com/office/drawing/2014/main" id="{42191A02-89D7-EEFF-CEE1-EB17CC3CA200}"/>
                </a:ext>
              </a:extLst>
            </p:cNvPr>
            <p:cNvGrpSpPr>
              <a:grpSpLocks noChangeAspect="1"/>
            </p:cNvGrpSpPr>
            <p:nvPr>
              <p:custDataLst>
                <p:tags r:id="rId28"/>
              </p:custDataLst>
            </p:nvPr>
          </p:nvGrpSpPr>
          <p:grpSpPr>
            <a:xfrm>
              <a:off x="7723680" y="2454085"/>
              <a:ext cx="228600" cy="228600"/>
              <a:chOff x="762000" y="1270000"/>
              <a:chExt cx="254000" cy="254000"/>
            </a:xfrm>
          </p:grpSpPr>
          <p:sp>
            <p:nvSpPr>
              <p:cNvPr id="30" name="Oval 29" hidden="1">
                <a:extLst>
                  <a:ext uri="{FF2B5EF4-FFF2-40B4-BE49-F238E27FC236}">
                    <a16:creationId xmlns:a16="http://schemas.microsoft.com/office/drawing/2014/main" id="{72C42F94-76B0-7F2A-A581-AB474D716A08}"/>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1" name="Arc 30" hidden="1">
                <a:extLst>
                  <a:ext uri="{FF2B5EF4-FFF2-40B4-BE49-F238E27FC236}">
                    <a16:creationId xmlns:a16="http://schemas.microsoft.com/office/drawing/2014/main" id="{EC083367-9E23-73A1-53BE-DCD38693E7E9}"/>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4" name="MoonLegend4" hidden="1">
              <a:extLst>
                <a:ext uri="{FF2B5EF4-FFF2-40B4-BE49-F238E27FC236}">
                  <a16:creationId xmlns:a16="http://schemas.microsoft.com/office/drawing/2014/main" id="{AB8FE1F4-36A1-43F6-A64D-E34FC349D720}"/>
                </a:ext>
              </a:extLst>
            </p:cNvPr>
            <p:cNvGrpSpPr>
              <a:grpSpLocks noChangeAspect="1"/>
            </p:cNvGrpSpPr>
            <p:nvPr>
              <p:custDataLst>
                <p:tags r:id="rId29"/>
              </p:custDataLst>
            </p:nvPr>
          </p:nvGrpSpPr>
          <p:grpSpPr>
            <a:xfrm>
              <a:off x="7723680" y="2829900"/>
              <a:ext cx="228600" cy="228600"/>
              <a:chOff x="762000" y="1270000"/>
              <a:chExt cx="254000" cy="254000"/>
            </a:xfrm>
          </p:grpSpPr>
          <p:sp>
            <p:nvSpPr>
              <p:cNvPr id="28" name="Oval 27" hidden="1">
                <a:extLst>
                  <a:ext uri="{FF2B5EF4-FFF2-40B4-BE49-F238E27FC236}">
                    <a16:creationId xmlns:a16="http://schemas.microsoft.com/office/drawing/2014/main" id="{C9E5D4CD-2FE2-F0DB-BDAE-2FC2DE2C2FB5}"/>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9" name="Arc 28" hidden="1">
                <a:extLst>
                  <a:ext uri="{FF2B5EF4-FFF2-40B4-BE49-F238E27FC236}">
                    <a16:creationId xmlns:a16="http://schemas.microsoft.com/office/drawing/2014/main" id="{95846CF1-9D9A-7CCB-2CAF-F2F08D8F5344}"/>
                  </a:ext>
                </a:extLst>
              </p:cNvPr>
              <p:cNvSpPr/>
              <p:nvPr>
                <p:custDataLst>
                  <p:tags r:id="rId34"/>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5" name="MoonLegend5" hidden="1">
              <a:extLst>
                <a:ext uri="{FF2B5EF4-FFF2-40B4-BE49-F238E27FC236}">
                  <a16:creationId xmlns:a16="http://schemas.microsoft.com/office/drawing/2014/main" id="{DB7EA160-082C-1E77-95F7-E81D3C65BD25}"/>
                </a:ext>
              </a:extLst>
            </p:cNvPr>
            <p:cNvGrpSpPr>
              <a:grpSpLocks noChangeAspect="1"/>
            </p:cNvGrpSpPr>
            <p:nvPr>
              <p:custDataLst>
                <p:tags r:id="rId30"/>
              </p:custDataLst>
            </p:nvPr>
          </p:nvGrpSpPr>
          <p:grpSpPr>
            <a:xfrm>
              <a:off x="7723680" y="3205716"/>
              <a:ext cx="228600" cy="228600"/>
              <a:chOff x="762000" y="1270000"/>
              <a:chExt cx="254000" cy="254000"/>
            </a:xfrm>
          </p:grpSpPr>
          <p:sp>
            <p:nvSpPr>
              <p:cNvPr id="26" name="Oval 25" hidden="1">
                <a:extLst>
                  <a:ext uri="{FF2B5EF4-FFF2-40B4-BE49-F238E27FC236}">
                    <a16:creationId xmlns:a16="http://schemas.microsoft.com/office/drawing/2014/main" id="{CD6B6430-2D08-174F-4A7D-EE4D69CC3334}"/>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7" name="Arc 26" hidden="1">
                <a:extLst>
                  <a:ext uri="{FF2B5EF4-FFF2-40B4-BE49-F238E27FC236}">
                    <a16:creationId xmlns:a16="http://schemas.microsoft.com/office/drawing/2014/main" id="{C7E3A130-F38F-0BEC-524D-8AEB60E5E767}"/>
                  </a:ext>
                </a:extLst>
              </p:cNvPr>
              <p:cNvSpPr/>
              <p:nvPr>
                <p:custDataLst>
                  <p:tags r:id="rId32"/>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36" name="LegendBoxes" hidden="1">
            <a:extLst>
              <a:ext uri="{FF2B5EF4-FFF2-40B4-BE49-F238E27FC236}">
                <a16:creationId xmlns:a16="http://schemas.microsoft.com/office/drawing/2014/main" id="{1C046442-2789-0E2E-60F1-814A815DA24F}"/>
              </a:ext>
            </a:extLst>
          </p:cNvPr>
          <p:cNvGrpSpPr/>
          <p:nvPr userDrawn="1"/>
        </p:nvGrpSpPr>
        <p:grpSpPr>
          <a:xfrm>
            <a:off x="10714801" y="4381500"/>
            <a:ext cx="922463" cy="1717282"/>
            <a:chOff x="10652400" y="4322824"/>
            <a:chExt cx="922463" cy="1717282"/>
          </a:xfrm>
        </p:grpSpPr>
        <p:sp>
          <p:nvSpPr>
            <p:cNvPr id="37" name="RectangleLegend1" hidden="1">
              <a:extLst>
                <a:ext uri="{FF2B5EF4-FFF2-40B4-BE49-F238E27FC236}">
                  <a16:creationId xmlns:a16="http://schemas.microsoft.com/office/drawing/2014/main" id="{3D3B845A-3917-D8F2-2572-BFE927D09365}"/>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38" name="RectangleLegend2" hidden="1">
              <a:extLst>
                <a:ext uri="{FF2B5EF4-FFF2-40B4-BE49-F238E27FC236}">
                  <a16:creationId xmlns:a16="http://schemas.microsoft.com/office/drawing/2014/main" id="{D1FCC5C0-DA74-4AF5-797D-64DEC4D61676}"/>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39" name="RectangleLegend3" hidden="1">
              <a:extLst>
                <a:ext uri="{FF2B5EF4-FFF2-40B4-BE49-F238E27FC236}">
                  <a16:creationId xmlns:a16="http://schemas.microsoft.com/office/drawing/2014/main" id="{74D5A905-3957-8E36-8E35-3C70974BCBA0}"/>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40" name="RectangleLegend4" hidden="1">
              <a:extLst>
                <a:ext uri="{FF2B5EF4-FFF2-40B4-BE49-F238E27FC236}">
                  <a16:creationId xmlns:a16="http://schemas.microsoft.com/office/drawing/2014/main" id="{1C8CFE46-2CAA-A463-23A3-893058C465E7}"/>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41" name="RectangleLegend5" hidden="1">
              <a:extLst>
                <a:ext uri="{FF2B5EF4-FFF2-40B4-BE49-F238E27FC236}">
                  <a16:creationId xmlns:a16="http://schemas.microsoft.com/office/drawing/2014/main" id="{04181080-24CC-D4FA-04D5-8A2FB7F3213E}"/>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42" name="Legend1" hidden="1">
              <a:extLst>
                <a:ext uri="{FF2B5EF4-FFF2-40B4-BE49-F238E27FC236}">
                  <a16:creationId xmlns:a16="http://schemas.microsoft.com/office/drawing/2014/main" id="{C1243ADA-154E-D57C-3259-D662DF376CDE}"/>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3" name="Legend2" hidden="1">
              <a:extLst>
                <a:ext uri="{FF2B5EF4-FFF2-40B4-BE49-F238E27FC236}">
                  <a16:creationId xmlns:a16="http://schemas.microsoft.com/office/drawing/2014/main" id="{4C4B52E8-9615-BF25-4ED5-A8913C15EF41}"/>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4" name="Legend3" hidden="1">
              <a:extLst>
                <a:ext uri="{FF2B5EF4-FFF2-40B4-BE49-F238E27FC236}">
                  <a16:creationId xmlns:a16="http://schemas.microsoft.com/office/drawing/2014/main" id="{72271CAA-1B33-53AB-1F34-CBBEE146FDE9}"/>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5" name="Legend4" hidden="1">
              <a:extLst>
                <a:ext uri="{FF2B5EF4-FFF2-40B4-BE49-F238E27FC236}">
                  <a16:creationId xmlns:a16="http://schemas.microsoft.com/office/drawing/2014/main" id="{0A00B1AC-1E55-331C-82C5-61A47A9CC3BB}"/>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6" name="Legend5" hidden="1">
              <a:extLst>
                <a:ext uri="{FF2B5EF4-FFF2-40B4-BE49-F238E27FC236}">
                  <a16:creationId xmlns:a16="http://schemas.microsoft.com/office/drawing/2014/main" id="{35709C0B-FFED-F61E-298C-27A2577A63AC}"/>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Tree>
    <p:extLst>
      <p:ext uri="{BB962C8B-B14F-4D97-AF65-F5344CB8AC3E}">
        <p14:creationId xmlns:p14="http://schemas.microsoft.com/office/powerpoint/2010/main" val="2969229741"/>
      </p:ext>
    </p:extLst>
  </p:cSld>
  <p:clrMap bg1="lt1" tx1="dk1" bg2="lt2" tx2="dk2" accent1="accent1" accent2="accent2" accent3="accent3" accent4="accent4" accent5="accent5" accent6="accent6" hlink="hlink" folHlink="folHlink"/>
  <p:sldLayoutIdLst>
    <p:sldLayoutId id="2147483794" r:id="rId1"/>
    <p:sldLayoutId id="2147483654" r:id="rId2"/>
    <p:sldLayoutId id="2147483807" r:id="rId3"/>
    <p:sldLayoutId id="2147483800" r:id="rId4"/>
    <p:sldLayoutId id="2147483659" r:id="rId5"/>
    <p:sldLayoutId id="2147483804" r:id="rId6"/>
    <p:sldLayoutId id="2147483882" r:id="rId7"/>
    <p:sldLayoutId id="2147483883" r:id="rId8"/>
    <p:sldLayoutId id="2147483884" r:id="rId9"/>
    <p:sldLayoutId id="2147483885" r:id="rId10"/>
    <p:sldLayoutId id="2147483886" r:id="rId11"/>
    <p:sldLayoutId id="2147483887" r:id="rId12"/>
    <p:sldLayoutId id="2147483706" r:id="rId13"/>
    <p:sldLayoutId id="2147483718" r:id="rId14"/>
    <p:sldLayoutId id="2147483921" r:id="rId15"/>
    <p:sldLayoutId id="2147483922" r:id="rId16"/>
    <p:sldLayoutId id="2147483923" r:id="rId17"/>
    <p:sldLayoutId id="2147483924" r:id="rId18"/>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816" userDrawn="1">
          <p15:clr>
            <a:srgbClr val="5ACBF0"/>
          </p15:clr>
        </p15:guide>
        <p15:guide id="4" orient="horz" pos="1075">
          <p15:clr>
            <a:srgbClr val="F26B43"/>
          </p15:clr>
        </p15:guide>
        <p15:guide id="5" pos="7329">
          <p15:clr>
            <a:srgbClr val="F26B43"/>
          </p15:clr>
        </p15:guide>
        <p15:guide id="6" pos="345">
          <p15:clr>
            <a:srgbClr val="F26B43"/>
          </p15:clr>
        </p15:guide>
        <p15:guide id="8" orient="horz" pos="393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0B17A4-151A-442A-85BB-61D97FD47CDC}"/>
              </a:ext>
            </a:extLst>
          </p:cNvPr>
          <p:cNvGraphicFramePr>
            <a:graphicFrameLocks noChangeAspect="1"/>
          </p:cNvGraphicFramePr>
          <p:nvPr userDrawn="1">
            <p:custDataLst>
              <p:tags r:id="rId19"/>
            </p:custDataLst>
            <p:extLst>
              <p:ext uri="{D42A27DB-BD31-4B8C-83A1-F6EECF244321}">
                <p14:modId xmlns:p14="http://schemas.microsoft.com/office/powerpoint/2010/main" val="13527497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592" imgH="591" progId="TCLayout.ActiveDocument.1">
                  <p:embed/>
                </p:oleObj>
              </mc:Choice>
              <mc:Fallback>
                <p:oleObj name="think-cell Slide" r:id="rId25" imgW="592" imgH="591" progId="TCLayout.ActiveDocument.1">
                  <p:embed/>
                  <p:pic>
                    <p:nvPicPr>
                      <p:cNvPr id="3" name="Object 2" hidden="1">
                        <a:extLst>
                          <a:ext uri="{FF2B5EF4-FFF2-40B4-BE49-F238E27FC236}">
                            <a16:creationId xmlns:a16="http://schemas.microsoft.com/office/drawing/2014/main" id="{740B17A4-151A-442A-85BB-61D97FD47CDC}"/>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B9EB4682-4E2C-6071-8F07-1E3F9095F932}"/>
              </a:ext>
            </a:extLst>
          </p:cNvPr>
          <p:cNvSpPr/>
          <p:nvPr userDrawn="1"/>
        </p:nvSpPr>
        <p:spPr>
          <a:xfrm>
            <a:off x="11379203" y="6477005"/>
            <a:ext cx="711199" cy="381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6" name="Rectangle 5">
            <a:extLst>
              <a:ext uri="{FF2B5EF4-FFF2-40B4-BE49-F238E27FC236}">
                <a16:creationId xmlns:a16="http://schemas.microsoft.com/office/drawing/2014/main" id="{9F5F2C7F-C584-34E6-E33E-B1FECBC921BB}"/>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7" name="Straight Connector 6">
            <a:extLst>
              <a:ext uri="{FF2B5EF4-FFF2-40B4-BE49-F238E27FC236}">
                <a16:creationId xmlns:a16="http://schemas.microsoft.com/office/drawing/2014/main" id="{FFC0D3CA-4516-DB58-68F9-9812BEFAC6BD}"/>
              </a:ext>
            </a:extLst>
          </p:cNvPr>
          <p:cNvCxnSpPr>
            <a:cxnSpLocks/>
          </p:cNvCxnSpPr>
          <p:nvPr userDrawn="1"/>
        </p:nvCxnSpPr>
        <p:spPr>
          <a:xfrm>
            <a:off x="101600" y="6477000"/>
            <a:ext cx="6604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AA66108-94B5-376F-4803-7FB317BE0A6C}"/>
              </a:ext>
            </a:extLst>
          </p:cNvPr>
          <p:cNvPicPr>
            <a:picLocks noChangeAspect="1"/>
          </p:cNvPicPr>
          <p:nvPr userDrawn="1"/>
        </p:nvPicPr>
        <p:blipFill>
          <a:blip r:embed="rId27" cstate="print">
            <a:extLst>
              <a:ext uri="{BEBA8EAE-BF5A-486C-A8C5-ECC9F3942E4B}">
                <a14:imgProps xmlns:a14="http://schemas.microsoft.com/office/drawing/2010/main">
                  <a14:imgLayer r:embed="rId2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9" name="TextBox 8">
            <a:extLst>
              <a:ext uri="{FF2B5EF4-FFF2-40B4-BE49-F238E27FC236}">
                <a16:creationId xmlns:a16="http://schemas.microsoft.com/office/drawing/2014/main" id="{565E9B65-DC2E-7AF2-FB24-4039ED606AEF}"/>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10" name="Straight Connector 9">
            <a:extLst>
              <a:ext uri="{FF2B5EF4-FFF2-40B4-BE49-F238E27FC236}">
                <a16:creationId xmlns:a16="http://schemas.microsoft.com/office/drawing/2014/main" id="{168E5B4E-C7FC-29EF-839F-070E0BE30AC2}"/>
              </a:ext>
            </a:extLst>
          </p:cNvPr>
          <p:cNvCxnSpPr>
            <a:cxnSpLocks/>
          </p:cNvCxnSpPr>
          <p:nvPr userDrawn="1"/>
        </p:nvCxnSpPr>
        <p:spPr>
          <a:xfrm>
            <a:off x="2125589" y="6477006"/>
            <a:ext cx="1006641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hidden="1">
            <a:extLst>
              <a:ext uri="{FF2B5EF4-FFF2-40B4-BE49-F238E27FC236}">
                <a16:creationId xmlns:a16="http://schemas.microsoft.com/office/drawing/2014/main" id="{FB3399E7-290D-4CE6-AA08-2DA0CF307E1C}"/>
              </a:ext>
            </a:extLst>
          </p:cNvPr>
          <p:cNvSpPr/>
          <p:nvPr userDrawn="1">
            <p:custDataLst>
              <p:tags r:id="rId20"/>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21"/>
            </p:custDataLst>
          </p:nvPr>
        </p:nvSpPr>
        <p:spPr>
          <a:xfrm>
            <a:off x="554736" y="172212"/>
            <a:ext cx="11082528" cy="731520"/>
          </a:xfrm>
          <a:prstGeom prst="rect">
            <a:avLst/>
          </a:prstGeom>
        </p:spPr>
        <p:txBody>
          <a:bodyPr vert="horz" wrap="square" lIns="0" tIns="0" rIns="0" bIns="0" rtlCol="0" anchor="t" anchorCtr="0">
            <a:noAutofit/>
          </a:bodyPr>
          <a:lstStyle/>
          <a:p>
            <a:pPr lvl="0"/>
            <a:r>
              <a:rPr lang="en-US"/>
              <a:t>Click to edit Master title style</a:t>
            </a:r>
          </a:p>
        </p:txBody>
      </p:sp>
      <p:grpSp>
        <p:nvGrpSpPr>
          <p:cNvPr id="55" name="Grid" hidden="1">
            <a:extLst>
              <a:ext uri="{FF2B5EF4-FFF2-40B4-BE49-F238E27FC236}">
                <a16:creationId xmlns:a16="http://schemas.microsoft.com/office/drawing/2014/main" id="{DEFB2FD9-7CD8-4FAE-9553-EBB1883173D8}"/>
              </a:ext>
            </a:extLst>
          </p:cNvPr>
          <p:cNvGrpSpPr/>
          <p:nvPr userDrawn="1">
            <p:custDataLst>
              <p:tags r:id="rId22"/>
            </p:custDataLst>
          </p:nvPr>
        </p:nvGrpSpPr>
        <p:grpSpPr>
          <a:xfrm>
            <a:off x="1524" y="0"/>
            <a:ext cx="12190476" cy="6858000"/>
            <a:chOff x="0" y="0"/>
            <a:chExt cx="12190476" cy="6858000"/>
          </a:xfrm>
        </p:grpSpPr>
        <p:sp>
          <p:nvSpPr>
            <p:cNvPr id="56" name="slide margin">
              <a:extLst>
                <a:ext uri="{FF2B5EF4-FFF2-40B4-BE49-F238E27FC236}">
                  <a16:creationId xmlns:a16="http://schemas.microsoft.com/office/drawing/2014/main" id="{38DD344F-AD20-46A3-A11B-2D82C3344FEC}"/>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a:solidFill>
                  <a:schemeClr val="tx1"/>
                </a:solidFill>
                <a:latin typeface="+mn-lt"/>
              </a:endParaRPr>
            </a:p>
          </p:txBody>
        </p:sp>
        <p:cxnSp>
          <p:nvCxnSpPr>
            <p:cNvPr id="57" name="Straight Connector 56">
              <a:extLst>
                <a:ext uri="{FF2B5EF4-FFF2-40B4-BE49-F238E27FC236}">
                  <a16:creationId xmlns:a16="http://schemas.microsoft.com/office/drawing/2014/main" id="{6C7601CF-5E5B-457D-847F-427610DA2FB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1F3C21-0066-454F-858F-CF8DE7C15746}"/>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C2F96-141D-4584-8AFC-7B03AC967AD5}"/>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FAB406-01C7-4D16-B756-95AABF69356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0947A7-511E-40BC-89AC-7FB57EB8253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13BF7D-FE79-4AD9-BD1E-86E33F888F0B}"/>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CD20B4-6A15-49A2-A59E-FCCFB641E09C}"/>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C9107F-AE78-4984-826C-0B2406DAF134}"/>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4F056F-D81A-4196-9B3A-AE8FD5591CB2}"/>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C1E84A-C73C-43D4-BA3C-8DBC74530EF8}"/>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85AE8D-58C3-4AA0-B6F0-E5B277CA7900}"/>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36F9C0-4B83-4C02-9FB8-FE87C7414EE2}"/>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33B3485C-D98D-4843-9430-BAB5037871BA}"/>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0" name="Freeform: Shape 69">
              <a:extLst>
                <a:ext uri="{FF2B5EF4-FFF2-40B4-BE49-F238E27FC236}">
                  <a16:creationId xmlns:a16="http://schemas.microsoft.com/office/drawing/2014/main" id="{D4711F5E-C124-4817-92AB-CA50490512E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1" name="Freeform: Shape 70">
              <a:extLst>
                <a:ext uri="{FF2B5EF4-FFF2-40B4-BE49-F238E27FC236}">
                  <a16:creationId xmlns:a16="http://schemas.microsoft.com/office/drawing/2014/main" id="{287B4A93-F9FF-464C-9429-7F0508C752D8}"/>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2" name="Freeform: Shape 71">
              <a:extLst>
                <a:ext uri="{FF2B5EF4-FFF2-40B4-BE49-F238E27FC236}">
                  <a16:creationId xmlns:a16="http://schemas.microsoft.com/office/drawing/2014/main" id="{F30BD8E3-A9FF-4CAF-AFCE-78BAF967AB1A}"/>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3" name="Freeform: Shape 72">
              <a:extLst>
                <a:ext uri="{FF2B5EF4-FFF2-40B4-BE49-F238E27FC236}">
                  <a16:creationId xmlns:a16="http://schemas.microsoft.com/office/drawing/2014/main" id="{68DFD3D7-8227-4BAE-92E3-7A8D1D9D120B}"/>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B1BDBD63-521E-429E-88F1-146A189AC445}"/>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A0B0088A-AB05-469E-9D5A-008850E9B532}"/>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19BCFA35-14ED-4686-918B-E003CB0183E0}"/>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2C9479A-9B75-4DAD-BD6F-ACA06F40053D}"/>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0E502045-AFEE-46BD-82EF-7FDCA210A972}"/>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8331B978-23AB-4D1C-BDEB-D3F9BEDAA2DB}"/>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B5C2958A-8756-4F5D-9D2E-8609AF3FE7F3}"/>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405E51A7-0B73-4EDC-8853-4C4885C3CD1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A655BB02-C70B-4783-95E3-349A9749DE81}"/>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BF414889-E577-40C3-8CDF-DA20200FC4BB}"/>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10578B73-0DC8-40FE-8A21-280C0818D286}"/>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2A3EAB8C-6F2A-4487-A2BB-0984642F92BD}"/>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07D70175-6613-45BC-AF43-015C72F13A7B}"/>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9B942F25-6CDB-4981-97B7-D7BDEBE5ADF5}"/>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01315AFB-F00B-4517-B2CA-2588A030EFF4}"/>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F2EAC9B8-160B-4F7F-8029-F358F771D704}"/>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42671AAA-F5BF-4B8E-9B20-12F8E97A302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23FB4F88-2E32-42AF-931D-73EEE391186B}"/>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E4A1769F-CE92-4633-87B1-DDCB8F121456}"/>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4B597847-9D21-4E79-A3C1-CD09A72ED17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cxnSp>
          <p:nvCxnSpPr>
            <p:cNvPr id="94" name="Straight Connector 93">
              <a:extLst>
                <a:ext uri="{FF2B5EF4-FFF2-40B4-BE49-F238E27FC236}">
                  <a16:creationId xmlns:a16="http://schemas.microsoft.com/office/drawing/2014/main" id="{A4475F4C-A18C-4D1A-BA57-171FB0889ED5}"/>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668352-A3AB-4B2E-9A58-3447022124C4}"/>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B43971-E513-473C-A51D-9EE94E61083C}"/>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DF1BF3-81AD-4891-9BB0-2F7A0C9D4E46}"/>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0BDB8E3-D6DD-4760-8A19-73C078A70F87}"/>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F12D775-122F-40DE-9D53-9EE07EEAA8F5}"/>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2CAD56-BA05-4C75-8034-7BE3F452236F}"/>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0E0245-1DD4-47DE-874E-81EEEC5BC8F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FFCCA0-3335-4A1D-ABE0-05033DB06A2E}"/>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4D72CB9-C1AD-44DE-9701-7AC2B6FF96CE}"/>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B3321-C5E9-4805-BC66-EA0432C4C15B}"/>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ACEEB3E-3F13-47FD-9363-059ECF85CA24}"/>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3AB56B-1DBC-4E4B-A722-E8BD0ECD1B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06E6C7-24A3-4B83-8726-B30607709EF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BF470C1-8F17-46A7-9CF6-68959FCC27C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FB440D-CD6D-4896-879A-A739507A9DA0}"/>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3BC5EF-1845-45CB-A034-F5C2FECB52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206814-DAB9-4959-9312-D81139D2AED1}"/>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3072DF-59FF-4A0A-BAA0-5A11E1D2E4E3}"/>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A4BE5F7-9CDA-49D9-BFEC-F2B196770FC3}"/>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5C0C16-0A28-498B-9C6F-5032271897D0}"/>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1131945-8EE6-4545-BF8A-AF353687BEB3}"/>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75DD299-052D-4F8E-A9FE-D093F95B0FF2}"/>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EBC29A-6A7B-40D5-897C-5DEEBEE6A4B2}"/>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6B5FDD-F1EC-4F2C-B392-BC178AD8DA90}"/>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3E83BE-872E-48AC-9FFE-A9F5597742D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D1C528-2748-4906-ABB1-D32D60EC43E0}"/>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982271F-16E6-4B46-8B36-C850AA36014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678F6B-D7A6-4C5F-A60A-68F37596573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F16AAE-3D56-49D9-B1F8-CF0D668C462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6BA71-43F2-4516-96BC-46C1F7150D1F}"/>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2820DA-E0D5-407B-9227-F00335F2855C}"/>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A61357-206A-4A6B-82AD-45174279B30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FD4E7D7-1920-4CDF-8C8E-2C8843C3234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B52954-99B2-4CA1-BC58-BC2CE3144C2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58B8F17-F2CF-4C8B-9384-4763AEB46266}"/>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4D57F3-3690-4C8F-9DD3-6514140E8449}"/>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1248E6-58FC-4800-A342-F266640388C0}"/>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8011EA-A67B-4792-899C-6F30861FB41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187538-C1B6-4AB3-9E92-1CBE573E39EA}"/>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725F436-5B17-4F6D-B174-9FD6324175C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DD99996-2943-48E4-B56E-D3F05FDFEC4F}"/>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8B8D663-5E52-4EA2-8D3F-41F6121FAE3C}"/>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F6EC2A-C5C1-4266-92CE-81F84B827556}"/>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1" name="main body box">
              <a:extLst>
                <a:ext uri="{FF2B5EF4-FFF2-40B4-BE49-F238E27FC236}">
                  <a16:creationId xmlns:a16="http://schemas.microsoft.com/office/drawing/2014/main" id="{B218B8DC-43D2-4BF0-8019-414A6C978B50}"/>
                </a:ext>
              </a:extLst>
            </p:cNvPr>
            <p:cNvSpPr/>
            <p:nvPr userDrawn="1"/>
          </p:nvSpPr>
          <p:spPr bwMode="invGray">
            <a:xfrm>
              <a:off x="554736" y="1709928"/>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a:solidFill>
                  <a:schemeClr val="tx1"/>
                </a:solidFill>
                <a:latin typeface="+mn-lt"/>
              </a:endParaRPr>
            </a:p>
          </p:txBody>
        </p:sp>
        <p:cxnSp>
          <p:nvCxnSpPr>
            <p:cNvPr id="142" name="Straight Connector 141">
              <a:extLst>
                <a:ext uri="{FF2B5EF4-FFF2-40B4-BE49-F238E27FC236}">
                  <a16:creationId xmlns:a16="http://schemas.microsoft.com/office/drawing/2014/main" id="{F8A6CBCB-2578-43F1-B7A4-69F595E6E013}"/>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3" name="Straight Connector 142">
              <a:extLst>
                <a:ext uri="{FF2B5EF4-FFF2-40B4-BE49-F238E27FC236}">
                  <a16:creationId xmlns:a16="http://schemas.microsoft.com/office/drawing/2014/main" id="{62E19C48-49CD-490C-82AF-6A807F4A91F8}"/>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145" name="4. Footnote" hidden="1">
            <a:extLst>
              <a:ext uri="{FF2B5EF4-FFF2-40B4-BE49-F238E27FC236}">
                <a16:creationId xmlns:a16="http://schemas.microsoft.com/office/drawing/2014/main" id="{56E3DC21-21DB-42FE-8721-1BC0E89F13AE}"/>
              </a:ext>
            </a:extLst>
          </p:cNvPr>
          <p:cNvSpPr txBox="1"/>
          <p:nvPr userDrawn="1">
            <p:custDataLst>
              <p:tags r:id="rId23"/>
            </p:custDataLst>
          </p:nvPr>
        </p:nvSpPr>
        <p:spPr>
          <a:xfrm>
            <a:off x="553972" y="6076229"/>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176" name="Sticker" hidden="1">
            <a:extLst>
              <a:ext uri="{FF2B5EF4-FFF2-40B4-BE49-F238E27FC236}">
                <a16:creationId xmlns:a16="http://schemas.microsoft.com/office/drawing/2014/main" id="{F05F3D84-B1F2-4969-91DD-7BB0F78A4159}"/>
              </a:ext>
            </a:extLst>
          </p:cNvPr>
          <p:cNvSpPr txBox="1"/>
          <p:nvPr userDrawn="1"/>
        </p:nvSpPr>
        <p:spPr>
          <a:xfrm>
            <a:off x="554736" y="134583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207" name="ACET" hidden="1">
            <a:extLst>
              <a:ext uri="{FF2B5EF4-FFF2-40B4-BE49-F238E27FC236}">
                <a16:creationId xmlns:a16="http://schemas.microsoft.com/office/drawing/2014/main" id="{9C1AB688-8E46-4BED-871D-3FE073C183F2}"/>
              </a:ext>
            </a:extLst>
          </p:cNvPr>
          <p:cNvSpPr txBox="1"/>
          <p:nvPr userDrawn="1">
            <p:custDataLst>
              <p:tags r:id="rId24"/>
            </p:custDataLst>
          </p:nvPr>
        </p:nvSpPr>
        <p:spPr>
          <a:xfrm>
            <a:off x="5987738" y="2170800"/>
            <a:ext cx="3049253" cy="53860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sz="1400" b="0"/>
              <a:t>Unit of Measure</a:t>
            </a:r>
          </a:p>
        </p:txBody>
      </p:sp>
      <p:sp>
        <p:nvSpPr>
          <p:cNvPr id="4" name="Text Placeholder 3">
            <a:extLst>
              <a:ext uri="{FF2B5EF4-FFF2-40B4-BE49-F238E27FC236}">
                <a16:creationId xmlns:a16="http://schemas.microsoft.com/office/drawing/2014/main" id="{AEA8BC65-10CC-4404-9B17-2797DDA47747}"/>
              </a:ext>
            </a:extLst>
          </p:cNvPr>
          <p:cNvSpPr>
            <a:spLocks noGrp="1"/>
          </p:cNvSpPr>
          <p:nvPr>
            <p:ph type="body" idx="1"/>
          </p:nvPr>
        </p:nvSpPr>
        <p:spPr>
          <a:xfrm>
            <a:off x="554736" y="2170800"/>
            <a:ext cx="2484655" cy="13843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2" name="Group 11">
            <a:extLst>
              <a:ext uri="{FF2B5EF4-FFF2-40B4-BE49-F238E27FC236}">
                <a16:creationId xmlns:a16="http://schemas.microsoft.com/office/drawing/2014/main" id="{E44216B6-30B0-F4B4-B1A7-735752A67CAC}"/>
              </a:ext>
            </a:extLst>
          </p:cNvPr>
          <p:cNvGrpSpPr/>
          <p:nvPr userDrawn="1"/>
        </p:nvGrpSpPr>
        <p:grpSpPr>
          <a:xfrm>
            <a:off x="406400" y="172212"/>
            <a:ext cx="1320800" cy="518318"/>
            <a:chOff x="406400" y="243682"/>
            <a:chExt cx="1320800" cy="518318"/>
          </a:xfrm>
        </p:grpSpPr>
        <p:sp>
          <p:nvSpPr>
            <p:cNvPr id="13" name="Rectangle 12">
              <a:extLst>
                <a:ext uri="{FF2B5EF4-FFF2-40B4-BE49-F238E27FC236}">
                  <a16:creationId xmlns:a16="http://schemas.microsoft.com/office/drawing/2014/main" id="{97655431-CF1E-0374-1DCE-D00970A9AE77}"/>
                </a:ext>
              </a:extLst>
            </p:cNvPr>
            <p:cNvSpPr/>
            <p:nvPr/>
          </p:nvSpPr>
          <p:spPr>
            <a:xfrm>
              <a:off x="406400" y="243682"/>
              <a:ext cx="101600" cy="5183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4" name="Straight Connector 13">
              <a:extLst>
                <a:ext uri="{FF2B5EF4-FFF2-40B4-BE49-F238E27FC236}">
                  <a16:creationId xmlns:a16="http://schemas.microsoft.com/office/drawing/2014/main" id="{90AFF231-785D-7A76-FA1D-9A6E052E5A44}"/>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8652524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70" r:id="rId5"/>
    <p:sldLayoutId id="2147483871" r:id="rId6"/>
    <p:sldLayoutId id="2147483888" r:id="rId7"/>
    <p:sldLayoutId id="2147483889" r:id="rId8"/>
    <p:sldLayoutId id="2147483890" r:id="rId9"/>
    <p:sldLayoutId id="2147483891" r:id="rId10"/>
    <p:sldLayoutId id="2147483892" r:id="rId11"/>
    <p:sldLayoutId id="2147483894" r:id="rId12"/>
    <p:sldLayoutId id="2147483895" r:id="rId13"/>
    <p:sldLayoutId id="2147483896" r:id="rId14"/>
    <p:sldLayoutId id="2147483893" r:id="rId15"/>
    <p:sldLayoutId id="2147483877" r:id="rId16"/>
    <p:sldLayoutId id="2147483878" r:id="rId17"/>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816" userDrawn="1">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239.xml"/><Relationship Id="rId7" Type="http://schemas.openxmlformats.org/officeDocument/2006/relationships/slideLayout" Target="../slideLayouts/slideLayout1.xml"/><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tags" Target="../tags/tag242.xml"/><Relationship Id="rId11" Type="http://schemas.openxmlformats.org/officeDocument/2006/relationships/image" Target="../media/image10.png"/><Relationship Id="rId5" Type="http://schemas.openxmlformats.org/officeDocument/2006/relationships/tags" Target="../tags/tag241.xml"/><Relationship Id="rId10" Type="http://schemas.openxmlformats.org/officeDocument/2006/relationships/image" Target="../media/image6.emf"/><Relationship Id="rId4" Type="http://schemas.openxmlformats.org/officeDocument/2006/relationships/tags" Target="../tags/tag240.xml"/><Relationship Id="rId9" Type="http://schemas.openxmlformats.org/officeDocument/2006/relationships/oleObject" Target="../embeddings/oleObject35.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tags" Target="../tags/tag446.xml"/><Relationship Id="rId13" Type="http://schemas.openxmlformats.org/officeDocument/2006/relationships/tags" Target="../tags/tag451.xml"/><Relationship Id="rId18" Type="http://schemas.openxmlformats.org/officeDocument/2006/relationships/tags" Target="../tags/tag456.xml"/><Relationship Id="rId26" Type="http://schemas.openxmlformats.org/officeDocument/2006/relationships/image" Target="../media/image23.svg"/><Relationship Id="rId3" Type="http://schemas.openxmlformats.org/officeDocument/2006/relationships/tags" Target="../tags/tag441.xml"/><Relationship Id="rId21" Type="http://schemas.openxmlformats.org/officeDocument/2006/relationships/tags" Target="../tags/tag459.xml"/><Relationship Id="rId7" Type="http://schemas.openxmlformats.org/officeDocument/2006/relationships/tags" Target="../tags/tag445.xml"/><Relationship Id="rId12" Type="http://schemas.openxmlformats.org/officeDocument/2006/relationships/tags" Target="../tags/tag450.xml"/><Relationship Id="rId17" Type="http://schemas.openxmlformats.org/officeDocument/2006/relationships/tags" Target="../tags/tag455.xml"/><Relationship Id="rId25" Type="http://schemas.openxmlformats.org/officeDocument/2006/relationships/image" Target="../media/image22.png"/><Relationship Id="rId2" Type="http://schemas.openxmlformats.org/officeDocument/2006/relationships/tags" Target="../tags/tag440.xml"/><Relationship Id="rId16" Type="http://schemas.openxmlformats.org/officeDocument/2006/relationships/tags" Target="../tags/tag454.xml"/><Relationship Id="rId20" Type="http://schemas.openxmlformats.org/officeDocument/2006/relationships/tags" Target="../tags/tag458.xml"/><Relationship Id="rId1" Type="http://schemas.openxmlformats.org/officeDocument/2006/relationships/tags" Target="../tags/tag439.xml"/><Relationship Id="rId6" Type="http://schemas.openxmlformats.org/officeDocument/2006/relationships/tags" Target="../tags/tag444.xml"/><Relationship Id="rId11" Type="http://schemas.openxmlformats.org/officeDocument/2006/relationships/tags" Target="../tags/tag449.xml"/><Relationship Id="rId24" Type="http://schemas.openxmlformats.org/officeDocument/2006/relationships/image" Target="../media/image11.emf"/><Relationship Id="rId5" Type="http://schemas.openxmlformats.org/officeDocument/2006/relationships/tags" Target="../tags/tag443.xml"/><Relationship Id="rId15" Type="http://schemas.openxmlformats.org/officeDocument/2006/relationships/tags" Target="../tags/tag453.xml"/><Relationship Id="rId23" Type="http://schemas.openxmlformats.org/officeDocument/2006/relationships/oleObject" Target="../embeddings/oleObject42.bin"/><Relationship Id="rId28" Type="http://schemas.openxmlformats.org/officeDocument/2006/relationships/chart" Target="../charts/chart2.xml"/><Relationship Id="rId10" Type="http://schemas.openxmlformats.org/officeDocument/2006/relationships/tags" Target="../tags/tag448.xml"/><Relationship Id="rId19" Type="http://schemas.openxmlformats.org/officeDocument/2006/relationships/tags" Target="../tags/tag457.xml"/><Relationship Id="rId4" Type="http://schemas.openxmlformats.org/officeDocument/2006/relationships/tags" Target="../tags/tag442.xml"/><Relationship Id="rId9" Type="http://schemas.openxmlformats.org/officeDocument/2006/relationships/tags" Target="../tags/tag447.xml"/><Relationship Id="rId14" Type="http://schemas.openxmlformats.org/officeDocument/2006/relationships/tags" Target="../tags/tag452.xml"/><Relationship Id="rId22" Type="http://schemas.openxmlformats.org/officeDocument/2006/relationships/slideLayout" Target="../slideLayouts/slideLayout12.xml"/><Relationship Id="rId27" Type="http://schemas.openxmlformats.org/officeDocument/2006/relationships/chart" Target="../charts/chart1.xml"/></Relationships>
</file>

<file path=ppt/slides/_rels/slide12.xml.rels><?xml version="1.0" encoding="UTF-8" standalone="yes"?>
<Relationships xmlns="http://schemas.openxmlformats.org/package/2006/relationships"><Relationship Id="rId8" Type="http://schemas.openxmlformats.org/officeDocument/2006/relationships/tags" Target="../tags/tag467.xml"/><Relationship Id="rId13" Type="http://schemas.openxmlformats.org/officeDocument/2006/relationships/tags" Target="../tags/tag472.xml"/><Relationship Id="rId18" Type="http://schemas.openxmlformats.org/officeDocument/2006/relationships/tags" Target="../tags/tag477.xml"/><Relationship Id="rId26" Type="http://schemas.openxmlformats.org/officeDocument/2006/relationships/image" Target="../media/image25.svg"/><Relationship Id="rId3" Type="http://schemas.openxmlformats.org/officeDocument/2006/relationships/tags" Target="../tags/tag462.xml"/><Relationship Id="rId21" Type="http://schemas.openxmlformats.org/officeDocument/2006/relationships/tags" Target="../tags/tag480.xml"/><Relationship Id="rId7" Type="http://schemas.openxmlformats.org/officeDocument/2006/relationships/tags" Target="../tags/tag466.xml"/><Relationship Id="rId12" Type="http://schemas.openxmlformats.org/officeDocument/2006/relationships/tags" Target="../tags/tag471.xml"/><Relationship Id="rId17" Type="http://schemas.openxmlformats.org/officeDocument/2006/relationships/tags" Target="../tags/tag476.xml"/><Relationship Id="rId25" Type="http://schemas.openxmlformats.org/officeDocument/2006/relationships/image" Target="../media/image24.png"/><Relationship Id="rId2" Type="http://schemas.openxmlformats.org/officeDocument/2006/relationships/tags" Target="../tags/tag461.xml"/><Relationship Id="rId16" Type="http://schemas.openxmlformats.org/officeDocument/2006/relationships/tags" Target="../tags/tag475.xml"/><Relationship Id="rId20" Type="http://schemas.openxmlformats.org/officeDocument/2006/relationships/tags" Target="../tags/tag479.xml"/><Relationship Id="rId1" Type="http://schemas.openxmlformats.org/officeDocument/2006/relationships/tags" Target="../tags/tag460.xml"/><Relationship Id="rId6" Type="http://schemas.openxmlformats.org/officeDocument/2006/relationships/tags" Target="../tags/tag465.xml"/><Relationship Id="rId11" Type="http://schemas.openxmlformats.org/officeDocument/2006/relationships/tags" Target="../tags/tag470.xml"/><Relationship Id="rId24" Type="http://schemas.openxmlformats.org/officeDocument/2006/relationships/image" Target="../media/image11.emf"/><Relationship Id="rId5" Type="http://schemas.openxmlformats.org/officeDocument/2006/relationships/tags" Target="../tags/tag464.xml"/><Relationship Id="rId15" Type="http://schemas.openxmlformats.org/officeDocument/2006/relationships/tags" Target="../tags/tag474.xml"/><Relationship Id="rId23" Type="http://schemas.openxmlformats.org/officeDocument/2006/relationships/oleObject" Target="../embeddings/oleObject43.bin"/><Relationship Id="rId28" Type="http://schemas.openxmlformats.org/officeDocument/2006/relationships/chart" Target="../charts/chart3.xml"/><Relationship Id="rId10" Type="http://schemas.openxmlformats.org/officeDocument/2006/relationships/tags" Target="../tags/tag469.xml"/><Relationship Id="rId19" Type="http://schemas.openxmlformats.org/officeDocument/2006/relationships/tags" Target="../tags/tag478.xml"/><Relationship Id="rId4" Type="http://schemas.openxmlformats.org/officeDocument/2006/relationships/tags" Target="../tags/tag463.xml"/><Relationship Id="rId9" Type="http://schemas.openxmlformats.org/officeDocument/2006/relationships/tags" Target="../tags/tag468.xml"/><Relationship Id="rId14" Type="http://schemas.openxmlformats.org/officeDocument/2006/relationships/tags" Target="../tags/tag473.xml"/><Relationship Id="rId22" Type="http://schemas.openxmlformats.org/officeDocument/2006/relationships/slideLayout" Target="../slideLayouts/slideLayout12.xml"/><Relationship Id="rId27" Type="http://schemas.openxmlformats.org/officeDocument/2006/relationships/image" Target="../media/image26.sv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48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6.xm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17.xml"/><Relationship Id="rId1" Type="http://schemas.openxmlformats.org/officeDocument/2006/relationships/tags" Target="../tags/tag48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3" Type="http://schemas.openxmlformats.org/officeDocument/2006/relationships/tags" Target="../tags/tag255.xml"/><Relationship Id="rId18" Type="http://schemas.openxmlformats.org/officeDocument/2006/relationships/tags" Target="../tags/tag260.xml"/><Relationship Id="rId26" Type="http://schemas.openxmlformats.org/officeDocument/2006/relationships/tags" Target="../tags/tag268.xml"/><Relationship Id="rId39" Type="http://schemas.openxmlformats.org/officeDocument/2006/relationships/image" Target="../media/image17.svg"/><Relationship Id="rId21" Type="http://schemas.openxmlformats.org/officeDocument/2006/relationships/tags" Target="../tags/tag263.xml"/><Relationship Id="rId34" Type="http://schemas.openxmlformats.org/officeDocument/2006/relationships/image" Target="../media/image12.png"/><Relationship Id="rId7" Type="http://schemas.openxmlformats.org/officeDocument/2006/relationships/tags" Target="../tags/tag249.xml"/><Relationship Id="rId2" Type="http://schemas.openxmlformats.org/officeDocument/2006/relationships/tags" Target="../tags/tag244.xml"/><Relationship Id="rId16" Type="http://schemas.openxmlformats.org/officeDocument/2006/relationships/tags" Target="../tags/tag258.xml"/><Relationship Id="rId20" Type="http://schemas.openxmlformats.org/officeDocument/2006/relationships/tags" Target="../tags/tag262.xml"/><Relationship Id="rId29" Type="http://schemas.openxmlformats.org/officeDocument/2006/relationships/tags" Target="../tags/tag271.xml"/><Relationship Id="rId41" Type="http://schemas.openxmlformats.org/officeDocument/2006/relationships/image" Target="../media/image19.svg"/><Relationship Id="rId1" Type="http://schemas.openxmlformats.org/officeDocument/2006/relationships/tags" Target="../tags/tag243.xml"/><Relationship Id="rId6" Type="http://schemas.openxmlformats.org/officeDocument/2006/relationships/tags" Target="../tags/tag248.xml"/><Relationship Id="rId11" Type="http://schemas.openxmlformats.org/officeDocument/2006/relationships/tags" Target="../tags/tag253.xml"/><Relationship Id="rId24" Type="http://schemas.openxmlformats.org/officeDocument/2006/relationships/tags" Target="../tags/tag266.xml"/><Relationship Id="rId32" Type="http://schemas.openxmlformats.org/officeDocument/2006/relationships/oleObject" Target="../embeddings/oleObject36.bin"/><Relationship Id="rId37" Type="http://schemas.openxmlformats.org/officeDocument/2006/relationships/image" Target="../media/image15.svg"/><Relationship Id="rId40" Type="http://schemas.openxmlformats.org/officeDocument/2006/relationships/image" Target="../media/image18.png"/><Relationship Id="rId5" Type="http://schemas.openxmlformats.org/officeDocument/2006/relationships/tags" Target="../tags/tag247.xml"/><Relationship Id="rId15" Type="http://schemas.openxmlformats.org/officeDocument/2006/relationships/tags" Target="../tags/tag257.xml"/><Relationship Id="rId23" Type="http://schemas.openxmlformats.org/officeDocument/2006/relationships/tags" Target="../tags/tag265.xml"/><Relationship Id="rId28" Type="http://schemas.openxmlformats.org/officeDocument/2006/relationships/tags" Target="../tags/tag270.xml"/><Relationship Id="rId36" Type="http://schemas.openxmlformats.org/officeDocument/2006/relationships/image" Target="../media/image14.png"/><Relationship Id="rId10" Type="http://schemas.openxmlformats.org/officeDocument/2006/relationships/tags" Target="../tags/tag252.xml"/><Relationship Id="rId19" Type="http://schemas.openxmlformats.org/officeDocument/2006/relationships/tags" Target="../tags/tag261.xml"/><Relationship Id="rId31" Type="http://schemas.openxmlformats.org/officeDocument/2006/relationships/slideLayout" Target="../slideLayouts/slideLayout18.xml"/><Relationship Id="rId4" Type="http://schemas.openxmlformats.org/officeDocument/2006/relationships/tags" Target="../tags/tag246.xml"/><Relationship Id="rId9" Type="http://schemas.openxmlformats.org/officeDocument/2006/relationships/tags" Target="../tags/tag251.xml"/><Relationship Id="rId14" Type="http://schemas.openxmlformats.org/officeDocument/2006/relationships/tags" Target="../tags/tag256.xml"/><Relationship Id="rId22" Type="http://schemas.openxmlformats.org/officeDocument/2006/relationships/tags" Target="../tags/tag264.xml"/><Relationship Id="rId27" Type="http://schemas.openxmlformats.org/officeDocument/2006/relationships/tags" Target="../tags/tag269.xml"/><Relationship Id="rId30" Type="http://schemas.openxmlformats.org/officeDocument/2006/relationships/tags" Target="../tags/tag272.xml"/><Relationship Id="rId35" Type="http://schemas.openxmlformats.org/officeDocument/2006/relationships/image" Target="../media/image13.svg"/><Relationship Id="rId8" Type="http://schemas.openxmlformats.org/officeDocument/2006/relationships/tags" Target="../tags/tag250.xml"/><Relationship Id="rId3" Type="http://schemas.openxmlformats.org/officeDocument/2006/relationships/tags" Target="../tags/tag245.xml"/><Relationship Id="rId12" Type="http://schemas.openxmlformats.org/officeDocument/2006/relationships/tags" Target="../tags/tag254.xml"/><Relationship Id="rId17" Type="http://schemas.openxmlformats.org/officeDocument/2006/relationships/tags" Target="../tags/tag259.xml"/><Relationship Id="rId25" Type="http://schemas.openxmlformats.org/officeDocument/2006/relationships/tags" Target="../tags/tag267.xml"/><Relationship Id="rId33" Type="http://schemas.openxmlformats.org/officeDocument/2006/relationships/image" Target="../media/image11.emf"/><Relationship Id="rId38"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8.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27.svg"/><Relationship Id="rId3" Type="http://schemas.openxmlformats.org/officeDocument/2006/relationships/tags" Target="../tags/tag491.xml"/><Relationship Id="rId7" Type="http://schemas.openxmlformats.org/officeDocument/2006/relationships/tags" Target="../tags/tag495.xml"/><Relationship Id="rId12" Type="http://schemas.openxmlformats.org/officeDocument/2006/relationships/image" Target="../media/image25.svg"/><Relationship Id="rId2" Type="http://schemas.openxmlformats.org/officeDocument/2006/relationships/tags" Target="../tags/tag490.xml"/><Relationship Id="rId1" Type="http://schemas.openxmlformats.org/officeDocument/2006/relationships/tags" Target="../tags/tag489.xml"/><Relationship Id="rId6" Type="http://schemas.openxmlformats.org/officeDocument/2006/relationships/tags" Target="../tags/tag494.xml"/><Relationship Id="rId11" Type="http://schemas.openxmlformats.org/officeDocument/2006/relationships/image" Target="../media/image24.png"/><Relationship Id="rId5" Type="http://schemas.openxmlformats.org/officeDocument/2006/relationships/tags" Target="../tags/tag493.xml"/><Relationship Id="rId10" Type="http://schemas.openxmlformats.org/officeDocument/2006/relationships/image" Target="../media/image11.emf"/><Relationship Id="rId4" Type="http://schemas.openxmlformats.org/officeDocument/2006/relationships/tags" Target="../tags/tag492.xml"/><Relationship Id="rId9" Type="http://schemas.openxmlformats.org/officeDocument/2006/relationships/oleObject" Target="../embeddings/oleObject44.bin"/></Relationships>
</file>

<file path=ppt/slides/_rels/slide22.xml.rels><?xml version="1.0" encoding="UTF-8" standalone="yes"?>
<Relationships xmlns="http://schemas.openxmlformats.org/package/2006/relationships"><Relationship Id="rId8" Type="http://schemas.openxmlformats.org/officeDocument/2006/relationships/tags" Target="../tags/tag503.xml"/><Relationship Id="rId13" Type="http://schemas.openxmlformats.org/officeDocument/2006/relationships/slideLayout" Target="../slideLayouts/slideLayout12.xml"/><Relationship Id="rId3" Type="http://schemas.openxmlformats.org/officeDocument/2006/relationships/tags" Target="../tags/tag498.xml"/><Relationship Id="rId7" Type="http://schemas.openxmlformats.org/officeDocument/2006/relationships/tags" Target="../tags/tag502.xml"/><Relationship Id="rId12" Type="http://schemas.openxmlformats.org/officeDocument/2006/relationships/tags" Target="../tags/tag507.xml"/><Relationship Id="rId17" Type="http://schemas.openxmlformats.org/officeDocument/2006/relationships/image" Target="../media/image25.svg"/><Relationship Id="rId2" Type="http://schemas.openxmlformats.org/officeDocument/2006/relationships/tags" Target="../tags/tag497.xml"/><Relationship Id="rId16" Type="http://schemas.openxmlformats.org/officeDocument/2006/relationships/image" Target="../media/image24.png"/><Relationship Id="rId1" Type="http://schemas.openxmlformats.org/officeDocument/2006/relationships/tags" Target="../tags/tag496.xml"/><Relationship Id="rId6" Type="http://schemas.openxmlformats.org/officeDocument/2006/relationships/tags" Target="../tags/tag501.xml"/><Relationship Id="rId11" Type="http://schemas.openxmlformats.org/officeDocument/2006/relationships/tags" Target="../tags/tag506.xml"/><Relationship Id="rId5" Type="http://schemas.openxmlformats.org/officeDocument/2006/relationships/tags" Target="../tags/tag500.xml"/><Relationship Id="rId15" Type="http://schemas.openxmlformats.org/officeDocument/2006/relationships/image" Target="../media/image11.emf"/><Relationship Id="rId10" Type="http://schemas.openxmlformats.org/officeDocument/2006/relationships/tags" Target="../tags/tag505.xml"/><Relationship Id="rId4" Type="http://schemas.openxmlformats.org/officeDocument/2006/relationships/tags" Target="../tags/tag499.xml"/><Relationship Id="rId9" Type="http://schemas.openxmlformats.org/officeDocument/2006/relationships/tags" Target="../tags/tag504.xml"/><Relationship Id="rId14" Type="http://schemas.openxmlformats.org/officeDocument/2006/relationships/oleObject" Target="../embeddings/oleObject45.bin"/></Relationships>
</file>

<file path=ppt/slides/_rels/slide23.xml.rels><?xml version="1.0" encoding="UTF-8" standalone="yes"?>
<Relationships xmlns="http://schemas.openxmlformats.org/package/2006/relationships"><Relationship Id="rId8" Type="http://schemas.openxmlformats.org/officeDocument/2006/relationships/tags" Target="../tags/tag515.xml"/><Relationship Id="rId13" Type="http://schemas.openxmlformats.org/officeDocument/2006/relationships/oleObject" Target="../embeddings/oleObject46.bin"/><Relationship Id="rId3" Type="http://schemas.openxmlformats.org/officeDocument/2006/relationships/tags" Target="../tags/tag510.xml"/><Relationship Id="rId7" Type="http://schemas.openxmlformats.org/officeDocument/2006/relationships/tags" Target="../tags/tag514.xml"/><Relationship Id="rId12" Type="http://schemas.openxmlformats.org/officeDocument/2006/relationships/slideLayout" Target="../slideLayouts/slideLayout2.xml"/><Relationship Id="rId2" Type="http://schemas.openxmlformats.org/officeDocument/2006/relationships/tags" Target="../tags/tag509.xml"/><Relationship Id="rId1" Type="http://schemas.openxmlformats.org/officeDocument/2006/relationships/tags" Target="../tags/tag508.xml"/><Relationship Id="rId6" Type="http://schemas.openxmlformats.org/officeDocument/2006/relationships/tags" Target="../tags/tag513.xml"/><Relationship Id="rId11" Type="http://schemas.openxmlformats.org/officeDocument/2006/relationships/tags" Target="../tags/tag518.xml"/><Relationship Id="rId5" Type="http://schemas.openxmlformats.org/officeDocument/2006/relationships/tags" Target="../tags/tag512.xml"/><Relationship Id="rId10" Type="http://schemas.openxmlformats.org/officeDocument/2006/relationships/tags" Target="../tags/tag517.xml"/><Relationship Id="rId4" Type="http://schemas.openxmlformats.org/officeDocument/2006/relationships/tags" Target="../tags/tag511.xml"/><Relationship Id="rId9" Type="http://schemas.openxmlformats.org/officeDocument/2006/relationships/tags" Target="../tags/tag516.xml"/><Relationship Id="rId14" Type="http://schemas.openxmlformats.org/officeDocument/2006/relationships/image" Target="../media/image3.emf"/></Relationships>
</file>

<file path=ppt/slides/_rels/slide3.xml.rels><?xml version="1.0" encoding="UTF-8" standalone="yes"?>
<Relationships xmlns="http://schemas.openxmlformats.org/package/2006/relationships"><Relationship Id="rId26" Type="http://schemas.openxmlformats.org/officeDocument/2006/relationships/tags" Target="../tags/tag298.xml"/><Relationship Id="rId117" Type="http://schemas.openxmlformats.org/officeDocument/2006/relationships/oleObject" Target="../embeddings/oleObject37.bin"/><Relationship Id="rId21" Type="http://schemas.openxmlformats.org/officeDocument/2006/relationships/tags" Target="../tags/tag293.xml"/><Relationship Id="rId42" Type="http://schemas.openxmlformats.org/officeDocument/2006/relationships/tags" Target="../tags/tag314.xml"/><Relationship Id="rId47" Type="http://schemas.openxmlformats.org/officeDocument/2006/relationships/tags" Target="../tags/tag319.xml"/><Relationship Id="rId63" Type="http://schemas.openxmlformats.org/officeDocument/2006/relationships/tags" Target="../tags/tag335.xml"/><Relationship Id="rId68" Type="http://schemas.openxmlformats.org/officeDocument/2006/relationships/tags" Target="../tags/tag340.xml"/><Relationship Id="rId84" Type="http://schemas.openxmlformats.org/officeDocument/2006/relationships/tags" Target="../tags/tag356.xml"/><Relationship Id="rId89" Type="http://schemas.openxmlformats.org/officeDocument/2006/relationships/tags" Target="../tags/tag361.xml"/><Relationship Id="rId112" Type="http://schemas.openxmlformats.org/officeDocument/2006/relationships/tags" Target="../tags/tag384.xml"/><Relationship Id="rId16" Type="http://schemas.openxmlformats.org/officeDocument/2006/relationships/tags" Target="../tags/tag288.xml"/><Relationship Id="rId107" Type="http://schemas.openxmlformats.org/officeDocument/2006/relationships/tags" Target="../tags/tag379.xml"/><Relationship Id="rId11" Type="http://schemas.openxmlformats.org/officeDocument/2006/relationships/tags" Target="../tags/tag283.xml"/><Relationship Id="rId32" Type="http://schemas.openxmlformats.org/officeDocument/2006/relationships/tags" Target="../tags/tag304.xml"/><Relationship Id="rId37" Type="http://schemas.openxmlformats.org/officeDocument/2006/relationships/tags" Target="../tags/tag309.xml"/><Relationship Id="rId53" Type="http://schemas.openxmlformats.org/officeDocument/2006/relationships/tags" Target="../tags/tag325.xml"/><Relationship Id="rId58" Type="http://schemas.openxmlformats.org/officeDocument/2006/relationships/tags" Target="../tags/tag330.xml"/><Relationship Id="rId74" Type="http://schemas.openxmlformats.org/officeDocument/2006/relationships/tags" Target="../tags/tag346.xml"/><Relationship Id="rId79" Type="http://schemas.openxmlformats.org/officeDocument/2006/relationships/tags" Target="../tags/tag351.xml"/><Relationship Id="rId102" Type="http://schemas.openxmlformats.org/officeDocument/2006/relationships/tags" Target="../tags/tag374.xml"/><Relationship Id="rId5" Type="http://schemas.openxmlformats.org/officeDocument/2006/relationships/tags" Target="../tags/tag277.xml"/><Relationship Id="rId90" Type="http://schemas.openxmlformats.org/officeDocument/2006/relationships/tags" Target="../tags/tag362.xml"/><Relationship Id="rId95" Type="http://schemas.openxmlformats.org/officeDocument/2006/relationships/tags" Target="../tags/tag367.xml"/><Relationship Id="rId22" Type="http://schemas.openxmlformats.org/officeDocument/2006/relationships/tags" Target="../tags/tag294.xml"/><Relationship Id="rId27" Type="http://schemas.openxmlformats.org/officeDocument/2006/relationships/tags" Target="../tags/tag299.xml"/><Relationship Id="rId43" Type="http://schemas.openxmlformats.org/officeDocument/2006/relationships/tags" Target="../tags/tag315.xml"/><Relationship Id="rId48" Type="http://schemas.openxmlformats.org/officeDocument/2006/relationships/tags" Target="../tags/tag320.xml"/><Relationship Id="rId64" Type="http://schemas.openxmlformats.org/officeDocument/2006/relationships/tags" Target="../tags/tag336.xml"/><Relationship Id="rId69" Type="http://schemas.openxmlformats.org/officeDocument/2006/relationships/tags" Target="../tags/tag341.xml"/><Relationship Id="rId113" Type="http://schemas.openxmlformats.org/officeDocument/2006/relationships/tags" Target="../tags/tag385.xml"/><Relationship Id="rId118" Type="http://schemas.openxmlformats.org/officeDocument/2006/relationships/image" Target="../media/image20.emf"/><Relationship Id="rId80" Type="http://schemas.openxmlformats.org/officeDocument/2006/relationships/tags" Target="../tags/tag352.xml"/><Relationship Id="rId85" Type="http://schemas.openxmlformats.org/officeDocument/2006/relationships/tags" Target="../tags/tag357.xml"/><Relationship Id="rId12" Type="http://schemas.openxmlformats.org/officeDocument/2006/relationships/tags" Target="../tags/tag284.xml"/><Relationship Id="rId17" Type="http://schemas.openxmlformats.org/officeDocument/2006/relationships/tags" Target="../tags/tag289.xml"/><Relationship Id="rId33" Type="http://schemas.openxmlformats.org/officeDocument/2006/relationships/tags" Target="../tags/tag305.xml"/><Relationship Id="rId38" Type="http://schemas.openxmlformats.org/officeDocument/2006/relationships/tags" Target="../tags/tag310.xml"/><Relationship Id="rId59" Type="http://schemas.openxmlformats.org/officeDocument/2006/relationships/tags" Target="../tags/tag331.xml"/><Relationship Id="rId103" Type="http://schemas.openxmlformats.org/officeDocument/2006/relationships/tags" Target="../tags/tag375.xml"/><Relationship Id="rId108" Type="http://schemas.openxmlformats.org/officeDocument/2006/relationships/tags" Target="../tags/tag380.xml"/><Relationship Id="rId54" Type="http://schemas.openxmlformats.org/officeDocument/2006/relationships/tags" Target="../tags/tag326.xml"/><Relationship Id="rId70" Type="http://schemas.openxmlformats.org/officeDocument/2006/relationships/tags" Target="../tags/tag342.xml"/><Relationship Id="rId75" Type="http://schemas.openxmlformats.org/officeDocument/2006/relationships/tags" Target="../tags/tag347.xml"/><Relationship Id="rId91" Type="http://schemas.openxmlformats.org/officeDocument/2006/relationships/tags" Target="../tags/tag363.xml"/><Relationship Id="rId96" Type="http://schemas.openxmlformats.org/officeDocument/2006/relationships/tags" Target="../tags/tag368.xml"/><Relationship Id="rId1" Type="http://schemas.openxmlformats.org/officeDocument/2006/relationships/tags" Target="../tags/tag273.xml"/><Relationship Id="rId6" Type="http://schemas.openxmlformats.org/officeDocument/2006/relationships/tags" Target="../tags/tag278.xml"/><Relationship Id="rId23" Type="http://schemas.openxmlformats.org/officeDocument/2006/relationships/tags" Target="../tags/tag295.xml"/><Relationship Id="rId28" Type="http://schemas.openxmlformats.org/officeDocument/2006/relationships/tags" Target="../tags/tag300.xml"/><Relationship Id="rId49" Type="http://schemas.openxmlformats.org/officeDocument/2006/relationships/tags" Target="../tags/tag321.xml"/><Relationship Id="rId114" Type="http://schemas.openxmlformats.org/officeDocument/2006/relationships/tags" Target="../tags/tag386.xml"/><Relationship Id="rId10" Type="http://schemas.openxmlformats.org/officeDocument/2006/relationships/tags" Target="../tags/tag282.xml"/><Relationship Id="rId31" Type="http://schemas.openxmlformats.org/officeDocument/2006/relationships/tags" Target="../tags/tag303.xml"/><Relationship Id="rId44" Type="http://schemas.openxmlformats.org/officeDocument/2006/relationships/tags" Target="../tags/tag316.xml"/><Relationship Id="rId52" Type="http://schemas.openxmlformats.org/officeDocument/2006/relationships/tags" Target="../tags/tag324.xml"/><Relationship Id="rId60" Type="http://schemas.openxmlformats.org/officeDocument/2006/relationships/tags" Target="../tags/tag332.xml"/><Relationship Id="rId65" Type="http://schemas.openxmlformats.org/officeDocument/2006/relationships/tags" Target="../tags/tag337.xml"/><Relationship Id="rId73" Type="http://schemas.openxmlformats.org/officeDocument/2006/relationships/tags" Target="../tags/tag345.xml"/><Relationship Id="rId78" Type="http://schemas.openxmlformats.org/officeDocument/2006/relationships/tags" Target="../tags/tag350.xml"/><Relationship Id="rId81" Type="http://schemas.openxmlformats.org/officeDocument/2006/relationships/tags" Target="../tags/tag353.xml"/><Relationship Id="rId86" Type="http://schemas.openxmlformats.org/officeDocument/2006/relationships/tags" Target="../tags/tag358.xml"/><Relationship Id="rId94" Type="http://schemas.openxmlformats.org/officeDocument/2006/relationships/tags" Target="../tags/tag366.xml"/><Relationship Id="rId99" Type="http://schemas.openxmlformats.org/officeDocument/2006/relationships/tags" Target="../tags/tag371.xml"/><Relationship Id="rId101" Type="http://schemas.openxmlformats.org/officeDocument/2006/relationships/tags" Target="../tags/tag373.xml"/><Relationship Id="rId4" Type="http://schemas.openxmlformats.org/officeDocument/2006/relationships/tags" Target="../tags/tag276.xml"/><Relationship Id="rId9" Type="http://schemas.openxmlformats.org/officeDocument/2006/relationships/tags" Target="../tags/tag281.xml"/><Relationship Id="rId13" Type="http://schemas.openxmlformats.org/officeDocument/2006/relationships/tags" Target="../tags/tag285.xml"/><Relationship Id="rId18" Type="http://schemas.openxmlformats.org/officeDocument/2006/relationships/tags" Target="../tags/tag290.xml"/><Relationship Id="rId39" Type="http://schemas.openxmlformats.org/officeDocument/2006/relationships/tags" Target="../tags/tag311.xml"/><Relationship Id="rId109" Type="http://schemas.openxmlformats.org/officeDocument/2006/relationships/tags" Target="../tags/tag381.xml"/><Relationship Id="rId34" Type="http://schemas.openxmlformats.org/officeDocument/2006/relationships/tags" Target="../tags/tag306.xml"/><Relationship Id="rId50" Type="http://schemas.openxmlformats.org/officeDocument/2006/relationships/tags" Target="../tags/tag322.xml"/><Relationship Id="rId55" Type="http://schemas.openxmlformats.org/officeDocument/2006/relationships/tags" Target="../tags/tag327.xml"/><Relationship Id="rId76" Type="http://schemas.openxmlformats.org/officeDocument/2006/relationships/tags" Target="../tags/tag348.xml"/><Relationship Id="rId97" Type="http://schemas.openxmlformats.org/officeDocument/2006/relationships/tags" Target="../tags/tag369.xml"/><Relationship Id="rId104" Type="http://schemas.openxmlformats.org/officeDocument/2006/relationships/tags" Target="../tags/tag376.xml"/><Relationship Id="rId7" Type="http://schemas.openxmlformats.org/officeDocument/2006/relationships/tags" Target="../tags/tag279.xml"/><Relationship Id="rId71" Type="http://schemas.openxmlformats.org/officeDocument/2006/relationships/tags" Target="../tags/tag343.xml"/><Relationship Id="rId92" Type="http://schemas.openxmlformats.org/officeDocument/2006/relationships/tags" Target="../tags/tag364.xml"/><Relationship Id="rId2" Type="http://schemas.openxmlformats.org/officeDocument/2006/relationships/tags" Target="../tags/tag274.xml"/><Relationship Id="rId29" Type="http://schemas.openxmlformats.org/officeDocument/2006/relationships/tags" Target="../tags/tag301.xml"/><Relationship Id="rId24" Type="http://schemas.openxmlformats.org/officeDocument/2006/relationships/tags" Target="../tags/tag296.xml"/><Relationship Id="rId40" Type="http://schemas.openxmlformats.org/officeDocument/2006/relationships/tags" Target="../tags/tag312.xml"/><Relationship Id="rId45" Type="http://schemas.openxmlformats.org/officeDocument/2006/relationships/tags" Target="../tags/tag317.xml"/><Relationship Id="rId66" Type="http://schemas.openxmlformats.org/officeDocument/2006/relationships/tags" Target="../tags/tag338.xml"/><Relationship Id="rId87" Type="http://schemas.openxmlformats.org/officeDocument/2006/relationships/tags" Target="../tags/tag359.xml"/><Relationship Id="rId110" Type="http://schemas.openxmlformats.org/officeDocument/2006/relationships/tags" Target="../tags/tag382.xml"/><Relationship Id="rId115" Type="http://schemas.openxmlformats.org/officeDocument/2006/relationships/slideLayout" Target="../slideLayouts/slideLayout12.xml"/><Relationship Id="rId61" Type="http://schemas.openxmlformats.org/officeDocument/2006/relationships/tags" Target="../tags/tag333.xml"/><Relationship Id="rId82" Type="http://schemas.openxmlformats.org/officeDocument/2006/relationships/tags" Target="../tags/tag354.xml"/><Relationship Id="rId19" Type="http://schemas.openxmlformats.org/officeDocument/2006/relationships/tags" Target="../tags/tag291.xml"/><Relationship Id="rId14" Type="http://schemas.openxmlformats.org/officeDocument/2006/relationships/tags" Target="../tags/tag286.xml"/><Relationship Id="rId30" Type="http://schemas.openxmlformats.org/officeDocument/2006/relationships/tags" Target="../tags/tag302.xml"/><Relationship Id="rId35" Type="http://schemas.openxmlformats.org/officeDocument/2006/relationships/tags" Target="../tags/tag307.xml"/><Relationship Id="rId56" Type="http://schemas.openxmlformats.org/officeDocument/2006/relationships/tags" Target="../tags/tag328.xml"/><Relationship Id="rId77" Type="http://schemas.openxmlformats.org/officeDocument/2006/relationships/tags" Target="../tags/tag349.xml"/><Relationship Id="rId100" Type="http://schemas.openxmlformats.org/officeDocument/2006/relationships/tags" Target="../tags/tag372.xml"/><Relationship Id="rId105" Type="http://schemas.openxmlformats.org/officeDocument/2006/relationships/tags" Target="../tags/tag377.xml"/><Relationship Id="rId8" Type="http://schemas.openxmlformats.org/officeDocument/2006/relationships/tags" Target="../tags/tag280.xml"/><Relationship Id="rId51" Type="http://schemas.openxmlformats.org/officeDocument/2006/relationships/tags" Target="../tags/tag323.xml"/><Relationship Id="rId72" Type="http://schemas.openxmlformats.org/officeDocument/2006/relationships/tags" Target="../tags/tag344.xml"/><Relationship Id="rId93" Type="http://schemas.openxmlformats.org/officeDocument/2006/relationships/tags" Target="../tags/tag365.xml"/><Relationship Id="rId98" Type="http://schemas.openxmlformats.org/officeDocument/2006/relationships/tags" Target="../tags/tag370.xml"/><Relationship Id="rId3" Type="http://schemas.openxmlformats.org/officeDocument/2006/relationships/tags" Target="../tags/tag275.xml"/><Relationship Id="rId25" Type="http://schemas.openxmlformats.org/officeDocument/2006/relationships/tags" Target="../tags/tag297.xml"/><Relationship Id="rId46" Type="http://schemas.openxmlformats.org/officeDocument/2006/relationships/tags" Target="../tags/tag318.xml"/><Relationship Id="rId67" Type="http://schemas.openxmlformats.org/officeDocument/2006/relationships/tags" Target="../tags/tag339.xml"/><Relationship Id="rId116" Type="http://schemas.openxmlformats.org/officeDocument/2006/relationships/notesSlide" Target="../notesSlides/notesSlide2.xml"/><Relationship Id="rId20" Type="http://schemas.openxmlformats.org/officeDocument/2006/relationships/tags" Target="../tags/tag292.xml"/><Relationship Id="rId41" Type="http://schemas.openxmlformats.org/officeDocument/2006/relationships/tags" Target="../tags/tag313.xml"/><Relationship Id="rId62" Type="http://schemas.openxmlformats.org/officeDocument/2006/relationships/tags" Target="../tags/tag334.xml"/><Relationship Id="rId83" Type="http://schemas.openxmlformats.org/officeDocument/2006/relationships/tags" Target="../tags/tag355.xml"/><Relationship Id="rId88" Type="http://schemas.openxmlformats.org/officeDocument/2006/relationships/tags" Target="../tags/tag360.xml"/><Relationship Id="rId111" Type="http://schemas.openxmlformats.org/officeDocument/2006/relationships/tags" Target="../tags/tag383.xml"/><Relationship Id="rId15" Type="http://schemas.openxmlformats.org/officeDocument/2006/relationships/tags" Target="../tags/tag287.xml"/><Relationship Id="rId36" Type="http://schemas.openxmlformats.org/officeDocument/2006/relationships/tags" Target="../tags/tag308.xml"/><Relationship Id="rId57" Type="http://schemas.openxmlformats.org/officeDocument/2006/relationships/tags" Target="../tags/tag329.xml"/><Relationship Id="rId106" Type="http://schemas.openxmlformats.org/officeDocument/2006/relationships/tags" Target="../tags/tag378.xml"/></Relationships>
</file>

<file path=ppt/slides/_rels/slide4.xml.rels><?xml version="1.0" encoding="UTF-8" standalone="yes"?>
<Relationships xmlns="http://schemas.openxmlformats.org/package/2006/relationships"><Relationship Id="rId8" Type="http://schemas.openxmlformats.org/officeDocument/2006/relationships/hyperlink" Target="https://www.ercot.com/files/docs/2026/03/17/145PGRR-08-ERCOT-Comments-031726.docx" TargetMode="External"/><Relationship Id="rId3" Type="http://schemas.openxmlformats.org/officeDocument/2006/relationships/slideLayout" Target="../slideLayouts/slideLayout12.xml"/><Relationship Id="rId7" Type="http://schemas.openxmlformats.org/officeDocument/2006/relationships/hyperlink" Target="https://www.ercot.com/mktrules/issues/NPRR1325" TargetMode="External"/><Relationship Id="rId2" Type="http://schemas.openxmlformats.org/officeDocument/2006/relationships/tags" Target="../tags/tag388.xml"/><Relationship Id="rId1" Type="http://schemas.openxmlformats.org/officeDocument/2006/relationships/tags" Target="../tags/tag387.xml"/><Relationship Id="rId6" Type="http://schemas.openxmlformats.org/officeDocument/2006/relationships/hyperlink" Target="https://www.ercot.com/mktrules/issues/PGRR145" TargetMode="External"/><Relationship Id="rId5" Type="http://schemas.openxmlformats.org/officeDocument/2006/relationships/image" Target="../media/image11.emf"/><Relationship Id="rId4" Type="http://schemas.openxmlformats.org/officeDocument/2006/relationships/oleObject" Target="../embeddings/oleObject38.bin"/></Relationships>
</file>

<file path=ppt/slides/_rels/slide5.xml.rels><?xml version="1.0" encoding="UTF-8" standalone="yes"?>
<Relationships xmlns="http://schemas.openxmlformats.org/package/2006/relationships"><Relationship Id="rId8" Type="http://schemas.openxmlformats.org/officeDocument/2006/relationships/tags" Target="../tags/tag396.xml"/><Relationship Id="rId13" Type="http://schemas.openxmlformats.org/officeDocument/2006/relationships/tags" Target="../tags/tag401.xml"/><Relationship Id="rId18" Type="http://schemas.openxmlformats.org/officeDocument/2006/relationships/oleObject" Target="../embeddings/oleObject39.bin"/><Relationship Id="rId3" Type="http://schemas.openxmlformats.org/officeDocument/2006/relationships/tags" Target="../tags/tag391.xml"/><Relationship Id="rId7" Type="http://schemas.openxmlformats.org/officeDocument/2006/relationships/tags" Target="../tags/tag395.xml"/><Relationship Id="rId12" Type="http://schemas.openxmlformats.org/officeDocument/2006/relationships/tags" Target="../tags/tag400.xml"/><Relationship Id="rId17" Type="http://schemas.openxmlformats.org/officeDocument/2006/relationships/slideLayout" Target="../slideLayouts/slideLayout2.xml"/><Relationship Id="rId2" Type="http://schemas.openxmlformats.org/officeDocument/2006/relationships/tags" Target="../tags/tag390.xml"/><Relationship Id="rId16" Type="http://schemas.openxmlformats.org/officeDocument/2006/relationships/tags" Target="../tags/tag404.xml"/><Relationship Id="rId1" Type="http://schemas.openxmlformats.org/officeDocument/2006/relationships/tags" Target="../tags/tag389.xml"/><Relationship Id="rId6" Type="http://schemas.openxmlformats.org/officeDocument/2006/relationships/tags" Target="../tags/tag394.xml"/><Relationship Id="rId11" Type="http://schemas.openxmlformats.org/officeDocument/2006/relationships/tags" Target="../tags/tag399.xml"/><Relationship Id="rId5" Type="http://schemas.openxmlformats.org/officeDocument/2006/relationships/tags" Target="../tags/tag393.xml"/><Relationship Id="rId15" Type="http://schemas.openxmlformats.org/officeDocument/2006/relationships/tags" Target="../tags/tag403.xml"/><Relationship Id="rId10" Type="http://schemas.openxmlformats.org/officeDocument/2006/relationships/tags" Target="../tags/tag398.xml"/><Relationship Id="rId19" Type="http://schemas.openxmlformats.org/officeDocument/2006/relationships/image" Target="../media/image11.emf"/><Relationship Id="rId4" Type="http://schemas.openxmlformats.org/officeDocument/2006/relationships/tags" Target="../tags/tag392.xml"/><Relationship Id="rId9" Type="http://schemas.openxmlformats.org/officeDocument/2006/relationships/tags" Target="../tags/tag397.xml"/><Relationship Id="rId14" Type="http://schemas.openxmlformats.org/officeDocument/2006/relationships/tags" Target="../tags/tag402.xml"/></Relationships>
</file>

<file path=ppt/slides/_rels/slide6.xml.rels><?xml version="1.0" encoding="UTF-8" standalone="yes"?>
<Relationships xmlns="http://schemas.openxmlformats.org/package/2006/relationships"><Relationship Id="rId3" Type="http://schemas.openxmlformats.org/officeDocument/2006/relationships/tags" Target="../tags/tag407.xml"/><Relationship Id="rId2" Type="http://schemas.openxmlformats.org/officeDocument/2006/relationships/tags" Target="../tags/tag406.xml"/><Relationship Id="rId1" Type="http://schemas.openxmlformats.org/officeDocument/2006/relationships/tags" Target="../tags/tag405.xml"/><Relationship Id="rId6" Type="http://schemas.openxmlformats.org/officeDocument/2006/relationships/image" Target="../media/image11.emf"/><Relationship Id="rId5" Type="http://schemas.openxmlformats.org/officeDocument/2006/relationships/oleObject" Target="../embeddings/oleObject40.bin"/><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09.xml"/><Relationship Id="rId1" Type="http://schemas.openxmlformats.org/officeDocument/2006/relationships/tags" Target="../tags/tag408.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tags" Target="../tags/tag417.xml"/><Relationship Id="rId13" Type="http://schemas.openxmlformats.org/officeDocument/2006/relationships/tags" Target="../tags/tag422.xml"/><Relationship Id="rId18" Type="http://schemas.openxmlformats.org/officeDocument/2006/relationships/tags" Target="../tags/tag427.xml"/><Relationship Id="rId26" Type="http://schemas.openxmlformats.org/officeDocument/2006/relationships/tags" Target="../tags/tag435.xml"/><Relationship Id="rId3" Type="http://schemas.openxmlformats.org/officeDocument/2006/relationships/tags" Target="../tags/tag412.xml"/><Relationship Id="rId21" Type="http://schemas.openxmlformats.org/officeDocument/2006/relationships/tags" Target="../tags/tag430.xml"/><Relationship Id="rId7" Type="http://schemas.openxmlformats.org/officeDocument/2006/relationships/tags" Target="../tags/tag416.xml"/><Relationship Id="rId12" Type="http://schemas.openxmlformats.org/officeDocument/2006/relationships/tags" Target="../tags/tag421.xml"/><Relationship Id="rId17" Type="http://schemas.openxmlformats.org/officeDocument/2006/relationships/tags" Target="../tags/tag426.xml"/><Relationship Id="rId25" Type="http://schemas.openxmlformats.org/officeDocument/2006/relationships/tags" Target="../tags/tag434.xml"/><Relationship Id="rId2" Type="http://schemas.openxmlformats.org/officeDocument/2006/relationships/tags" Target="../tags/tag411.xml"/><Relationship Id="rId16" Type="http://schemas.openxmlformats.org/officeDocument/2006/relationships/tags" Target="../tags/tag425.xml"/><Relationship Id="rId20" Type="http://schemas.openxmlformats.org/officeDocument/2006/relationships/tags" Target="../tags/tag429.xml"/><Relationship Id="rId29" Type="http://schemas.openxmlformats.org/officeDocument/2006/relationships/oleObject" Target="../embeddings/oleObject41.bin"/><Relationship Id="rId1" Type="http://schemas.openxmlformats.org/officeDocument/2006/relationships/tags" Target="../tags/tag410.xml"/><Relationship Id="rId6" Type="http://schemas.openxmlformats.org/officeDocument/2006/relationships/tags" Target="../tags/tag415.xml"/><Relationship Id="rId11" Type="http://schemas.openxmlformats.org/officeDocument/2006/relationships/tags" Target="../tags/tag420.xml"/><Relationship Id="rId24" Type="http://schemas.openxmlformats.org/officeDocument/2006/relationships/tags" Target="../tags/tag433.xml"/><Relationship Id="rId5" Type="http://schemas.openxmlformats.org/officeDocument/2006/relationships/tags" Target="../tags/tag414.xml"/><Relationship Id="rId15" Type="http://schemas.openxmlformats.org/officeDocument/2006/relationships/tags" Target="../tags/tag424.xml"/><Relationship Id="rId23" Type="http://schemas.openxmlformats.org/officeDocument/2006/relationships/tags" Target="../tags/tag432.xml"/><Relationship Id="rId28" Type="http://schemas.openxmlformats.org/officeDocument/2006/relationships/slideLayout" Target="../slideLayouts/slideLayout12.xml"/><Relationship Id="rId10" Type="http://schemas.openxmlformats.org/officeDocument/2006/relationships/tags" Target="../tags/tag419.xml"/><Relationship Id="rId19" Type="http://schemas.openxmlformats.org/officeDocument/2006/relationships/tags" Target="../tags/tag428.xml"/><Relationship Id="rId4" Type="http://schemas.openxmlformats.org/officeDocument/2006/relationships/tags" Target="../tags/tag413.xml"/><Relationship Id="rId9" Type="http://schemas.openxmlformats.org/officeDocument/2006/relationships/tags" Target="../tags/tag418.xml"/><Relationship Id="rId14" Type="http://schemas.openxmlformats.org/officeDocument/2006/relationships/tags" Target="../tags/tag423.xml"/><Relationship Id="rId22" Type="http://schemas.openxmlformats.org/officeDocument/2006/relationships/tags" Target="../tags/tag431.xml"/><Relationship Id="rId27" Type="http://schemas.openxmlformats.org/officeDocument/2006/relationships/tags" Target="../tags/tag436.xml"/><Relationship Id="rId30"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38.xml"/><Relationship Id="rId1" Type="http://schemas.openxmlformats.org/officeDocument/2006/relationships/tags" Target="../tags/tag437.xml"/><Relationship Id="rId5" Type="http://schemas.openxmlformats.org/officeDocument/2006/relationships/image" Target="../media/image11.emf"/><Relationship Id="rId4" Type="http://schemas.openxmlformats.org/officeDocument/2006/relationships/oleObject" Target="../embeddings/oleObject4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FC82A3A-0A2D-4C91-9164-E53833C359F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72" imgH="588" progId="TCLayout.ActiveDocument.1">
                  <p:embed/>
                </p:oleObj>
              </mc:Choice>
              <mc:Fallback>
                <p:oleObj name="think-cell Slide" r:id="rId9" imgW="572" imgH="588" progId="TCLayout.ActiveDocument.1">
                  <p:embed/>
                  <p:pic>
                    <p:nvPicPr>
                      <p:cNvPr id="3" name="Object 6" hidden="1">
                        <a:extLst>
                          <a:ext uri="{FF2B5EF4-FFF2-40B4-BE49-F238E27FC236}">
                            <a16:creationId xmlns:a16="http://schemas.microsoft.com/office/drawing/2014/main" id="{DFC82A3A-0A2D-4C91-9164-E53833C359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08DE052-9238-470A-B7A3-D8EB461E3CEB}"/>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4400" b="1">
              <a:solidFill>
                <a:schemeClr val="bg1"/>
              </a:solidFill>
              <a:latin typeface="Georgia" panose="02040502050405020303" pitchFamily="18" charset="0"/>
              <a:ea typeface="+mj-ea"/>
              <a:cs typeface="+mj-cs"/>
              <a:sym typeface="Georgia" panose="02040502050405020303" pitchFamily="18" charset="0"/>
            </a:endParaRPr>
          </a:p>
        </p:txBody>
      </p:sp>
      <p:sp>
        <p:nvSpPr>
          <p:cNvPr id="4" name="Title">
            <a:extLst>
              <a:ext uri="{FF2B5EF4-FFF2-40B4-BE49-F238E27FC236}">
                <a16:creationId xmlns:a16="http://schemas.microsoft.com/office/drawing/2014/main" id="{FA5D4630-F7DD-45DE-8B28-13C4C3DDAD21}"/>
              </a:ext>
            </a:extLst>
          </p:cNvPr>
          <p:cNvSpPr>
            <a:spLocks noGrp="1"/>
          </p:cNvSpPr>
          <p:nvPr>
            <p:ph type="title"/>
            <p:custDataLst>
              <p:tags r:id="rId4"/>
            </p:custDataLst>
          </p:nvPr>
        </p:nvSpPr>
        <p:spPr>
          <a:xfrm>
            <a:off x="5232972" y="2200035"/>
            <a:ext cx="6415088" cy="984885"/>
          </a:xfrm>
          <a:noFill/>
          <a:ln/>
          <a:extLst>
            <a:ext uri="{909E8E84-426E-40DD-AFC4-6F175D3DCCD1}">
              <a14:hiddenFill xmlns:a14="http://schemas.microsoft.com/office/drawing/2010/main">
                <a:solidFill>
                  <a:srgbClr val="FFFFFF"/>
                </a:solidFill>
              </a14:hiddenFill>
            </a:ext>
          </a:extLst>
        </p:spPr>
        <p:txBody>
          <a:bodyPr vert="horz" anchor="b">
            <a:spAutoFit/>
          </a:bodyPr>
          <a:lstStyle/>
          <a:p>
            <a:r>
              <a:rPr lang="en-US" sz="3200" dirty="0"/>
              <a:t>Large Load Interconnection Batch Study Workshop</a:t>
            </a:r>
          </a:p>
        </p:txBody>
      </p:sp>
      <p:pic>
        <p:nvPicPr>
          <p:cNvPr id="1026" name="Picture 2" descr="What is ERCOT? | Electric Reliability Council of Texas">
            <a:extLst>
              <a:ext uri="{FF2B5EF4-FFF2-40B4-BE49-F238E27FC236}">
                <a16:creationId xmlns:a16="http://schemas.microsoft.com/office/drawing/2014/main" id="{276453CC-D41C-742E-51DF-E9A8DA587D7F}"/>
              </a:ext>
            </a:extLst>
          </p:cNvPr>
          <p:cNvPicPr>
            <a:picLocks noChangeAspect="1" noChangeArrowheads="1"/>
          </p:cNvPicPr>
          <p:nvPr/>
        </p:nvPicPr>
        <p:blipFill>
          <a:blip r:embed="rId11">
            <a:biLevel thresh="25000"/>
            <a:extLst>
              <a:ext uri="{28A0092B-C50C-407E-A947-70E740481C1C}">
                <a14:useLocalDpi xmlns:a14="http://schemas.microsoft.com/office/drawing/2010/main" val="0"/>
              </a:ext>
            </a:extLst>
          </a:blip>
          <a:srcRect/>
          <a:stretch>
            <a:fillRect/>
          </a:stretch>
        </p:blipFill>
        <p:spPr bwMode="auto">
          <a:xfrm>
            <a:off x="551942" y="4897315"/>
            <a:ext cx="2047351" cy="1074859"/>
          </a:xfrm>
          <a:prstGeom prst="rect">
            <a:avLst/>
          </a:prstGeom>
          <a:noFill/>
          <a:extLst>
            <a:ext uri="{909E8E84-426E-40DD-AFC4-6F175D3DCCD1}">
              <a14:hiddenFill xmlns:a14="http://schemas.microsoft.com/office/drawing/2010/main">
                <a:solidFill>
                  <a:srgbClr val="FFFFFF"/>
                </a:solidFill>
              </a14:hiddenFill>
            </a:ext>
          </a:extLst>
        </p:spPr>
      </p:pic>
      <p:sp>
        <p:nvSpPr>
          <p:cNvPr id="5" name="Documenttype">
            <a:extLst>
              <a:ext uri="{FF2B5EF4-FFF2-40B4-BE49-F238E27FC236}">
                <a16:creationId xmlns:a16="http://schemas.microsoft.com/office/drawing/2014/main" id="{DD8FE9DE-4BC5-C27C-2B66-C18BC8C026B4}"/>
              </a:ext>
            </a:extLst>
          </p:cNvPr>
          <p:cNvSpPr txBox="1">
            <a:spLocks/>
          </p:cNvSpPr>
          <p:nvPr>
            <p:custDataLst>
              <p:tags r:id="rId5"/>
            </p:custDataLst>
          </p:nvPr>
        </p:nvSpPr>
        <p:spPr>
          <a:xfrm>
            <a:off x="5232972" y="4622071"/>
            <a:ext cx="6018213" cy="276999"/>
          </a:xfrm>
          <a:prstGeom prst="rect">
            <a:avLst/>
          </a:prstGeom>
        </p:spPr>
        <p:txBody>
          <a:bodyPr vert="horz" wrap="square" lIns="0" tIns="0" rIns="0" bIns="0" rtlCol="0" anchor="t">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buFont typeface="Segoe UI" panose="020B0502040204020203" pitchFamily="34" charset="0"/>
              <a:buNone/>
            </a:pPr>
            <a:r>
              <a:rPr lang="en-US" sz="1800" dirty="0">
                <a:cs typeface="Arial"/>
              </a:rPr>
              <a:t>April 2, 2026</a:t>
            </a:r>
          </a:p>
        </p:txBody>
      </p:sp>
      <p:sp>
        <p:nvSpPr>
          <p:cNvPr id="16" name="Documenttype">
            <a:extLst>
              <a:ext uri="{FF2B5EF4-FFF2-40B4-BE49-F238E27FC236}">
                <a16:creationId xmlns:a16="http://schemas.microsoft.com/office/drawing/2014/main" id="{0BB13B68-1A53-6458-0713-384D36038468}"/>
              </a:ext>
            </a:extLst>
          </p:cNvPr>
          <p:cNvSpPr txBox="1">
            <a:spLocks/>
          </p:cNvSpPr>
          <p:nvPr>
            <p:custDataLst>
              <p:tags r:id="rId6"/>
            </p:custDataLst>
          </p:nvPr>
        </p:nvSpPr>
        <p:spPr>
          <a:xfrm>
            <a:off x="5232972" y="4165522"/>
            <a:ext cx="6018213" cy="276999"/>
          </a:xfrm>
          <a:prstGeom prst="rect">
            <a:avLst/>
          </a:prstGeom>
        </p:spPr>
        <p:txBody>
          <a:bodyPr vert="horz" wrap="square" lIns="0" tIns="0" rIns="0" bIns="0" rtlCol="0" anchor="t">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buNone/>
            </a:pPr>
            <a:r>
              <a:rPr lang="en-US" sz="1800" dirty="0">
                <a:cs typeface="Arial"/>
              </a:rPr>
              <a:t>ROS Update </a:t>
            </a:r>
          </a:p>
        </p:txBody>
      </p:sp>
    </p:spTree>
    <p:custDataLst>
      <p:tags r:id="rId1"/>
    </p:custDataLst>
    <p:extLst>
      <p:ext uri="{BB962C8B-B14F-4D97-AF65-F5344CB8AC3E}">
        <p14:creationId xmlns:p14="http://schemas.microsoft.com/office/powerpoint/2010/main" val="3500688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6E354-AA83-CC00-DEF1-D3560A034AF6}"/>
              </a:ext>
            </a:extLst>
          </p:cNvPr>
          <p:cNvSpPr>
            <a:spLocks noGrp="1"/>
          </p:cNvSpPr>
          <p:nvPr>
            <p:ph type="title"/>
          </p:nvPr>
        </p:nvSpPr>
        <p:spPr/>
        <p:txBody>
          <a:bodyPr/>
          <a:lstStyle/>
          <a:p>
            <a:r>
              <a:rPr lang="en-US"/>
              <a:t>PGRR145 Study Validity FAQ</a:t>
            </a:r>
          </a:p>
        </p:txBody>
      </p:sp>
      <p:sp>
        <p:nvSpPr>
          <p:cNvPr id="4" name="TextBox 3">
            <a:extLst>
              <a:ext uri="{FF2B5EF4-FFF2-40B4-BE49-F238E27FC236}">
                <a16:creationId xmlns:a16="http://schemas.microsoft.com/office/drawing/2014/main" id="{795F77BC-EF98-CD46-E59F-AE4B0EECE96D}"/>
              </a:ext>
            </a:extLst>
          </p:cNvPr>
          <p:cNvSpPr txBox="1"/>
          <p:nvPr/>
        </p:nvSpPr>
        <p:spPr>
          <a:xfrm>
            <a:off x="583025" y="812859"/>
            <a:ext cx="10781660" cy="4478149"/>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600">
                <a:cs typeface="Arial"/>
              </a:rPr>
              <a:t>Q: Is March 4, 2026 a retroactive cutoff date in PGRR145 for LLIS and RPG studies to be deemed valid?</a:t>
            </a:r>
          </a:p>
          <a:p>
            <a:pPr marL="231775" indent="-231775">
              <a:spcBef>
                <a:spcPts val="300"/>
              </a:spcBef>
              <a:spcAft>
                <a:spcPts val="300"/>
              </a:spcAft>
            </a:pPr>
            <a:r>
              <a:rPr lang="en-US" sz="1600">
                <a:cs typeface="Arial"/>
              </a:rPr>
              <a:t>A: No. Studies that are approved for LLI projects meeting Planning Guide Section 9.5 may still be deemed valid until July 10, 2026 if no other LLI projects that impact the reliability study results (i.e., in the study area and not included in the study) achieve this status before them.</a:t>
            </a:r>
          </a:p>
          <a:p>
            <a:pPr marL="231775" indent="-231775">
              <a:spcBef>
                <a:spcPts val="300"/>
              </a:spcBef>
              <a:spcAft>
                <a:spcPts val="300"/>
              </a:spcAft>
            </a:pPr>
            <a:endParaRPr lang="en-US" sz="1600">
              <a:cs typeface="Arial"/>
            </a:endParaRPr>
          </a:p>
          <a:p>
            <a:pPr marL="231775" indent="-231775">
              <a:spcBef>
                <a:spcPts val="300"/>
              </a:spcBef>
              <a:spcAft>
                <a:spcPts val="300"/>
              </a:spcAft>
            </a:pPr>
            <a:r>
              <a:rPr lang="en-US" sz="1600">
                <a:cs typeface="Arial"/>
              </a:rPr>
              <a:t>Q: How will ILLEs for LLI projects with approved studies and meeting Planning Guide Section 9.5 after March 4, 2026 know that their studies have been deemed valid?</a:t>
            </a:r>
          </a:p>
          <a:p>
            <a:pPr marL="231775" indent="-231775">
              <a:spcBef>
                <a:spcPts val="300"/>
              </a:spcBef>
              <a:spcAft>
                <a:spcPts val="300"/>
              </a:spcAft>
            </a:pPr>
            <a:r>
              <a:rPr lang="en-US" sz="1600">
                <a:cs typeface="Arial"/>
              </a:rPr>
              <a:t>A: Going forward, ERCOT will provide periodic updates to the interconnecting TSPs regarding LLI study validity for all LLI projects.</a:t>
            </a:r>
          </a:p>
          <a:p>
            <a:pPr marL="231775" indent="-231775">
              <a:spcBef>
                <a:spcPts val="300"/>
              </a:spcBef>
              <a:spcAft>
                <a:spcPts val="300"/>
              </a:spcAft>
            </a:pPr>
            <a:endParaRPr lang="en-US" sz="1600">
              <a:cs typeface="Arial"/>
            </a:endParaRPr>
          </a:p>
          <a:p>
            <a:pPr marL="231775" indent="-231775">
              <a:spcBef>
                <a:spcPts val="300"/>
              </a:spcBef>
              <a:spcAft>
                <a:spcPts val="300"/>
              </a:spcAft>
            </a:pPr>
            <a:r>
              <a:rPr lang="en-US" sz="1600">
                <a:cs typeface="Arial"/>
              </a:rPr>
              <a:t>Q: Will the current LLIS process (“PGRR115 process”) continue for LLI projects that do not qualify to be included in Batch Zero?</a:t>
            </a:r>
          </a:p>
          <a:p>
            <a:pPr marL="231775" indent="-231775">
              <a:spcBef>
                <a:spcPts val="300"/>
              </a:spcBef>
              <a:spcAft>
                <a:spcPts val="300"/>
              </a:spcAft>
            </a:pPr>
            <a:r>
              <a:rPr lang="en-US" sz="1600">
                <a:cs typeface="Arial"/>
              </a:rPr>
              <a:t>A: No. As proposed in PGRR145, the PGRR115 process will cease on July 10, 2026. Going forward, all LLI projects will need to be included in a batch study as a condition for being included in a planning load forecast and for being approved to energize. If an LLI project does not qualify to be included in Batch Zero, they may be eligible for inclusion in Batch 1, pending TBD requirements.</a:t>
            </a:r>
          </a:p>
        </p:txBody>
      </p:sp>
    </p:spTree>
    <p:extLst>
      <p:ext uri="{BB962C8B-B14F-4D97-AF65-F5344CB8AC3E}">
        <p14:creationId xmlns:p14="http://schemas.microsoft.com/office/powerpoint/2010/main" val="2845060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E4AAD-4A89-1BCB-479B-752F2E4C1E7A}"/>
            </a:ext>
          </a:extLst>
        </p:cNvPr>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4B457A8C-4426-6DEA-24E4-F9495B4CD9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3" imgW="404" imgH="403" progId="TCLayout.ActiveDocument.1">
                  <p:embed/>
                </p:oleObj>
              </mc:Choice>
              <mc:Fallback>
                <p:oleObj name="think-cell Slide" r:id="rId23" imgW="404" imgH="403" progId="TCLayout.ActiveDocument.1">
                  <p:embed/>
                  <p:pic>
                    <p:nvPicPr>
                      <p:cNvPr id="5" name="Object 2" hidden="1">
                        <a:extLst>
                          <a:ext uri="{FF2B5EF4-FFF2-40B4-BE49-F238E27FC236}">
                            <a16:creationId xmlns:a16="http://schemas.microsoft.com/office/drawing/2014/main" id="{4B457A8C-4426-6DEA-24E4-F9495B4CD9B5}"/>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grpSp>
        <p:nvGrpSpPr>
          <p:cNvPr id="53" name="Group 52">
            <a:extLst>
              <a:ext uri="{FF2B5EF4-FFF2-40B4-BE49-F238E27FC236}">
                <a16:creationId xmlns:a16="http://schemas.microsoft.com/office/drawing/2014/main" id="{731F094C-C06C-A56A-89F3-2A388CCC52A2}"/>
              </a:ext>
            </a:extLst>
          </p:cNvPr>
          <p:cNvGrpSpPr/>
          <p:nvPr/>
        </p:nvGrpSpPr>
        <p:grpSpPr>
          <a:xfrm>
            <a:off x="11011961" y="2045583"/>
            <a:ext cx="510155" cy="494387"/>
            <a:chOff x="11011961" y="2045583"/>
            <a:chExt cx="510155" cy="494387"/>
          </a:xfrm>
          <a:solidFill>
            <a:schemeClr val="bg1">
              <a:lumMod val="75000"/>
            </a:schemeClr>
          </a:solidFill>
        </p:grpSpPr>
        <p:sp>
          <p:nvSpPr>
            <p:cNvPr id="37" name="Rectangle 36">
              <a:extLst>
                <a:ext uri="{FF2B5EF4-FFF2-40B4-BE49-F238E27FC236}">
                  <a16:creationId xmlns:a16="http://schemas.microsoft.com/office/drawing/2014/main" id="{918635F6-75B9-28BF-ED5E-E021F0971C71}"/>
                </a:ext>
              </a:extLst>
            </p:cNvPr>
            <p:cNvSpPr/>
            <p:nvPr/>
          </p:nvSpPr>
          <p:spPr>
            <a:xfrm>
              <a:off x="11011961" y="2045583"/>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8" name="Rectangle 37">
              <a:extLst>
                <a:ext uri="{FF2B5EF4-FFF2-40B4-BE49-F238E27FC236}">
                  <a16:creationId xmlns:a16="http://schemas.microsoft.com/office/drawing/2014/main" id="{438D759F-E3F6-751E-A662-FF51B9DEF5B6}"/>
                </a:ext>
              </a:extLst>
            </p:cNvPr>
            <p:cNvSpPr/>
            <p:nvPr/>
          </p:nvSpPr>
          <p:spPr>
            <a:xfrm>
              <a:off x="11011961" y="2085036"/>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9" name="Rectangle 38">
              <a:extLst>
                <a:ext uri="{FF2B5EF4-FFF2-40B4-BE49-F238E27FC236}">
                  <a16:creationId xmlns:a16="http://schemas.microsoft.com/office/drawing/2014/main" id="{53AC06BF-B883-09C4-7A56-3BA34FF5422C}"/>
                </a:ext>
              </a:extLst>
            </p:cNvPr>
            <p:cNvSpPr/>
            <p:nvPr/>
          </p:nvSpPr>
          <p:spPr>
            <a:xfrm>
              <a:off x="11011961" y="2124489"/>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0" name="Rectangle 39">
              <a:extLst>
                <a:ext uri="{FF2B5EF4-FFF2-40B4-BE49-F238E27FC236}">
                  <a16:creationId xmlns:a16="http://schemas.microsoft.com/office/drawing/2014/main" id="{5BE06EC5-332A-7010-3F6E-38B43227A262}"/>
                </a:ext>
              </a:extLst>
            </p:cNvPr>
            <p:cNvSpPr/>
            <p:nvPr/>
          </p:nvSpPr>
          <p:spPr>
            <a:xfrm>
              <a:off x="11011961" y="2203395"/>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1" name="Rectangle 40">
              <a:extLst>
                <a:ext uri="{FF2B5EF4-FFF2-40B4-BE49-F238E27FC236}">
                  <a16:creationId xmlns:a16="http://schemas.microsoft.com/office/drawing/2014/main" id="{8903679B-279B-FA8D-AADF-12FBB8532D92}"/>
                </a:ext>
              </a:extLst>
            </p:cNvPr>
            <p:cNvSpPr/>
            <p:nvPr/>
          </p:nvSpPr>
          <p:spPr>
            <a:xfrm>
              <a:off x="11011961" y="2163942"/>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2" name="Rectangle 41">
              <a:extLst>
                <a:ext uri="{FF2B5EF4-FFF2-40B4-BE49-F238E27FC236}">
                  <a16:creationId xmlns:a16="http://schemas.microsoft.com/office/drawing/2014/main" id="{D6FC594C-E506-E92F-9978-4790133EFE03}"/>
                </a:ext>
              </a:extLst>
            </p:cNvPr>
            <p:cNvSpPr/>
            <p:nvPr/>
          </p:nvSpPr>
          <p:spPr>
            <a:xfrm>
              <a:off x="11011961" y="2282301"/>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3" name="Rectangle 42">
              <a:extLst>
                <a:ext uri="{FF2B5EF4-FFF2-40B4-BE49-F238E27FC236}">
                  <a16:creationId xmlns:a16="http://schemas.microsoft.com/office/drawing/2014/main" id="{FE78F81F-A4D5-2DF5-9A79-5645F4CD2946}"/>
                </a:ext>
              </a:extLst>
            </p:cNvPr>
            <p:cNvSpPr/>
            <p:nvPr/>
          </p:nvSpPr>
          <p:spPr>
            <a:xfrm>
              <a:off x="11011961" y="2242848"/>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4" name="Rectangle 43">
              <a:extLst>
                <a:ext uri="{FF2B5EF4-FFF2-40B4-BE49-F238E27FC236}">
                  <a16:creationId xmlns:a16="http://schemas.microsoft.com/office/drawing/2014/main" id="{AD8FD603-B955-FC08-086A-55C4C555C8FA}"/>
                </a:ext>
              </a:extLst>
            </p:cNvPr>
            <p:cNvSpPr/>
            <p:nvPr/>
          </p:nvSpPr>
          <p:spPr>
            <a:xfrm>
              <a:off x="11011961" y="2321754"/>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5" name="Rectangle 44">
              <a:extLst>
                <a:ext uri="{FF2B5EF4-FFF2-40B4-BE49-F238E27FC236}">
                  <a16:creationId xmlns:a16="http://schemas.microsoft.com/office/drawing/2014/main" id="{ED729FF0-404C-45BC-C344-DA187FDA9C48}"/>
                </a:ext>
              </a:extLst>
            </p:cNvPr>
            <p:cNvSpPr/>
            <p:nvPr/>
          </p:nvSpPr>
          <p:spPr>
            <a:xfrm>
              <a:off x="11011961" y="2361207"/>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6" name="Rectangle 45">
              <a:extLst>
                <a:ext uri="{FF2B5EF4-FFF2-40B4-BE49-F238E27FC236}">
                  <a16:creationId xmlns:a16="http://schemas.microsoft.com/office/drawing/2014/main" id="{F81AB8E2-27CE-4F92-FF34-B705277CF487}"/>
                </a:ext>
              </a:extLst>
            </p:cNvPr>
            <p:cNvSpPr/>
            <p:nvPr/>
          </p:nvSpPr>
          <p:spPr>
            <a:xfrm>
              <a:off x="11011961" y="2400660"/>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7" name="Rectangle 46">
              <a:extLst>
                <a:ext uri="{FF2B5EF4-FFF2-40B4-BE49-F238E27FC236}">
                  <a16:creationId xmlns:a16="http://schemas.microsoft.com/office/drawing/2014/main" id="{19BB089E-9045-8D85-48F4-E4EED7281DC0}"/>
                </a:ext>
              </a:extLst>
            </p:cNvPr>
            <p:cNvSpPr/>
            <p:nvPr/>
          </p:nvSpPr>
          <p:spPr>
            <a:xfrm>
              <a:off x="11011961" y="2440113"/>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8" name="Rectangle 47">
              <a:extLst>
                <a:ext uri="{FF2B5EF4-FFF2-40B4-BE49-F238E27FC236}">
                  <a16:creationId xmlns:a16="http://schemas.microsoft.com/office/drawing/2014/main" id="{2282DE10-1502-A760-A12C-5B478B21AA3E}"/>
                </a:ext>
              </a:extLst>
            </p:cNvPr>
            <p:cNvSpPr/>
            <p:nvPr/>
          </p:nvSpPr>
          <p:spPr>
            <a:xfrm>
              <a:off x="11011961" y="2479566"/>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9" name="Rectangle 48">
              <a:extLst>
                <a:ext uri="{FF2B5EF4-FFF2-40B4-BE49-F238E27FC236}">
                  <a16:creationId xmlns:a16="http://schemas.microsoft.com/office/drawing/2014/main" id="{F7433F21-78D9-5796-5369-7924F86C1D8C}"/>
                </a:ext>
              </a:extLst>
            </p:cNvPr>
            <p:cNvSpPr/>
            <p:nvPr/>
          </p:nvSpPr>
          <p:spPr>
            <a:xfrm>
              <a:off x="11011961" y="2519021"/>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pSp>
      <p:sp>
        <p:nvSpPr>
          <p:cNvPr id="2" name="2. Slide Title">
            <a:extLst>
              <a:ext uri="{FF2B5EF4-FFF2-40B4-BE49-F238E27FC236}">
                <a16:creationId xmlns:a16="http://schemas.microsoft.com/office/drawing/2014/main" id="{769553DD-5B97-697D-AEBD-ACC36420677C}"/>
              </a:ext>
            </a:extLst>
          </p:cNvPr>
          <p:cNvSpPr>
            <a:spLocks noGrp="1"/>
          </p:cNvSpPr>
          <p:nvPr>
            <p:ph type="title"/>
            <p:custDataLst>
              <p:tags r:id="rId2"/>
            </p:custDataLst>
          </p:nvPr>
        </p:nvSpPr>
        <p:spPr>
          <a:xfrm>
            <a:off x="554736" y="233856"/>
            <a:ext cx="11082528" cy="769441"/>
          </a:xfrm>
        </p:spPr>
        <p:txBody>
          <a:bodyPr vert="horz">
            <a:spAutoFit/>
          </a:bodyPr>
          <a:lstStyle/>
          <a:p>
            <a:r>
              <a:rPr lang="en-US"/>
              <a:t>Two approaches to allocating future MWs: early certainty vs. alignment with transmission development</a:t>
            </a:r>
          </a:p>
        </p:txBody>
      </p:sp>
      <p:grpSp>
        <p:nvGrpSpPr>
          <p:cNvPr id="6" name="Group 5">
            <a:extLst>
              <a:ext uri="{FF2B5EF4-FFF2-40B4-BE49-F238E27FC236}">
                <a16:creationId xmlns:a16="http://schemas.microsoft.com/office/drawing/2014/main" id="{6208E219-8A34-1B7F-F2CF-2A26F74CC477}"/>
              </a:ext>
            </a:extLst>
          </p:cNvPr>
          <p:cNvGrpSpPr/>
          <p:nvPr/>
        </p:nvGrpSpPr>
        <p:grpSpPr>
          <a:xfrm>
            <a:off x="2293906" y="1502881"/>
            <a:ext cx="4430248" cy="211979"/>
            <a:chOff x="1257300" y="1665156"/>
            <a:chExt cx="2802637" cy="256495"/>
          </a:xfrm>
        </p:grpSpPr>
        <p:sp>
          <p:nvSpPr>
            <p:cNvPr id="7" name="TextBox 6">
              <a:extLst>
                <a:ext uri="{FF2B5EF4-FFF2-40B4-BE49-F238E27FC236}">
                  <a16:creationId xmlns:a16="http://schemas.microsoft.com/office/drawing/2014/main" id="{81AA852F-8520-77C0-4207-9EC7B6850E8D}"/>
                </a:ext>
              </a:extLst>
            </p:cNvPr>
            <p:cNvSpPr txBox="1">
              <a:spLocks/>
            </p:cNvSpPr>
            <p:nvPr/>
          </p:nvSpPr>
          <p:spPr>
            <a:xfrm>
              <a:off x="1257300" y="1665156"/>
              <a:ext cx="2802637" cy="223447"/>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PGRR145 Approach</a:t>
              </a:r>
            </a:p>
          </p:txBody>
        </p:sp>
        <p:cxnSp>
          <p:nvCxnSpPr>
            <p:cNvPr id="8" name="LineBasicDefault 7">
              <a:extLst>
                <a:ext uri="{FF2B5EF4-FFF2-40B4-BE49-F238E27FC236}">
                  <a16:creationId xmlns:a16="http://schemas.microsoft.com/office/drawing/2014/main" id="{E36BE4AF-EAB4-E9C0-D83B-1343B21BFD15}"/>
                </a:ext>
              </a:extLst>
            </p:cNvPr>
            <p:cNvCxnSpPr>
              <a:cxnSpLocks/>
            </p:cNvCxnSpPr>
            <p:nvPr>
              <p:custDataLst>
                <p:tags r:id="rId21"/>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FA790843-69B5-D07A-CA6D-C09E4DE19144}"/>
              </a:ext>
            </a:extLst>
          </p:cNvPr>
          <p:cNvGrpSpPr/>
          <p:nvPr/>
        </p:nvGrpSpPr>
        <p:grpSpPr>
          <a:xfrm>
            <a:off x="7207016" y="1502881"/>
            <a:ext cx="4430248" cy="211979"/>
            <a:chOff x="1257300" y="1665156"/>
            <a:chExt cx="2802637" cy="256495"/>
          </a:xfrm>
        </p:grpSpPr>
        <p:sp>
          <p:nvSpPr>
            <p:cNvPr id="10" name="TextBox 9">
              <a:extLst>
                <a:ext uri="{FF2B5EF4-FFF2-40B4-BE49-F238E27FC236}">
                  <a16:creationId xmlns:a16="http://schemas.microsoft.com/office/drawing/2014/main" id="{E7B8542B-8AE8-28CC-E9F1-5849EC3EFAE3}"/>
                </a:ext>
              </a:extLst>
            </p:cNvPr>
            <p:cNvSpPr txBox="1">
              <a:spLocks/>
            </p:cNvSpPr>
            <p:nvPr/>
          </p:nvSpPr>
          <p:spPr>
            <a:xfrm>
              <a:off x="1257300" y="1665156"/>
              <a:ext cx="2802637" cy="223447"/>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Alternative approach to address TSP comments</a:t>
              </a:r>
            </a:p>
          </p:txBody>
        </p:sp>
        <p:cxnSp>
          <p:nvCxnSpPr>
            <p:cNvPr id="11" name="LineBasicDefault 7">
              <a:extLst>
                <a:ext uri="{FF2B5EF4-FFF2-40B4-BE49-F238E27FC236}">
                  <a16:creationId xmlns:a16="http://schemas.microsoft.com/office/drawing/2014/main" id="{4071457F-54C8-0CCD-5289-16541D8CC099}"/>
                </a:ext>
              </a:extLst>
            </p:cNvPr>
            <p:cNvCxnSpPr>
              <a:cxnSpLocks/>
            </p:cNvCxnSpPr>
            <p:nvPr>
              <p:custDataLst>
                <p:tags r:id="rId20"/>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2" name="4. Footnote">
            <a:extLst>
              <a:ext uri="{FF2B5EF4-FFF2-40B4-BE49-F238E27FC236}">
                <a16:creationId xmlns:a16="http://schemas.microsoft.com/office/drawing/2014/main" id="{5F6D3259-C713-1056-12ED-FF73247B53B9}"/>
              </a:ext>
            </a:extLst>
          </p:cNvPr>
          <p:cNvSpPr txBox="1"/>
          <p:nvPr>
            <p:custDataLst>
              <p:tags r:id="rId3"/>
            </p:custDataLst>
          </p:nvPr>
        </p:nvSpPr>
        <p:spPr>
          <a:xfrm>
            <a:off x="2235695" y="6517231"/>
            <a:ext cx="6237739"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r>
              <a:rPr lang="en-US"/>
              <a:t>Source:  ERCOT discussions</a:t>
            </a:r>
          </a:p>
        </p:txBody>
      </p:sp>
      <p:pic>
        <p:nvPicPr>
          <p:cNvPr id="14" name="Graphic 13">
            <a:extLst>
              <a:ext uri="{FF2B5EF4-FFF2-40B4-BE49-F238E27FC236}">
                <a16:creationId xmlns:a16="http://schemas.microsoft.com/office/drawing/2014/main" id="{9C182076-B176-9D20-81E7-EC4164A71B15}"/>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554736" y="1030552"/>
            <a:ext cx="312822" cy="312822"/>
          </a:xfrm>
          <a:prstGeom prst="rect">
            <a:avLst/>
          </a:prstGeom>
        </p:spPr>
      </p:pic>
      <p:sp>
        <p:nvSpPr>
          <p:cNvPr id="19" name="TextBox 18">
            <a:extLst>
              <a:ext uri="{FF2B5EF4-FFF2-40B4-BE49-F238E27FC236}">
                <a16:creationId xmlns:a16="http://schemas.microsoft.com/office/drawing/2014/main" id="{291FC1C9-BD4E-7FAA-3A99-6477DE9303D8}"/>
              </a:ext>
            </a:extLst>
          </p:cNvPr>
          <p:cNvSpPr txBox="1">
            <a:spLocks/>
          </p:cNvSpPr>
          <p:nvPr/>
        </p:nvSpPr>
        <p:spPr>
          <a:xfrm>
            <a:off x="1025166" y="1079241"/>
            <a:ext cx="6967727"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solidFill>
                  <a:schemeClr val="bg1">
                    <a:lumMod val="50000"/>
                  </a:schemeClr>
                </a:solidFill>
              </a:rPr>
              <a:t>Example: </a:t>
            </a:r>
            <a:r>
              <a:rPr lang="en-US" sz="1400">
                <a:solidFill>
                  <a:schemeClr val="bg1">
                    <a:lumMod val="50000"/>
                  </a:schemeClr>
                </a:solidFill>
              </a:rPr>
              <a:t>1,000 MW data center requiring full capacity by Year 6</a:t>
            </a:r>
          </a:p>
        </p:txBody>
      </p:sp>
      <p:sp>
        <p:nvSpPr>
          <p:cNvPr id="20" name="TextBox 19">
            <a:extLst>
              <a:ext uri="{FF2B5EF4-FFF2-40B4-BE49-F238E27FC236}">
                <a16:creationId xmlns:a16="http://schemas.microsoft.com/office/drawing/2014/main" id="{96A45BCE-0888-1AF8-80DD-7FD92D860A6D}"/>
              </a:ext>
            </a:extLst>
          </p:cNvPr>
          <p:cNvSpPr txBox="1">
            <a:spLocks/>
          </p:cNvSpPr>
          <p:nvPr/>
        </p:nvSpPr>
        <p:spPr>
          <a:xfrm>
            <a:off x="554736" y="3765055"/>
            <a:ext cx="1411614" cy="184666"/>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t>Years 1-5</a:t>
            </a:r>
            <a:endParaRPr lang="en-US" sz="1200"/>
          </a:p>
        </p:txBody>
      </p:sp>
      <p:sp>
        <p:nvSpPr>
          <p:cNvPr id="24" name="TextBox 23">
            <a:extLst>
              <a:ext uri="{FF2B5EF4-FFF2-40B4-BE49-F238E27FC236}">
                <a16:creationId xmlns:a16="http://schemas.microsoft.com/office/drawing/2014/main" id="{FA103BFA-8BBB-EC5A-5691-FBF37EC05A23}"/>
              </a:ext>
            </a:extLst>
          </p:cNvPr>
          <p:cNvSpPr txBox="1">
            <a:spLocks/>
          </p:cNvSpPr>
          <p:nvPr/>
        </p:nvSpPr>
        <p:spPr>
          <a:xfrm>
            <a:off x="2293906" y="3765055"/>
            <a:ext cx="4430248" cy="553998"/>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a:t>Request studied in Batch Zero: initial MWs allocated based on system capability; transmission constraints and required upgrades identified</a:t>
            </a:r>
          </a:p>
        </p:txBody>
      </p:sp>
      <p:sp>
        <p:nvSpPr>
          <p:cNvPr id="25" name="TextBox 24">
            <a:extLst>
              <a:ext uri="{FF2B5EF4-FFF2-40B4-BE49-F238E27FC236}">
                <a16:creationId xmlns:a16="http://schemas.microsoft.com/office/drawing/2014/main" id="{217425F5-1E25-A6CD-E9CF-F8252D8EE500}"/>
              </a:ext>
            </a:extLst>
          </p:cNvPr>
          <p:cNvSpPr txBox="1">
            <a:spLocks/>
          </p:cNvSpPr>
          <p:nvPr/>
        </p:nvSpPr>
        <p:spPr>
          <a:xfrm>
            <a:off x="7207016" y="3765055"/>
            <a:ext cx="4430248" cy="553998"/>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a:t>Request studied in Batch Zero: initial MWs allocated based on system capability; transmission constraints and required upgrades identified</a:t>
            </a:r>
          </a:p>
        </p:txBody>
      </p:sp>
      <p:grpSp>
        <p:nvGrpSpPr>
          <p:cNvPr id="32" name="Group 31">
            <a:extLst>
              <a:ext uri="{FF2B5EF4-FFF2-40B4-BE49-F238E27FC236}">
                <a16:creationId xmlns:a16="http://schemas.microsoft.com/office/drawing/2014/main" id="{883ED3B3-A0F4-1573-B8EA-813A55218968}"/>
              </a:ext>
            </a:extLst>
          </p:cNvPr>
          <p:cNvGrpSpPr/>
          <p:nvPr/>
        </p:nvGrpSpPr>
        <p:grpSpPr>
          <a:xfrm>
            <a:off x="554736" y="5264983"/>
            <a:ext cx="11082528" cy="815608"/>
            <a:chOff x="554736" y="4356105"/>
            <a:chExt cx="11082528" cy="815608"/>
          </a:xfrm>
        </p:grpSpPr>
        <p:sp>
          <p:nvSpPr>
            <p:cNvPr id="23" name="TextBox 22">
              <a:extLst>
                <a:ext uri="{FF2B5EF4-FFF2-40B4-BE49-F238E27FC236}">
                  <a16:creationId xmlns:a16="http://schemas.microsoft.com/office/drawing/2014/main" id="{C3A31943-9621-8048-9487-AE04A8A0D0BE}"/>
                </a:ext>
              </a:extLst>
            </p:cNvPr>
            <p:cNvSpPr txBox="1">
              <a:spLocks/>
            </p:cNvSpPr>
            <p:nvPr/>
          </p:nvSpPr>
          <p:spPr>
            <a:xfrm>
              <a:off x="554736" y="4356105"/>
              <a:ext cx="1411614" cy="184666"/>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t>Considerations</a:t>
              </a:r>
              <a:endParaRPr lang="en-US" sz="1200"/>
            </a:p>
          </p:txBody>
        </p:sp>
        <p:sp>
          <p:nvSpPr>
            <p:cNvPr id="27" name="TextBox 26">
              <a:extLst>
                <a:ext uri="{FF2B5EF4-FFF2-40B4-BE49-F238E27FC236}">
                  <a16:creationId xmlns:a16="http://schemas.microsoft.com/office/drawing/2014/main" id="{93BBB4E8-94CF-2192-77A4-128DE6B8AE2F}"/>
                </a:ext>
              </a:extLst>
            </p:cNvPr>
            <p:cNvSpPr txBox="1">
              <a:spLocks/>
            </p:cNvSpPr>
            <p:nvPr/>
          </p:nvSpPr>
          <p:spPr>
            <a:xfrm>
              <a:off x="2293906" y="4356105"/>
              <a:ext cx="4430248" cy="63094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1450" indent="-171450">
                <a:spcBef>
                  <a:spcPts val="300"/>
                </a:spcBef>
                <a:spcAft>
                  <a:spcPts val="300"/>
                </a:spcAft>
                <a:buFont typeface="Arial" panose="020B0604020202020204" pitchFamily="34" charset="0"/>
                <a:buChar char="•"/>
              </a:pPr>
              <a:r>
                <a:rPr lang="en-US" sz="1200"/>
                <a:t>Provides certainty by guaranteeing full MWs by Year 6</a:t>
              </a:r>
            </a:p>
            <a:p>
              <a:pPr marL="171450" indent="-171450">
                <a:spcBef>
                  <a:spcPts val="300"/>
                </a:spcBef>
                <a:spcAft>
                  <a:spcPts val="300"/>
                </a:spcAft>
                <a:buFont typeface="Arial" panose="020B0604020202020204" pitchFamily="34" charset="0"/>
                <a:buChar char="•"/>
              </a:pPr>
              <a:r>
                <a:rPr lang="en-US" sz="1200"/>
                <a:t>Creates a potential step-change in MWs between Years 5 and 6, with limited time to develop required transmission</a:t>
              </a:r>
            </a:p>
          </p:txBody>
        </p:sp>
        <p:sp>
          <p:nvSpPr>
            <p:cNvPr id="28" name="TextBox 27">
              <a:extLst>
                <a:ext uri="{FF2B5EF4-FFF2-40B4-BE49-F238E27FC236}">
                  <a16:creationId xmlns:a16="http://schemas.microsoft.com/office/drawing/2014/main" id="{ABEF6106-2314-0CA1-1B1F-528AECA29EC0}"/>
                </a:ext>
              </a:extLst>
            </p:cNvPr>
            <p:cNvSpPr txBox="1">
              <a:spLocks/>
            </p:cNvSpPr>
            <p:nvPr/>
          </p:nvSpPr>
          <p:spPr>
            <a:xfrm>
              <a:off x="7207016" y="4356105"/>
              <a:ext cx="4430248" cy="815608"/>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1450" indent="-171450">
                <a:spcBef>
                  <a:spcPts val="300"/>
                </a:spcBef>
                <a:spcAft>
                  <a:spcPts val="300"/>
                </a:spcAft>
                <a:buFont typeface="Arial" panose="020B0604020202020204" pitchFamily="34" charset="0"/>
                <a:buChar char="•"/>
              </a:pPr>
              <a:r>
                <a:rPr lang="en-US" sz="1200"/>
                <a:t>Full MW allocation is aligned with identified transmission upgrades</a:t>
              </a:r>
            </a:p>
            <a:p>
              <a:pPr marL="171450" indent="-171450">
                <a:spcBef>
                  <a:spcPts val="300"/>
                </a:spcBef>
                <a:spcAft>
                  <a:spcPts val="300"/>
                </a:spcAft>
                <a:buFont typeface="Arial" panose="020B0604020202020204" pitchFamily="34" charset="0"/>
                <a:buChar char="•"/>
              </a:pPr>
              <a:r>
                <a:rPr lang="en-US" sz="1200"/>
                <a:t>Requires financial commitment for partial MWs without clear visibility on timing or certainty of full MW delivery</a:t>
              </a:r>
            </a:p>
          </p:txBody>
        </p:sp>
      </p:grpSp>
      <p:grpSp>
        <p:nvGrpSpPr>
          <p:cNvPr id="31" name="Group 30">
            <a:extLst>
              <a:ext uri="{FF2B5EF4-FFF2-40B4-BE49-F238E27FC236}">
                <a16:creationId xmlns:a16="http://schemas.microsoft.com/office/drawing/2014/main" id="{35357C88-C788-1166-0BC2-80C350BA8F02}"/>
              </a:ext>
            </a:extLst>
          </p:cNvPr>
          <p:cNvGrpSpPr/>
          <p:nvPr/>
        </p:nvGrpSpPr>
        <p:grpSpPr>
          <a:xfrm>
            <a:off x="554736" y="4607353"/>
            <a:ext cx="11082528" cy="369332"/>
            <a:chOff x="554736" y="3682344"/>
            <a:chExt cx="11082528" cy="369332"/>
          </a:xfrm>
        </p:grpSpPr>
        <p:sp>
          <p:nvSpPr>
            <p:cNvPr id="22" name="TextBox 21">
              <a:extLst>
                <a:ext uri="{FF2B5EF4-FFF2-40B4-BE49-F238E27FC236}">
                  <a16:creationId xmlns:a16="http://schemas.microsoft.com/office/drawing/2014/main" id="{139F85CC-74C4-0881-C623-B9ADA8033F59}"/>
                </a:ext>
              </a:extLst>
            </p:cNvPr>
            <p:cNvSpPr txBox="1">
              <a:spLocks/>
            </p:cNvSpPr>
            <p:nvPr/>
          </p:nvSpPr>
          <p:spPr>
            <a:xfrm>
              <a:off x="554736" y="3682344"/>
              <a:ext cx="1411614" cy="184666"/>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t>Year 6</a:t>
              </a:r>
              <a:endParaRPr lang="en-US" sz="1200"/>
            </a:p>
          </p:txBody>
        </p:sp>
        <p:sp>
          <p:nvSpPr>
            <p:cNvPr id="26" name="TextBox 25">
              <a:extLst>
                <a:ext uri="{FF2B5EF4-FFF2-40B4-BE49-F238E27FC236}">
                  <a16:creationId xmlns:a16="http://schemas.microsoft.com/office/drawing/2014/main" id="{54E244E0-A97C-70F3-D5C2-A4E6C3AE25AF}"/>
                </a:ext>
              </a:extLst>
            </p:cNvPr>
            <p:cNvSpPr txBox="1">
              <a:spLocks/>
            </p:cNvSpPr>
            <p:nvPr/>
          </p:nvSpPr>
          <p:spPr>
            <a:xfrm>
              <a:off x="2293906" y="3682344"/>
              <a:ext cx="4430248" cy="3693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a:t>Full MW automatically allocated based on Batch Zero results; transmission solutions further defined in the 2027 RTP</a:t>
              </a:r>
            </a:p>
          </p:txBody>
        </p:sp>
        <p:sp>
          <p:nvSpPr>
            <p:cNvPr id="29" name="TextBox 28">
              <a:extLst>
                <a:ext uri="{FF2B5EF4-FFF2-40B4-BE49-F238E27FC236}">
                  <a16:creationId xmlns:a16="http://schemas.microsoft.com/office/drawing/2014/main" id="{95478BE8-54ED-EF1A-D535-2E9476A60AD9}"/>
                </a:ext>
              </a:extLst>
            </p:cNvPr>
            <p:cNvSpPr txBox="1">
              <a:spLocks/>
            </p:cNvSpPr>
            <p:nvPr/>
          </p:nvSpPr>
          <p:spPr>
            <a:xfrm>
              <a:off x="7207016" y="3682344"/>
              <a:ext cx="4430248" cy="3693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a:t>Full MW not committed in Batch Zero; additional MWs studied and allocated through a subsequent Batch 1 process</a:t>
              </a:r>
            </a:p>
          </p:txBody>
        </p:sp>
      </p:grpSp>
      <p:cxnSp>
        <p:nvCxnSpPr>
          <p:cNvPr id="33" name="Straight Connector 32">
            <a:extLst>
              <a:ext uri="{FF2B5EF4-FFF2-40B4-BE49-F238E27FC236}">
                <a16:creationId xmlns:a16="http://schemas.microsoft.com/office/drawing/2014/main" id="{8EAF7212-99A2-48BD-4AFB-D62164AF8100}"/>
              </a:ext>
            </a:extLst>
          </p:cNvPr>
          <p:cNvCxnSpPr>
            <a:cxnSpLocks/>
          </p:cNvCxnSpPr>
          <p:nvPr/>
        </p:nvCxnSpPr>
        <p:spPr>
          <a:xfrm>
            <a:off x="521663" y="4463203"/>
            <a:ext cx="11115601" cy="0"/>
          </a:xfrm>
          <a:prstGeom prst="line">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F1ADD79-E1D5-B429-9673-07D32E6C933A}"/>
              </a:ext>
            </a:extLst>
          </p:cNvPr>
          <p:cNvCxnSpPr>
            <a:cxnSpLocks/>
          </p:cNvCxnSpPr>
          <p:nvPr/>
        </p:nvCxnSpPr>
        <p:spPr>
          <a:xfrm>
            <a:off x="521663" y="5120834"/>
            <a:ext cx="11115601" cy="0"/>
          </a:xfrm>
          <a:prstGeom prst="line">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aphicFrame>
        <p:nvGraphicFramePr>
          <p:cNvPr id="30" name="Chart 29">
            <a:extLst>
              <a:ext uri="{FF2B5EF4-FFF2-40B4-BE49-F238E27FC236}">
                <a16:creationId xmlns:a16="http://schemas.microsoft.com/office/drawing/2014/main" id="{C1B4B309-982C-3AF8-1796-59DA9DA5A51D}"/>
              </a:ext>
            </a:extLst>
          </p:cNvPr>
          <p:cNvGraphicFramePr/>
          <p:nvPr>
            <p:custDataLst>
              <p:tags r:id="rId4"/>
            </p:custDataLst>
          </p:nvPr>
        </p:nvGraphicFramePr>
        <p:xfrm>
          <a:off x="2152650" y="1681163"/>
          <a:ext cx="4654550" cy="1914525"/>
        </p:xfrm>
        <a:graphic>
          <a:graphicData uri="http://schemas.openxmlformats.org/drawingml/2006/chart">
            <c:chart xmlns:c="http://schemas.openxmlformats.org/drawingml/2006/chart" xmlns:r="http://schemas.openxmlformats.org/officeDocument/2006/relationships" r:id="rId27"/>
          </a:graphicData>
        </a:graphic>
      </p:graphicFrame>
      <p:sp>
        <p:nvSpPr>
          <p:cNvPr id="36" name="Text Placeholder 4">
            <a:extLst>
              <a:ext uri="{FF2B5EF4-FFF2-40B4-BE49-F238E27FC236}">
                <a16:creationId xmlns:a16="http://schemas.microsoft.com/office/drawing/2014/main" id="{DE16EF3B-1A36-77C1-A9B0-BE2839AFA64B}"/>
              </a:ext>
            </a:extLst>
          </p:cNvPr>
          <p:cNvSpPr>
            <a:spLocks noGrp="1"/>
          </p:cNvSpPr>
          <p:nvPr>
            <p:custDataLst>
              <p:tags r:id="rId5"/>
            </p:custDataLst>
          </p:nvPr>
        </p:nvSpPr>
        <p:spPr bwMode="auto">
          <a:xfrm>
            <a:off x="2401888" y="3403600"/>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F5A9D46-6CC1-4DBD-8216-D4C0A378D423}" type="datetime'Y''''e''''ar'''''''''' ''''''1'''''''''''''''">
              <a:rPr lang="en-US" altLang="en-US" sz="1050" b="1" smtClean="0">
                <a:cs typeface="+mn-cs"/>
              </a:rPr>
              <a:pPr lvl="0" algn="ctr">
                <a:spcBef>
                  <a:spcPct val="0"/>
                </a:spcBef>
                <a:spcAft>
                  <a:spcPct val="0"/>
                </a:spcAft>
              </a:pPr>
              <a:t>Year 1</a:t>
            </a:fld>
            <a:endParaRPr lang="en-US" sz="1050" b="1">
              <a:cs typeface="+mn-cs"/>
            </a:endParaRPr>
          </a:p>
        </p:txBody>
      </p:sp>
      <p:sp>
        <p:nvSpPr>
          <p:cNvPr id="51" name="Text Placeholder 4">
            <a:extLst>
              <a:ext uri="{FF2B5EF4-FFF2-40B4-BE49-F238E27FC236}">
                <a16:creationId xmlns:a16="http://schemas.microsoft.com/office/drawing/2014/main" id="{7D0BFDFD-7114-DB13-95D9-C251BA4135D1}"/>
              </a:ext>
            </a:extLst>
          </p:cNvPr>
          <p:cNvSpPr>
            <a:spLocks noGrp="1"/>
          </p:cNvSpPr>
          <p:nvPr>
            <p:custDataLst>
              <p:tags r:id="rId6"/>
            </p:custDataLst>
          </p:nvPr>
        </p:nvSpPr>
        <p:spPr bwMode="auto">
          <a:xfrm>
            <a:off x="3151188" y="3403600"/>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F914C22-07D8-4B7A-84C1-44C978254383}" type="datetime'''Y''''''''''e''''''''''a''''''''''''r ''2'''''''''''">
              <a:rPr lang="en-US" altLang="en-US" sz="1050" b="1" smtClean="0">
                <a:cs typeface="+mn-cs"/>
              </a:rPr>
              <a:pPr lvl="0" algn="ctr">
                <a:spcBef>
                  <a:spcPct val="0"/>
                </a:spcBef>
                <a:spcAft>
                  <a:spcPct val="0"/>
                </a:spcAft>
              </a:pPr>
              <a:t>Year 2</a:t>
            </a:fld>
            <a:endParaRPr lang="en-US" sz="1050" b="1">
              <a:cs typeface="+mn-cs"/>
            </a:endParaRPr>
          </a:p>
        </p:txBody>
      </p:sp>
      <p:sp>
        <p:nvSpPr>
          <p:cNvPr id="54" name="Text Placeholder 4">
            <a:extLst>
              <a:ext uri="{FF2B5EF4-FFF2-40B4-BE49-F238E27FC236}">
                <a16:creationId xmlns:a16="http://schemas.microsoft.com/office/drawing/2014/main" id="{540F76ED-35DB-930C-E33D-FACD18F29B7D}"/>
              </a:ext>
            </a:extLst>
          </p:cNvPr>
          <p:cNvSpPr>
            <a:spLocks noGrp="1"/>
          </p:cNvSpPr>
          <p:nvPr>
            <p:custDataLst>
              <p:tags r:id="rId7"/>
            </p:custDataLst>
          </p:nvPr>
        </p:nvSpPr>
        <p:spPr bwMode="auto">
          <a:xfrm>
            <a:off x="3898900" y="3403600"/>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C2FF176-0CCF-4C0A-8AF7-50860AAD9CB6}" type="datetime'''''''Y''''''''''''''''''''''''''ea''r'' 3'''''''''''''''''''">
              <a:rPr lang="en-US" altLang="en-US" sz="1050" b="1" smtClean="0">
                <a:cs typeface="+mn-cs"/>
              </a:rPr>
              <a:pPr lvl="0" algn="ctr">
                <a:spcBef>
                  <a:spcPct val="0"/>
                </a:spcBef>
                <a:spcAft>
                  <a:spcPct val="0"/>
                </a:spcAft>
              </a:pPr>
              <a:t>Year 3</a:t>
            </a:fld>
            <a:endParaRPr lang="en-US" sz="1050" b="1">
              <a:cs typeface="+mn-cs"/>
            </a:endParaRPr>
          </a:p>
        </p:txBody>
      </p:sp>
      <p:sp>
        <p:nvSpPr>
          <p:cNvPr id="57" name="Text Placeholder 4">
            <a:extLst>
              <a:ext uri="{FF2B5EF4-FFF2-40B4-BE49-F238E27FC236}">
                <a16:creationId xmlns:a16="http://schemas.microsoft.com/office/drawing/2014/main" id="{8181BC29-3ED4-08F6-CA62-3928FA39CF7F}"/>
              </a:ext>
            </a:extLst>
          </p:cNvPr>
          <p:cNvSpPr>
            <a:spLocks noGrp="1"/>
          </p:cNvSpPr>
          <p:nvPr>
            <p:custDataLst>
              <p:tags r:id="rId8"/>
            </p:custDataLst>
          </p:nvPr>
        </p:nvSpPr>
        <p:spPr bwMode="auto">
          <a:xfrm>
            <a:off x="4646613" y="3403600"/>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3625A9E-C5CD-442C-9346-0C6A764A974B}" type="datetime'''''Y''''''e''''''''''''''''''''''''a''''r'' ''4'''''''">
              <a:rPr lang="en-US" altLang="en-US" sz="1050" b="1" smtClean="0">
                <a:cs typeface="+mn-cs"/>
              </a:rPr>
              <a:pPr lvl="0" algn="ctr">
                <a:spcBef>
                  <a:spcPct val="0"/>
                </a:spcBef>
                <a:spcAft>
                  <a:spcPct val="0"/>
                </a:spcAft>
              </a:pPr>
              <a:t>Year 4</a:t>
            </a:fld>
            <a:endParaRPr lang="en-US" sz="1050" b="1">
              <a:cs typeface="+mn-cs"/>
            </a:endParaRPr>
          </a:p>
        </p:txBody>
      </p:sp>
      <p:sp>
        <p:nvSpPr>
          <p:cNvPr id="60" name="Text Placeholder 4">
            <a:extLst>
              <a:ext uri="{FF2B5EF4-FFF2-40B4-BE49-F238E27FC236}">
                <a16:creationId xmlns:a16="http://schemas.microsoft.com/office/drawing/2014/main" id="{3A862126-99A8-6784-E61D-F41976046D21}"/>
              </a:ext>
            </a:extLst>
          </p:cNvPr>
          <p:cNvSpPr>
            <a:spLocks noGrp="1"/>
          </p:cNvSpPr>
          <p:nvPr>
            <p:custDataLst>
              <p:tags r:id="rId9"/>
            </p:custDataLst>
          </p:nvPr>
        </p:nvSpPr>
        <p:spPr bwMode="auto">
          <a:xfrm>
            <a:off x="5395913" y="3403600"/>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C9F5B47-5E9B-49CE-BBDB-339B84C8840E}" type="datetime'Y''e''''''''''a''''r'''''''''''''' ''''''5'">
              <a:rPr lang="en-US" altLang="en-US" sz="1050" b="1" smtClean="0">
                <a:cs typeface="+mn-cs"/>
              </a:rPr>
              <a:pPr lvl="0" algn="ctr">
                <a:spcBef>
                  <a:spcPct val="0"/>
                </a:spcBef>
                <a:spcAft>
                  <a:spcPct val="0"/>
                </a:spcAft>
              </a:pPr>
              <a:t>Year 5</a:t>
            </a:fld>
            <a:endParaRPr lang="en-US" sz="1050" b="1">
              <a:cs typeface="+mn-cs"/>
            </a:endParaRPr>
          </a:p>
        </p:txBody>
      </p:sp>
      <p:sp>
        <p:nvSpPr>
          <p:cNvPr id="63" name="Text Placeholder 4">
            <a:extLst>
              <a:ext uri="{FF2B5EF4-FFF2-40B4-BE49-F238E27FC236}">
                <a16:creationId xmlns:a16="http://schemas.microsoft.com/office/drawing/2014/main" id="{979C018C-5A67-AAA2-6A9A-D973AAE03663}"/>
              </a:ext>
            </a:extLst>
          </p:cNvPr>
          <p:cNvSpPr>
            <a:spLocks noGrp="1"/>
          </p:cNvSpPr>
          <p:nvPr>
            <p:custDataLst>
              <p:tags r:id="rId10"/>
            </p:custDataLst>
          </p:nvPr>
        </p:nvSpPr>
        <p:spPr bwMode="auto">
          <a:xfrm>
            <a:off x="6143625" y="3403600"/>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AC00EA4-0185-470F-9FCD-B8F25B209C28}" type="datetime'''''Ye''''''''''''''a''r'''''''' ''6'">
              <a:rPr lang="en-US" altLang="en-US" sz="1050" b="1" smtClean="0">
                <a:cs typeface="+mn-cs"/>
              </a:rPr>
              <a:pPr lvl="0" algn="ctr">
                <a:spcBef>
                  <a:spcPct val="0"/>
                </a:spcBef>
                <a:spcAft>
                  <a:spcPct val="0"/>
                </a:spcAft>
              </a:pPr>
              <a:t>Year 6</a:t>
            </a:fld>
            <a:endParaRPr lang="en-US" sz="1050" b="1">
              <a:cs typeface="+mn-cs"/>
            </a:endParaRPr>
          </a:p>
        </p:txBody>
      </p:sp>
      <p:cxnSp>
        <p:nvCxnSpPr>
          <p:cNvPr id="94" name="Straight Connector 93">
            <a:extLst>
              <a:ext uri="{FF2B5EF4-FFF2-40B4-BE49-F238E27FC236}">
                <a16:creationId xmlns:a16="http://schemas.microsoft.com/office/drawing/2014/main" id="{C3648CCA-51A7-4BCE-C2D2-035BA02CE4FF}"/>
              </a:ext>
            </a:extLst>
          </p:cNvPr>
          <p:cNvCxnSpPr>
            <a:cxnSpLocks/>
          </p:cNvCxnSpPr>
          <p:nvPr/>
        </p:nvCxnSpPr>
        <p:spPr>
          <a:xfrm>
            <a:off x="521663" y="3625437"/>
            <a:ext cx="11115601" cy="0"/>
          </a:xfrm>
          <a:prstGeom prst="line">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090A3022-974C-A31C-7369-E2CD758FC4EB}"/>
              </a:ext>
            </a:extLst>
          </p:cNvPr>
          <p:cNvSpPr txBox="1">
            <a:spLocks/>
          </p:cNvSpPr>
          <p:nvPr/>
        </p:nvSpPr>
        <p:spPr>
          <a:xfrm>
            <a:off x="554736" y="1808167"/>
            <a:ext cx="1411614" cy="3693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t>Illustrative allocation</a:t>
            </a:r>
            <a:r>
              <a:rPr lang="en-US" sz="1200"/>
              <a:t>, MW</a:t>
            </a:r>
          </a:p>
        </p:txBody>
      </p:sp>
      <p:graphicFrame>
        <p:nvGraphicFramePr>
          <p:cNvPr id="55" name="Chart 54">
            <a:extLst>
              <a:ext uri="{FF2B5EF4-FFF2-40B4-BE49-F238E27FC236}">
                <a16:creationId xmlns:a16="http://schemas.microsoft.com/office/drawing/2014/main" id="{D9B68B04-DBAD-C3E4-D6B9-AF7D2461B77D}"/>
              </a:ext>
            </a:extLst>
          </p:cNvPr>
          <p:cNvGraphicFramePr/>
          <p:nvPr>
            <p:custDataLst>
              <p:tags r:id="rId11"/>
            </p:custDataLst>
          </p:nvPr>
        </p:nvGraphicFramePr>
        <p:xfrm>
          <a:off x="7065963" y="1785938"/>
          <a:ext cx="4654550" cy="1809750"/>
        </p:xfrm>
        <a:graphic>
          <a:graphicData uri="http://schemas.openxmlformats.org/drawingml/2006/chart">
            <c:chart xmlns:c="http://schemas.openxmlformats.org/drawingml/2006/chart" xmlns:r="http://schemas.openxmlformats.org/officeDocument/2006/relationships" r:id="rId28"/>
          </a:graphicData>
        </a:graphic>
      </p:graphicFrame>
      <p:sp>
        <p:nvSpPr>
          <p:cNvPr id="50" name="Rectangle 49">
            <a:extLst>
              <a:ext uri="{FF2B5EF4-FFF2-40B4-BE49-F238E27FC236}">
                <a16:creationId xmlns:a16="http://schemas.microsoft.com/office/drawing/2014/main" id="{B1C8774A-1868-567E-8E8A-4D31497F0514}"/>
              </a:ext>
            </a:extLst>
          </p:cNvPr>
          <p:cNvSpPr/>
          <p:nvPr>
            <p:custDataLst>
              <p:tags r:id="rId12"/>
            </p:custDataLst>
          </p:nvPr>
        </p:nvSpPr>
        <p:spPr bwMode="auto">
          <a:xfrm>
            <a:off x="10996613" y="2022475"/>
            <a:ext cx="534987" cy="534988"/>
          </a:xfrm>
          <a:prstGeom prst="rect">
            <a:avLst/>
          </a:prstGeom>
          <a:noFill/>
          <a:ln w="19050" cap="sq" cmpd="sng" algn="ctr">
            <a:solidFill>
              <a:srgbClr val="7F7F7F"/>
            </a:solidFill>
            <a:prstDash val="dash"/>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03" name="Text Placeholder 4">
            <a:extLst>
              <a:ext uri="{FF2B5EF4-FFF2-40B4-BE49-F238E27FC236}">
                <a16:creationId xmlns:a16="http://schemas.microsoft.com/office/drawing/2014/main" id="{C443B717-1A4D-3E75-F9CC-6155F11A91CF}"/>
              </a:ext>
            </a:extLst>
          </p:cNvPr>
          <p:cNvSpPr>
            <a:spLocks noGrp="1"/>
          </p:cNvSpPr>
          <p:nvPr>
            <p:custDataLst>
              <p:tags r:id="rId13"/>
            </p:custDataLst>
          </p:nvPr>
        </p:nvSpPr>
        <p:spPr bwMode="auto">
          <a:xfrm>
            <a:off x="7315200" y="3403600"/>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27EDC59-E034-42E8-A862-C4E42FA34DD2}" type="datetime'Y''''''''''''e''''a''r'''''''''''''''''''''''''''''''' ''1'">
              <a:rPr lang="en-US" altLang="en-US" sz="1050" b="1" smtClean="0">
                <a:cs typeface="+mn-cs"/>
              </a:rPr>
              <a:pPr lvl="0" algn="ctr">
                <a:spcBef>
                  <a:spcPct val="0"/>
                </a:spcBef>
                <a:spcAft>
                  <a:spcPct val="0"/>
                </a:spcAft>
              </a:pPr>
              <a:t>Year 1</a:t>
            </a:fld>
            <a:endParaRPr lang="en-US" sz="1050" b="1">
              <a:cs typeface="+mn-cs"/>
            </a:endParaRPr>
          </a:p>
        </p:txBody>
      </p:sp>
      <p:sp>
        <p:nvSpPr>
          <p:cNvPr id="104" name="Text Placeholder 4">
            <a:extLst>
              <a:ext uri="{FF2B5EF4-FFF2-40B4-BE49-F238E27FC236}">
                <a16:creationId xmlns:a16="http://schemas.microsoft.com/office/drawing/2014/main" id="{C44A3877-D5C7-C297-B479-0768041A51CA}"/>
              </a:ext>
            </a:extLst>
          </p:cNvPr>
          <p:cNvSpPr>
            <a:spLocks noGrp="1"/>
          </p:cNvSpPr>
          <p:nvPr>
            <p:custDataLst>
              <p:tags r:id="rId14"/>
            </p:custDataLst>
          </p:nvPr>
        </p:nvSpPr>
        <p:spPr bwMode="auto">
          <a:xfrm>
            <a:off x="8064500" y="3403600"/>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941E95D-C321-442E-A2D4-3E9B82CE0E8A}" type="datetime'''''''''''''''''''''Y''''e''''''''''a''''''''r'' ''''''2'''">
              <a:rPr lang="en-US" altLang="en-US" sz="1050" b="1" smtClean="0">
                <a:cs typeface="+mn-cs"/>
              </a:rPr>
              <a:pPr lvl="0" algn="ctr">
                <a:spcBef>
                  <a:spcPct val="0"/>
                </a:spcBef>
                <a:spcAft>
                  <a:spcPct val="0"/>
                </a:spcAft>
              </a:pPr>
              <a:t>Year 2</a:t>
            </a:fld>
            <a:endParaRPr lang="en-US" sz="1050" b="1">
              <a:cs typeface="+mn-cs"/>
            </a:endParaRPr>
          </a:p>
        </p:txBody>
      </p:sp>
      <p:sp>
        <p:nvSpPr>
          <p:cNvPr id="105" name="Text Placeholder 4">
            <a:extLst>
              <a:ext uri="{FF2B5EF4-FFF2-40B4-BE49-F238E27FC236}">
                <a16:creationId xmlns:a16="http://schemas.microsoft.com/office/drawing/2014/main" id="{A75DE33C-C62D-5FA6-349F-3D1C1F34FBFC}"/>
              </a:ext>
            </a:extLst>
          </p:cNvPr>
          <p:cNvSpPr>
            <a:spLocks noGrp="1"/>
          </p:cNvSpPr>
          <p:nvPr>
            <p:custDataLst>
              <p:tags r:id="rId15"/>
            </p:custDataLst>
          </p:nvPr>
        </p:nvSpPr>
        <p:spPr bwMode="auto">
          <a:xfrm>
            <a:off x="8812213" y="3403600"/>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6EE476C-FA2C-4B67-9327-39B2FB390938}" type="datetime'''Y''''''e''''''a''''''''''''''''r'''''' ''''3'''''''''''">
              <a:rPr lang="en-US" altLang="en-US" sz="1050" b="1" smtClean="0">
                <a:cs typeface="+mn-cs"/>
              </a:rPr>
              <a:pPr lvl="0" algn="ctr">
                <a:spcBef>
                  <a:spcPct val="0"/>
                </a:spcBef>
                <a:spcAft>
                  <a:spcPct val="0"/>
                </a:spcAft>
              </a:pPr>
              <a:t>Year 3</a:t>
            </a:fld>
            <a:endParaRPr lang="en-US" sz="1050" b="1">
              <a:cs typeface="+mn-cs"/>
            </a:endParaRPr>
          </a:p>
        </p:txBody>
      </p:sp>
      <p:sp>
        <p:nvSpPr>
          <p:cNvPr id="106" name="Text Placeholder 4">
            <a:extLst>
              <a:ext uri="{FF2B5EF4-FFF2-40B4-BE49-F238E27FC236}">
                <a16:creationId xmlns:a16="http://schemas.microsoft.com/office/drawing/2014/main" id="{9582B222-6840-CB10-ABD4-F936EC5C75DB}"/>
              </a:ext>
            </a:extLst>
          </p:cNvPr>
          <p:cNvSpPr>
            <a:spLocks noGrp="1"/>
          </p:cNvSpPr>
          <p:nvPr>
            <p:custDataLst>
              <p:tags r:id="rId16"/>
            </p:custDataLst>
          </p:nvPr>
        </p:nvSpPr>
        <p:spPr bwMode="auto">
          <a:xfrm>
            <a:off x="9559925" y="3403600"/>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B74315D-7201-4F75-90CA-EB4887F5AE1D}" type="datetime'Year'''''''''''' ''''''''''''4'''''''''''''''''''''''''''">
              <a:rPr lang="en-US" altLang="en-US" sz="1050" b="1" smtClean="0">
                <a:cs typeface="+mn-cs"/>
              </a:rPr>
              <a:pPr lvl="0" algn="ctr">
                <a:spcBef>
                  <a:spcPct val="0"/>
                </a:spcBef>
                <a:spcAft>
                  <a:spcPct val="0"/>
                </a:spcAft>
              </a:pPr>
              <a:t>Year 4</a:t>
            </a:fld>
            <a:endParaRPr lang="en-US" sz="1050" b="1">
              <a:cs typeface="+mn-cs"/>
            </a:endParaRPr>
          </a:p>
        </p:txBody>
      </p:sp>
      <p:sp>
        <p:nvSpPr>
          <p:cNvPr id="107" name="Text Placeholder 4">
            <a:extLst>
              <a:ext uri="{FF2B5EF4-FFF2-40B4-BE49-F238E27FC236}">
                <a16:creationId xmlns:a16="http://schemas.microsoft.com/office/drawing/2014/main" id="{608CCD71-CFA9-5A9D-7002-EBAB3BAFAF70}"/>
              </a:ext>
            </a:extLst>
          </p:cNvPr>
          <p:cNvSpPr>
            <a:spLocks noGrp="1"/>
          </p:cNvSpPr>
          <p:nvPr>
            <p:custDataLst>
              <p:tags r:id="rId17"/>
            </p:custDataLst>
          </p:nvPr>
        </p:nvSpPr>
        <p:spPr bwMode="auto">
          <a:xfrm>
            <a:off x="10309225" y="3403600"/>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E796650-6A1A-45BD-92DA-EDAD390D9F04}" type="datetime'''''''''Ye''''a''''''''''''''''''r'' ''5'">
              <a:rPr lang="en-US" altLang="en-US" sz="1050" b="1" smtClean="0">
                <a:cs typeface="+mn-cs"/>
              </a:rPr>
              <a:pPr lvl="0" algn="ctr">
                <a:spcBef>
                  <a:spcPct val="0"/>
                </a:spcBef>
                <a:spcAft>
                  <a:spcPct val="0"/>
                </a:spcAft>
              </a:pPr>
              <a:t>Year 5</a:t>
            </a:fld>
            <a:endParaRPr lang="en-US" sz="1050" b="1">
              <a:cs typeface="+mn-cs"/>
            </a:endParaRPr>
          </a:p>
        </p:txBody>
      </p:sp>
      <p:sp>
        <p:nvSpPr>
          <p:cNvPr id="108" name="Text Placeholder 4">
            <a:extLst>
              <a:ext uri="{FF2B5EF4-FFF2-40B4-BE49-F238E27FC236}">
                <a16:creationId xmlns:a16="http://schemas.microsoft.com/office/drawing/2014/main" id="{2AF0D122-C997-88B9-DE35-496A45F24A97}"/>
              </a:ext>
            </a:extLst>
          </p:cNvPr>
          <p:cNvSpPr>
            <a:spLocks noGrp="1"/>
          </p:cNvSpPr>
          <p:nvPr>
            <p:custDataLst>
              <p:tags r:id="rId18"/>
            </p:custDataLst>
          </p:nvPr>
        </p:nvSpPr>
        <p:spPr bwMode="auto">
          <a:xfrm>
            <a:off x="11056938" y="3403600"/>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CA259E9-B5B2-46ED-90AD-84D9ED40D2DE}" type="datetime'''''''Y''e''''''''''''''''''a''r'''''' ''''6'''''''''''''''">
              <a:rPr lang="en-US" altLang="en-US" sz="1050" b="1" smtClean="0">
                <a:cs typeface="+mn-cs"/>
              </a:rPr>
              <a:pPr lvl="0" algn="ctr">
                <a:spcBef>
                  <a:spcPct val="0"/>
                </a:spcBef>
                <a:spcAft>
                  <a:spcPct val="0"/>
                </a:spcAft>
              </a:pPr>
              <a:t>Year 6</a:t>
            </a:fld>
            <a:endParaRPr lang="en-US" sz="1050" b="1">
              <a:cs typeface="+mn-cs"/>
            </a:endParaRPr>
          </a:p>
        </p:txBody>
      </p:sp>
      <p:sp>
        <p:nvSpPr>
          <p:cNvPr id="13" name="Text Placeholder 4">
            <a:extLst>
              <a:ext uri="{FF2B5EF4-FFF2-40B4-BE49-F238E27FC236}">
                <a16:creationId xmlns:a16="http://schemas.microsoft.com/office/drawing/2014/main" id="{4C1F3293-4EFE-461D-940D-7EE66BAE31C5}"/>
              </a:ext>
            </a:extLst>
          </p:cNvPr>
          <p:cNvSpPr>
            <a:spLocks noGrp="1"/>
          </p:cNvSpPr>
          <p:nvPr>
            <p:custDataLst>
              <p:tags r:id="rId19"/>
            </p:custDataLst>
          </p:nvPr>
        </p:nvSpPr>
        <p:spPr bwMode="gray">
          <a:xfrm>
            <a:off x="11110913" y="2209800"/>
            <a:ext cx="3048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9050" tIns="0" rIns="1905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r>
              <a:rPr lang="en-US" altLang="en-US" sz="1050">
                <a:effectLst/>
                <a:cs typeface="+mn-cs"/>
              </a:rPr>
              <a:t>TBD</a:t>
            </a:r>
            <a:endParaRPr lang="en-US" sz="1050">
              <a:cs typeface="+mn-cs"/>
            </a:endParaRPr>
          </a:p>
        </p:txBody>
      </p:sp>
      <p:sp>
        <p:nvSpPr>
          <p:cNvPr id="135" name="Speech Bubble: Rectangle 134">
            <a:extLst>
              <a:ext uri="{FF2B5EF4-FFF2-40B4-BE49-F238E27FC236}">
                <a16:creationId xmlns:a16="http://schemas.microsoft.com/office/drawing/2014/main" id="{C8EDF0EC-240F-BBEF-80A7-E0586B2E74DE}"/>
              </a:ext>
            </a:extLst>
          </p:cNvPr>
          <p:cNvSpPr/>
          <p:nvPr/>
        </p:nvSpPr>
        <p:spPr>
          <a:xfrm>
            <a:off x="4238387" y="1808167"/>
            <a:ext cx="1646714" cy="537010"/>
          </a:xfrm>
          <a:prstGeom prst="wedgeRectCallout">
            <a:avLst>
              <a:gd name="adj1" fmla="val 59465"/>
              <a:gd name="adj2" fmla="val -25508"/>
            </a:avLst>
          </a:prstGeom>
          <a:solidFill>
            <a:schemeClr val="bg1"/>
          </a:solid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000">
                <a:solidFill>
                  <a:schemeClr val="tx1"/>
                </a:solidFill>
              </a:rPr>
              <a:t>Automatically set at requested peak Demand</a:t>
            </a:r>
          </a:p>
        </p:txBody>
      </p:sp>
      <p:sp>
        <p:nvSpPr>
          <p:cNvPr id="136" name="Speech Bubble: Rectangle 135">
            <a:extLst>
              <a:ext uri="{FF2B5EF4-FFF2-40B4-BE49-F238E27FC236}">
                <a16:creationId xmlns:a16="http://schemas.microsoft.com/office/drawing/2014/main" id="{81A5E123-C96D-C685-64B3-4C567950B2F3}"/>
              </a:ext>
            </a:extLst>
          </p:cNvPr>
          <p:cNvSpPr/>
          <p:nvPr/>
        </p:nvSpPr>
        <p:spPr>
          <a:xfrm>
            <a:off x="8949003" y="1788141"/>
            <a:ext cx="1840141" cy="498973"/>
          </a:xfrm>
          <a:prstGeom prst="wedgeRectCallout">
            <a:avLst>
              <a:gd name="adj1" fmla="val 57023"/>
              <a:gd name="adj2" fmla="val 23058"/>
            </a:avLst>
          </a:prstGeom>
          <a:solidFill>
            <a:schemeClr val="bg1"/>
          </a:solid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000" b="1">
                <a:solidFill>
                  <a:schemeClr val="tx1"/>
                </a:solidFill>
              </a:rPr>
              <a:t>TBD:</a:t>
            </a:r>
            <a:r>
              <a:rPr lang="en-US" sz="1000">
                <a:solidFill>
                  <a:schemeClr val="tx1"/>
                </a:solidFill>
              </a:rPr>
              <a:t> additional MWs studied in next batch and allocated based on available capacity</a:t>
            </a:r>
          </a:p>
        </p:txBody>
      </p:sp>
      <p:sp>
        <p:nvSpPr>
          <p:cNvPr id="140" name="Rectangle 139">
            <a:extLst>
              <a:ext uri="{FF2B5EF4-FFF2-40B4-BE49-F238E27FC236}">
                <a16:creationId xmlns:a16="http://schemas.microsoft.com/office/drawing/2014/main" id="{E399B29C-938F-2BC9-9A65-FC0C9519578E}"/>
              </a:ext>
            </a:extLst>
          </p:cNvPr>
          <p:cNvSpPr/>
          <p:nvPr/>
        </p:nvSpPr>
        <p:spPr>
          <a:xfrm>
            <a:off x="2217736" y="2375999"/>
            <a:ext cx="3768995" cy="1200749"/>
          </a:xfrm>
          <a:prstGeom prst="rect">
            <a:avLst/>
          </a:prstGeom>
          <a:solidFill>
            <a:srgbClr val="FFFFFF">
              <a:alpha val="50196"/>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41" name="Rectangle 140">
            <a:extLst>
              <a:ext uri="{FF2B5EF4-FFF2-40B4-BE49-F238E27FC236}">
                <a16:creationId xmlns:a16="http://schemas.microsoft.com/office/drawing/2014/main" id="{D87A6640-2342-6DC6-2BC4-8C0610C99AC1}"/>
              </a:ext>
            </a:extLst>
          </p:cNvPr>
          <p:cNvSpPr/>
          <p:nvPr/>
        </p:nvSpPr>
        <p:spPr>
          <a:xfrm>
            <a:off x="7129776" y="2375999"/>
            <a:ext cx="3768995" cy="1200749"/>
          </a:xfrm>
          <a:prstGeom prst="rect">
            <a:avLst/>
          </a:prstGeom>
          <a:solidFill>
            <a:srgbClr val="FFFFFF">
              <a:alpha val="50196"/>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Tree>
    <p:extLst>
      <p:ext uri="{BB962C8B-B14F-4D97-AF65-F5344CB8AC3E}">
        <p14:creationId xmlns:p14="http://schemas.microsoft.com/office/powerpoint/2010/main" val="1028246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25054-1B2D-1125-D20F-9E518342901B}"/>
            </a:ext>
          </a:extLst>
        </p:cNvPr>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0F8DA10B-5556-E2ED-E22B-3D54BA52B95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3" imgW="404" imgH="403" progId="TCLayout.ActiveDocument.1">
                  <p:embed/>
                </p:oleObj>
              </mc:Choice>
              <mc:Fallback>
                <p:oleObj name="think-cell Slide" r:id="rId23" imgW="404" imgH="403" progId="TCLayout.ActiveDocument.1">
                  <p:embed/>
                  <p:pic>
                    <p:nvPicPr>
                      <p:cNvPr id="4" name="Object 2" hidden="1">
                        <a:extLst>
                          <a:ext uri="{FF2B5EF4-FFF2-40B4-BE49-F238E27FC236}">
                            <a16:creationId xmlns:a16="http://schemas.microsoft.com/office/drawing/2014/main" id="{0F8DA10B-5556-E2ED-E22B-3D54BA52B95F}"/>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FEC66BF9-7DD1-711A-E605-557082A6E696}"/>
              </a:ext>
            </a:extLst>
          </p:cNvPr>
          <p:cNvSpPr>
            <a:spLocks noGrp="1"/>
          </p:cNvSpPr>
          <p:nvPr>
            <p:ph type="title"/>
            <p:custDataLst>
              <p:tags r:id="rId2"/>
            </p:custDataLst>
          </p:nvPr>
        </p:nvSpPr>
        <p:spPr>
          <a:xfrm>
            <a:off x="554736" y="172212"/>
            <a:ext cx="11082528" cy="384721"/>
          </a:xfrm>
        </p:spPr>
        <p:txBody>
          <a:bodyPr vert="horz">
            <a:spAutoFit/>
          </a:bodyPr>
          <a:lstStyle/>
          <a:p>
            <a:r>
              <a:rPr lang="en-US" dirty="0"/>
              <a:t>Concept Review - CLR</a:t>
            </a:r>
            <a:endParaRPr lang="de-DE" dirty="0"/>
          </a:p>
        </p:txBody>
      </p:sp>
      <p:sp>
        <p:nvSpPr>
          <p:cNvPr id="55" name="4. Footnote">
            <a:extLst>
              <a:ext uri="{FF2B5EF4-FFF2-40B4-BE49-F238E27FC236}">
                <a16:creationId xmlns:a16="http://schemas.microsoft.com/office/drawing/2014/main" id="{876DA1CD-4E56-00DE-1A67-05A46852A284}"/>
              </a:ext>
            </a:extLst>
          </p:cNvPr>
          <p:cNvSpPr txBox="1"/>
          <p:nvPr>
            <p:custDataLst>
              <p:tags r:id="rId3"/>
            </p:custDataLst>
          </p:nvPr>
        </p:nvSpPr>
        <p:spPr>
          <a:xfrm>
            <a:off x="2235695" y="6517231"/>
            <a:ext cx="6237739"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marR="0" lvl="0" indent="-1905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ERCOT discussions</a:t>
            </a:r>
          </a:p>
        </p:txBody>
      </p:sp>
      <p:grpSp>
        <p:nvGrpSpPr>
          <p:cNvPr id="60" name="Group 59">
            <a:extLst>
              <a:ext uri="{FF2B5EF4-FFF2-40B4-BE49-F238E27FC236}">
                <a16:creationId xmlns:a16="http://schemas.microsoft.com/office/drawing/2014/main" id="{F4DF17FC-89E0-D1A5-A5F7-F9380F6D96B4}"/>
              </a:ext>
            </a:extLst>
          </p:cNvPr>
          <p:cNvGrpSpPr/>
          <p:nvPr/>
        </p:nvGrpSpPr>
        <p:grpSpPr>
          <a:xfrm>
            <a:off x="9709328" y="702868"/>
            <a:ext cx="1590857" cy="184843"/>
            <a:chOff x="9745871" y="702868"/>
            <a:chExt cx="1590857" cy="184843"/>
          </a:xfrm>
        </p:grpSpPr>
        <p:grpSp>
          <p:nvGrpSpPr>
            <p:cNvPr id="56" name="XWhite 32">
              <a:extLst>
                <a:ext uri="{FF2B5EF4-FFF2-40B4-BE49-F238E27FC236}">
                  <a16:creationId xmlns:a16="http://schemas.microsoft.com/office/drawing/2014/main" id="{5C22CB6C-C816-7EA6-3383-2B5D80166FD5}"/>
                </a:ext>
              </a:extLst>
            </p:cNvPr>
            <p:cNvGrpSpPr>
              <a:grpSpLocks noChangeAspect="1"/>
            </p:cNvGrpSpPr>
            <p:nvPr>
              <p:custDataLst>
                <p:tags r:id="rId21"/>
              </p:custDataLst>
            </p:nvPr>
          </p:nvGrpSpPr>
          <p:grpSpPr>
            <a:xfrm>
              <a:off x="9745871" y="702868"/>
              <a:ext cx="184843" cy="184843"/>
              <a:chOff x="1016000" y="1016000"/>
              <a:chExt cx="396228" cy="396228"/>
            </a:xfrm>
          </p:grpSpPr>
          <p:sp>
            <p:nvSpPr>
              <p:cNvPr id="57" name="Oval 56">
                <a:extLst>
                  <a:ext uri="{FF2B5EF4-FFF2-40B4-BE49-F238E27FC236}">
                    <a16:creationId xmlns:a16="http://schemas.microsoft.com/office/drawing/2014/main" id="{8108A7AD-CA34-2797-737A-14D41A916A07}"/>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58" name="Graphic 57">
                <a:extLst>
                  <a:ext uri="{FF2B5EF4-FFF2-40B4-BE49-F238E27FC236}">
                    <a16:creationId xmlns:a16="http://schemas.microsoft.com/office/drawing/2014/main" id="{8E5B37B0-AD53-E3F4-7A9F-B7E01D2449D7}"/>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023614" y="1023614"/>
                <a:ext cx="381000" cy="381000"/>
              </a:xfrm>
              <a:prstGeom prst="rect">
                <a:avLst/>
              </a:prstGeom>
            </p:spPr>
          </p:pic>
        </p:grpSp>
        <p:sp>
          <p:nvSpPr>
            <p:cNvPr id="59" name="TextBox 62">
              <a:extLst>
                <a:ext uri="{FF2B5EF4-FFF2-40B4-BE49-F238E27FC236}">
                  <a16:creationId xmlns:a16="http://schemas.microsoft.com/office/drawing/2014/main" id="{BBB33617-7F5A-6D78-03C1-656BEBD3594D}"/>
                </a:ext>
              </a:extLst>
            </p:cNvPr>
            <p:cNvSpPr txBox="1">
              <a:spLocks/>
            </p:cNvSpPr>
            <p:nvPr/>
          </p:nvSpPr>
          <p:spPr>
            <a:xfrm>
              <a:off x="10050104" y="726040"/>
              <a:ext cx="1286624" cy="138499"/>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Point of interconnection</a:t>
              </a:r>
              <a:endParaRPr kumimoji="0" lang="en-CA" sz="9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sp>
        <p:nvSpPr>
          <p:cNvPr id="23" name="TextBox 62">
            <a:extLst>
              <a:ext uri="{FF2B5EF4-FFF2-40B4-BE49-F238E27FC236}">
                <a16:creationId xmlns:a16="http://schemas.microsoft.com/office/drawing/2014/main" id="{B0F5820F-08F7-29BC-1B45-8F039C1DBFD2}"/>
              </a:ext>
            </a:extLst>
          </p:cNvPr>
          <p:cNvSpPr txBox="1">
            <a:spLocks/>
          </p:cNvSpPr>
          <p:nvPr/>
        </p:nvSpPr>
        <p:spPr>
          <a:xfrm>
            <a:off x="521663" y="1299945"/>
            <a:ext cx="2675973" cy="1923604"/>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171450" indent="-171450">
              <a:buFont typeface="Arial" panose="020B0604020202020204" pitchFamily="34" charset="0"/>
              <a:buChar char="•"/>
            </a:pPr>
            <a:r>
              <a:rPr lang="en-US" sz="1200" b="1">
                <a:cs typeface="Arial"/>
              </a:rPr>
              <a:t>Large Load registers entirely as a CLR without any type of netting with generation or storage </a:t>
            </a:r>
          </a:p>
          <a:p>
            <a:pPr marL="171450" indent="-171450">
              <a:buFont typeface="Arial" panose="020B0604020202020204" pitchFamily="34" charset="0"/>
              <a:buChar char="•"/>
            </a:pPr>
            <a:r>
              <a:rPr lang="en-US" sz="1200"/>
              <a:t>Load-Only CLR leverages the existing CLR framework as the simplest near-term option,</a:t>
            </a:r>
            <a:r>
              <a:rPr lang="en-US" sz="1200" baseline="30000"/>
              <a:t>1</a:t>
            </a:r>
            <a:r>
              <a:rPr lang="en-US" sz="1200"/>
              <a:t> subject to required market/system implementation items (e.g., SCED CLR Bid Curve capping enhancements) before energization</a:t>
            </a:r>
          </a:p>
        </p:txBody>
      </p:sp>
      <p:sp>
        <p:nvSpPr>
          <p:cNvPr id="24" name="TextBox 62">
            <a:extLst>
              <a:ext uri="{FF2B5EF4-FFF2-40B4-BE49-F238E27FC236}">
                <a16:creationId xmlns:a16="http://schemas.microsoft.com/office/drawing/2014/main" id="{B9A141AD-2C79-8B73-2B1A-E32E553FF226}"/>
              </a:ext>
            </a:extLst>
          </p:cNvPr>
          <p:cNvSpPr txBox="1">
            <a:spLocks/>
          </p:cNvSpPr>
          <p:nvPr/>
        </p:nvSpPr>
        <p:spPr>
          <a:xfrm>
            <a:off x="3327750" y="1299945"/>
            <a:ext cx="5374461" cy="4901342"/>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171450" lvl="0" indent="-171450">
              <a:buClr>
                <a:srgbClr val="000000"/>
              </a:buClr>
              <a:buFont typeface="Arial" panose="020B0604020202020204" pitchFamily="34" charset="0"/>
              <a:buChar char="•"/>
              <a:defRPr/>
            </a:pPr>
            <a:r>
              <a:rPr lang="en-US" sz="1200" b="1"/>
              <a:t>Participates as dispatchable demand and must follow SCED basepoints</a:t>
            </a:r>
            <a:r>
              <a:rPr lang="en-US" sz="1200"/>
              <a:t> within its registered operating range (PC/LPC/MPC)</a:t>
            </a:r>
          </a:p>
          <a:p>
            <a:pPr marL="171450" lvl="0" indent="-171450">
              <a:buClr>
                <a:srgbClr val="000000"/>
              </a:buClr>
              <a:buFont typeface="Arial" panose="020B0604020202020204" pitchFamily="34" charset="0"/>
              <a:buChar char="•"/>
              <a:defRPr/>
            </a:pPr>
            <a:r>
              <a:rPr lang="en-US" sz="1200" b="1"/>
              <a:t>No assurance of service above awarded firm MW</a:t>
            </a:r>
            <a:r>
              <a:rPr lang="en-US" sz="1200"/>
              <a:t>; real-time consumption may be reduced below PC based on system conditions and SCED CLR Bid Curve capping</a:t>
            </a:r>
          </a:p>
          <a:p>
            <a:pPr marL="171450" lvl="0" indent="-171450">
              <a:buClr>
                <a:srgbClr val="000000"/>
              </a:buClr>
              <a:buFont typeface="Arial" panose="020B0604020202020204" pitchFamily="34" charset="0"/>
              <a:buChar char="•"/>
              <a:defRPr/>
            </a:pPr>
            <a:r>
              <a:rPr lang="en-US" sz="1200" b="1"/>
              <a:t>ERCOT observes and verifies performance based on net MW at the POI </a:t>
            </a:r>
            <a:r>
              <a:rPr lang="en-US" sz="1200"/>
              <a:t>and adherence to SCED dispatch instructions</a:t>
            </a:r>
            <a:endParaRPr lang="en-US" sz="1200" b="1"/>
          </a:p>
          <a:p>
            <a:pPr marL="171450" lvl="0" indent="-171450">
              <a:buClr>
                <a:srgbClr val="000000"/>
              </a:buClr>
              <a:buFont typeface="Arial" panose="020B0604020202020204" pitchFamily="34" charset="0"/>
              <a:buChar char="•"/>
              <a:defRPr/>
            </a:pPr>
            <a:r>
              <a:rPr lang="en-US" sz="1200" b="1"/>
              <a:t>Must meet existing CLR telemetry and dispatch performance requirements </a:t>
            </a:r>
            <a:r>
              <a:rPr lang="en-US" sz="1200"/>
              <a:t>(subject to SCED instructions and registered operating limits)</a:t>
            </a:r>
          </a:p>
          <a:p>
            <a:pPr marL="171450" lvl="0" indent="-171450">
              <a:buClr>
                <a:srgbClr val="000000"/>
              </a:buClr>
              <a:buFont typeface="Arial" panose="020B0604020202020204" pitchFamily="34" charset="0"/>
              <a:buChar char="•"/>
              <a:defRPr/>
            </a:pPr>
            <a:r>
              <a:rPr lang="en-US" sz="1200" b="1"/>
              <a:t>Load may register operational capability above awarded firm MW</a:t>
            </a:r>
            <a:r>
              <a:rPr lang="en-US" sz="1200"/>
              <a:t>, subject to real-time dispatch and congestion mitigation</a:t>
            </a:r>
            <a:r>
              <a:rPr lang="en-US" sz="1200" baseline="30000"/>
              <a:t>2</a:t>
            </a:r>
            <a:endParaRPr lang="en-US" sz="1200"/>
          </a:p>
          <a:p>
            <a:pPr marL="171450" lvl="0" indent="-171450">
              <a:buClr>
                <a:srgbClr val="000000"/>
              </a:buClr>
              <a:buFont typeface="Arial" panose="020B0604020202020204" pitchFamily="34" charset="0"/>
              <a:buChar char="•"/>
              <a:defRPr/>
            </a:pPr>
            <a:r>
              <a:rPr kumimoji="0" lang="en-US" sz="1200" b="1" i="1" u="none" strike="noStrike" kern="1200" cap="none" spc="0" normalizeH="0" baseline="0" noProof="0">
                <a:ln>
                  <a:noFill/>
                </a:ln>
                <a:solidFill>
                  <a:srgbClr val="000000"/>
                </a:solidFill>
                <a:effectLst/>
                <a:uLnTx/>
                <a:uFillTx/>
                <a:latin typeface="Arial"/>
                <a:ea typeface="+mn-ea"/>
                <a:cs typeface="Arial" panose="020B0604020202020204" pitchFamily="34" charset="0"/>
              </a:rPr>
              <a:t>Illustrative example</a:t>
            </a:r>
          </a:p>
          <a:p>
            <a:pPr marL="514350" lvl="1" indent="-285750">
              <a:buClr>
                <a:srgbClr val="000000"/>
              </a:buClr>
              <a:buFont typeface="Courier New" panose="02070309020205020404" pitchFamily="49" charset="0"/>
              <a:buChar char="o"/>
              <a:defRPr/>
            </a:pPr>
            <a:r>
              <a:rPr lang="en-US" sz="1200"/>
              <a:t>150 MW requested in Year 1</a:t>
            </a:r>
          </a:p>
          <a:p>
            <a:pPr marL="514350" lvl="1" indent="-285750">
              <a:buClr>
                <a:srgbClr val="000000"/>
              </a:buClr>
              <a:buFont typeface="Courier New" panose="02070309020205020404" pitchFamily="49" charset="0"/>
              <a:buChar char="o"/>
              <a:defRPr/>
            </a:pPr>
            <a:r>
              <a:rPr lang="en-US" sz="1200"/>
              <a:t>ERCOT performs steady-state and stability studies and allocate phased MW (e.g., 100 MW in Years 1–2, 300 MW in Years 3-4</a:t>
            </a:r>
            <a:r>
              <a:rPr lang="en-US" sz="1200">
                <a:solidFill>
                  <a:srgbClr val="FF0000"/>
                </a:solidFill>
              </a:rPr>
              <a:t>,</a:t>
            </a:r>
            <a:r>
              <a:rPr lang="en-US" sz="1200"/>
              <a:t> until transmission upgrade in Year 5)</a:t>
            </a:r>
          </a:p>
          <a:p>
            <a:pPr marL="514350" lvl="1" indent="-285750">
              <a:buClr>
                <a:srgbClr val="000000"/>
              </a:buClr>
              <a:buFont typeface="Courier New" panose="02070309020205020404" pitchFamily="49" charset="0"/>
              <a:buChar char="o"/>
              <a:defRPr/>
            </a:pPr>
            <a:r>
              <a:rPr lang="en-US" sz="1200"/>
              <a:t>Operational parameters:</a:t>
            </a:r>
          </a:p>
          <a:p>
            <a:pPr marL="724662" lvl="2" indent="-285750">
              <a:buClr>
                <a:srgbClr val="000000"/>
              </a:buClr>
              <a:buFont typeface="Arial" panose="020B0604020202020204" pitchFamily="34" charset="0"/>
              <a:buChar char="­"/>
              <a:defRPr/>
            </a:pPr>
            <a:r>
              <a:rPr lang="en-US" sz="1200"/>
              <a:t>PC = 0–100 MW (firm)</a:t>
            </a:r>
          </a:p>
          <a:p>
            <a:pPr marL="724662" lvl="2" indent="-285750">
              <a:buClr>
                <a:srgbClr val="000000"/>
              </a:buClr>
              <a:buFont typeface="Arial" panose="020B0604020202020204" pitchFamily="34" charset="0"/>
              <a:buChar char="­"/>
              <a:defRPr/>
            </a:pPr>
            <a:r>
              <a:rPr lang="en-US" sz="1200"/>
              <a:t>LPC = 0–100 MW</a:t>
            </a:r>
          </a:p>
          <a:p>
            <a:pPr marL="724662" lvl="2" indent="-285750">
              <a:buClr>
                <a:srgbClr val="000000"/>
              </a:buClr>
              <a:buFont typeface="Arial" panose="020B0604020202020204" pitchFamily="34" charset="0"/>
              <a:buChar char="­"/>
              <a:defRPr/>
            </a:pPr>
            <a:r>
              <a:rPr lang="en-US" sz="1200"/>
              <a:t>MPC = 150 MW (upper operational capability; not a planning guarantee)</a:t>
            </a:r>
          </a:p>
          <a:p>
            <a:pPr marL="724662" lvl="2" indent="-285750">
              <a:buClr>
                <a:srgbClr val="000000"/>
              </a:buClr>
              <a:buFont typeface="Arial" panose="020B0604020202020204" pitchFamily="34" charset="0"/>
              <a:buChar char="­"/>
              <a:defRPr/>
            </a:pPr>
            <a:r>
              <a:rPr lang="en-US" sz="1200"/>
              <a:t>CLR quantity may be modified in later years as transmission capability increases</a:t>
            </a:r>
            <a:endPar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9" name="4. Footnote">
            <a:extLst>
              <a:ext uri="{FF2B5EF4-FFF2-40B4-BE49-F238E27FC236}">
                <a16:creationId xmlns:a16="http://schemas.microsoft.com/office/drawing/2014/main" id="{9F19D934-FD28-75B3-BF8B-64C7CC885733}"/>
              </a:ext>
            </a:extLst>
          </p:cNvPr>
          <p:cNvSpPr txBox="1"/>
          <p:nvPr>
            <p:custDataLst>
              <p:tags r:id="rId4"/>
            </p:custDataLst>
          </p:nvPr>
        </p:nvSpPr>
        <p:spPr>
          <a:xfrm>
            <a:off x="2226070" y="6307848"/>
            <a:ext cx="9167418"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marR="0" lvl="0" indent="-1905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1. NPRR1188 later in 2026: Nodal pricing align local congestion prices. NPRR1255 mitigation methods needed (small project)  |  2. Potentially subject to additional limits identified in dynamic studies</a:t>
            </a:r>
          </a:p>
        </p:txBody>
      </p:sp>
      <p:sp>
        <p:nvSpPr>
          <p:cNvPr id="5" name="TextBox 62">
            <a:extLst>
              <a:ext uri="{FF2B5EF4-FFF2-40B4-BE49-F238E27FC236}">
                <a16:creationId xmlns:a16="http://schemas.microsoft.com/office/drawing/2014/main" id="{7EAF748A-D41C-719B-D344-4DF65AF51681}"/>
              </a:ext>
            </a:extLst>
          </p:cNvPr>
          <p:cNvSpPr txBox="1">
            <a:spLocks/>
          </p:cNvSpPr>
          <p:nvPr/>
        </p:nvSpPr>
        <p:spPr>
          <a:xfrm>
            <a:off x="521663" y="991720"/>
            <a:ext cx="1827725"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Description</a:t>
            </a:r>
          </a:p>
        </p:txBody>
      </p:sp>
      <p:cxnSp>
        <p:nvCxnSpPr>
          <p:cNvPr id="15" name="Straight Connector 14">
            <a:extLst>
              <a:ext uri="{FF2B5EF4-FFF2-40B4-BE49-F238E27FC236}">
                <a16:creationId xmlns:a16="http://schemas.microsoft.com/office/drawing/2014/main" id="{78BF161E-3F49-2FAD-C5C8-B6A735B9F757}"/>
              </a:ext>
            </a:extLst>
          </p:cNvPr>
          <p:cNvCxnSpPr>
            <a:cxnSpLocks/>
          </p:cNvCxnSpPr>
          <p:nvPr/>
        </p:nvCxnSpPr>
        <p:spPr>
          <a:xfrm>
            <a:off x="521663" y="1213474"/>
            <a:ext cx="1077852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 name="TextBox 62">
            <a:extLst>
              <a:ext uri="{FF2B5EF4-FFF2-40B4-BE49-F238E27FC236}">
                <a16:creationId xmlns:a16="http://schemas.microsoft.com/office/drawing/2014/main" id="{DC2D6DEF-0F8C-74E0-A77D-FFC9F6F08257}"/>
              </a:ext>
            </a:extLst>
          </p:cNvPr>
          <p:cNvSpPr txBox="1">
            <a:spLocks/>
          </p:cNvSpPr>
          <p:nvPr/>
        </p:nvSpPr>
        <p:spPr>
          <a:xfrm>
            <a:off x="3327750" y="991720"/>
            <a:ext cx="5374461"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sp>
        <p:nvSpPr>
          <p:cNvPr id="67" name="Rectangle 66">
            <a:extLst>
              <a:ext uri="{FF2B5EF4-FFF2-40B4-BE49-F238E27FC236}">
                <a16:creationId xmlns:a16="http://schemas.microsoft.com/office/drawing/2014/main" id="{D9511C7D-3082-54B2-CDD0-83EE05A21101}"/>
              </a:ext>
            </a:extLst>
          </p:cNvPr>
          <p:cNvSpPr/>
          <p:nvPr/>
        </p:nvSpPr>
        <p:spPr>
          <a:xfrm>
            <a:off x="9176920" y="1521081"/>
            <a:ext cx="2118748" cy="834244"/>
          </a:xfrm>
          <a:prstGeom prst="rect">
            <a:avLst/>
          </a:prstGeom>
          <a:noFill/>
          <a:ln w="28575" cap="sq">
            <a:solidFill>
              <a:schemeClr val="accent3"/>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42E11331-18EE-5569-581B-9E3167FB3A18}"/>
              </a:ext>
            </a:extLst>
          </p:cNvPr>
          <p:cNvSpPr/>
          <p:nvPr/>
        </p:nvSpPr>
        <p:spPr>
          <a:xfrm>
            <a:off x="9625074" y="1703363"/>
            <a:ext cx="1141110" cy="5432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t>Load</a:t>
            </a:r>
          </a:p>
        </p:txBody>
      </p:sp>
      <p:cxnSp>
        <p:nvCxnSpPr>
          <p:cNvPr id="9" name="Straight Connector 8">
            <a:extLst>
              <a:ext uri="{FF2B5EF4-FFF2-40B4-BE49-F238E27FC236}">
                <a16:creationId xmlns:a16="http://schemas.microsoft.com/office/drawing/2014/main" id="{C571CB4D-2A61-D019-45A5-65593350E0E0}"/>
              </a:ext>
            </a:extLst>
          </p:cNvPr>
          <p:cNvCxnSpPr>
            <a:cxnSpLocks/>
            <a:stCxn id="7" idx="2"/>
          </p:cNvCxnSpPr>
          <p:nvPr/>
        </p:nvCxnSpPr>
        <p:spPr>
          <a:xfrm>
            <a:off x="10195629" y="2246593"/>
            <a:ext cx="1" cy="231789"/>
          </a:xfrm>
          <a:prstGeom prst="line">
            <a:avLst/>
          </a:prstGeom>
        </p:spPr>
        <p:style>
          <a:lnRef idx="2">
            <a:schemeClr val="accent1"/>
          </a:lnRef>
          <a:fillRef idx="0">
            <a:schemeClr val="accent1"/>
          </a:fillRef>
          <a:effectRef idx="1">
            <a:schemeClr val="accent1"/>
          </a:effectRef>
          <a:fontRef idx="minor">
            <a:schemeClr val="tx1"/>
          </a:fontRef>
        </p:style>
      </p:cxnSp>
      <p:grpSp>
        <p:nvGrpSpPr>
          <p:cNvPr id="53" name="XWhite 32">
            <a:extLst>
              <a:ext uri="{FF2B5EF4-FFF2-40B4-BE49-F238E27FC236}">
                <a16:creationId xmlns:a16="http://schemas.microsoft.com/office/drawing/2014/main" id="{A8BB6111-CAE4-D667-67AE-AAB3FF68E0FB}"/>
              </a:ext>
            </a:extLst>
          </p:cNvPr>
          <p:cNvGrpSpPr>
            <a:grpSpLocks noChangeAspect="1"/>
          </p:cNvGrpSpPr>
          <p:nvPr>
            <p:custDataLst>
              <p:tags r:id="rId5"/>
            </p:custDataLst>
          </p:nvPr>
        </p:nvGrpSpPr>
        <p:grpSpPr>
          <a:xfrm>
            <a:off x="10060315" y="2478382"/>
            <a:ext cx="270629" cy="270629"/>
            <a:chOff x="1016000" y="1016000"/>
            <a:chExt cx="396228" cy="396228"/>
          </a:xfrm>
          <a:solidFill>
            <a:schemeClr val="bg2"/>
          </a:solidFill>
        </p:grpSpPr>
        <p:sp>
          <p:nvSpPr>
            <p:cNvPr id="54" name="Oval 53">
              <a:extLst>
                <a:ext uri="{FF2B5EF4-FFF2-40B4-BE49-F238E27FC236}">
                  <a16:creationId xmlns:a16="http://schemas.microsoft.com/office/drawing/2014/main" id="{38783B1A-3E28-19EF-20CC-536BE04FB0CA}"/>
                </a:ext>
              </a:extLst>
            </p:cNvPr>
            <p:cNvSpPr/>
            <p:nvPr/>
          </p:nvSpPr>
          <p:spPr>
            <a:xfrm>
              <a:off x="1016000" y="1016000"/>
              <a:ext cx="396228" cy="396228"/>
            </a:xfrm>
            <a:prstGeom prst="ellipse">
              <a:avLst/>
            </a:prstGeom>
            <a:grp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62" name="Graphic 61">
              <a:extLst>
                <a:ext uri="{FF2B5EF4-FFF2-40B4-BE49-F238E27FC236}">
                  <a16:creationId xmlns:a16="http://schemas.microsoft.com/office/drawing/2014/main" id="{4BF90B87-9B49-F8BC-B7BD-5E99DA497144}"/>
                </a:ext>
              </a:extLst>
            </p:cNvPr>
            <p:cNvPicPr>
              <a:picLocks noChangeAspect="1"/>
            </p:cNvPicPr>
            <p:nvPr/>
          </p:nvPicPr>
          <p:blipFill>
            <a:blip r:embed="rId25">
              <a:extLst>
                <a:ext uri="{96DAC541-7B7A-43D3-8B79-37D633B846F1}">
                  <asvg:svgBlip xmlns:asvg="http://schemas.microsoft.com/office/drawing/2016/SVG/main" r:embed="rId27"/>
                </a:ext>
              </a:extLst>
            </a:blip>
            <a:stretch>
              <a:fillRect/>
            </a:stretch>
          </p:blipFill>
          <p:spPr>
            <a:xfrm>
              <a:off x="1023614" y="1023614"/>
              <a:ext cx="381000" cy="381000"/>
            </a:xfrm>
            <a:prstGeom prst="rect">
              <a:avLst/>
            </a:prstGeom>
          </p:spPr>
        </p:pic>
      </p:grpSp>
      <p:sp>
        <p:nvSpPr>
          <p:cNvPr id="69" name="TextBox 62">
            <a:extLst>
              <a:ext uri="{FF2B5EF4-FFF2-40B4-BE49-F238E27FC236}">
                <a16:creationId xmlns:a16="http://schemas.microsoft.com/office/drawing/2014/main" id="{53A15311-446F-3673-D1B1-22F40F9ECC22}"/>
              </a:ext>
            </a:extLst>
          </p:cNvPr>
          <p:cNvSpPr txBox="1">
            <a:spLocks/>
          </p:cNvSpPr>
          <p:nvPr/>
        </p:nvSpPr>
        <p:spPr>
          <a:xfrm>
            <a:off x="9176920" y="1009182"/>
            <a:ext cx="1490242"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Illustrative scheme</a:t>
            </a:r>
          </a:p>
        </p:txBody>
      </p:sp>
      <p:graphicFrame>
        <p:nvGraphicFramePr>
          <p:cNvPr id="12" name="Chart 11">
            <a:extLst>
              <a:ext uri="{FF2B5EF4-FFF2-40B4-BE49-F238E27FC236}">
                <a16:creationId xmlns:a16="http://schemas.microsoft.com/office/drawing/2014/main" id="{8DA8C208-DD1E-C2B7-1C8B-7FF30461F849}"/>
              </a:ext>
            </a:extLst>
          </p:cNvPr>
          <p:cNvGraphicFramePr/>
          <p:nvPr>
            <p:custDataLst>
              <p:tags r:id="rId6"/>
            </p:custDataLst>
            <p:extLst>
              <p:ext uri="{D42A27DB-BD31-4B8C-83A1-F6EECF244321}">
                <p14:modId xmlns:p14="http://schemas.microsoft.com/office/powerpoint/2010/main" val="1279395048"/>
              </p:ext>
            </p:extLst>
          </p:nvPr>
        </p:nvGraphicFramePr>
        <p:xfrm>
          <a:off x="9083675" y="3546475"/>
          <a:ext cx="2309813" cy="2409825"/>
        </p:xfrm>
        <a:graphic>
          <a:graphicData uri="http://schemas.openxmlformats.org/drawingml/2006/chart">
            <c:chart xmlns:c="http://schemas.openxmlformats.org/drawingml/2006/chart" xmlns:r="http://schemas.openxmlformats.org/officeDocument/2006/relationships" r:id="rId28"/>
          </a:graphicData>
        </a:graphic>
      </p:graphicFrame>
      <p:sp>
        <p:nvSpPr>
          <p:cNvPr id="131" name="Text Placeholder 4">
            <a:extLst>
              <a:ext uri="{FF2B5EF4-FFF2-40B4-BE49-F238E27FC236}">
                <a16:creationId xmlns:a16="http://schemas.microsoft.com/office/drawing/2014/main" id="{4C1F3293-4EFE-461D-940D-7EE66BAE31C5}"/>
              </a:ext>
            </a:extLst>
          </p:cNvPr>
          <p:cNvSpPr>
            <a:spLocks noGrp="1"/>
          </p:cNvSpPr>
          <p:nvPr>
            <p:custDataLst>
              <p:tags r:id="rId7"/>
            </p:custDataLst>
          </p:nvPr>
        </p:nvSpPr>
        <p:spPr bwMode="gray">
          <a:xfrm>
            <a:off x="9301163" y="5422900"/>
            <a:ext cx="174625" cy="152400"/>
          </a:xfrm>
          <a:prstGeom prst="rect">
            <a:avLst/>
          </a:prstGeom>
          <a:solidFill>
            <a:schemeClr val="accent1"/>
          </a:solidFill>
          <a:ln>
            <a:noFill/>
          </a:ln>
          <a:effec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4DB2C6A-6B5D-4284-882C-BFA7D9137836}" type="datetime'''''''''''''''''5''0'''''''''''''''''''''''''''''">
              <a:rPr lang="de-DE" altLang="en-US" sz="1000" smtClean="0">
                <a:solidFill>
                  <a:schemeClr val="tx2"/>
                </a:solidFill>
                <a:effectLst/>
                <a:cs typeface="+mn-cs"/>
              </a:rPr>
              <a:pPr lvl="0" algn="ctr">
                <a:spcBef>
                  <a:spcPct val="0"/>
                </a:spcBef>
                <a:spcAft>
                  <a:spcPct val="0"/>
                </a:spcAft>
              </a:pPr>
              <a:t>50</a:t>
            </a:fld>
            <a:endParaRPr lang="de-DE" sz="1000">
              <a:solidFill>
                <a:schemeClr val="tx2"/>
              </a:solidFill>
              <a:cs typeface="+mn-cs"/>
            </a:endParaRPr>
          </a:p>
        </p:txBody>
      </p:sp>
      <p:sp>
        <p:nvSpPr>
          <p:cNvPr id="6" name="Text Placeholder 4">
            <a:extLst>
              <a:ext uri="{FF2B5EF4-FFF2-40B4-BE49-F238E27FC236}">
                <a16:creationId xmlns:a16="http://schemas.microsoft.com/office/drawing/2014/main" id="{4C1F3293-4EFE-461D-940D-7EE66BAE31C5}"/>
              </a:ext>
            </a:extLst>
          </p:cNvPr>
          <p:cNvSpPr>
            <a:spLocks noGrp="1"/>
          </p:cNvSpPr>
          <p:nvPr>
            <p:custDataLst>
              <p:tags r:id="rId8"/>
            </p:custDataLst>
          </p:nvPr>
        </p:nvSpPr>
        <p:spPr bwMode="auto">
          <a:xfrm>
            <a:off x="9193213" y="5773738"/>
            <a:ext cx="3905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8C8E957-6C0A-4658-9C63-95EBB16A85C8}" type="datetime'''''''''''''''''Y''''''''''''ea''''r'''''''''''' 1'''''''">
              <a:rPr lang="de-DE" altLang="en-US" sz="1000" b="1" smtClean="0">
                <a:cs typeface="+mn-cs"/>
              </a:rPr>
              <a:pPr lvl="0" algn="ctr">
                <a:spcBef>
                  <a:spcPct val="0"/>
                </a:spcBef>
                <a:spcAft>
                  <a:spcPct val="0"/>
                </a:spcAft>
              </a:pPr>
              <a:t>Year 1</a:t>
            </a:fld>
            <a:endParaRPr lang="de-DE" sz="1000" b="1">
              <a:cs typeface="+mn-cs"/>
            </a:endParaRPr>
          </a:p>
        </p:txBody>
      </p:sp>
      <p:sp>
        <p:nvSpPr>
          <p:cNvPr id="43" name="Text Placeholder 4">
            <a:extLst>
              <a:ext uri="{FF2B5EF4-FFF2-40B4-BE49-F238E27FC236}">
                <a16:creationId xmlns:a16="http://schemas.microsoft.com/office/drawing/2014/main" id="{568C4124-CF03-A5E2-3715-BE9966AF7213}"/>
              </a:ext>
            </a:extLst>
          </p:cNvPr>
          <p:cNvSpPr>
            <a:spLocks noGrp="1"/>
          </p:cNvSpPr>
          <p:nvPr>
            <p:custDataLst>
              <p:tags r:id="rId9"/>
            </p:custDataLst>
          </p:nvPr>
        </p:nvSpPr>
        <p:spPr bwMode="auto">
          <a:xfrm>
            <a:off x="9618663" y="5773738"/>
            <a:ext cx="3905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7B70740-CE32-477A-A266-0691B6A10176}" type="datetime'''''Y''''''''''''''''e''''a''r ''''''''2'''">
              <a:rPr lang="de-DE" altLang="en-US" sz="1000" b="1" smtClean="0">
                <a:cs typeface="+mn-cs"/>
              </a:rPr>
              <a:pPr lvl="0" algn="ctr">
                <a:spcBef>
                  <a:spcPct val="0"/>
                </a:spcBef>
                <a:spcAft>
                  <a:spcPct val="0"/>
                </a:spcAft>
              </a:pPr>
              <a:t>Year 2</a:t>
            </a:fld>
            <a:endParaRPr lang="de-DE" sz="1000" b="1">
              <a:cs typeface="+mn-cs"/>
            </a:endParaRPr>
          </a:p>
        </p:txBody>
      </p:sp>
      <p:sp>
        <p:nvSpPr>
          <p:cNvPr id="46" name="Text Placeholder 4">
            <a:extLst>
              <a:ext uri="{FF2B5EF4-FFF2-40B4-BE49-F238E27FC236}">
                <a16:creationId xmlns:a16="http://schemas.microsoft.com/office/drawing/2014/main" id="{4BEF68E8-9E02-0B31-83B9-702DD5B8711D}"/>
              </a:ext>
            </a:extLst>
          </p:cNvPr>
          <p:cNvSpPr>
            <a:spLocks noGrp="1"/>
          </p:cNvSpPr>
          <p:nvPr>
            <p:custDataLst>
              <p:tags r:id="rId10"/>
            </p:custDataLst>
          </p:nvPr>
        </p:nvSpPr>
        <p:spPr bwMode="auto">
          <a:xfrm>
            <a:off x="10042525" y="5773738"/>
            <a:ext cx="3905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173389E-FBFE-402F-8FE9-CB27AA727F85}" type="datetime'''''Yea''r'''' ''''''''''''''''''''''''''''3'''''">
              <a:rPr lang="de-DE" altLang="en-US" sz="1000" b="1" smtClean="0">
                <a:cs typeface="+mn-cs"/>
              </a:rPr>
              <a:pPr lvl="0" algn="ctr">
                <a:spcBef>
                  <a:spcPct val="0"/>
                </a:spcBef>
                <a:spcAft>
                  <a:spcPct val="0"/>
                </a:spcAft>
              </a:pPr>
              <a:t>Year 3</a:t>
            </a:fld>
            <a:endParaRPr lang="de-DE" sz="1000" b="1">
              <a:cs typeface="+mn-cs"/>
            </a:endParaRPr>
          </a:p>
        </p:txBody>
      </p:sp>
      <p:sp>
        <p:nvSpPr>
          <p:cNvPr id="50" name="Text Placeholder 4">
            <a:extLst>
              <a:ext uri="{FF2B5EF4-FFF2-40B4-BE49-F238E27FC236}">
                <a16:creationId xmlns:a16="http://schemas.microsoft.com/office/drawing/2014/main" id="{69448910-AD99-7617-53C0-12910D7B2D7E}"/>
              </a:ext>
            </a:extLst>
          </p:cNvPr>
          <p:cNvSpPr>
            <a:spLocks noGrp="1"/>
          </p:cNvSpPr>
          <p:nvPr>
            <p:custDataLst>
              <p:tags r:id="rId11"/>
            </p:custDataLst>
          </p:nvPr>
        </p:nvSpPr>
        <p:spPr bwMode="auto">
          <a:xfrm>
            <a:off x="10467975" y="5773738"/>
            <a:ext cx="3905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695A4AD-FFD0-4F46-8D9E-0D4FC5E59BD1}" type="datetime'''''''''''''Ye''''''''''''''''''''a''''''''''r'''''''' ''4'''">
              <a:rPr lang="de-DE" altLang="en-US" sz="1000" b="1" smtClean="0">
                <a:cs typeface="+mn-cs"/>
              </a:rPr>
              <a:pPr lvl="0" algn="ctr">
                <a:spcBef>
                  <a:spcPct val="0"/>
                </a:spcBef>
                <a:spcAft>
                  <a:spcPct val="0"/>
                </a:spcAft>
              </a:pPr>
              <a:t>Year 4</a:t>
            </a:fld>
            <a:endParaRPr lang="de-DE" sz="1000" b="1">
              <a:cs typeface="+mn-cs"/>
            </a:endParaRPr>
          </a:p>
        </p:txBody>
      </p:sp>
      <p:sp>
        <p:nvSpPr>
          <p:cNvPr id="63" name="Text Placeholder 4">
            <a:extLst>
              <a:ext uri="{FF2B5EF4-FFF2-40B4-BE49-F238E27FC236}">
                <a16:creationId xmlns:a16="http://schemas.microsoft.com/office/drawing/2014/main" id="{C9FCD48B-AF0E-6E69-9C78-E6E12074E53D}"/>
              </a:ext>
            </a:extLst>
          </p:cNvPr>
          <p:cNvSpPr>
            <a:spLocks noGrp="1"/>
          </p:cNvSpPr>
          <p:nvPr>
            <p:custDataLst>
              <p:tags r:id="rId12"/>
            </p:custDataLst>
          </p:nvPr>
        </p:nvSpPr>
        <p:spPr bwMode="auto">
          <a:xfrm>
            <a:off x="10891838" y="5773738"/>
            <a:ext cx="3905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F6A5C7B-E9ED-4ED7-A3C9-9BB8A67A6A63}" type="datetime'''Ye''''''''''ar'''''''''''''' 5'''''''''''''''''''''">
              <a:rPr lang="de-DE" altLang="en-US" sz="1000" b="1" smtClean="0">
                <a:cs typeface="+mn-cs"/>
              </a:rPr>
              <a:pPr lvl="0" algn="ctr">
                <a:spcBef>
                  <a:spcPct val="0"/>
                </a:spcBef>
                <a:spcAft>
                  <a:spcPct val="0"/>
                </a:spcAft>
              </a:pPr>
              <a:t>Year 5</a:t>
            </a:fld>
            <a:endParaRPr lang="de-DE" sz="1000" b="1">
              <a:cs typeface="+mn-cs"/>
            </a:endParaRPr>
          </a:p>
        </p:txBody>
      </p:sp>
      <p:sp>
        <p:nvSpPr>
          <p:cNvPr id="28" name="Text Placeholder 4">
            <a:extLst>
              <a:ext uri="{FF2B5EF4-FFF2-40B4-BE49-F238E27FC236}">
                <a16:creationId xmlns:a16="http://schemas.microsoft.com/office/drawing/2014/main" id="{4C1F3293-4EFE-461D-940D-7EE66BAE31C5}"/>
              </a:ext>
            </a:extLst>
          </p:cNvPr>
          <p:cNvSpPr>
            <a:spLocks noGrp="1"/>
          </p:cNvSpPr>
          <p:nvPr>
            <p:custDataLst>
              <p:tags r:id="rId13"/>
            </p:custDataLst>
          </p:nvPr>
        </p:nvSpPr>
        <p:spPr bwMode="gray">
          <a:xfrm>
            <a:off x="9266239" y="52705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2B83542-CF06-4466-BC31-1B92FE26BD77}" type="datetime'''''''''''''''''''''''1''''''''''5''''''''''''''''''''''0'">
              <a:rPr lang="de-DE" altLang="en-US" sz="1000" b="1" smtClean="0">
                <a:cs typeface="+mn-cs"/>
              </a:rPr>
              <a:pPr lvl="0" algn="ctr">
                <a:spcBef>
                  <a:spcPct val="0"/>
                </a:spcBef>
                <a:spcAft>
                  <a:spcPct val="0"/>
                </a:spcAft>
              </a:pPr>
              <a:t>150</a:t>
            </a:fld>
            <a:endParaRPr lang="de-DE" sz="1000" b="1">
              <a:cs typeface="+mn-cs"/>
            </a:endParaRPr>
          </a:p>
        </p:txBody>
      </p:sp>
      <p:sp>
        <p:nvSpPr>
          <p:cNvPr id="30" name="Text Placeholder 4">
            <a:extLst>
              <a:ext uri="{FF2B5EF4-FFF2-40B4-BE49-F238E27FC236}">
                <a16:creationId xmlns:a16="http://schemas.microsoft.com/office/drawing/2014/main" id="{4C1F3293-4EFE-461D-940D-7EE66BAE31C5}"/>
              </a:ext>
            </a:extLst>
          </p:cNvPr>
          <p:cNvSpPr>
            <a:spLocks noGrp="1"/>
          </p:cNvSpPr>
          <p:nvPr>
            <p:custDataLst>
              <p:tags r:id="rId14"/>
            </p:custDataLst>
          </p:nvPr>
        </p:nvSpPr>
        <p:spPr bwMode="gray">
          <a:xfrm>
            <a:off x="9691689" y="49958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8371987-F673-4FE6-B4DF-2E4308AE0FA2}" type="datetime'''''''''''''''''30''''''0'''''''''''''''''''''''''''''''''''">
              <a:rPr lang="de-DE" altLang="en-US" sz="1000" b="1" smtClean="0">
                <a:cs typeface="+mn-cs"/>
              </a:rPr>
              <a:pPr lvl="0" algn="ctr">
                <a:spcBef>
                  <a:spcPct val="0"/>
                </a:spcBef>
                <a:spcAft>
                  <a:spcPct val="0"/>
                </a:spcAft>
              </a:pPr>
              <a:t>300</a:t>
            </a:fld>
            <a:endParaRPr lang="de-DE" sz="1000" b="1">
              <a:cs typeface="+mn-cs"/>
            </a:endParaRPr>
          </a:p>
        </p:txBody>
      </p:sp>
      <p:sp>
        <p:nvSpPr>
          <p:cNvPr id="31" name="Text Placeholder 4">
            <a:extLst>
              <a:ext uri="{FF2B5EF4-FFF2-40B4-BE49-F238E27FC236}">
                <a16:creationId xmlns:a16="http://schemas.microsoft.com/office/drawing/2014/main" id="{4C1F3293-4EFE-461D-940D-7EE66BAE31C5}"/>
              </a:ext>
            </a:extLst>
          </p:cNvPr>
          <p:cNvSpPr>
            <a:spLocks noGrp="1"/>
          </p:cNvSpPr>
          <p:nvPr>
            <p:custDataLst>
              <p:tags r:id="rId15"/>
            </p:custDataLst>
          </p:nvPr>
        </p:nvSpPr>
        <p:spPr bwMode="gray">
          <a:xfrm>
            <a:off x="10115551" y="46243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729C0E3-50FF-4142-AD3E-BD4B98E57D71}" type="datetime'''''''''5''''''00'''''''''''''''">
              <a:rPr lang="de-DE" altLang="en-US" sz="1000" b="1" smtClean="0">
                <a:cs typeface="+mn-cs"/>
              </a:rPr>
              <a:pPr lvl="0" algn="ctr">
                <a:spcBef>
                  <a:spcPct val="0"/>
                </a:spcBef>
                <a:spcAft>
                  <a:spcPct val="0"/>
                </a:spcAft>
              </a:pPr>
              <a:t>500</a:t>
            </a:fld>
            <a:endParaRPr lang="de-DE" sz="1000" b="1">
              <a:cs typeface="+mn-cs"/>
            </a:endParaRPr>
          </a:p>
        </p:txBody>
      </p:sp>
      <p:sp>
        <p:nvSpPr>
          <p:cNvPr id="88" name="Text Placeholder 4">
            <a:extLst>
              <a:ext uri="{FF2B5EF4-FFF2-40B4-BE49-F238E27FC236}">
                <a16:creationId xmlns:a16="http://schemas.microsoft.com/office/drawing/2014/main" id="{4C1F3293-4EFE-461D-940D-7EE66BAE31C5}"/>
              </a:ext>
            </a:extLst>
          </p:cNvPr>
          <p:cNvSpPr>
            <a:spLocks noGrp="1"/>
          </p:cNvSpPr>
          <p:nvPr>
            <p:custDataLst>
              <p:tags r:id="rId16"/>
            </p:custDataLst>
          </p:nvPr>
        </p:nvSpPr>
        <p:spPr bwMode="gray">
          <a:xfrm>
            <a:off x="10541001" y="42529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C978F97-0A14-4592-8C7E-E6F8713F0535}" type="datetime'''''''''''''''''''''''70''0'''''''''''''''''''''''''''''''''">
              <a:rPr lang="de-DE" altLang="en-US" sz="1000" b="1" smtClean="0">
                <a:effectLst/>
                <a:cs typeface="+mn-cs"/>
              </a:rPr>
              <a:pPr lvl="0" algn="ctr">
                <a:spcBef>
                  <a:spcPct val="0"/>
                </a:spcBef>
                <a:spcAft>
                  <a:spcPct val="0"/>
                </a:spcAft>
              </a:pPr>
              <a:t>700</a:t>
            </a:fld>
            <a:endParaRPr lang="de-DE" sz="1000" b="1">
              <a:cs typeface="+mn-cs"/>
            </a:endParaRPr>
          </a:p>
        </p:txBody>
      </p:sp>
      <p:sp>
        <p:nvSpPr>
          <p:cNvPr id="98" name="Rectangle 97">
            <a:extLst>
              <a:ext uri="{FF2B5EF4-FFF2-40B4-BE49-F238E27FC236}">
                <a16:creationId xmlns:a16="http://schemas.microsoft.com/office/drawing/2014/main" id="{1C5F56B5-6907-182B-2EF9-753051E167DE}"/>
              </a:ext>
            </a:extLst>
          </p:cNvPr>
          <p:cNvSpPr/>
          <p:nvPr>
            <p:custDataLst>
              <p:tags r:id="rId17"/>
            </p:custDataLst>
          </p:nvPr>
        </p:nvSpPr>
        <p:spPr bwMode="auto">
          <a:xfrm>
            <a:off x="10633075" y="369888"/>
            <a:ext cx="109538" cy="109538"/>
          </a:xfrm>
          <a:prstGeom prst="rect">
            <a:avLst/>
          </a:prstGeom>
          <a:solidFill>
            <a:schemeClr val="accent1"/>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99" name="Rectangle 98">
            <a:extLst>
              <a:ext uri="{FF2B5EF4-FFF2-40B4-BE49-F238E27FC236}">
                <a16:creationId xmlns:a16="http://schemas.microsoft.com/office/drawing/2014/main" id="{7BA27E91-E9C6-EBB4-D2A6-199992249189}"/>
              </a:ext>
            </a:extLst>
          </p:cNvPr>
          <p:cNvSpPr/>
          <p:nvPr>
            <p:custDataLst>
              <p:tags r:id="rId18"/>
            </p:custDataLst>
          </p:nvPr>
        </p:nvSpPr>
        <p:spPr bwMode="auto">
          <a:xfrm>
            <a:off x="10633075" y="542925"/>
            <a:ext cx="109538" cy="109538"/>
          </a:xfrm>
          <a:prstGeom prst="rect">
            <a:avLst/>
          </a:prstGeom>
          <a:solidFill>
            <a:schemeClr val="accent4"/>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7" name="Text Placeholder 4">
            <a:extLst>
              <a:ext uri="{FF2B5EF4-FFF2-40B4-BE49-F238E27FC236}">
                <a16:creationId xmlns:a16="http://schemas.microsoft.com/office/drawing/2014/main" id="{4C1F3293-4EFE-461D-940D-7EE66BAE31C5}"/>
              </a:ext>
            </a:extLst>
          </p:cNvPr>
          <p:cNvSpPr>
            <a:spLocks noGrp="1"/>
          </p:cNvSpPr>
          <p:nvPr>
            <p:custDataLst>
              <p:tags r:id="rId19"/>
            </p:custDataLst>
          </p:nvPr>
        </p:nvSpPr>
        <p:spPr bwMode="auto">
          <a:xfrm>
            <a:off x="10793413" y="366713"/>
            <a:ext cx="4603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A8F62FCB-7956-418B-9E43-7BB9067DD368}" type="datetime'''C''''''''''''LR'''''''''''''''''' L''''''o''''''a''d'''''">
              <a:rPr lang="de-DE" altLang="en-US" sz="800" smtClean="0">
                <a:cs typeface="+mn-cs"/>
              </a:rPr>
              <a:pPr lvl="0">
                <a:spcBef>
                  <a:spcPct val="0"/>
                </a:spcBef>
                <a:spcAft>
                  <a:spcPct val="0"/>
                </a:spcAft>
              </a:pPr>
              <a:t>CLR Load</a:t>
            </a:fld>
            <a:endParaRPr lang="de-DE" sz="800">
              <a:cs typeface="+mn-cs"/>
            </a:endParaRPr>
          </a:p>
        </p:txBody>
      </p:sp>
      <p:sp>
        <p:nvSpPr>
          <p:cNvPr id="20" name="Text Placeholder 4">
            <a:extLst>
              <a:ext uri="{FF2B5EF4-FFF2-40B4-BE49-F238E27FC236}">
                <a16:creationId xmlns:a16="http://schemas.microsoft.com/office/drawing/2014/main" id="{4C1F3293-4EFE-461D-940D-7EE66BAE31C5}"/>
              </a:ext>
            </a:extLst>
          </p:cNvPr>
          <p:cNvSpPr>
            <a:spLocks noGrp="1"/>
          </p:cNvSpPr>
          <p:nvPr>
            <p:custDataLst>
              <p:tags r:id="rId20"/>
            </p:custDataLst>
          </p:nvPr>
        </p:nvSpPr>
        <p:spPr bwMode="auto">
          <a:xfrm>
            <a:off x="10793413" y="539750"/>
            <a:ext cx="45878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17C77EF8-C71E-42DF-903A-63319202F115}" type="datetime'''F''''''irm'' ''''''''''''''''L''o''a''d'''''''''''''''''''''">
              <a:rPr lang="de-DE" altLang="en-US" sz="800" smtClean="0">
                <a:cs typeface="+mn-cs"/>
              </a:rPr>
              <a:pPr lvl="0">
                <a:spcBef>
                  <a:spcPct val="0"/>
                </a:spcBef>
                <a:spcAft>
                  <a:spcPct val="0"/>
                </a:spcAft>
              </a:pPr>
              <a:t>Firm Load</a:t>
            </a:fld>
            <a:endParaRPr lang="de-DE" sz="800">
              <a:cs typeface="+mn-cs"/>
            </a:endParaRPr>
          </a:p>
        </p:txBody>
      </p:sp>
      <p:sp>
        <p:nvSpPr>
          <p:cNvPr id="150" name="Sticker">
            <a:extLst>
              <a:ext uri="{FF2B5EF4-FFF2-40B4-BE49-F238E27FC236}">
                <a16:creationId xmlns:a16="http://schemas.microsoft.com/office/drawing/2014/main" id="{F912A404-FF33-9422-106A-E8283A09862B}"/>
              </a:ext>
            </a:extLst>
          </p:cNvPr>
          <p:cNvSpPr txBox="1"/>
          <p:nvPr/>
        </p:nvSpPr>
        <p:spPr>
          <a:xfrm>
            <a:off x="9383539" y="0"/>
            <a:ext cx="2808461" cy="161583"/>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050" b="1" i="0" u="none" strike="noStrike" kern="1200" cap="all" spc="0" normalizeH="0" baseline="0" noProof="0">
                <a:ln>
                  <a:noFill/>
                </a:ln>
                <a:solidFill>
                  <a:srgbClr val="FF0000"/>
                </a:solidFill>
                <a:effectLst/>
                <a:uLnTx/>
                <a:uFillTx/>
                <a:latin typeface="Arial"/>
                <a:ea typeface="+mn-ea"/>
                <a:cs typeface="+mn-cs"/>
              </a:rPr>
              <a:t>POTENTIALLY FEASIBLE CONFIGURATION</a:t>
            </a:r>
          </a:p>
        </p:txBody>
      </p:sp>
      <p:sp>
        <p:nvSpPr>
          <p:cNvPr id="10" name="Rectangle 9">
            <a:extLst>
              <a:ext uri="{FF2B5EF4-FFF2-40B4-BE49-F238E27FC236}">
                <a16:creationId xmlns:a16="http://schemas.microsoft.com/office/drawing/2014/main" id="{D0E7695A-19FB-7003-9074-FA23C5C01DA1}"/>
              </a:ext>
            </a:extLst>
          </p:cNvPr>
          <p:cNvSpPr/>
          <p:nvPr/>
        </p:nvSpPr>
        <p:spPr>
          <a:xfrm>
            <a:off x="9688772" y="2980800"/>
            <a:ext cx="1013715" cy="279727"/>
          </a:xfrm>
          <a:prstGeom prst="rect">
            <a:avLst/>
          </a:prstGeom>
          <a:solidFill>
            <a:schemeClr val="bg1">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050" b="1">
                <a:solidFill>
                  <a:schemeClr val="bg1"/>
                </a:solidFill>
              </a:rPr>
              <a:t>ERCOT grid</a:t>
            </a:r>
          </a:p>
        </p:txBody>
      </p:sp>
      <p:cxnSp>
        <p:nvCxnSpPr>
          <p:cNvPr id="13" name="Straight Connector 12">
            <a:extLst>
              <a:ext uri="{FF2B5EF4-FFF2-40B4-BE49-F238E27FC236}">
                <a16:creationId xmlns:a16="http://schemas.microsoft.com/office/drawing/2014/main" id="{36D8ADAD-F2CC-9619-0DBE-68A262734D3D}"/>
              </a:ext>
            </a:extLst>
          </p:cNvPr>
          <p:cNvCxnSpPr>
            <a:cxnSpLocks/>
            <a:stCxn id="10" idx="0"/>
          </p:cNvCxnSpPr>
          <p:nvPr/>
        </p:nvCxnSpPr>
        <p:spPr>
          <a:xfrm flipV="1">
            <a:off x="10195630" y="2749011"/>
            <a:ext cx="0" cy="231789"/>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C41AADE7-FFD0-AE3A-5B65-03F17093C144}"/>
              </a:ext>
            </a:extLst>
          </p:cNvPr>
          <p:cNvSpPr txBox="1"/>
          <p:nvPr/>
        </p:nvSpPr>
        <p:spPr>
          <a:xfrm>
            <a:off x="8224020" y="6597651"/>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10</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800490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1C4C8-147D-B79C-5FB0-A2DBAA97B6E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C75F0E7-0630-B0B5-A3AB-05EC41A188F2}"/>
              </a:ext>
            </a:extLst>
          </p:cNvPr>
          <p:cNvSpPr>
            <a:spLocks noGrp="1"/>
          </p:cNvSpPr>
          <p:nvPr>
            <p:ph type="body" sz="quarter" idx="10"/>
          </p:nvPr>
        </p:nvSpPr>
        <p:spPr/>
        <p:txBody>
          <a:bodyPr/>
          <a:lstStyle/>
          <a:p>
            <a:endParaRPr lang="en-US"/>
          </a:p>
        </p:txBody>
      </p:sp>
      <p:sp>
        <p:nvSpPr>
          <p:cNvPr id="4" name="Title 3">
            <a:extLst>
              <a:ext uri="{FF2B5EF4-FFF2-40B4-BE49-F238E27FC236}">
                <a16:creationId xmlns:a16="http://schemas.microsoft.com/office/drawing/2014/main" id="{4D9078A2-1402-AA77-D8FF-EC783E84534E}"/>
              </a:ext>
            </a:extLst>
          </p:cNvPr>
          <p:cNvSpPr>
            <a:spLocks noGrp="1"/>
          </p:cNvSpPr>
          <p:nvPr>
            <p:ph type="title"/>
          </p:nvPr>
        </p:nvSpPr>
        <p:spPr>
          <a:xfrm>
            <a:off x="554736" y="172212"/>
            <a:ext cx="11082528" cy="589789"/>
          </a:xfrm>
        </p:spPr>
        <p:txBody>
          <a:bodyPr/>
          <a:lstStyle/>
          <a:p>
            <a:r>
              <a:rPr lang="en-US"/>
              <a:t>Provisional CLRs – Structure of Revision Requests</a:t>
            </a:r>
            <a:r>
              <a:rPr lang="en-US" baseline="30000"/>
              <a:t>1</a:t>
            </a:r>
            <a:endParaRPr lang="en-US"/>
          </a:p>
        </p:txBody>
      </p:sp>
      <p:sp>
        <p:nvSpPr>
          <p:cNvPr id="2" name="TextBox 1">
            <a:extLst>
              <a:ext uri="{FF2B5EF4-FFF2-40B4-BE49-F238E27FC236}">
                <a16:creationId xmlns:a16="http://schemas.microsoft.com/office/drawing/2014/main" id="{BBF883A8-05DD-C870-6B4E-F2A2A7ABB264}"/>
              </a:ext>
            </a:extLst>
          </p:cNvPr>
          <p:cNvSpPr txBox="1"/>
          <p:nvPr/>
        </p:nvSpPr>
        <p:spPr>
          <a:xfrm>
            <a:off x="406400" y="942225"/>
            <a:ext cx="11470640" cy="2031325"/>
          </a:xfrm>
          <a:prstGeom prst="rect">
            <a:avLst/>
          </a:prstGeom>
          <a:noFill/>
        </p:spPr>
        <p:txBody>
          <a:bodyPr wrap="square" rtlCol="0">
            <a:spAutoFit/>
          </a:bodyPr>
          <a:lstStyle/>
          <a:p>
            <a:pPr marL="285750" indent="-285750">
              <a:buFont typeface="Arial" panose="020B0604020202020204" pitchFamily="34" charset="0"/>
              <a:buChar char="•"/>
            </a:pPr>
            <a:r>
              <a:rPr lang="en-US"/>
              <a:t>Will consist of a PGRR and companion NPRR</a:t>
            </a:r>
          </a:p>
          <a:p>
            <a:pPr marL="285750" indent="-285750">
              <a:buFont typeface="Arial" panose="020B0604020202020204" pitchFamily="34" charset="0"/>
              <a:buChar char="•"/>
            </a:pPr>
            <a:r>
              <a:rPr lang="en-US"/>
              <a:t>Modular structure adds to PGRR145 and NPRR1325</a:t>
            </a:r>
          </a:p>
          <a:p>
            <a:pPr marL="742950" lvl="1" indent="-285750">
              <a:buFont typeface="Arial" panose="020B0604020202020204" pitchFamily="34" charset="0"/>
              <a:buChar char="•"/>
            </a:pPr>
            <a:r>
              <a:rPr lang="en-US" b="1"/>
              <a:t>Example – </a:t>
            </a:r>
            <a:r>
              <a:rPr lang="en-US"/>
              <a:t>Section 9.2.2.1, Additional Information Required for Provisional Controllable Load Resources (PCLRs) </a:t>
            </a:r>
            <a:r>
              <a:rPr lang="en-US" b="1"/>
              <a:t>compliments</a:t>
            </a:r>
            <a:r>
              <a:rPr lang="en-US"/>
              <a:t> Section 9.2.2 as written in PGRR145</a:t>
            </a:r>
          </a:p>
          <a:p>
            <a:pPr marL="285750" indent="-285750">
              <a:buFont typeface="Arial" panose="020B0604020202020204" pitchFamily="34" charset="0"/>
              <a:buChar char="•"/>
            </a:pPr>
            <a:r>
              <a:rPr lang="en-US"/>
              <a:t>This structure will allow the CLR Revision Requests to move forward in parallel with PGRR145 and NPRR1325 if possible, without interfering with the core Batch Zero language</a:t>
            </a:r>
          </a:p>
          <a:p>
            <a:pPr marL="742950" lvl="1" indent="-285750">
              <a:buFont typeface="Arial" panose="020B0604020202020204" pitchFamily="34" charset="0"/>
              <a:buChar char="•"/>
            </a:pPr>
            <a:endParaRPr lang="en-US"/>
          </a:p>
        </p:txBody>
      </p:sp>
      <p:sp>
        <p:nvSpPr>
          <p:cNvPr id="5" name="4. Footnote">
            <a:extLst>
              <a:ext uri="{FF2B5EF4-FFF2-40B4-BE49-F238E27FC236}">
                <a16:creationId xmlns:a16="http://schemas.microsoft.com/office/drawing/2014/main" id="{16E776B9-CF6E-637A-1B7E-05AF9472BD1D}"/>
              </a:ext>
            </a:extLst>
          </p:cNvPr>
          <p:cNvSpPr txBox="1"/>
          <p:nvPr>
            <p:custDataLst>
              <p:tags r:id="rId1"/>
            </p:custDataLst>
          </p:nvPr>
        </p:nvSpPr>
        <p:spPr>
          <a:xfrm>
            <a:off x="3444240" y="6586947"/>
            <a:ext cx="7885132"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lgn="r">
              <a:defRPr/>
            </a:pPr>
            <a:r>
              <a:rPr lang="en-US"/>
              <a:t>1. Design and NPRR/PGRR language still under internal review and may change prior to filing</a:t>
            </a:r>
            <a:endParaRPr lang="en-US" sz="100">
              <a:solidFill>
                <a:srgbClr val="000000"/>
              </a:solidFill>
            </a:endParaRPr>
          </a:p>
        </p:txBody>
      </p:sp>
    </p:spTree>
    <p:extLst>
      <p:ext uri="{BB962C8B-B14F-4D97-AF65-F5344CB8AC3E}">
        <p14:creationId xmlns:p14="http://schemas.microsoft.com/office/powerpoint/2010/main" val="2464593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7E0CA-0A97-1951-6118-A170F9DAD64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B2AE8E5-B6C9-F425-9DF0-9FF159814FB9}"/>
              </a:ext>
            </a:extLst>
          </p:cNvPr>
          <p:cNvSpPr>
            <a:spLocks noGrp="1"/>
          </p:cNvSpPr>
          <p:nvPr>
            <p:ph type="body" sz="quarter" idx="10"/>
          </p:nvPr>
        </p:nvSpPr>
        <p:spPr/>
        <p:txBody>
          <a:bodyPr/>
          <a:lstStyle/>
          <a:p>
            <a:endParaRPr lang="en-US"/>
          </a:p>
        </p:txBody>
      </p:sp>
      <p:sp>
        <p:nvSpPr>
          <p:cNvPr id="4" name="Title 3">
            <a:extLst>
              <a:ext uri="{FF2B5EF4-FFF2-40B4-BE49-F238E27FC236}">
                <a16:creationId xmlns:a16="http://schemas.microsoft.com/office/drawing/2014/main" id="{B21B8D1F-3BD9-02B3-F623-9565BE713C6E}"/>
              </a:ext>
            </a:extLst>
          </p:cNvPr>
          <p:cNvSpPr>
            <a:spLocks noGrp="1"/>
          </p:cNvSpPr>
          <p:nvPr>
            <p:ph type="title"/>
          </p:nvPr>
        </p:nvSpPr>
        <p:spPr>
          <a:xfrm>
            <a:off x="554736" y="172212"/>
            <a:ext cx="11082528" cy="589789"/>
          </a:xfrm>
        </p:spPr>
        <p:txBody>
          <a:bodyPr/>
          <a:lstStyle/>
          <a:p>
            <a:r>
              <a:rPr lang="en-US"/>
              <a:t>Provisional CLRs – Definition</a:t>
            </a:r>
            <a:r>
              <a:rPr lang="en-US" baseline="30000"/>
              <a:t>1</a:t>
            </a:r>
            <a:endParaRPr lang="en-US"/>
          </a:p>
        </p:txBody>
      </p:sp>
      <p:sp>
        <p:nvSpPr>
          <p:cNvPr id="5" name="4. Footnote">
            <a:extLst>
              <a:ext uri="{FF2B5EF4-FFF2-40B4-BE49-F238E27FC236}">
                <a16:creationId xmlns:a16="http://schemas.microsoft.com/office/drawing/2014/main" id="{9C6BE80A-8A56-609E-C518-26A786E425F1}"/>
              </a:ext>
            </a:extLst>
          </p:cNvPr>
          <p:cNvSpPr txBox="1"/>
          <p:nvPr>
            <p:custDataLst>
              <p:tags r:id="rId1"/>
            </p:custDataLst>
          </p:nvPr>
        </p:nvSpPr>
        <p:spPr>
          <a:xfrm>
            <a:off x="3444240" y="6586947"/>
            <a:ext cx="7885132"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lgn="r">
              <a:defRPr/>
            </a:pPr>
            <a:r>
              <a:rPr lang="en-US"/>
              <a:t>1. Design and NPRR/PGRR language still under internal review and may change prior to filing</a:t>
            </a:r>
            <a:endParaRPr lang="en-US" sz="100">
              <a:solidFill>
                <a:srgbClr val="000000"/>
              </a:solidFill>
            </a:endParaRPr>
          </a:p>
        </p:txBody>
      </p:sp>
      <p:graphicFrame>
        <p:nvGraphicFramePr>
          <p:cNvPr id="6" name="Content Placeholder 2">
            <a:extLst>
              <a:ext uri="{FF2B5EF4-FFF2-40B4-BE49-F238E27FC236}">
                <a16:creationId xmlns:a16="http://schemas.microsoft.com/office/drawing/2014/main" id="{6B3E0E97-897B-0A7E-DA69-04ACE0F40BBF}"/>
              </a:ext>
            </a:extLst>
          </p:cNvPr>
          <p:cNvGraphicFramePr>
            <a:graphicFrameLocks/>
          </p:cNvGraphicFramePr>
          <p:nvPr>
            <p:extLst>
              <p:ext uri="{D42A27DB-BD31-4B8C-83A1-F6EECF244321}">
                <p14:modId xmlns:p14="http://schemas.microsoft.com/office/powerpoint/2010/main" val="1728136992"/>
              </p:ext>
            </p:extLst>
          </p:nvPr>
        </p:nvGraphicFramePr>
        <p:xfrm>
          <a:off x="406400" y="762001"/>
          <a:ext cx="11379200" cy="5280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9691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C9C0F-2E0F-2D1B-0EC0-385E7CB5164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9216442-994C-077C-731B-0BAC06DB5CE8}"/>
              </a:ext>
            </a:extLst>
          </p:cNvPr>
          <p:cNvSpPr>
            <a:spLocks noGrp="1"/>
          </p:cNvSpPr>
          <p:nvPr>
            <p:ph type="body" sz="quarter" idx="10"/>
          </p:nvPr>
        </p:nvSpPr>
        <p:spPr/>
        <p:txBody>
          <a:bodyPr/>
          <a:lstStyle/>
          <a:p>
            <a:endParaRPr lang="en-US"/>
          </a:p>
        </p:txBody>
      </p:sp>
      <p:sp>
        <p:nvSpPr>
          <p:cNvPr id="4" name="Title 3">
            <a:extLst>
              <a:ext uri="{FF2B5EF4-FFF2-40B4-BE49-F238E27FC236}">
                <a16:creationId xmlns:a16="http://schemas.microsoft.com/office/drawing/2014/main" id="{FFAC5CB0-8E67-F3CB-132C-4771EEFBD87C}"/>
              </a:ext>
            </a:extLst>
          </p:cNvPr>
          <p:cNvSpPr>
            <a:spLocks noGrp="1"/>
          </p:cNvSpPr>
          <p:nvPr>
            <p:ph type="title"/>
          </p:nvPr>
        </p:nvSpPr>
        <p:spPr/>
        <p:txBody>
          <a:bodyPr/>
          <a:lstStyle/>
          <a:p>
            <a:r>
              <a:rPr lang="en-US"/>
              <a:t>Provisional Controllable Load Resources (PCLRs) in Batch Zero</a:t>
            </a:r>
            <a:r>
              <a:rPr lang="en-US" baseline="30000"/>
              <a:t>1</a:t>
            </a:r>
          </a:p>
        </p:txBody>
      </p:sp>
      <p:sp>
        <p:nvSpPr>
          <p:cNvPr id="23" name="Rectangle: Rounded Corners 22">
            <a:extLst>
              <a:ext uri="{FF2B5EF4-FFF2-40B4-BE49-F238E27FC236}">
                <a16:creationId xmlns:a16="http://schemas.microsoft.com/office/drawing/2014/main" id="{A3261F67-ED9E-F430-1B08-CA5071243CC8}"/>
              </a:ext>
            </a:extLst>
          </p:cNvPr>
          <p:cNvSpPr/>
          <p:nvPr/>
        </p:nvSpPr>
        <p:spPr>
          <a:xfrm>
            <a:off x="352447" y="3475652"/>
            <a:ext cx="2191824" cy="1932105"/>
          </a:xfrm>
          <a:prstGeom prst="roundRect">
            <a:avLst>
              <a:gd name="adj" fmla="val 1116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a:p>
            <a:pPr algn="ctr">
              <a:spcBef>
                <a:spcPts val="300"/>
              </a:spcBef>
              <a:spcAft>
                <a:spcPts val="300"/>
              </a:spcAft>
            </a:pPr>
            <a:r>
              <a:rPr lang="en-US" sz="1600">
                <a:solidFill>
                  <a:schemeClr val="bg1"/>
                </a:solidFill>
              </a:rPr>
              <a:t>ERCOT validates completion of all steps prior to granting Approval to Energize</a:t>
            </a:r>
          </a:p>
        </p:txBody>
      </p:sp>
      <p:sp>
        <p:nvSpPr>
          <p:cNvPr id="24" name="Oval 23">
            <a:extLst>
              <a:ext uri="{FF2B5EF4-FFF2-40B4-BE49-F238E27FC236}">
                <a16:creationId xmlns:a16="http://schemas.microsoft.com/office/drawing/2014/main" id="{9059EEA0-ABC3-87DD-C490-93894EE5FDED}"/>
              </a:ext>
            </a:extLst>
          </p:cNvPr>
          <p:cNvSpPr/>
          <p:nvPr/>
        </p:nvSpPr>
        <p:spPr>
          <a:xfrm>
            <a:off x="1252416" y="3550968"/>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a:solidFill>
                  <a:srgbClr val="00AEC7"/>
                </a:solidFill>
              </a:rPr>
              <a:t>8</a:t>
            </a:r>
          </a:p>
        </p:txBody>
      </p:sp>
      <p:sp>
        <p:nvSpPr>
          <p:cNvPr id="25" name="Rectangle: Rounded Corners 24">
            <a:extLst>
              <a:ext uri="{FF2B5EF4-FFF2-40B4-BE49-F238E27FC236}">
                <a16:creationId xmlns:a16="http://schemas.microsoft.com/office/drawing/2014/main" id="{11EAF738-6DB5-CD6B-EE2B-B19ECA972504}"/>
              </a:ext>
            </a:extLst>
          </p:cNvPr>
          <p:cNvSpPr/>
          <p:nvPr/>
        </p:nvSpPr>
        <p:spPr>
          <a:xfrm>
            <a:off x="3444240" y="3475652"/>
            <a:ext cx="2191824" cy="1932105"/>
          </a:xfrm>
          <a:prstGeom prst="roundRect">
            <a:avLst>
              <a:gd name="adj" fmla="val 1116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a:solidFill>
                  <a:schemeClr val="bg1"/>
                </a:solidFill>
              </a:rPr>
              <a:t>QSE establishes required ICCP telemetry points</a:t>
            </a:r>
          </a:p>
        </p:txBody>
      </p:sp>
      <p:sp>
        <p:nvSpPr>
          <p:cNvPr id="26" name="Oval 25">
            <a:extLst>
              <a:ext uri="{FF2B5EF4-FFF2-40B4-BE49-F238E27FC236}">
                <a16:creationId xmlns:a16="http://schemas.microsoft.com/office/drawing/2014/main" id="{62BDC2B6-135E-2ADE-F31F-2F97487E9204}"/>
              </a:ext>
            </a:extLst>
          </p:cNvPr>
          <p:cNvSpPr/>
          <p:nvPr/>
        </p:nvSpPr>
        <p:spPr>
          <a:xfrm>
            <a:off x="4344209" y="3550968"/>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a:solidFill>
                  <a:srgbClr val="00AEC7"/>
                </a:solidFill>
              </a:rPr>
              <a:t>7</a:t>
            </a:r>
          </a:p>
        </p:txBody>
      </p:sp>
      <p:sp>
        <p:nvSpPr>
          <p:cNvPr id="27" name="Rectangle: Rounded Corners 26">
            <a:extLst>
              <a:ext uri="{FF2B5EF4-FFF2-40B4-BE49-F238E27FC236}">
                <a16:creationId xmlns:a16="http://schemas.microsoft.com/office/drawing/2014/main" id="{E2EA8575-E945-7C75-4CA5-76D3C8DC49E8}"/>
              </a:ext>
            </a:extLst>
          </p:cNvPr>
          <p:cNvSpPr/>
          <p:nvPr/>
        </p:nvSpPr>
        <p:spPr>
          <a:xfrm>
            <a:off x="6537709" y="3475652"/>
            <a:ext cx="2191824" cy="1932105"/>
          </a:xfrm>
          <a:prstGeom prst="roundRect">
            <a:avLst>
              <a:gd name="adj" fmla="val 1116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a:p>
            <a:pPr algn="ctr">
              <a:spcBef>
                <a:spcPts val="300"/>
              </a:spcBef>
              <a:spcAft>
                <a:spcPts val="300"/>
              </a:spcAft>
            </a:pPr>
            <a:r>
              <a:rPr lang="en-US" sz="1600">
                <a:solidFill>
                  <a:schemeClr val="bg1"/>
                </a:solidFill>
              </a:rPr>
              <a:t>RE coordinates with ERCOT to establish metering and submit CLR parameters via RIOO</a:t>
            </a:r>
          </a:p>
        </p:txBody>
      </p:sp>
      <p:sp>
        <p:nvSpPr>
          <p:cNvPr id="28" name="Oval 27">
            <a:extLst>
              <a:ext uri="{FF2B5EF4-FFF2-40B4-BE49-F238E27FC236}">
                <a16:creationId xmlns:a16="http://schemas.microsoft.com/office/drawing/2014/main" id="{19682C19-94F8-E742-EAAE-BCEF58C51F02}"/>
              </a:ext>
            </a:extLst>
          </p:cNvPr>
          <p:cNvSpPr/>
          <p:nvPr/>
        </p:nvSpPr>
        <p:spPr>
          <a:xfrm>
            <a:off x="7437678" y="3550968"/>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a:solidFill>
                  <a:srgbClr val="00AEC7"/>
                </a:solidFill>
              </a:rPr>
              <a:t>6</a:t>
            </a:r>
          </a:p>
        </p:txBody>
      </p:sp>
      <p:sp>
        <p:nvSpPr>
          <p:cNvPr id="29" name="Rectangle: Rounded Corners 28">
            <a:extLst>
              <a:ext uri="{FF2B5EF4-FFF2-40B4-BE49-F238E27FC236}">
                <a16:creationId xmlns:a16="http://schemas.microsoft.com/office/drawing/2014/main" id="{06A02D24-F6C1-2A2A-642B-420DB2E0AA86}"/>
              </a:ext>
            </a:extLst>
          </p:cNvPr>
          <p:cNvSpPr/>
          <p:nvPr/>
        </p:nvSpPr>
        <p:spPr>
          <a:xfrm>
            <a:off x="9647729" y="3475652"/>
            <a:ext cx="2191824" cy="1932105"/>
          </a:xfrm>
          <a:prstGeom prst="roundRect">
            <a:avLst>
              <a:gd name="adj" fmla="val 1116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a:p>
            <a:pPr algn="ctr">
              <a:spcBef>
                <a:spcPts val="300"/>
              </a:spcBef>
              <a:spcAft>
                <a:spcPts val="300"/>
              </a:spcAft>
            </a:pPr>
            <a:r>
              <a:rPr lang="en-US" sz="1600">
                <a:solidFill>
                  <a:schemeClr val="bg1"/>
                </a:solidFill>
              </a:rPr>
              <a:t>ILLE registers with ERCOT as a Resource Entity (RE) and designates a QSE</a:t>
            </a:r>
          </a:p>
        </p:txBody>
      </p:sp>
      <p:sp>
        <p:nvSpPr>
          <p:cNvPr id="30" name="Oval 29">
            <a:extLst>
              <a:ext uri="{FF2B5EF4-FFF2-40B4-BE49-F238E27FC236}">
                <a16:creationId xmlns:a16="http://schemas.microsoft.com/office/drawing/2014/main" id="{5DC23CC1-52DD-69AC-56DC-E31289DF79A0}"/>
              </a:ext>
            </a:extLst>
          </p:cNvPr>
          <p:cNvSpPr/>
          <p:nvPr/>
        </p:nvSpPr>
        <p:spPr>
          <a:xfrm>
            <a:off x="10547698" y="3550968"/>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a:solidFill>
                  <a:srgbClr val="00AEC7"/>
                </a:solidFill>
              </a:rPr>
              <a:t>5</a:t>
            </a:r>
          </a:p>
        </p:txBody>
      </p:sp>
      <p:sp>
        <p:nvSpPr>
          <p:cNvPr id="31" name="Rectangle: Rounded Corners 30">
            <a:extLst>
              <a:ext uri="{FF2B5EF4-FFF2-40B4-BE49-F238E27FC236}">
                <a16:creationId xmlns:a16="http://schemas.microsoft.com/office/drawing/2014/main" id="{458B5B9F-786C-BBB4-9566-B1E85F7CFC6D}"/>
              </a:ext>
            </a:extLst>
          </p:cNvPr>
          <p:cNvSpPr/>
          <p:nvPr/>
        </p:nvSpPr>
        <p:spPr>
          <a:xfrm>
            <a:off x="9647729" y="979045"/>
            <a:ext cx="2191824" cy="1932105"/>
          </a:xfrm>
          <a:prstGeom prst="roundRect">
            <a:avLst>
              <a:gd name="adj" fmla="val 1116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a:p>
            <a:pPr algn="ctr">
              <a:spcBef>
                <a:spcPts val="300"/>
              </a:spcBef>
              <a:spcAft>
                <a:spcPts val="300"/>
              </a:spcAft>
            </a:pPr>
            <a:r>
              <a:rPr lang="en-US" sz="1600">
                <a:solidFill>
                  <a:schemeClr val="bg1"/>
                </a:solidFill>
              </a:rPr>
              <a:t>ERCOT studies the full load amount in the Batch Zero Refinement Study</a:t>
            </a:r>
          </a:p>
        </p:txBody>
      </p:sp>
      <p:sp>
        <p:nvSpPr>
          <p:cNvPr id="32" name="Oval 31">
            <a:extLst>
              <a:ext uri="{FF2B5EF4-FFF2-40B4-BE49-F238E27FC236}">
                <a16:creationId xmlns:a16="http://schemas.microsoft.com/office/drawing/2014/main" id="{5B636E4C-DF98-2B9E-A371-5D98E4BA6B28}"/>
              </a:ext>
            </a:extLst>
          </p:cNvPr>
          <p:cNvSpPr/>
          <p:nvPr/>
        </p:nvSpPr>
        <p:spPr>
          <a:xfrm>
            <a:off x="10547698" y="1054361"/>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a:solidFill>
                  <a:srgbClr val="00AEC7"/>
                </a:solidFill>
              </a:rPr>
              <a:t>4</a:t>
            </a:r>
          </a:p>
        </p:txBody>
      </p:sp>
      <p:sp>
        <p:nvSpPr>
          <p:cNvPr id="33" name="Rectangle: Rounded Corners 32">
            <a:extLst>
              <a:ext uri="{FF2B5EF4-FFF2-40B4-BE49-F238E27FC236}">
                <a16:creationId xmlns:a16="http://schemas.microsoft.com/office/drawing/2014/main" id="{8109BEBD-51D1-88D4-29C2-6E511ED14E7D}"/>
              </a:ext>
            </a:extLst>
          </p:cNvPr>
          <p:cNvSpPr/>
          <p:nvPr/>
        </p:nvSpPr>
        <p:spPr>
          <a:xfrm>
            <a:off x="6537709" y="979045"/>
            <a:ext cx="2191824" cy="1932105"/>
          </a:xfrm>
          <a:prstGeom prst="roundRect">
            <a:avLst>
              <a:gd name="adj" fmla="val 1116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a:p>
            <a:pPr algn="ctr">
              <a:spcBef>
                <a:spcPts val="300"/>
              </a:spcBef>
              <a:spcAft>
                <a:spcPts val="300"/>
              </a:spcAft>
            </a:pPr>
            <a:r>
              <a:rPr lang="en-US" sz="1600">
                <a:solidFill>
                  <a:schemeClr val="bg1"/>
                </a:solidFill>
              </a:rPr>
              <a:t>ILLE submits updated Declaration to accept allocation amounts</a:t>
            </a:r>
          </a:p>
        </p:txBody>
      </p:sp>
      <p:sp>
        <p:nvSpPr>
          <p:cNvPr id="34" name="Oval 33">
            <a:extLst>
              <a:ext uri="{FF2B5EF4-FFF2-40B4-BE49-F238E27FC236}">
                <a16:creationId xmlns:a16="http://schemas.microsoft.com/office/drawing/2014/main" id="{FFE25BC1-84FB-B8EE-1A9B-EE63C5236634}"/>
              </a:ext>
            </a:extLst>
          </p:cNvPr>
          <p:cNvSpPr/>
          <p:nvPr/>
        </p:nvSpPr>
        <p:spPr>
          <a:xfrm>
            <a:off x="7437678" y="1054361"/>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a:solidFill>
                  <a:srgbClr val="00AEC7"/>
                </a:solidFill>
              </a:rPr>
              <a:t>3</a:t>
            </a:r>
          </a:p>
        </p:txBody>
      </p:sp>
      <p:sp>
        <p:nvSpPr>
          <p:cNvPr id="37" name="Rectangle: Rounded Corners 36">
            <a:extLst>
              <a:ext uri="{FF2B5EF4-FFF2-40B4-BE49-F238E27FC236}">
                <a16:creationId xmlns:a16="http://schemas.microsoft.com/office/drawing/2014/main" id="{7BDE6A3F-877C-A28B-CB02-EF831D12E880}"/>
              </a:ext>
            </a:extLst>
          </p:cNvPr>
          <p:cNvSpPr/>
          <p:nvPr/>
        </p:nvSpPr>
        <p:spPr>
          <a:xfrm>
            <a:off x="3444240" y="979045"/>
            <a:ext cx="2191824" cy="1932105"/>
          </a:xfrm>
          <a:prstGeom prst="roundRect">
            <a:avLst>
              <a:gd name="adj" fmla="val 1116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a:solidFill>
                  <a:schemeClr val="bg1"/>
                </a:solidFill>
              </a:rPr>
              <a:t>ERCOT studies PCLR in Batch Zero</a:t>
            </a:r>
          </a:p>
        </p:txBody>
      </p:sp>
      <p:sp>
        <p:nvSpPr>
          <p:cNvPr id="38" name="Oval 37">
            <a:extLst>
              <a:ext uri="{FF2B5EF4-FFF2-40B4-BE49-F238E27FC236}">
                <a16:creationId xmlns:a16="http://schemas.microsoft.com/office/drawing/2014/main" id="{875669AC-92B5-5404-D749-1A7D40303C4E}"/>
              </a:ext>
            </a:extLst>
          </p:cNvPr>
          <p:cNvSpPr/>
          <p:nvPr/>
        </p:nvSpPr>
        <p:spPr>
          <a:xfrm>
            <a:off x="4344209" y="1054361"/>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a:solidFill>
                  <a:srgbClr val="00AEC7"/>
                </a:solidFill>
              </a:rPr>
              <a:t>2</a:t>
            </a:r>
          </a:p>
        </p:txBody>
      </p:sp>
      <p:sp>
        <p:nvSpPr>
          <p:cNvPr id="39" name="Rectangle: Rounded Corners 38">
            <a:extLst>
              <a:ext uri="{FF2B5EF4-FFF2-40B4-BE49-F238E27FC236}">
                <a16:creationId xmlns:a16="http://schemas.microsoft.com/office/drawing/2014/main" id="{B6A9084E-21A5-8E65-8387-748C473113A3}"/>
              </a:ext>
            </a:extLst>
          </p:cNvPr>
          <p:cNvSpPr/>
          <p:nvPr/>
        </p:nvSpPr>
        <p:spPr>
          <a:xfrm>
            <a:off x="352447" y="979045"/>
            <a:ext cx="2191824" cy="1932105"/>
          </a:xfrm>
          <a:prstGeom prst="roundRect">
            <a:avLst>
              <a:gd name="adj" fmla="val 1116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a:p>
            <a:pPr algn="ctr">
              <a:spcBef>
                <a:spcPts val="300"/>
              </a:spcBef>
              <a:spcAft>
                <a:spcPts val="300"/>
              </a:spcAft>
            </a:pPr>
            <a:endParaRPr lang="en-US" sz="1400">
              <a:solidFill>
                <a:schemeClr val="bg1"/>
              </a:solidFill>
            </a:endParaRPr>
          </a:p>
          <a:p>
            <a:pPr algn="ctr">
              <a:spcBef>
                <a:spcPts val="300"/>
              </a:spcBef>
              <a:spcAft>
                <a:spcPts val="300"/>
              </a:spcAft>
            </a:pPr>
            <a:r>
              <a:rPr lang="en-US" sz="1600">
                <a:solidFill>
                  <a:schemeClr val="bg1"/>
                </a:solidFill>
              </a:rPr>
              <a:t>Submission of Declaration and required information to ERCOT</a:t>
            </a:r>
          </a:p>
          <a:p>
            <a:pPr algn="ctr">
              <a:spcBef>
                <a:spcPts val="300"/>
              </a:spcBef>
              <a:spcAft>
                <a:spcPts val="300"/>
              </a:spcAft>
            </a:pPr>
            <a:r>
              <a:rPr lang="en-US" sz="1200" b="1">
                <a:solidFill>
                  <a:schemeClr val="bg1"/>
                </a:solidFill>
              </a:rPr>
              <a:t>(by July 24)</a:t>
            </a:r>
          </a:p>
        </p:txBody>
      </p:sp>
      <p:sp>
        <p:nvSpPr>
          <p:cNvPr id="40" name="Oval 39">
            <a:extLst>
              <a:ext uri="{FF2B5EF4-FFF2-40B4-BE49-F238E27FC236}">
                <a16:creationId xmlns:a16="http://schemas.microsoft.com/office/drawing/2014/main" id="{55A07200-EE25-F561-FCD4-FC9FC0D22EB5}"/>
              </a:ext>
            </a:extLst>
          </p:cNvPr>
          <p:cNvSpPr/>
          <p:nvPr/>
        </p:nvSpPr>
        <p:spPr>
          <a:xfrm>
            <a:off x="1252416" y="1054361"/>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a:solidFill>
                  <a:srgbClr val="00AEC7"/>
                </a:solidFill>
              </a:rPr>
              <a:t>1</a:t>
            </a:r>
          </a:p>
        </p:txBody>
      </p:sp>
      <p:sp>
        <p:nvSpPr>
          <p:cNvPr id="41" name="Arrow: Right 40">
            <a:extLst>
              <a:ext uri="{FF2B5EF4-FFF2-40B4-BE49-F238E27FC236}">
                <a16:creationId xmlns:a16="http://schemas.microsoft.com/office/drawing/2014/main" id="{133CADAD-B4CD-7A84-E9B2-71ABCDD08981}"/>
              </a:ext>
            </a:extLst>
          </p:cNvPr>
          <p:cNvSpPr/>
          <p:nvPr/>
        </p:nvSpPr>
        <p:spPr>
          <a:xfrm>
            <a:off x="2638854" y="1683840"/>
            <a:ext cx="709127" cy="522514"/>
          </a:xfrm>
          <a:prstGeom prst="rightArrow">
            <a:avLst/>
          </a:prstGeom>
          <a:solidFill>
            <a:srgbClr val="7C858C"/>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2" name="Arrow: Right 41">
            <a:extLst>
              <a:ext uri="{FF2B5EF4-FFF2-40B4-BE49-F238E27FC236}">
                <a16:creationId xmlns:a16="http://schemas.microsoft.com/office/drawing/2014/main" id="{737207F2-AB77-A5FF-4D17-78ACE0E85F3C}"/>
              </a:ext>
            </a:extLst>
          </p:cNvPr>
          <p:cNvSpPr/>
          <p:nvPr/>
        </p:nvSpPr>
        <p:spPr>
          <a:xfrm>
            <a:off x="5740598" y="1667178"/>
            <a:ext cx="709127" cy="522514"/>
          </a:xfrm>
          <a:prstGeom prst="rightArrow">
            <a:avLst/>
          </a:prstGeom>
          <a:solidFill>
            <a:srgbClr val="7C858C"/>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3" name="Arrow: Right 42">
            <a:extLst>
              <a:ext uri="{FF2B5EF4-FFF2-40B4-BE49-F238E27FC236}">
                <a16:creationId xmlns:a16="http://schemas.microsoft.com/office/drawing/2014/main" id="{CA93B1B5-59DF-6442-EF25-1909B528627D}"/>
              </a:ext>
            </a:extLst>
          </p:cNvPr>
          <p:cNvSpPr/>
          <p:nvPr/>
        </p:nvSpPr>
        <p:spPr>
          <a:xfrm>
            <a:off x="8834067" y="1673507"/>
            <a:ext cx="709127" cy="522514"/>
          </a:xfrm>
          <a:prstGeom prst="rightArrow">
            <a:avLst/>
          </a:prstGeom>
          <a:solidFill>
            <a:srgbClr val="7C858C"/>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4" name="Arrow: Right 43">
            <a:extLst>
              <a:ext uri="{FF2B5EF4-FFF2-40B4-BE49-F238E27FC236}">
                <a16:creationId xmlns:a16="http://schemas.microsoft.com/office/drawing/2014/main" id="{C8077362-C0F5-DF76-1859-0C12BA7D5E93}"/>
              </a:ext>
            </a:extLst>
          </p:cNvPr>
          <p:cNvSpPr/>
          <p:nvPr/>
        </p:nvSpPr>
        <p:spPr>
          <a:xfrm rot="10800000">
            <a:off x="2639475" y="4246099"/>
            <a:ext cx="709127" cy="522514"/>
          </a:xfrm>
          <a:prstGeom prst="rightArrow">
            <a:avLst/>
          </a:prstGeom>
          <a:solidFill>
            <a:srgbClr val="7C858C"/>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5" name="Arrow: Right 44">
            <a:extLst>
              <a:ext uri="{FF2B5EF4-FFF2-40B4-BE49-F238E27FC236}">
                <a16:creationId xmlns:a16="http://schemas.microsoft.com/office/drawing/2014/main" id="{AD919FE6-724E-7A77-65B6-0EB04241C1BD}"/>
              </a:ext>
            </a:extLst>
          </p:cNvPr>
          <p:cNvSpPr/>
          <p:nvPr/>
        </p:nvSpPr>
        <p:spPr>
          <a:xfrm rot="10800000">
            <a:off x="5741219" y="4229437"/>
            <a:ext cx="709127" cy="522514"/>
          </a:xfrm>
          <a:prstGeom prst="rightArrow">
            <a:avLst/>
          </a:prstGeom>
          <a:solidFill>
            <a:srgbClr val="7C858C"/>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6" name="Arrow: Right 45">
            <a:extLst>
              <a:ext uri="{FF2B5EF4-FFF2-40B4-BE49-F238E27FC236}">
                <a16:creationId xmlns:a16="http://schemas.microsoft.com/office/drawing/2014/main" id="{A1A1EC3E-41BC-F177-0D5A-AF8D02D269D7}"/>
              </a:ext>
            </a:extLst>
          </p:cNvPr>
          <p:cNvSpPr/>
          <p:nvPr/>
        </p:nvSpPr>
        <p:spPr>
          <a:xfrm rot="10800000">
            <a:off x="8834688" y="4235766"/>
            <a:ext cx="709127" cy="522514"/>
          </a:xfrm>
          <a:prstGeom prst="rightArrow">
            <a:avLst/>
          </a:prstGeom>
          <a:solidFill>
            <a:srgbClr val="7C858C"/>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7" name="Arrow: Right 46">
            <a:extLst>
              <a:ext uri="{FF2B5EF4-FFF2-40B4-BE49-F238E27FC236}">
                <a16:creationId xmlns:a16="http://schemas.microsoft.com/office/drawing/2014/main" id="{63448552-442D-F36F-42C0-54362668FF46}"/>
              </a:ext>
            </a:extLst>
          </p:cNvPr>
          <p:cNvSpPr/>
          <p:nvPr/>
        </p:nvSpPr>
        <p:spPr>
          <a:xfrm rot="5400000">
            <a:off x="10527871" y="2940976"/>
            <a:ext cx="431540" cy="522514"/>
          </a:xfrm>
          <a:prstGeom prst="rightArrow">
            <a:avLst/>
          </a:prstGeom>
          <a:solidFill>
            <a:srgbClr val="7C858C"/>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8" name="Left Brace 47">
            <a:extLst>
              <a:ext uri="{FF2B5EF4-FFF2-40B4-BE49-F238E27FC236}">
                <a16:creationId xmlns:a16="http://schemas.microsoft.com/office/drawing/2014/main" id="{30F88410-853B-4024-A76D-EA519B864E72}"/>
              </a:ext>
            </a:extLst>
          </p:cNvPr>
          <p:cNvSpPr/>
          <p:nvPr/>
        </p:nvSpPr>
        <p:spPr>
          <a:xfrm rot="16200000">
            <a:off x="7489102" y="1379239"/>
            <a:ext cx="305594" cy="8395313"/>
          </a:xfrm>
          <a:prstGeom prst="leftBrace">
            <a:avLst>
              <a:gd name="adj1" fmla="val 52592"/>
              <a:gd name="adj2" fmla="val 50000"/>
            </a:avLst>
          </a:prstGeom>
          <a:ln w="38100">
            <a:solidFill>
              <a:srgbClr val="FF82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TextBox 48">
            <a:extLst>
              <a:ext uri="{FF2B5EF4-FFF2-40B4-BE49-F238E27FC236}">
                <a16:creationId xmlns:a16="http://schemas.microsoft.com/office/drawing/2014/main" id="{9DE14EC4-D0D1-64F9-2186-E4C00FEAAEDE}"/>
              </a:ext>
            </a:extLst>
          </p:cNvPr>
          <p:cNvSpPr txBox="1"/>
          <p:nvPr/>
        </p:nvSpPr>
        <p:spPr>
          <a:xfrm>
            <a:off x="4370049" y="5706580"/>
            <a:ext cx="6527143" cy="584775"/>
          </a:xfrm>
          <a:prstGeom prst="rect">
            <a:avLst/>
          </a:prstGeom>
          <a:noFill/>
        </p:spPr>
        <p:txBody>
          <a:bodyPr wrap="square" rtlCol="0">
            <a:spAutoFit/>
          </a:bodyPr>
          <a:lstStyle/>
          <a:p>
            <a:pPr algn="ctr"/>
            <a:r>
              <a:rPr lang="en-US" sz="1600">
                <a:solidFill>
                  <a:srgbClr val="FF8200"/>
                </a:solidFill>
              </a:rPr>
              <a:t>Must be done before non-firm load may energize</a:t>
            </a:r>
          </a:p>
          <a:p>
            <a:pPr algn="ctr"/>
            <a:r>
              <a:rPr lang="en-US" sz="1600">
                <a:solidFill>
                  <a:srgbClr val="FF8200"/>
                </a:solidFill>
              </a:rPr>
              <a:t>May be done in parallel with QSA </a:t>
            </a:r>
          </a:p>
        </p:txBody>
      </p:sp>
      <p:sp>
        <p:nvSpPr>
          <p:cNvPr id="52" name="4. Footnote">
            <a:extLst>
              <a:ext uri="{FF2B5EF4-FFF2-40B4-BE49-F238E27FC236}">
                <a16:creationId xmlns:a16="http://schemas.microsoft.com/office/drawing/2014/main" id="{56E08084-82F5-C9EC-ADB9-8C3937E4E45D}"/>
              </a:ext>
            </a:extLst>
          </p:cNvPr>
          <p:cNvSpPr txBox="1"/>
          <p:nvPr>
            <p:custDataLst>
              <p:tags r:id="rId1"/>
            </p:custDataLst>
          </p:nvPr>
        </p:nvSpPr>
        <p:spPr>
          <a:xfrm>
            <a:off x="3444240" y="6586947"/>
            <a:ext cx="7885132"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lgn="r">
              <a:defRPr/>
            </a:pPr>
            <a:r>
              <a:rPr lang="en-US"/>
              <a:t>1. Design and NPRR/PGRR language still under internal review and may change prior to filing</a:t>
            </a:r>
            <a:endParaRPr lang="en-US" sz="100">
              <a:solidFill>
                <a:srgbClr val="000000"/>
              </a:solidFill>
            </a:endParaRPr>
          </a:p>
        </p:txBody>
      </p:sp>
    </p:spTree>
    <p:extLst>
      <p:ext uri="{BB962C8B-B14F-4D97-AF65-F5344CB8AC3E}">
        <p14:creationId xmlns:p14="http://schemas.microsoft.com/office/powerpoint/2010/main" val="948367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840DE-1D61-C24D-8F52-370254D4831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F939845-A599-85E1-ACB3-35927307098B}"/>
              </a:ext>
            </a:extLst>
          </p:cNvPr>
          <p:cNvSpPr>
            <a:spLocks noGrp="1"/>
          </p:cNvSpPr>
          <p:nvPr>
            <p:ph type="body" sz="quarter" idx="10"/>
          </p:nvPr>
        </p:nvSpPr>
        <p:spPr/>
        <p:txBody>
          <a:bodyPr/>
          <a:lstStyle/>
          <a:p>
            <a:endParaRPr lang="en-US"/>
          </a:p>
        </p:txBody>
      </p:sp>
      <p:sp>
        <p:nvSpPr>
          <p:cNvPr id="4" name="Title 3">
            <a:extLst>
              <a:ext uri="{FF2B5EF4-FFF2-40B4-BE49-F238E27FC236}">
                <a16:creationId xmlns:a16="http://schemas.microsoft.com/office/drawing/2014/main" id="{BF22DEAC-172F-2E90-E66B-7F5AEFF3AA97}"/>
              </a:ext>
            </a:extLst>
          </p:cNvPr>
          <p:cNvSpPr>
            <a:spLocks noGrp="1"/>
          </p:cNvSpPr>
          <p:nvPr>
            <p:ph type="title"/>
          </p:nvPr>
        </p:nvSpPr>
        <p:spPr/>
        <p:txBody>
          <a:bodyPr/>
          <a:lstStyle/>
          <a:p>
            <a:r>
              <a:rPr lang="en-US"/>
              <a:t>Provisional Controllable Load Resources (PCLRs) in Batch Zero</a:t>
            </a:r>
            <a:r>
              <a:rPr lang="en-US" baseline="30000"/>
              <a:t>1</a:t>
            </a:r>
          </a:p>
        </p:txBody>
      </p:sp>
      <p:sp>
        <p:nvSpPr>
          <p:cNvPr id="52" name="4. Footnote">
            <a:extLst>
              <a:ext uri="{FF2B5EF4-FFF2-40B4-BE49-F238E27FC236}">
                <a16:creationId xmlns:a16="http://schemas.microsoft.com/office/drawing/2014/main" id="{B928AE6B-CF6E-DE69-9281-2D9DB78B55C5}"/>
              </a:ext>
            </a:extLst>
          </p:cNvPr>
          <p:cNvSpPr txBox="1"/>
          <p:nvPr>
            <p:custDataLst>
              <p:tags r:id="rId1"/>
            </p:custDataLst>
          </p:nvPr>
        </p:nvSpPr>
        <p:spPr>
          <a:xfrm>
            <a:off x="3444240" y="6586947"/>
            <a:ext cx="7885132"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lgn="r">
              <a:defRPr/>
            </a:pPr>
            <a:r>
              <a:rPr lang="en-US"/>
              <a:t>1. Design and NPRR/PGRR language still under internal review and may change prior to filing</a:t>
            </a:r>
            <a:endParaRPr lang="en-US" sz="100">
              <a:solidFill>
                <a:srgbClr val="000000"/>
              </a:solidFill>
            </a:endParaRPr>
          </a:p>
        </p:txBody>
      </p:sp>
      <p:sp>
        <p:nvSpPr>
          <p:cNvPr id="2" name="Rectangle: Top Corners Rounded 1">
            <a:extLst>
              <a:ext uri="{FF2B5EF4-FFF2-40B4-BE49-F238E27FC236}">
                <a16:creationId xmlns:a16="http://schemas.microsoft.com/office/drawing/2014/main" id="{26221EE1-CFF4-C17D-ADE9-0D41370EB0D9}"/>
              </a:ext>
            </a:extLst>
          </p:cNvPr>
          <p:cNvSpPr/>
          <p:nvPr/>
        </p:nvSpPr>
        <p:spPr>
          <a:xfrm>
            <a:off x="367129" y="903732"/>
            <a:ext cx="5541264" cy="731520"/>
          </a:xfrm>
          <a:prstGeom prst="round2Same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5" name="Rectangle: Top Corners Rounded 4">
            <a:extLst>
              <a:ext uri="{FF2B5EF4-FFF2-40B4-BE49-F238E27FC236}">
                <a16:creationId xmlns:a16="http://schemas.microsoft.com/office/drawing/2014/main" id="{CEA6B30B-A7E0-262F-4904-C9CF52168D16}"/>
              </a:ext>
            </a:extLst>
          </p:cNvPr>
          <p:cNvSpPr/>
          <p:nvPr/>
        </p:nvSpPr>
        <p:spPr>
          <a:xfrm rot="10800000">
            <a:off x="367129" y="1635252"/>
            <a:ext cx="5541264" cy="4448307"/>
          </a:xfrm>
          <a:prstGeom prst="round2SameRect">
            <a:avLst>
              <a:gd name="adj1" fmla="val 2823"/>
              <a:gd name="adj2" fmla="val 0"/>
            </a:avLst>
          </a:prstGeom>
          <a:solidFill>
            <a:srgbClr val="CCEFF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6" name="Oval 5">
            <a:extLst>
              <a:ext uri="{FF2B5EF4-FFF2-40B4-BE49-F238E27FC236}">
                <a16:creationId xmlns:a16="http://schemas.microsoft.com/office/drawing/2014/main" id="{2AB441E2-568B-6B87-C5B8-51EF6BAFCD5B}"/>
              </a:ext>
            </a:extLst>
          </p:cNvPr>
          <p:cNvSpPr/>
          <p:nvPr/>
        </p:nvSpPr>
        <p:spPr>
          <a:xfrm>
            <a:off x="532965" y="1073549"/>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a:solidFill>
                  <a:srgbClr val="00AEC7"/>
                </a:solidFill>
              </a:rPr>
              <a:t>1</a:t>
            </a:r>
          </a:p>
        </p:txBody>
      </p:sp>
      <p:sp>
        <p:nvSpPr>
          <p:cNvPr id="8" name="TextBox 7">
            <a:extLst>
              <a:ext uri="{FF2B5EF4-FFF2-40B4-BE49-F238E27FC236}">
                <a16:creationId xmlns:a16="http://schemas.microsoft.com/office/drawing/2014/main" id="{96792F8E-ACC9-7955-89FF-9017B8B2B541}"/>
              </a:ext>
            </a:extLst>
          </p:cNvPr>
          <p:cNvSpPr txBox="1"/>
          <p:nvPr/>
        </p:nvSpPr>
        <p:spPr>
          <a:xfrm>
            <a:off x="1016043" y="903732"/>
            <a:ext cx="4795935" cy="731520"/>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2000" b="1">
                <a:solidFill>
                  <a:schemeClr val="bg1"/>
                </a:solidFill>
              </a:rPr>
              <a:t>ILLE Declaration of Intent and PCLR data submitted to ERCOT</a:t>
            </a:r>
          </a:p>
        </p:txBody>
      </p:sp>
      <p:sp>
        <p:nvSpPr>
          <p:cNvPr id="10" name="TextBox 9">
            <a:extLst>
              <a:ext uri="{FF2B5EF4-FFF2-40B4-BE49-F238E27FC236}">
                <a16:creationId xmlns:a16="http://schemas.microsoft.com/office/drawing/2014/main" id="{D618BB36-D576-13BC-96FD-9F4534A84F30}"/>
              </a:ext>
            </a:extLst>
          </p:cNvPr>
          <p:cNvSpPr txBox="1"/>
          <p:nvPr/>
        </p:nvSpPr>
        <p:spPr>
          <a:xfrm>
            <a:off x="532966" y="1726163"/>
            <a:ext cx="5213698" cy="4228105"/>
          </a:xfrm>
          <a:prstGeom prst="rect">
            <a:avLst/>
          </a:prstGeom>
          <a:ln w="6350">
            <a:noFill/>
            <a:miter lim="800000"/>
          </a:ln>
        </p:spPr>
        <p:txBody>
          <a:bodyPr vert="horz" wrap="square" lIns="0" tIns="0" rIns="0" bIns="0" rtlCol="0">
            <a:noAutofit/>
          </a:bodyPr>
          <a:lstStyle/>
          <a:p>
            <a:pPr marL="342900" indent="-342900" algn="l">
              <a:spcBef>
                <a:spcPts val="300"/>
              </a:spcBef>
              <a:spcAft>
                <a:spcPts val="300"/>
              </a:spcAft>
              <a:buFont typeface="+mj-lt"/>
              <a:buAutoNum type="arabicPeriod"/>
            </a:pPr>
            <a:r>
              <a:rPr lang="en-US" sz="1600" b="1"/>
              <a:t>Interconnecting Large Load Entity (ILLE) provides to the Interconnecting DSP/TSP</a:t>
            </a:r>
          </a:p>
          <a:p>
            <a:pPr marL="800100" lvl="1" indent="-342900">
              <a:spcBef>
                <a:spcPts val="300"/>
              </a:spcBef>
              <a:spcAft>
                <a:spcPts val="300"/>
              </a:spcAft>
              <a:buFont typeface="Arial" panose="020B0604020202020204" pitchFamily="34" charset="0"/>
              <a:buChar char="•"/>
            </a:pPr>
            <a:r>
              <a:rPr lang="en-US" sz="1600"/>
              <a:t>A notarized Declaration of Intent to Register as a PCLR</a:t>
            </a:r>
          </a:p>
          <a:p>
            <a:pPr marL="800100" lvl="1" indent="-342900">
              <a:spcBef>
                <a:spcPts val="300"/>
              </a:spcBef>
              <a:spcAft>
                <a:spcPts val="300"/>
              </a:spcAft>
              <a:buFont typeface="Arial" panose="020B0604020202020204" pitchFamily="34" charset="0"/>
              <a:buChar char="•"/>
            </a:pPr>
            <a:r>
              <a:rPr lang="en-US" sz="1600"/>
              <a:t>All additional data needed to model the PCLR in Batch Zero, including the minimum amount of load that must be firm (termed the Low Power Consumption limit)</a:t>
            </a:r>
          </a:p>
          <a:p>
            <a:pPr algn="l">
              <a:spcBef>
                <a:spcPts val="300"/>
              </a:spcBef>
              <a:spcAft>
                <a:spcPts val="300"/>
              </a:spcAft>
            </a:pPr>
            <a:endParaRPr lang="en-US" sz="1600"/>
          </a:p>
          <a:p>
            <a:pPr marL="342900" indent="-342900" algn="l">
              <a:spcBef>
                <a:spcPts val="300"/>
              </a:spcBef>
              <a:spcAft>
                <a:spcPts val="300"/>
              </a:spcAft>
              <a:buFont typeface="+mj-lt"/>
              <a:buAutoNum type="arabicPeriod"/>
            </a:pPr>
            <a:r>
              <a:rPr lang="en-US" sz="1600" b="1"/>
              <a:t>The Interconnecting DSP/TSP provides this information to ERCOT on behalf of the ILLE on or before July 24, 2026</a:t>
            </a:r>
          </a:p>
        </p:txBody>
      </p:sp>
      <p:sp>
        <p:nvSpPr>
          <p:cNvPr id="16" name="Rectangle: Top Corners Rounded 15">
            <a:extLst>
              <a:ext uri="{FF2B5EF4-FFF2-40B4-BE49-F238E27FC236}">
                <a16:creationId xmlns:a16="http://schemas.microsoft.com/office/drawing/2014/main" id="{106F455B-70F8-013A-DD9D-F1895E80530A}"/>
              </a:ext>
            </a:extLst>
          </p:cNvPr>
          <p:cNvSpPr/>
          <p:nvPr/>
        </p:nvSpPr>
        <p:spPr>
          <a:xfrm>
            <a:off x="6283607" y="903732"/>
            <a:ext cx="5541264" cy="731520"/>
          </a:xfrm>
          <a:prstGeom prst="round2Same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7" name="Rectangle: Top Corners Rounded 16">
            <a:extLst>
              <a:ext uri="{FF2B5EF4-FFF2-40B4-BE49-F238E27FC236}">
                <a16:creationId xmlns:a16="http://schemas.microsoft.com/office/drawing/2014/main" id="{777EEBB4-EBE9-A970-0E36-CEF5F04DC9A3}"/>
              </a:ext>
            </a:extLst>
          </p:cNvPr>
          <p:cNvSpPr/>
          <p:nvPr/>
        </p:nvSpPr>
        <p:spPr>
          <a:xfrm rot="10800000">
            <a:off x="6283607" y="1616061"/>
            <a:ext cx="5541264" cy="4448307"/>
          </a:xfrm>
          <a:prstGeom prst="round2SameRect">
            <a:avLst>
              <a:gd name="adj1" fmla="val 2823"/>
              <a:gd name="adj2" fmla="val 0"/>
            </a:avLst>
          </a:prstGeom>
          <a:solidFill>
            <a:srgbClr val="CCEFF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8" name="Oval 17">
            <a:extLst>
              <a:ext uri="{FF2B5EF4-FFF2-40B4-BE49-F238E27FC236}">
                <a16:creationId xmlns:a16="http://schemas.microsoft.com/office/drawing/2014/main" id="{A433EE48-BA54-AFA8-98C7-BD0CA7A4356B}"/>
              </a:ext>
            </a:extLst>
          </p:cNvPr>
          <p:cNvSpPr/>
          <p:nvPr/>
        </p:nvSpPr>
        <p:spPr>
          <a:xfrm>
            <a:off x="6449443" y="1073549"/>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a:solidFill>
                  <a:srgbClr val="00AEC7"/>
                </a:solidFill>
              </a:rPr>
              <a:t>2</a:t>
            </a:r>
          </a:p>
        </p:txBody>
      </p:sp>
      <p:sp>
        <p:nvSpPr>
          <p:cNvPr id="19" name="TextBox 18">
            <a:extLst>
              <a:ext uri="{FF2B5EF4-FFF2-40B4-BE49-F238E27FC236}">
                <a16:creationId xmlns:a16="http://schemas.microsoft.com/office/drawing/2014/main" id="{C3A25969-D2FB-DF86-6E6F-3B982C7117E0}"/>
              </a:ext>
            </a:extLst>
          </p:cNvPr>
          <p:cNvSpPr txBox="1"/>
          <p:nvPr/>
        </p:nvSpPr>
        <p:spPr>
          <a:xfrm>
            <a:off x="6932521" y="903732"/>
            <a:ext cx="4795935" cy="731520"/>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2000" b="1">
                <a:solidFill>
                  <a:schemeClr val="bg1"/>
                </a:solidFill>
              </a:rPr>
              <a:t>PCLR is evaluated in the Batch Zero Interconnection Study</a:t>
            </a:r>
          </a:p>
        </p:txBody>
      </p:sp>
      <p:sp>
        <p:nvSpPr>
          <p:cNvPr id="20" name="TextBox 19">
            <a:extLst>
              <a:ext uri="{FF2B5EF4-FFF2-40B4-BE49-F238E27FC236}">
                <a16:creationId xmlns:a16="http://schemas.microsoft.com/office/drawing/2014/main" id="{6F39F8F2-269A-33C7-B14D-C8AE24B307B4}"/>
              </a:ext>
            </a:extLst>
          </p:cNvPr>
          <p:cNvSpPr txBox="1"/>
          <p:nvPr/>
        </p:nvSpPr>
        <p:spPr>
          <a:xfrm>
            <a:off x="6449444" y="1726163"/>
            <a:ext cx="5213698" cy="4228105"/>
          </a:xfrm>
          <a:prstGeom prst="rect">
            <a:avLst/>
          </a:prstGeom>
          <a:ln w="6350">
            <a:noFill/>
            <a:miter lim="800000"/>
          </a:ln>
        </p:spPr>
        <p:txBody>
          <a:bodyPr vert="horz" wrap="square" lIns="0" tIns="0" rIns="0" bIns="0" rtlCol="0">
            <a:noAutofit/>
          </a:bodyPr>
          <a:lstStyle/>
          <a:p>
            <a:pPr marL="342900" indent="-342900" algn="l">
              <a:spcBef>
                <a:spcPts val="300"/>
              </a:spcBef>
              <a:spcAft>
                <a:spcPts val="300"/>
              </a:spcAft>
              <a:buFont typeface="Arial" panose="020B0604020202020204" pitchFamily="34" charset="0"/>
              <a:buChar char="•"/>
            </a:pPr>
            <a:r>
              <a:rPr lang="en-US" sz="1600"/>
              <a:t>For the steady state portion of the Batch Zero Interconnection Stuy ERCOT will assess the PCLR according to the same methodology as other included, allocated loads</a:t>
            </a:r>
          </a:p>
          <a:p>
            <a:pPr marL="742950" lvl="1" indent="-285750">
              <a:spcBef>
                <a:spcPts val="300"/>
              </a:spcBef>
              <a:spcAft>
                <a:spcPts val="300"/>
              </a:spcAft>
              <a:buFont typeface="Arial" panose="020B0604020202020204" pitchFamily="34" charset="0"/>
              <a:buChar char="•"/>
            </a:pPr>
            <a:r>
              <a:rPr lang="en-US" sz="1600"/>
              <a:t>If the amount of firm load that can be reliably served in a given year of the study is greater than or equal to the requested Low Power Consumption for that year, that amount becomes the approved LPC amount and the rest of the requested load may connect as a PCLR</a:t>
            </a:r>
          </a:p>
          <a:p>
            <a:pPr marL="742950" lvl="1" indent="-285750">
              <a:spcBef>
                <a:spcPts val="300"/>
              </a:spcBef>
              <a:spcAft>
                <a:spcPts val="300"/>
              </a:spcAft>
              <a:buFont typeface="Arial" panose="020B0604020202020204" pitchFamily="34" charset="0"/>
              <a:buChar char="•"/>
            </a:pPr>
            <a:r>
              <a:rPr lang="en-US" sz="1600"/>
              <a:t>If the amount of firm load that can be reliably served is less than the requested LPC, the Load receives an allocation of 0 MW for that year</a:t>
            </a:r>
          </a:p>
          <a:p>
            <a:pPr marL="342900" indent="-342900" algn="l">
              <a:spcBef>
                <a:spcPts val="300"/>
              </a:spcBef>
              <a:spcAft>
                <a:spcPts val="300"/>
              </a:spcAft>
              <a:buFont typeface="Arial" panose="020B0604020202020204" pitchFamily="34" charset="0"/>
              <a:buChar char="•"/>
            </a:pPr>
            <a:r>
              <a:rPr lang="en-US" sz="1600"/>
              <a:t>ERCOT will study the full requested MW amount for determining potential transmission upgrades and in the stability screening study</a:t>
            </a:r>
          </a:p>
        </p:txBody>
      </p:sp>
    </p:spTree>
    <p:extLst>
      <p:ext uri="{BB962C8B-B14F-4D97-AF65-F5344CB8AC3E}">
        <p14:creationId xmlns:p14="http://schemas.microsoft.com/office/powerpoint/2010/main" val="174263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5D867-47E1-7701-D147-CF35D5D3487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1CDF69D-6DFB-80AC-B63D-34B3E64DF90D}"/>
              </a:ext>
            </a:extLst>
          </p:cNvPr>
          <p:cNvSpPr>
            <a:spLocks noGrp="1"/>
          </p:cNvSpPr>
          <p:nvPr>
            <p:ph type="body" sz="quarter" idx="10"/>
          </p:nvPr>
        </p:nvSpPr>
        <p:spPr/>
        <p:txBody>
          <a:bodyPr/>
          <a:lstStyle/>
          <a:p>
            <a:endParaRPr lang="en-US"/>
          </a:p>
        </p:txBody>
      </p:sp>
      <p:sp>
        <p:nvSpPr>
          <p:cNvPr id="4" name="Title 3">
            <a:extLst>
              <a:ext uri="{FF2B5EF4-FFF2-40B4-BE49-F238E27FC236}">
                <a16:creationId xmlns:a16="http://schemas.microsoft.com/office/drawing/2014/main" id="{97F1398D-6820-8141-AC65-73C83641AA1C}"/>
              </a:ext>
            </a:extLst>
          </p:cNvPr>
          <p:cNvSpPr>
            <a:spLocks noGrp="1"/>
          </p:cNvSpPr>
          <p:nvPr>
            <p:ph type="title"/>
          </p:nvPr>
        </p:nvSpPr>
        <p:spPr/>
        <p:txBody>
          <a:bodyPr/>
          <a:lstStyle/>
          <a:p>
            <a:r>
              <a:rPr lang="en-US"/>
              <a:t>Provisional Controllable Load Resources (PCLRs) in Batch Zero</a:t>
            </a:r>
            <a:r>
              <a:rPr lang="en-US" baseline="30000"/>
              <a:t>1</a:t>
            </a:r>
          </a:p>
        </p:txBody>
      </p:sp>
      <p:sp>
        <p:nvSpPr>
          <p:cNvPr id="52" name="4. Footnote">
            <a:extLst>
              <a:ext uri="{FF2B5EF4-FFF2-40B4-BE49-F238E27FC236}">
                <a16:creationId xmlns:a16="http://schemas.microsoft.com/office/drawing/2014/main" id="{EFC3E3BA-47C4-759E-38D7-9AB2B1FEE042}"/>
              </a:ext>
            </a:extLst>
          </p:cNvPr>
          <p:cNvSpPr txBox="1"/>
          <p:nvPr>
            <p:custDataLst>
              <p:tags r:id="rId1"/>
            </p:custDataLst>
          </p:nvPr>
        </p:nvSpPr>
        <p:spPr>
          <a:xfrm>
            <a:off x="3444240" y="6586947"/>
            <a:ext cx="7885132"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lgn="r">
              <a:defRPr/>
            </a:pPr>
            <a:r>
              <a:rPr lang="en-US"/>
              <a:t>1. Design and NPRR/PGRR language still under internal review and may change prior to filing</a:t>
            </a:r>
            <a:endParaRPr lang="en-US" sz="100">
              <a:solidFill>
                <a:srgbClr val="000000"/>
              </a:solidFill>
            </a:endParaRPr>
          </a:p>
        </p:txBody>
      </p:sp>
      <p:sp>
        <p:nvSpPr>
          <p:cNvPr id="2" name="Rectangle: Top Corners Rounded 1">
            <a:extLst>
              <a:ext uri="{FF2B5EF4-FFF2-40B4-BE49-F238E27FC236}">
                <a16:creationId xmlns:a16="http://schemas.microsoft.com/office/drawing/2014/main" id="{59D13ED9-88DF-378C-8BFE-56F19A354299}"/>
              </a:ext>
            </a:extLst>
          </p:cNvPr>
          <p:cNvSpPr/>
          <p:nvPr/>
        </p:nvSpPr>
        <p:spPr>
          <a:xfrm>
            <a:off x="367129" y="903732"/>
            <a:ext cx="5541264" cy="731520"/>
          </a:xfrm>
          <a:prstGeom prst="round2Same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5" name="Rectangle: Top Corners Rounded 4">
            <a:extLst>
              <a:ext uri="{FF2B5EF4-FFF2-40B4-BE49-F238E27FC236}">
                <a16:creationId xmlns:a16="http://schemas.microsoft.com/office/drawing/2014/main" id="{C15A30F8-A30F-871F-DD51-92BBB19C9950}"/>
              </a:ext>
            </a:extLst>
          </p:cNvPr>
          <p:cNvSpPr/>
          <p:nvPr/>
        </p:nvSpPr>
        <p:spPr>
          <a:xfrm rot="10800000">
            <a:off x="367129" y="1635252"/>
            <a:ext cx="5541264" cy="4448307"/>
          </a:xfrm>
          <a:prstGeom prst="round2SameRect">
            <a:avLst>
              <a:gd name="adj1" fmla="val 2823"/>
              <a:gd name="adj2" fmla="val 0"/>
            </a:avLst>
          </a:prstGeom>
          <a:solidFill>
            <a:srgbClr val="CCEFF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6" name="Oval 5">
            <a:extLst>
              <a:ext uri="{FF2B5EF4-FFF2-40B4-BE49-F238E27FC236}">
                <a16:creationId xmlns:a16="http://schemas.microsoft.com/office/drawing/2014/main" id="{09F6FA60-49E1-8997-6713-4A12AEE55D82}"/>
              </a:ext>
            </a:extLst>
          </p:cNvPr>
          <p:cNvSpPr/>
          <p:nvPr/>
        </p:nvSpPr>
        <p:spPr>
          <a:xfrm>
            <a:off x="532965" y="1073549"/>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a:solidFill>
                  <a:srgbClr val="00AEC7"/>
                </a:solidFill>
              </a:rPr>
              <a:t>3</a:t>
            </a:r>
          </a:p>
        </p:txBody>
      </p:sp>
      <p:sp>
        <p:nvSpPr>
          <p:cNvPr id="8" name="TextBox 7">
            <a:extLst>
              <a:ext uri="{FF2B5EF4-FFF2-40B4-BE49-F238E27FC236}">
                <a16:creationId xmlns:a16="http://schemas.microsoft.com/office/drawing/2014/main" id="{3E4FB1E5-D049-7DAD-D4FD-6E042B81551F}"/>
              </a:ext>
            </a:extLst>
          </p:cNvPr>
          <p:cNvSpPr txBox="1"/>
          <p:nvPr/>
        </p:nvSpPr>
        <p:spPr>
          <a:xfrm>
            <a:off x="1016043" y="903732"/>
            <a:ext cx="4795935" cy="731520"/>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2000" b="1">
                <a:solidFill>
                  <a:schemeClr val="bg1"/>
                </a:solidFill>
              </a:rPr>
              <a:t>ILLE submits updated Declaration of Intent and accepts Batch Zero amounts </a:t>
            </a:r>
          </a:p>
        </p:txBody>
      </p:sp>
      <p:sp>
        <p:nvSpPr>
          <p:cNvPr id="10" name="TextBox 9">
            <a:extLst>
              <a:ext uri="{FF2B5EF4-FFF2-40B4-BE49-F238E27FC236}">
                <a16:creationId xmlns:a16="http://schemas.microsoft.com/office/drawing/2014/main" id="{6684A86D-7127-1E1A-0992-9935ECEA56FF}"/>
              </a:ext>
            </a:extLst>
          </p:cNvPr>
          <p:cNvSpPr txBox="1"/>
          <p:nvPr/>
        </p:nvSpPr>
        <p:spPr>
          <a:xfrm>
            <a:off x="532966" y="1726163"/>
            <a:ext cx="5213698" cy="4228105"/>
          </a:xfrm>
          <a:prstGeom prst="rect">
            <a:avLst/>
          </a:prstGeom>
          <a:ln w="6350">
            <a:noFill/>
            <a:miter lim="800000"/>
          </a:ln>
        </p:spPr>
        <p:txBody>
          <a:bodyPr vert="horz" wrap="square" lIns="0" tIns="0" rIns="0" bIns="0" rtlCol="0">
            <a:noAutofit/>
          </a:bodyPr>
          <a:lstStyle/>
          <a:p>
            <a:pPr marL="342900" indent="-342900">
              <a:spcBef>
                <a:spcPts val="300"/>
              </a:spcBef>
              <a:spcAft>
                <a:spcPts val="300"/>
              </a:spcAft>
              <a:buFont typeface="Arial" panose="020B0604020202020204" pitchFamily="34" charset="0"/>
              <a:buChar char="•"/>
            </a:pPr>
            <a:r>
              <a:rPr lang="en-US" sz="1600"/>
              <a:t>ILLE updates the Declaration of Intent to Register as a PCLR</a:t>
            </a:r>
          </a:p>
          <a:p>
            <a:pPr marL="800100" lvl="1" indent="-342900">
              <a:spcBef>
                <a:spcPts val="300"/>
              </a:spcBef>
              <a:spcAft>
                <a:spcPts val="300"/>
              </a:spcAft>
              <a:buFont typeface="Arial" panose="020B0604020202020204" pitchFamily="34" charset="0"/>
              <a:buChar char="•"/>
            </a:pPr>
            <a:r>
              <a:rPr lang="en-US" sz="1600"/>
              <a:t>The update will reflect the approved LCP amounts</a:t>
            </a:r>
          </a:p>
          <a:p>
            <a:pPr marL="800100" lvl="1" indent="-342900">
              <a:spcBef>
                <a:spcPts val="300"/>
              </a:spcBef>
              <a:spcAft>
                <a:spcPts val="300"/>
              </a:spcAft>
              <a:buFont typeface="Arial" panose="020B0604020202020204" pitchFamily="34" charset="0"/>
              <a:buChar char="•"/>
            </a:pPr>
            <a:r>
              <a:rPr lang="en-US" sz="1600"/>
              <a:t>The update will also reflect the date on which the Load will be eligible to de-register as a PCLR</a:t>
            </a:r>
          </a:p>
          <a:p>
            <a:pPr marL="342900" indent="-342900">
              <a:spcBef>
                <a:spcPts val="300"/>
              </a:spcBef>
              <a:spcAft>
                <a:spcPts val="300"/>
              </a:spcAft>
              <a:buFont typeface="Arial" panose="020B0604020202020204" pitchFamily="34" charset="0"/>
              <a:buChar char="•"/>
            </a:pPr>
            <a:r>
              <a:rPr lang="en-US" sz="1600"/>
              <a:t>The ILLE must also meet all the requirements documented in Section 9.4 of PGRR145</a:t>
            </a:r>
          </a:p>
        </p:txBody>
      </p:sp>
      <p:sp>
        <p:nvSpPr>
          <p:cNvPr id="16" name="Rectangle: Top Corners Rounded 15">
            <a:extLst>
              <a:ext uri="{FF2B5EF4-FFF2-40B4-BE49-F238E27FC236}">
                <a16:creationId xmlns:a16="http://schemas.microsoft.com/office/drawing/2014/main" id="{8569FC7E-DDC4-24A2-7D35-56AB69A95595}"/>
              </a:ext>
            </a:extLst>
          </p:cNvPr>
          <p:cNvSpPr/>
          <p:nvPr/>
        </p:nvSpPr>
        <p:spPr>
          <a:xfrm>
            <a:off x="6283607" y="903732"/>
            <a:ext cx="5541264" cy="731520"/>
          </a:xfrm>
          <a:prstGeom prst="round2Same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7" name="Rectangle: Top Corners Rounded 16">
            <a:extLst>
              <a:ext uri="{FF2B5EF4-FFF2-40B4-BE49-F238E27FC236}">
                <a16:creationId xmlns:a16="http://schemas.microsoft.com/office/drawing/2014/main" id="{CD3D250A-AEBC-F1A3-9E47-12E84487B717}"/>
              </a:ext>
            </a:extLst>
          </p:cNvPr>
          <p:cNvSpPr/>
          <p:nvPr/>
        </p:nvSpPr>
        <p:spPr>
          <a:xfrm rot="10800000">
            <a:off x="6283607" y="1616061"/>
            <a:ext cx="5541264" cy="4448307"/>
          </a:xfrm>
          <a:prstGeom prst="round2SameRect">
            <a:avLst>
              <a:gd name="adj1" fmla="val 2823"/>
              <a:gd name="adj2" fmla="val 0"/>
            </a:avLst>
          </a:prstGeom>
          <a:solidFill>
            <a:srgbClr val="CCEFF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8" name="Oval 17">
            <a:extLst>
              <a:ext uri="{FF2B5EF4-FFF2-40B4-BE49-F238E27FC236}">
                <a16:creationId xmlns:a16="http://schemas.microsoft.com/office/drawing/2014/main" id="{AE8DB918-0014-82EA-9FF7-B7BF34D774AE}"/>
              </a:ext>
            </a:extLst>
          </p:cNvPr>
          <p:cNvSpPr/>
          <p:nvPr/>
        </p:nvSpPr>
        <p:spPr>
          <a:xfrm>
            <a:off x="6449443" y="1073549"/>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a:solidFill>
                  <a:srgbClr val="00AEC7"/>
                </a:solidFill>
              </a:rPr>
              <a:t>4</a:t>
            </a:r>
          </a:p>
        </p:txBody>
      </p:sp>
      <p:sp>
        <p:nvSpPr>
          <p:cNvPr id="19" name="TextBox 18">
            <a:extLst>
              <a:ext uri="{FF2B5EF4-FFF2-40B4-BE49-F238E27FC236}">
                <a16:creationId xmlns:a16="http://schemas.microsoft.com/office/drawing/2014/main" id="{E782440D-F6B2-B377-0F21-C95602F2665E}"/>
              </a:ext>
            </a:extLst>
          </p:cNvPr>
          <p:cNvSpPr txBox="1"/>
          <p:nvPr/>
        </p:nvSpPr>
        <p:spPr>
          <a:xfrm>
            <a:off x="6932521" y="903732"/>
            <a:ext cx="4795935" cy="731520"/>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2000" b="1">
                <a:solidFill>
                  <a:schemeClr val="bg1"/>
                </a:solidFill>
              </a:rPr>
              <a:t>ERCOT studies the full load amount in the Batch Zero Refinement Study</a:t>
            </a:r>
          </a:p>
        </p:txBody>
      </p:sp>
      <p:sp>
        <p:nvSpPr>
          <p:cNvPr id="20" name="TextBox 19">
            <a:extLst>
              <a:ext uri="{FF2B5EF4-FFF2-40B4-BE49-F238E27FC236}">
                <a16:creationId xmlns:a16="http://schemas.microsoft.com/office/drawing/2014/main" id="{04415CDC-5A48-9424-E9C4-59E988DBBE5C}"/>
              </a:ext>
            </a:extLst>
          </p:cNvPr>
          <p:cNvSpPr txBox="1"/>
          <p:nvPr/>
        </p:nvSpPr>
        <p:spPr>
          <a:xfrm>
            <a:off x="6449444" y="1726163"/>
            <a:ext cx="5213698" cy="4228105"/>
          </a:xfrm>
          <a:prstGeom prst="rect">
            <a:avLst/>
          </a:prstGeom>
          <a:ln w="6350">
            <a:noFill/>
            <a:miter lim="800000"/>
          </a:ln>
        </p:spPr>
        <p:txBody>
          <a:bodyPr vert="horz" wrap="square" lIns="0" tIns="0" rIns="0" bIns="0" rtlCol="0">
            <a:noAutofit/>
          </a:bodyPr>
          <a:lstStyle/>
          <a:p>
            <a:pPr marL="342900" indent="-342900" algn="l">
              <a:spcBef>
                <a:spcPts val="300"/>
              </a:spcBef>
              <a:spcAft>
                <a:spcPts val="300"/>
              </a:spcAft>
              <a:buFont typeface="Arial" panose="020B0604020202020204" pitchFamily="34" charset="0"/>
              <a:buChar char="•"/>
            </a:pPr>
            <a:r>
              <a:rPr lang="en-US" sz="1600"/>
              <a:t>ERCOT will study the full requested load in the Batch Zero Refinement Study for all PCLRs that met the commitment requirement</a:t>
            </a:r>
          </a:p>
          <a:p>
            <a:pPr marL="342900" indent="-342900" algn="l">
              <a:spcBef>
                <a:spcPts val="300"/>
              </a:spcBef>
              <a:spcAft>
                <a:spcPts val="300"/>
              </a:spcAft>
              <a:buFont typeface="Arial" panose="020B0604020202020204" pitchFamily="34" charset="0"/>
              <a:buChar char="•"/>
            </a:pPr>
            <a:r>
              <a:rPr lang="en-US" sz="1600"/>
              <a:t>This will ensure the Transmission Plan includes the needed upgrades to allow the PCLR to be served reliably as firm load in the future</a:t>
            </a:r>
          </a:p>
        </p:txBody>
      </p:sp>
    </p:spTree>
    <p:extLst>
      <p:ext uri="{BB962C8B-B14F-4D97-AF65-F5344CB8AC3E}">
        <p14:creationId xmlns:p14="http://schemas.microsoft.com/office/powerpoint/2010/main" val="1335492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2FABF-F3BE-693E-ED0B-D1BED5269D8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D24E3D4-3579-532F-A871-873F58DFA229}"/>
              </a:ext>
            </a:extLst>
          </p:cNvPr>
          <p:cNvSpPr>
            <a:spLocks noGrp="1"/>
          </p:cNvSpPr>
          <p:nvPr>
            <p:ph type="body" sz="quarter" idx="10"/>
          </p:nvPr>
        </p:nvSpPr>
        <p:spPr/>
        <p:txBody>
          <a:bodyPr/>
          <a:lstStyle/>
          <a:p>
            <a:endParaRPr lang="en-US"/>
          </a:p>
        </p:txBody>
      </p:sp>
      <p:sp>
        <p:nvSpPr>
          <p:cNvPr id="4" name="Title 3">
            <a:extLst>
              <a:ext uri="{FF2B5EF4-FFF2-40B4-BE49-F238E27FC236}">
                <a16:creationId xmlns:a16="http://schemas.microsoft.com/office/drawing/2014/main" id="{85F10122-EAA4-7EE3-FFA8-4AF1842D0D0A}"/>
              </a:ext>
            </a:extLst>
          </p:cNvPr>
          <p:cNvSpPr>
            <a:spLocks noGrp="1"/>
          </p:cNvSpPr>
          <p:nvPr>
            <p:ph type="title"/>
          </p:nvPr>
        </p:nvSpPr>
        <p:spPr/>
        <p:txBody>
          <a:bodyPr/>
          <a:lstStyle/>
          <a:p>
            <a:r>
              <a:rPr lang="en-US"/>
              <a:t>Provisional Controllable Load Resources (PCLRs) in Batch Zero</a:t>
            </a:r>
            <a:r>
              <a:rPr lang="en-US" baseline="30000"/>
              <a:t>1</a:t>
            </a:r>
          </a:p>
        </p:txBody>
      </p:sp>
      <p:sp>
        <p:nvSpPr>
          <p:cNvPr id="52" name="4. Footnote">
            <a:extLst>
              <a:ext uri="{FF2B5EF4-FFF2-40B4-BE49-F238E27FC236}">
                <a16:creationId xmlns:a16="http://schemas.microsoft.com/office/drawing/2014/main" id="{291B9F09-B456-3BFC-276C-698BE0F8B222}"/>
              </a:ext>
            </a:extLst>
          </p:cNvPr>
          <p:cNvSpPr txBox="1"/>
          <p:nvPr>
            <p:custDataLst>
              <p:tags r:id="rId1"/>
            </p:custDataLst>
          </p:nvPr>
        </p:nvSpPr>
        <p:spPr>
          <a:xfrm>
            <a:off x="3444240" y="6586947"/>
            <a:ext cx="7885132"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lgn="r">
              <a:defRPr/>
            </a:pPr>
            <a:r>
              <a:rPr lang="en-US"/>
              <a:t>1. Design and NPRR/PGRR language still under internal review and may change prior to filing</a:t>
            </a:r>
            <a:endParaRPr lang="en-US" sz="100">
              <a:solidFill>
                <a:srgbClr val="000000"/>
              </a:solidFill>
            </a:endParaRPr>
          </a:p>
        </p:txBody>
      </p:sp>
      <p:sp>
        <p:nvSpPr>
          <p:cNvPr id="2" name="Rectangle: Top Corners Rounded 1">
            <a:extLst>
              <a:ext uri="{FF2B5EF4-FFF2-40B4-BE49-F238E27FC236}">
                <a16:creationId xmlns:a16="http://schemas.microsoft.com/office/drawing/2014/main" id="{BB674021-548C-A351-D035-197E3EABD087}"/>
              </a:ext>
            </a:extLst>
          </p:cNvPr>
          <p:cNvSpPr/>
          <p:nvPr/>
        </p:nvSpPr>
        <p:spPr>
          <a:xfrm>
            <a:off x="373622" y="903732"/>
            <a:ext cx="5541264" cy="731520"/>
          </a:xfrm>
          <a:prstGeom prst="round2Same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5" name="Rectangle: Top Corners Rounded 4">
            <a:extLst>
              <a:ext uri="{FF2B5EF4-FFF2-40B4-BE49-F238E27FC236}">
                <a16:creationId xmlns:a16="http://schemas.microsoft.com/office/drawing/2014/main" id="{82115856-FDC5-433F-7102-8A236F5CAE49}"/>
              </a:ext>
            </a:extLst>
          </p:cNvPr>
          <p:cNvSpPr/>
          <p:nvPr/>
        </p:nvSpPr>
        <p:spPr>
          <a:xfrm rot="10800000">
            <a:off x="367129" y="1635252"/>
            <a:ext cx="5541264" cy="4448307"/>
          </a:xfrm>
          <a:prstGeom prst="round2SameRect">
            <a:avLst>
              <a:gd name="adj1" fmla="val 2823"/>
              <a:gd name="adj2" fmla="val 0"/>
            </a:avLst>
          </a:prstGeom>
          <a:solidFill>
            <a:srgbClr val="CCEFF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6" name="Oval 5">
            <a:extLst>
              <a:ext uri="{FF2B5EF4-FFF2-40B4-BE49-F238E27FC236}">
                <a16:creationId xmlns:a16="http://schemas.microsoft.com/office/drawing/2014/main" id="{11C9FE48-FC2A-4893-17E0-279E354C011D}"/>
              </a:ext>
            </a:extLst>
          </p:cNvPr>
          <p:cNvSpPr/>
          <p:nvPr/>
        </p:nvSpPr>
        <p:spPr>
          <a:xfrm>
            <a:off x="532965" y="1073549"/>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b="1">
              <a:solidFill>
                <a:srgbClr val="00AEC7"/>
              </a:solidFill>
            </a:endParaRPr>
          </a:p>
        </p:txBody>
      </p:sp>
      <p:sp>
        <p:nvSpPr>
          <p:cNvPr id="8" name="TextBox 7">
            <a:extLst>
              <a:ext uri="{FF2B5EF4-FFF2-40B4-BE49-F238E27FC236}">
                <a16:creationId xmlns:a16="http://schemas.microsoft.com/office/drawing/2014/main" id="{1CD74748-872B-12FC-691C-3F105C89C7B9}"/>
              </a:ext>
            </a:extLst>
          </p:cNvPr>
          <p:cNvSpPr txBox="1"/>
          <p:nvPr/>
        </p:nvSpPr>
        <p:spPr>
          <a:xfrm>
            <a:off x="1218479" y="903732"/>
            <a:ext cx="4593499" cy="731520"/>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2000" b="1">
                <a:solidFill>
                  <a:schemeClr val="bg1"/>
                </a:solidFill>
              </a:rPr>
              <a:t>ILLE meets all </a:t>
            </a:r>
            <a:r>
              <a:rPr lang="en-US" sz="2000" b="1" u="sng">
                <a:solidFill>
                  <a:schemeClr val="bg1"/>
                </a:solidFill>
              </a:rPr>
              <a:t>existing</a:t>
            </a:r>
            <a:r>
              <a:rPr lang="en-US" sz="2000" b="1">
                <a:solidFill>
                  <a:schemeClr val="bg1"/>
                </a:solidFill>
              </a:rPr>
              <a:t> requirements to register as a CLR </a:t>
            </a:r>
          </a:p>
        </p:txBody>
      </p:sp>
      <p:sp>
        <p:nvSpPr>
          <p:cNvPr id="10" name="TextBox 9">
            <a:extLst>
              <a:ext uri="{FF2B5EF4-FFF2-40B4-BE49-F238E27FC236}">
                <a16:creationId xmlns:a16="http://schemas.microsoft.com/office/drawing/2014/main" id="{46745D23-175C-8BE1-D0E6-4B478FA7D3F0}"/>
              </a:ext>
            </a:extLst>
          </p:cNvPr>
          <p:cNvSpPr txBox="1"/>
          <p:nvPr/>
        </p:nvSpPr>
        <p:spPr>
          <a:xfrm>
            <a:off x="532966" y="1726163"/>
            <a:ext cx="5213698" cy="4228105"/>
          </a:xfrm>
          <a:prstGeom prst="rect">
            <a:avLst/>
          </a:prstGeom>
          <a:ln w="6350">
            <a:noFill/>
            <a:miter lim="800000"/>
          </a:ln>
        </p:spPr>
        <p:txBody>
          <a:bodyPr vert="horz" wrap="square" lIns="0" tIns="0" rIns="0" bIns="0" rtlCol="0">
            <a:noAutofit/>
          </a:bodyPr>
          <a:lstStyle/>
          <a:p>
            <a:pPr>
              <a:spcBef>
                <a:spcPts val="300"/>
              </a:spcBef>
              <a:spcAft>
                <a:spcPts val="300"/>
              </a:spcAft>
            </a:pPr>
            <a:r>
              <a:rPr lang="en-US" sz="1600" b="1"/>
              <a:t>These include, for example</a:t>
            </a:r>
          </a:p>
          <a:p>
            <a:pPr marL="342900" indent="-342900">
              <a:spcBef>
                <a:spcPts val="300"/>
              </a:spcBef>
              <a:spcAft>
                <a:spcPts val="300"/>
              </a:spcAft>
              <a:buFont typeface="Arial" panose="020B0604020202020204" pitchFamily="34" charset="0"/>
              <a:buChar char="•"/>
            </a:pPr>
            <a:r>
              <a:rPr lang="en-US" sz="1600"/>
              <a:t>Registration as a Resource Entity (RE), designation of a Qualified Scheduling Entity (QSE), and submission of the Managed Capacity Declaration form</a:t>
            </a:r>
          </a:p>
          <a:p>
            <a:pPr marL="342900" indent="-342900">
              <a:spcBef>
                <a:spcPts val="300"/>
              </a:spcBef>
              <a:spcAft>
                <a:spcPts val="300"/>
              </a:spcAft>
              <a:buFont typeface="Arial" panose="020B0604020202020204" pitchFamily="34" charset="0"/>
              <a:buChar char="•"/>
            </a:pPr>
            <a:r>
              <a:rPr lang="en-US" sz="1600"/>
              <a:t>Establishment of required metering</a:t>
            </a:r>
          </a:p>
          <a:p>
            <a:pPr marL="342900" indent="-342900">
              <a:spcBef>
                <a:spcPts val="300"/>
              </a:spcBef>
              <a:spcAft>
                <a:spcPts val="300"/>
              </a:spcAft>
              <a:buFont typeface="Arial" panose="020B0604020202020204" pitchFamily="34" charset="0"/>
              <a:buChar char="•"/>
            </a:pPr>
            <a:r>
              <a:rPr lang="en-US" sz="1600"/>
              <a:t>Submission of all required CLR parameters in RIOO</a:t>
            </a:r>
          </a:p>
          <a:p>
            <a:pPr marL="342900" indent="-342900">
              <a:spcBef>
                <a:spcPts val="300"/>
              </a:spcBef>
              <a:spcAft>
                <a:spcPts val="300"/>
              </a:spcAft>
              <a:buFont typeface="Arial" panose="020B0604020202020204" pitchFamily="34" charset="0"/>
              <a:buChar char="•"/>
            </a:pPr>
            <a:r>
              <a:rPr lang="en-US" sz="1600"/>
              <a:t>Establishment from the QSE of all required telemetry points</a:t>
            </a:r>
          </a:p>
        </p:txBody>
      </p:sp>
      <p:sp>
        <p:nvSpPr>
          <p:cNvPr id="16" name="Rectangle: Top Corners Rounded 15">
            <a:extLst>
              <a:ext uri="{FF2B5EF4-FFF2-40B4-BE49-F238E27FC236}">
                <a16:creationId xmlns:a16="http://schemas.microsoft.com/office/drawing/2014/main" id="{C63D4FDC-8E38-BE18-DF8C-3090D2F261BD}"/>
              </a:ext>
            </a:extLst>
          </p:cNvPr>
          <p:cNvSpPr/>
          <p:nvPr/>
        </p:nvSpPr>
        <p:spPr>
          <a:xfrm>
            <a:off x="6283607" y="903732"/>
            <a:ext cx="5541264" cy="731520"/>
          </a:xfrm>
          <a:prstGeom prst="round2Same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7" name="Rectangle: Top Corners Rounded 16">
            <a:extLst>
              <a:ext uri="{FF2B5EF4-FFF2-40B4-BE49-F238E27FC236}">
                <a16:creationId xmlns:a16="http://schemas.microsoft.com/office/drawing/2014/main" id="{B11CE2A6-9A70-C098-D552-4122194D5227}"/>
              </a:ext>
            </a:extLst>
          </p:cNvPr>
          <p:cNvSpPr/>
          <p:nvPr/>
        </p:nvSpPr>
        <p:spPr>
          <a:xfrm rot="10800000">
            <a:off x="6283607" y="1616061"/>
            <a:ext cx="5541264" cy="4448307"/>
          </a:xfrm>
          <a:prstGeom prst="round2SameRect">
            <a:avLst>
              <a:gd name="adj1" fmla="val 2823"/>
              <a:gd name="adj2" fmla="val 0"/>
            </a:avLst>
          </a:prstGeom>
          <a:solidFill>
            <a:srgbClr val="CCEFF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8" name="Oval 17">
            <a:extLst>
              <a:ext uri="{FF2B5EF4-FFF2-40B4-BE49-F238E27FC236}">
                <a16:creationId xmlns:a16="http://schemas.microsoft.com/office/drawing/2014/main" id="{391026F6-ED15-E6FE-557A-727DD221AE2D}"/>
              </a:ext>
            </a:extLst>
          </p:cNvPr>
          <p:cNvSpPr/>
          <p:nvPr/>
        </p:nvSpPr>
        <p:spPr>
          <a:xfrm>
            <a:off x="6449443" y="1073549"/>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a:solidFill>
                  <a:srgbClr val="00AEC7"/>
                </a:solidFill>
              </a:rPr>
              <a:t>8</a:t>
            </a:r>
          </a:p>
        </p:txBody>
      </p:sp>
      <p:sp>
        <p:nvSpPr>
          <p:cNvPr id="19" name="TextBox 18">
            <a:extLst>
              <a:ext uri="{FF2B5EF4-FFF2-40B4-BE49-F238E27FC236}">
                <a16:creationId xmlns:a16="http://schemas.microsoft.com/office/drawing/2014/main" id="{10EB3598-4819-E74C-D4B0-0AF2B2CE4395}"/>
              </a:ext>
            </a:extLst>
          </p:cNvPr>
          <p:cNvSpPr txBox="1"/>
          <p:nvPr/>
        </p:nvSpPr>
        <p:spPr>
          <a:xfrm>
            <a:off x="6932521" y="903732"/>
            <a:ext cx="4795935" cy="731520"/>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2000" b="1">
                <a:solidFill>
                  <a:schemeClr val="bg1"/>
                </a:solidFill>
              </a:rPr>
              <a:t>ERCOT validates completion of all steps prior before Approval to Energize</a:t>
            </a:r>
          </a:p>
        </p:txBody>
      </p:sp>
      <p:sp>
        <p:nvSpPr>
          <p:cNvPr id="20" name="TextBox 19">
            <a:extLst>
              <a:ext uri="{FF2B5EF4-FFF2-40B4-BE49-F238E27FC236}">
                <a16:creationId xmlns:a16="http://schemas.microsoft.com/office/drawing/2014/main" id="{605EF131-C128-E030-04A0-BFEB791A913B}"/>
              </a:ext>
            </a:extLst>
          </p:cNvPr>
          <p:cNvSpPr txBox="1"/>
          <p:nvPr/>
        </p:nvSpPr>
        <p:spPr>
          <a:xfrm>
            <a:off x="6449444" y="1726163"/>
            <a:ext cx="5213698" cy="4228105"/>
          </a:xfrm>
          <a:prstGeom prst="rect">
            <a:avLst/>
          </a:prstGeom>
          <a:ln w="6350">
            <a:noFill/>
            <a:miter lim="800000"/>
          </a:ln>
        </p:spPr>
        <p:txBody>
          <a:bodyPr vert="horz" wrap="square" lIns="0" tIns="0" rIns="0" bIns="0" rtlCol="0">
            <a:noAutofit/>
          </a:bodyPr>
          <a:lstStyle/>
          <a:p>
            <a:pPr marL="342900" indent="-342900" algn="l">
              <a:spcBef>
                <a:spcPts val="300"/>
              </a:spcBef>
              <a:spcAft>
                <a:spcPts val="300"/>
              </a:spcAft>
              <a:buFont typeface="Arial" panose="020B0604020202020204" pitchFamily="34" charset="0"/>
              <a:buChar char="•"/>
            </a:pPr>
            <a:r>
              <a:rPr lang="en-US" sz="1600"/>
              <a:t>ERCOT will validate all required CLR registration and modeling steps are completed as part of the Approval to Energize process</a:t>
            </a:r>
          </a:p>
          <a:p>
            <a:pPr marL="342900" indent="-342900" algn="l">
              <a:spcBef>
                <a:spcPts val="300"/>
              </a:spcBef>
              <a:spcAft>
                <a:spcPts val="300"/>
              </a:spcAft>
              <a:buFont typeface="Arial" panose="020B0604020202020204" pitchFamily="34" charset="0"/>
              <a:buChar char="•"/>
            </a:pPr>
            <a:r>
              <a:rPr lang="en-US" sz="1600"/>
              <a:t>ERCOT will not permit the PCLR to energize above the approved firm load (LPC) amounts until all required steps are completed</a:t>
            </a:r>
          </a:p>
          <a:p>
            <a:pPr marL="342900" indent="-342900" algn="l">
              <a:spcBef>
                <a:spcPts val="300"/>
              </a:spcBef>
              <a:spcAft>
                <a:spcPts val="300"/>
              </a:spcAft>
              <a:buFont typeface="Arial" panose="020B0604020202020204" pitchFamily="34" charset="0"/>
              <a:buChar char="•"/>
            </a:pPr>
            <a:r>
              <a:rPr lang="en-US" sz="1600"/>
              <a:t>After energization, ERCOT will monitor to ensure the PCLR behavior is in alignment with the agreed on PCLR amounts</a:t>
            </a:r>
          </a:p>
        </p:txBody>
      </p:sp>
      <p:sp>
        <p:nvSpPr>
          <p:cNvPr id="9" name="Oval 8">
            <a:extLst>
              <a:ext uri="{FF2B5EF4-FFF2-40B4-BE49-F238E27FC236}">
                <a16:creationId xmlns:a16="http://schemas.microsoft.com/office/drawing/2014/main" id="{F28D0024-4976-541D-7A46-05B873E417AA}"/>
              </a:ext>
            </a:extLst>
          </p:cNvPr>
          <p:cNvSpPr/>
          <p:nvPr/>
        </p:nvSpPr>
        <p:spPr>
          <a:xfrm>
            <a:off x="735401" y="1073549"/>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b="1">
              <a:solidFill>
                <a:srgbClr val="00AEC7"/>
              </a:solidFill>
            </a:endParaRPr>
          </a:p>
        </p:txBody>
      </p:sp>
      <p:sp>
        <p:nvSpPr>
          <p:cNvPr id="11" name="Rectangle 10">
            <a:extLst>
              <a:ext uri="{FF2B5EF4-FFF2-40B4-BE49-F238E27FC236}">
                <a16:creationId xmlns:a16="http://schemas.microsoft.com/office/drawing/2014/main" id="{3B102FDE-EFF2-529B-259C-27C6BBF126D6}"/>
              </a:ext>
            </a:extLst>
          </p:cNvPr>
          <p:cNvSpPr/>
          <p:nvPr/>
        </p:nvSpPr>
        <p:spPr>
          <a:xfrm>
            <a:off x="721995" y="1073549"/>
            <a:ext cx="209349" cy="391886"/>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2" name="TextBox 11">
            <a:extLst>
              <a:ext uri="{FF2B5EF4-FFF2-40B4-BE49-F238E27FC236}">
                <a16:creationId xmlns:a16="http://schemas.microsoft.com/office/drawing/2014/main" id="{4C5E8196-791C-4E77-15AD-CD0331423C82}"/>
              </a:ext>
            </a:extLst>
          </p:cNvPr>
          <p:cNvSpPr txBox="1"/>
          <p:nvPr/>
        </p:nvSpPr>
        <p:spPr>
          <a:xfrm>
            <a:off x="632493" y="1073549"/>
            <a:ext cx="391886" cy="391886"/>
          </a:xfrm>
          <a:prstGeom prst="rect">
            <a:avLst/>
          </a:prstGeom>
          <a:ln w="6350">
            <a:noFill/>
            <a:miter lim="800000"/>
          </a:ln>
        </p:spPr>
        <p:txBody>
          <a:bodyPr vert="horz" wrap="square" lIns="0" tIns="0" rIns="0" bIns="0" rtlCol="0" anchor="ctr">
            <a:noAutofit/>
          </a:bodyPr>
          <a:lstStyle/>
          <a:p>
            <a:pPr algn="ctr">
              <a:spcBef>
                <a:spcPts val="300"/>
              </a:spcBef>
              <a:spcAft>
                <a:spcPts val="300"/>
              </a:spcAft>
            </a:pPr>
            <a:r>
              <a:rPr lang="en-US" sz="1600" b="1">
                <a:solidFill>
                  <a:srgbClr val="00AEC7"/>
                </a:solidFill>
              </a:rPr>
              <a:t>5-7</a:t>
            </a:r>
          </a:p>
        </p:txBody>
      </p:sp>
    </p:spTree>
    <p:extLst>
      <p:ext uri="{BB962C8B-B14F-4D97-AF65-F5344CB8AC3E}">
        <p14:creationId xmlns:p14="http://schemas.microsoft.com/office/powerpoint/2010/main" val="1603597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04D100-BD29-F23C-08DF-9AC091BEC844}"/>
              </a:ext>
            </a:extLst>
          </p:cNvPr>
          <p:cNvSpPr>
            <a:spLocks noGrp="1"/>
          </p:cNvSpPr>
          <p:nvPr>
            <p:ph type="title"/>
          </p:nvPr>
        </p:nvSpPr>
        <p:spPr/>
        <p:txBody>
          <a:bodyPr/>
          <a:lstStyle/>
          <a:p>
            <a:r>
              <a:rPr lang="en-US"/>
              <a:t>Overview of PCLR Bid Capping Process</a:t>
            </a:r>
            <a:r>
              <a:rPr lang="en-US" baseline="30000" dirty="0"/>
              <a:t>1</a:t>
            </a:r>
            <a:endParaRPr lang="en-US" dirty="0"/>
          </a:p>
        </p:txBody>
      </p:sp>
      <p:graphicFrame>
        <p:nvGraphicFramePr>
          <p:cNvPr id="7" name="Content Placeholder 6">
            <a:extLst>
              <a:ext uri="{FF2B5EF4-FFF2-40B4-BE49-F238E27FC236}">
                <a16:creationId xmlns:a16="http://schemas.microsoft.com/office/drawing/2014/main" id="{9954D140-D78D-B906-1413-AE03672EA340}"/>
              </a:ext>
            </a:extLst>
          </p:cNvPr>
          <p:cNvGraphicFramePr>
            <a:graphicFrameLocks noGrp="1"/>
          </p:cNvGraphicFramePr>
          <p:nvPr>
            <p:ph idx="1"/>
          </p:nvPr>
        </p:nvGraphicFramePr>
        <p:xfrm>
          <a:off x="127819" y="762001"/>
          <a:ext cx="11887200" cy="4075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0262442-CA6B-006D-AD0F-8B3F24FEC9CA}"/>
                  </a:ext>
                </a:extLst>
              </p:cNvPr>
              <p:cNvSpPr txBox="1"/>
              <p:nvPr/>
            </p:nvSpPr>
            <p:spPr>
              <a:xfrm>
                <a:off x="1676399" y="4532671"/>
                <a:ext cx="9178414" cy="12311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6350">
                <a:noFill/>
                <a:miter lim="800000"/>
              </a:ln>
            </p:spPr>
            <p:txBody>
              <a:bodyPr wrap="square">
                <a:spAutoFit/>
              </a:bodyPr>
              <a:lstStyle/>
              <a:p>
                <a:pPr algn="ctr"/>
                <a:r>
                  <a:rPr lang="en-US" sz="2800" b="0">
                    <a:solidFill>
                      <a:schemeClr val="bg2"/>
                    </a:solidFill>
                  </a:rPr>
                  <a:t> </a:t>
                </a:r>
                <a14:m>
                  <m:oMath xmlns:m="http://schemas.openxmlformats.org/officeDocument/2006/math">
                    <m:sSub>
                      <m:sSubPr>
                        <m:ctrlPr>
                          <a:rPr lang="en-US" sz="2800" i="1">
                            <a:solidFill>
                              <a:schemeClr val="bg2"/>
                            </a:solidFill>
                            <a:latin typeface="Cambria Math" panose="02040503050406030204" pitchFamily="18" charset="0"/>
                          </a:rPr>
                        </m:ctrlPr>
                      </m:sSubPr>
                      <m:e>
                        <m:r>
                          <a:rPr lang="en-US" sz="2800" i="1">
                            <a:solidFill>
                              <a:schemeClr val="bg2"/>
                            </a:solidFill>
                            <a:latin typeface="Cambria Math" panose="02040503050406030204" pitchFamily="18" charset="0"/>
                          </a:rPr>
                          <m:t>𝐵𝑖𝑑𝐶𝑎𝑝</m:t>
                        </m:r>
                      </m:e>
                      <m:sub>
                        <m:r>
                          <a:rPr lang="en-US" sz="2800" b="0" i="1" smtClean="0">
                            <a:solidFill>
                              <a:schemeClr val="bg2"/>
                            </a:solidFill>
                            <a:latin typeface="Cambria Math" panose="02040503050406030204" pitchFamily="18" charset="0"/>
                          </a:rPr>
                          <m:t>𝐵𝑎𝑡𝑐h𝐶𝐿𝑅</m:t>
                        </m:r>
                      </m:sub>
                    </m:sSub>
                    <m:r>
                      <a:rPr lang="en-US" sz="2800" i="1">
                        <a:solidFill>
                          <a:schemeClr val="bg2"/>
                        </a:solidFill>
                        <a:latin typeface="Cambria Math" panose="02040503050406030204" pitchFamily="18" charset="0"/>
                      </a:rPr>
                      <m:t>=</m:t>
                    </m:r>
                    <m:r>
                      <m:rPr>
                        <m:sty m:val="p"/>
                      </m:rPr>
                      <a:rPr lang="en-US" sz="2800" b="0" i="0" smtClean="0">
                        <a:solidFill>
                          <a:schemeClr val="bg2"/>
                        </a:solidFill>
                        <a:latin typeface="Cambria Math" panose="02040503050406030204" pitchFamily="18" charset="0"/>
                      </a:rPr>
                      <m:t>Step</m:t>
                    </m:r>
                    <m:r>
                      <a:rPr lang="en-US" sz="2800" b="0" i="1" smtClean="0">
                        <a:solidFill>
                          <a:schemeClr val="bg2"/>
                        </a:solidFill>
                        <a:latin typeface="Cambria Math" panose="02040503050406030204" pitchFamily="18" charset="0"/>
                      </a:rPr>
                      <m:t> 1 </m:t>
                    </m:r>
                    <m:r>
                      <a:rPr lang="en-US" sz="2800" b="0" i="1" smtClean="0">
                        <a:solidFill>
                          <a:schemeClr val="bg2"/>
                        </a:solidFill>
                        <a:latin typeface="Cambria Math" panose="02040503050406030204" pitchFamily="18" charset="0"/>
                      </a:rPr>
                      <m:t>𝑆𝑦𝑠𝑡𝑒𝑚</m:t>
                    </m:r>
                    <m:r>
                      <a:rPr lang="en-US" sz="2800" b="0" i="1" smtClean="0">
                        <a:solidFill>
                          <a:schemeClr val="bg2"/>
                        </a:solidFill>
                        <a:latin typeface="Cambria Math" panose="02040503050406030204" pitchFamily="18" charset="0"/>
                      </a:rPr>
                      <m:t> </m:t>
                    </m:r>
                    <m:r>
                      <a:rPr lang="en-US" sz="2800" b="0" i="1" smtClean="0">
                        <a:solidFill>
                          <a:schemeClr val="bg2"/>
                        </a:solidFill>
                        <a:latin typeface="Cambria Math" panose="02040503050406030204" pitchFamily="18" charset="0"/>
                      </a:rPr>
                      <m:t>𝐿𝑎𝑚𝑏𝑑𝑎</m:t>
                    </m:r>
                    <m:r>
                      <a:rPr lang="en-US" sz="2800" i="1">
                        <a:solidFill>
                          <a:schemeClr val="bg2"/>
                        </a:solidFill>
                        <a:latin typeface="Cambria Math" panose="02040503050406030204" pitchFamily="18" charset="0"/>
                      </a:rPr>
                      <m:t>−</m:t>
                    </m:r>
                    <m:r>
                      <m:rPr>
                        <m:sty m:val="p"/>
                      </m:rPr>
                      <a:rPr lang="en-US" sz="2800" b="0" i="0" smtClean="0">
                        <a:solidFill>
                          <a:schemeClr val="bg2"/>
                        </a:solidFill>
                        <a:latin typeface="Cambria Math" panose="02040503050406030204" pitchFamily="18" charset="0"/>
                      </a:rPr>
                      <m:t>Maximum</m:t>
                    </m:r>
                    <m:r>
                      <a:rPr lang="en-US" sz="2800" b="0" i="0" smtClean="0">
                        <a:solidFill>
                          <a:schemeClr val="bg2"/>
                        </a:solidFill>
                        <a:latin typeface="Cambria Math" panose="02040503050406030204" pitchFamily="18" charset="0"/>
                      </a:rPr>
                      <m:t> (</m:t>
                    </m:r>
                    <m:r>
                      <m:rPr>
                        <m:sty m:val="p"/>
                      </m:rPr>
                      <a:rPr lang="en-US" sz="2800" b="0" i="0" smtClean="0">
                        <a:solidFill>
                          <a:schemeClr val="bg2"/>
                        </a:solidFill>
                        <a:latin typeface="Cambria Math" panose="02040503050406030204" pitchFamily="18" charset="0"/>
                      </a:rPr>
                      <m:t>MaxShadowPrice</m:t>
                    </m:r>
                    <m:r>
                      <a:rPr lang="en-US" sz="2800" b="0" i="0" smtClean="0">
                        <a:solidFill>
                          <a:schemeClr val="bg2"/>
                        </a:solidFill>
                        <a:latin typeface="Cambria Math" panose="02040503050406030204" pitchFamily="18" charset="0"/>
                      </a:rPr>
                      <m:t> </m:t>
                    </m:r>
                    <m:r>
                      <m:rPr>
                        <m:sty m:val="p"/>
                      </m:rPr>
                      <a:rPr lang="en-US" sz="2800" b="0" i="0" smtClean="0">
                        <a:solidFill>
                          <a:schemeClr val="bg2"/>
                        </a:solidFill>
                        <a:latin typeface="Cambria Math" panose="02040503050406030204" pitchFamily="18" charset="0"/>
                      </a:rPr>
                      <m:t>x</m:t>
                    </m:r>
                    <m:r>
                      <a:rPr lang="en-US" sz="2800" b="0" i="0" smtClean="0">
                        <a:solidFill>
                          <a:schemeClr val="bg2"/>
                        </a:solidFill>
                        <a:latin typeface="Cambria Math" panose="02040503050406030204" pitchFamily="18" charset="0"/>
                      </a:rPr>
                      <m:t> </m:t>
                    </m:r>
                    <m:r>
                      <m:rPr>
                        <m:sty m:val="p"/>
                      </m:rPr>
                      <a:rPr lang="en-US" sz="2800" b="0" i="0" smtClean="0">
                        <a:solidFill>
                          <a:schemeClr val="bg2"/>
                        </a:solidFill>
                        <a:latin typeface="Cambria Math" panose="02040503050406030204" pitchFamily="18" charset="0"/>
                      </a:rPr>
                      <m:t>Shift</m:t>
                    </m:r>
                    <m:r>
                      <a:rPr lang="en-US" sz="2800" b="0" i="0" smtClean="0">
                        <a:solidFill>
                          <a:schemeClr val="bg2"/>
                        </a:solidFill>
                        <a:latin typeface="Cambria Math" panose="02040503050406030204" pitchFamily="18" charset="0"/>
                      </a:rPr>
                      <m:t> </m:t>
                    </m:r>
                    <m:r>
                      <m:rPr>
                        <m:sty m:val="p"/>
                      </m:rPr>
                      <a:rPr lang="en-US" sz="2800" b="0" i="0" smtClean="0">
                        <a:solidFill>
                          <a:schemeClr val="bg2"/>
                        </a:solidFill>
                        <a:latin typeface="Cambria Math" panose="02040503050406030204" pitchFamily="18" charset="0"/>
                      </a:rPr>
                      <m:t>Factor</m:t>
                    </m:r>
                    <m:r>
                      <a:rPr lang="en-US" sz="2800" b="0" i="0" smtClean="0">
                        <a:solidFill>
                          <a:schemeClr val="bg2"/>
                        </a:solidFill>
                        <a:latin typeface="Cambria Math" panose="02040503050406030204" pitchFamily="18" charset="0"/>
                      </a:rPr>
                      <m:t>)−0.01</m:t>
                    </m:r>
                    <m:r>
                      <a:rPr lang="en-US" sz="2800" i="1">
                        <a:solidFill>
                          <a:schemeClr val="bg2"/>
                        </a:solidFill>
                        <a:latin typeface="Cambria Math" panose="02040503050406030204" pitchFamily="18" charset="0"/>
                      </a:rPr>
                      <m:t> </m:t>
                    </m:r>
                  </m:oMath>
                </a14:m>
                <a:endParaRPr lang="en-US" sz="2800">
                  <a:solidFill>
                    <a:schemeClr val="bg2"/>
                  </a:solidFill>
                </a:endParaRPr>
              </a:p>
              <a:p>
                <a:pPr lvl="0"/>
                <a:endParaRPr lang="en-US">
                  <a:solidFill>
                    <a:schemeClr val="bg2"/>
                  </a:solidFill>
                </a:endParaRPr>
              </a:p>
            </p:txBody>
          </p:sp>
        </mc:Choice>
        <mc:Fallback xmlns="">
          <p:sp>
            <p:nvSpPr>
              <p:cNvPr id="9" name="TextBox 8">
                <a:extLst>
                  <a:ext uri="{FF2B5EF4-FFF2-40B4-BE49-F238E27FC236}">
                    <a16:creationId xmlns:a16="http://schemas.microsoft.com/office/drawing/2014/main" id="{10262442-CA6B-006D-AD0F-8B3F24FEC9CA}"/>
                  </a:ext>
                </a:extLst>
              </p:cNvPr>
              <p:cNvSpPr txBox="1">
                <a:spLocks noRot="1" noChangeAspect="1" noMove="1" noResize="1" noEditPoints="1" noAdjustHandles="1" noChangeArrowheads="1" noChangeShapeType="1" noTextEdit="1"/>
              </p:cNvSpPr>
              <p:nvPr/>
            </p:nvSpPr>
            <p:spPr>
              <a:xfrm>
                <a:off x="1676399" y="4532671"/>
                <a:ext cx="9178414" cy="1231106"/>
              </a:xfrm>
              <a:prstGeom prst="rect">
                <a:avLst/>
              </a:prstGeom>
              <a:blipFill>
                <a:blip r:embed="rId8"/>
                <a:stretch>
                  <a:fillRect/>
                </a:stretch>
              </a:blipFill>
              <a:ln w="6350">
                <a:noFill/>
                <a:miter lim="800000"/>
              </a:ln>
            </p:spPr>
            <p:txBody>
              <a:bodyPr/>
              <a:lstStyle/>
              <a:p>
                <a:r>
                  <a:rPr lang="en-US">
                    <a:noFill/>
                  </a:rPr>
                  <a:t> </a:t>
                </a:r>
              </a:p>
            </p:txBody>
          </p:sp>
        </mc:Fallback>
      </mc:AlternateContent>
      <p:sp>
        <p:nvSpPr>
          <p:cNvPr id="10" name="TextBox 9">
            <a:extLst>
              <a:ext uri="{FF2B5EF4-FFF2-40B4-BE49-F238E27FC236}">
                <a16:creationId xmlns:a16="http://schemas.microsoft.com/office/drawing/2014/main" id="{2EEDE770-B117-424C-9C0E-608F548D1452}"/>
              </a:ext>
            </a:extLst>
          </p:cNvPr>
          <p:cNvSpPr txBox="1"/>
          <p:nvPr/>
        </p:nvSpPr>
        <p:spPr>
          <a:xfrm>
            <a:off x="2428568" y="6253316"/>
            <a:ext cx="7364361" cy="206478"/>
          </a:xfrm>
          <a:prstGeom prst="rect">
            <a:avLst/>
          </a:prstGeom>
          <a:ln w="6350">
            <a:noFill/>
            <a:miter lim="800000"/>
          </a:ln>
        </p:spPr>
        <p:txBody>
          <a:bodyPr vert="horz" wrap="square" lIns="0" tIns="0" rIns="0" bIns="0" rtlCol="0">
            <a:noAutofit/>
          </a:bodyPr>
          <a:lstStyle/>
          <a:p>
            <a:pPr algn="l">
              <a:spcBef>
                <a:spcPts val="300"/>
              </a:spcBef>
              <a:spcAft>
                <a:spcPts val="300"/>
              </a:spcAft>
              <a:buNone/>
            </a:pPr>
            <a:endParaRPr lang="en-US" sz="1600"/>
          </a:p>
        </p:txBody>
      </p:sp>
      <p:sp>
        <p:nvSpPr>
          <p:cNvPr id="12" name="TextBox 11">
            <a:extLst>
              <a:ext uri="{FF2B5EF4-FFF2-40B4-BE49-F238E27FC236}">
                <a16:creationId xmlns:a16="http://schemas.microsoft.com/office/drawing/2014/main" id="{4CCDA3D2-CAC6-111F-0C37-BF08A75A73C6}"/>
              </a:ext>
            </a:extLst>
          </p:cNvPr>
          <p:cNvSpPr txBox="1"/>
          <p:nvPr/>
        </p:nvSpPr>
        <p:spPr>
          <a:xfrm>
            <a:off x="5304503" y="6459794"/>
            <a:ext cx="6100916" cy="415498"/>
          </a:xfrm>
          <a:prstGeom prst="rect">
            <a:avLst/>
          </a:prstGeom>
          <a:noFill/>
          <a:ln w="6350">
            <a:noFill/>
            <a:miter lim="800000"/>
          </a:ln>
        </p:spPr>
        <p:txBody>
          <a:bodyPr wrap="square">
            <a:spAutoFit/>
          </a:bodyPr>
          <a:lstStyle/>
          <a:p>
            <a:r>
              <a:rPr lang="en-US" sz="1050" i="1"/>
              <a:t>*Step 2 (in the SCED two step process) observes the limits of all constraints and uses mitigated offer caps to producing binding LMPs and Dispatch Instructions</a:t>
            </a:r>
          </a:p>
        </p:txBody>
      </p:sp>
      <p:sp>
        <p:nvSpPr>
          <p:cNvPr id="13" name="TextBox 12">
            <a:extLst>
              <a:ext uri="{FF2B5EF4-FFF2-40B4-BE49-F238E27FC236}">
                <a16:creationId xmlns:a16="http://schemas.microsoft.com/office/drawing/2014/main" id="{D8BF2EE1-CFED-1DB9-0024-CEF9CBCD44E8}"/>
              </a:ext>
            </a:extLst>
          </p:cNvPr>
          <p:cNvSpPr txBox="1"/>
          <p:nvPr/>
        </p:nvSpPr>
        <p:spPr>
          <a:xfrm>
            <a:off x="8780207" y="139047"/>
            <a:ext cx="3303638" cy="518318"/>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050" i="1"/>
              <a:t>* percentage may vary by the type of constraint (</a:t>
            </a:r>
            <a:r>
              <a:rPr lang="en-US" sz="1050" i="1" err="1"/>
              <a:t>e.g</a:t>
            </a:r>
            <a:r>
              <a:rPr lang="en-US" sz="1050" i="1"/>
              <a:t> IROL, GTC, </a:t>
            </a:r>
            <a:r>
              <a:rPr lang="en-US" sz="1050" i="1" err="1"/>
              <a:t>basecase</a:t>
            </a:r>
            <a:r>
              <a:rPr lang="en-US" sz="1050" i="1"/>
              <a:t>, contingency, voltage level)</a:t>
            </a:r>
          </a:p>
        </p:txBody>
      </p:sp>
      <p:sp>
        <p:nvSpPr>
          <p:cNvPr id="2" name="4. Footnote">
            <a:extLst>
              <a:ext uri="{FF2B5EF4-FFF2-40B4-BE49-F238E27FC236}">
                <a16:creationId xmlns:a16="http://schemas.microsoft.com/office/drawing/2014/main" id="{AF118EC6-9862-C87A-9D69-0B2D1D849E7B}"/>
              </a:ext>
            </a:extLst>
          </p:cNvPr>
          <p:cNvSpPr txBox="1"/>
          <p:nvPr>
            <p:custDataLst>
              <p:tags r:id="rId1"/>
            </p:custDataLst>
          </p:nvPr>
        </p:nvSpPr>
        <p:spPr>
          <a:xfrm>
            <a:off x="2165947" y="6544432"/>
            <a:ext cx="2434045" cy="24622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defRPr/>
            </a:pPr>
            <a:r>
              <a:rPr lang="en-US"/>
              <a:t>1. Design and NPRR/PGRR language still under internal review and may change prior to filing</a:t>
            </a:r>
            <a:endParaRPr lang="en-US" sz="100">
              <a:solidFill>
                <a:srgbClr val="000000"/>
              </a:solidFill>
            </a:endParaRPr>
          </a:p>
        </p:txBody>
      </p:sp>
    </p:spTree>
    <p:extLst>
      <p:ext uri="{BB962C8B-B14F-4D97-AF65-F5344CB8AC3E}">
        <p14:creationId xmlns:p14="http://schemas.microsoft.com/office/powerpoint/2010/main" val="1948458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70BC9-23E3-65B4-8C73-A5D2A3F1C6AE}"/>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62CBA89-9154-43DE-7826-DA2C1709F7D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2" imgW="404" imgH="403" progId="TCLayout.ActiveDocument.1">
                  <p:embed/>
                </p:oleObj>
              </mc:Choice>
              <mc:Fallback>
                <p:oleObj name="think-cell Slide" r:id="rId32" imgW="404" imgH="403" progId="TCLayout.ActiveDocument.1">
                  <p:embed/>
                  <p:pic>
                    <p:nvPicPr>
                      <p:cNvPr id="5" name="think-cell data - do not delete" hidden="1">
                        <a:extLst>
                          <a:ext uri="{FF2B5EF4-FFF2-40B4-BE49-F238E27FC236}">
                            <a16:creationId xmlns:a16="http://schemas.microsoft.com/office/drawing/2014/main" id="{962CBA89-9154-43DE-7826-DA2C1709F7D3}"/>
                          </a:ext>
                        </a:extLst>
                      </p:cNvPr>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D28774F-988A-03F7-273C-F1D3CD3934D0}"/>
              </a:ext>
            </a:extLst>
          </p:cNvPr>
          <p:cNvSpPr>
            <a:spLocks noGrp="1"/>
          </p:cNvSpPr>
          <p:nvPr>
            <p:ph type="title"/>
          </p:nvPr>
        </p:nvSpPr>
        <p:spPr>
          <a:xfrm>
            <a:off x="508000" y="202586"/>
            <a:ext cx="9521543" cy="843034"/>
          </a:xfrm>
        </p:spPr>
        <p:txBody>
          <a:bodyPr vert="horz"/>
          <a:lstStyle/>
          <a:p>
            <a:r>
              <a:rPr lang="en-US"/>
              <a:t>The batch study process increases outcome certainty and transparency while limiting restudy risk</a:t>
            </a:r>
          </a:p>
        </p:txBody>
      </p:sp>
      <p:sp>
        <p:nvSpPr>
          <p:cNvPr id="3" name="Slide Number Placeholder 5">
            <a:extLst>
              <a:ext uri="{FF2B5EF4-FFF2-40B4-BE49-F238E27FC236}">
                <a16:creationId xmlns:a16="http://schemas.microsoft.com/office/drawing/2014/main" id="{A77A24BA-462A-62A6-FD83-88547E96C346}"/>
              </a:ext>
            </a:extLst>
          </p:cNvPr>
          <p:cNvSpPr>
            <a:spLocks noGrp="1"/>
          </p:cNvSpPr>
          <p:nvPr>
            <p:ph type="sldNum" sz="quarter" idx="4"/>
          </p:nvPr>
        </p:nvSpPr>
        <p:spPr>
          <a:xfrm>
            <a:off x="11379203" y="6437850"/>
            <a:ext cx="646975" cy="220662"/>
          </a:xfrm>
        </p:spPr>
        <p:txBody>
          <a:bodyPr/>
          <a:lstStyle/>
          <a:p>
            <a:fld id="{1D93BD3E-1E9A-4970-A6F7-E7AC52762E0C}" type="slidenum">
              <a:rPr lang="en-US" smtClean="0"/>
              <a:pPr/>
              <a:t>2</a:t>
            </a:fld>
            <a:endParaRPr lang="en-US"/>
          </a:p>
        </p:txBody>
      </p:sp>
      <p:sp>
        <p:nvSpPr>
          <p:cNvPr id="119" name="TextBox 118">
            <a:extLst>
              <a:ext uri="{FF2B5EF4-FFF2-40B4-BE49-F238E27FC236}">
                <a16:creationId xmlns:a16="http://schemas.microsoft.com/office/drawing/2014/main" id="{E6272645-AAD4-AB8E-B02E-D1BA1E1FA126}"/>
              </a:ext>
            </a:extLst>
          </p:cNvPr>
          <p:cNvSpPr txBox="1"/>
          <p:nvPr/>
        </p:nvSpPr>
        <p:spPr>
          <a:xfrm>
            <a:off x="6232155" y="997525"/>
            <a:ext cx="4779620" cy="307777"/>
          </a:xfrm>
          <a:prstGeom prst="rect">
            <a:avLst/>
          </a:prstGeom>
        </p:spPr>
        <p:txBody>
          <a:bodyPr vert="horz" wrap="square" lIns="91440" tIns="45720" rIns="91440" bIns="45720" rtlCol="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57150" indent="0">
              <a:buNone/>
            </a:pPr>
            <a:r>
              <a:rPr lang="en-US" sz="1400" b="1"/>
              <a:t>…to the new </a:t>
            </a:r>
            <a:r>
              <a:rPr lang="en-US" sz="1400"/>
              <a:t>batch study process</a:t>
            </a:r>
          </a:p>
        </p:txBody>
      </p:sp>
      <p:grpSp>
        <p:nvGrpSpPr>
          <p:cNvPr id="75" name="Group 74">
            <a:extLst>
              <a:ext uri="{FF2B5EF4-FFF2-40B4-BE49-F238E27FC236}">
                <a16:creationId xmlns:a16="http://schemas.microsoft.com/office/drawing/2014/main" id="{DF185438-DD0C-8210-5863-B0C2FB66986C}"/>
              </a:ext>
            </a:extLst>
          </p:cNvPr>
          <p:cNvGrpSpPr/>
          <p:nvPr/>
        </p:nvGrpSpPr>
        <p:grpSpPr>
          <a:xfrm>
            <a:off x="10057603" y="823027"/>
            <a:ext cx="1744034" cy="153888"/>
            <a:chOff x="9396985" y="1191942"/>
            <a:chExt cx="1744034" cy="153888"/>
          </a:xfrm>
        </p:grpSpPr>
        <p:sp>
          <p:nvSpPr>
            <p:cNvPr id="76" name="Rectangle 75">
              <a:extLst>
                <a:ext uri="{FF2B5EF4-FFF2-40B4-BE49-F238E27FC236}">
                  <a16:creationId xmlns:a16="http://schemas.microsoft.com/office/drawing/2014/main" id="{B1EE2F84-E74B-74FB-0CAA-D871F0E5CBA1}"/>
                </a:ext>
              </a:extLst>
            </p:cNvPr>
            <p:cNvSpPr>
              <a:spLocks/>
            </p:cNvSpPr>
            <p:nvPr/>
          </p:nvSpPr>
          <p:spPr>
            <a:xfrm>
              <a:off x="9396985" y="1191942"/>
              <a:ext cx="204216" cy="146492"/>
            </a:xfrm>
            <a:prstGeom prst="rect">
              <a:avLst/>
            </a:prstGeom>
            <a:solidFill>
              <a:srgbClr val="00386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tx1"/>
                </a:solidFill>
              </a:endParaRPr>
            </a:p>
          </p:txBody>
        </p:sp>
        <p:sp>
          <p:nvSpPr>
            <p:cNvPr id="77" name="TextBox 76">
              <a:extLst>
                <a:ext uri="{FF2B5EF4-FFF2-40B4-BE49-F238E27FC236}">
                  <a16:creationId xmlns:a16="http://schemas.microsoft.com/office/drawing/2014/main" id="{B82050EB-2D00-24C7-EB33-F444173C063A}"/>
                </a:ext>
              </a:extLst>
            </p:cNvPr>
            <p:cNvSpPr txBox="1"/>
            <p:nvPr/>
          </p:nvSpPr>
          <p:spPr>
            <a:xfrm>
              <a:off x="9693257" y="1191942"/>
              <a:ext cx="1447762"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ERCOT action</a:t>
              </a:r>
            </a:p>
          </p:txBody>
        </p:sp>
      </p:grpSp>
      <p:sp>
        <p:nvSpPr>
          <p:cNvPr id="87" name="Rectangle 86">
            <a:extLst>
              <a:ext uri="{FF2B5EF4-FFF2-40B4-BE49-F238E27FC236}">
                <a16:creationId xmlns:a16="http://schemas.microsoft.com/office/drawing/2014/main" id="{358D2880-043B-20F3-A068-84098C62FB51}"/>
              </a:ext>
            </a:extLst>
          </p:cNvPr>
          <p:cNvSpPr>
            <a:spLocks/>
          </p:cNvSpPr>
          <p:nvPr/>
        </p:nvSpPr>
        <p:spPr>
          <a:xfrm>
            <a:off x="10057603" y="617412"/>
            <a:ext cx="204216" cy="146492"/>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tx1"/>
              </a:solidFill>
            </a:endParaRPr>
          </a:p>
        </p:txBody>
      </p:sp>
      <p:sp>
        <p:nvSpPr>
          <p:cNvPr id="88" name="TextBox 87">
            <a:extLst>
              <a:ext uri="{FF2B5EF4-FFF2-40B4-BE49-F238E27FC236}">
                <a16:creationId xmlns:a16="http://schemas.microsoft.com/office/drawing/2014/main" id="{F7587A72-4559-B180-BBBE-CDD6DE93F197}"/>
              </a:ext>
            </a:extLst>
          </p:cNvPr>
          <p:cNvSpPr txBox="1"/>
          <p:nvPr/>
        </p:nvSpPr>
        <p:spPr>
          <a:xfrm>
            <a:off x="10353875" y="617412"/>
            <a:ext cx="1447762"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00"/>
              <a:t>Non-ERCOT action</a:t>
            </a:r>
          </a:p>
        </p:txBody>
      </p:sp>
      <p:sp>
        <p:nvSpPr>
          <p:cNvPr id="89" name="TextBox 88">
            <a:extLst>
              <a:ext uri="{FF2B5EF4-FFF2-40B4-BE49-F238E27FC236}">
                <a16:creationId xmlns:a16="http://schemas.microsoft.com/office/drawing/2014/main" id="{3A4E1C1D-D00F-A51E-9FB8-697CB70BE04E}"/>
              </a:ext>
            </a:extLst>
          </p:cNvPr>
          <p:cNvSpPr txBox="1"/>
          <p:nvPr/>
        </p:nvSpPr>
        <p:spPr>
          <a:xfrm>
            <a:off x="10353875" y="411281"/>
            <a:ext cx="1447762"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00"/>
              <a:t>Communication point</a:t>
            </a:r>
          </a:p>
        </p:txBody>
      </p:sp>
      <p:grpSp>
        <p:nvGrpSpPr>
          <p:cNvPr id="94" name="CustomIcon">
            <a:extLst>
              <a:ext uri="{FF2B5EF4-FFF2-40B4-BE49-F238E27FC236}">
                <a16:creationId xmlns:a16="http://schemas.microsoft.com/office/drawing/2014/main" id="{D6F704BD-0779-FFC7-E05F-585676EB8131}"/>
              </a:ext>
            </a:extLst>
          </p:cNvPr>
          <p:cNvGrpSpPr>
            <a:grpSpLocks noChangeAspect="1"/>
          </p:cNvGrpSpPr>
          <p:nvPr>
            <p:custDataLst>
              <p:tags r:id="rId2"/>
            </p:custDataLst>
          </p:nvPr>
        </p:nvGrpSpPr>
        <p:grpSpPr>
          <a:xfrm>
            <a:off x="10029543" y="291463"/>
            <a:ext cx="261893" cy="261893"/>
            <a:chOff x="-205105" y="-205105"/>
            <a:chExt cx="1019810" cy="1019810"/>
          </a:xfrm>
        </p:grpSpPr>
        <p:sp>
          <p:nvSpPr>
            <p:cNvPr id="90" name="Oval 89">
              <a:extLst>
                <a:ext uri="{FF2B5EF4-FFF2-40B4-BE49-F238E27FC236}">
                  <a16:creationId xmlns:a16="http://schemas.microsoft.com/office/drawing/2014/main" id="{FA0716EA-8E35-5FBC-59E2-FAA92E32846A}"/>
                </a:ext>
              </a:extLst>
            </p:cNvPr>
            <p:cNvSpPr>
              <a:spLocks noChangeAspect="1"/>
            </p:cNvSpPr>
            <p:nvPr/>
          </p:nvSpPr>
          <p:spPr>
            <a:xfrm>
              <a:off x="-205105" y="-205105"/>
              <a:ext cx="1019810" cy="10198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91">
              <a:extLst>
                <a:ext uri="{FF2B5EF4-FFF2-40B4-BE49-F238E27FC236}">
                  <a16:creationId xmlns:a16="http://schemas.microsoft.com/office/drawing/2014/main" id="{5D65C24F-2ADE-E893-7824-974B3188BADF}"/>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0" y="0"/>
              <a:ext cx="609600" cy="609600"/>
            </a:xfrm>
            <a:prstGeom prst="rect">
              <a:avLst/>
            </a:prstGeom>
          </p:spPr>
        </p:pic>
      </p:grpSp>
      <p:sp>
        <p:nvSpPr>
          <p:cNvPr id="40" name="Rectangle 39">
            <a:extLst>
              <a:ext uri="{FF2B5EF4-FFF2-40B4-BE49-F238E27FC236}">
                <a16:creationId xmlns:a16="http://schemas.microsoft.com/office/drawing/2014/main" id="{454D42FD-8650-0910-C6BF-FDAF070B6CA7}"/>
              </a:ext>
            </a:extLst>
          </p:cNvPr>
          <p:cNvSpPr>
            <a:spLocks/>
          </p:cNvSpPr>
          <p:nvPr/>
        </p:nvSpPr>
        <p:spPr>
          <a:xfrm>
            <a:off x="399778" y="1427285"/>
            <a:ext cx="580396" cy="497494"/>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800">
                <a:solidFill>
                  <a:schemeClr val="tx1"/>
                </a:solidFill>
              </a:rPr>
              <a:t>Dev. submits project to TSP</a:t>
            </a:r>
          </a:p>
        </p:txBody>
      </p:sp>
      <p:sp>
        <p:nvSpPr>
          <p:cNvPr id="50" name="Rectangle 49">
            <a:extLst>
              <a:ext uri="{FF2B5EF4-FFF2-40B4-BE49-F238E27FC236}">
                <a16:creationId xmlns:a16="http://schemas.microsoft.com/office/drawing/2014/main" id="{0C099BFA-5588-A289-A81F-524EC46F3E94}"/>
              </a:ext>
            </a:extLst>
          </p:cNvPr>
          <p:cNvSpPr>
            <a:spLocks/>
          </p:cNvSpPr>
          <p:nvPr/>
        </p:nvSpPr>
        <p:spPr>
          <a:xfrm>
            <a:off x="1225823" y="1429302"/>
            <a:ext cx="934532" cy="495480"/>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800" b="1">
                <a:solidFill>
                  <a:schemeClr val="bg1"/>
                </a:solidFill>
              </a:rPr>
              <a:t>Single study</a:t>
            </a:r>
          </a:p>
        </p:txBody>
      </p:sp>
      <p:cxnSp>
        <p:nvCxnSpPr>
          <p:cNvPr id="52" name="Straight Arrow Connector 51">
            <a:extLst>
              <a:ext uri="{FF2B5EF4-FFF2-40B4-BE49-F238E27FC236}">
                <a16:creationId xmlns:a16="http://schemas.microsoft.com/office/drawing/2014/main" id="{C88BD1A8-DD72-3325-F2E3-7C35E3682A83}"/>
              </a:ext>
            </a:extLst>
          </p:cNvPr>
          <p:cNvCxnSpPr>
            <a:cxnSpLocks/>
            <a:stCxn id="40" idx="3"/>
            <a:endCxn id="50" idx="1"/>
          </p:cNvCxnSpPr>
          <p:nvPr/>
        </p:nvCxnSpPr>
        <p:spPr>
          <a:xfrm>
            <a:off x="980174" y="1676032"/>
            <a:ext cx="245649" cy="101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53A6D8DB-DAB3-EBAE-AD93-872645C08C3C}"/>
              </a:ext>
            </a:extLst>
          </p:cNvPr>
          <p:cNvCxnSpPr>
            <a:cxnSpLocks/>
            <a:stCxn id="50" idx="3"/>
            <a:endCxn id="147" idx="1"/>
          </p:cNvCxnSpPr>
          <p:nvPr/>
        </p:nvCxnSpPr>
        <p:spPr>
          <a:xfrm flipV="1">
            <a:off x="2160355" y="1677041"/>
            <a:ext cx="170614" cy="1"/>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99669B84-623E-86FB-5F38-AE0496058DBD}"/>
              </a:ext>
            </a:extLst>
          </p:cNvPr>
          <p:cNvSpPr>
            <a:spLocks/>
          </p:cNvSpPr>
          <p:nvPr/>
        </p:nvSpPr>
        <p:spPr>
          <a:xfrm>
            <a:off x="1791825" y="2102967"/>
            <a:ext cx="934532" cy="495480"/>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800" b="1">
                <a:solidFill>
                  <a:schemeClr val="bg1"/>
                </a:solidFill>
              </a:rPr>
              <a:t>Single study </a:t>
            </a:r>
            <a:r>
              <a:rPr lang="en-US" sz="800" i="1">
                <a:solidFill>
                  <a:schemeClr val="bg1"/>
                </a:solidFill>
              </a:rPr>
              <a:t>(invalidating prior results)</a:t>
            </a:r>
          </a:p>
        </p:txBody>
      </p:sp>
      <p:sp>
        <p:nvSpPr>
          <p:cNvPr id="97" name="Rectangle 96">
            <a:extLst>
              <a:ext uri="{FF2B5EF4-FFF2-40B4-BE49-F238E27FC236}">
                <a16:creationId xmlns:a16="http://schemas.microsoft.com/office/drawing/2014/main" id="{B0618FAE-81D2-9837-BE17-2E676F4ED875}"/>
              </a:ext>
            </a:extLst>
          </p:cNvPr>
          <p:cNvSpPr>
            <a:spLocks/>
          </p:cNvSpPr>
          <p:nvPr/>
        </p:nvSpPr>
        <p:spPr>
          <a:xfrm>
            <a:off x="2959658" y="2102965"/>
            <a:ext cx="692336" cy="495480"/>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800">
                <a:solidFill>
                  <a:schemeClr val="tx1"/>
                </a:solidFill>
              </a:rPr>
              <a:t>Initial approval</a:t>
            </a:r>
          </a:p>
        </p:txBody>
      </p:sp>
      <p:cxnSp>
        <p:nvCxnSpPr>
          <p:cNvPr id="108" name="Straight Arrow Connector 107">
            <a:extLst>
              <a:ext uri="{FF2B5EF4-FFF2-40B4-BE49-F238E27FC236}">
                <a16:creationId xmlns:a16="http://schemas.microsoft.com/office/drawing/2014/main" id="{16F04934-5E6B-8223-1BEB-3B693568C46A}"/>
              </a:ext>
            </a:extLst>
          </p:cNvPr>
          <p:cNvCxnSpPr>
            <a:cxnSpLocks/>
          </p:cNvCxnSpPr>
          <p:nvPr/>
        </p:nvCxnSpPr>
        <p:spPr>
          <a:xfrm>
            <a:off x="3197899" y="3399189"/>
            <a:ext cx="155882"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09" name="Rectangle 108">
            <a:extLst>
              <a:ext uri="{FF2B5EF4-FFF2-40B4-BE49-F238E27FC236}">
                <a16:creationId xmlns:a16="http://schemas.microsoft.com/office/drawing/2014/main" id="{5F7641AA-0084-5565-3320-E99243A21614}"/>
              </a:ext>
            </a:extLst>
          </p:cNvPr>
          <p:cNvSpPr>
            <a:spLocks/>
          </p:cNvSpPr>
          <p:nvPr/>
        </p:nvSpPr>
        <p:spPr>
          <a:xfrm>
            <a:off x="2407607" y="2776632"/>
            <a:ext cx="934532" cy="495480"/>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800" b="1">
                <a:solidFill>
                  <a:schemeClr val="bg1"/>
                </a:solidFill>
              </a:rPr>
              <a:t>Single study </a:t>
            </a:r>
            <a:r>
              <a:rPr lang="en-US" sz="800" i="1">
                <a:solidFill>
                  <a:schemeClr val="bg1"/>
                </a:solidFill>
              </a:rPr>
              <a:t>(invalidating prior results)</a:t>
            </a:r>
          </a:p>
        </p:txBody>
      </p:sp>
      <p:sp>
        <p:nvSpPr>
          <p:cNvPr id="110" name="Rectangle 109">
            <a:extLst>
              <a:ext uri="{FF2B5EF4-FFF2-40B4-BE49-F238E27FC236}">
                <a16:creationId xmlns:a16="http://schemas.microsoft.com/office/drawing/2014/main" id="{EBE1A7F1-DAE4-3D01-0428-2CD1C45D818A}"/>
              </a:ext>
            </a:extLst>
          </p:cNvPr>
          <p:cNvSpPr>
            <a:spLocks/>
          </p:cNvSpPr>
          <p:nvPr/>
        </p:nvSpPr>
        <p:spPr>
          <a:xfrm>
            <a:off x="4771914" y="4123961"/>
            <a:ext cx="655430" cy="495480"/>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800">
                <a:solidFill>
                  <a:schemeClr val="tx1"/>
                </a:solidFill>
              </a:rPr>
              <a:t>Initial approval</a:t>
            </a:r>
          </a:p>
        </p:txBody>
      </p:sp>
      <p:cxnSp>
        <p:nvCxnSpPr>
          <p:cNvPr id="111" name="Straight Arrow Connector 110">
            <a:extLst>
              <a:ext uri="{FF2B5EF4-FFF2-40B4-BE49-F238E27FC236}">
                <a16:creationId xmlns:a16="http://schemas.microsoft.com/office/drawing/2014/main" id="{EB9B5748-0F4A-9971-3C47-41390829DEA9}"/>
              </a:ext>
            </a:extLst>
          </p:cNvPr>
          <p:cNvCxnSpPr>
            <a:cxnSpLocks/>
            <a:stCxn id="34" idx="3"/>
            <a:endCxn id="110" idx="1"/>
          </p:cNvCxnSpPr>
          <p:nvPr/>
        </p:nvCxnSpPr>
        <p:spPr>
          <a:xfrm>
            <a:off x="4573703" y="4371701"/>
            <a:ext cx="198211"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14" name="Connector: Elbow 113">
            <a:extLst>
              <a:ext uri="{FF2B5EF4-FFF2-40B4-BE49-F238E27FC236}">
                <a16:creationId xmlns:a16="http://schemas.microsoft.com/office/drawing/2014/main" id="{BA3A3B1E-E906-ECD8-CB93-D3B613A0F9A7}"/>
              </a:ext>
            </a:extLst>
          </p:cNvPr>
          <p:cNvCxnSpPr>
            <a:cxnSpLocks/>
            <a:stCxn id="110" idx="0"/>
            <a:endCxn id="55" idx="1"/>
          </p:cNvCxnSpPr>
          <p:nvPr/>
        </p:nvCxnSpPr>
        <p:spPr>
          <a:xfrm rot="5400000" flipH="1" flipV="1">
            <a:off x="4680895" y="3394515"/>
            <a:ext cx="1148181" cy="310712"/>
          </a:xfrm>
          <a:prstGeom prst="bentConnector2">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1" name="Connector: Elbow 150">
            <a:extLst>
              <a:ext uri="{FF2B5EF4-FFF2-40B4-BE49-F238E27FC236}">
                <a16:creationId xmlns:a16="http://schemas.microsoft.com/office/drawing/2014/main" id="{D3C53D52-951E-1936-9A1C-BCA2390D1047}"/>
              </a:ext>
            </a:extLst>
          </p:cNvPr>
          <p:cNvCxnSpPr>
            <a:cxnSpLocks/>
            <a:stCxn id="86" idx="2"/>
            <a:endCxn id="50" idx="2"/>
          </p:cNvCxnSpPr>
          <p:nvPr/>
        </p:nvCxnSpPr>
        <p:spPr>
          <a:xfrm rot="5400000" flipH="1">
            <a:off x="1639257" y="1978614"/>
            <a:ext cx="673665" cy="566002"/>
          </a:xfrm>
          <a:prstGeom prst="bentConnector3">
            <a:avLst>
              <a:gd name="adj1" fmla="val -1868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C8A35E0F-C8AD-642C-F4D7-709B7EB1764F}"/>
              </a:ext>
            </a:extLst>
          </p:cNvPr>
          <p:cNvSpPr>
            <a:spLocks/>
          </p:cNvSpPr>
          <p:nvPr/>
        </p:nvSpPr>
        <p:spPr>
          <a:xfrm>
            <a:off x="5410341" y="2728040"/>
            <a:ext cx="492889" cy="495480"/>
          </a:xfrm>
          <a:prstGeom prst="rect">
            <a:avLst/>
          </a:prstGeom>
          <a:solidFill>
            <a:srgbClr val="D8D8D8"/>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800">
                <a:solidFill>
                  <a:schemeClr val="tx1"/>
                </a:solidFill>
              </a:rPr>
              <a:t>RPG, QSA</a:t>
            </a:r>
          </a:p>
        </p:txBody>
      </p:sp>
      <p:cxnSp>
        <p:nvCxnSpPr>
          <p:cNvPr id="183" name="Straight Arrow Connector 182">
            <a:extLst>
              <a:ext uri="{FF2B5EF4-FFF2-40B4-BE49-F238E27FC236}">
                <a16:creationId xmlns:a16="http://schemas.microsoft.com/office/drawing/2014/main" id="{B781842E-0440-D27D-97DB-ABDB0BD87DA3}"/>
              </a:ext>
            </a:extLst>
          </p:cNvPr>
          <p:cNvCxnSpPr>
            <a:cxnSpLocks/>
          </p:cNvCxnSpPr>
          <p:nvPr/>
        </p:nvCxnSpPr>
        <p:spPr>
          <a:xfrm flipV="1">
            <a:off x="5652108" y="2439348"/>
            <a:ext cx="0" cy="28556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5B2F0915-C3CA-F044-61E5-EAA7A005EE40}"/>
              </a:ext>
            </a:extLst>
          </p:cNvPr>
          <p:cNvSpPr txBox="1"/>
          <p:nvPr/>
        </p:nvSpPr>
        <p:spPr>
          <a:xfrm>
            <a:off x="5335517" y="2309890"/>
            <a:ext cx="674279" cy="123111"/>
          </a:xfrm>
          <a:prstGeom prst="rect">
            <a:avLst/>
          </a:prstGeom>
        </p:spPr>
        <p:txBody>
          <a:bodyPr vert="horz" wrap="squar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a:solidFill>
                  <a:schemeClr val="accent6"/>
                </a:solidFill>
              </a:rPr>
              <a:t>Energization</a:t>
            </a:r>
          </a:p>
        </p:txBody>
      </p:sp>
      <p:sp>
        <p:nvSpPr>
          <p:cNvPr id="122" name="Rectangle 121">
            <a:extLst>
              <a:ext uri="{FF2B5EF4-FFF2-40B4-BE49-F238E27FC236}">
                <a16:creationId xmlns:a16="http://schemas.microsoft.com/office/drawing/2014/main" id="{BE3BA541-48E4-A7ED-E57D-F8091BBE760D}"/>
              </a:ext>
            </a:extLst>
          </p:cNvPr>
          <p:cNvSpPr>
            <a:spLocks/>
          </p:cNvSpPr>
          <p:nvPr/>
        </p:nvSpPr>
        <p:spPr>
          <a:xfrm>
            <a:off x="6345689" y="1680761"/>
            <a:ext cx="941743" cy="495480"/>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800">
                <a:solidFill>
                  <a:schemeClr val="tx1"/>
                </a:solidFill>
              </a:rPr>
              <a:t>Dev. submits project to TSP</a:t>
            </a:r>
          </a:p>
        </p:txBody>
      </p:sp>
      <p:sp>
        <p:nvSpPr>
          <p:cNvPr id="133" name="Rectangle 132">
            <a:extLst>
              <a:ext uri="{FF2B5EF4-FFF2-40B4-BE49-F238E27FC236}">
                <a16:creationId xmlns:a16="http://schemas.microsoft.com/office/drawing/2014/main" id="{4711BAF1-92B7-E26A-6E0C-D2B67479A0E8}"/>
              </a:ext>
            </a:extLst>
          </p:cNvPr>
          <p:cNvSpPr>
            <a:spLocks/>
          </p:cNvSpPr>
          <p:nvPr/>
        </p:nvSpPr>
        <p:spPr>
          <a:xfrm>
            <a:off x="6663841" y="2241218"/>
            <a:ext cx="941743" cy="495480"/>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800">
                <a:solidFill>
                  <a:schemeClr val="tx1"/>
                </a:solidFill>
              </a:rPr>
              <a:t>Dev. submits project to TSP</a:t>
            </a:r>
          </a:p>
        </p:txBody>
      </p:sp>
      <p:sp>
        <p:nvSpPr>
          <p:cNvPr id="136" name="Rectangle 135">
            <a:extLst>
              <a:ext uri="{FF2B5EF4-FFF2-40B4-BE49-F238E27FC236}">
                <a16:creationId xmlns:a16="http://schemas.microsoft.com/office/drawing/2014/main" id="{DBCF4268-3FAE-591E-A319-A08A252DA7A0}"/>
              </a:ext>
            </a:extLst>
          </p:cNvPr>
          <p:cNvSpPr>
            <a:spLocks/>
          </p:cNvSpPr>
          <p:nvPr/>
        </p:nvSpPr>
        <p:spPr>
          <a:xfrm>
            <a:off x="6981993" y="2801675"/>
            <a:ext cx="941743" cy="495480"/>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800">
                <a:solidFill>
                  <a:schemeClr val="tx1"/>
                </a:solidFill>
              </a:rPr>
              <a:t>Dev. submits project to TSP</a:t>
            </a:r>
          </a:p>
        </p:txBody>
      </p:sp>
      <p:sp>
        <p:nvSpPr>
          <p:cNvPr id="139" name="Right Brace 138">
            <a:extLst>
              <a:ext uri="{FF2B5EF4-FFF2-40B4-BE49-F238E27FC236}">
                <a16:creationId xmlns:a16="http://schemas.microsoft.com/office/drawing/2014/main" id="{42AE58AB-8241-D714-00F4-7C80E6F4227F}"/>
              </a:ext>
            </a:extLst>
          </p:cNvPr>
          <p:cNvSpPr/>
          <p:nvPr/>
        </p:nvSpPr>
        <p:spPr>
          <a:xfrm>
            <a:off x="8563720" y="1479397"/>
            <a:ext cx="203663" cy="3008313"/>
          </a:xfrm>
          <a:prstGeom prst="rightBrace">
            <a:avLst>
              <a:gd name="adj1" fmla="val 8333"/>
              <a:gd name="adj2" fmla="val 5121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00"/>
          </a:p>
        </p:txBody>
      </p:sp>
      <p:cxnSp>
        <p:nvCxnSpPr>
          <p:cNvPr id="121" name="Straight Arrow Connector 120">
            <a:extLst>
              <a:ext uri="{FF2B5EF4-FFF2-40B4-BE49-F238E27FC236}">
                <a16:creationId xmlns:a16="http://schemas.microsoft.com/office/drawing/2014/main" id="{05F51810-3621-A89E-7AC7-182EA762DB75}"/>
              </a:ext>
            </a:extLst>
          </p:cNvPr>
          <p:cNvCxnSpPr>
            <a:cxnSpLocks/>
          </p:cNvCxnSpPr>
          <p:nvPr/>
        </p:nvCxnSpPr>
        <p:spPr>
          <a:xfrm flipV="1">
            <a:off x="11280718" y="2465324"/>
            <a:ext cx="0" cy="28556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28" name="Rectangle 127">
            <a:extLst>
              <a:ext uri="{FF2B5EF4-FFF2-40B4-BE49-F238E27FC236}">
                <a16:creationId xmlns:a16="http://schemas.microsoft.com/office/drawing/2014/main" id="{9931F865-FF6C-1F8D-CE9F-2879B2A80125}"/>
              </a:ext>
            </a:extLst>
          </p:cNvPr>
          <p:cNvSpPr>
            <a:spLocks/>
          </p:cNvSpPr>
          <p:nvPr/>
        </p:nvSpPr>
        <p:spPr>
          <a:xfrm>
            <a:off x="11011775" y="2750884"/>
            <a:ext cx="532081" cy="495480"/>
          </a:xfrm>
          <a:prstGeom prst="rect">
            <a:avLst/>
          </a:prstGeom>
          <a:solidFill>
            <a:srgbClr val="D8D8D8"/>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800">
                <a:solidFill>
                  <a:schemeClr val="tx1"/>
                </a:solidFill>
              </a:rPr>
              <a:t>RPG, QSA</a:t>
            </a:r>
          </a:p>
        </p:txBody>
      </p:sp>
      <p:cxnSp>
        <p:nvCxnSpPr>
          <p:cNvPr id="130" name="Straight Arrow Connector 129">
            <a:extLst>
              <a:ext uri="{FF2B5EF4-FFF2-40B4-BE49-F238E27FC236}">
                <a16:creationId xmlns:a16="http://schemas.microsoft.com/office/drawing/2014/main" id="{247105A1-70A2-90D6-0086-BF16B5F9168C}"/>
              </a:ext>
            </a:extLst>
          </p:cNvPr>
          <p:cNvCxnSpPr>
            <a:cxnSpLocks/>
            <a:endCxn id="128" idx="1"/>
          </p:cNvCxnSpPr>
          <p:nvPr/>
        </p:nvCxnSpPr>
        <p:spPr>
          <a:xfrm>
            <a:off x="10797242" y="2998624"/>
            <a:ext cx="214533"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7684CBD2-B03E-6D12-E1D0-1738ECB9EE30}"/>
              </a:ext>
            </a:extLst>
          </p:cNvPr>
          <p:cNvSpPr txBox="1"/>
          <p:nvPr/>
        </p:nvSpPr>
        <p:spPr>
          <a:xfrm>
            <a:off x="10913830" y="2342213"/>
            <a:ext cx="733776" cy="123111"/>
          </a:xfrm>
          <a:prstGeom prst="rect">
            <a:avLst/>
          </a:prstGeom>
        </p:spPr>
        <p:txBody>
          <a:bodyPr vert="horz" wrap="squar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a:solidFill>
                  <a:schemeClr val="accent6"/>
                </a:solidFill>
              </a:rPr>
              <a:t>Energization</a:t>
            </a:r>
          </a:p>
        </p:txBody>
      </p:sp>
      <p:sp>
        <p:nvSpPr>
          <p:cNvPr id="188" name="Rectangle 187">
            <a:extLst>
              <a:ext uri="{FF2B5EF4-FFF2-40B4-BE49-F238E27FC236}">
                <a16:creationId xmlns:a16="http://schemas.microsoft.com/office/drawing/2014/main" id="{2FAB1D8F-5530-330A-FEBE-23F8A520F2A6}"/>
              </a:ext>
            </a:extLst>
          </p:cNvPr>
          <p:cNvSpPr>
            <a:spLocks/>
          </p:cNvSpPr>
          <p:nvPr/>
        </p:nvSpPr>
        <p:spPr>
          <a:xfrm>
            <a:off x="8905356" y="2750884"/>
            <a:ext cx="1859013" cy="495480"/>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buClr>
                <a:schemeClr val="tx2"/>
              </a:buClr>
            </a:pPr>
            <a:r>
              <a:rPr lang="en-US" sz="800" b="1">
                <a:solidFill>
                  <a:schemeClr val="bg1"/>
                </a:solidFill>
              </a:rPr>
              <a:t>Batch study: </a:t>
            </a:r>
            <a:r>
              <a:rPr lang="en-US" sz="800">
                <a:solidFill>
                  <a:schemeClr val="bg1"/>
                </a:solidFill>
              </a:rPr>
              <a:t>ERCOT compiles applications, studies together as a batch, and allocates load</a:t>
            </a:r>
          </a:p>
        </p:txBody>
      </p:sp>
      <p:sp>
        <p:nvSpPr>
          <p:cNvPr id="35" name="TrackerAlphaWhite 56">
            <a:extLst>
              <a:ext uri="{FF2B5EF4-FFF2-40B4-BE49-F238E27FC236}">
                <a16:creationId xmlns:a16="http://schemas.microsoft.com/office/drawing/2014/main" id="{14823363-F441-C752-1387-7D4E1B0B6A91}"/>
              </a:ext>
            </a:extLst>
          </p:cNvPr>
          <p:cNvSpPr/>
          <p:nvPr>
            <p:custDataLst>
              <p:tags r:id="rId3"/>
            </p:custDataLst>
          </p:nvPr>
        </p:nvSpPr>
        <p:spPr>
          <a:xfrm>
            <a:off x="8724136" y="2326575"/>
            <a:ext cx="249363" cy="249363"/>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a:solidFill>
                  <a:schemeClr val="accent1"/>
                </a:solidFill>
              </a:rPr>
              <a:t>C</a:t>
            </a:r>
          </a:p>
        </p:txBody>
      </p:sp>
      <p:grpSp>
        <p:nvGrpSpPr>
          <p:cNvPr id="36" name="CustomIcon">
            <a:extLst>
              <a:ext uri="{FF2B5EF4-FFF2-40B4-BE49-F238E27FC236}">
                <a16:creationId xmlns:a16="http://schemas.microsoft.com/office/drawing/2014/main" id="{D63490FF-7CFA-DD09-8F2C-EFD5AE434244}"/>
              </a:ext>
            </a:extLst>
          </p:cNvPr>
          <p:cNvGrpSpPr>
            <a:grpSpLocks noChangeAspect="1"/>
          </p:cNvGrpSpPr>
          <p:nvPr>
            <p:custDataLst>
              <p:tags r:id="rId4"/>
            </p:custDataLst>
          </p:nvPr>
        </p:nvGrpSpPr>
        <p:grpSpPr>
          <a:xfrm>
            <a:off x="8717872" y="2595296"/>
            <a:ext cx="261893" cy="261893"/>
            <a:chOff x="-205105" y="-205105"/>
            <a:chExt cx="1019810" cy="1019810"/>
          </a:xfrm>
        </p:grpSpPr>
        <p:sp>
          <p:nvSpPr>
            <p:cNvPr id="37" name="Oval 36">
              <a:extLst>
                <a:ext uri="{FF2B5EF4-FFF2-40B4-BE49-F238E27FC236}">
                  <a16:creationId xmlns:a16="http://schemas.microsoft.com/office/drawing/2014/main" id="{136B2960-B5AF-7082-9752-A6324F7F2CC7}"/>
                </a:ext>
              </a:extLst>
            </p:cNvPr>
            <p:cNvSpPr>
              <a:spLocks noChangeAspect="1"/>
            </p:cNvSpPr>
            <p:nvPr/>
          </p:nvSpPr>
          <p:spPr>
            <a:xfrm>
              <a:off x="-205105" y="-205105"/>
              <a:ext cx="1019810" cy="10198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38" name="Graphic 37">
              <a:extLst>
                <a:ext uri="{FF2B5EF4-FFF2-40B4-BE49-F238E27FC236}">
                  <a16:creationId xmlns:a16="http://schemas.microsoft.com/office/drawing/2014/main" id="{D9388FD7-EB5C-A24B-3062-92FC67351B5E}"/>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0" y="0"/>
              <a:ext cx="609600" cy="609600"/>
            </a:xfrm>
            <a:prstGeom prst="rect">
              <a:avLst/>
            </a:prstGeom>
          </p:spPr>
        </p:pic>
      </p:grpSp>
      <p:grpSp>
        <p:nvGrpSpPr>
          <p:cNvPr id="39" name="CustomIcon">
            <a:extLst>
              <a:ext uri="{FF2B5EF4-FFF2-40B4-BE49-F238E27FC236}">
                <a16:creationId xmlns:a16="http://schemas.microsoft.com/office/drawing/2014/main" id="{785CFC04-B9EA-DAF2-A437-1AA9A4A7BF72}"/>
              </a:ext>
            </a:extLst>
          </p:cNvPr>
          <p:cNvGrpSpPr>
            <a:grpSpLocks noChangeAspect="1"/>
          </p:cNvGrpSpPr>
          <p:nvPr>
            <p:custDataLst>
              <p:tags r:id="rId5"/>
            </p:custDataLst>
          </p:nvPr>
        </p:nvGrpSpPr>
        <p:grpSpPr>
          <a:xfrm>
            <a:off x="7177277" y="1567042"/>
            <a:ext cx="261893" cy="261893"/>
            <a:chOff x="-205105" y="-205105"/>
            <a:chExt cx="1019810" cy="1019810"/>
          </a:xfrm>
        </p:grpSpPr>
        <p:sp>
          <p:nvSpPr>
            <p:cNvPr id="41" name="Oval 40">
              <a:extLst>
                <a:ext uri="{FF2B5EF4-FFF2-40B4-BE49-F238E27FC236}">
                  <a16:creationId xmlns:a16="http://schemas.microsoft.com/office/drawing/2014/main" id="{A6382419-94DC-9F2A-6E40-68FB6C3FB3E4}"/>
                </a:ext>
              </a:extLst>
            </p:cNvPr>
            <p:cNvSpPr>
              <a:spLocks noChangeAspect="1"/>
            </p:cNvSpPr>
            <p:nvPr/>
          </p:nvSpPr>
          <p:spPr>
            <a:xfrm>
              <a:off x="-205105" y="-205105"/>
              <a:ext cx="1019810" cy="10198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42" name="Graphic 41">
              <a:extLst>
                <a:ext uri="{FF2B5EF4-FFF2-40B4-BE49-F238E27FC236}">
                  <a16:creationId xmlns:a16="http://schemas.microsoft.com/office/drawing/2014/main" id="{1F324D48-9E31-6851-BFAA-21F0A5B9EAA8}"/>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0" y="0"/>
              <a:ext cx="609600" cy="609600"/>
            </a:xfrm>
            <a:prstGeom prst="rect">
              <a:avLst/>
            </a:prstGeom>
          </p:spPr>
        </p:pic>
      </p:grpSp>
      <p:grpSp>
        <p:nvGrpSpPr>
          <p:cNvPr id="43" name="CustomIcon">
            <a:extLst>
              <a:ext uri="{FF2B5EF4-FFF2-40B4-BE49-F238E27FC236}">
                <a16:creationId xmlns:a16="http://schemas.microsoft.com/office/drawing/2014/main" id="{D253B7D4-8B46-64CA-5015-AD70F61998F3}"/>
              </a:ext>
            </a:extLst>
          </p:cNvPr>
          <p:cNvGrpSpPr>
            <a:grpSpLocks noChangeAspect="1"/>
          </p:cNvGrpSpPr>
          <p:nvPr>
            <p:custDataLst>
              <p:tags r:id="rId6"/>
            </p:custDataLst>
          </p:nvPr>
        </p:nvGrpSpPr>
        <p:grpSpPr>
          <a:xfrm>
            <a:off x="10853571" y="2651737"/>
            <a:ext cx="261893" cy="261893"/>
            <a:chOff x="-205105" y="-205105"/>
            <a:chExt cx="1019810" cy="1019810"/>
          </a:xfrm>
        </p:grpSpPr>
        <p:sp>
          <p:nvSpPr>
            <p:cNvPr id="44" name="Oval 43">
              <a:extLst>
                <a:ext uri="{FF2B5EF4-FFF2-40B4-BE49-F238E27FC236}">
                  <a16:creationId xmlns:a16="http://schemas.microsoft.com/office/drawing/2014/main" id="{26C097FE-C3B0-19F5-3A60-1AC7BEB93B77}"/>
                </a:ext>
              </a:extLst>
            </p:cNvPr>
            <p:cNvSpPr>
              <a:spLocks noChangeAspect="1"/>
            </p:cNvSpPr>
            <p:nvPr/>
          </p:nvSpPr>
          <p:spPr>
            <a:xfrm>
              <a:off x="-205105" y="-205105"/>
              <a:ext cx="1019810" cy="10198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45" name="Graphic 44">
              <a:extLst>
                <a:ext uri="{FF2B5EF4-FFF2-40B4-BE49-F238E27FC236}">
                  <a16:creationId xmlns:a16="http://schemas.microsoft.com/office/drawing/2014/main" id="{7A132E36-06F8-3BD7-75F2-B992339CE3A0}"/>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0" y="0"/>
              <a:ext cx="609600" cy="609600"/>
            </a:xfrm>
            <a:prstGeom prst="rect">
              <a:avLst/>
            </a:prstGeom>
          </p:spPr>
        </p:pic>
      </p:grpSp>
      <p:sp>
        <p:nvSpPr>
          <p:cNvPr id="51" name="TextBox 50">
            <a:extLst>
              <a:ext uri="{FF2B5EF4-FFF2-40B4-BE49-F238E27FC236}">
                <a16:creationId xmlns:a16="http://schemas.microsoft.com/office/drawing/2014/main" id="{1AE23C1C-52C7-B30A-7C77-A8D541B569B0}"/>
              </a:ext>
            </a:extLst>
          </p:cNvPr>
          <p:cNvSpPr txBox="1"/>
          <p:nvPr/>
        </p:nvSpPr>
        <p:spPr>
          <a:xfrm>
            <a:off x="273120" y="997525"/>
            <a:ext cx="5271099" cy="307777"/>
          </a:xfrm>
          <a:prstGeom prst="rect">
            <a:avLst/>
          </a:prstGeom>
        </p:spPr>
        <p:txBody>
          <a:bodyPr vert="horz" wrap="square" lIns="91440" tIns="45720" rIns="91440" bIns="45720" rtlCol="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57150" indent="0">
              <a:buNone/>
            </a:pPr>
            <a:r>
              <a:rPr lang="en-US" sz="1400" b="1"/>
              <a:t>From the existing </a:t>
            </a:r>
            <a:r>
              <a:rPr lang="en-US" sz="1400"/>
              <a:t>single study process…</a:t>
            </a:r>
          </a:p>
        </p:txBody>
      </p:sp>
      <p:cxnSp>
        <p:nvCxnSpPr>
          <p:cNvPr id="58" name="GreyLineContentSeparatorDefault 63">
            <a:extLst>
              <a:ext uri="{FF2B5EF4-FFF2-40B4-BE49-F238E27FC236}">
                <a16:creationId xmlns:a16="http://schemas.microsoft.com/office/drawing/2014/main" id="{3BEFA794-9A3A-3A13-F9C1-881D787E21A2}"/>
              </a:ext>
            </a:extLst>
          </p:cNvPr>
          <p:cNvCxnSpPr>
            <a:cxnSpLocks/>
          </p:cNvCxnSpPr>
          <p:nvPr>
            <p:custDataLst>
              <p:tags r:id="rId7"/>
            </p:custDataLst>
          </p:nvPr>
        </p:nvCxnSpPr>
        <p:spPr>
          <a:xfrm>
            <a:off x="386056" y="1307315"/>
            <a:ext cx="11552515" cy="0"/>
          </a:xfrm>
          <a:prstGeom prst="straightConnector1">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1AA94C99-A430-134E-B8D7-8E4EBAA0266B}"/>
              </a:ext>
            </a:extLst>
          </p:cNvPr>
          <p:cNvSpPr/>
          <p:nvPr/>
        </p:nvSpPr>
        <p:spPr>
          <a:xfrm>
            <a:off x="386057" y="4888867"/>
            <a:ext cx="11552514" cy="1321544"/>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124" name="Group 123">
            <a:extLst>
              <a:ext uri="{FF2B5EF4-FFF2-40B4-BE49-F238E27FC236}">
                <a16:creationId xmlns:a16="http://schemas.microsoft.com/office/drawing/2014/main" id="{D3B12445-376C-FA71-57BF-38F23B2A53ED}"/>
              </a:ext>
            </a:extLst>
          </p:cNvPr>
          <p:cNvGrpSpPr/>
          <p:nvPr/>
        </p:nvGrpSpPr>
        <p:grpSpPr>
          <a:xfrm>
            <a:off x="515316" y="4919047"/>
            <a:ext cx="5480142" cy="577081"/>
            <a:chOff x="515316" y="4477263"/>
            <a:chExt cx="5480142" cy="577081"/>
          </a:xfrm>
        </p:grpSpPr>
        <p:sp>
          <p:nvSpPr>
            <p:cNvPr id="85" name="TrackerAlphaWhite 56">
              <a:extLst>
                <a:ext uri="{FF2B5EF4-FFF2-40B4-BE49-F238E27FC236}">
                  <a16:creationId xmlns:a16="http://schemas.microsoft.com/office/drawing/2014/main" id="{4C06F598-819F-FFCA-608C-107A890E4CF5}"/>
                </a:ext>
              </a:extLst>
            </p:cNvPr>
            <p:cNvSpPr/>
            <p:nvPr>
              <p:custDataLst>
                <p:tags r:id="rId30"/>
              </p:custDataLst>
            </p:nvPr>
          </p:nvSpPr>
          <p:spPr>
            <a:xfrm>
              <a:off x="515316" y="4477263"/>
              <a:ext cx="249363" cy="249363"/>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a:solidFill>
                    <a:schemeClr val="accent1"/>
                  </a:solidFill>
                </a:rPr>
                <a:t>A</a:t>
              </a:r>
            </a:p>
          </p:txBody>
        </p:sp>
        <p:sp>
          <p:nvSpPr>
            <p:cNvPr id="91" name="TextBox 90">
              <a:extLst>
                <a:ext uri="{FF2B5EF4-FFF2-40B4-BE49-F238E27FC236}">
                  <a16:creationId xmlns:a16="http://schemas.microsoft.com/office/drawing/2014/main" id="{EB4C2730-B0BB-6622-5601-4635E5057A2A}"/>
                </a:ext>
              </a:extLst>
            </p:cNvPr>
            <p:cNvSpPr txBox="1"/>
            <p:nvPr/>
          </p:nvSpPr>
          <p:spPr>
            <a:xfrm>
              <a:off x="795501" y="4477263"/>
              <a:ext cx="5199957" cy="577081"/>
            </a:xfrm>
            <a:prstGeom prst="rect">
              <a:avLst/>
            </a:prstGeom>
          </p:spPr>
          <p:txBody>
            <a:bodyPr vert="horz" wrap="square" lIns="91440" tIns="45720" rIns="91440" bIns="45720" rtlCol="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sz="1050" b="1"/>
                <a:t>Frequent restudies required</a:t>
              </a:r>
              <a:br>
                <a:rPr lang="en-US" sz="1050" b="1"/>
              </a:br>
              <a:r>
                <a:rPr lang="en-US" sz="1050"/>
                <a:t>If another project impacts the same transmission zone, all previous studies are invalidated and impacted projects which haven’t yet energized must be restudied</a:t>
              </a:r>
            </a:p>
          </p:txBody>
        </p:sp>
      </p:grpSp>
      <p:grpSp>
        <p:nvGrpSpPr>
          <p:cNvPr id="120" name="Group 119">
            <a:extLst>
              <a:ext uri="{FF2B5EF4-FFF2-40B4-BE49-F238E27FC236}">
                <a16:creationId xmlns:a16="http://schemas.microsoft.com/office/drawing/2014/main" id="{B12646BD-0BD3-A9B5-9208-8CCC4162BA56}"/>
              </a:ext>
            </a:extLst>
          </p:cNvPr>
          <p:cNvGrpSpPr/>
          <p:nvPr/>
        </p:nvGrpSpPr>
        <p:grpSpPr>
          <a:xfrm>
            <a:off x="515316" y="5469875"/>
            <a:ext cx="5480142" cy="738664"/>
            <a:chOff x="515316" y="5336311"/>
            <a:chExt cx="5480142" cy="738664"/>
          </a:xfrm>
        </p:grpSpPr>
        <p:sp>
          <p:nvSpPr>
            <p:cNvPr id="96" name="TrackerAlphaWhite 56">
              <a:extLst>
                <a:ext uri="{FF2B5EF4-FFF2-40B4-BE49-F238E27FC236}">
                  <a16:creationId xmlns:a16="http://schemas.microsoft.com/office/drawing/2014/main" id="{A551C34E-45B2-5316-65CB-A1B5DEAD372C}"/>
                </a:ext>
              </a:extLst>
            </p:cNvPr>
            <p:cNvSpPr/>
            <p:nvPr>
              <p:custDataLst>
                <p:tags r:id="rId29"/>
              </p:custDataLst>
            </p:nvPr>
          </p:nvSpPr>
          <p:spPr>
            <a:xfrm>
              <a:off x="515316" y="5336311"/>
              <a:ext cx="249363" cy="249363"/>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a:solidFill>
                    <a:schemeClr val="accent1"/>
                  </a:solidFill>
                </a:rPr>
                <a:t>B</a:t>
              </a:r>
            </a:p>
          </p:txBody>
        </p:sp>
        <p:sp>
          <p:nvSpPr>
            <p:cNvPr id="99" name="TextBox 98">
              <a:extLst>
                <a:ext uri="{FF2B5EF4-FFF2-40B4-BE49-F238E27FC236}">
                  <a16:creationId xmlns:a16="http://schemas.microsoft.com/office/drawing/2014/main" id="{2ABF7B1B-9D9B-BCF3-8179-FD50F47A3F68}"/>
                </a:ext>
              </a:extLst>
            </p:cNvPr>
            <p:cNvSpPr txBox="1"/>
            <p:nvPr/>
          </p:nvSpPr>
          <p:spPr>
            <a:xfrm>
              <a:off x="795501" y="5336311"/>
              <a:ext cx="5199957" cy="738664"/>
            </a:xfrm>
            <a:prstGeom prst="rect">
              <a:avLst/>
            </a:prstGeom>
          </p:spPr>
          <p:txBody>
            <a:bodyPr vert="horz" wrap="square" lIns="91440" tIns="45720" rIns="91440" bIns="45720" rtlCol="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sz="1050" b="1"/>
                <a:t>Restudy loop</a:t>
              </a:r>
              <a:br>
                <a:rPr lang="en-US" sz="1050" b="1"/>
              </a:br>
              <a:r>
                <a:rPr lang="en-US" sz="1050"/>
                <a:t>In the absence of capacity reservation, projects can be repeatedly pulled into restudies as new requests enter the system, delaying approvals and potentially extending timelines by years</a:t>
              </a:r>
            </a:p>
          </p:txBody>
        </p:sp>
      </p:grpSp>
      <p:grpSp>
        <p:nvGrpSpPr>
          <p:cNvPr id="123" name="Group 122">
            <a:extLst>
              <a:ext uri="{FF2B5EF4-FFF2-40B4-BE49-F238E27FC236}">
                <a16:creationId xmlns:a16="http://schemas.microsoft.com/office/drawing/2014/main" id="{AC12FA97-FBF8-A9AA-2961-B6A7C4212265}"/>
              </a:ext>
            </a:extLst>
          </p:cNvPr>
          <p:cNvGrpSpPr/>
          <p:nvPr/>
        </p:nvGrpSpPr>
        <p:grpSpPr>
          <a:xfrm>
            <a:off x="6273647" y="4919047"/>
            <a:ext cx="5532296" cy="577081"/>
            <a:chOff x="6273647" y="4540624"/>
            <a:chExt cx="5532296" cy="577081"/>
          </a:xfrm>
        </p:grpSpPr>
        <p:sp>
          <p:nvSpPr>
            <p:cNvPr id="102" name="TrackerAlphaWhite 56">
              <a:extLst>
                <a:ext uri="{FF2B5EF4-FFF2-40B4-BE49-F238E27FC236}">
                  <a16:creationId xmlns:a16="http://schemas.microsoft.com/office/drawing/2014/main" id="{779D109C-4670-AD92-3466-FEBCBB2D802B}"/>
                </a:ext>
              </a:extLst>
            </p:cNvPr>
            <p:cNvSpPr>
              <a:spLocks/>
            </p:cNvSpPr>
            <p:nvPr>
              <p:custDataLst>
                <p:tags r:id="rId28"/>
              </p:custDataLst>
            </p:nvPr>
          </p:nvSpPr>
          <p:spPr>
            <a:xfrm>
              <a:off x="6273647" y="4540624"/>
              <a:ext cx="249363" cy="249363"/>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sz="1100">
                  <a:solidFill>
                    <a:schemeClr val="accent1"/>
                  </a:solidFill>
                </a:rPr>
                <a:t>C</a:t>
              </a:r>
            </a:p>
          </p:txBody>
        </p:sp>
        <p:sp>
          <p:nvSpPr>
            <p:cNvPr id="104" name="TextBox 103">
              <a:extLst>
                <a:ext uri="{FF2B5EF4-FFF2-40B4-BE49-F238E27FC236}">
                  <a16:creationId xmlns:a16="http://schemas.microsoft.com/office/drawing/2014/main" id="{AEC03828-A912-9738-1773-DE3EA7A0023B}"/>
                </a:ext>
              </a:extLst>
            </p:cNvPr>
            <p:cNvSpPr txBox="1"/>
            <p:nvPr/>
          </p:nvSpPr>
          <p:spPr>
            <a:xfrm>
              <a:off x="6553832" y="4540624"/>
              <a:ext cx="5252111" cy="577081"/>
            </a:xfrm>
            <a:prstGeom prst="rect">
              <a:avLst/>
            </a:prstGeom>
          </p:spPr>
          <p:txBody>
            <a:bodyPr vert="horz" wrap="square" lIns="91440" tIns="45720" rIns="91440" bIns="45720" rtlCol="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sz="1050" b="1"/>
                <a:t>Batching process</a:t>
              </a:r>
              <a:br>
                <a:rPr lang="en-US" sz="1050" b="1"/>
              </a:br>
              <a:r>
                <a:rPr lang="en-US" sz="1050"/>
                <a:t>Every ~6 months, all submitted requests are clustered and studied together; allocated capacity coming out of the study is “reserved” to prevent restudies</a:t>
              </a:r>
            </a:p>
          </p:txBody>
        </p:sp>
      </p:grpSp>
      <p:grpSp>
        <p:nvGrpSpPr>
          <p:cNvPr id="118" name="Group 117">
            <a:extLst>
              <a:ext uri="{FF2B5EF4-FFF2-40B4-BE49-F238E27FC236}">
                <a16:creationId xmlns:a16="http://schemas.microsoft.com/office/drawing/2014/main" id="{0880C937-F0E5-7E94-28E9-1C35E2AFB74D}"/>
              </a:ext>
            </a:extLst>
          </p:cNvPr>
          <p:cNvGrpSpPr/>
          <p:nvPr/>
        </p:nvGrpSpPr>
        <p:grpSpPr>
          <a:xfrm>
            <a:off x="6273647" y="5469875"/>
            <a:ext cx="5532296" cy="738664"/>
            <a:chOff x="6273647" y="5820643"/>
            <a:chExt cx="5532296" cy="738664"/>
          </a:xfrm>
        </p:grpSpPr>
        <p:grpSp>
          <p:nvGrpSpPr>
            <p:cNvPr id="106" name="CustomIcon">
              <a:extLst>
                <a:ext uri="{FF2B5EF4-FFF2-40B4-BE49-F238E27FC236}">
                  <a16:creationId xmlns:a16="http://schemas.microsoft.com/office/drawing/2014/main" id="{A20ACC1B-3B32-CCB0-2510-3FC0C5615A60}"/>
                </a:ext>
              </a:extLst>
            </p:cNvPr>
            <p:cNvGrpSpPr>
              <a:grpSpLocks/>
            </p:cNvGrpSpPr>
            <p:nvPr>
              <p:custDataLst>
                <p:tags r:id="rId27"/>
              </p:custDataLst>
            </p:nvPr>
          </p:nvGrpSpPr>
          <p:grpSpPr>
            <a:xfrm>
              <a:off x="6273647" y="5820643"/>
              <a:ext cx="249363" cy="249363"/>
              <a:chOff x="-205105" y="-205105"/>
              <a:chExt cx="1019810" cy="1019810"/>
            </a:xfrm>
          </p:grpSpPr>
          <p:sp>
            <p:nvSpPr>
              <p:cNvPr id="116" name="Oval 115">
                <a:extLst>
                  <a:ext uri="{FF2B5EF4-FFF2-40B4-BE49-F238E27FC236}">
                    <a16:creationId xmlns:a16="http://schemas.microsoft.com/office/drawing/2014/main" id="{0F9D5142-666D-A528-20E2-73C0047A2567}"/>
                  </a:ext>
                </a:extLst>
              </p:cNvPr>
              <p:cNvSpPr>
                <a:spLocks noChangeAspect="1"/>
              </p:cNvSpPr>
              <p:nvPr/>
            </p:nvSpPr>
            <p:spPr>
              <a:xfrm>
                <a:off x="-205105" y="-205105"/>
                <a:ext cx="1019810" cy="10198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17" name="Graphic 116">
                <a:extLst>
                  <a:ext uri="{FF2B5EF4-FFF2-40B4-BE49-F238E27FC236}">
                    <a16:creationId xmlns:a16="http://schemas.microsoft.com/office/drawing/2014/main" id="{E4E921CC-C232-5272-5B6E-4AAF63E0FE80}"/>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0" y="0"/>
                <a:ext cx="609600" cy="609600"/>
              </a:xfrm>
              <a:prstGeom prst="rect">
                <a:avLst/>
              </a:prstGeom>
            </p:spPr>
          </p:pic>
        </p:grpSp>
        <p:sp>
          <p:nvSpPr>
            <p:cNvPr id="107" name="TextBox 106">
              <a:extLst>
                <a:ext uri="{FF2B5EF4-FFF2-40B4-BE49-F238E27FC236}">
                  <a16:creationId xmlns:a16="http://schemas.microsoft.com/office/drawing/2014/main" id="{CC56D552-16E6-FD40-338D-6B7BD38680AD}"/>
                </a:ext>
              </a:extLst>
            </p:cNvPr>
            <p:cNvSpPr txBox="1"/>
            <p:nvPr/>
          </p:nvSpPr>
          <p:spPr>
            <a:xfrm>
              <a:off x="6553832" y="5820643"/>
              <a:ext cx="5252111" cy="738664"/>
            </a:xfrm>
            <a:prstGeom prst="rect">
              <a:avLst/>
            </a:prstGeom>
          </p:spPr>
          <p:txBody>
            <a:bodyPr vert="horz" wrap="square" lIns="91440" tIns="45720" rIns="91440" bIns="45720" rtlCol="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sz="1050" b="1"/>
                <a:t>Transparent communications</a:t>
              </a:r>
              <a:br>
                <a:rPr lang="en-US" sz="1050" b="1"/>
              </a:br>
              <a:r>
                <a:rPr lang="en-US" sz="1050"/>
                <a:t>Along with the new batch study process, ERCOT is redesigning the study communication process to have clearly defined touchpoints and transparent information handovers </a:t>
              </a:r>
            </a:p>
          </p:txBody>
        </p:sp>
      </p:grpSp>
      <p:cxnSp>
        <p:nvCxnSpPr>
          <p:cNvPr id="54" name="LineBasicVerticalDefault 55">
            <a:extLst>
              <a:ext uri="{FF2B5EF4-FFF2-40B4-BE49-F238E27FC236}">
                <a16:creationId xmlns:a16="http://schemas.microsoft.com/office/drawing/2014/main" id="{D5940264-5512-F2C6-5CD2-F5E6752350C2}"/>
              </a:ext>
            </a:extLst>
          </p:cNvPr>
          <p:cNvCxnSpPr>
            <a:cxnSpLocks/>
          </p:cNvCxnSpPr>
          <p:nvPr>
            <p:custDataLst>
              <p:tags r:id="rId8"/>
            </p:custDataLst>
          </p:nvPr>
        </p:nvCxnSpPr>
        <p:spPr>
          <a:xfrm>
            <a:off x="6123254" y="1310379"/>
            <a:ext cx="0" cy="3395185"/>
          </a:xfrm>
          <a:prstGeom prst="straightConnector1">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73" name="ChevronBlue 73">
            <a:extLst>
              <a:ext uri="{FF2B5EF4-FFF2-40B4-BE49-F238E27FC236}">
                <a16:creationId xmlns:a16="http://schemas.microsoft.com/office/drawing/2014/main" id="{48884546-8DF3-E188-C16E-12C5134724CB}"/>
              </a:ext>
            </a:extLst>
          </p:cNvPr>
          <p:cNvGrpSpPr>
            <a:grpSpLocks noChangeAspect="1"/>
          </p:cNvGrpSpPr>
          <p:nvPr>
            <p:custDataLst>
              <p:tags r:id="rId9"/>
            </p:custDataLst>
          </p:nvPr>
        </p:nvGrpSpPr>
        <p:grpSpPr>
          <a:xfrm>
            <a:off x="5995458" y="1167028"/>
            <a:ext cx="283640" cy="283640"/>
            <a:chOff x="1016000" y="1016000"/>
            <a:chExt cx="396228" cy="396228"/>
          </a:xfrm>
        </p:grpSpPr>
        <p:sp>
          <p:nvSpPr>
            <p:cNvPr id="68" name="Oval 67">
              <a:extLst>
                <a:ext uri="{FF2B5EF4-FFF2-40B4-BE49-F238E27FC236}">
                  <a16:creationId xmlns:a16="http://schemas.microsoft.com/office/drawing/2014/main" id="{77B9962D-9AD7-8E65-DCF7-F468D568FC55}"/>
                </a:ext>
              </a:extLst>
            </p:cNvPr>
            <p:cNvSpPr/>
            <p:nvPr/>
          </p:nvSpPr>
          <p:spPr>
            <a:xfrm>
              <a:off x="1016000" y="1016000"/>
              <a:ext cx="396228" cy="3962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Graphic 71">
              <a:extLst>
                <a:ext uri="{FF2B5EF4-FFF2-40B4-BE49-F238E27FC236}">
                  <a16:creationId xmlns:a16="http://schemas.microsoft.com/office/drawing/2014/main" id="{C68B0759-8EE4-D35E-BCEF-3E1433AAE3D5}"/>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023614" y="1023614"/>
              <a:ext cx="381000" cy="381000"/>
            </a:xfrm>
            <a:prstGeom prst="rect">
              <a:avLst/>
            </a:prstGeom>
          </p:spPr>
        </p:pic>
      </p:grpSp>
      <p:cxnSp>
        <p:nvCxnSpPr>
          <p:cNvPr id="9" name="Connector: Elbow 8">
            <a:extLst>
              <a:ext uri="{FF2B5EF4-FFF2-40B4-BE49-F238E27FC236}">
                <a16:creationId xmlns:a16="http://schemas.microsoft.com/office/drawing/2014/main" id="{5430AF8B-1183-4630-142D-3BF1C6641CB1}"/>
              </a:ext>
            </a:extLst>
          </p:cNvPr>
          <p:cNvCxnSpPr>
            <a:cxnSpLocks/>
            <a:stCxn id="109" idx="2"/>
            <a:endCxn id="86" idx="2"/>
          </p:cNvCxnSpPr>
          <p:nvPr/>
        </p:nvCxnSpPr>
        <p:spPr>
          <a:xfrm rot="5400000" flipH="1">
            <a:off x="2230149" y="2627389"/>
            <a:ext cx="673665" cy="615782"/>
          </a:xfrm>
          <a:prstGeom prst="bentConnector3">
            <a:avLst>
              <a:gd name="adj1" fmla="val -2173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6" name="CustomIcon">
            <a:extLst>
              <a:ext uri="{FF2B5EF4-FFF2-40B4-BE49-F238E27FC236}">
                <a16:creationId xmlns:a16="http://schemas.microsoft.com/office/drawing/2014/main" id="{1E12DDF3-A984-A69E-3B1D-8A2597EC2FC0}"/>
              </a:ext>
            </a:extLst>
          </p:cNvPr>
          <p:cNvGrpSpPr>
            <a:grpSpLocks noChangeAspect="1"/>
          </p:cNvGrpSpPr>
          <p:nvPr>
            <p:custDataLst>
              <p:tags r:id="rId10"/>
            </p:custDataLst>
          </p:nvPr>
        </p:nvGrpSpPr>
        <p:grpSpPr>
          <a:xfrm>
            <a:off x="7474637" y="2150799"/>
            <a:ext cx="261893" cy="261893"/>
            <a:chOff x="-205105" y="-205105"/>
            <a:chExt cx="1019810" cy="1019810"/>
          </a:xfrm>
        </p:grpSpPr>
        <p:sp>
          <p:nvSpPr>
            <p:cNvPr id="17" name="Oval 16">
              <a:extLst>
                <a:ext uri="{FF2B5EF4-FFF2-40B4-BE49-F238E27FC236}">
                  <a16:creationId xmlns:a16="http://schemas.microsoft.com/office/drawing/2014/main" id="{8D53483F-4358-0625-F631-C1D5D304287C}"/>
                </a:ext>
              </a:extLst>
            </p:cNvPr>
            <p:cNvSpPr>
              <a:spLocks noChangeAspect="1"/>
            </p:cNvSpPr>
            <p:nvPr/>
          </p:nvSpPr>
          <p:spPr>
            <a:xfrm>
              <a:off x="-205105" y="-205105"/>
              <a:ext cx="1019810" cy="10198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8" name="Graphic 17">
              <a:extLst>
                <a:ext uri="{FF2B5EF4-FFF2-40B4-BE49-F238E27FC236}">
                  <a16:creationId xmlns:a16="http://schemas.microsoft.com/office/drawing/2014/main" id="{E3220F98-3977-98EF-FB71-CF45ACD5BD0C}"/>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0" y="0"/>
              <a:ext cx="609600" cy="609600"/>
            </a:xfrm>
            <a:prstGeom prst="rect">
              <a:avLst/>
            </a:prstGeom>
          </p:spPr>
        </p:pic>
      </p:grpSp>
      <p:grpSp>
        <p:nvGrpSpPr>
          <p:cNvPr id="19" name="CustomIcon">
            <a:extLst>
              <a:ext uri="{FF2B5EF4-FFF2-40B4-BE49-F238E27FC236}">
                <a16:creationId xmlns:a16="http://schemas.microsoft.com/office/drawing/2014/main" id="{566F3B8E-7CC2-38B4-C9D9-413E42E50E59}"/>
              </a:ext>
            </a:extLst>
          </p:cNvPr>
          <p:cNvGrpSpPr>
            <a:grpSpLocks noChangeAspect="1"/>
          </p:cNvGrpSpPr>
          <p:nvPr>
            <p:custDataLst>
              <p:tags r:id="rId11"/>
            </p:custDataLst>
          </p:nvPr>
        </p:nvGrpSpPr>
        <p:grpSpPr>
          <a:xfrm>
            <a:off x="7794630" y="2666591"/>
            <a:ext cx="261893" cy="261893"/>
            <a:chOff x="-205105" y="-205105"/>
            <a:chExt cx="1019810" cy="1019810"/>
          </a:xfrm>
        </p:grpSpPr>
        <p:sp>
          <p:nvSpPr>
            <p:cNvPr id="29" name="Oval 28">
              <a:extLst>
                <a:ext uri="{FF2B5EF4-FFF2-40B4-BE49-F238E27FC236}">
                  <a16:creationId xmlns:a16="http://schemas.microsoft.com/office/drawing/2014/main" id="{3322E2FF-5C32-A05A-0A62-5E169193FA42}"/>
                </a:ext>
              </a:extLst>
            </p:cNvPr>
            <p:cNvSpPr>
              <a:spLocks noChangeAspect="1"/>
            </p:cNvSpPr>
            <p:nvPr/>
          </p:nvSpPr>
          <p:spPr>
            <a:xfrm>
              <a:off x="-205105" y="-205105"/>
              <a:ext cx="1019810" cy="10198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30" name="Graphic 29">
              <a:extLst>
                <a:ext uri="{FF2B5EF4-FFF2-40B4-BE49-F238E27FC236}">
                  <a16:creationId xmlns:a16="http://schemas.microsoft.com/office/drawing/2014/main" id="{A5170387-7B1D-35EB-3879-FC634119C001}"/>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0" y="0"/>
              <a:ext cx="609600" cy="609600"/>
            </a:xfrm>
            <a:prstGeom prst="rect">
              <a:avLst/>
            </a:prstGeom>
          </p:spPr>
        </p:pic>
      </p:grpSp>
      <p:grpSp>
        <p:nvGrpSpPr>
          <p:cNvPr id="64" name="CustomIcon">
            <a:extLst>
              <a:ext uri="{FF2B5EF4-FFF2-40B4-BE49-F238E27FC236}">
                <a16:creationId xmlns:a16="http://schemas.microsoft.com/office/drawing/2014/main" id="{11B2B2FF-27E5-8E18-2AFB-44B42C43BE16}"/>
              </a:ext>
            </a:extLst>
          </p:cNvPr>
          <p:cNvGrpSpPr>
            <a:grpSpLocks noChangeAspect="1"/>
          </p:cNvGrpSpPr>
          <p:nvPr>
            <p:custDataLst>
              <p:tags r:id="rId12"/>
            </p:custDataLst>
          </p:nvPr>
        </p:nvGrpSpPr>
        <p:grpSpPr>
          <a:xfrm>
            <a:off x="5293771" y="2619414"/>
            <a:ext cx="261893" cy="261893"/>
            <a:chOff x="-205105" y="-205105"/>
            <a:chExt cx="1019810" cy="1019810"/>
          </a:xfrm>
        </p:grpSpPr>
        <p:sp>
          <p:nvSpPr>
            <p:cNvPr id="65" name="Oval 64">
              <a:extLst>
                <a:ext uri="{FF2B5EF4-FFF2-40B4-BE49-F238E27FC236}">
                  <a16:creationId xmlns:a16="http://schemas.microsoft.com/office/drawing/2014/main" id="{91145638-C8D3-3C96-C10A-A646DF8661AF}"/>
                </a:ext>
              </a:extLst>
            </p:cNvPr>
            <p:cNvSpPr>
              <a:spLocks noChangeAspect="1"/>
            </p:cNvSpPr>
            <p:nvPr/>
          </p:nvSpPr>
          <p:spPr>
            <a:xfrm>
              <a:off x="-205105" y="-205105"/>
              <a:ext cx="1019810" cy="10198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66" name="Graphic 65">
              <a:extLst>
                <a:ext uri="{FF2B5EF4-FFF2-40B4-BE49-F238E27FC236}">
                  <a16:creationId xmlns:a16="http://schemas.microsoft.com/office/drawing/2014/main" id="{102201E3-5B28-8B94-7D37-BAD07A55AF25}"/>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0" y="0"/>
              <a:ext cx="609600" cy="609600"/>
            </a:xfrm>
            <a:prstGeom prst="rect">
              <a:avLst/>
            </a:prstGeom>
          </p:spPr>
        </p:pic>
      </p:grpSp>
      <p:sp>
        <p:nvSpPr>
          <p:cNvPr id="67" name="TrackerAlphaWhite 56">
            <a:extLst>
              <a:ext uri="{FF2B5EF4-FFF2-40B4-BE49-F238E27FC236}">
                <a16:creationId xmlns:a16="http://schemas.microsoft.com/office/drawing/2014/main" id="{6146997D-8E59-D94C-79E4-F44EE5DCC301}"/>
              </a:ext>
            </a:extLst>
          </p:cNvPr>
          <p:cNvSpPr/>
          <p:nvPr>
            <p:custDataLst>
              <p:tags r:id="rId13"/>
            </p:custDataLst>
          </p:nvPr>
        </p:nvSpPr>
        <p:spPr>
          <a:xfrm>
            <a:off x="4647730" y="2526003"/>
            <a:ext cx="206085" cy="206085"/>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a:solidFill>
                  <a:schemeClr val="accent1"/>
                </a:solidFill>
              </a:rPr>
              <a:t>B</a:t>
            </a:r>
          </a:p>
        </p:txBody>
      </p:sp>
      <p:pic>
        <p:nvPicPr>
          <p:cNvPr id="69" name="CustomIcon">
            <a:extLst>
              <a:ext uri="{FF2B5EF4-FFF2-40B4-BE49-F238E27FC236}">
                <a16:creationId xmlns:a16="http://schemas.microsoft.com/office/drawing/2014/main" id="{BD9528E5-4C9B-2383-AF47-ACBA2A1E8D33}"/>
              </a:ext>
            </a:extLst>
          </p:cNvPr>
          <p:cNvPicPr>
            <a:picLocks noChangeAspect="1"/>
          </p:cNvPicPr>
          <p:nvPr>
            <p:custDataLst>
              <p:tags r:id="rId14"/>
            </p:custDataLst>
          </p:nvPr>
        </p:nvPicPr>
        <p:blipFill>
          <a:blip r:embed="rId38">
            <a:extLst>
              <a:ext uri="{96DAC541-7B7A-43D3-8B79-37D633B846F1}">
                <asvg:svgBlip xmlns:asvg="http://schemas.microsoft.com/office/drawing/2016/SVG/main" r:embed="rId39"/>
              </a:ext>
            </a:extLst>
          </a:blip>
          <a:stretch>
            <a:fillRect/>
          </a:stretch>
        </p:blipFill>
        <p:spPr>
          <a:xfrm>
            <a:off x="4669762" y="2649575"/>
            <a:ext cx="635843" cy="635843"/>
          </a:xfrm>
          <a:prstGeom prst="rect">
            <a:avLst/>
          </a:prstGeom>
        </p:spPr>
      </p:pic>
      <p:sp>
        <p:nvSpPr>
          <p:cNvPr id="15" name="TextBox 14">
            <a:extLst>
              <a:ext uri="{FF2B5EF4-FFF2-40B4-BE49-F238E27FC236}">
                <a16:creationId xmlns:a16="http://schemas.microsoft.com/office/drawing/2014/main" id="{844EE6F2-0AA3-E06F-A5EC-C0A28DE48997}"/>
              </a:ext>
            </a:extLst>
          </p:cNvPr>
          <p:cNvSpPr txBox="1"/>
          <p:nvPr>
            <p:custDataLst>
              <p:tags r:id="rId15"/>
            </p:custDataLst>
          </p:nvPr>
        </p:nvSpPr>
        <p:spPr>
          <a:xfrm>
            <a:off x="2162265" y="6490874"/>
            <a:ext cx="1521704"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ERCOT discussions</a:t>
            </a:r>
          </a:p>
        </p:txBody>
      </p:sp>
      <p:sp>
        <p:nvSpPr>
          <p:cNvPr id="6" name="Rectangle 5">
            <a:extLst>
              <a:ext uri="{FF2B5EF4-FFF2-40B4-BE49-F238E27FC236}">
                <a16:creationId xmlns:a16="http://schemas.microsoft.com/office/drawing/2014/main" id="{B19F129E-1458-6911-33B8-5B692EA89A5E}"/>
              </a:ext>
            </a:extLst>
          </p:cNvPr>
          <p:cNvSpPr>
            <a:spLocks/>
          </p:cNvSpPr>
          <p:nvPr/>
        </p:nvSpPr>
        <p:spPr>
          <a:xfrm>
            <a:off x="7300145" y="3362132"/>
            <a:ext cx="941743" cy="495480"/>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800">
                <a:solidFill>
                  <a:schemeClr val="tx1"/>
                </a:solidFill>
              </a:rPr>
              <a:t>Dev. submits project to TSP</a:t>
            </a:r>
          </a:p>
        </p:txBody>
      </p:sp>
      <p:sp>
        <p:nvSpPr>
          <p:cNvPr id="11" name="Rectangle 10">
            <a:extLst>
              <a:ext uri="{FF2B5EF4-FFF2-40B4-BE49-F238E27FC236}">
                <a16:creationId xmlns:a16="http://schemas.microsoft.com/office/drawing/2014/main" id="{85E6D8A0-17F5-B972-2248-ABD445F63D62}"/>
              </a:ext>
            </a:extLst>
          </p:cNvPr>
          <p:cNvSpPr>
            <a:spLocks/>
          </p:cNvSpPr>
          <p:nvPr/>
        </p:nvSpPr>
        <p:spPr>
          <a:xfrm>
            <a:off x="7618298" y="3922591"/>
            <a:ext cx="941743" cy="495480"/>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800">
                <a:solidFill>
                  <a:schemeClr val="tx1"/>
                </a:solidFill>
              </a:rPr>
              <a:t>Dev. submits project to TSP</a:t>
            </a:r>
          </a:p>
        </p:txBody>
      </p:sp>
      <p:grpSp>
        <p:nvGrpSpPr>
          <p:cNvPr id="24" name="CustomIcon">
            <a:extLst>
              <a:ext uri="{FF2B5EF4-FFF2-40B4-BE49-F238E27FC236}">
                <a16:creationId xmlns:a16="http://schemas.microsoft.com/office/drawing/2014/main" id="{AA95AFA7-9A7D-2FD1-5923-EC1B6DEF40DB}"/>
              </a:ext>
            </a:extLst>
          </p:cNvPr>
          <p:cNvGrpSpPr>
            <a:grpSpLocks noChangeAspect="1"/>
          </p:cNvGrpSpPr>
          <p:nvPr>
            <p:custDataLst>
              <p:tags r:id="rId16"/>
            </p:custDataLst>
          </p:nvPr>
        </p:nvGrpSpPr>
        <p:grpSpPr>
          <a:xfrm>
            <a:off x="8114559" y="3242603"/>
            <a:ext cx="261893" cy="261893"/>
            <a:chOff x="-205105" y="-205105"/>
            <a:chExt cx="1019810" cy="1019810"/>
          </a:xfrm>
        </p:grpSpPr>
        <p:sp>
          <p:nvSpPr>
            <p:cNvPr id="25" name="Oval 24">
              <a:extLst>
                <a:ext uri="{FF2B5EF4-FFF2-40B4-BE49-F238E27FC236}">
                  <a16:creationId xmlns:a16="http://schemas.microsoft.com/office/drawing/2014/main" id="{FFA095E2-4752-3ADA-1FAB-90077EB91A45}"/>
                </a:ext>
              </a:extLst>
            </p:cNvPr>
            <p:cNvSpPr>
              <a:spLocks noChangeAspect="1"/>
            </p:cNvSpPr>
            <p:nvPr/>
          </p:nvSpPr>
          <p:spPr>
            <a:xfrm>
              <a:off x="-205105" y="-205105"/>
              <a:ext cx="1019810" cy="10198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26" name="Graphic 25">
              <a:extLst>
                <a:ext uri="{FF2B5EF4-FFF2-40B4-BE49-F238E27FC236}">
                  <a16:creationId xmlns:a16="http://schemas.microsoft.com/office/drawing/2014/main" id="{E0B518CF-E6B5-ADAE-5B04-F9CE54A5FE1E}"/>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0" y="0"/>
              <a:ext cx="609600" cy="609600"/>
            </a:xfrm>
            <a:prstGeom prst="rect">
              <a:avLst/>
            </a:prstGeom>
          </p:spPr>
        </p:pic>
      </p:grpSp>
      <p:grpSp>
        <p:nvGrpSpPr>
          <p:cNvPr id="27" name="CustomIcon">
            <a:extLst>
              <a:ext uri="{FF2B5EF4-FFF2-40B4-BE49-F238E27FC236}">
                <a16:creationId xmlns:a16="http://schemas.microsoft.com/office/drawing/2014/main" id="{A41D9C9A-44E3-38D1-6253-3B18FD94D6D4}"/>
              </a:ext>
            </a:extLst>
          </p:cNvPr>
          <p:cNvGrpSpPr>
            <a:grpSpLocks noChangeAspect="1"/>
          </p:cNvGrpSpPr>
          <p:nvPr>
            <p:custDataLst>
              <p:tags r:id="rId17"/>
            </p:custDataLst>
          </p:nvPr>
        </p:nvGrpSpPr>
        <p:grpSpPr>
          <a:xfrm>
            <a:off x="8422982" y="3816016"/>
            <a:ext cx="261893" cy="261893"/>
            <a:chOff x="-205105" y="-205105"/>
            <a:chExt cx="1019810" cy="1019810"/>
          </a:xfrm>
        </p:grpSpPr>
        <p:sp>
          <p:nvSpPr>
            <p:cNvPr id="28" name="Oval 27">
              <a:extLst>
                <a:ext uri="{FF2B5EF4-FFF2-40B4-BE49-F238E27FC236}">
                  <a16:creationId xmlns:a16="http://schemas.microsoft.com/office/drawing/2014/main" id="{02901621-F9B1-DEA9-E6A0-4A98E85936ED}"/>
                </a:ext>
              </a:extLst>
            </p:cNvPr>
            <p:cNvSpPr>
              <a:spLocks noChangeAspect="1"/>
            </p:cNvSpPr>
            <p:nvPr/>
          </p:nvSpPr>
          <p:spPr>
            <a:xfrm>
              <a:off x="-205105" y="-205105"/>
              <a:ext cx="1019810" cy="10198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31" name="Graphic 30">
              <a:extLst>
                <a:ext uri="{FF2B5EF4-FFF2-40B4-BE49-F238E27FC236}">
                  <a16:creationId xmlns:a16="http://schemas.microsoft.com/office/drawing/2014/main" id="{6AFFCF83-5B1C-B4F4-108E-31F1C6394852}"/>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0" y="0"/>
              <a:ext cx="609600" cy="609600"/>
            </a:xfrm>
            <a:prstGeom prst="rect">
              <a:avLst/>
            </a:prstGeom>
          </p:spPr>
        </p:pic>
      </p:grpSp>
      <p:sp>
        <p:nvSpPr>
          <p:cNvPr id="33" name="Rectangle 32">
            <a:extLst>
              <a:ext uri="{FF2B5EF4-FFF2-40B4-BE49-F238E27FC236}">
                <a16:creationId xmlns:a16="http://schemas.microsoft.com/office/drawing/2014/main" id="{494E2445-DC28-76C2-4B91-B2534CCC98BC}"/>
              </a:ext>
            </a:extLst>
          </p:cNvPr>
          <p:cNvSpPr>
            <a:spLocks/>
          </p:cNvSpPr>
          <p:nvPr/>
        </p:nvSpPr>
        <p:spPr>
          <a:xfrm>
            <a:off x="3023389" y="3450297"/>
            <a:ext cx="934532" cy="495480"/>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800" b="1">
                <a:solidFill>
                  <a:schemeClr val="bg1"/>
                </a:solidFill>
              </a:rPr>
              <a:t>Single study </a:t>
            </a:r>
            <a:r>
              <a:rPr lang="en-US" sz="800" i="1">
                <a:solidFill>
                  <a:schemeClr val="bg1"/>
                </a:solidFill>
              </a:rPr>
              <a:t>(invalidating prior results)</a:t>
            </a:r>
          </a:p>
        </p:txBody>
      </p:sp>
      <p:sp>
        <p:nvSpPr>
          <p:cNvPr id="34" name="Rectangle 33">
            <a:extLst>
              <a:ext uri="{FF2B5EF4-FFF2-40B4-BE49-F238E27FC236}">
                <a16:creationId xmlns:a16="http://schemas.microsoft.com/office/drawing/2014/main" id="{5C4EFC4A-E4E2-134C-9B02-A6786E94A96B}"/>
              </a:ext>
            </a:extLst>
          </p:cNvPr>
          <p:cNvSpPr>
            <a:spLocks/>
          </p:cNvSpPr>
          <p:nvPr/>
        </p:nvSpPr>
        <p:spPr>
          <a:xfrm>
            <a:off x="3639171" y="4123961"/>
            <a:ext cx="934532" cy="495480"/>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800" b="1">
                <a:solidFill>
                  <a:schemeClr val="bg1"/>
                </a:solidFill>
              </a:rPr>
              <a:t>Single study </a:t>
            </a:r>
            <a:r>
              <a:rPr lang="en-US" sz="800" i="1">
                <a:solidFill>
                  <a:schemeClr val="bg1"/>
                </a:solidFill>
              </a:rPr>
              <a:t>(invalidating prior results)</a:t>
            </a:r>
          </a:p>
        </p:txBody>
      </p:sp>
      <p:cxnSp>
        <p:nvCxnSpPr>
          <p:cNvPr id="74" name="Connector: Elbow 73">
            <a:extLst>
              <a:ext uri="{FF2B5EF4-FFF2-40B4-BE49-F238E27FC236}">
                <a16:creationId xmlns:a16="http://schemas.microsoft.com/office/drawing/2014/main" id="{3CB7B397-2710-F4DF-C8C4-5F9DC540578A}"/>
              </a:ext>
            </a:extLst>
          </p:cNvPr>
          <p:cNvCxnSpPr>
            <a:cxnSpLocks/>
            <a:stCxn id="33" idx="2"/>
            <a:endCxn id="109" idx="2"/>
          </p:cNvCxnSpPr>
          <p:nvPr/>
        </p:nvCxnSpPr>
        <p:spPr>
          <a:xfrm rot="5400000" flipH="1">
            <a:off x="2845931" y="3301054"/>
            <a:ext cx="673665" cy="615782"/>
          </a:xfrm>
          <a:prstGeom prst="bentConnector3">
            <a:avLst>
              <a:gd name="adj1" fmla="val -20208"/>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nector: Elbow 79">
            <a:extLst>
              <a:ext uri="{FF2B5EF4-FFF2-40B4-BE49-F238E27FC236}">
                <a16:creationId xmlns:a16="http://schemas.microsoft.com/office/drawing/2014/main" id="{A0D8ADB1-E0E7-B0FF-0706-480A05518B4F}"/>
              </a:ext>
            </a:extLst>
          </p:cNvPr>
          <p:cNvCxnSpPr>
            <a:cxnSpLocks/>
            <a:stCxn id="34" idx="2"/>
            <a:endCxn id="33" idx="2"/>
          </p:cNvCxnSpPr>
          <p:nvPr/>
        </p:nvCxnSpPr>
        <p:spPr>
          <a:xfrm rot="5400000" flipH="1">
            <a:off x="3461714" y="3974718"/>
            <a:ext cx="673664" cy="615782"/>
          </a:xfrm>
          <a:prstGeom prst="bentConnector3">
            <a:avLst>
              <a:gd name="adj1" fmla="val -17158"/>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1" name="Rectangle 140">
            <a:extLst>
              <a:ext uri="{FF2B5EF4-FFF2-40B4-BE49-F238E27FC236}">
                <a16:creationId xmlns:a16="http://schemas.microsoft.com/office/drawing/2014/main" id="{10BBB7D4-91D7-284B-2840-203DC5077710}"/>
              </a:ext>
            </a:extLst>
          </p:cNvPr>
          <p:cNvSpPr>
            <a:spLocks/>
          </p:cNvSpPr>
          <p:nvPr/>
        </p:nvSpPr>
        <p:spPr>
          <a:xfrm>
            <a:off x="4180130" y="3450297"/>
            <a:ext cx="655430" cy="495480"/>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800">
                <a:solidFill>
                  <a:schemeClr val="tx1"/>
                </a:solidFill>
              </a:rPr>
              <a:t>Initial approval</a:t>
            </a:r>
          </a:p>
        </p:txBody>
      </p:sp>
      <p:sp>
        <p:nvSpPr>
          <p:cNvPr id="142" name="Rectangle 141">
            <a:extLst>
              <a:ext uri="{FF2B5EF4-FFF2-40B4-BE49-F238E27FC236}">
                <a16:creationId xmlns:a16="http://schemas.microsoft.com/office/drawing/2014/main" id="{2E249D1B-FB47-7B95-C8B1-EA2D8E7F8333}"/>
              </a:ext>
            </a:extLst>
          </p:cNvPr>
          <p:cNvSpPr>
            <a:spLocks/>
          </p:cNvSpPr>
          <p:nvPr/>
        </p:nvSpPr>
        <p:spPr>
          <a:xfrm>
            <a:off x="3588347" y="2776631"/>
            <a:ext cx="655430" cy="495480"/>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800">
                <a:solidFill>
                  <a:schemeClr val="tx1"/>
                </a:solidFill>
              </a:rPr>
              <a:t>Initial approval</a:t>
            </a:r>
          </a:p>
        </p:txBody>
      </p:sp>
      <p:sp>
        <p:nvSpPr>
          <p:cNvPr id="147" name="Rectangle 146">
            <a:extLst>
              <a:ext uri="{FF2B5EF4-FFF2-40B4-BE49-F238E27FC236}">
                <a16:creationId xmlns:a16="http://schemas.microsoft.com/office/drawing/2014/main" id="{F8C42962-F5CA-55A7-35BA-3EDBC4A24AA4}"/>
              </a:ext>
            </a:extLst>
          </p:cNvPr>
          <p:cNvSpPr>
            <a:spLocks/>
          </p:cNvSpPr>
          <p:nvPr/>
        </p:nvSpPr>
        <p:spPr>
          <a:xfrm>
            <a:off x="2330969" y="1429302"/>
            <a:ext cx="692336" cy="495477"/>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800">
                <a:solidFill>
                  <a:schemeClr val="tx1"/>
                </a:solidFill>
              </a:rPr>
              <a:t>Initial approval</a:t>
            </a:r>
          </a:p>
        </p:txBody>
      </p:sp>
      <p:cxnSp>
        <p:nvCxnSpPr>
          <p:cNvPr id="150" name="Straight Arrow Connector 149">
            <a:extLst>
              <a:ext uri="{FF2B5EF4-FFF2-40B4-BE49-F238E27FC236}">
                <a16:creationId xmlns:a16="http://schemas.microsoft.com/office/drawing/2014/main" id="{4369B124-3A83-3AED-C33A-BD66B842DA97}"/>
              </a:ext>
            </a:extLst>
          </p:cNvPr>
          <p:cNvCxnSpPr>
            <a:cxnSpLocks/>
            <a:stCxn id="86" idx="3"/>
            <a:endCxn id="97" idx="1"/>
          </p:cNvCxnSpPr>
          <p:nvPr/>
        </p:nvCxnSpPr>
        <p:spPr>
          <a:xfrm flipV="1">
            <a:off x="2726357" y="2350705"/>
            <a:ext cx="233301" cy="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5684E4EF-F7C7-B402-3742-8187D2C38BE7}"/>
              </a:ext>
            </a:extLst>
          </p:cNvPr>
          <p:cNvCxnSpPr>
            <a:cxnSpLocks/>
            <a:stCxn id="109" idx="3"/>
            <a:endCxn id="142" idx="1"/>
          </p:cNvCxnSpPr>
          <p:nvPr/>
        </p:nvCxnSpPr>
        <p:spPr>
          <a:xfrm flipV="1">
            <a:off x="3342139" y="3024371"/>
            <a:ext cx="246208" cy="1"/>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BA9D888C-100F-9E55-7C81-FD035588592A}"/>
              </a:ext>
            </a:extLst>
          </p:cNvPr>
          <p:cNvCxnSpPr>
            <a:cxnSpLocks/>
            <a:stCxn id="33" idx="3"/>
            <a:endCxn id="141" idx="1"/>
          </p:cNvCxnSpPr>
          <p:nvPr/>
        </p:nvCxnSpPr>
        <p:spPr>
          <a:xfrm>
            <a:off x="3957921" y="3698037"/>
            <a:ext cx="222209"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62" name="Connector: Elbow 161">
            <a:extLst>
              <a:ext uri="{FF2B5EF4-FFF2-40B4-BE49-F238E27FC236}">
                <a16:creationId xmlns:a16="http://schemas.microsoft.com/office/drawing/2014/main" id="{152CE490-D902-9E50-1A70-650BA007317D}"/>
              </a:ext>
            </a:extLst>
          </p:cNvPr>
          <p:cNvCxnSpPr>
            <a:cxnSpLocks/>
            <a:stCxn id="97" idx="3"/>
            <a:endCxn id="55" idx="1"/>
          </p:cNvCxnSpPr>
          <p:nvPr/>
        </p:nvCxnSpPr>
        <p:spPr>
          <a:xfrm>
            <a:off x="3651994" y="2350705"/>
            <a:ext cx="1758347" cy="625075"/>
          </a:xfrm>
          <a:prstGeom prst="bentConnector3">
            <a:avLst>
              <a:gd name="adj1" fmla="val 75057"/>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70" name="Rectangle 169">
            <a:extLst>
              <a:ext uri="{FF2B5EF4-FFF2-40B4-BE49-F238E27FC236}">
                <a16:creationId xmlns:a16="http://schemas.microsoft.com/office/drawing/2014/main" id="{D7412535-608E-25AC-4D74-F4208EA02BA8}"/>
              </a:ext>
            </a:extLst>
          </p:cNvPr>
          <p:cNvSpPr>
            <a:spLocks/>
          </p:cNvSpPr>
          <p:nvPr/>
        </p:nvSpPr>
        <p:spPr>
          <a:xfrm>
            <a:off x="848176" y="2100953"/>
            <a:ext cx="580396" cy="497494"/>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800">
                <a:solidFill>
                  <a:schemeClr val="tx1"/>
                </a:solidFill>
              </a:rPr>
              <a:t>Dev. submits project to TSP</a:t>
            </a:r>
          </a:p>
        </p:txBody>
      </p:sp>
      <p:sp>
        <p:nvSpPr>
          <p:cNvPr id="171" name="Rectangle 170">
            <a:extLst>
              <a:ext uri="{FF2B5EF4-FFF2-40B4-BE49-F238E27FC236}">
                <a16:creationId xmlns:a16="http://schemas.microsoft.com/office/drawing/2014/main" id="{58BA6012-570C-301F-6E81-00D73C813DE9}"/>
              </a:ext>
            </a:extLst>
          </p:cNvPr>
          <p:cNvSpPr>
            <a:spLocks/>
          </p:cNvSpPr>
          <p:nvPr/>
        </p:nvSpPr>
        <p:spPr>
          <a:xfrm>
            <a:off x="1491780" y="2774618"/>
            <a:ext cx="580396" cy="497494"/>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800">
                <a:solidFill>
                  <a:schemeClr val="tx1"/>
                </a:solidFill>
              </a:rPr>
              <a:t>Dev. submits project to TSP</a:t>
            </a:r>
          </a:p>
        </p:txBody>
      </p:sp>
      <p:sp>
        <p:nvSpPr>
          <p:cNvPr id="172" name="Rectangle 171">
            <a:extLst>
              <a:ext uri="{FF2B5EF4-FFF2-40B4-BE49-F238E27FC236}">
                <a16:creationId xmlns:a16="http://schemas.microsoft.com/office/drawing/2014/main" id="{8403B2C3-633B-E792-B727-211107BEB1B9}"/>
              </a:ext>
            </a:extLst>
          </p:cNvPr>
          <p:cNvSpPr>
            <a:spLocks/>
          </p:cNvSpPr>
          <p:nvPr/>
        </p:nvSpPr>
        <p:spPr>
          <a:xfrm>
            <a:off x="2135384" y="3448283"/>
            <a:ext cx="580396" cy="497494"/>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800">
                <a:solidFill>
                  <a:schemeClr val="tx1"/>
                </a:solidFill>
              </a:rPr>
              <a:t>Dev. submits project to TSP</a:t>
            </a:r>
          </a:p>
        </p:txBody>
      </p:sp>
      <p:sp>
        <p:nvSpPr>
          <p:cNvPr id="174" name="Rectangle 173">
            <a:extLst>
              <a:ext uri="{FF2B5EF4-FFF2-40B4-BE49-F238E27FC236}">
                <a16:creationId xmlns:a16="http://schemas.microsoft.com/office/drawing/2014/main" id="{CC448C3E-CA77-93D4-F7A6-097C148DEC50}"/>
              </a:ext>
            </a:extLst>
          </p:cNvPr>
          <p:cNvSpPr>
            <a:spLocks/>
          </p:cNvSpPr>
          <p:nvPr/>
        </p:nvSpPr>
        <p:spPr>
          <a:xfrm>
            <a:off x="2778986" y="4121947"/>
            <a:ext cx="580396" cy="497494"/>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800">
                <a:solidFill>
                  <a:schemeClr val="tx1"/>
                </a:solidFill>
              </a:rPr>
              <a:t>Dev. submits project to TSP</a:t>
            </a:r>
          </a:p>
        </p:txBody>
      </p:sp>
      <p:cxnSp>
        <p:nvCxnSpPr>
          <p:cNvPr id="181" name="Straight Arrow Connector 180">
            <a:extLst>
              <a:ext uri="{FF2B5EF4-FFF2-40B4-BE49-F238E27FC236}">
                <a16:creationId xmlns:a16="http://schemas.microsoft.com/office/drawing/2014/main" id="{18D8104F-503F-DF8E-6289-F009357B589E}"/>
              </a:ext>
            </a:extLst>
          </p:cNvPr>
          <p:cNvCxnSpPr>
            <a:cxnSpLocks/>
            <a:stCxn id="170" idx="3"/>
            <a:endCxn id="86" idx="1"/>
          </p:cNvCxnSpPr>
          <p:nvPr/>
        </p:nvCxnSpPr>
        <p:spPr>
          <a:xfrm>
            <a:off x="1428572" y="2349700"/>
            <a:ext cx="363253" cy="1007"/>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id="{4C94D4EA-7270-D662-8BCC-15CD50264198}"/>
              </a:ext>
            </a:extLst>
          </p:cNvPr>
          <p:cNvCxnSpPr>
            <a:cxnSpLocks/>
            <a:stCxn id="171" idx="3"/>
            <a:endCxn id="109" idx="1"/>
          </p:cNvCxnSpPr>
          <p:nvPr/>
        </p:nvCxnSpPr>
        <p:spPr>
          <a:xfrm>
            <a:off x="2072176" y="3023365"/>
            <a:ext cx="335431" cy="1007"/>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E3EA760C-E7DD-E95D-D349-C16CEE828384}"/>
              </a:ext>
            </a:extLst>
          </p:cNvPr>
          <p:cNvCxnSpPr>
            <a:cxnSpLocks/>
            <a:stCxn id="172" idx="3"/>
            <a:endCxn id="33" idx="1"/>
          </p:cNvCxnSpPr>
          <p:nvPr/>
        </p:nvCxnSpPr>
        <p:spPr>
          <a:xfrm>
            <a:off x="2715780" y="3697030"/>
            <a:ext cx="307609" cy="1007"/>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93" name="Straight Arrow Connector 192">
            <a:extLst>
              <a:ext uri="{FF2B5EF4-FFF2-40B4-BE49-F238E27FC236}">
                <a16:creationId xmlns:a16="http://schemas.microsoft.com/office/drawing/2014/main" id="{8E81C578-AEF4-BF2F-8680-6C844E5847E2}"/>
              </a:ext>
            </a:extLst>
          </p:cNvPr>
          <p:cNvCxnSpPr>
            <a:cxnSpLocks/>
            <a:stCxn id="174" idx="3"/>
            <a:endCxn id="34" idx="1"/>
          </p:cNvCxnSpPr>
          <p:nvPr/>
        </p:nvCxnSpPr>
        <p:spPr>
          <a:xfrm>
            <a:off x="3359382" y="4370694"/>
            <a:ext cx="279789" cy="1007"/>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01" name="Connector: Elbow 200">
            <a:extLst>
              <a:ext uri="{FF2B5EF4-FFF2-40B4-BE49-F238E27FC236}">
                <a16:creationId xmlns:a16="http://schemas.microsoft.com/office/drawing/2014/main" id="{EA0987B0-5F53-36C1-ADFC-CCC633F6851B}"/>
              </a:ext>
            </a:extLst>
          </p:cNvPr>
          <p:cNvCxnSpPr>
            <a:cxnSpLocks/>
            <a:stCxn id="142" idx="3"/>
            <a:endCxn id="55" idx="1"/>
          </p:cNvCxnSpPr>
          <p:nvPr/>
        </p:nvCxnSpPr>
        <p:spPr>
          <a:xfrm flipV="1">
            <a:off x="4243777" y="2975780"/>
            <a:ext cx="1166564" cy="48591"/>
          </a:xfrm>
          <a:prstGeom prst="bentConnector3">
            <a:avLst>
              <a:gd name="adj1" fmla="val 50000"/>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204" name="XWhite 10">
            <a:extLst>
              <a:ext uri="{FF2B5EF4-FFF2-40B4-BE49-F238E27FC236}">
                <a16:creationId xmlns:a16="http://schemas.microsoft.com/office/drawing/2014/main" id="{4F3695B1-F4A8-3619-7FE3-3C18E54888A7}"/>
              </a:ext>
            </a:extLst>
          </p:cNvPr>
          <p:cNvGrpSpPr>
            <a:grpSpLocks noChangeAspect="1"/>
          </p:cNvGrpSpPr>
          <p:nvPr>
            <p:custDataLst>
              <p:tags r:id="rId18"/>
            </p:custDataLst>
          </p:nvPr>
        </p:nvGrpSpPr>
        <p:grpSpPr>
          <a:xfrm>
            <a:off x="3764371" y="2243251"/>
            <a:ext cx="214909" cy="214909"/>
            <a:chOff x="1016000" y="1016000"/>
            <a:chExt cx="396228" cy="396228"/>
          </a:xfrm>
        </p:grpSpPr>
        <p:sp>
          <p:nvSpPr>
            <p:cNvPr id="205" name="Oval 204">
              <a:extLst>
                <a:ext uri="{FF2B5EF4-FFF2-40B4-BE49-F238E27FC236}">
                  <a16:creationId xmlns:a16="http://schemas.microsoft.com/office/drawing/2014/main" id="{096F5431-D25F-7775-1D51-688DBFB7054F}"/>
                </a:ext>
              </a:extLst>
            </p:cNvPr>
            <p:cNvSpPr/>
            <p:nvPr/>
          </p:nvSpPr>
          <p:spPr>
            <a:xfrm>
              <a:off x="1016000" y="1016000"/>
              <a:ext cx="396228" cy="396228"/>
            </a:xfrm>
            <a:prstGeom prst="ellipse">
              <a:avLst/>
            </a:prstGeom>
            <a:solidFill>
              <a:schemeClr val="bg1"/>
            </a:solidFill>
            <a:ln w="635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pic>
          <p:nvPicPr>
            <p:cNvPr id="206" name="Graphic 205">
              <a:extLst>
                <a:ext uri="{FF2B5EF4-FFF2-40B4-BE49-F238E27FC236}">
                  <a16:creationId xmlns:a16="http://schemas.microsoft.com/office/drawing/2014/main" id="{AD9B0FDA-F0E0-AD70-B327-58CEF68C27CC}"/>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023614" y="1023614"/>
              <a:ext cx="381000" cy="381000"/>
            </a:xfrm>
            <a:prstGeom prst="rect">
              <a:avLst/>
            </a:prstGeom>
          </p:spPr>
        </p:pic>
      </p:grpSp>
      <p:cxnSp>
        <p:nvCxnSpPr>
          <p:cNvPr id="211" name="Connector: Elbow 210">
            <a:extLst>
              <a:ext uri="{FF2B5EF4-FFF2-40B4-BE49-F238E27FC236}">
                <a16:creationId xmlns:a16="http://schemas.microsoft.com/office/drawing/2014/main" id="{36D3AD47-30B2-6915-8485-3186D007A51D}"/>
              </a:ext>
            </a:extLst>
          </p:cNvPr>
          <p:cNvCxnSpPr>
            <a:cxnSpLocks/>
            <a:stCxn id="141" idx="3"/>
            <a:endCxn id="55" idx="1"/>
          </p:cNvCxnSpPr>
          <p:nvPr/>
        </p:nvCxnSpPr>
        <p:spPr>
          <a:xfrm flipV="1">
            <a:off x="4835560" y="2975780"/>
            <a:ext cx="574781" cy="722257"/>
          </a:xfrm>
          <a:prstGeom prst="bentConnector3">
            <a:avLst>
              <a:gd name="adj1" fmla="val 21400"/>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5" name="Connector: Elbow 214">
            <a:extLst>
              <a:ext uri="{FF2B5EF4-FFF2-40B4-BE49-F238E27FC236}">
                <a16:creationId xmlns:a16="http://schemas.microsoft.com/office/drawing/2014/main" id="{AF0A0DAB-E677-53F1-FD93-76691B9790FF}"/>
              </a:ext>
            </a:extLst>
          </p:cNvPr>
          <p:cNvCxnSpPr>
            <a:cxnSpLocks/>
            <a:stCxn id="147" idx="3"/>
            <a:endCxn id="55" idx="1"/>
          </p:cNvCxnSpPr>
          <p:nvPr/>
        </p:nvCxnSpPr>
        <p:spPr>
          <a:xfrm>
            <a:off x="3023305" y="1677041"/>
            <a:ext cx="2387036" cy="1298739"/>
          </a:xfrm>
          <a:prstGeom prst="bentConnector3">
            <a:avLst>
              <a:gd name="adj1" fmla="val 87446"/>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220" name="XWhite 10">
            <a:extLst>
              <a:ext uri="{FF2B5EF4-FFF2-40B4-BE49-F238E27FC236}">
                <a16:creationId xmlns:a16="http://schemas.microsoft.com/office/drawing/2014/main" id="{6F356FA1-A607-4DC9-87A5-786D411E3D35}"/>
              </a:ext>
            </a:extLst>
          </p:cNvPr>
          <p:cNvGrpSpPr>
            <a:grpSpLocks noChangeAspect="1"/>
          </p:cNvGrpSpPr>
          <p:nvPr>
            <p:custDataLst>
              <p:tags r:id="rId19"/>
            </p:custDataLst>
          </p:nvPr>
        </p:nvGrpSpPr>
        <p:grpSpPr>
          <a:xfrm>
            <a:off x="4347820" y="2916917"/>
            <a:ext cx="214909" cy="214909"/>
            <a:chOff x="1016000" y="1016000"/>
            <a:chExt cx="396228" cy="396228"/>
          </a:xfrm>
        </p:grpSpPr>
        <p:sp>
          <p:nvSpPr>
            <p:cNvPr id="221" name="Oval 220">
              <a:extLst>
                <a:ext uri="{FF2B5EF4-FFF2-40B4-BE49-F238E27FC236}">
                  <a16:creationId xmlns:a16="http://schemas.microsoft.com/office/drawing/2014/main" id="{79B1A89E-111C-A2EC-23BE-26D714AE7182}"/>
                </a:ext>
              </a:extLst>
            </p:cNvPr>
            <p:cNvSpPr/>
            <p:nvPr/>
          </p:nvSpPr>
          <p:spPr>
            <a:xfrm>
              <a:off x="1016000" y="1016000"/>
              <a:ext cx="396228" cy="396228"/>
            </a:xfrm>
            <a:prstGeom prst="ellipse">
              <a:avLst/>
            </a:prstGeom>
            <a:solidFill>
              <a:schemeClr val="bg1"/>
            </a:solidFill>
            <a:ln w="635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pic>
          <p:nvPicPr>
            <p:cNvPr id="222" name="Graphic 221">
              <a:extLst>
                <a:ext uri="{FF2B5EF4-FFF2-40B4-BE49-F238E27FC236}">
                  <a16:creationId xmlns:a16="http://schemas.microsoft.com/office/drawing/2014/main" id="{6F960B5F-9D28-A2BC-09B2-BDA9BF62A48F}"/>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023614" y="1023614"/>
              <a:ext cx="381000" cy="381000"/>
            </a:xfrm>
            <a:prstGeom prst="rect">
              <a:avLst/>
            </a:prstGeom>
          </p:spPr>
        </p:pic>
      </p:grpSp>
      <p:grpSp>
        <p:nvGrpSpPr>
          <p:cNvPr id="223" name="XWhite 10">
            <a:extLst>
              <a:ext uri="{FF2B5EF4-FFF2-40B4-BE49-F238E27FC236}">
                <a16:creationId xmlns:a16="http://schemas.microsoft.com/office/drawing/2014/main" id="{B9C90ECA-F2B3-2018-E0CC-239232D5AEA9}"/>
              </a:ext>
            </a:extLst>
          </p:cNvPr>
          <p:cNvGrpSpPr>
            <a:grpSpLocks noChangeAspect="1"/>
          </p:cNvGrpSpPr>
          <p:nvPr>
            <p:custDataLst>
              <p:tags r:id="rId20"/>
            </p:custDataLst>
          </p:nvPr>
        </p:nvGrpSpPr>
        <p:grpSpPr>
          <a:xfrm>
            <a:off x="4992175" y="3736008"/>
            <a:ext cx="214909" cy="214909"/>
            <a:chOff x="1016000" y="1016000"/>
            <a:chExt cx="396228" cy="396228"/>
          </a:xfrm>
        </p:grpSpPr>
        <p:sp>
          <p:nvSpPr>
            <p:cNvPr id="224" name="Oval 223">
              <a:extLst>
                <a:ext uri="{FF2B5EF4-FFF2-40B4-BE49-F238E27FC236}">
                  <a16:creationId xmlns:a16="http://schemas.microsoft.com/office/drawing/2014/main" id="{30E44CFC-7DA2-BFDF-5C03-7C3DE74FF8B1}"/>
                </a:ext>
              </a:extLst>
            </p:cNvPr>
            <p:cNvSpPr/>
            <p:nvPr/>
          </p:nvSpPr>
          <p:spPr>
            <a:xfrm>
              <a:off x="1016000" y="1016000"/>
              <a:ext cx="396228" cy="396228"/>
            </a:xfrm>
            <a:prstGeom prst="ellipse">
              <a:avLst/>
            </a:prstGeom>
            <a:solidFill>
              <a:schemeClr val="bg1"/>
            </a:solidFill>
            <a:ln w="635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pic>
          <p:nvPicPr>
            <p:cNvPr id="225" name="Graphic 224">
              <a:extLst>
                <a:ext uri="{FF2B5EF4-FFF2-40B4-BE49-F238E27FC236}">
                  <a16:creationId xmlns:a16="http://schemas.microsoft.com/office/drawing/2014/main" id="{16BAAA55-F33F-F4A9-CC2D-9BAABFFE087E}"/>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023614" y="1023614"/>
              <a:ext cx="381000" cy="381000"/>
            </a:xfrm>
            <a:prstGeom prst="rect">
              <a:avLst/>
            </a:prstGeom>
          </p:spPr>
        </p:pic>
      </p:grpSp>
      <p:grpSp>
        <p:nvGrpSpPr>
          <p:cNvPr id="226" name="XWhite 10">
            <a:extLst>
              <a:ext uri="{FF2B5EF4-FFF2-40B4-BE49-F238E27FC236}">
                <a16:creationId xmlns:a16="http://schemas.microsoft.com/office/drawing/2014/main" id="{A007A078-1A9C-9E95-8658-1EC6E16BDC2A}"/>
              </a:ext>
            </a:extLst>
          </p:cNvPr>
          <p:cNvGrpSpPr>
            <a:grpSpLocks noChangeAspect="1"/>
          </p:cNvGrpSpPr>
          <p:nvPr>
            <p:custDataLst>
              <p:tags r:id="rId21"/>
            </p:custDataLst>
          </p:nvPr>
        </p:nvGrpSpPr>
        <p:grpSpPr>
          <a:xfrm>
            <a:off x="4859140" y="3377113"/>
            <a:ext cx="214909" cy="214909"/>
            <a:chOff x="1016000" y="1016000"/>
            <a:chExt cx="396228" cy="396228"/>
          </a:xfrm>
        </p:grpSpPr>
        <p:sp>
          <p:nvSpPr>
            <p:cNvPr id="227" name="Oval 226">
              <a:extLst>
                <a:ext uri="{FF2B5EF4-FFF2-40B4-BE49-F238E27FC236}">
                  <a16:creationId xmlns:a16="http://schemas.microsoft.com/office/drawing/2014/main" id="{4D663EC4-46D9-28A1-F8CE-047A1ADFBD26}"/>
                </a:ext>
              </a:extLst>
            </p:cNvPr>
            <p:cNvSpPr/>
            <p:nvPr/>
          </p:nvSpPr>
          <p:spPr>
            <a:xfrm>
              <a:off x="1016000" y="1016000"/>
              <a:ext cx="396228" cy="396228"/>
            </a:xfrm>
            <a:prstGeom prst="ellipse">
              <a:avLst/>
            </a:prstGeom>
            <a:solidFill>
              <a:schemeClr val="bg1"/>
            </a:solidFill>
            <a:ln w="635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pic>
          <p:nvPicPr>
            <p:cNvPr id="228" name="Graphic 227">
              <a:extLst>
                <a:ext uri="{FF2B5EF4-FFF2-40B4-BE49-F238E27FC236}">
                  <a16:creationId xmlns:a16="http://schemas.microsoft.com/office/drawing/2014/main" id="{E55422E0-CAC7-A116-1B3C-09FB74AB682D}"/>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023614" y="1023614"/>
              <a:ext cx="381000" cy="381000"/>
            </a:xfrm>
            <a:prstGeom prst="rect">
              <a:avLst/>
            </a:prstGeom>
          </p:spPr>
        </p:pic>
      </p:grpSp>
      <p:grpSp>
        <p:nvGrpSpPr>
          <p:cNvPr id="229" name="XWhite 10">
            <a:extLst>
              <a:ext uri="{FF2B5EF4-FFF2-40B4-BE49-F238E27FC236}">
                <a16:creationId xmlns:a16="http://schemas.microsoft.com/office/drawing/2014/main" id="{EE3835B2-C297-DF86-872D-80DF57C238EF}"/>
              </a:ext>
            </a:extLst>
          </p:cNvPr>
          <p:cNvGrpSpPr>
            <a:grpSpLocks noChangeAspect="1"/>
          </p:cNvGrpSpPr>
          <p:nvPr>
            <p:custDataLst>
              <p:tags r:id="rId22"/>
            </p:custDataLst>
          </p:nvPr>
        </p:nvGrpSpPr>
        <p:grpSpPr>
          <a:xfrm>
            <a:off x="3206046" y="1569586"/>
            <a:ext cx="214909" cy="214909"/>
            <a:chOff x="1016000" y="1016000"/>
            <a:chExt cx="396228" cy="396228"/>
          </a:xfrm>
        </p:grpSpPr>
        <p:sp>
          <p:nvSpPr>
            <p:cNvPr id="230" name="Oval 229">
              <a:extLst>
                <a:ext uri="{FF2B5EF4-FFF2-40B4-BE49-F238E27FC236}">
                  <a16:creationId xmlns:a16="http://schemas.microsoft.com/office/drawing/2014/main" id="{8E5361BB-DC4A-F5B5-D2FD-B0E737406E21}"/>
                </a:ext>
              </a:extLst>
            </p:cNvPr>
            <p:cNvSpPr/>
            <p:nvPr/>
          </p:nvSpPr>
          <p:spPr>
            <a:xfrm>
              <a:off x="1016000" y="1016000"/>
              <a:ext cx="396228" cy="396228"/>
            </a:xfrm>
            <a:prstGeom prst="ellipse">
              <a:avLst/>
            </a:prstGeom>
            <a:solidFill>
              <a:schemeClr val="bg1"/>
            </a:solidFill>
            <a:ln w="635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pic>
          <p:nvPicPr>
            <p:cNvPr id="231" name="Graphic 230">
              <a:extLst>
                <a:ext uri="{FF2B5EF4-FFF2-40B4-BE49-F238E27FC236}">
                  <a16:creationId xmlns:a16="http://schemas.microsoft.com/office/drawing/2014/main" id="{B450E570-EBC6-44FF-957A-1ACBCBBFB4B6}"/>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023614" y="1023614"/>
              <a:ext cx="381000" cy="381000"/>
            </a:xfrm>
            <a:prstGeom prst="rect">
              <a:avLst/>
            </a:prstGeom>
          </p:spPr>
        </p:pic>
      </p:grpSp>
      <p:sp>
        <p:nvSpPr>
          <p:cNvPr id="234" name="TrackerAlphaWhite 56">
            <a:extLst>
              <a:ext uri="{FF2B5EF4-FFF2-40B4-BE49-F238E27FC236}">
                <a16:creationId xmlns:a16="http://schemas.microsoft.com/office/drawing/2014/main" id="{70921E3F-09F8-5B44-3F5C-BC112846D602}"/>
              </a:ext>
            </a:extLst>
          </p:cNvPr>
          <p:cNvSpPr/>
          <p:nvPr>
            <p:custDataLst>
              <p:tags r:id="rId23"/>
            </p:custDataLst>
          </p:nvPr>
        </p:nvSpPr>
        <p:spPr>
          <a:xfrm>
            <a:off x="3398573" y="4513344"/>
            <a:ext cx="206085" cy="206085"/>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a:solidFill>
                  <a:schemeClr val="accent1"/>
                </a:solidFill>
              </a:rPr>
              <a:t>A</a:t>
            </a:r>
          </a:p>
        </p:txBody>
      </p:sp>
      <p:sp>
        <p:nvSpPr>
          <p:cNvPr id="235" name="TrackerAlphaWhite 56">
            <a:extLst>
              <a:ext uri="{FF2B5EF4-FFF2-40B4-BE49-F238E27FC236}">
                <a16:creationId xmlns:a16="http://schemas.microsoft.com/office/drawing/2014/main" id="{2B398DFC-15FA-7376-BA1B-3B23EC0FC530}"/>
              </a:ext>
            </a:extLst>
          </p:cNvPr>
          <p:cNvSpPr/>
          <p:nvPr>
            <p:custDataLst>
              <p:tags r:id="rId24"/>
            </p:custDataLst>
          </p:nvPr>
        </p:nvSpPr>
        <p:spPr>
          <a:xfrm>
            <a:off x="2770212" y="3803623"/>
            <a:ext cx="206085" cy="206085"/>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a:solidFill>
                  <a:schemeClr val="accent1"/>
                </a:solidFill>
              </a:rPr>
              <a:t>A</a:t>
            </a:r>
          </a:p>
        </p:txBody>
      </p:sp>
      <p:sp>
        <p:nvSpPr>
          <p:cNvPr id="236" name="TrackerAlphaWhite 56">
            <a:extLst>
              <a:ext uri="{FF2B5EF4-FFF2-40B4-BE49-F238E27FC236}">
                <a16:creationId xmlns:a16="http://schemas.microsoft.com/office/drawing/2014/main" id="{FB2C99E3-6338-38AA-1E8D-0723BC779425}"/>
              </a:ext>
            </a:extLst>
          </p:cNvPr>
          <p:cNvSpPr/>
          <p:nvPr>
            <p:custDataLst>
              <p:tags r:id="rId25"/>
            </p:custDataLst>
          </p:nvPr>
        </p:nvSpPr>
        <p:spPr>
          <a:xfrm>
            <a:off x="2161544" y="3113460"/>
            <a:ext cx="206085" cy="206085"/>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a:solidFill>
                  <a:schemeClr val="accent1"/>
                </a:solidFill>
              </a:rPr>
              <a:t>A</a:t>
            </a:r>
          </a:p>
        </p:txBody>
      </p:sp>
      <p:sp>
        <p:nvSpPr>
          <p:cNvPr id="237" name="TrackerAlphaWhite 56">
            <a:extLst>
              <a:ext uri="{FF2B5EF4-FFF2-40B4-BE49-F238E27FC236}">
                <a16:creationId xmlns:a16="http://schemas.microsoft.com/office/drawing/2014/main" id="{08B86148-E1AE-07C7-FA98-4A43ED0C7D3A}"/>
              </a:ext>
            </a:extLst>
          </p:cNvPr>
          <p:cNvSpPr/>
          <p:nvPr>
            <p:custDataLst>
              <p:tags r:id="rId26"/>
            </p:custDataLst>
          </p:nvPr>
        </p:nvSpPr>
        <p:spPr>
          <a:xfrm>
            <a:off x="1584161" y="2473814"/>
            <a:ext cx="206085" cy="206085"/>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a:solidFill>
                  <a:schemeClr val="accent1"/>
                </a:solidFill>
              </a:rPr>
              <a:t>A</a:t>
            </a:r>
          </a:p>
        </p:txBody>
      </p:sp>
      <p:sp>
        <p:nvSpPr>
          <p:cNvPr id="243" name="Right Triangle 242">
            <a:extLst>
              <a:ext uri="{FF2B5EF4-FFF2-40B4-BE49-F238E27FC236}">
                <a16:creationId xmlns:a16="http://schemas.microsoft.com/office/drawing/2014/main" id="{A253CCBC-2DFF-5B11-5DD2-075BAD3CD6BE}"/>
              </a:ext>
            </a:extLst>
          </p:cNvPr>
          <p:cNvSpPr/>
          <p:nvPr/>
        </p:nvSpPr>
        <p:spPr>
          <a:xfrm rot="10800000">
            <a:off x="11385177" y="0"/>
            <a:ext cx="806823" cy="806823"/>
          </a:xfrm>
          <a:prstGeom prst="rtTriangl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219142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C29890-9B2B-4396-DE95-47A50D142D90}"/>
              </a:ext>
            </a:extLst>
          </p:cNvPr>
          <p:cNvSpPr>
            <a:spLocks noGrp="1"/>
          </p:cNvSpPr>
          <p:nvPr>
            <p:ph type="body" sz="quarter" idx="10"/>
          </p:nvPr>
        </p:nvSpPr>
        <p:spPr/>
        <p:txBody>
          <a:bodyPr/>
          <a:lstStyle/>
          <a:p>
            <a:endParaRPr lang="en-US"/>
          </a:p>
        </p:txBody>
      </p:sp>
      <p:sp>
        <p:nvSpPr>
          <p:cNvPr id="4" name="Title 3">
            <a:extLst>
              <a:ext uri="{FF2B5EF4-FFF2-40B4-BE49-F238E27FC236}">
                <a16:creationId xmlns:a16="http://schemas.microsoft.com/office/drawing/2014/main" id="{4C5985A9-5E31-46D8-22BB-FD99EBFD7992}"/>
              </a:ext>
            </a:extLst>
          </p:cNvPr>
          <p:cNvSpPr>
            <a:spLocks noGrp="1"/>
          </p:cNvSpPr>
          <p:nvPr>
            <p:ph type="title"/>
          </p:nvPr>
        </p:nvSpPr>
        <p:spPr>
          <a:xfrm>
            <a:off x="554736" y="172212"/>
            <a:ext cx="11082528" cy="589789"/>
          </a:xfrm>
        </p:spPr>
        <p:txBody>
          <a:bodyPr/>
          <a:lstStyle/>
          <a:p>
            <a:r>
              <a:rPr lang="en-US"/>
              <a:t>PCLRs – Topics Still Under Internal Discussion</a:t>
            </a:r>
            <a:r>
              <a:rPr lang="en-US" baseline="30000"/>
              <a:t>1</a:t>
            </a:r>
            <a:endParaRPr lang="en-US"/>
          </a:p>
        </p:txBody>
      </p:sp>
      <p:sp>
        <p:nvSpPr>
          <p:cNvPr id="7" name="TextBox 6">
            <a:extLst>
              <a:ext uri="{FF2B5EF4-FFF2-40B4-BE49-F238E27FC236}">
                <a16:creationId xmlns:a16="http://schemas.microsoft.com/office/drawing/2014/main" id="{5ED07869-CC27-6833-8BD7-0A17172E976E}"/>
              </a:ext>
            </a:extLst>
          </p:cNvPr>
          <p:cNvSpPr txBox="1"/>
          <p:nvPr/>
        </p:nvSpPr>
        <p:spPr>
          <a:xfrm>
            <a:off x="406400" y="942225"/>
            <a:ext cx="11470640" cy="1477328"/>
          </a:xfrm>
          <a:prstGeom prst="rect">
            <a:avLst/>
          </a:prstGeom>
          <a:noFill/>
        </p:spPr>
        <p:txBody>
          <a:bodyPr wrap="square" rtlCol="0">
            <a:spAutoFit/>
          </a:bodyPr>
          <a:lstStyle/>
          <a:p>
            <a:pPr marL="285750" indent="-285750">
              <a:buFont typeface="Arial" panose="020B0604020202020204" pitchFamily="34" charset="0"/>
              <a:buChar char="•"/>
            </a:pPr>
            <a:r>
              <a:rPr lang="en-US"/>
              <a:t>Is there any study scenario that would limit the Maximum Power Consumption (MPC) of the PCLR?</a:t>
            </a:r>
          </a:p>
          <a:p>
            <a:pPr marL="285750" indent="-285750">
              <a:buFont typeface="Arial" panose="020B0604020202020204" pitchFamily="34" charset="0"/>
              <a:buChar char="•"/>
            </a:pPr>
            <a:r>
              <a:rPr lang="en-US"/>
              <a:t>Can PCLRs provide Ancillary Services?</a:t>
            </a:r>
          </a:p>
          <a:p>
            <a:pPr marL="285750" indent="-285750">
              <a:buFont typeface="Arial" panose="020B0604020202020204" pitchFamily="34" charset="0"/>
              <a:buChar char="•"/>
            </a:pPr>
            <a:r>
              <a:rPr lang="en-US"/>
              <a:t>Exact timing for CLR registration in the context of the Batch Zero process</a:t>
            </a:r>
          </a:p>
          <a:p>
            <a:pPr marL="285750" indent="-285750">
              <a:buFont typeface="Arial" panose="020B0604020202020204" pitchFamily="34" charset="0"/>
              <a:buChar char="•"/>
            </a:pPr>
            <a:r>
              <a:rPr lang="en-US"/>
              <a:t>Key parameters for PCLR bid capping process (X%, Y%)</a:t>
            </a:r>
          </a:p>
          <a:p>
            <a:pPr marL="285750" indent="-285750">
              <a:buFont typeface="Arial" panose="020B0604020202020204" pitchFamily="34" charset="0"/>
              <a:buChar char="•"/>
            </a:pPr>
            <a:r>
              <a:rPr lang="en-US"/>
              <a:t>Will Registration, RIOO, Market, or EMS system changes be needed to accommodate PCLRs?</a:t>
            </a:r>
          </a:p>
        </p:txBody>
      </p:sp>
      <p:sp>
        <p:nvSpPr>
          <p:cNvPr id="2" name="4. Footnote">
            <a:extLst>
              <a:ext uri="{FF2B5EF4-FFF2-40B4-BE49-F238E27FC236}">
                <a16:creationId xmlns:a16="http://schemas.microsoft.com/office/drawing/2014/main" id="{F1A840CD-93B6-FF67-0595-EDBCE366D6F0}"/>
              </a:ext>
            </a:extLst>
          </p:cNvPr>
          <p:cNvSpPr txBox="1"/>
          <p:nvPr>
            <p:custDataLst>
              <p:tags r:id="rId1"/>
            </p:custDataLst>
          </p:nvPr>
        </p:nvSpPr>
        <p:spPr>
          <a:xfrm>
            <a:off x="3444240" y="6586947"/>
            <a:ext cx="7885132"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lgn="r">
              <a:defRPr/>
            </a:pPr>
            <a:r>
              <a:rPr lang="en-US"/>
              <a:t>1. Design and NPRR/PGRR language still under internal review and may change prior to filing</a:t>
            </a:r>
            <a:endParaRPr lang="en-US" sz="100">
              <a:solidFill>
                <a:srgbClr val="000000"/>
              </a:solidFill>
            </a:endParaRPr>
          </a:p>
        </p:txBody>
      </p:sp>
    </p:spTree>
    <p:extLst>
      <p:ext uri="{BB962C8B-B14F-4D97-AF65-F5344CB8AC3E}">
        <p14:creationId xmlns:p14="http://schemas.microsoft.com/office/powerpoint/2010/main" val="3082473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86B47-7243-C14A-DC67-0D93CBC4883A}"/>
            </a:ext>
          </a:extLst>
        </p:cNvPr>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965BDDF6-F42A-253C-F181-F6321136414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04" imgH="403" progId="TCLayout.ActiveDocument.1">
                  <p:embed/>
                </p:oleObj>
              </mc:Choice>
              <mc:Fallback>
                <p:oleObj name="think-cell Slide" r:id="rId9" imgW="404" imgH="403" progId="TCLayout.ActiveDocument.1">
                  <p:embed/>
                  <p:pic>
                    <p:nvPicPr>
                      <p:cNvPr id="4" name="Object 2" hidden="1">
                        <a:extLst>
                          <a:ext uri="{FF2B5EF4-FFF2-40B4-BE49-F238E27FC236}">
                            <a16:creationId xmlns:a16="http://schemas.microsoft.com/office/drawing/2014/main" id="{965BDDF6-F42A-253C-F181-F63211364140}"/>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3B4D8234-E804-E2CC-B030-7C22470BFF63}"/>
              </a:ext>
            </a:extLst>
          </p:cNvPr>
          <p:cNvSpPr>
            <a:spLocks noGrp="1"/>
          </p:cNvSpPr>
          <p:nvPr>
            <p:ph type="title"/>
            <p:custDataLst>
              <p:tags r:id="rId2"/>
            </p:custDataLst>
          </p:nvPr>
        </p:nvSpPr>
        <p:spPr>
          <a:xfrm>
            <a:off x="554736" y="172212"/>
            <a:ext cx="11082528" cy="384721"/>
          </a:xfrm>
        </p:spPr>
        <p:txBody>
          <a:bodyPr vert="horz">
            <a:spAutoFit/>
          </a:bodyPr>
          <a:lstStyle/>
          <a:p>
            <a:r>
              <a:rPr lang="en-US"/>
              <a:t>BYOG Self-Limiting Facility (SLF)</a:t>
            </a:r>
            <a:endParaRPr lang="de-DE"/>
          </a:p>
        </p:txBody>
      </p:sp>
      <p:sp>
        <p:nvSpPr>
          <p:cNvPr id="55" name="4. Footnote">
            <a:extLst>
              <a:ext uri="{FF2B5EF4-FFF2-40B4-BE49-F238E27FC236}">
                <a16:creationId xmlns:a16="http://schemas.microsoft.com/office/drawing/2014/main" id="{92529583-D5FA-995F-690D-DCF7F2268076}"/>
              </a:ext>
            </a:extLst>
          </p:cNvPr>
          <p:cNvSpPr txBox="1"/>
          <p:nvPr>
            <p:custDataLst>
              <p:tags r:id="rId3"/>
            </p:custDataLst>
          </p:nvPr>
        </p:nvSpPr>
        <p:spPr>
          <a:xfrm>
            <a:off x="2235695" y="6517231"/>
            <a:ext cx="6237739"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marR="0" lvl="0" indent="-1905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ERCOT discussions</a:t>
            </a:r>
          </a:p>
        </p:txBody>
      </p:sp>
      <p:grpSp>
        <p:nvGrpSpPr>
          <p:cNvPr id="60" name="Group 59">
            <a:extLst>
              <a:ext uri="{FF2B5EF4-FFF2-40B4-BE49-F238E27FC236}">
                <a16:creationId xmlns:a16="http://schemas.microsoft.com/office/drawing/2014/main" id="{9B8FD9D8-4C70-B36E-13BD-9373FC860A4A}"/>
              </a:ext>
            </a:extLst>
          </p:cNvPr>
          <p:cNvGrpSpPr/>
          <p:nvPr/>
        </p:nvGrpSpPr>
        <p:grpSpPr>
          <a:xfrm>
            <a:off x="9709328" y="702868"/>
            <a:ext cx="1590857" cy="184843"/>
            <a:chOff x="9745871" y="702868"/>
            <a:chExt cx="1590857" cy="184843"/>
          </a:xfrm>
        </p:grpSpPr>
        <p:grpSp>
          <p:nvGrpSpPr>
            <p:cNvPr id="56" name="XWhite 32">
              <a:extLst>
                <a:ext uri="{FF2B5EF4-FFF2-40B4-BE49-F238E27FC236}">
                  <a16:creationId xmlns:a16="http://schemas.microsoft.com/office/drawing/2014/main" id="{39B3699F-6FD5-31DC-286E-07974073AB65}"/>
                </a:ext>
              </a:extLst>
            </p:cNvPr>
            <p:cNvGrpSpPr>
              <a:grpSpLocks noChangeAspect="1"/>
            </p:cNvGrpSpPr>
            <p:nvPr>
              <p:custDataLst>
                <p:tags r:id="rId7"/>
              </p:custDataLst>
            </p:nvPr>
          </p:nvGrpSpPr>
          <p:grpSpPr>
            <a:xfrm>
              <a:off x="9745871" y="702868"/>
              <a:ext cx="184843" cy="184843"/>
              <a:chOff x="1016000" y="1016000"/>
              <a:chExt cx="396228" cy="396228"/>
            </a:xfrm>
          </p:grpSpPr>
          <p:sp>
            <p:nvSpPr>
              <p:cNvPr id="57" name="Oval 56">
                <a:extLst>
                  <a:ext uri="{FF2B5EF4-FFF2-40B4-BE49-F238E27FC236}">
                    <a16:creationId xmlns:a16="http://schemas.microsoft.com/office/drawing/2014/main" id="{B87E44BD-264A-4FB8-774C-3FF5BCA1227B}"/>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58" name="Graphic 57">
                <a:extLst>
                  <a:ext uri="{FF2B5EF4-FFF2-40B4-BE49-F238E27FC236}">
                    <a16:creationId xmlns:a16="http://schemas.microsoft.com/office/drawing/2014/main" id="{50868BE1-2DE3-1268-53A3-87C7614AFEF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3614" y="1023614"/>
                <a:ext cx="381000" cy="381000"/>
              </a:xfrm>
              <a:prstGeom prst="rect">
                <a:avLst/>
              </a:prstGeom>
            </p:spPr>
          </p:pic>
        </p:grpSp>
        <p:sp>
          <p:nvSpPr>
            <p:cNvPr id="59" name="TextBox 62">
              <a:extLst>
                <a:ext uri="{FF2B5EF4-FFF2-40B4-BE49-F238E27FC236}">
                  <a16:creationId xmlns:a16="http://schemas.microsoft.com/office/drawing/2014/main" id="{C0DFA35B-B498-8D76-7CD1-EA33C2318B1B}"/>
                </a:ext>
              </a:extLst>
            </p:cNvPr>
            <p:cNvSpPr txBox="1">
              <a:spLocks/>
            </p:cNvSpPr>
            <p:nvPr/>
          </p:nvSpPr>
          <p:spPr>
            <a:xfrm>
              <a:off x="10050104" y="726040"/>
              <a:ext cx="1286624" cy="138499"/>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Point of interconnection</a:t>
              </a:r>
              <a:endParaRPr kumimoji="0" lang="en-CA" sz="9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sp>
        <p:nvSpPr>
          <p:cNvPr id="23" name="TextBox 62">
            <a:extLst>
              <a:ext uri="{FF2B5EF4-FFF2-40B4-BE49-F238E27FC236}">
                <a16:creationId xmlns:a16="http://schemas.microsoft.com/office/drawing/2014/main" id="{94793954-3C0C-78E6-6350-AA61EE3CDB88}"/>
              </a:ext>
            </a:extLst>
          </p:cNvPr>
          <p:cNvSpPr txBox="1">
            <a:spLocks/>
          </p:cNvSpPr>
          <p:nvPr/>
        </p:nvSpPr>
        <p:spPr>
          <a:xfrm>
            <a:off x="521663" y="1299945"/>
            <a:ext cx="2675973" cy="2369880"/>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200" b="1" err="1"/>
              <a:t>Colocated</a:t>
            </a:r>
            <a:r>
              <a:rPr lang="en-US" sz="1200" b="1"/>
              <a:t> Large Load and Generation operate behind a single POI under a defined net injection/ withdrawal limit </a:t>
            </a:r>
            <a:r>
              <a:rPr lang="en-US" sz="1200"/>
              <a:t>enforced at the POI</a:t>
            </a:r>
          </a:p>
          <a:p>
            <a:r>
              <a:rPr lang="en-US" sz="1200" b="1"/>
              <a:t>Facility is structured as a PUN with a Self-Limiting Feature (SLF)</a:t>
            </a:r>
            <a:r>
              <a:rPr lang="en-US" sz="1200"/>
              <a:t> (consistent with NPRR1026 framework)</a:t>
            </a:r>
          </a:p>
          <a:p>
            <a:r>
              <a:rPr lang="en-US" sz="1200" b="1"/>
              <a:t>The SLF ensures that net real power at the POI never exceeds the approved interconnection limit</a:t>
            </a:r>
            <a:r>
              <a:rPr lang="en-US" sz="1200"/>
              <a:t>, regardless of internal load or generation configuration</a:t>
            </a:r>
          </a:p>
        </p:txBody>
      </p:sp>
      <p:sp>
        <p:nvSpPr>
          <p:cNvPr id="24" name="TextBox 62">
            <a:extLst>
              <a:ext uri="{FF2B5EF4-FFF2-40B4-BE49-F238E27FC236}">
                <a16:creationId xmlns:a16="http://schemas.microsoft.com/office/drawing/2014/main" id="{945352F0-C3F0-B252-6D23-600957BF8BE2}"/>
              </a:ext>
            </a:extLst>
          </p:cNvPr>
          <p:cNvSpPr txBox="1">
            <a:spLocks/>
          </p:cNvSpPr>
          <p:nvPr/>
        </p:nvSpPr>
        <p:spPr>
          <a:xfrm>
            <a:off x="3327750" y="1299945"/>
            <a:ext cx="5118601" cy="4047262"/>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171450" lvl="0" indent="-171450">
              <a:buClr>
                <a:srgbClr val="000000"/>
              </a:buClr>
              <a:buFont typeface="Arial" panose="020B0604020202020204" pitchFamily="34" charset="0"/>
              <a:buChar char="•"/>
              <a:defRPr/>
            </a:pPr>
            <a:r>
              <a:rPr lang="en-US" sz="1200" b="1"/>
              <a:t>Load and Generation are both registered </a:t>
            </a:r>
            <a:r>
              <a:rPr lang="en-US" sz="1200"/>
              <a:t>resources</a:t>
            </a:r>
          </a:p>
          <a:p>
            <a:pPr marL="171450" lvl="0" indent="-171450">
              <a:buClr>
                <a:srgbClr val="000000"/>
              </a:buClr>
              <a:buFont typeface="Arial" panose="020B0604020202020204" pitchFamily="34" charset="0"/>
              <a:buChar char="•"/>
              <a:defRPr/>
            </a:pPr>
            <a:r>
              <a:rPr lang="en-US" sz="1200" b="1"/>
              <a:t>Interconnection limit applies to net MW at the POI</a:t>
            </a:r>
            <a:endParaRPr lang="en-US" sz="1200"/>
          </a:p>
          <a:p>
            <a:pPr marL="171450" lvl="0" indent="-171450">
              <a:buClr>
                <a:srgbClr val="000000"/>
              </a:buClr>
              <a:buFont typeface="Arial" panose="020B0604020202020204" pitchFamily="34" charset="0"/>
              <a:buChar char="•"/>
              <a:defRPr/>
            </a:pPr>
            <a:r>
              <a:rPr lang="en-US" sz="1200" b="1"/>
              <a:t>Requires operational coordination agreement </a:t>
            </a:r>
            <a:r>
              <a:rPr lang="en-US" sz="1200"/>
              <a:t>between Load and Generator</a:t>
            </a:r>
          </a:p>
          <a:p>
            <a:pPr marL="171450" lvl="0" indent="-171450">
              <a:buClr>
                <a:srgbClr val="000000"/>
              </a:buClr>
              <a:buFont typeface="Arial" panose="020B0604020202020204" pitchFamily="34" charset="0"/>
              <a:buChar char="•"/>
              <a:defRPr/>
            </a:pPr>
            <a:r>
              <a:rPr lang="en-US" sz="1200" b="1"/>
              <a:t>ERCOT models the facility as a net resource at the POI</a:t>
            </a:r>
            <a:r>
              <a:rPr lang="en-US" sz="1200"/>
              <a:t>, subject to the self-limiting cap</a:t>
            </a:r>
          </a:p>
          <a:p>
            <a:pPr marL="171450" lvl="0" indent="-171450">
              <a:buClr>
                <a:srgbClr val="000000"/>
              </a:buClr>
              <a:buFont typeface="Arial" panose="020B0604020202020204" pitchFamily="34" charset="0"/>
              <a:buChar char="•"/>
              <a:defRPr/>
            </a:pPr>
            <a:r>
              <a:rPr lang="en-US" sz="1200" b="1"/>
              <a:t>Facility must ensure net injection/withdrawal does not exceed POI cap at any time </a:t>
            </a:r>
            <a:r>
              <a:rPr lang="en-US" sz="1200"/>
              <a:t>(may require breaker logic and/or reverse power relay to enforce the limit)</a:t>
            </a:r>
          </a:p>
          <a:p>
            <a:pPr marL="171450" indent="-171450">
              <a:buClr>
                <a:srgbClr val="000000"/>
              </a:buClr>
              <a:buFont typeface="Arial" panose="020B0604020202020204" pitchFamily="34" charset="0"/>
              <a:buChar char="•"/>
              <a:defRPr/>
            </a:pPr>
            <a:r>
              <a:rPr lang="en-US" sz="1200" b="1"/>
              <a:t>Transmission planning does not assume simultaneous full load and full generation </a:t>
            </a:r>
            <a:r>
              <a:rPr lang="en-US" sz="1200"/>
              <a:t>at the POI:</a:t>
            </a:r>
            <a:endParaRPr lang="en-US" sz="1200" b="1"/>
          </a:p>
          <a:p>
            <a:pPr marL="400050" lvl="1" indent="-171450">
              <a:buClr>
                <a:srgbClr val="000000"/>
              </a:buClr>
              <a:buFont typeface="Courier New" panose="02070309020205020404" pitchFamily="49" charset="0"/>
              <a:buChar char="o"/>
              <a:defRPr/>
            </a:pPr>
            <a:r>
              <a:rPr lang="en-US" sz="1200"/>
              <a:t>Either supply-side (GR/ESR) or demand-side (CLR) may participate at a given time</a:t>
            </a:r>
          </a:p>
          <a:p>
            <a:pPr marL="400050" lvl="1" indent="-171450">
              <a:buClr>
                <a:srgbClr val="000000"/>
              </a:buClr>
              <a:buFont typeface="Courier New" panose="02070309020205020404" pitchFamily="49" charset="0"/>
              <a:buChar char="o"/>
              <a:defRPr/>
            </a:pPr>
            <a:r>
              <a:rPr lang="en-US" sz="1200"/>
              <a:t>Simultaneous full participation on both sides is not permitted unless structured as a Netted Network (separate construct)</a:t>
            </a:r>
          </a:p>
          <a:p>
            <a:pPr marL="171450" lvl="0" indent="-171450">
              <a:buClr>
                <a:srgbClr val="000000"/>
              </a:buClr>
              <a:buFont typeface="Arial" panose="020B0604020202020204" pitchFamily="34" charset="0"/>
              <a:buChar char="•"/>
              <a:defRPr/>
            </a:pPr>
            <a:r>
              <a:rPr lang="en-US" sz="1200" b="1"/>
              <a:t>The largest modeled contingency depends on internal configuration </a:t>
            </a:r>
            <a:r>
              <a:rPr lang="en-US" sz="1200"/>
              <a:t>(e.g., if generators share a common step-up transformer, transformer loss may be most limiting event; if generators are electrically independent, individual G-1 may apply)</a:t>
            </a:r>
            <a:endParaRPr lang="en-US" sz="1200" b="1"/>
          </a:p>
        </p:txBody>
      </p:sp>
      <p:sp>
        <p:nvSpPr>
          <p:cNvPr id="3" name="TextBox 62">
            <a:extLst>
              <a:ext uri="{FF2B5EF4-FFF2-40B4-BE49-F238E27FC236}">
                <a16:creationId xmlns:a16="http://schemas.microsoft.com/office/drawing/2014/main" id="{740935EA-466F-B6B9-A26C-B34DE0171888}"/>
              </a:ext>
            </a:extLst>
          </p:cNvPr>
          <p:cNvSpPr txBox="1">
            <a:spLocks/>
          </p:cNvSpPr>
          <p:nvPr/>
        </p:nvSpPr>
        <p:spPr>
          <a:xfrm>
            <a:off x="521663" y="991720"/>
            <a:ext cx="1827725"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Description</a:t>
            </a:r>
          </a:p>
        </p:txBody>
      </p:sp>
      <p:cxnSp>
        <p:nvCxnSpPr>
          <p:cNvPr id="5" name="Straight Connector 4">
            <a:extLst>
              <a:ext uri="{FF2B5EF4-FFF2-40B4-BE49-F238E27FC236}">
                <a16:creationId xmlns:a16="http://schemas.microsoft.com/office/drawing/2014/main" id="{87442029-F6DB-B34B-7508-BC17ED7CA002}"/>
              </a:ext>
            </a:extLst>
          </p:cNvPr>
          <p:cNvCxnSpPr>
            <a:cxnSpLocks/>
          </p:cNvCxnSpPr>
          <p:nvPr/>
        </p:nvCxnSpPr>
        <p:spPr>
          <a:xfrm>
            <a:off x="521663" y="1213474"/>
            <a:ext cx="1077852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 name="TextBox 62">
            <a:extLst>
              <a:ext uri="{FF2B5EF4-FFF2-40B4-BE49-F238E27FC236}">
                <a16:creationId xmlns:a16="http://schemas.microsoft.com/office/drawing/2014/main" id="{634EA5A9-721E-9F4B-6C72-4AB833F9CD79}"/>
              </a:ext>
            </a:extLst>
          </p:cNvPr>
          <p:cNvSpPr txBox="1">
            <a:spLocks/>
          </p:cNvSpPr>
          <p:nvPr/>
        </p:nvSpPr>
        <p:spPr>
          <a:xfrm>
            <a:off x="9176920" y="1009182"/>
            <a:ext cx="1490242"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Illustrative scheme</a:t>
            </a:r>
          </a:p>
        </p:txBody>
      </p:sp>
      <p:sp>
        <p:nvSpPr>
          <p:cNvPr id="134" name="TextBox 133">
            <a:extLst>
              <a:ext uri="{FF2B5EF4-FFF2-40B4-BE49-F238E27FC236}">
                <a16:creationId xmlns:a16="http://schemas.microsoft.com/office/drawing/2014/main" id="{7F1AA6D1-B773-97F8-360E-631264AAA2AC}"/>
              </a:ext>
            </a:extLst>
          </p:cNvPr>
          <p:cNvSpPr txBox="1"/>
          <p:nvPr/>
        </p:nvSpPr>
        <p:spPr>
          <a:xfrm>
            <a:off x="9176920" y="1300295"/>
            <a:ext cx="2123265" cy="1015663"/>
          </a:xfrm>
          <a:prstGeom prst="rect">
            <a:avLst/>
          </a:prstGeom>
          <a:noFill/>
        </p:spPr>
        <p:txBody>
          <a:bodyPr wrap="square" lIns="0" rIns="0" rtlCol="0">
            <a:spAutoFit/>
          </a:bodyPr>
          <a:lstStyle/>
          <a:p>
            <a:r>
              <a:rPr lang="en-US" sz="1200" b="1"/>
              <a:t>Load = </a:t>
            </a:r>
            <a:r>
              <a:rPr lang="en-US" sz="1200"/>
              <a:t>1,000 MW</a:t>
            </a:r>
          </a:p>
          <a:p>
            <a:r>
              <a:rPr lang="en-US" sz="1200" b="1"/>
              <a:t>Gen = </a:t>
            </a:r>
            <a:r>
              <a:rPr lang="en-US" sz="1200"/>
              <a:t>5 x 250 MW</a:t>
            </a:r>
          </a:p>
          <a:p>
            <a:r>
              <a:rPr lang="en-US" sz="1200" b="1"/>
              <a:t>G-1 compliant </a:t>
            </a:r>
            <a:r>
              <a:rPr lang="en-US" sz="1200"/>
              <a:t>(serve 1,000 MW load) or most limiting contingency</a:t>
            </a:r>
          </a:p>
        </p:txBody>
      </p:sp>
      <p:sp>
        <p:nvSpPr>
          <p:cNvPr id="7" name="Sticker">
            <a:extLst>
              <a:ext uri="{FF2B5EF4-FFF2-40B4-BE49-F238E27FC236}">
                <a16:creationId xmlns:a16="http://schemas.microsoft.com/office/drawing/2014/main" id="{F4E8D320-E927-0399-C3A1-116FF7263A22}"/>
              </a:ext>
            </a:extLst>
          </p:cNvPr>
          <p:cNvSpPr txBox="1"/>
          <p:nvPr/>
        </p:nvSpPr>
        <p:spPr>
          <a:xfrm>
            <a:off x="9383539" y="0"/>
            <a:ext cx="2808461" cy="161583"/>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050" b="1" i="0" u="none" strike="noStrike" kern="1200" cap="all" spc="0" normalizeH="0" baseline="0" noProof="0">
                <a:ln>
                  <a:noFill/>
                </a:ln>
                <a:solidFill>
                  <a:srgbClr val="FF0000"/>
                </a:solidFill>
                <a:effectLst/>
                <a:uLnTx/>
                <a:uFillTx/>
                <a:latin typeface="Arial"/>
                <a:ea typeface="+mn-ea"/>
                <a:cs typeface="+mn-cs"/>
              </a:rPr>
              <a:t>POTENTIALLY FEASIBLE CONFIGURATION</a:t>
            </a:r>
          </a:p>
        </p:txBody>
      </p:sp>
      <p:sp>
        <p:nvSpPr>
          <p:cNvPr id="9" name="TrackerNumBlue 12">
            <a:extLst>
              <a:ext uri="{FF2B5EF4-FFF2-40B4-BE49-F238E27FC236}">
                <a16:creationId xmlns:a16="http://schemas.microsoft.com/office/drawing/2014/main" id="{D5285E4C-0CBB-340A-A4DD-01507BB5A233}"/>
              </a:ext>
            </a:extLst>
          </p:cNvPr>
          <p:cNvSpPr/>
          <p:nvPr>
            <p:custDataLst>
              <p:tags r:id="rId4"/>
            </p:custDataLst>
          </p:nvPr>
        </p:nvSpPr>
        <p:spPr>
          <a:xfrm>
            <a:off x="40321" y="195572"/>
            <a:ext cx="338001" cy="33800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de-DE" b="1">
                <a:solidFill>
                  <a:schemeClr val="bg1"/>
                </a:solidFill>
              </a:rPr>
              <a:t>2</a:t>
            </a:r>
          </a:p>
        </p:txBody>
      </p:sp>
      <p:sp>
        <p:nvSpPr>
          <p:cNvPr id="8" name="Rectangle 7">
            <a:extLst>
              <a:ext uri="{FF2B5EF4-FFF2-40B4-BE49-F238E27FC236}">
                <a16:creationId xmlns:a16="http://schemas.microsoft.com/office/drawing/2014/main" id="{4C2C9D73-2D1C-9568-AE9E-8F4CA14C8AFC}"/>
              </a:ext>
            </a:extLst>
          </p:cNvPr>
          <p:cNvSpPr/>
          <p:nvPr/>
        </p:nvSpPr>
        <p:spPr>
          <a:xfrm>
            <a:off x="9176920" y="2315958"/>
            <a:ext cx="2118748" cy="1323089"/>
          </a:xfrm>
          <a:prstGeom prst="rect">
            <a:avLst/>
          </a:prstGeom>
          <a:noFill/>
          <a:ln w="28575" cap="sq">
            <a:solidFill>
              <a:schemeClr val="accent3"/>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C41ACF03-B193-5E4A-F3A4-8148C17CB42C}"/>
              </a:ext>
            </a:extLst>
          </p:cNvPr>
          <p:cNvSpPr/>
          <p:nvPr/>
        </p:nvSpPr>
        <p:spPr>
          <a:xfrm>
            <a:off x="9356954" y="2382081"/>
            <a:ext cx="779394" cy="5432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t>Load</a:t>
            </a:r>
          </a:p>
        </p:txBody>
      </p:sp>
      <p:grpSp>
        <p:nvGrpSpPr>
          <p:cNvPr id="12" name="XWhite 32">
            <a:extLst>
              <a:ext uri="{FF2B5EF4-FFF2-40B4-BE49-F238E27FC236}">
                <a16:creationId xmlns:a16="http://schemas.microsoft.com/office/drawing/2014/main" id="{44E1CCC9-1B47-A99D-EB7F-E21FDE447E27}"/>
              </a:ext>
            </a:extLst>
          </p:cNvPr>
          <p:cNvGrpSpPr>
            <a:grpSpLocks noChangeAspect="1"/>
          </p:cNvGrpSpPr>
          <p:nvPr>
            <p:custDataLst>
              <p:tags r:id="rId5"/>
            </p:custDataLst>
          </p:nvPr>
        </p:nvGrpSpPr>
        <p:grpSpPr>
          <a:xfrm>
            <a:off x="10100980" y="3331621"/>
            <a:ext cx="270629" cy="270629"/>
            <a:chOff x="1016000" y="1016000"/>
            <a:chExt cx="396228" cy="396228"/>
          </a:xfrm>
          <a:solidFill>
            <a:schemeClr val="bg2"/>
          </a:solidFill>
        </p:grpSpPr>
        <p:sp>
          <p:nvSpPr>
            <p:cNvPr id="13" name="Oval 12">
              <a:extLst>
                <a:ext uri="{FF2B5EF4-FFF2-40B4-BE49-F238E27FC236}">
                  <a16:creationId xmlns:a16="http://schemas.microsoft.com/office/drawing/2014/main" id="{ED9F5327-0ABA-E544-E42D-F958648C5583}"/>
                </a:ext>
              </a:extLst>
            </p:cNvPr>
            <p:cNvSpPr/>
            <p:nvPr/>
          </p:nvSpPr>
          <p:spPr>
            <a:xfrm>
              <a:off x="1016000" y="1016000"/>
              <a:ext cx="396228" cy="396228"/>
            </a:xfrm>
            <a:prstGeom prst="ellipse">
              <a:avLst/>
            </a:prstGeom>
            <a:grp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14" name="Graphic 13">
              <a:extLst>
                <a:ext uri="{FF2B5EF4-FFF2-40B4-BE49-F238E27FC236}">
                  <a16:creationId xmlns:a16="http://schemas.microsoft.com/office/drawing/2014/main" id="{2D9C0FF6-BE4E-F6A4-C662-936C05D6895F}"/>
                </a:ext>
              </a:extLst>
            </p:cNvPr>
            <p:cNvPicPr>
              <a:picLocks noChangeAspect="1"/>
            </p:cNvPicPr>
            <p:nvPr/>
          </p:nvPicPr>
          <p:blipFill>
            <a:blip r:embed="rId11">
              <a:extLst>
                <a:ext uri="{96DAC541-7B7A-43D3-8B79-37D633B846F1}">
                  <asvg:svgBlip xmlns:asvg="http://schemas.microsoft.com/office/drawing/2016/SVG/main" r:embed="rId13"/>
                </a:ext>
              </a:extLst>
            </a:blip>
            <a:stretch>
              <a:fillRect/>
            </a:stretch>
          </p:blipFill>
          <p:spPr>
            <a:xfrm>
              <a:off x="1023614" y="1023614"/>
              <a:ext cx="381000" cy="381000"/>
            </a:xfrm>
            <a:prstGeom prst="rect">
              <a:avLst/>
            </a:prstGeom>
          </p:spPr>
        </p:pic>
      </p:grpSp>
      <p:sp>
        <p:nvSpPr>
          <p:cNvPr id="15" name="Rectangle 14">
            <a:extLst>
              <a:ext uri="{FF2B5EF4-FFF2-40B4-BE49-F238E27FC236}">
                <a16:creationId xmlns:a16="http://schemas.microsoft.com/office/drawing/2014/main" id="{FA020192-A7F2-24F2-3AF4-97EE0C614C33}"/>
              </a:ext>
            </a:extLst>
          </p:cNvPr>
          <p:cNvSpPr/>
          <p:nvPr/>
        </p:nvSpPr>
        <p:spPr>
          <a:xfrm>
            <a:off x="9729437" y="3707332"/>
            <a:ext cx="1013715" cy="279727"/>
          </a:xfrm>
          <a:prstGeom prst="rect">
            <a:avLst/>
          </a:prstGeom>
          <a:solidFill>
            <a:schemeClr val="bg1">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050" b="1">
                <a:solidFill>
                  <a:schemeClr val="bg1"/>
                </a:solidFill>
              </a:rPr>
              <a:t>ERCOT grid</a:t>
            </a:r>
          </a:p>
        </p:txBody>
      </p:sp>
      <p:cxnSp>
        <p:nvCxnSpPr>
          <p:cNvPr id="16" name="Straight Connector 15">
            <a:extLst>
              <a:ext uri="{FF2B5EF4-FFF2-40B4-BE49-F238E27FC236}">
                <a16:creationId xmlns:a16="http://schemas.microsoft.com/office/drawing/2014/main" id="{22FB33D5-79DB-3828-29C2-96846943CD78}"/>
              </a:ext>
            </a:extLst>
          </p:cNvPr>
          <p:cNvCxnSpPr>
            <a:cxnSpLocks/>
            <a:stCxn id="15" idx="0"/>
          </p:cNvCxnSpPr>
          <p:nvPr/>
        </p:nvCxnSpPr>
        <p:spPr>
          <a:xfrm flipV="1">
            <a:off x="10236295" y="3602250"/>
            <a:ext cx="0" cy="105082"/>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5862F4D9-03B8-BB2C-BF0B-3E14E5970AE2}"/>
              </a:ext>
            </a:extLst>
          </p:cNvPr>
          <p:cNvSpPr/>
          <p:nvPr/>
        </p:nvSpPr>
        <p:spPr>
          <a:xfrm>
            <a:off x="10366408" y="2400319"/>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1</a:t>
            </a:r>
          </a:p>
        </p:txBody>
      </p:sp>
      <p:cxnSp>
        <p:nvCxnSpPr>
          <p:cNvPr id="20" name="Connector: Elbow 19">
            <a:extLst>
              <a:ext uri="{FF2B5EF4-FFF2-40B4-BE49-F238E27FC236}">
                <a16:creationId xmlns:a16="http://schemas.microsoft.com/office/drawing/2014/main" id="{230B67CE-34B3-B8CC-0EA2-6C957863DA39}"/>
              </a:ext>
            </a:extLst>
          </p:cNvPr>
          <p:cNvCxnSpPr>
            <a:cxnSpLocks/>
            <a:stCxn id="11" idx="2"/>
          </p:cNvCxnSpPr>
          <p:nvPr/>
        </p:nvCxnSpPr>
        <p:spPr>
          <a:xfrm rot="16200000" flipH="1">
            <a:off x="9653003" y="3018958"/>
            <a:ext cx="541625" cy="354329"/>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D6D2458C-39B5-8CEB-5924-83FC9E83EF75}"/>
              </a:ext>
            </a:extLst>
          </p:cNvPr>
          <p:cNvCxnSpPr>
            <a:cxnSpLocks/>
            <a:stCxn id="18" idx="1"/>
          </p:cNvCxnSpPr>
          <p:nvPr/>
        </p:nvCxnSpPr>
        <p:spPr>
          <a:xfrm rot="10800000" flipV="1">
            <a:off x="10236296" y="2487163"/>
            <a:ext cx="130113" cy="844458"/>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9637BD5C-A1B2-B843-7D33-2D4B61B4D580}"/>
              </a:ext>
            </a:extLst>
          </p:cNvPr>
          <p:cNvSpPr/>
          <p:nvPr/>
        </p:nvSpPr>
        <p:spPr>
          <a:xfrm>
            <a:off x="10366408" y="2583155"/>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2</a:t>
            </a:r>
          </a:p>
        </p:txBody>
      </p:sp>
      <p:sp>
        <p:nvSpPr>
          <p:cNvPr id="26" name="Rectangle 25">
            <a:extLst>
              <a:ext uri="{FF2B5EF4-FFF2-40B4-BE49-F238E27FC236}">
                <a16:creationId xmlns:a16="http://schemas.microsoft.com/office/drawing/2014/main" id="{D130F174-9E32-72D1-5ABA-893BE563F99F}"/>
              </a:ext>
            </a:extLst>
          </p:cNvPr>
          <p:cNvSpPr/>
          <p:nvPr/>
        </p:nvSpPr>
        <p:spPr>
          <a:xfrm>
            <a:off x="10366408" y="2765991"/>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3</a:t>
            </a:r>
          </a:p>
        </p:txBody>
      </p:sp>
      <p:sp>
        <p:nvSpPr>
          <p:cNvPr id="27" name="Rectangle 26">
            <a:extLst>
              <a:ext uri="{FF2B5EF4-FFF2-40B4-BE49-F238E27FC236}">
                <a16:creationId xmlns:a16="http://schemas.microsoft.com/office/drawing/2014/main" id="{BC4DDEE2-AC97-4E31-AB31-E34235C2B38F}"/>
              </a:ext>
            </a:extLst>
          </p:cNvPr>
          <p:cNvSpPr/>
          <p:nvPr/>
        </p:nvSpPr>
        <p:spPr>
          <a:xfrm>
            <a:off x="10366408" y="2948827"/>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4</a:t>
            </a:r>
          </a:p>
        </p:txBody>
      </p:sp>
      <p:sp>
        <p:nvSpPr>
          <p:cNvPr id="28" name="Rectangle 27">
            <a:extLst>
              <a:ext uri="{FF2B5EF4-FFF2-40B4-BE49-F238E27FC236}">
                <a16:creationId xmlns:a16="http://schemas.microsoft.com/office/drawing/2014/main" id="{E9BE91C0-2A1E-BF33-15F0-484E0369DA92}"/>
              </a:ext>
            </a:extLst>
          </p:cNvPr>
          <p:cNvSpPr/>
          <p:nvPr/>
        </p:nvSpPr>
        <p:spPr>
          <a:xfrm>
            <a:off x="10366408" y="3131664"/>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5</a:t>
            </a:r>
          </a:p>
        </p:txBody>
      </p:sp>
      <p:cxnSp>
        <p:nvCxnSpPr>
          <p:cNvPr id="32" name="Connector: Elbow 31">
            <a:extLst>
              <a:ext uri="{FF2B5EF4-FFF2-40B4-BE49-F238E27FC236}">
                <a16:creationId xmlns:a16="http://schemas.microsoft.com/office/drawing/2014/main" id="{B998F851-4785-233A-D8EC-2C28F31C52E3}"/>
              </a:ext>
            </a:extLst>
          </p:cNvPr>
          <p:cNvCxnSpPr>
            <a:cxnSpLocks/>
            <a:stCxn id="25" idx="1"/>
          </p:cNvCxnSpPr>
          <p:nvPr/>
        </p:nvCxnSpPr>
        <p:spPr>
          <a:xfrm rot="10800000" flipV="1">
            <a:off x="10236296" y="2669999"/>
            <a:ext cx="130113" cy="661622"/>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066F9D0E-D4BC-DEE9-A39C-0D98351C13F5}"/>
              </a:ext>
            </a:extLst>
          </p:cNvPr>
          <p:cNvCxnSpPr>
            <a:cxnSpLocks/>
            <a:stCxn id="26" idx="1"/>
          </p:cNvCxnSpPr>
          <p:nvPr/>
        </p:nvCxnSpPr>
        <p:spPr>
          <a:xfrm rot="10800000" flipV="1">
            <a:off x="10236296" y="2852835"/>
            <a:ext cx="130113" cy="478786"/>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736295CE-7236-2EAC-D476-D6B5BE0E448F}"/>
              </a:ext>
            </a:extLst>
          </p:cNvPr>
          <p:cNvCxnSpPr>
            <a:cxnSpLocks/>
            <a:stCxn id="27" idx="1"/>
          </p:cNvCxnSpPr>
          <p:nvPr/>
        </p:nvCxnSpPr>
        <p:spPr>
          <a:xfrm rot="10800000" flipV="1">
            <a:off x="10236296" y="3035671"/>
            <a:ext cx="130113" cy="295950"/>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35778B97-6199-182F-F9EC-74136332F1EE}"/>
              </a:ext>
            </a:extLst>
          </p:cNvPr>
          <p:cNvCxnSpPr>
            <a:cxnSpLocks/>
            <a:stCxn id="28" idx="1"/>
          </p:cNvCxnSpPr>
          <p:nvPr/>
        </p:nvCxnSpPr>
        <p:spPr>
          <a:xfrm rot="10800000" flipV="1">
            <a:off x="10236296" y="3218507"/>
            <a:ext cx="130113" cy="113113"/>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B1FC50D6-27B5-04C5-2809-4E4A1E7238C7}"/>
              </a:ext>
            </a:extLst>
          </p:cNvPr>
          <p:cNvSpPr txBox="1"/>
          <p:nvPr/>
        </p:nvSpPr>
        <p:spPr>
          <a:xfrm>
            <a:off x="9176920" y="4146878"/>
            <a:ext cx="2123265" cy="830997"/>
          </a:xfrm>
          <a:prstGeom prst="rect">
            <a:avLst/>
          </a:prstGeom>
          <a:noFill/>
        </p:spPr>
        <p:txBody>
          <a:bodyPr wrap="square" lIns="0" rIns="0" rtlCol="0">
            <a:spAutoFit/>
          </a:bodyPr>
          <a:lstStyle/>
          <a:p>
            <a:r>
              <a:rPr lang="en-US" sz="1200" b="1"/>
              <a:t>Load =</a:t>
            </a:r>
            <a:r>
              <a:rPr lang="en-US" sz="1200"/>
              <a:t> 1,000 MW</a:t>
            </a:r>
          </a:p>
          <a:p>
            <a:r>
              <a:rPr lang="en-US" sz="1200" b="1"/>
              <a:t>Gen =</a:t>
            </a:r>
            <a:r>
              <a:rPr lang="en-US" sz="1200"/>
              <a:t> 2 x 500 MW</a:t>
            </a:r>
          </a:p>
          <a:p>
            <a:r>
              <a:rPr lang="en-US" sz="1200" b="1"/>
              <a:t>G-1 compliant </a:t>
            </a:r>
            <a:r>
              <a:rPr lang="en-US" sz="1200"/>
              <a:t>(only serve 500 MW load)</a:t>
            </a:r>
          </a:p>
        </p:txBody>
      </p:sp>
      <p:sp>
        <p:nvSpPr>
          <p:cNvPr id="45" name="Rectangle 44">
            <a:extLst>
              <a:ext uri="{FF2B5EF4-FFF2-40B4-BE49-F238E27FC236}">
                <a16:creationId xmlns:a16="http://schemas.microsoft.com/office/drawing/2014/main" id="{7DA7214B-2FAE-8210-C852-5AE3EDA3D08E}"/>
              </a:ext>
            </a:extLst>
          </p:cNvPr>
          <p:cNvSpPr/>
          <p:nvPr/>
        </p:nvSpPr>
        <p:spPr>
          <a:xfrm>
            <a:off x="9176920" y="5035173"/>
            <a:ext cx="2118748" cy="989039"/>
          </a:xfrm>
          <a:prstGeom prst="rect">
            <a:avLst/>
          </a:prstGeom>
          <a:noFill/>
          <a:ln w="28575" cap="sq">
            <a:solidFill>
              <a:schemeClr val="accent3"/>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6D60072A-AF9E-15E1-4D18-11BC79DD7186}"/>
              </a:ext>
            </a:extLst>
          </p:cNvPr>
          <p:cNvSpPr/>
          <p:nvPr/>
        </p:nvSpPr>
        <p:spPr>
          <a:xfrm>
            <a:off x="9356954" y="5101296"/>
            <a:ext cx="779394" cy="5432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t>Load</a:t>
            </a:r>
          </a:p>
        </p:txBody>
      </p:sp>
      <p:grpSp>
        <p:nvGrpSpPr>
          <p:cNvPr id="47" name="XWhite 32">
            <a:extLst>
              <a:ext uri="{FF2B5EF4-FFF2-40B4-BE49-F238E27FC236}">
                <a16:creationId xmlns:a16="http://schemas.microsoft.com/office/drawing/2014/main" id="{7224A635-445C-9326-1913-C699F8216089}"/>
              </a:ext>
            </a:extLst>
          </p:cNvPr>
          <p:cNvGrpSpPr>
            <a:grpSpLocks noChangeAspect="1"/>
          </p:cNvGrpSpPr>
          <p:nvPr>
            <p:custDataLst>
              <p:tags r:id="rId6"/>
            </p:custDataLst>
          </p:nvPr>
        </p:nvGrpSpPr>
        <p:grpSpPr>
          <a:xfrm>
            <a:off x="10100980" y="5693877"/>
            <a:ext cx="270629" cy="270629"/>
            <a:chOff x="1016000" y="1016000"/>
            <a:chExt cx="396228" cy="396228"/>
          </a:xfrm>
          <a:solidFill>
            <a:schemeClr val="bg2"/>
          </a:solidFill>
        </p:grpSpPr>
        <p:sp>
          <p:nvSpPr>
            <p:cNvPr id="48" name="Oval 47">
              <a:extLst>
                <a:ext uri="{FF2B5EF4-FFF2-40B4-BE49-F238E27FC236}">
                  <a16:creationId xmlns:a16="http://schemas.microsoft.com/office/drawing/2014/main" id="{75F661F9-5C32-4379-22C2-369E61A537BE}"/>
                </a:ext>
              </a:extLst>
            </p:cNvPr>
            <p:cNvSpPr/>
            <p:nvPr/>
          </p:nvSpPr>
          <p:spPr>
            <a:xfrm>
              <a:off x="1016000" y="1016000"/>
              <a:ext cx="396228" cy="396228"/>
            </a:xfrm>
            <a:prstGeom prst="ellipse">
              <a:avLst/>
            </a:prstGeom>
            <a:grp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50" name="Graphic 49">
              <a:extLst>
                <a:ext uri="{FF2B5EF4-FFF2-40B4-BE49-F238E27FC236}">
                  <a16:creationId xmlns:a16="http://schemas.microsoft.com/office/drawing/2014/main" id="{DF77BD36-CE74-80DB-DD33-67F755352633}"/>
                </a:ext>
              </a:extLst>
            </p:cNvPr>
            <p:cNvPicPr>
              <a:picLocks noChangeAspect="1"/>
            </p:cNvPicPr>
            <p:nvPr/>
          </p:nvPicPr>
          <p:blipFill>
            <a:blip r:embed="rId11">
              <a:extLst>
                <a:ext uri="{96DAC541-7B7A-43D3-8B79-37D633B846F1}">
                  <asvg:svgBlip xmlns:asvg="http://schemas.microsoft.com/office/drawing/2016/SVG/main" r:embed="rId13"/>
                </a:ext>
              </a:extLst>
            </a:blip>
            <a:stretch>
              <a:fillRect/>
            </a:stretch>
          </p:blipFill>
          <p:spPr>
            <a:xfrm>
              <a:off x="1023614" y="1023614"/>
              <a:ext cx="381000" cy="381000"/>
            </a:xfrm>
            <a:prstGeom prst="rect">
              <a:avLst/>
            </a:prstGeom>
          </p:spPr>
        </p:pic>
      </p:grpSp>
      <p:sp>
        <p:nvSpPr>
          <p:cNvPr id="51" name="Rectangle 50">
            <a:extLst>
              <a:ext uri="{FF2B5EF4-FFF2-40B4-BE49-F238E27FC236}">
                <a16:creationId xmlns:a16="http://schemas.microsoft.com/office/drawing/2014/main" id="{5FD03D2F-A3FA-6584-AA8F-15172B7AEBD4}"/>
              </a:ext>
            </a:extLst>
          </p:cNvPr>
          <p:cNvSpPr/>
          <p:nvPr/>
        </p:nvSpPr>
        <p:spPr>
          <a:xfrm>
            <a:off x="9729437" y="6151580"/>
            <a:ext cx="1013715" cy="279727"/>
          </a:xfrm>
          <a:prstGeom prst="rect">
            <a:avLst/>
          </a:prstGeom>
          <a:solidFill>
            <a:schemeClr val="bg1">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050" b="1">
                <a:solidFill>
                  <a:schemeClr val="bg1"/>
                </a:solidFill>
              </a:rPr>
              <a:t>ERCOT grid</a:t>
            </a:r>
          </a:p>
        </p:txBody>
      </p:sp>
      <p:cxnSp>
        <p:nvCxnSpPr>
          <p:cNvPr id="52" name="Straight Connector 51">
            <a:extLst>
              <a:ext uri="{FF2B5EF4-FFF2-40B4-BE49-F238E27FC236}">
                <a16:creationId xmlns:a16="http://schemas.microsoft.com/office/drawing/2014/main" id="{9BBE201E-FD1F-8CCD-04B0-6ECA739A0DE0}"/>
              </a:ext>
            </a:extLst>
          </p:cNvPr>
          <p:cNvCxnSpPr>
            <a:cxnSpLocks/>
            <a:stCxn id="51" idx="0"/>
          </p:cNvCxnSpPr>
          <p:nvPr/>
        </p:nvCxnSpPr>
        <p:spPr>
          <a:xfrm flipV="1">
            <a:off x="10236295" y="5964506"/>
            <a:ext cx="0" cy="187074"/>
          </a:xfrm>
          <a:prstGeom prst="line">
            <a:avLst/>
          </a:prstGeom>
        </p:spPr>
        <p:style>
          <a:lnRef idx="2">
            <a:schemeClr val="accent1"/>
          </a:lnRef>
          <a:fillRef idx="0">
            <a:schemeClr val="accent1"/>
          </a:fillRef>
          <a:effectRef idx="1">
            <a:schemeClr val="accent1"/>
          </a:effectRef>
          <a:fontRef idx="minor">
            <a:schemeClr val="tx1"/>
          </a:fontRef>
        </p:style>
      </p:cxnSp>
      <p:sp>
        <p:nvSpPr>
          <p:cNvPr id="53" name="Rectangle 52">
            <a:extLst>
              <a:ext uri="{FF2B5EF4-FFF2-40B4-BE49-F238E27FC236}">
                <a16:creationId xmlns:a16="http://schemas.microsoft.com/office/drawing/2014/main" id="{B115F082-D7D0-BA12-56FB-9FFECB2A8DFF}"/>
              </a:ext>
            </a:extLst>
          </p:cNvPr>
          <p:cNvSpPr/>
          <p:nvPr/>
        </p:nvSpPr>
        <p:spPr>
          <a:xfrm>
            <a:off x="10366408" y="5119534"/>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1</a:t>
            </a:r>
          </a:p>
        </p:txBody>
      </p:sp>
      <p:cxnSp>
        <p:nvCxnSpPr>
          <p:cNvPr id="54" name="Connector: Elbow 53">
            <a:extLst>
              <a:ext uri="{FF2B5EF4-FFF2-40B4-BE49-F238E27FC236}">
                <a16:creationId xmlns:a16="http://schemas.microsoft.com/office/drawing/2014/main" id="{E882D27E-F26E-FE60-8539-288A6237F817}"/>
              </a:ext>
            </a:extLst>
          </p:cNvPr>
          <p:cNvCxnSpPr>
            <a:cxnSpLocks/>
            <a:stCxn id="46" idx="2"/>
          </p:cNvCxnSpPr>
          <p:nvPr/>
        </p:nvCxnSpPr>
        <p:spPr>
          <a:xfrm rot="16200000" flipH="1">
            <a:off x="9831482" y="5559694"/>
            <a:ext cx="184666" cy="354329"/>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061014C7-E67E-D4B0-4871-F1552DD0B0FF}"/>
              </a:ext>
            </a:extLst>
          </p:cNvPr>
          <p:cNvCxnSpPr>
            <a:cxnSpLocks/>
            <a:stCxn id="53" idx="1"/>
          </p:cNvCxnSpPr>
          <p:nvPr/>
        </p:nvCxnSpPr>
        <p:spPr>
          <a:xfrm rot="10800000" flipV="1">
            <a:off x="10236296" y="5206377"/>
            <a:ext cx="130113" cy="487499"/>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3A1166F1-0C89-F445-971C-D08688478B9A}"/>
              </a:ext>
            </a:extLst>
          </p:cNvPr>
          <p:cNvSpPr/>
          <p:nvPr/>
        </p:nvSpPr>
        <p:spPr>
          <a:xfrm>
            <a:off x="10366408" y="5302370"/>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2</a:t>
            </a:r>
          </a:p>
        </p:txBody>
      </p:sp>
      <p:cxnSp>
        <p:nvCxnSpPr>
          <p:cNvPr id="74" name="Connector: Elbow 73">
            <a:extLst>
              <a:ext uri="{FF2B5EF4-FFF2-40B4-BE49-F238E27FC236}">
                <a16:creationId xmlns:a16="http://schemas.microsoft.com/office/drawing/2014/main" id="{31E41C2A-583F-07F1-8C2F-D3555441FF0F}"/>
              </a:ext>
            </a:extLst>
          </p:cNvPr>
          <p:cNvCxnSpPr>
            <a:cxnSpLocks/>
            <a:stCxn id="62" idx="1"/>
          </p:cNvCxnSpPr>
          <p:nvPr/>
        </p:nvCxnSpPr>
        <p:spPr>
          <a:xfrm rot="10800000" flipV="1">
            <a:off x="10236296" y="5389213"/>
            <a:ext cx="130113" cy="304663"/>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7" name="TextBox 62">
            <a:extLst>
              <a:ext uri="{FF2B5EF4-FFF2-40B4-BE49-F238E27FC236}">
                <a16:creationId xmlns:a16="http://schemas.microsoft.com/office/drawing/2014/main" id="{466F5EC5-0D8E-3ABD-CA32-2F10425D40A0}"/>
              </a:ext>
            </a:extLst>
          </p:cNvPr>
          <p:cNvSpPr txBox="1">
            <a:spLocks/>
          </p:cNvSpPr>
          <p:nvPr/>
        </p:nvSpPr>
        <p:spPr>
          <a:xfrm>
            <a:off x="3327750" y="991720"/>
            <a:ext cx="5374461"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n-CA" sz="1200" b="1">
                <a:solidFill>
                  <a:srgbClr val="000000"/>
                </a:solidFill>
                <a:latin typeface="Arial"/>
              </a:rPr>
              <a:t>Details</a:t>
            </a:r>
            <a:endPar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65082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hidden="1">
            <a:extLst>
              <a:ext uri="{FF2B5EF4-FFF2-40B4-BE49-F238E27FC236}">
                <a16:creationId xmlns:a16="http://schemas.microsoft.com/office/drawing/2014/main" id="{06884CAB-DE0D-8E60-40E1-22F4F8334B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3" progId="TCLayout.ActiveDocument.1">
                  <p:embed/>
                </p:oleObj>
              </mc:Choice>
              <mc:Fallback>
                <p:oleObj name="think-cell Slide" r:id="rId14" imgW="404" imgH="403" progId="TCLayout.ActiveDocument.1">
                  <p:embed/>
                  <p:pic>
                    <p:nvPicPr>
                      <p:cNvPr id="6" name="Object 2" hidden="1">
                        <a:extLst>
                          <a:ext uri="{FF2B5EF4-FFF2-40B4-BE49-F238E27FC236}">
                            <a16:creationId xmlns:a16="http://schemas.microsoft.com/office/drawing/2014/main" id="{06884CAB-DE0D-8E60-40E1-22F4F8334BA9}"/>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2212860-9B00-2FE8-E807-0273DF2FC30E}"/>
              </a:ext>
            </a:extLst>
          </p:cNvPr>
          <p:cNvSpPr>
            <a:spLocks noGrp="1"/>
          </p:cNvSpPr>
          <p:nvPr>
            <p:ph type="title"/>
          </p:nvPr>
        </p:nvSpPr>
        <p:spPr>
          <a:xfrm>
            <a:off x="554736" y="181839"/>
            <a:ext cx="11082528" cy="769441"/>
          </a:xfrm>
        </p:spPr>
        <p:txBody>
          <a:bodyPr vert="horz">
            <a:spAutoFit/>
          </a:bodyPr>
          <a:lstStyle/>
          <a:p>
            <a:r>
              <a:rPr lang="en-US"/>
              <a:t>Conceptual Batch Zero BYOG operating configurations for Large Load interconnection</a:t>
            </a:r>
            <a:r>
              <a:rPr lang="en-US" baseline="30000"/>
              <a:t>3</a:t>
            </a:r>
            <a:endParaRPr lang="de-DE"/>
          </a:p>
        </p:txBody>
      </p:sp>
      <p:sp>
        <p:nvSpPr>
          <p:cNvPr id="12" name="TextBox 11">
            <a:extLst>
              <a:ext uri="{FF2B5EF4-FFF2-40B4-BE49-F238E27FC236}">
                <a16:creationId xmlns:a16="http://schemas.microsoft.com/office/drawing/2014/main" id="{334CD617-C1B1-7841-5979-A670D0B748D9}"/>
              </a:ext>
            </a:extLst>
          </p:cNvPr>
          <p:cNvSpPr txBox="1">
            <a:spLocks/>
          </p:cNvSpPr>
          <p:nvPr/>
        </p:nvSpPr>
        <p:spPr>
          <a:xfrm>
            <a:off x="1844518" y="1220544"/>
            <a:ext cx="3060682" cy="18487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Business as Usual (BAU)</a:t>
            </a:r>
            <a:endParaRPr lang="en-US" sz="1100" i="1"/>
          </a:p>
        </p:txBody>
      </p:sp>
      <p:cxnSp>
        <p:nvCxnSpPr>
          <p:cNvPr id="13" name="LineBasicDefault 292">
            <a:extLst>
              <a:ext uri="{FF2B5EF4-FFF2-40B4-BE49-F238E27FC236}">
                <a16:creationId xmlns:a16="http://schemas.microsoft.com/office/drawing/2014/main" id="{690773A5-D746-6214-0BD7-360C437478E7}"/>
              </a:ext>
            </a:extLst>
          </p:cNvPr>
          <p:cNvCxnSpPr>
            <a:cxnSpLocks/>
          </p:cNvCxnSpPr>
          <p:nvPr>
            <p:custDataLst>
              <p:tags r:id="rId2"/>
            </p:custDataLst>
          </p:nvPr>
        </p:nvCxnSpPr>
        <p:spPr>
          <a:xfrm>
            <a:off x="1844518" y="1435232"/>
            <a:ext cx="3060682"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11499C0C-DD39-C282-B768-0C94FAD4DA03}"/>
              </a:ext>
            </a:extLst>
          </p:cNvPr>
          <p:cNvGrpSpPr/>
          <p:nvPr/>
        </p:nvGrpSpPr>
        <p:grpSpPr>
          <a:xfrm>
            <a:off x="5210549" y="1220544"/>
            <a:ext cx="3060682" cy="214688"/>
            <a:chOff x="554735" y="1724025"/>
            <a:chExt cx="6967728" cy="285750"/>
          </a:xfrm>
        </p:grpSpPr>
        <p:sp>
          <p:nvSpPr>
            <p:cNvPr id="15" name="TextBox 14">
              <a:extLst>
                <a:ext uri="{FF2B5EF4-FFF2-40B4-BE49-F238E27FC236}">
                  <a16:creationId xmlns:a16="http://schemas.microsoft.com/office/drawing/2014/main" id="{E864D325-5E32-5AEA-2FC7-6A9C08FF599F}"/>
                </a:ext>
              </a:extLst>
            </p:cNvPr>
            <p:cNvSpPr txBox="1">
              <a:spLocks/>
            </p:cNvSpPr>
            <p:nvPr/>
          </p:nvSpPr>
          <p:spPr>
            <a:xfrm>
              <a:off x="554735" y="1724025"/>
              <a:ext cx="6967728" cy="246063"/>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PUN+</a:t>
              </a:r>
              <a:endParaRPr lang="en-US" sz="1100" i="1"/>
            </a:p>
          </p:txBody>
        </p:sp>
        <p:cxnSp>
          <p:nvCxnSpPr>
            <p:cNvPr id="16" name="LineBasicDefault 292">
              <a:extLst>
                <a:ext uri="{FF2B5EF4-FFF2-40B4-BE49-F238E27FC236}">
                  <a16:creationId xmlns:a16="http://schemas.microsoft.com/office/drawing/2014/main" id="{6D8C625D-7233-FC90-7075-A6B97810B02D}"/>
                </a:ext>
              </a:extLst>
            </p:cNvPr>
            <p:cNvCxnSpPr>
              <a:cxnSpLocks/>
            </p:cNvCxnSpPr>
            <p:nvPr>
              <p:custDataLst>
                <p:tags r:id="rId12"/>
              </p:custDataLst>
            </p:nvPr>
          </p:nvCxnSpPr>
          <p:spPr>
            <a:xfrm>
              <a:off x="554735" y="2009775"/>
              <a:ext cx="696772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4420F596-3C1D-9C40-C746-336C50AC0538}"/>
              </a:ext>
            </a:extLst>
          </p:cNvPr>
          <p:cNvGrpSpPr/>
          <p:nvPr/>
        </p:nvGrpSpPr>
        <p:grpSpPr>
          <a:xfrm>
            <a:off x="8576580" y="1220544"/>
            <a:ext cx="3060682" cy="214688"/>
            <a:chOff x="554735" y="1724025"/>
            <a:chExt cx="6967728" cy="285750"/>
          </a:xfrm>
        </p:grpSpPr>
        <p:sp>
          <p:nvSpPr>
            <p:cNvPr id="18" name="TextBox 17">
              <a:extLst>
                <a:ext uri="{FF2B5EF4-FFF2-40B4-BE49-F238E27FC236}">
                  <a16:creationId xmlns:a16="http://schemas.microsoft.com/office/drawing/2014/main" id="{7A313CF8-E03D-B89B-941A-9320257A893C}"/>
                </a:ext>
              </a:extLst>
            </p:cNvPr>
            <p:cNvSpPr txBox="1">
              <a:spLocks/>
            </p:cNvSpPr>
            <p:nvPr/>
          </p:nvSpPr>
          <p:spPr>
            <a:xfrm>
              <a:off x="554735" y="1724025"/>
              <a:ext cx="6967728" cy="246063"/>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Batch Self-Limiting Facility (SLF)</a:t>
              </a:r>
              <a:endParaRPr lang="en-US" sz="1100" i="1"/>
            </a:p>
          </p:txBody>
        </p:sp>
        <p:cxnSp>
          <p:nvCxnSpPr>
            <p:cNvPr id="19" name="LineBasicDefault 292">
              <a:extLst>
                <a:ext uri="{FF2B5EF4-FFF2-40B4-BE49-F238E27FC236}">
                  <a16:creationId xmlns:a16="http://schemas.microsoft.com/office/drawing/2014/main" id="{9DAC2BF0-7EE7-7B9C-8C5F-E9DAC168F520}"/>
                </a:ext>
              </a:extLst>
            </p:cNvPr>
            <p:cNvCxnSpPr>
              <a:cxnSpLocks/>
            </p:cNvCxnSpPr>
            <p:nvPr>
              <p:custDataLst>
                <p:tags r:id="rId11"/>
              </p:custDataLst>
            </p:nvPr>
          </p:nvCxnSpPr>
          <p:spPr>
            <a:xfrm>
              <a:off x="554735" y="2009775"/>
              <a:ext cx="696772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20" name="TextBox 62">
            <a:extLst>
              <a:ext uri="{FF2B5EF4-FFF2-40B4-BE49-F238E27FC236}">
                <a16:creationId xmlns:a16="http://schemas.microsoft.com/office/drawing/2014/main" id="{EA1D31AC-09C9-ABA3-FEA9-31F0032BE413}"/>
              </a:ext>
            </a:extLst>
          </p:cNvPr>
          <p:cNvSpPr txBox="1">
            <a:spLocks/>
          </p:cNvSpPr>
          <p:nvPr/>
        </p:nvSpPr>
        <p:spPr>
          <a:xfrm>
            <a:off x="1844518" y="2565137"/>
            <a:ext cx="3060682" cy="677108"/>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100"/>
              <a:t>Load and generation are connected at separate POIs (shown) or behind the same POI and interact through the transmission system under existing interconnection framework</a:t>
            </a:r>
            <a:endParaRPr lang="en-CA" sz="1100"/>
          </a:p>
        </p:txBody>
      </p:sp>
      <p:grpSp>
        <p:nvGrpSpPr>
          <p:cNvPr id="22" name="Group 21">
            <a:extLst>
              <a:ext uri="{FF2B5EF4-FFF2-40B4-BE49-F238E27FC236}">
                <a16:creationId xmlns:a16="http://schemas.microsoft.com/office/drawing/2014/main" id="{C8F06FAD-5A96-957E-F308-8A5D223C1A9B}"/>
              </a:ext>
            </a:extLst>
          </p:cNvPr>
          <p:cNvGrpSpPr>
            <a:grpSpLocks/>
          </p:cNvGrpSpPr>
          <p:nvPr/>
        </p:nvGrpSpPr>
        <p:grpSpPr>
          <a:xfrm>
            <a:off x="1844518" y="943445"/>
            <a:ext cx="9792744" cy="214688"/>
            <a:chOff x="554735" y="1724025"/>
            <a:chExt cx="6967728" cy="285750"/>
          </a:xfrm>
        </p:grpSpPr>
        <p:sp>
          <p:nvSpPr>
            <p:cNvPr id="23" name="TextBox 22">
              <a:extLst>
                <a:ext uri="{FF2B5EF4-FFF2-40B4-BE49-F238E27FC236}">
                  <a16:creationId xmlns:a16="http://schemas.microsoft.com/office/drawing/2014/main" id="{8BE9B382-2702-270E-5F45-1F54807B9661}"/>
                </a:ext>
              </a:extLst>
            </p:cNvPr>
            <p:cNvSpPr txBox="1">
              <a:spLocks/>
            </p:cNvSpPr>
            <p:nvPr/>
          </p:nvSpPr>
          <p:spPr>
            <a:xfrm>
              <a:off x="554735" y="1724025"/>
              <a:ext cx="6967728" cy="246063"/>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Configurations</a:t>
              </a:r>
              <a:endParaRPr lang="en-US" sz="1100" i="1"/>
            </a:p>
          </p:txBody>
        </p:sp>
        <p:cxnSp>
          <p:nvCxnSpPr>
            <p:cNvPr id="24" name="LineBasicDefault 292">
              <a:extLst>
                <a:ext uri="{FF2B5EF4-FFF2-40B4-BE49-F238E27FC236}">
                  <a16:creationId xmlns:a16="http://schemas.microsoft.com/office/drawing/2014/main" id="{A1A68C2B-B6B6-D8FF-B067-BF1C90A96316}"/>
                </a:ext>
              </a:extLst>
            </p:cNvPr>
            <p:cNvCxnSpPr>
              <a:cxnSpLocks/>
            </p:cNvCxnSpPr>
            <p:nvPr>
              <p:custDataLst>
                <p:tags r:id="rId10"/>
              </p:custDataLst>
            </p:nvPr>
          </p:nvCxnSpPr>
          <p:spPr>
            <a:xfrm>
              <a:off x="554735" y="2009775"/>
              <a:ext cx="696772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AF85F780-7238-96BD-46DC-2BCDFB73168E}"/>
              </a:ext>
            </a:extLst>
          </p:cNvPr>
          <p:cNvSpPr txBox="1">
            <a:spLocks/>
          </p:cNvSpPr>
          <p:nvPr/>
        </p:nvSpPr>
        <p:spPr>
          <a:xfrm>
            <a:off x="554734" y="2565137"/>
            <a:ext cx="903832" cy="18487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Description</a:t>
            </a:r>
            <a:endParaRPr lang="en-US" sz="1100" i="1"/>
          </a:p>
        </p:txBody>
      </p:sp>
      <p:sp>
        <p:nvSpPr>
          <p:cNvPr id="28" name="TextBox 62">
            <a:extLst>
              <a:ext uri="{FF2B5EF4-FFF2-40B4-BE49-F238E27FC236}">
                <a16:creationId xmlns:a16="http://schemas.microsoft.com/office/drawing/2014/main" id="{C9239550-1CD6-5B1C-CBC8-0E08A1516BF4}"/>
              </a:ext>
            </a:extLst>
          </p:cNvPr>
          <p:cNvSpPr txBox="1">
            <a:spLocks/>
          </p:cNvSpPr>
          <p:nvPr/>
        </p:nvSpPr>
        <p:spPr>
          <a:xfrm>
            <a:off x="1844518" y="3342511"/>
            <a:ext cx="3060682" cy="1585049"/>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171450" lvl="0" indent="-171450">
              <a:buClr>
                <a:srgbClr val="000000"/>
              </a:buClr>
              <a:buFont typeface="Arial" panose="020B0604020202020204" pitchFamily="34" charset="0"/>
              <a:buChar char="•"/>
              <a:defRPr/>
            </a:pPr>
            <a:r>
              <a:rPr lang="en-US" sz="1100"/>
              <a:t>Generation and load are studied separately</a:t>
            </a:r>
          </a:p>
          <a:p>
            <a:pPr marL="171450" lvl="0" indent="-171450">
              <a:buClr>
                <a:srgbClr val="000000"/>
              </a:buClr>
              <a:buFont typeface="Arial" panose="020B0604020202020204" pitchFamily="34" charset="0"/>
              <a:buChar char="•"/>
              <a:defRPr/>
            </a:pPr>
            <a:r>
              <a:rPr lang="en-US" sz="1100"/>
              <a:t>Generation is only included in the LLIS if it meets PG 6.9 criteria</a:t>
            </a:r>
          </a:p>
          <a:p>
            <a:pPr marL="171450" lvl="0" indent="-171450">
              <a:buClr>
                <a:srgbClr val="000000"/>
              </a:buClr>
              <a:buFont typeface="Arial" panose="020B0604020202020204" pitchFamily="34" charset="0"/>
              <a:buChar char="•"/>
              <a:defRPr/>
            </a:pPr>
            <a:r>
              <a:rPr lang="en-US" sz="1100"/>
              <a:t>Load deliverability depends on transmission capability and may be constrained through the current study process</a:t>
            </a:r>
          </a:p>
          <a:p>
            <a:pPr marL="171450" lvl="0" indent="-171450">
              <a:buClr>
                <a:srgbClr val="000000"/>
              </a:buClr>
              <a:buFont typeface="Arial" panose="020B0604020202020204" pitchFamily="34" charset="0"/>
              <a:buChar char="•"/>
              <a:defRPr/>
            </a:pPr>
            <a:r>
              <a:rPr lang="en-US" sz="1100"/>
              <a:t>Transmission upgrades from batch study based on G-1+N-1 analysis</a:t>
            </a:r>
            <a:endParaRPr lang="en-CA" sz="1100"/>
          </a:p>
        </p:txBody>
      </p:sp>
      <p:sp>
        <p:nvSpPr>
          <p:cNvPr id="29" name="TextBox 28">
            <a:extLst>
              <a:ext uri="{FF2B5EF4-FFF2-40B4-BE49-F238E27FC236}">
                <a16:creationId xmlns:a16="http://schemas.microsoft.com/office/drawing/2014/main" id="{3B922E33-BB04-1217-AE6A-C783C4D1AFFF}"/>
              </a:ext>
            </a:extLst>
          </p:cNvPr>
          <p:cNvSpPr txBox="1">
            <a:spLocks/>
          </p:cNvSpPr>
          <p:nvPr/>
        </p:nvSpPr>
        <p:spPr>
          <a:xfrm>
            <a:off x="554734" y="3342511"/>
            <a:ext cx="903832" cy="18487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Details</a:t>
            </a:r>
            <a:endParaRPr lang="en-US" sz="1100" i="1"/>
          </a:p>
        </p:txBody>
      </p:sp>
      <p:sp>
        <p:nvSpPr>
          <p:cNvPr id="30" name="TextBox 62">
            <a:extLst>
              <a:ext uri="{FF2B5EF4-FFF2-40B4-BE49-F238E27FC236}">
                <a16:creationId xmlns:a16="http://schemas.microsoft.com/office/drawing/2014/main" id="{5E8110C6-41D3-8181-DB53-8F9CB3B66D35}"/>
              </a:ext>
            </a:extLst>
          </p:cNvPr>
          <p:cNvSpPr txBox="1">
            <a:spLocks/>
          </p:cNvSpPr>
          <p:nvPr/>
        </p:nvSpPr>
        <p:spPr>
          <a:xfrm>
            <a:off x="5210549" y="2565137"/>
            <a:ext cx="3060682" cy="677108"/>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100"/>
              <a:t>Load is supported by dispatchable on-site generation such that G-1 ≥ load and treated as firm, with reliability managed through ERCOT operational actions</a:t>
            </a:r>
            <a:endParaRPr lang="en-CA" sz="1100"/>
          </a:p>
        </p:txBody>
      </p:sp>
      <p:sp>
        <p:nvSpPr>
          <p:cNvPr id="31" name="TextBox 62">
            <a:extLst>
              <a:ext uri="{FF2B5EF4-FFF2-40B4-BE49-F238E27FC236}">
                <a16:creationId xmlns:a16="http://schemas.microsoft.com/office/drawing/2014/main" id="{D3416FA7-EDDA-F201-891E-BD8976576072}"/>
              </a:ext>
            </a:extLst>
          </p:cNvPr>
          <p:cNvSpPr txBox="1">
            <a:spLocks/>
          </p:cNvSpPr>
          <p:nvPr/>
        </p:nvSpPr>
        <p:spPr>
          <a:xfrm>
            <a:off x="5210549" y="3342511"/>
            <a:ext cx="3060682" cy="2623795"/>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171450" lvl="0" indent="-171450">
              <a:buClr>
                <a:srgbClr val="000000"/>
              </a:buClr>
              <a:buFont typeface="Arial" panose="020B0604020202020204" pitchFamily="34" charset="0"/>
              <a:buChar char="•"/>
              <a:defRPr/>
            </a:pPr>
            <a:r>
              <a:rPr lang="en-US" sz="1100"/>
              <a:t>Configuration satisfies G-1 ≥ load (loss of one generator still allows remaining units to serve the load)</a:t>
            </a:r>
          </a:p>
          <a:p>
            <a:pPr marL="171450" lvl="0" indent="-171450">
              <a:buClr>
                <a:srgbClr val="000000"/>
              </a:buClr>
              <a:buFont typeface="Arial" panose="020B0604020202020204" pitchFamily="34" charset="0"/>
              <a:buChar char="•"/>
              <a:defRPr/>
            </a:pPr>
            <a:r>
              <a:rPr lang="en-US" sz="1100"/>
              <a:t>Load is treated as firm</a:t>
            </a:r>
          </a:p>
          <a:p>
            <a:pPr marL="171450" lvl="0" indent="-171450">
              <a:buClr>
                <a:srgbClr val="000000"/>
              </a:buClr>
              <a:buFont typeface="Arial" panose="020B0604020202020204" pitchFamily="34" charset="0"/>
              <a:buChar char="•"/>
              <a:defRPr/>
            </a:pPr>
            <a:r>
              <a:rPr lang="en-US" sz="1100"/>
              <a:t>No planning or administrative limit at POI</a:t>
            </a:r>
          </a:p>
          <a:p>
            <a:pPr marL="171450" lvl="0" indent="-171450">
              <a:buClr>
                <a:srgbClr val="000000"/>
              </a:buClr>
              <a:buFont typeface="Arial" panose="020B0604020202020204" pitchFamily="34" charset="0"/>
              <a:buChar char="•"/>
              <a:defRPr/>
            </a:pPr>
            <a:r>
              <a:rPr lang="en-US" sz="1100"/>
              <a:t>No transmission upgrades from batch study since configuration is G-1 secure</a:t>
            </a:r>
          </a:p>
          <a:p>
            <a:pPr marL="171450" lvl="0" indent="-171450">
              <a:buClr>
                <a:srgbClr val="000000"/>
              </a:buClr>
              <a:buFont typeface="Arial" panose="020B0604020202020204" pitchFamily="34" charset="0"/>
              <a:buChar char="•"/>
              <a:defRPr/>
            </a:pPr>
            <a:r>
              <a:rPr lang="en-US" sz="1100"/>
              <a:t>In operations:</a:t>
            </a:r>
          </a:p>
          <a:p>
            <a:pPr marL="400050" lvl="1" indent="-171450">
              <a:buClr>
                <a:srgbClr val="000000"/>
              </a:buClr>
              <a:buFont typeface="Arial" panose="020B0604020202020204" pitchFamily="34" charset="0"/>
              <a:buChar char="­"/>
              <a:defRPr/>
            </a:pPr>
            <a:r>
              <a:rPr lang="en-US" sz="1100"/>
              <a:t>ERCOT may reject generator outages or require mitigation plans</a:t>
            </a:r>
          </a:p>
          <a:p>
            <a:pPr marL="400050" lvl="1" indent="-171450">
              <a:buClr>
                <a:srgbClr val="000000"/>
              </a:buClr>
              <a:buFont typeface="Arial" panose="020B0604020202020204" pitchFamily="34" charset="0"/>
              <a:buChar char="­"/>
              <a:defRPr/>
            </a:pPr>
            <a:r>
              <a:rPr lang="en-US" sz="1100"/>
              <a:t>ERCOT may RUC resources</a:t>
            </a:r>
            <a:r>
              <a:rPr lang="en-US" sz="1100" baseline="30000"/>
              <a:t>1</a:t>
            </a:r>
            <a:endParaRPr lang="en-US" sz="1100"/>
          </a:p>
          <a:p>
            <a:pPr marL="400050" lvl="1" indent="-171450">
              <a:buClr>
                <a:srgbClr val="000000"/>
              </a:buClr>
              <a:buFont typeface="Arial" panose="020B0604020202020204" pitchFamily="34" charset="0"/>
              <a:buChar char="­"/>
              <a:defRPr/>
            </a:pPr>
            <a:r>
              <a:rPr lang="en-US" sz="1100"/>
              <a:t>In real-time, mitigation plans or local load shed may be used</a:t>
            </a:r>
          </a:p>
        </p:txBody>
      </p:sp>
      <p:sp>
        <p:nvSpPr>
          <p:cNvPr id="32" name="4. Footnote">
            <a:extLst>
              <a:ext uri="{FF2B5EF4-FFF2-40B4-BE49-F238E27FC236}">
                <a16:creationId xmlns:a16="http://schemas.microsoft.com/office/drawing/2014/main" id="{E4A68C18-8802-7099-8FA2-09D55C9A4C96}"/>
              </a:ext>
            </a:extLst>
          </p:cNvPr>
          <p:cNvSpPr txBox="1"/>
          <p:nvPr>
            <p:custDataLst>
              <p:tags r:id="rId3"/>
            </p:custDataLst>
          </p:nvPr>
        </p:nvSpPr>
        <p:spPr>
          <a:xfrm>
            <a:off x="2235695" y="6515756"/>
            <a:ext cx="7885132"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defRPr/>
            </a:pPr>
            <a:r>
              <a:rPr lang="en-US"/>
              <a:t>3. Conceptual designs still under internal review and may change  | </a:t>
            </a: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ERCOT discussions</a:t>
            </a:r>
          </a:p>
        </p:txBody>
      </p:sp>
      <p:sp>
        <p:nvSpPr>
          <p:cNvPr id="33" name="TextBox 62">
            <a:extLst>
              <a:ext uri="{FF2B5EF4-FFF2-40B4-BE49-F238E27FC236}">
                <a16:creationId xmlns:a16="http://schemas.microsoft.com/office/drawing/2014/main" id="{E3170027-0D31-36A4-515E-984658AF2403}"/>
              </a:ext>
            </a:extLst>
          </p:cNvPr>
          <p:cNvSpPr txBox="1">
            <a:spLocks/>
          </p:cNvSpPr>
          <p:nvPr/>
        </p:nvSpPr>
        <p:spPr>
          <a:xfrm>
            <a:off x="8576580" y="2565137"/>
            <a:ext cx="3060682" cy="338554"/>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100"/>
              <a:t>Site operates with a fixed transmission withdrawal limit determined through batch study</a:t>
            </a:r>
            <a:endParaRPr lang="en-CA" sz="1100">
              <a:solidFill>
                <a:srgbClr val="000000"/>
              </a:solidFill>
            </a:endParaRPr>
          </a:p>
        </p:txBody>
      </p:sp>
      <p:sp>
        <p:nvSpPr>
          <p:cNvPr id="34" name="TextBox 62">
            <a:extLst>
              <a:ext uri="{FF2B5EF4-FFF2-40B4-BE49-F238E27FC236}">
                <a16:creationId xmlns:a16="http://schemas.microsoft.com/office/drawing/2014/main" id="{A58FE62F-B358-87A8-9722-D576F80EBCD4}"/>
              </a:ext>
            </a:extLst>
          </p:cNvPr>
          <p:cNvSpPr txBox="1">
            <a:spLocks/>
          </p:cNvSpPr>
          <p:nvPr/>
        </p:nvSpPr>
        <p:spPr>
          <a:xfrm>
            <a:off x="8576580" y="3342511"/>
            <a:ext cx="3060682" cy="2923877"/>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171450" lvl="0" indent="-171450">
              <a:buClr>
                <a:srgbClr val="000000"/>
              </a:buClr>
              <a:buFont typeface="Arial" panose="020B0604020202020204" pitchFamily="34" charset="0"/>
              <a:buChar char="•"/>
              <a:defRPr/>
            </a:pPr>
            <a:r>
              <a:rPr lang="en-US" sz="1100"/>
              <a:t>Generation mix may include thermal resources, renewables, and batteries</a:t>
            </a:r>
          </a:p>
          <a:p>
            <a:pPr marL="171450" lvl="0" indent="-171450">
              <a:buClr>
                <a:srgbClr val="000000"/>
              </a:buClr>
              <a:buFont typeface="Arial" panose="020B0604020202020204" pitchFamily="34" charset="0"/>
              <a:buChar char="•"/>
              <a:defRPr/>
            </a:pPr>
            <a:r>
              <a:rPr lang="en-US" sz="1100"/>
              <a:t>A fixed transmission withdrawal limit is established (e.g., 100 MW grid import limit) determined in the batch study</a:t>
            </a:r>
          </a:p>
          <a:p>
            <a:pPr marL="171450" lvl="0" indent="-171450">
              <a:buClr>
                <a:srgbClr val="000000"/>
              </a:buClr>
              <a:buFont typeface="Arial" panose="020B0604020202020204" pitchFamily="34" charset="0"/>
              <a:buChar char="•"/>
              <a:defRPr/>
            </a:pPr>
            <a:r>
              <a:rPr lang="en-US" sz="1100"/>
              <a:t>ERCOT does not coordinate RUC</a:t>
            </a:r>
            <a:r>
              <a:rPr lang="en-US" sz="1100" baseline="30000"/>
              <a:t>1</a:t>
            </a:r>
            <a:r>
              <a:rPr lang="en-US" sz="1100"/>
              <a:t> or outage management for the facility</a:t>
            </a:r>
          </a:p>
          <a:p>
            <a:pPr marL="171450" lvl="0" indent="-171450">
              <a:buClr>
                <a:srgbClr val="000000"/>
              </a:buClr>
              <a:buFont typeface="Arial" panose="020B0604020202020204" pitchFamily="34" charset="0"/>
              <a:buChar char="•"/>
              <a:defRPr/>
            </a:pPr>
            <a:r>
              <a:rPr lang="en-US" sz="1100"/>
              <a:t>The load and generation owners must coordinate operations to ensure grid imports never exceed the limit</a:t>
            </a:r>
          </a:p>
          <a:p>
            <a:pPr marL="171450" lvl="0" indent="-171450">
              <a:buClr>
                <a:srgbClr val="000000"/>
              </a:buClr>
              <a:buFont typeface="Arial" panose="020B0604020202020204" pitchFamily="34" charset="0"/>
              <a:buChar char="•"/>
              <a:defRPr/>
            </a:pPr>
            <a:r>
              <a:rPr lang="en-US" sz="1100"/>
              <a:t>The site would be equipped with a reverse power relay or equivalent protection to enforce the limit</a:t>
            </a:r>
          </a:p>
          <a:p>
            <a:pPr marL="171450" lvl="0" indent="-171450">
              <a:buClr>
                <a:srgbClr val="000000"/>
              </a:buClr>
              <a:buFont typeface="Arial" panose="020B0604020202020204" pitchFamily="34" charset="0"/>
              <a:buChar char="•"/>
              <a:defRPr/>
            </a:pPr>
            <a:r>
              <a:rPr lang="en-US" sz="1100"/>
              <a:t>Transmission upgrades required if identified by the batch study to meet reliability criteria</a:t>
            </a:r>
            <a:r>
              <a:rPr lang="en-US" sz="1100" baseline="30000"/>
              <a:t>2</a:t>
            </a:r>
            <a:endParaRPr lang="en-CA" sz="1100">
              <a:solidFill>
                <a:srgbClr val="000000"/>
              </a:solidFill>
            </a:endParaRPr>
          </a:p>
        </p:txBody>
      </p:sp>
      <p:sp>
        <p:nvSpPr>
          <p:cNvPr id="35" name="4. Footnote">
            <a:extLst>
              <a:ext uri="{FF2B5EF4-FFF2-40B4-BE49-F238E27FC236}">
                <a16:creationId xmlns:a16="http://schemas.microsoft.com/office/drawing/2014/main" id="{7577A502-2319-AF59-1D7C-28DF4A67C02C}"/>
              </a:ext>
            </a:extLst>
          </p:cNvPr>
          <p:cNvSpPr txBox="1"/>
          <p:nvPr>
            <p:custDataLst>
              <p:tags r:id="rId4"/>
            </p:custDataLst>
          </p:nvPr>
        </p:nvSpPr>
        <p:spPr>
          <a:xfrm>
            <a:off x="2235695" y="6330935"/>
            <a:ext cx="9150991"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defRPr/>
            </a:pPr>
            <a:r>
              <a:rPr kumimoji="0" lang="en-US" sz="800" b="0" i="0" u="none" strike="noStrike" kern="1200" cap="none" spc="0" normalizeH="0" baseline="0" noProof="0">
                <a:ln>
                  <a:noFill/>
                </a:ln>
                <a:effectLst/>
                <a:uLnTx/>
                <a:uFillTx/>
                <a:latin typeface="Arial"/>
                <a:ea typeface="+mn-ea"/>
                <a:cs typeface="Arial" panose="020B0604020202020204" pitchFamily="34" charset="0"/>
              </a:rPr>
              <a:t>1. RUC (Reliability Unit Commitment): ERCOT mechanism used to commit generation outside the market to maintain system reliability  |  2. </a:t>
            </a:r>
            <a:r>
              <a:rPr lang="en-US"/>
              <a:t>Based on batch study results for the generation/load mix</a:t>
            </a:r>
            <a:endParaRPr kumimoji="0" lang="en-US" sz="800" b="0" i="0" u="none" strike="sngStrike" kern="1200" cap="none" spc="0" normalizeH="0" baseline="0" noProof="0">
              <a:ln>
                <a:noFill/>
              </a:ln>
              <a:effectLst/>
              <a:uLnTx/>
              <a:uFillTx/>
              <a:latin typeface="Arial"/>
              <a:ea typeface="+mn-ea"/>
              <a:cs typeface="Arial" panose="020B0604020202020204" pitchFamily="34" charset="0"/>
            </a:endParaRPr>
          </a:p>
        </p:txBody>
      </p:sp>
      <p:sp>
        <p:nvSpPr>
          <p:cNvPr id="37" name="Isosceles Triangle 36">
            <a:extLst>
              <a:ext uri="{FF2B5EF4-FFF2-40B4-BE49-F238E27FC236}">
                <a16:creationId xmlns:a16="http://schemas.microsoft.com/office/drawing/2014/main" id="{2F0A0C69-5A93-36BA-FACA-719448936EB4}"/>
              </a:ext>
            </a:extLst>
          </p:cNvPr>
          <p:cNvSpPr>
            <a:spLocks/>
          </p:cNvSpPr>
          <p:nvPr/>
        </p:nvSpPr>
        <p:spPr>
          <a:xfrm flipV="1">
            <a:off x="3656600" y="1993223"/>
            <a:ext cx="365120" cy="365120"/>
          </a:xfrm>
          <a:prstGeom prst="triangl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400" err="1">
              <a:solidFill>
                <a:schemeClr val="accent1"/>
              </a:solidFill>
            </a:endParaRPr>
          </a:p>
        </p:txBody>
      </p:sp>
      <p:cxnSp>
        <p:nvCxnSpPr>
          <p:cNvPr id="45" name="Straight Connector 44">
            <a:extLst>
              <a:ext uri="{FF2B5EF4-FFF2-40B4-BE49-F238E27FC236}">
                <a16:creationId xmlns:a16="http://schemas.microsoft.com/office/drawing/2014/main" id="{6BBAACF6-F21A-CCBD-C63D-B9EB02D8EA98}"/>
              </a:ext>
            </a:extLst>
          </p:cNvPr>
          <p:cNvCxnSpPr>
            <a:cxnSpLocks/>
          </p:cNvCxnSpPr>
          <p:nvPr/>
        </p:nvCxnSpPr>
        <p:spPr>
          <a:xfrm>
            <a:off x="2500721" y="1578544"/>
            <a:ext cx="1748276" cy="0"/>
          </a:xfrm>
          <a:prstGeom prst="line">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BE1A62F-73DC-88F0-CCE8-CA5D1705316F}"/>
              </a:ext>
            </a:extLst>
          </p:cNvPr>
          <p:cNvCxnSpPr>
            <a:cxnSpLocks/>
          </p:cNvCxnSpPr>
          <p:nvPr/>
        </p:nvCxnSpPr>
        <p:spPr>
          <a:xfrm>
            <a:off x="2925640" y="1578544"/>
            <a:ext cx="0" cy="401945"/>
          </a:xfrm>
          <a:prstGeom prst="line">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FF23599-925D-D112-8C7E-8C7A3A1E5681}"/>
              </a:ext>
            </a:extLst>
          </p:cNvPr>
          <p:cNvCxnSpPr>
            <a:cxnSpLocks/>
          </p:cNvCxnSpPr>
          <p:nvPr/>
        </p:nvCxnSpPr>
        <p:spPr>
          <a:xfrm>
            <a:off x="3839160" y="1578544"/>
            <a:ext cx="0" cy="401945"/>
          </a:xfrm>
          <a:prstGeom prst="line">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1" name="Isosceles Triangle 60">
            <a:extLst>
              <a:ext uri="{FF2B5EF4-FFF2-40B4-BE49-F238E27FC236}">
                <a16:creationId xmlns:a16="http://schemas.microsoft.com/office/drawing/2014/main" id="{9108F9D2-693D-72C1-C8AE-55605269973B}"/>
              </a:ext>
            </a:extLst>
          </p:cNvPr>
          <p:cNvSpPr>
            <a:spLocks/>
          </p:cNvSpPr>
          <p:nvPr/>
        </p:nvSpPr>
        <p:spPr>
          <a:xfrm flipV="1">
            <a:off x="7022631" y="1993223"/>
            <a:ext cx="365120" cy="365120"/>
          </a:xfrm>
          <a:prstGeom prst="triangl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400" err="1">
              <a:solidFill>
                <a:schemeClr val="accent1"/>
              </a:solidFill>
            </a:endParaRPr>
          </a:p>
        </p:txBody>
      </p:sp>
      <p:cxnSp>
        <p:nvCxnSpPr>
          <p:cNvPr id="63" name="Straight Connector 62">
            <a:extLst>
              <a:ext uri="{FF2B5EF4-FFF2-40B4-BE49-F238E27FC236}">
                <a16:creationId xmlns:a16="http://schemas.microsoft.com/office/drawing/2014/main" id="{23586CCC-54E6-448C-68B7-CF93C4810DE3}"/>
              </a:ext>
            </a:extLst>
          </p:cNvPr>
          <p:cNvCxnSpPr>
            <a:cxnSpLocks/>
          </p:cNvCxnSpPr>
          <p:nvPr/>
        </p:nvCxnSpPr>
        <p:spPr>
          <a:xfrm>
            <a:off x="5866752" y="1578544"/>
            <a:ext cx="1748276" cy="0"/>
          </a:xfrm>
          <a:prstGeom prst="line">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8" name="Isosceles Triangle 67">
            <a:extLst>
              <a:ext uri="{FF2B5EF4-FFF2-40B4-BE49-F238E27FC236}">
                <a16:creationId xmlns:a16="http://schemas.microsoft.com/office/drawing/2014/main" id="{80746CA1-F39B-3334-DE5D-E30526DAED75}"/>
              </a:ext>
            </a:extLst>
          </p:cNvPr>
          <p:cNvSpPr>
            <a:spLocks/>
          </p:cNvSpPr>
          <p:nvPr/>
        </p:nvSpPr>
        <p:spPr>
          <a:xfrm flipV="1">
            <a:off x="10362618" y="1993223"/>
            <a:ext cx="365120" cy="365120"/>
          </a:xfrm>
          <a:prstGeom prst="triangl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400" err="1">
              <a:solidFill>
                <a:schemeClr val="accent1"/>
              </a:solidFill>
            </a:endParaRPr>
          </a:p>
        </p:txBody>
      </p:sp>
      <p:cxnSp>
        <p:nvCxnSpPr>
          <p:cNvPr id="70" name="Straight Connector 69">
            <a:extLst>
              <a:ext uri="{FF2B5EF4-FFF2-40B4-BE49-F238E27FC236}">
                <a16:creationId xmlns:a16="http://schemas.microsoft.com/office/drawing/2014/main" id="{B85B0319-A025-2787-64EE-753DFD430243}"/>
              </a:ext>
            </a:extLst>
          </p:cNvPr>
          <p:cNvCxnSpPr>
            <a:cxnSpLocks/>
          </p:cNvCxnSpPr>
          <p:nvPr/>
        </p:nvCxnSpPr>
        <p:spPr>
          <a:xfrm>
            <a:off x="9232783" y="1578544"/>
            <a:ext cx="1748276" cy="0"/>
          </a:xfrm>
          <a:prstGeom prst="line">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93DE57AB-6FD0-272B-1CE5-ACF08F748C7B}"/>
              </a:ext>
            </a:extLst>
          </p:cNvPr>
          <p:cNvGrpSpPr/>
          <p:nvPr/>
        </p:nvGrpSpPr>
        <p:grpSpPr>
          <a:xfrm>
            <a:off x="6328678" y="1578544"/>
            <a:ext cx="876513" cy="425255"/>
            <a:chOff x="6328678" y="1626669"/>
            <a:chExt cx="876513" cy="425255"/>
          </a:xfrm>
        </p:grpSpPr>
        <p:cxnSp>
          <p:nvCxnSpPr>
            <p:cNvPr id="75" name="Connector: Elbow 74">
              <a:extLst>
                <a:ext uri="{FF2B5EF4-FFF2-40B4-BE49-F238E27FC236}">
                  <a16:creationId xmlns:a16="http://schemas.microsoft.com/office/drawing/2014/main" id="{9D5CD437-4902-92B1-E07E-677CAD166B54}"/>
                </a:ext>
              </a:extLst>
            </p:cNvPr>
            <p:cNvCxnSpPr>
              <a:cxnSpLocks/>
            </p:cNvCxnSpPr>
            <p:nvPr/>
          </p:nvCxnSpPr>
          <p:spPr>
            <a:xfrm rot="16200000" flipH="1" flipV="1">
              <a:off x="6761646" y="1608379"/>
              <a:ext cx="10577" cy="876513"/>
            </a:xfrm>
            <a:prstGeom prst="bentConnector3">
              <a:avLst>
                <a:gd name="adj1" fmla="val -2566834"/>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740A90A-835F-E080-7975-3FA12ABDF4D7}"/>
                </a:ext>
              </a:extLst>
            </p:cNvPr>
            <p:cNvCxnSpPr>
              <a:cxnSpLocks/>
            </p:cNvCxnSpPr>
            <p:nvPr/>
          </p:nvCxnSpPr>
          <p:spPr>
            <a:xfrm>
              <a:off x="6766934" y="1626669"/>
              <a:ext cx="0" cy="152939"/>
            </a:xfrm>
            <a:prstGeom prst="line">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1A832DC4-94CC-DCBA-DE33-F0AEB7059E4E}"/>
              </a:ext>
            </a:extLst>
          </p:cNvPr>
          <p:cNvGrpSpPr/>
          <p:nvPr/>
        </p:nvGrpSpPr>
        <p:grpSpPr>
          <a:xfrm>
            <a:off x="9668665" y="1578544"/>
            <a:ext cx="876513" cy="425255"/>
            <a:chOff x="6328678" y="1626669"/>
            <a:chExt cx="876513" cy="425255"/>
          </a:xfrm>
        </p:grpSpPr>
        <p:cxnSp>
          <p:nvCxnSpPr>
            <p:cNvPr id="80" name="Connector: Elbow 79">
              <a:extLst>
                <a:ext uri="{FF2B5EF4-FFF2-40B4-BE49-F238E27FC236}">
                  <a16:creationId xmlns:a16="http://schemas.microsoft.com/office/drawing/2014/main" id="{39607B76-12CE-9A99-5308-0DEB0AA3022B}"/>
                </a:ext>
              </a:extLst>
            </p:cNvPr>
            <p:cNvCxnSpPr>
              <a:cxnSpLocks/>
            </p:cNvCxnSpPr>
            <p:nvPr/>
          </p:nvCxnSpPr>
          <p:spPr>
            <a:xfrm rot="16200000" flipH="1" flipV="1">
              <a:off x="6761646" y="1608379"/>
              <a:ext cx="10577" cy="876513"/>
            </a:xfrm>
            <a:prstGeom prst="bentConnector3">
              <a:avLst>
                <a:gd name="adj1" fmla="val -2566834"/>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BDF5346-E8CC-2FD7-5FBD-9CF28956E548}"/>
                </a:ext>
              </a:extLst>
            </p:cNvPr>
            <p:cNvCxnSpPr>
              <a:cxnSpLocks/>
            </p:cNvCxnSpPr>
            <p:nvPr/>
          </p:nvCxnSpPr>
          <p:spPr>
            <a:xfrm>
              <a:off x="6766934" y="1626669"/>
              <a:ext cx="0" cy="152939"/>
            </a:xfrm>
            <a:prstGeom prst="line">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84" name="TextBox 62">
            <a:extLst>
              <a:ext uri="{FF2B5EF4-FFF2-40B4-BE49-F238E27FC236}">
                <a16:creationId xmlns:a16="http://schemas.microsoft.com/office/drawing/2014/main" id="{50D75707-1466-58E3-FF25-37CD0B55286E}"/>
              </a:ext>
            </a:extLst>
          </p:cNvPr>
          <p:cNvSpPr txBox="1">
            <a:spLocks/>
          </p:cNvSpPr>
          <p:nvPr/>
        </p:nvSpPr>
        <p:spPr>
          <a:xfrm>
            <a:off x="7344728" y="1673585"/>
            <a:ext cx="732703" cy="138499"/>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sz="900" i="1"/>
              <a:t>No admin limit</a:t>
            </a:r>
            <a:endParaRPr lang="en-CA" sz="900" i="1">
              <a:solidFill>
                <a:srgbClr val="000000"/>
              </a:solidFill>
            </a:endParaRPr>
          </a:p>
        </p:txBody>
      </p:sp>
      <p:sp>
        <p:nvSpPr>
          <p:cNvPr id="87" name="TextBox 62">
            <a:extLst>
              <a:ext uri="{FF2B5EF4-FFF2-40B4-BE49-F238E27FC236}">
                <a16:creationId xmlns:a16="http://schemas.microsoft.com/office/drawing/2014/main" id="{CD8C6DF0-E335-9C67-6CAD-4DC3BDA1CD49}"/>
              </a:ext>
            </a:extLst>
          </p:cNvPr>
          <p:cNvSpPr txBox="1">
            <a:spLocks/>
          </p:cNvSpPr>
          <p:nvPr/>
        </p:nvSpPr>
        <p:spPr>
          <a:xfrm>
            <a:off x="10791946" y="1673585"/>
            <a:ext cx="851688" cy="553998"/>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buClr>
                <a:srgbClr val="000000"/>
              </a:buClr>
              <a:buNone/>
              <a:defRPr/>
            </a:pPr>
            <a:r>
              <a:rPr lang="en-US" sz="900" i="1"/>
              <a:t>0-100 MW limit ensured by reverse power relay</a:t>
            </a:r>
            <a:endParaRPr lang="en-CA" sz="900" i="1"/>
          </a:p>
        </p:txBody>
      </p:sp>
      <p:grpSp>
        <p:nvGrpSpPr>
          <p:cNvPr id="98" name="Group 97">
            <a:extLst>
              <a:ext uri="{FF2B5EF4-FFF2-40B4-BE49-F238E27FC236}">
                <a16:creationId xmlns:a16="http://schemas.microsoft.com/office/drawing/2014/main" id="{0E896E29-A220-555B-2CBD-16EFDBC896E4}"/>
              </a:ext>
            </a:extLst>
          </p:cNvPr>
          <p:cNvGrpSpPr/>
          <p:nvPr/>
        </p:nvGrpSpPr>
        <p:grpSpPr>
          <a:xfrm>
            <a:off x="2460618" y="1882952"/>
            <a:ext cx="930044" cy="519123"/>
            <a:chOff x="2460618" y="1882952"/>
            <a:chExt cx="930044" cy="519123"/>
          </a:xfrm>
        </p:grpSpPr>
        <p:sp>
          <p:nvSpPr>
            <p:cNvPr id="96" name="Oval 95">
              <a:extLst>
                <a:ext uri="{FF2B5EF4-FFF2-40B4-BE49-F238E27FC236}">
                  <a16:creationId xmlns:a16="http://schemas.microsoft.com/office/drawing/2014/main" id="{96568D18-DC98-3465-BF27-32C9304C80AD}"/>
                </a:ext>
              </a:extLst>
            </p:cNvPr>
            <p:cNvSpPr>
              <a:spLocks/>
            </p:cNvSpPr>
            <p:nvPr/>
          </p:nvSpPr>
          <p:spPr>
            <a:xfrm>
              <a:off x="3025542" y="2036955"/>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sp>
          <p:nvSpPr>
            <p:cNvPr id="38" name="Oval 37">
              <a:extLst>
                <a:ext uri="{FF2B5EF4-FFF2-40B4-BE49-F238E27FC236}">
                  <a16:creationId xmlns:a16="http://schemas.microsoft.com/office/drawing/2014/main" id="{5BB17C20-14B9-90CF-253E-2E16BB7D1146}"/>
                </a:ext>
              </a:extLst>
            </p:cNvPr>
            <p:cNvSpPr>
              <a:spLocks/>
            </p:cNvSpPr>
            <p:nvPr/>
          </p:nvSpPr>
          <p:spPr>
            <a:xfrm>
              <a:off x="2884311" y="1998455"/>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sp>
          <p:nvSpPr>
            <p:cNvPr id="40" name="Oval 39">
              <a:extLst>
                <a:ext uri="{FF2B5EF4-FFF2-40B4-BE49-F238E27FC236}">
                  <a16:creationId xmlns:a16="http://schemas.microsoft.com/office/drawing/2014/main" id="{BB9ABA9D-DE1E-5F13-C9F9-1AE7F5F63CA5}"/>
                </a:ext>
              </a:extLst>
            </p:cNvPr>
            <p:cNvSpPr>
              <a:spLocks/>
            </p:cNvSpPr>
            <p:nvPr/>
          </p:nvSpPr>
          <p:spPr>
            <a:xfrm>
              <a:off x="2743080" y="1959954"/>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sp>
          <p:nvSpPr>
            <p:cNvPr id="41" name="Oval 40">
              <a:extLst>
                <a:ext uri="{FF2B5EF4-FFF2-40B4-BE49-F238E27FC236}">
                  <a16:creationId xmlns:a16="http://schemas.microsoft.com/office/drawing/2014/main" id="{C6126726-3C25-5B9C-B9D5-E12596E4A539}"/>
                </a:ext>
              </a:extLst>
            </p:cNvPr>
            <p:cNvSpPr>
              <a:spLocks/>
            </p:cNvSpPr>
            <p:nvPr/>
          </p:nvSpPr>
          <p:spPr>
            <a:xfrm>
              <a:off x="2601849" y="1921453"/>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sp>
          <p:nvSpPr>
            <p:cNvPr id="95" name="Oval 94">
              <a:extLst>
                <a:ext uri="{FF2B5EF4-FFF2-40B4-BE49-F238E27FC236}">
                  <a16:creationId xmlns:a16="http://schemas.microsoft.com/office/drawing/2014/main" id="{F69CC3F3-1C4B-54A2-69F3-A0167262DD7E}"/>
                </a:ext>
              </a:extLst>
            </p:cNvPr>
            <p:cNvSpPr>
              <a:spLocks/>
            </p:cNvSpPr>
            <p:nvPr/>
          </p:nvSpPr>
          <p:spPr>
            <a:xfrm>
              <a:off x="2460618" y="1882952"/>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grpSp>
      <p:grpSp>
        <p:nvGrpSpPr>
          <p:cNvPr id="99" name="Group 98">
            <a:extLst>
              <a:ext uri="{FF2B5EF4-FFF2-40B4-BE49-F238E27FC236}">
                <a16:creationId xmlns:a16="http://schemas.microsoft.com/office/drawing/2014/main" id="{284C6966-C1B4-8133-AAD9-5BF477D87C7C}"/>
              </a:ext>
            </a:extLst>
          </p:cNvPr>
          <p:cNvGrpSpPr/>
          <p:nvPr/>
        </p:nvGrpSpPr>
        <p:grpSpPr>
          <a:xfrm>
            <a:off x="5860229" y="1882952"/>
            <a:ext cx="930044" cy="519123"/>
            <a:chOff x="2460618" y="1882952"/>
            <a:chExt cx="930044" cy="519123"/>
          </a:xfrm>
        </p:grpSpPr>
        <p:sp>
          <p:nvSpPr>
            <p:cNvPr id="100" name="Oval 99">
              <a:extLst>
                <a:ext uri="{FF2B5EF4-FFF2-40B4-BE49-F238E27FC236}">
                  <a16:creationId xmlns:a16="http://schemas.microsoft.com/office/drawing/2014/main" id="{C7AE1D9F-F91A-B734-26BF-E895AA0C85BA}"/>
                </a:ext>
              </a:extLst>
            </p:cNvPr>
            <p:cNvSpPr>
              <a:spLocks/>
            </p:cNvSpPr>
            <p:nvPr/>
          </p:nvSpPr>
          <p:spPr>
            <a:xfrm>
              <a:off x="3025542" y="2036955"/>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sp>
          <p:nvSpPr>
            <p:cNvPr id="101" name="Oval 100">
              <a:extLst>
                <a:ext uri="{FF2B5EF4-FFF2-40B4-BE49-F238E27FC236}">
                  <a16:creationId xmlns:a16="http://schemas.microsoft.com/office/drawing/2014/main" id="{93642538-6157-384B-1170-70A7F9A70FDF}"/>
                </a:ext>
              </a:extLst>
            </p:cNvPr>
            <p:cNvSpPr>
              <a:spLocks/>
            </p:cNvSpPr>
            <p:nvPr/>
          </p:nvSpPr>
          <p:spPr>
            <a:xfrm>
              <a:off x="2884311" y="1998455"/>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sp>
          <p:nvSpPr>
            <p:cNvPr id="102" name="Oval 101">
              <a:extLst>
                <a:ext uri="{FF2B5EF4-FFF2-40B4-BE49-F238E27FC236}">
                  <a16:creationId xmlns:a16="http://schemas.microsoft.com/office/drawing/2014/main" id="{D6D5F82F-CD24-9B80-363F-856BCC338C53}"/>
                </a:ext>
              </a:extLst>
            </p:cNvPr>
            <p:cNvSpPr>
              <a:spLocks/>
            </p:cNvSpPr>
            <p:nvPr/>
          </p:nvSpPr>
          <p:spPr>
            <a:xfrm>
              <a:off x="2743080" y="1959954"/>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sp>
          <p:nvSpPr>
            <p:cNvPr id="103" name="Oval 102">
              <a:extLst>
                <a:ext uri="{FF2B5EF4-FFF2-40B4-BE49-F238E27FC236}">
                  <a16:creationId xmlns:a16="http://schemas.microsoft.com/office/drawing/2014/main" id="{2E564A80-A86B-D862-6434-50CF3E1BDDE7}"/>
                </a:ext>
              </a:extLst>
            </p:cNvPr>
            <p:cNvSpPr>
              <a:spLocks/>
            </p:cNvSpPr>
            <p:nvPr/>
          </p:nvSpPr>
          <p:spPr>
            <a:xfrm>
              <a:off x="2601849" y="1921453"/>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sp>
          <p:nvSpPr>
            <p:cNvPr id="104" name="Oval 103">
              <a:extLst>
                <a:ext uri="{FF2B5EF4-FFF2-40B4-BE49-F238E27FC236}">
                  <a16:creationId xmlns:a16="http://schemas.microsoft.com/office/drawing/2014/main" id="{CFED8F9C-020D-7060-5960-6215CCB7D476}"/>
                </a:ext>
              </a:extLst>
            </p:cNvPr>
            <p:cNvSpPr>
              <a:spLocks/>
            </p:cNvSpPr>
            <p:nvPr/>
          </p:nvSpPr>
          <p:spPr>
            <a:xfrm>
              <a:off x="2460618" y="1882952"/>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grpSp>
      <p:grpSp>
        <p:nvGrpSpPr>
          <p:cNvPr id="105" name="Group 104">
            <a:extLst>
              <a:ext uri="{FF2B5EF4-FFF2-40B4-BE49-F238E27FC236}">
                <a16:creationId xmlns:a16="http://schemas.microsoft.com/office/drawing/2014/main" id="{A483A4FD-7015-21BF-9926-EF85457158F8}"/>
              </a:ext>
            </a:extLst>
          </p:cNvPr>
          <p:cNvGrpSpPr/>
          <p:nvPr/>
        </p:nvGrpSpPr>
        <p:grpSpPr>
          <a:xfrm>
            <a:off x="9341447" y="1921453"/>
            <a:ext cx="647582" cy="442122"/>
            <a:chOff x="2601849" y="1921453"/>
            <a:chExt cx="647582" cy="442122"/>
          </a:xfrm>
        </p:grpSpPr>
        <p:sp>
          <p:nvSpPr>
            <p:cNvPr id="107" name="Oval 106">
              <a:extLst>
                <a:ext uri="{FF2B5EF4-FFF2-40B4-BE49-F238E27FC236}">
                  <a16:creationId xmlns:a16="http://schemas.microsoft.com/office/drawing/2014/main" id="{A353EDB3-A7C9-B4AC-CBB6-714C7E41676D}"/>
                </a:ext>
              </a:extLst>
            </p:cNvPr>
            <p:cNvSpPr>
              <a:spLocks/>
            </p:cNvSpPr>
            <p:nvPr/>
          </p:nvSpPr>
          <p:spPr>
            <a:xfrm>
              <a:off x="2884311" y="1998455"/>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sp>
          <p:nvSpPr>
            <p:cNvPr id="108" name="Oval 107">
              <a:extLst>
                <a:ext uri="{FF2B5EF4-FFF2-40B4-BE49-F238E27FC236}">
                  <a16:creationId xmlns:a16="http://schemas.microsoft.com/office/drawing/2014/main" id="{FA79D03F-B0FB-4BBA-ECAD-7BDBA97EC7EE}"/>
                </a:ext>
              </a:extLst>
            </p:cNvPr>
            <p:cNvSpPr>
              <a:spLocks/>
            </p:cNvSpPr>
            <p:nvPr/>
          </p:nvSpPr>
          <p:spPr>
            <a:xfrm>
              <a:off x="2743080" y="1959954"/>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sp>
          <p:nvSpPr>
            <p:cNvPr id="109" name="Oval 108">
              <a:extLst>
                <a:ext uri="{FF2B5EF4-FFF2-40B4-BE49-F238E27FC236}">
                  <a16:creationId xmlns:a16="http://schemas.microsoft.com/office/drawing/2014/main" id="{4B91E38F-7B65-04A0-B0B2-395ED566FAC8}"/>
                </a:ext>
              </a:extLst>
            </p:cNvPr>
            <p:cNvSpPr>
              <a:spLocks/>
            </p:cNvSpPr>
            <p:nvPr/>
          </p:nvSpPr>
          <p:spPr>
            <a:xfrm>
              <a:off x="2601849" y="1921453"/>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grpSp>
      <p:grpSp>
        <p:nvGrpSpPr>
          <p:cNvPr id="4" name="XWhite 32">
            <a:extLst>
              <a:ext uri="{FF2B5EF4-FFF2-40B4-BE49-F238E27FC236}">
                <a16:creationId xmlns:a16="http://schemas.microsoft.com/office/drawing/2014/main" id="{E1442166-DAD0-91A6-31D0-4A8E698424EE}"/>
              </a:ext>
            </a:extLst>
          </p:cNvPr>
          <p:cNvGrpSpPr>
            <a:grpSpLocks noChangeAspect="1"/>
          </p:cNvGrpSpPr>
          <p:nvPr>
            <p:custDataLst>
              <p:tags r:id="rId5"/>
            </p:custDataLst>
          </p:nvPr>
        </p:nvGrpSpPr>
        <p:grpSpPr>
          <a:xfrm>
            <a:off x="9864721" y="856847"/>
            <a:ext cx="184843" cy="184843"/>
            <a:chOff x="1016000" y="1016000"/>
            <a:chExt cx="396228" cy="396228"/>
          </a:xfrm>
        </p:grpSpPr>
        <p:sp>
          <p:nvSpPr>
            <p:cNvPr id="7" name="Oval 6">
              <a:extLst>
                <a:ext uri="{FF2B5EF4-FFF2-40B4-BE49-F238E27FC236}">
                  <a16:creationId xmlns:a16="http://schemas.microsoft.com/office/drawing/2014/main" id="{6E4A35E4-368B-D133-2889-AB51342F8198}"/>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8" name="Graphic 7">
              <a:extLst>
                <a:ext uri="{FF2B5EF4-FFF2-40B4-BE49-F238E27FC236}">
                  <a16:creationId xmlns:a16="http://schemas.microsoft.com/office/drawing/2014/main" id="{2E0AF701-29AA-5B47-37C0-8FC9FB743E3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23614" y="1023614"/>
              <a:ext cx="381000" cy="381000"/>
            </a:xfrm>
            <a:prstGeom prst="rect">
              <a:avLst/>
            </a:prstGeom>
          </p:spPr>
        </p:pic>
      </p:grpSp>
      <p:sp>
        <p:nvSpPr>
          <p:cNvPr id="5" name="TextBox 62">
            <a:extLst>
              <a:ext uri="{FF2B5EF4-FFF2-40B4-BE49-F238E27FC236}">
                <a16:creationId xmlns:a16="http://schemas.microsoft.com/office/drawing/2014/main" id="{FC18A127-3046-07D6-B6ED-EB4D10772A4A}"/>
              </a:ext>
            </a:extLst>
          </p:cNvPr>
          <p:cNvSpPr txBox="1">
            <a:spLocks/>
          </p:cNvSpPr>
          <p:nvPr/>
        </p:nvSpPr>
        <p:spPr>
          <a:xfrm>
            <a:off x="10120827" y="880019"/>
            <a:ext cx="1516435" cy="138499"/>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Point of interconnection (POI)</a:t>
            </a:r>
            <a:endParaRPr kumimoji="0" lang="en-CA" sz="9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nvGrpSpPr>
          <p:cNvPr id="11" name="XWhite 32">
            <a:extLst>
              <a:ext uri="{FF2B5EF4-FFF2-40B4-BE49-F238E27FC236}">
                <a16:creationId xmlns:a16="http://schemas.microsoft.com/office/drawing/2014/main" id="{B9EE5725-3E33-DE92-9B84-A3AEF4E9EC40}"/>
              </a:ext>
            </a:extLst>
          </p:cNvPr>
          <p:cNvGrpSpPr>
            <a:grpSpLocks noChangeAspect="1"/>
          </p:cNvGrpSpPr>
          <p:nvPr>
            <p:custDataLst>
              <p:tags r:id="rId6"/>
            </p:custDataLst>
          </p:nvPr>
        </p:nvGrpSpPr>
        <p:grpSpPr>
          <a:xfrm>
            <a:off x="2831954" y="1492148"/>
            <a:ext cx="184843" cy="184843"/>
            <a:chOff x="1016000" y="1016000"/>
            <a:chExt cx="396228" cy="396228"/>
          </a:xfrm>
        </p:grpSpPr>
        <p:sp>
          <p:nvSpPr>
            <p:cNvPr id="21" name="Oval 20">
              <a:extLst>
                <a:ext uri="{FF2B5EF4-FFF2-40B4-BE49-F238E27FC236}">
                  <a16:creationId xmlns:a16="http://schemas.microsoft.com/office/drawing/2014/main" id="{F0F1E3B1-39B3-DD31-1B2D-CEF97AB4FCF7}"/>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25" name="Graphic 24">
              <a:extLst>
                <a:ext uri="{FF2B5EF4-FFF2-40B4-BE49-F238E27FC236}">
                  <a16:creationId xmlns:a16="http://schemas.microsoft.com/office/drawing/2014/main" id="{66AE7C26-3FE8-293E-4E77-4E5AFCD4CF6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23614" y="1023614"/>
              <a:ext cx="381000" cy="381000"/>
            </a:xfrm>
            <a:prstGeom prst="rect">
              <a:avLst/>
            </a:prstGeom>
          </p:spPr>
        </p:pic>
      </p:grpSp>
      <p:grpSp>
        <p:nvGrpSpPr>
          <p:cNvPr id="27" name="XWhite 32">
            <a:extLst>
              <a:ext uri="{FF2B5EF4-FFF2-40B4-BE49-F238E27FC236}">
                <a16:creationId xmlns:a16="http://schemas.microsoft.com/office/drawing/2014/main" id="{DD5E65C7-2A7C-2FBA-C7C7-327E414C4835}"/>
              </a:ext>
            </a:extLst>
          </p:cNvPr>
          <p:cNvGrpSpPr>
            <a:grpSpLocks noChangeAspect="1"/>
          </p:cNvGrpSpPr>
          <p:nvPr>
            <p:custDataLst>
              <p:tags r:id="rId7"/>
            </p:custDataLst>
          </p:nvPr>
        </p:nvGrpSpPr>
        <p:grpSpPr>
          <a:xfrm>
            <a:off x="3746886" y="1492148"/>
            <a:ext cx="184843" cy="184843"/>
            <a:chOff x="1016000" y="1016000"/>
            <a:chExt cx="396228" cy="396228"/>
          </a:xfrm>
        </p:grpSpPr>
        <p:sp>
          <p:nvSpPr>
            <p:cNvPr id="36" name="Oval 35">
              <a:extLst>
                <a:ext uri="{FF2B5EF4-FFF2-40B4-BE49-F238E27FC236}">
                  <a16:creationId xmlns:a16="http://schemas.microsoft.com/office/drawing/2014/main" id="{624AB86C-1D1B-6E0C-FDDB-79789090658A}"/>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39" name="Graphic 38">
              <a:extLst>
                <a:ext uri="{FF2B5EF4-FFF2-40B4-BE49-F238E27FC236}">
                  <a16:creationId xmlns:a16="http://schemas.microsoft.com/office/drawing/2014/main" id="{171D6F40-68C2-B99E-A021-7317E164344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23614" y="1023614"/>
              <a:ext cx="381000" cy="381000"/>
            </a:xfrm>
            <a:prstGeom prst="rect">
              <a:avLst/>
            </a:prstGeom>
          </p:spPr>
        </p:pic>
      </p:grpSp>
      <p:grpSp>
        <p:nvGrpSpPr>
          <p:cNvPr id="43" name="XWhite 32">
            <a:extLst>
              <a:ext uri="{FF2B5EF4-FFF2-40B4-BE49-F238E27FC236}">
                <a16:creationId xmlns:a16="http://schemas.microsoft.com/office/drawing/2014/main" id="{0AB6CE00-1F80-CAFA-E831-2129B253CFC8}"/>
              </a:ext>
            </a:extLst>
          </p:cNvPr>
          <p:cNvGrpSpPr>
            <a:grpSpLocks noChangeAspect="1"/>
          </p:cNvGrpSpPr>
          <p:nvPr>
            <p:custDataLst>
              <p:tags r:id="rId8"/>
            </p:custDataLst>
          </p:nvPr>
        </p:nvGrpSpPr>
        <p:grpSpPr>
          <a:xfrm>
            <a:off x="6671188" y="1633765"/>
            <a:ext cx="184843" cy="184843"/>
            <a:chOff x="1016000" y="1016000"/>
            <a:chExt cx="396228" cy="396228"/>
          </a:xfrm>
        </p:grpSpPr>
        <p:sp>
          <p:nvSpPr>
            <p:cNvPr id="44" name="Oval 43">
              <a:extLst>
                <a:ext uri="{FF2B5EF4-FFF2-40B4-BE49-F238E27FC236}">
                  <a16:creationId xmlns:a16="http://schemas.microsoft.com/office/drawing/2014/main" id="{29CC0353-BD19-C9EE-99D0-5368B17D4F20}"/>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46" name="Graphic 45">
              <a:extLst>
                <a:ext uri="{FF2B5EF4-FFF2-40B4-BE49-F238E27FC236}">
                  <a16:creationId xmlns:a16="http://schemas.microsoft.com/office/drawing/2014/main" id="{DFB76739-5708-060A-483C-481EF7789C1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23614" y="1023614"/>
              <a:ext cx="381000" cy="381000"/>
            </a:xfrm>
            <a:prstGeom prst="rect">
              <a:avLst/>
            </a:prstGeom>
          </p:spPr>
        </p:pic>
      </p:grpSp>
      <p:grpSp>
        <p:nvGrpSpPr>
          <p:cNvPr id="47" name="XWhite 32">
            <a:extLst>
              <a:ext uri="{FF2B5EF4-FFF2-40B4-BE49-F238E27FC236}">
                <a16:creationId xmlns:a16="http://schemas.microsoft.com/office/drawing/2014/main" id="{6328F4BA-A465-D4A6-438E-61BFF970C614}"/>
              </a:ext>
            </a:extLst>
          </p:cNvPr>
          <p:cNvGrpSpPr>
            <a:grpSpLocks noChangeAspect="1"/>
          </p:cNvGrpSpPr>
          <p:nvPr>
            <p:custDataLst>
              <p:tags r:id="rId9"/>
            </p:custDataLst>
          </p:nvPr>
        </p:nvGrpSpPr>
        <p:grpSpPr>
          <a:xfrm>
            <a:off x="10014499" y="1633765"/>
            <a:ext cx="184843" cy="184843"/>
            <a:chOff x="1016000" y="1016000"/>
            <a:chExt cx="396228" cy="396228"/>
          </a:xfrm>
        </p:grpSpPr>
        <p:sp>
          <p:nvSpPr>
            <p:cNvPr id="49" name="Oval 48">
              <a:extLst>
                <a:ext uri="{FF2B5EF4-FFF2-40B4-BE49-F238E27FC236}">
                  <a16:creationId xmlns:a16="http://schemas.microsoft.com/office/drawing/2014/main" id="{3BB4FD88-0C31-FA8D-5D0B-85D21BA52B1D}"/>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51" name="Graphic 50">
              <a:extLst>
                <a:ext uri="{FF2B5EF4-FFF2-40B4-BE49-F238E27FC236}">
                  <a16:creationId xmlns:a16="http://schemas.microsoft.com/office/drawing/2014/main" id="{2B6DDD8C-7CA4-3658-0A62-D69AC2F1371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23614" y="1023614"/>
              <a:ext cx="381000" cy="381000"/>
            </a:xfrm>
            <a:prstGeom prst="rect">
              <a:avLst/>
            </a:prstGeom>
          </p:spPr>
        </p:pic>
      </p:grpSp>
      <p:sp>
        <p:nvSpPr>
          <p:cNvPr id="9" name="Rectangle 8">
            <a:extLst>
              <a:ext uri="{FF2B5EF4-FFF2-40B4-BE49-F238E27FC236}">
                <a16:creationId xmlns:a16="http://schemas.microsoft.com/office/drawing/2014/main" id="{7CA92973-3B28-3112-F228-1B8A8CBF8270}"/>
              </a:ext>
            </a:extLst>
          </p:cNvPr>
          <p:cNvSpPr/>
          <p:nvPr/>
        </p:nvSpPr>
        <p:spPr>
          <a:xfrm>
            <a:off x="5051914" y="1180467"/>
            <a:ext cx="3482917" cy="4978570"/>
          </a:xfrm>
          <a:prstGeom prst="rect">
            <a:avLst/>
          </a:prstGeom>
          <a:solidFill>
            <a:srgbClr val="E6E6E6">
              <a:alpha val="75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800">
                <a:solidFill>
                  <a:schemeClr val="bg1"/>
                </a:solidFill>
              </a:rPr>
              <a:t>Too many issues to resolve for </a:t>
            </a:r>
          </a:p>
          <a:p>
            <a:pPr algn="ctr">
              <a:spcBef>
                <a:spcPts val="300"/>
              </a:spcBef>
              <a:spcAft>
                <a:spcPts val="300"/>
              </a:spcAft>
            </a:pPr>
            <a:r>
              <a:rPr lang="en-US" sz="2800">
                <a:solidFill>
                  <a:schemeClr val="bg1"/>
                </a:solidFill>
              </a:rPr>
              <a:t>Batch Zero</a:t>
            </a:r>
          </a:p>
        </p:txBody>
      </p:sp>
    </p:spTree>
    <p:extLst>
      <p:ext uri="{BB962C8B-B14F-4D97-AF65-F5344CB8AC3E}">
        <p14:creationId xmlns:p14="http://schemas.microsoft.com/office/powerpoint/2010/main" val="3240238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hidden="1">
            <a:extLst>
              <a:ext uri="{FF2B5EF4-FFF2-40B4-BE49-F238E27FC236}">
                <a16:creationId xmlns:a16="http://schemas.microsoft.com/office/drawing/2014/main" id="{408467B4-DFFC-464C-BBDB-E452834EA78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73" imgH="473" progId="TCLayout.ActiveDocument.1">
                  <p:embed/>
                </p:oleObj>
              </mc:Choice>
              <mc:Fallback>
                <p:oleObj name="think-cell Slide" r:id="rId13" imgW="473" imgH="473" progId="TCLayout.ActiveDocument.1">
                  <p:embed/>
                  <p:pic>
                    <p:nvPicPr>
                      <p:cNvPr id="11" name="Object 2" hidden="1">
                        <a:extLst>
                          <a:ext uri="{FF2B5EF4-FFF2-40B4-BE49-F238E27FC236}">
                            <a16:creationId xmlns:a16="http://schemas.microsoft.com/office/drawing/2014/main" id="{408467B4-DFFC-464C-BBDB-E452834EA782}"/>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30" name="TextBox 29">
            <a:extLst>
              <a:ext uri="{FF2B5EF4-FFF2-40B4-BE49-F238E27FC236}">
                <a16:creationId xmlns:a16="http://schemas.microsoft.com/office/drawing/2014/main" id="{4FB9A9A7-146C-44DF-9032-C9AD17362861}"/>
              </a:ext>
            </a:extLst>
          </p:cNvPr>
          <p:cNvSpPr txBox="1"/>
          <p:nvPr/>
        </p:nvSpPr>
        <p:spPr>
          <a:xfrm>
            <a:off x="554736" y="1954097"/>
            <a:ext cx="1866285" cy="2949806"/>
          </a:xfrm>
          <a:custGeom>
            <a:avLst/>
            <a:gdLst/>
            <a:ahLst/>
            <a:cxnLst/>
            <a:rect l="l" t="t" r="r" b="b"/>
            <a:pathLst>
              <a:path w="2906702" h="4594264">
                <a:moveTo>
                  <a:pt x="1194322" y="3440270"/>
                </a:moveTo>
                <a:cubicBezTo>
                  <a:pt x="1353565" y="3440270"/>
                  <a:pt x="1492645" y="3497659"/>
                  <a:pt x="1611560" y="3612438"/>
                </a:cubicBezTo>
                <a:cubicBezTo>
                  <a:pt x="1730475" y="3727217"/>
                  <a:pt x="1789933" y="3863194"/>
                  <a:pt x="1789933" y="4020368"/>
                </a:cubicBezTo>
                <a:cubicBezTo>
                  <a:pt x="1789933" y="4177544"/>
                  <a:pt x="1730475" y="4312486"/>
                  <a:pt x="1611560" y="4425198"/>
                </a:cubicBezTo>
                <a:cubicBezTo>
                  <a:pt x="1492645" y="4537908"/>
                  <a:pt x="1353565" y="4594264"/>
                  <a:pt x="1194322" y="4594264"/>
                </a:cubicBezTo>
                <a:cubicBezTo>
                  <a:pt x="1033011" y="4594264"/>
                  <a:pt x="892898" y="4537908"/>
                  <a:pt x="773983" y="4425198"/>
                </a:cubicBezTo>
                <a:cubicBezTo>
                  <a:pt x="655068" y="4312486"/>
                  <a:pt x="595610" y="4177544"/>
                  <a:pt x="595610" y="4020368"/>
                </a:cubicBezTo>
                <a:cubicBezTo>
                  <a:pt x="595610" y="3863194"/>
                  <a:pt x="655068" y="3727217"/>
                  <a:pt x="773983" y="3612438"/>
                </a:cubicBezTo>
                <a:cubicBezTo>
                  <a:pt x="892898" y="3497659"/>
                  <a:pt x="1033011" y="3440270"/>
                  <a:pt x="1194322" y="3440270"/>
                </a:cubicBezTo>
                <a:close/>
                <a:moveTo>
                  <a:pt x="1386655" y="0"/>
                </a:moveTo>
                <a:cubicBezTo>
                  <a:pt x="1839567" y="0"/>
                  <a:pt x="2206136" y="117882"/>
                  <a:pt x="2486362" y="353644"/>
                </a:cubicBezTo>
                <a:cubicBezTo>
                  <a:pt x="2766588" y="589406"/>
                  <a:pt x="2906702" y="900654"/>
                  <a:pt x="2906702" y="1287387"/>
                </a:cubicBezTo>
                <a:cubicBezTo>
                  <a:pt x="2906702" y="1703073"/>
                  <a:pt x="2764003" y="2040172"/>
                  <a:pt x="2478606" y="2298683"/>
                </a:cubicBezTo>
                <a:cubicBezTo>
                  <a:pt x="2193210" y="2557195"/>
                  <a:pt x="1812681" y="2705063"/>
                  <a:pt x="1337021" y="2742289"/>
                </a:cubicBezTo>
                <a:lnTo>
                  <a:pt x="1318408" y="3164179"/>
                </a:lnTo>
                <a:lnTo>
                  <a:pt x="1042318" y="3164179"/>
                </a:lnTo>
                <a:lnTo>
                  <a:pt x="1042318" y="1957448"/>
                </a:lnTo>
                <a:cubicBezTo>
                  <a:pt x="1342191" y="1932631"/>
                  <a:pt x="1576919" y="1838016"/>
                  <a:pt x="1746503" y="1673603"/>
                </a:cubicBezTo>
                <a:cubicBezTo>
                  <a:pt x="1916086" y="1509190"/>
                  <a:pt x="2000878" y="1285319"/>
                  <a:pt x="2000878" y="1001990"/>
                </a:cubicBezTo>
                <a:cubicBezTo>
                  <a:pt x="2000878" y="776569"/>
                  <a:pt x="1941420" y="596127"/>
                  <a:pt x="1822505" y="460668"/>
                </a:cubicBezTo>
                <a:cubicBezTo>
                  <a:pt x="1703590" y="325208"/>
                  <a:pt x="1543830" y="257478"/>
                  <a:pt x="1343225" y="257478"/>
                </a:cubicBezTo>
                <a:cubicBezTo>
                  <a:pt x="1258433" y="257478"/>
                  <a:pt x="1182948" y="266267"/>
                  <a:pt x="1116769" y="283846"/>
                </a:cubicBezTo>
                <a:cubicBezTo>
                  <a:pt x="1050590" y="301424"/>
                  <a:pt x="986479" y="328827"/>
                  <a:pt x="924437" y="366052"/>
                </a:cubicBezTo>
                <a:cubicBezTo>
                  <a:pt x="945117" y="432232"/>
                  <a:pt x="969418" y="517540"/>
                  <a:pt x="997337" y="621979"/>
                </a:cubicBezTo>
                <a:cubicBezTo>
                  <a:pt x="1025256" y="726417"/>
                  <a:pt x="1039216" y="823101"/>
                  <a:pt x="1039216" y="912028"/>
                </a:cubicBezTo>
                <a:cubicBezTo>
                  <a:pt x="1039216" y="1056795"/>
                  <a:pt x="992167" y="1168989"/>
                  <a:pt x="898068" y="1248610"/>
                </a:cubicBezTo>
                <a:cubicBezTo>
                  <a:pt x="803970" y="1328232"/>
                  <a:pt x="673164" y="1368042"/>
                  <a:pt x="505648" y="1368042"/>
                </a:cubicBezTo>
                <a:cubicBezTo>
                  <a:pt x="348473" y="1368042"/>
                  <a:pt x="224905" y="1318408"/>
                  <a:pt x="134943" y="1219140"/>
                </a:cubicBezTo>
                <a:cubicBezTo>
                  <a:pt x="44981" y="1119871"/>
                  <a:pt x="0" y="997854"/>
                  <a:pt x="0" y="853088"/>
                </a:cubicBezTo>
                <a:cubicBezTo>
                  <a:pt x="0" y="615258"/>
                  <a:pt x="135460" y="413619"/>
                  <a:pt x="406380" y="248171"/>
                </a:cubicBezTo>
                <a:cubicBezTo>
                  <a:pt x="677300" y="82724"/>
                  <a:pt x="1004058" y="0"/>
                  <a:pt x="1386655"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bg1"/>
              </a:buClr>
            </a:pPr>
            <a:endParaRPr lang="en-US" sz="50000">
              <a:solidFill>
                <a:schemeClr val="bg1"/>
              </a:solidFill>
              <a:latin typeface="+mj-lt"/>
            </a:endParaRPr>
          </a:p>
        </p:txBody>
      </p:sp>
      <p:sp>
        <p:nvSpPr>
          <p:cNvPr id="12" name="Title 11">
            <a:extLst>
              <a:ext uri="{FF2B5EF4-FFF2-40B4-BE49-F238E27FC236}">
                <a16:creationId xmlns:a16="http://schemas.microsoft.com/office/drawing/2014/main" id="{74844148-2804-411C-A7A9-9498551389BF}"/>
              </a:ext>
            </a:extLst>
          </p:cNvPr>
          <p:cNvSpPr>
            <a:spLocks noGrp="1"/>
          </p:cNvSpPr>
          <p:nvPr>
            <p:ph type="title"/>
          </p:nvPr>
        </p:nvSpPr>
        <p:spPr>
          <a:xfrm>
            <a:off x="554736" y="246951"/>
            <a:ext cx="11082528" cy="38472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t>Key design and implementation questions</a:t>
            </a:r>
          </a:p>
        </p:txBody>
      </p:sp>
      <p:cxnSp>
        <p:nvCxnSpPr>
          <p:cNvPr id="14" name="GreyLineSeparatorStrong 12">
            <a:extLst>
              <a:ext uri="{FF2B5EF4-FFF2-40B4-BE49-F238E27FC236}">
                <a16:creationId xmlns:a16="http://schemas.microsoft.com/office/drawing/2014/main" id="{C3E392FA-8B07-D632-2B7F-510A6E12EBE1}"/>
              </a:ext>
            </a:extLst>
          </p:cNvPr>
          <p:cNvCxnSpPr>
            <a:cxnSpLocks/>
          </p:cNvCxnSpPr>
          <p:nvPr>
            <p:custDataLst>
              <p:tags r:id="rId3"/>
            </p:custDataLst>
          </p:nvPr>
        </p:nvCxnSpPr>
        <p:spPr>
          <a:xfrm>
            <a:off x="2702103" y="2172460"/>
            <a:ext cx="8935161"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 name="4. Footnote">
            <a:extLst>
              <a:ext uri="{FF2B5EF4-FFF2-40B4-BE49-F238E27FC236}">
                <a16:creationId xmlns:a16="http://schemas.microsoft.com/office/drawing/2014/main" id="{8DF1848A-FB6F-EA77-37B4-DDFFC2FDECDC}"/>
              </a:ext>
            </a:extLst>
          </p:cNvPr>
          <p:cNvSpPr txBox="1"/>
          <p:nvPr>
            <p:custDataLst>
              <p:tags r:id="rId4"/>
            </p:custDataLst>
          </p:nvPr>
        </p:nvSpPr>
        <p:spPr>
          <a:xfrm>
            <a:off x="2235695" y="6515756"/>
            <a:ext cx="7885132"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ERCOT discussions</a:t>
            </a:r>
          </a:p>
        </p:txBody>
      </p:sp>
      <p:grpSp>
        <p:nvGrpSpPr>
          <p:cNvPr id="59" name="Group 58">
            <a:extLst>
              <a:ext uri="{FF2B5EF4-FFF2-40B4-BE49-F238E27FC236}">
                <a16:creationId xmlns:a16="http://schemas.microsoft.com/office/drawing/2014/main" id="{93DB7618-60FB-3798-33BF-3E20D6CF302F}"/>
              </a:ext>
            </a:extLst>
          </p:cNvPr>
          <p:cNvGrpSpPr/>
          <p:nvPr/>
        </p:nvGrpSpPr>
        <p:grpSpPr>
          <a:xfrm>
            <a:off x="2702103" y="1044533"/>
            <a:ext cx="8935161" cy="1007573"/>
            <a:chOff x="2702103" y="1044533"/>
            <a:chExt cx="8935161" cy="1007573"/>
          </a:xfrm>
        </p:grpSpPr>
        <p:sp>
          <p:nvSpPr>
            <p:cNvPr id="4" name="TextBox 3">
              <a:extLst>
                <a:ext uri="{FF2B5EF4-FFF2-40B4-BE49-F238E27FC236}">
                  <a16:creationId xmlns:a16="http://schemas.microsoft.com/office/drawing/2014/main" id="{687C675C-C50E-CB01-A2CE-6B5D98AE7C03}"/>
                </a:ext>
              </a:extLst>
            </p:cNvPr>
            <p:cNvSpPr txBox="1">
              <a:spLocks/>
            </p:cNvSpPr>
            <p:nvPr/>
          </p:nvSpPr>
          <p:spPr>
            <a:xfrm>
              <a:off x="4849470" y="1044533"/>
              <a:ext cx="6787794" cy="492443"/>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How should SLFs be modeled across Batch Study and transmission planning</a:t>
              </a:r>
              <a:r>
                <a:rPr lang="en-US" sz="1400"/>
                <a:t>, especially if the processes are integrated?</a:t>
              </a:r>
            </a:p>
          </p:txBody>
        </p:sp>
        <p:sp>
          <p:nvSpPr>
            <p:cNvPr id="5" name="TextBox 4">
              <a:extLst>
                <a:ext uri="{FF2B5EF4-FFF2-40B4-BE49-F238E27FC236}">
                  <a16:creationId xmlns:a16="http://schemas.microsoft.com/office/drawing/2014/main" id="{3C783DA2-F82D-D277-0D9E-24649CEE6B72}"/>
                </a:ext>
              </a:extLst>
            </p:cNvPr>
            <p:cNvSpPr txBox="1"/>
            <p:nvPr/>
          </p:nvSpPr>
          <p:spPr>
            <a:xfrm>
              <a:off x="4849470" y="1621219"/>
              <a:ext cx="6787794"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How should SLFs present generation/load to ERCOT systems </a:t>
              </a:r>
              <a:r>
                <a:rPr lang="en-US" sz="1400"/>
                <a:t>(COPs, outage coordination)?</a:t>
              </a:r>
            </a:p>
          </p:txBody>
        </p:sp>
        <p:cxnSp>
          <p:nvCxnSpPr>
            <p:cNvPr id="10" name="GreyLineSeparatorStrong 12">
              <a:extLst>
                <a:ext uri="{FF2B5EF4-FFF2-40B4-BE49-F238E27FC236}">
                  <a16:creationId xmlns:a16="http://schemas.microsoft.com/office/drawing/2014/main" id="{F9D1B753-59E8-EDEB-6BF8-5D622E85F9AD}"/>
                </a:ext>
              </a:extLst>
            </p:cNvPr>
            <p:cNvCxnSpPr>
              <a:cxnSpLocks/>
            </p:cNvCxnSpPr>
            <p:nvPr>
              <p:custDataLst>
                <p:tags r:id="rId11"/>
              </p:custDataLst>
            </p:nvPr>
          </p:nvCxnSpPr>
          <p:spPr>
            <a:xfrm>
              <a:off x="4849470" y="1579098"/>
              <a:ext cx="6787794"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2DCD731B-9295-348D-F6B2-32D947BA954B}"/>
                </a:ext>
              </a:extLst>
            </p:cNvPr>
            <p:cNvSpPr/>
            <p:nvPr/>
          </p:nvSpPr>
          <p:spPr>
            <a:xfrm>
              <a:off x="2702103" y="1044533"/>
              <a:ext cx="1866285" cy="100757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400" b="1">
                  <a:solidFill>
                    <a:schemeClr val="bg1"/>
                  </a:solidFill>
                </a:rPr>
                <a:t>Integration with planning and operations</a:t>
              </a:r>
              <a:endParaRPr lang="en-US" sz="1400" b="1" err="1">
                <a:solidFill>
                  <a:schemeClr val="bg1"/>
                </a:solidFill>
              </a:endParaRPr>
            </a:p>
          </p:txBody>
        </p:sp>
      </p:grpSp>
      <p:grpSp>
        <p:nvGrpSpPr>
          <p:cNvPr id="60" name="Group 59">
            <a:extLst>
              <a:ext uri="{FF2B5EF4-FFF2-40B4-BE49-F238E27FC236}">
                <a16:creationId xmlns:a16="http://schemas.microsoft.com/office/drawing/2014/main" id="{318C94EE-4514-3895-CBA4-DA7ECBFF3B75}"/>
              </a:ext>
            </a:extLst>
          </p:cNvPr>
          <p:cNvGrpSpPr/>
          <p:nvPr/>
        </p:nvGrpSpPr>
        <p:grpSpPr>
          <a:xfrm>
            <a:off x="2702103" y="2292814"/>
            <a:ext cx="8935161" cy="1514051"/>
            <a:chOff x="2702103" y="2351393"/>
            <a:chExt cx="8935161" cy="1514051"/>
          </a:xfrm>
        </p:grpSpPr>
        <p:sp>
          <p:nvSpPr>
            <p:cNvPr id="6" name="TextBox 5">
              <a:extLst>
                <a:ext uri="{FF2B5EF4-FFF2-40B4-BE49-F238E27FC236}">
                  <a16:creationId xmlns:a16="http://schemas.microsoft.com/office/drawing/2014/main" id="{2FE6E9C2-13A4-22A9-5916-24A058FD7B63}"/>
                </a:ext>
              </a:extLst>
            </p:cNvPr>
            <p:cNvSpPr txBox="1"/>
            <p:nvPr/>
          </p:nvSpPr>
          <p:spPr>
            <a:xfrm>
              <a:off x="4849470" y="2351393"/>
              <a:ext cx="6787794"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Can reverse power above 0 MW be supported</a:t>
              </a:r>
              <a:r>
                <a:rPr lang="en-US" sz="1400"/>
                <a:t>, or does it trigger RAS classification?</a:t>
              </a:r>
            </a:p>
          </p:txBody>
        </p:sp>
        <p:sp>
          <p:nvSpPr>
            <p:cNvPr id="7" name="TextBox 6">
              <a:extLst>
                <a:ext uri="{FF2B5EF4-FFF2-40B4-BE49-F238E27FC236}">
                  <a16:creationId xmlns:a16="http://schemas.microsoft.com/office/drawing/2014/main" id="{83E8F22F-EA43-10B8-7441-43A22C27DCE1}"/>
                </a:ext>
              </a:extLst>
            </p:cNvPr>
            <p:cNvSpPr txBox="1"/>
            <p:nvPr/>
          </p:nvSpPr>
          <p:spPr>
            <a:xfrm>
              <a:off x="4849470" y="2785253"/>
              <a:ext cx="6787794"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If classified as RAS, what are the implications </a:t>
              </a:r>
              <a:r>
                <a:rPr lang="en-US" sz="1400"/>
                <a:t>for NERC compliance and control room operations?</a:t>
              </a:r>
            </a:p>
          </p:txBody>
        </p:sp>
        <p:sp>
          <p:nvSpPr>
            <p:cNvPr id="9" name="TextBox 8">
              <a:extLst>
                <a:ext uri="{FF2B5EF4-FFF2-40B4-BE49-F238E27FC236}">
                  <a16:creationId xmlns:a16="http://schemas.microsoft.com/office/drawing/2014/main" id="{CF79B77B-BD07-ADCD-1D17-B84B9D4DB28E}"/>
                </a:ext>
              </a:extLst>
            </p:cNvPr>
            <p:cNvSpPr txBox="1"/>
            <p:nvPr/>
          </p:nvSpPr>
          <p:spPr>
            <a:xfrm>
              <a:off x="4849470" y="3434557"/>
              <a:ext cx="6787794"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Are there viable alternatives </a:t>
              </a:r>
              <a:r>
                <a:rPr lang="en-US" sz="1400"/>
                <a:t>(e.g., reverse power relay with limits), or is zero the only feasible option?</a:t>
              </a:r>
            </a:p>
          </p:txBody>
        </p:sp>
        <p:cxnSp>
          <p:nvCxnSpPr>
            <p:cNvPr id="15" name="GreyLineSeparatorStrong 12">
              <a:extLst>
                <a:ext uri="{FF2B5EF4-FFF2-40B4-BE49-F238E27FC236}">
                  <a16:creationId xmlns:a16="http://schemas.microsoft.com/office/drawing/2014/main" id="{FCA377C2-2087-E98D-06D8-92EB910C6C45}"/>
                </a:ext>
              </a:extLst>
            </p:cNvPr>
            <p:cNvCxnSpPr>
              <a:cxnSpLocks/>
            </p:cNvCxnSpPr>
            <p:nvPr>
              <p:custDataLst>
                <p:tags r:id="rId9"/>
              </p:custDataLst>
            </p:nvPr>
          </p:nvCxnSpPr>
          <p:spPr>
            <a:xfrm>
              <a:off x="4849470" y="2676045"/>
              <a:ext cx="6787794"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 name="GreyLineSeparatorStrong 12">
              <a:extLst>
                <a:ext uri="{FF2B5EF4-FFF2-40B4-BE49-F238E27FC236}">
                  <a16:creationId xmlns:a16="http://schemas.microsoft.com/office/drawing/2014/main" id="{0CB60E87-C0D0-6390-30AA-441B404054B6}"/>
                </a:ext>
              </a:extLst>
            </p:cNvPr>
            <p:cNvCxnSpPr>
              <a:cxnSpLocks/>
            </p:cNvCxnSpPr>
            <p:nvPr>
              <p:custDataLst>
                <p:tags r:id="rId10"/>
              </p:custDataLst>
            </p:nvPr>
          </p:nvCxnSpPr>
          <p:spPr>
            <a:xfrm>
              <a:off x="4849470" y="3325348"/>
              <a:ext cx="6787794"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FC7C7648-D2E1-DECE-B99A-623F1B7B14EE}"/>
                </a:ext>
              </a:extLst>
            </p:cNvPr>
            <p:cNvSpPr/>
            <p:nvPr/>
          </p:nvSpPr>
          <p:spPr>
            <a:xfrm>
              <a:off x="2702103" y="2351393"/>
              <a:ext cx="1866285" cy="15140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400" b="1">
                  <a:solidFill>
                    <a:schemeClr val="bg1"/>
                  </a:solidFill>
                </a:rPr>
                <a:t>Reverse power and compliance constraints</a:t>
              </a:r>
            </a:p>
          </p:txBody>
        </p:sp>
      </p:grpSp>
      <p:cxnSp>
        <p:nvCxnSpPr>
          <p:cNvPr id="42" name="GreyLineSeparatorStrong 12">
            <a:extLst>
              <a:ext uri="{FF2B5EF4-FFF2-40B4-BE49-F238E27FC236}">
                <a16:creationId xmlns:a16="http://schemas.microsoft.com/office/drawing/2014/main" id="{F689C853-2661-1F78-9FCA-E73F7C14B437}"/>
              </a:ext>
            </a:extLst>
          </p:cNvPr>
          <p:cNvCxnSpPr>
            <a:cxnSpLocks/>
          </p:cNvCxnSpPr>
          <p:nvPr>
            <p:custDataLst>
              <p:tags r:id="rId5"/>
            </p:custDataLst>
          </p:nvPr>
        </p:nvCxnSpPr>
        <p:spPr>
          <a:xfrm>
            <a:off x="2702103" y="3927219"/>
            <a:ext cx="8935161"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7B3D7833-11A2-4568-3DE1-089A33A39840}"/>
              </a:ext>
            </a:extLst>
          </p:cNvPr>
          <p:cNvGrpSpPr/>
          <p:nvPr/>
        </p:nvGrpSpPr>
        <p:grpSpPr>
          <a:xfrm>
            <a:off x="2702103" y="4047573"/>
            <a:ext cx="8935161" cy="1069848"/>
            <a:chOff x="2702103" y="4221357"/>
            <a:chExt cx="8935161" cy="1069848"/>
          </a:xfrm>
        </p:grpSpPr>
        <p:sp>
          <p:nvSpPr>
            <p:cNvPr id="43" name="TextBox 42">
              <a:extLst>
                <a:ext uri="{FF2B5EF4-FFF2-40B4-BE49-F238E27FC236}">
                  <a16:creationId xmlns:a16="http://schemas.microsoft.com/office/drawing/2014/main" id="{70052C51-9A06-154F-878E-4DDF640FAA49}"/>
                </a:ext>
              </a:extLst>
            </p:cNvPr>
            <p:cNvSpPr txBox="1">
              <a:spLocks/>
            </p:cNvSpPr>
            <p:nvPr/>
          </p:nvSpPr>
          <p:spPr>
            <a:xfrm>
              <a:off x="4849470" y="4221357"/>
              <a:ext cx="6787794" cy="492443"/>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Should SLFs be limited to zero withdrawal </a:t>
              </a:r>
              <a:r>
                <a:rPr lang="en-US" sz="1400"/>
                <a:t>(i.e., injection-only) to avoid RAS and compliance complexity?</a:t>
              </a:r>
            </a:p>
          </p:txBody>
        </p:sp>
        <p:cxnSp>
          <p:nvCxnSpPr>
            <p:cNvPr id="47" name="GreyLineSeparatorStrong 12">
              <a:extLst>
                <a:ext uri="{FF2B5EF4-FFF2-40B4-BE49-F238E27FC236}">
                  <a16:creationId xmlns:a16="http://schemas.microsoft.com/office/drawing/2014/main" id="{6A8EB159-0264-7368-FB6D-A8CAD17A2A0C}"/>
                </a:ext>
              </a:extLst>
            </p:cNvPr>
            <p:cNvCxnSpPr>
              <a:cxnSpLocks/>
            </p:cNvCxnSpPr>
            <p:nvPr>
              <p:custDataLst>
                <p:tags r:id="rId8"/>
              </p:custDataLst>
            </p:nvPr>
          </p:nvCxnSpPr>
          <p:spPr>
            <a:xfrm>
              <a:off x="4849470" y="4787059"/>
              <a:ext cx="6787794"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8D3668C3-4C34-6CC2-0CEC-5FF0D2F9F7B9}"/>
                </a:ext>
              </a:extLst>
            </p:cNvPr>
            <p:cNvSpPr/>
            <p:nvPr/>
          </p:nvSpPr>
          <p:spPr>
            <a:xfrm>
              <a:off x="2702103" y="4221358"/>
              <a:ext cx="1866285" cy="854404"/>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400" b="1">
                  <a:solidFill>
                    <a:schemeClr val="bg1"/>
                  </a:solidFill>
                </a:rPr>
                <a:t>Implications for SLF design</a:t>
              </a:r>
            </a:p>
          </p:txBody>
        </p:sp>
        <p:sp>
          <p:nvSpPr>
            <p:cNvPr id="53" name="TextBox 52">
              <a:extLst>
                <a:ext uri="{FF2B5EF4-FFF2-40B4-BE49-F238E27FC236}">
                  <a16:creationId xmlns:a16="http://schemas.microsoft.com/office/drawing/2014/main" id="{9F52061D-04A8-DCFA-C597-D5C8449DEE4B}"/>
                </a:ext>
              </a:extLst>
            </p:cNvPr>
            <p:cNvSpPr txBox="1">
              <a:spLocks/>
            </p:cNvSpPr>
            <p:nvPr/>
          </p:nvSpPr>
          <p:spPr>
            <a:xfrm>
              <a:off x="4849470" y="4860318"/>
              <a:ext cx="6787794"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Should there be maximum load and generation sizes based on transmission network</a:t>
              </a:r>
              <a:r>
                <a:rPr lang="en-US" sz="1400"/>
                <a:t>, e.g., can you have a 1000 MW load/gen on a 100 MW, 138-kV line?</a:t>
              </a:r>
            </a:p>
          </p:txBody>
        </p:sp>
      </p:grpSp>
      <p:cxnSp>
        <p:nvCxnSpPr>
          <p:cNvPr id="54" name="GreyLineSeparatorStrong 12">
            <a:extLst>
              <a:ext uri="{FF2B5EF4-FFF2-40B4-BE49-F238E27FC236}">
                <a16:creationId xmlns:a16="http://schemas.microsoft.com/office/drawing/2014/main" id="{DC21D39C-EFDB-D147-9260-88826976C130}"/>
              </a:ext>
            </a:extLst>
          </p:cNvPr>
          <p:cNvCxnSpPr>
            <a:cxnSpLocks/>
          </p:cNvCxnSpPr>
          <p:nvPr>
            <p:custDataLst>
              <p:tags r:id="rId6"/>
            </p:custDataLst>
          </p:nvPr>
        </p:nvCxnSpPr>
        <p:spPr>
          <a:xfrm>
            <a:off x="2702103" y="5155894"/>
            <a:ext cx="8935161"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14001AD4-9FDD-65E2-50AA-EDF30A966397}"/>
              </a:ext>
            </a:extLst>
          </p:cNvPr>
          <p:cNvGrpSpPr/>
          <p:nvPr/>
        </p:nvGrpSpPr>
        <p:grpSpPr>
          <a:xfrm>
            <a:off x="2702103" y="5276250"/>
            <a:ext cx="8935161" cy="854405"/>
            <a:chOff x="2702103" y="5389264"/>
            <a:chExt cx="8935161" cy="854405"/>
          </a:xfrm>
        </p:grpSpPr>
        <p:sp>
          <p:nvSpPr>
            <p:cNvPr id="55" name="TextBox 54">
              <a:extLst>
                <a:ext uri="{FF2B5EF4-FFF2-40B4-BE49-F238E27FC236}">
                  <a16:creationId xmlns:a16="http://schemas.microsoft.com/office/drawing/2014/main" id="{47944D20-81BB-19C2-9FEC-E2F4B4CD3E12}"/>
                </a:ext>
              </a:extLst>
            </p:cNvPr>
            <p:cNvSpPr txBox="1">
              <a:spLocks/>
            </p:cNvSpPr>
            <p:nvPr/>
          </p:nvSpPr>
          <p:spPr>
            <a:xfrm>
              <a:off x="4849470" y="5389264"/>
              <a:ext cx="6787794" cy="492443"/>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Is the “zero withdrawal” construct acceptable </a:t>
              </a:r>
              <a:r>
                <a:rPr lang="en-US" sz="1400"/>
                <a:t>from a TSP and operational perspective?</a:t>
              </a:r>
            </a:p>
          </p:txBody>
        </p:sp>
        <p:cxnSp>
          <p:nvCxnSpPr>
            <p:cNvPr id="56" name="GreyLineSeparatorStrong 12">
              <a:extLst>
                <a:ext uri="{FF2B5EF4-FFF2-40B4-BE49-F238E27FC236}">
                  <a16:creationId xmlns:a16="http://schemas.microsoft.com/office/drawing/2014/main" id="{4F8905C4-CC54-B2A0-A5B9-9C619A843DD5}"/>
                </a:ext>
              </a:extLst>
            </p:cNvPr>
            <p:cNvCxnSpPr>
              <a:cxnSpLocks/>
            </p:cNvCxnSpPr>
            <p:nvPr>
              <p:custDataLst>
                <p:tags r:id="rId7"/>
              </p:custDataLst>
            </p:nvPr>
          </p:nvCxnSpPr>
          <p:spPr>
            <a:xfrm>
              <a:off x="4849470" y="5954966"/>
              <a:ext cx="6787794"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0A7484CC-4E36-843D-D5EE-1D216B9F1A26}"/>
                </a:ext>
              </a:extLst>
            </p:cNvPr>
            <p:cNvSpPr/>
            <p:nvPr/>
          </p:nvSpPr>
          <p:spPr>
            <a:xfrm>
              <a:off x="2702103" y="5389265"/>
              <a:ext cx="1866285" cy="854404"/>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400" b="1">
                  <a:solidFill>
                    <a:schemeClr val="bg1"/>
                  </a:solidFill>
                </a:rPr>
                <a:t>Open validation points</a:t>
              </a:r>
            </a:p>
          </p:txBody>
        </p:sp>
        <p:sp>
          <p:nvSpPr>
            <p:cNvPr id="58" name="TextBox 57">
              <a:extLst>
                <a:ext uri="{FF2B5EF4-FFF2-40B4-BE49-F238E27FC236}">
                  <a16:creationId xmlns:a16="http://schemas.microsoft.com/office/drawing/2014/main" id="{EC0EE087-DA41-2770-56A7-23A85CE4AEA1}"/>
                </a:ext>
              </a:extLst>
            </p:cNvPr>
            <p:cNvSpPr txBox="1">
              <a:spLocks/>
            </p:cNvSpPr>
            <p:nvPr/>
          </p:nvSpPr>
          <p:spPr>
            <a:xfrm>
              <a:off x="4849470" y="6028225"/>
              <a:ext cx="6787794"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How should deliverability and injection limits be defined </a:t>
              </a:r>
              <a:r>
                <a:rPr lang="en-US" sz="1400"/>
                <a:t>for SLF sites?</a:t>
              </a:r>
            </a:p>
          </p:txBody>
        </p:sp>
      </p:grpSp>
    </p:spTree>
    <p:custDataLst>
      <p:tags r:id="rId1"/>
    </p:custDataLst>
    <p:extLst>
      <p:ext uri="{BB962C8B-B14F-4D97-AF65-F5344CB8AC3E}">
        <p14:creationId xmlns:p14="http://schemas.microsoft.com/office/powerpoint/2010/main" val="257878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12036-13FF-1A84-32F2-BD09A329062B}"/>
            </a:ext>
          </a:extLst>
        </p:cNvPr>
        <p:cNvGrpSpPr/>
        <p:nvPr/>
      </p:nvGrpSpPr>
      <p:grpSpPr>
        <a:xfrm>
          <a:off x="0" y="0"/>
          <a:ext cx="0" cy="0"/>
          <a:chOff x="0" y="0"/>
          <a:chExt cx="0" cy="0"/>
        </a:xfrm>
      </p:grpSpPr>
      <p:graphicFrame>
        <p:nvGraphicFramePr>
          <p:cNvPr id="81" name="Object 2" hidden="1">
            <a:extLst>
              <a:ext uri="{FF2B5EF4-FFF2-40B4-BE49-F238E27FC236}">
                <a16:creationId xmlns:a16="http://schemas.microsoft.com/office/drawing/2014/main" id="{973FDE90-08BA-DEBA-3813-6A1489F2494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7" imgW="404" imgH="405" progId="TCLayout.ActiveDocument.1">
                  <p:embed/>
                </p:oleObj>
              </mc:Choice>
              <mc:Fallback>
                <p:oleObj name="think-cell Slide" r:id="rId117" imgW="404" imgH="405" progId="TCLayout.ActiveDocument.1">
                  <p:embed/>
                  <p:pic>
                    <p:nvPicPr>
                      <p:cNvPr id="81" name="Object 2" hidden="1">
                        <a:extLst>
                          <a:ext uri="{FF2B5EF4-FFF2-40B4-BE49-F238E27FC236}">
                            <a16:creationId xmlns:a16="http://schemas.microsoft.com/office/drawing/2014/main" id="{973FDE90-08BA-DEBA-3813-6A1489F24946}"/>
                          </a:ext>
                        </a:extLst>
                      </p:cNvPr>
                      <p:cNvPicPr/>
                      <p:nvPr/>
                    </p:nvPicPr>
                    <p:blipFill>
                      <a:blip r:embed="rId118"/>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B6889DB6-B537-7632-0CCC-A27059729E0E}"/>
              </a:ext>
            </a:extLst>
          </p:cNvPr>
          <p:cNvSpPr>
            <a:spLocks noGrp="1"/>
          </p:cNvSpPr>
          <p:nvPr>
            <p:ph type="title"/>
            <p:custDataLst>
              <p:tags r:id="rId2"/>
            </p:custDataLst>
          </p:nvPr>
        </p:nvSpPr>
        <p:spPr>
          <a:xfrm>
            <a:off x="554736" y="172212"/>
            <a:ext cx="11082528" cy="949125"/>
          </a:xfrm>
        </p:spPr>
        <p:txBody>
          <a:bodyPr vert="horz"/>
          <a:lstStyle/>
          <a:p>
            <a:r>
              <a:rPr lang="en-US">
                <a:latin typeface="+mn-lt"/>
              </a:rPr>
              <a:t>Batch Zero Revision Request Timeline</a:t>
            </a:r>
          </a:p>
        </p:txBody>
      </p:sp>
      <p:sp>
        <p:nvSpPr>
          <p:cNvPr id="36" name="TextBox 35">
            <a:extLst>
              <a:ext uri="{FF2B5EF4-FFF2-40B4-BE49-F238E27FC236}">
                <a16:creationId xmlns:a16="http://schemas.microsoft.com/office/drawing/2014/main" id="{D8854B94-BECC-A4C9-E338-8CEACB4941F0}"/>
              </a:ext>
            </a:extLst>
          </p:cNvPr>
          <p:cNvSpPr txBox="1">
            <a:spLocks/>
          </p:cNvSpPr>
          <p:nvPr>
            <p:custDataLst>
              <p:tags r:id="rId3"/>
            </p:custDataLst>
          </p:nvPr>
        </p:nvSpPr>
        <p:spPr>
          <a:xfrm>
            <a:off x="554736" y="1898928"/>
            <a:ext cx="991186" cy="184666"/>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200">
                <a:solidFill>
                  <a:schemeClr val="tx1"/>
                </a:solidFill>
              </a:rPr>
              <a:t>Forums</a:t>
            </a:r>
          </a:p>
        </p:txBody>
      </p:sp>
      <p:sp>
        <p:nvSpPr>
          <p:cNvPr id="74" name="TextBox 73">
            <a:extLst>
              <a:ext uri="{FF2B5EF4-FFF2-40B4-BE49-F238E27FC236}">
                <a16:creationId xmlns:a16="http://schemas.microsoft.com/office/drawing/2014/main" id="{BEE8C7B4-9B21-6C5B-30E4-6C3BD0CE215E}"/>
              </a:ext>
            </a:extLst>
          </p:cNvPr>
          <p:cNvSpPr txBox="1">
            <a:spLocks/>
          </p:cNvSpPr>
          <p:nvPr>
            <p:custDataLst>
              <p:tags r:id="rId4"/>
            </p:custDataLst>
          </p:nvPr>
        </p:nvSpPr>
        <p:spPr>
          <a:xfrm>
            <a:off x="554736" y="2209005"/>
            <a:ext cx="991186" cy="307975"/>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a:solidFill>
                  <a:schemeClr val="tx1"/>
                </a:solidFill>
              </a:rPr>
              <a:t>Workshops and working groups</a:t>
            </a:r>
          </a:p>
        </p:txBody>
      </p:sp>
      <p:sp>
        <p:nvSpPr>
          <p:cNvPr id="75" name="TextBox 74">
            <a:extLst>
              <a:ext uri="{FF2B5EF4-FFF2-40B4-BE49-F238E27FC236}">
                <a16:creationId xmlns:a16="http://schemas.microsoft.com/office/drawing/2014/main" id="{7BB499DE-2705-2B4B-DF5C-8118C5D205B9}"/>
              </a:ext>
            </a:extLst>
          </p:cNvPr>
          <p:cNvSpPr txBox="1">
            <a:spLocks/>
          </p:cNvSpPr>
          <p:nvPr>
            <p:custDataLst>
              <p:tags r:id="rId5"/>
            </p:custDataLst>
          </p:nvPr>
        </p:nvSpPr>
        <p:spPr>
          <a:xfrm>
            <a:off x="554736" y="4115624"/>
            <a:ext cx="991186" cy="461665"/>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a:solidFill>
                  <a:schemeClr val="tx1"/>
                </a:solidFill>
              </a:rPr>
              <a:t>PRS (Protocols Review Subcommittee)</a:t>
            </a:r>
          </a:p>
        </p:txBody>
      </p:sp>
      <p:sp>
        <p:nvSpPr>
          <p:cNvPr id="76" name="TextBox 75">
            <a:extLst>
              <a:ext uri="{FF2B5EF4-FFF2-40B4-BE49-F238E27FC236}">
                <a16:creationId xmlns:a16="http://schemas.microsoft.com/office/drawing/2014/main" id="{0F763394-FF54-BA59-BA3A-8814665564C5}"/>
              </a:ext>
            </a:extLst>
          </p:cNvPr>
          <p:cNvSpPr txBox="1">
            <a:spLocks/>
          </p:cNvSpPr>
          <p:nvPr>
            <p:custDataLst>
              <p:tags r:id="rId6"/>
            </p:custDataLst>
          </p:nvPr>
        </p:nvSpPr>
        <p:spPr>
          <a:xfrm>
            <a:off x="554736" y="4702175"/>
            <a:ext cx="1072072" cy="461665"/>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a:solidFill>
                  <a:schemeClr val="tx1"/>
                </a:solidFill>
              </a:rPr>
              <a:t>ROS (Reliability and Operations Subcommittee) </a:t>
            </a:r>
          </a:p>
        </p:txBody>
      </p:sp>
      <p:sp>
        <p:nvSpPr>
          <p:cNvPr id="77" name="TextBox 76">
            <a:extLst>
              <a:ext uri="{FF2B5EF4-FFF2-40B4-BE49-F238E27FC236}">
                <a16:creationId xmlns:a16="http://schemas.microsoft.com/office/drawing/2014/main" id="{53D89FB7-5972-7F21-C9C1-99EA926A5755}"/>
              </a:ext>
            </a:extLst>
          </p:cNvPr>
          <p:cNvSpPr txBox="1">
            <a:spLocks/>
          </p:cNvSpPr>
          <p:nvPr>
            <p:custDataLst>
              <p:tags r:id="rId7"/>
            </p:custDataLst>
          </p:nvPr>
        </p:nvSpPr>
        <p:spPr>
          <a:xfrm>
            <a:off x="554736" y="5287963"/>
            <a:ext cx="991186" cy="1539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a:solidFill>
                  <a:schemeClr val="tx1"/>
                </a:solidFill>
              </a:rPr>
              <a:t>TAC</a:t>
            </a:r>
          </a:p>
        </p:txBody>
      </p:sp>
      <p:sp>
        <p:nvSpPr>
          <p:cNvPr id="78" name="TextBox 77">
            <a:extLst>
              <a:ext uri="{FF2B5EF4-FFF2-40B4-BE49-F238E27FC236}">
                <a16:creationId xmlns:a16="http://schemas.microsoft.com/office/drawing/2014/main" id="{8E9280DD-8711-A27D-8907-2BB2EAE9438C}"/>
              </a:ext>
            </a:extLst>
          </p:cNvPr>
          <p:cNvSpPr txBox="1">
            <a:spLocks/>
          </p:cNvSpPr>
          <p:nvPr>
            <p:custDataLst>
              <p:tags r:id="rId8"/>
            </p:custDataLst>
          </p:nvPr>
        </p:nvSpPr>
        <p:spPr>
          <a:xfrm>
            <a:off x="554736" y="5614703"/>
            <a:ext cx="991186" cy="1539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a:solidFill>
                  <a:schemeClr val="tx1"/>
                </a:solidFill>
              </a:rPr>
              <a:t>ERCOT Board</a:t>
            </a:r>
          </a:p>
        </p:txBody>
      </p:sp>
      <p:sp>
        <p:nvSpPr>
          <p:cNvPr id="131" name="Text Placeholder 4">
            <a:extLst>
              <a:ext uri="{FF2B5EF4-FFF2-40B4-BE49-F238E27FC236}">
                <a16:creationId xmlns:a16="http://schemas.microsoft.com/office/drawing/2014/main" id="{72846F5B-276E-5312-7E2C-0ED4722399D8}"/>
              </a:ext>
            </a:extLst>
          </p:cNvPr>
          <p:cNvSpPr>
            <a:spLocks noGrp="1"/>
          </p:cNvSpPr>
          <p:nvPr>
            <p:custDataLst>
              <p:tags r:id="rId9"/>
            </p:custDataLst>
          </p:nvPr>
        </p:nvSpPr>
        <p:spPr bwMode="auto">
          <a:xfrm>
            <a:off x="5754688" y="1419225"/>
            <a:ext cx="588327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3E296299-5773-4028-B143-277AD23565B4}" type="datetime'''''''''''2''''''''''''0''''''''2''''''''''''''''6'''''''''">
              <a:rPr lang="en-US" altLang="en-US" sz="1200" b="1" smtClean="0">
                <a:effectLst/>
                <a:cs typeface="+mn-cs"/>
              </a:rPr>
              <a:pPr lvl="0">
                <a:spcBef>
                  <a:spcPct val="0"/>
                </a:spcBef>
                <a:spcAft>
                  <a:spcPct val="0"/>
                </a:spcAft>
              </a:pPr>
              <a:t>2026</a:t>
            </a:fld>
            <a:endParaRPr lang="en-US" sz="1200" b="1">
              <a:cs typeface="+mn-cs"/>
            </a:endParaRPr>
          </a:p>
        </p:txBody>
      </p:sp>
      <p:sp>
        <p:nvSpPr>
          <p:cNvPr id="126" name="Text Placeholder 4">
            <a:extLst>
              <a:ext uri="{FF2B5EF4-FFF2-40B4-BE49-F238E27FC236}">
                <a16:creationId xmlns:a16="http://schemas.microsoft.com/office/drawing/2014/main" id="{265EA1B3-B751-24E5-F5E2-03CC949E418C}"/>
              </a:ext>
            </a:extLst>
          </p:cNvPr>
          <p:cNvSpPr>
            <a:spLocks noGrp="1"/>
          </p:cNvSpPr>
          <p:nvPr>
            <p:custDataLst>
              <p:tags r:id="rId10"/>
            </p:custDataLst>
          </p:nvPr>
        </p:nvSpPr>
        <p:spPr bwMode="auto">
          <a:xfrm>
            <a:off x="5754688" y="1655763"/>
            <a:ext cx="1917700"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DFEC6E0A-2ED5-421E-943A-B062578FE2D4}" type="datetime'''''''Q''''''''''''''''''''''''''''''''1'''''''''''''">
              <a:rPr lang="en-US" altLang="en-US" sz="1200" b="1" smtClean="0">
                <a:effectLst/>
                <a:cs typeface="+mn-cs"/>
              </a:rPr>
              <a:pPr lvl="0">
                <a:spcBef>
                  <a:spcPct val="0"/>
                </a:spcBef>
                <a:spcAft>
                  <a:spcPct val="0"/>
                </a:spcAft>
              </a:pPr>
              <a:t>Q1</a:t>
            </a:fld>
            <a:endParaRPr lang="en-US" sz="1200" b="1">
              <a:cs typeface="+mn-cs"/>
            </a:endParaRPr>
          </a:p>
        </p:txBody>
      </p:sp>
      <p:sp>
        <p:nvSpPr>
          <p:cNvPr id="128" name="Text Placeholder 4">
            <a:extLst>
              <a:ext uri="{FF2B5EF4-FFF2-40B4-BE49-F238E27FC236}">
                <a16:creationId xmlns:a16="http://schemas.microsoft.com/office/drawing/2014/main" id="{69017A38-BD05-9346-8999-624083E9957E}"/>
              </a:ext>
            </a:extLst>
          </p:cNvPr>
          <p:cNvSpPr>
            <a:spLocks noGrp="1"/>
          </p:cNvSpPr>
          <p:nvPr>
            <p:custDataLst>
              <p:tags r:id="rId11"/>
            </p:custDataLst>
          </p:nvPr>
        </p:nvSpPr>
        <p:spPr bwMode="auto">
          <a:xfrm>
            <a:off x="7672388" y="1655763"/>
            <a:ext cx="295751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BC8CA2D1-FFC0-4DDF-9587-941655033DE4}" type="datetime'''''''''''''''''''''''''''Q''''''''''''''''''''''''''2'''">
              <a:rPr lang="en-US" altLang="en-US" sz="1200" b="1" smtClean="0">
                <a:cs typeface="+mn-cs"/>
              </a:rPr>
              <a:pPr lvl="0">
                <a:spcBef>
                  <a:spcPct val="0"/>
                </a:spcBef>
                <a:spcAft>
                  <a:spcPct val="0"/>
                </a:spcAft>
              </a:pPr>
              <a:t>Q2</a:t>
            </a:fld>
            <a:endParaRPr lang="en-US" sz="1200" b="1">
              <a:cs typeface="+mn-cs"/>
            </a:endParaRPr>
          </a:p>
        </p:txBody>
      </p:sp>
      <p:sp>
        <p:nvSpPr>
          <p:cNvPr id="138" name="Text Placeholder 4">
            <a:extLst>
              <a:ext uri="{FF2B5EF4-FFF2-40B4-BE49-F238E27FC236}">
                <a16:creationId xmlns:a16="http://schemas.microsoft.com/office/drawing/2014/main" id="{AA24822D-0AC3-FC55-9002-DCD045DF0B75}"/>
              </a:ext>
            </a:extLst>
          </p:cNvPr>
          <p:cNvSpPr>
            <a:spLocks noGrp="1"/>
          </p:cNvSpPr>
          <p:nvPr>
            <p:custDataLst>
              <p:tags r:id="rId12"/>
            </p:custDataLst>
          </p:nvPr>
        </p:nvSpPr>
        <p:spPr bwMode="auto">
          <a:xfrm>
            <a:off x="10629901" y="1655763"/>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B7F866B-87F8-469E-B6E1-D29AC806C38E}" type="datetime'''''Q''3'''''''''''''''''''''''''''''">
              <a:rPr lang="en-US" altLang="en-US" sz="1200" b="1" smtClean="0">
                <a:cs typeface="+mn-cs"/>
              </a:rPr>
              <a:pPr lvl="0">
                <a:spcBef>
                  <a:spcPct val="0"/>
                </a:spcBef>
                <a:spcAft>
                  <a:spcPct val="0"/>
                </a:spcAft>
              </a:pPr>
              <a:t>Q3</a:t>
            </a:fld>
            <a:endParaRPr lang="en-US" sz="1200" b="1">
              <a:cs typeface="+mn-cs"/>
            </a:endParaRPr>
          </a:p>
        </p:txBody>
      </p:sp>
      <p:sp>
        <p:nvSpPr>
          <p:cNvPr id="83" name="Text Placeholder 4">
            <a:extLst>
              <a:ext uri="{FF2B5EF4-FFF2-40B4-BE49-F238E27FC236}">
                <a16:creationId xmlns:a16="http://schemas.microsoft.com/office/drawing/2014/main" id="{D3BB0573-4186-127D-8ACD-BB116B103ED6}"/>
              </a:ext>
            </a:extLst>
          </p:cNvPr>
          <p:cNvSpPr>
            <a:spLocks noGrp="1"/>
          </p:cNvSpPr>
          <p:nvPr>
            <p:custDataLst>
              <p:tags r:id="rId13"/>
            </p:custDataLst>
          </p:nvPr>
        </p:nvSpPr>
        <p:spPr bwMode="auto">
          <a:xfrm>
            <a:off x="5754688" y="1892300"/>
            <a:ext cx="909638"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1B9393D-6391-4641-9468-1060D1B60B23}" type="datetime'''''''''''''''''''''''''''''''''F''''e''''''''b'''''">
              <a:rPr lang="en-US" altLang="en-US" sz="1200" b="1" smtClean="0">
                <a:effectLst/>
                <a:cs typeface="+mn-cs"/>
              </a:rPr>
              <a:pPr lvl="0">
                <a:spcBef>
                  <a:spcPct val="0"/>
                </a:spcBef>
                <a:spcAft>
                  <a:spcPct val="0"/>
                </a:spcAft>
              </a:pPr>
              <a:t>Feb</a:t>
            </a:fld>
            <a:endParaRPr lang="en-US" sz="1200" b="1">
              <a:cs typeface="+mn-cs"/>
            </a:endParaRPr>
          </a:p>
        </p:txBody>
      </p:sp>
      <p:sp>
        <p:nvSpPr>
          <p:cNvPr id="84" name="Text Placeholder 4">
            <a:extLst>
              <a:ext uri="{FF2B5EF4-FFF2-40B4-BE49-F238E27FC236}">
                <a16:creationId xmlns:a16="http://schemas.microsoft.com/office/drawing/2014/main" id="{B7515A1C-546D-EB8B-351A-42F969E2513E}"/>
              </a:ext>
            </a:extLst>
          </p:cNvPr>
          <p:cNvSpPr>
            <a:spLocks noGrp="1"/>
          </p:cNvSpPr>
          <p:nvPr>
            <p:custDataLst>
              <p:tags r:id="rId14"/>
            </p:custDataLst>
          </p:nvPr>
        </p:nvSpPr>
        <p:spPr bwMode="auto">
          <a:xfrm>
            <a:off x="6664325" y="1892300"/>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8F2E445D-5811-4845-9588-AA2E924C923D}" type="datetime'''''''''''''''M''''''''''''''''a''''''''''''r'''''''''''''''">
              <a:rPr lang="en-US" altLang="en-US" sz="1200" b="1" smtClean="0">
                <a:cs typeface="+mn-cs"/>
              </a:rPr>
              <a:pPr lvl="0">
                <a:spcBef>
                  <a:spcPct val="0"/>
                </a:spcBef>
                <a:spcAft>
                  <a:spcPct val="0"/>
                </a:spcAft>
              </a:pPr>
              <a:t>Mar</a:t>
            </a:fld>
            <a:endParaRPr lang="en-US" sz="1200" b="1">
              <a:cs typeface="+mn-cs"/>
            </a:endParaRPr>
          </a:p>
        </p:txBody>
      </p:sp>
      <p:sp>
        <p:nvSpPr>
          <p:cNvPr id="90" name="Text Placeholder 4">
            <a:extLst>
              <a:ext uri="{FF2B5EF4-FFF2-40B4-BE49-F238E27FC236}">
                <a16:creationId xmlns:a16="http://schemas.microsoft.com/office/drawing/2014/main" id="{208EF424-2411-97FB-93B2-A570855AD55E}"/>
              </a:ext>
            </a:extLst>
          </p:cNvPr>
          <p:cNvSpPr>
            <a:spLocks noGrp="1"/>
          </p:cNvSpPr>
          <p:nvPr>
            <p:custDataLst>
              <p:tags r:id="rId15"/>
            </p:custDataLst>
          </p:nvPr>
        </p:nvSpPr>
        <p:spPr bwMode="auto">
          <a:xfrm>
            <a:off x="7672388" y="1892300"/>
            <a:ext cx="97472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2D19FDB-AFEC-4FBA-8013-2B007393C6CD}" type="datetime'''''''''''''''Ap''''''''''''''r'''''''''''''''''">
              <a:rPr lang="en-US" altLang="en-US" sz="1200" b="1" smtClean="0">
                <a:cs typeface="+mn-cs"/>
              </a:rPr>
              <a:pPr lvl="0">
                <a:spcBef>
                  <a:spcPct val="0"/>
                </a:spcBef>
                <a:spcAft>
                  <a:spcPct val="0"/>
                </a:spcAft>
              </a:pPr>
              <a:t>Apr</a:t>
            </a:fld>
            <a:endParaRPr lang="en-US" sz="1200" b="1">
              <a:cs typeface="+mn-cs"/>
            </a:endParaRPr>
          </a:p>
        </p:txBody>
      </p:sp>
      <p:sp>
        <p:nvSpPr>
          <p:cNvPr id="134" name="Text Placeholder 4">
            <a:extLst>
              <a:ext uri="{FF2B5EF4-FFF2-40B4-BE49-F238E27FC236}">
                <a16:creationId xmlns:a16="http://schemas.microsoft.com/office/drawing/2014/main" id="{08D3BBF7-295B-BAD0-C781-723E1CC24472}"/>
              </a:ext>
            </a:extLst>
          </p:cNvPr>
          <p:cNvSpPr>
            <a:spLocks noGrp="1"/>
          </p:cNvSpPr>
          <p:nvPr>
            <p:custDataLst>
              <p:tags r:id="rId16"/>
            </p:custDataLst>
          </p:nvPr>
        </p:nvSpPr>
        <p:spPr bwMode="auto">
          <a:xfrm>
            <a:off x="8647113" y="1892300"/>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98AC88C-4A98-494C-A76D-C80AC574E163}" type="datetime'''''''''''''''M''ay'">
              <a:rPr lang="en-US" altLang="en-US" sz="1200" b="1" smtClean="0">
                <a:cs typeface="+mn-cs"/>
              </a:rPr>
              <a:pPr lvl="0">
                <a:spcBef>
                  <a:spcPct val="0"/>
                </a:spcBef>
                <a:spcAft>
                  <a:spcPct val="0"/>
                </a:spcAft>
              </a:pPr>
              <a:t>May</a:t>
            </a:fld>
            <a:endParaRPr lang="en-US" sz="1200" b="1">
              <a:cs typeface="+mn-cs"/>
            </a:endParaRPr>
          </a:p>
        </p:txBody>
      </p:sp>
      <p:sp>
        <p:nvSpPr>
          <p:cNvPr id="136" name="Text Placeholder 4">
            <a:extLst>
              <a:ext uri="{FF2B5EF4-FFF2-40B4-BE49-F238E27FC236}">
                <a16:creationId xmlns:a16="http://schemas.microsoft.com/office/drawing/2014/main" id="{E5697CF2-6CD0-3F71-B215-5AB791B2F635}"/>
              </a:ext>
            </a:extLst>
          </p:cNvPr>
          <p:cNvSpPr>
            <a:spLocks noGrp="1"/>
          </p:cNvSpPr>
          <p:nvPr>
            <p:custDataLst>
              <p:tags r:id="rId17"/>
            </p:custDataLst>
          </p:nvPr>
        </p:nvSpPr>
        <p:spPr bwMode="auto">
          <a:xfrm>
            <a:off x="9655175" y="1892300"/>
            <a:ext cx="97472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A12A46E6-6AD6-444C-B063-17AE79DB1410}" type="datetime'''''J''''''''''''''''''''''''''''u''n'''">
              <a:rPr lang="en-US" altLang="en-US" sz="1200" b="1" smtClean="0">
                <a:cs typeface="+mn-cs"/>
              </a:rPr>
              <a:pPr lvl="0">
                <a:spcBef>
                  <a:spcPct val="0"/>
                </a:spcBef>
                <a:spcAft>
                  <a:spcPct val="0"/>
                </a:spcAft>
              </a:pPr>
              <a:t>Jun</a:t>
            </a:fld>
            <a:endParaRPr lang="en-US" sz="1200" b="1">
              <a:cs typeface="+mn-cs"/>
            </a:endParaRPr>
          </a:p>
        </p:txBody>
      </p:sp>
      <p:sp>
        <p:nvSpPr>
          <p:cNvPr id="137" name="Text Placeholder 4">
            <a:extLst>
              <a:ext uri="{FF2B5EF4-FFF2-40B4-BE49-F238E27FC236}">
                <a16:creationId xmlns:a16="http://schemas.microsoft.com/office/drawing/2014/main" id="{CCCCFFA4-B690-A9FE-AC27-F85F822BD90F}"/>
              </a:ext>
            </a:extLst>
          </p:cNvPr>
          <p:cNvSpPr>
            <a:spLocks noGrp="1"/>
          </p:cNvSpPr>
          <p:nvPr>
            <p:custDataLst>
              <p:tags r:id="rId18"/>
            </p:custDataLst>
          </p:nvPr>
        </p:nvSpPr>
        <p:spPr bwMode="auto">
          <a:xfrm>
            <a:off x="10629900" y="1892300"/>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E757D571-C5D9-441B-A6EC-77E3AA730126}" type="datetime'''''''''''''''''Ju''''''''''l'''''''''''''''''''''">
              <a:rPr lang="en-US" altLang="en-US" sz="1200" b="1" smtClean="0">
                <a:cs typeface="+mn-cs"/>
              </a:rPr>
              <a:pPr lvl="0">
                <a:spcBef>
                  <a:spcPct val="0"/>
                </a:spcBef>
                <a:spcAft>
                  <a:spcPct val="0"/>
                </a:spcAft>
              </a:pPr>
              <a:t>Jul</a:t>
            </a:fld>
            <a:endParaRPr lang="en-US" sz="1200" b="1">
              <a:cs typeface="+mn-cs"/>
            </a:endParaRPr>
          </a:p>
        </p:txBody>
      </p:sp>
      <p:cxnSp>
        <p:nvCxnSpPr>
          <p:cNvPr id="133" name="Straight Connector 132">
            <a:extLst>
              <a:ext uri="{FF2B5EF4-FFF2-40B4-BE49-F238E27FC236}">
                <a16:creationId xmlns:a16="http://schemas.microsoft.com/office/drawing/2014/main" id="{9520FFE2-830E-C0BD-A643-35E18D9FCC47}"/>
              </a:ext>
            </a:extLst>
          </p:cNvPr>
          <p:cNvCxnSpPr/>
          <p:nvPr>
            <p:custDataLst>
              <p:tags r:id="rId19"/>
            </p:custDataLst>
          </p:nvPr>
        </p:nvCxnSpPr>
        <p:spPr bwMode="auto">
          <a:xfrm flipH="1">
            <a:off x="5699125" y="1655763"/>
            <a:ext cx="59388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B0797784-949A-C4D2-DF81-84BC30D88DAF}"/>
              </a:ext>
            </a:extLst>
          </p:cNvPr>
          <p:cNvCxnSpPr/>
          <p:nvPr>
            <p:custDataLst>
              <p:tags r:id="rId20"/>
            </p:custDataLst>
          </p:nvPr>
        </p:nvCxnSpPr>
        <p:spPr bwMode="auto">
          <a:xfrm flipH="1">
            <a:off x="5699125" y="1892300"/>
            <a:ext cx="1973263"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E84E69F7-019F-EB84-B9C8-08804178A5D9}"/>
              </a:ext>
            </a:extLst>
          </p:cNvPr>
          <p:cNvCxnSpPr/>
          <p:nvPr>
            <p:custDataLst>
              <p:tags r:id="rId21"/>
            </p:custDataLst>
          </p:nvPr>
        </p:nvCxnSpPr>
        <p:spPr bwMode="auto">
          <a:xfrm flipH="1">
            <a:off x="7616825" y="1892300"/>
            <a:ext cx="30130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657E3118-80ED-FD56-021F-4C071BCB127B}"/>
              </a:ext>
            </a:extLst>
          </p:cNvPr>
          <p:cNvCxnSpPr/>
          <p:nvPr>
            <p:custDataLst>
              <p:tags r:id="rId22"/>
            </p:custDataLst>
          </p:nvPr>
        </p:nvCxnSpPr>
        <p:spPr bwMode="auto">
          <a:xfrm flipH="1">
            <a:off x="10574339" y="1892300"/>
            <a:ext cx="106362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9A1B82A1-8D18-481B-3EB2-435FE964AF24}"/>
              </a:ext>
            </a:extLst>
          </p:cNvPr>
          <p:cNvCxnSpPr/>
          <p:nvPr>
            <p:custDataLst>
              <p:tags r:id="rId23"/>
            </p:custDataLst>
          </p:nvPr>
        </p:nvCxnSpPr>
        <p:spPr bwMode="auto">
          <a:xfrm>
            <a:off x="5754688" y="2128838"/>
            <a:ext cx="0" cy="371316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FC9A4FEB-DDD3-CCDD-4573-9A94F159C5AE}"/>
              </a:ext>
            </a:extLst>
          </p:cNvPr>
          <p:cNvCxnSpPr/>
          <p:nvPr>
            <p:custDataLst>
              <p:tags r:id="rId24"/>
            </p:custDataLst>
          </p:nvPr>
        </p:nvCxnSpPr>
        <p:spPr bwMode="auto">
          <a:xfrm>
            <a:off x="11637963" y="2128838"/>
            <a:ext cx="0" cy="371316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56F99486-BB3C-AB8B-015E-780FA9B65D9F}"/>
              </a:ext>
            </a:extLst>
          </p:cNvPr>
          <p:cNvCxnSpPr/>
          <p:nvPr>
            <p:custDataLst>
              <p:tags r:id="rId25"/>
            </p:custDataLst>
          </p:nvPr>
        </p:nvCxnSpPr>
        <p:spPr bwMode="auto">
          <a:xfrm>
            <a:off x="10629900" y="2128838"/>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5E787F3C-5324-B2C4-5DCE-DA2A76B3D6B4}"/>
              </a:ext>
            </a:extLst>
          </p:cNvPr>
          <p:cNvCxnSpPr/>
          <p:nvPr>
            <p:custDataLst>
              <p:tags r:id="rId26"/>
            </p:custDataLst>
          </p:nvPr>
        </p:nvCxnSpPr>
        <p:spPr bwMode="auto">
          <a:xfrm>
            <a:off x="8647113" y="2128838"/>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18DB6E3E-A374-FB84-25ED-3E8E0CAFCE0F}"/>
              </a:ext>
            </a:extLst>
          </p:cNvPr>
          <p:cNvCxnSpPr/>
          <p:nvPr>
            <p:custDataLst>
              <p:tags r:id="rId27"/>
            </p:custDataLst>
          </p:nvPr>
        </p:nvCxnSpPr>
        <p:spPr bwMode="auto">
          <a:xfrm>
            <a:off x="6664325" y="2128838"/>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81664CDA-7D85-0678-4A8B-C5B1A018832C}"/>
              </a:ext>
            </a:extLst>
          </p:cNvPr>
          <p:cNvCxnSpPr/>
          <p:nvPr>
            <p:custDataLst>
              <p:tags r:id="rId28"/>
            </p:custDataLst>
          </p:nvPr>
        </p:nvCxnSpPr>
        <p:spPr bwMode="auto">
          <a:xfrm>
            <a:off x="7672388" y="2128838"/>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9C5E12BD-7C80-A468-F57A-C20FB59F9522}"/>
              </a:ext>
            </a:extLst>
          </p:cNvPr>
          <p:cNvCxnSpPr/>
          <p:nvPr>
            <p:custDataLst>
              <p:tags r:id="rId29"/>
            </p:custDataLst>
          </p:nvPr>
        </p:nvCxnSpPr>
        <p:spPr bwMode="auto">
          <a:xfrm>
            <a:off x="5754688" y="4076700"/>
            <a:ext cx="58832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9179A8E9-9B67-3937-4F95-6773C109C2CD}"/>
              </a:ext>
            </a:extLst>
          </p:cNvPr>
          <p:cNvCxnSpPr/>
          <p:nvPr>
            <p:custDataLst>
              <p:tags r:id="rId30"/>
            </p:custDataLst>
          </p:nvPr>
        </p:nvCxnSpPr>
        <p:spPr bwMode="auto">
          <a:xfrm>
            <a:off x="5754688" y="5537200"/>
            <a:ext cx="58832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4BF0E3BA-691E-1130-528B-D218CE7B66D8}"/>
              </a:ext>
            </a:extLst>
          </p:cNvPr>
          <p:cNvCxnSpPr/>
          <p:nvPr>
            <p:custDataLst>
              <p:tags r:id="rId31"/>
            </p:custDataLst>
          </p:nvPr>
        </p:nvCxnSpPr>
        <p:spPr bwMode="auto">
          <a:xfrm>
            <a:off x="5754688" y="5232400"/>
            <a:ext cx="58832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33CDE175-316B-848A-A3E5-1164AC5B8FF9}"/>
              </a:ext>
            </a:extLst>
          </p:cNvPr>
          <p:cNvCxnSpPr/>
          <p:nvPr>
            <p:custDataLst>
              <p:tags r:id="rId32"/>
            </p:custDataLst>
          </p:nvPr>
        </p:nvCxnSpPr>
        <p:spPr bwMode="auto">
          <a:xfrm>
            <a:off x="5754688" y="4654550"/>
            <a:ext cx="58832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7F3A1F5A-DCE5-9DF9-CE6D-4EB33F552C4E}"/>
              </a:ext>
            </a:extLst>
          </p:cNvPr>
          <p:cNvCxnSpPr/>
          <p:nvPr>
            <p:custDataLst>
              <p:tags r:id="rId33"/>
            </p:custDataLst>
          </p:nvPr>
        </p:nvCxnSpPr>
        <p:spPr bwMode="auto">
          <a:xfrm>
            <a:off x="5754688" y="5842000"/>
            <a:ext cx="5883275"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3C24697E-BE54-6698-6007-43CE1AEB7158}"/>
              </a:ext>
            </a:extLst>
          </p:cNvPr>
          <p:cNvCxnSpPr/>
          <p:nvPr>
            <p:custDataLst>
              <p:tags r:id="rId34"/>
            </p:custDataLst>
          </p:nvPr>
        </p:nvCxnSpPr>
        <p:spPr bwMode="gray">
          <a:xfrm>
            <a:off x="6762750" y="2128837"/>
            <a:ext cx="0" cy="3867150"/>
          </a:xfrm>
          <a:prstGeom prst="line">
            <a:avLst/>
          </a:prstGeom>
          <a:ln w="19050" cap="flat" cmpd="sng" algn="ctr">
            <a:solidFill>
              <a:schemeClr val="accent5"/>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0E0C60F5-3402-51C2-53C4-7A4A899060DB}"/>
              </a:ext>
            </a:extLst>
          </p:cNvPr>
          <p:cNvCxnSpPr/>
          <p:nvPr>
            <p:custDataLst>
              <p:tags r:id="rId35"/>
            </p:custDataLst>
          </p:nvPr>
        </p:nvCxnSpPr>
        <p:spPr bwMode="gray">
          <a:xfrm>
            <a:off x="7834313" y="2128838"/>
            <a:ext cx="0" cy="3867150"/>
          </a:xfrm>
          <a:prstGeom prst="line">
            <a:avLst/>
          </a:prstGeom>
          <a:ln w="19050" cap="flat" cmpd="sng" algn="ctr">
            <a:solidFill>
              <a:schemeClr val="accent5"/>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8B0D24E7-B479-C3D5-FA5E-BF51F4A9888B}"/>
              </a:ext>
            </a:extLst>
          </p:cNvPr>
          <p:cNvCxnSpPr/>
          <p:nvPr>
            <p:custDataLst>
              <p:tags r:id="rId36"/>
            </p:custDataLst>
          </p:nvPr>
        </p:nvCxnSpPr>
        <p:spPr bwMode="gray">
          <a:xfrm>
            <a:off x="9655175" y="2128838"/>
            <a:ext cx="0" cy="3867150"/>
          </a:xfrm>
          <a:prstGeom prst="line">
            <a:avLst/>
          </a:prstGeom>
          <a:ln w="19050" cap="flat" cmpd="sng" algn="ctr">
            <a:solidFill>
              <a:schemeClr val="accent5"/>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58E8B35A-328A-BA45-4EC3-0B47493806C3}"/>
              </a:ext>
            </a:extLst>
          </p:cNvPr>
          <p:cNvCxnSpPr/>
          <p:nvPr>
            <p:custDataLst>
              <p:tags r:id="rId37"/>
            </p:custDataLst>
          </p:nvPr>
        </p:nvCxnSpPr>
        <p:spPr bwMode="gray">
          <a:xfrm>
            <a:off x="11637963" y="2128838"/>
            <a:ext cx="0" cy="3867150"/>
          </a:xfrm>
          <a:prstGeom prst="line">
            <a:avLst/>
          </a:prstGeom>
          <a:ln w="19050" cap="flat" cmpd="sng" algn="ctr">
            <a:solidFill>
              <a:schemeClr val="accent5"/>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A9C5E372-FF6B-AB5D-C45B-13BA8192DC01}"/>
              </a:ext>
            </a:extLst>
          </p:cNvPr>
          <p:cNvCxnSpPr/>
          <p:nvPr>
            <p:custDataLst>
              <p:tags r:id="rId38"/>
            </p:custDataLst>
          </p:nvPr>
        </p:nvCxnSpPr>
        <p:spPr bwMode="auto">
          <a:xfrm>
            <a:off x="5754688" y="2128838"/>
            <a:ext cx="5883275"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 name="Isosceles Triangle 2">
            <a:extLst>
              <a:ext uri="{FF2B5EF4-FFF2-40B4-BE49-F238E27FC236}">
                <a16:creationId xmlns:a16="http://schemas.microsoft.com/office/drawing/2014/main" id="{416B804C-EE13-74AA-B884-FC204FD48C30}"/>
              </a:ext>
            </a:extLst>
          </p:cNvPr>
          <p:cNvSpPr/>
          <p:nvPr>
            <p:custDataLst>
              <p:tags r:id="rId39"/>
            </p:custDataLst>
          </p:nvPr>
        </p:nvSpPr>
        <p:spPr bwMode="gray">
          <a:xfrm>
            <a:off x="11549063" y="5907088"/>
            <a:ext cx="177800" cy="177800"/>
          </a:xfrm>
          <a:prstGeom prst="triangle">
            <a:avLst/>
          </a:prstGeom>
          <a:solidFill>
            <a:schemeClr val="accent5"/>
          </a:solidFill>
          <a:ln w="9525" cap="sq" cmpd="sng" algn="ctr">
            <a:solidFill>
              <a:schemeClr val="accent5"/>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53" name="Diamond 52">
            <a:extLst>
              <a:ext uri="{FF2B5EF4-FFF2-40B4-BE49-F238E27FC236}">
                <a16:creationId xmlns:a16="http://schemas.microsoft.com/office/drawing/2014/main" id="{47EF1980-F41F-FD99-B332-B518F060FB23}"/>
              </a:ext>
            </a:extLst>
          </p:cNvPr>
          <p:cNvSpPr/>
          <p:nvPr>
            <p:custDataLst>
              <p:tags r:id="rId40"/>
            </p:custDataLst>
          </p:nvPr>
        </p:nvSpPr>
        <p:spPr bwMode="gray">
          <a:xfrm>
            <a:off x="8297863" y="4710113"/>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44" name="Oval 43">
            <a:extLst>
              <a:ext uri="{FF2B5EF4-FFF2-40B4-BE49-F238E27FC236}">
                <a16:creationId xmlns:a16="http://schemas.microsoft.com/office/drawing/2014/main" id="{452E4641-54AA-376F-D2D1-C094ED0DCA4C}"/>
              </a:ext>
            </a:extLst>
          </p:cNvPr>
          <p:cNvSpPr/>
          <p:nvPr>
            <p:custDataLst>
              <p:tags r:id="rId41"/>
            </p:custDataLst>
          </p:nvPr>
        </p:nvSpPr>
        <p:spPr bwMode="gray">
          <a:xfrm>
            <a:off x="8753475" y="4132263"/>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49" name="Diamond 48">
            <a:extLst>
              <a:ext uri="{FF2B5EF4-FFF2-40B4-BE49-F238E27FC236}">
                <a16:creationId xmlns:a16="http://schemas.microsoft.com/office/drawing/2014/main" id="{87B05CD8-99E1-7FCF-5B03-1169200CA4D8}"/>
              </a:ext>
            </a:extLst>
          </p:cNvPr>
          <p:cNvSpPr/>
          <p:nvPr>
            <p:custDataLst>
              <p:tags r:id="rId42"/>
            </p:custDataLst>
          </p:nvPr>
        </p:nvSpPr>
        <p:spPr bwMode="gray">
          <a:xfrm>
            <a:off x="8005763" y="4710113"/>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265" name="Diamond 264">
            <a:extLst>
              <a:ext uri="{FF2B5EF4-FFF2-40B4-BE49-F238E27FC236}">
                <a16:creationId xmlns:a16="http://schemas.microsoft.com/office/drawing/2014/main" id="{77EFAC83-9A46-6A0D-A0A8-708246C2C915}"/>
              </a:ext>
            </a:extLst>
          </p:cNvPr>
          <p:cNvSpPr/>
          <p:nvPr>
            <p:custDataLst>
              <p:tags r:id="rId43"/>
            </p:custDataLst>
          </p:nvPr>
        </p:nvSpPr>
        <p:spPr bwMode="gray">
          <a:xfrm>
            <a:off x="9339263" y="5287963"/>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22" name="Isosceles Triangle 21">
            <a:extLst>
              <a:ext uri="{FF2B5EF4-FFF2-40B4-BE49-F238E27FC236}">
                <a16:creationId xmlns:a16="http://schemas.microsoft.com/office/drawing/2014/main" id="{9FCC1AAC-7A08-E7CB-CC72-5124FC61CD5F}"/>
              </a:ext>
            </a:extLst>
          </p:cNvPr>
          <p:cNvSpPr/>
          <p:nvPr>
            <p:custDataLst>
              <p:tags r:id="rId44"/>
            </p:custDataLst>
          </p:nvPr>
        </p:nvSpPr>
        <p:spPr bwMode="gray">
          <a:xfrm>
            <a:off x="9566275" y="5907088"/>
            <a:ext cx="177800" cy="177800"/>
          </a:xfrm>
          <a:prstGeom prst="triangle">
            <a:avLst/>
          </a:prstGeom>
          <a:solidFill>
            <a:schemeClr val="accent5"/>
          </a:solidFill>
          <a:ln w="9525" cap="sq" cmpd="sng" algn="ctr">
            <a:solidFill>
              <a:schemeClr val="accent5"/>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38" name="Oval 37">
            <a:extLst>
              <a:ext uri="{FF2B5EF4-FFF2-40B4-BE49-F238E27FC236}">
                <a16:creationId xmlns:a16="http://schemas.microsoft.com/office/drawing/2014/main" id="{A18BF457-9782-E16F-CAD7-1E6C5FE3FF32}"/>
              </a:ext>
            </a:extLst>
          </p:cNvPr>
          <p:cNvSpPr/>
          <p:nvPr>
            <p:custDataLst>
              <p:tags r:id="rId45"/>
            </p:custDataLst>
          </p:nvPr>
        </p:nvSpPr>
        <p:spPr bwMode="gray">
          <a:xfrm>
            <a:off x="8266113" y="4132263"/>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27" name="Diamond 26">
            <a:extLst>
              <a:ext uri="{FF2B5EF4-FFF2-40B4-BE49-F238E27FC236}">
                <a16:creationId xmlns:a16="http://schemas.microsoft.com/office/drawing/2014/main" id="{75C488C4-95FD-78C4-A07E-5139D8DDAE99}"/>
              </a:ext>
            </a:extLst>
          </p:cNvPr>
          <p:cNvSpPr/>
          <p:nvPr>
            <p:custDataLst>
              <p:tags r:id="rId46"/>
            </p:custDataLst>
          </p:nvPr>
        </p:nvSpPr>
        <p:spPr bwMode="gray">
          <a:xfrm>
            <a:off x="7616825" y="4710113"/>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267" name="Oval 266">
            <a:extLst>
              <a:ext uri="{FF2B5EF4-FFF2-40B4-BE49-F238E27FC236}">
                <a16:creationId xmlns:a16="http://schemas.microsoft.com/office/drawing/2014/main" id="{D4818A42-83F8-B369-328B-DED17E321882}"/>
              </a:ext>
            </a:extLst>
          </p:cNvPr>
          <p:cNvSpPr/>
          <p:nvPr>
            <p:custDataLst>
              <p:tags r:id="rId47"/>
            </p:custDataLst>
          </p:nvPr>
        </p:nvSpPr>
        <p:spPr bwMode="gray">
          <a:xfrm>
            <a:off x="9566275" y="5592763"/>
            <a:ext cx="177800" cy="177800"/>
          </a:xfrm>
          <a:prstGeom prst="ellipse">
            <a:avLst/>
          </a:prstGeom>
          <a:solidFill>
            <a:srgbClr val="FFFFFF"/>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46" name="Isosceles Triangle 45">
            <a:extLst>
              <a:ext uri="{FF2B5EF4-FFF2-40B4-BE49-F238E27FC236}">
                <a16:creationId xmlns:a16="http://schemas.microsoft.com/office/drawing/2014/main" id="{256473A4-EC19-6289-CDD0-9F639EED4624}"/>
              </a:ext>
            </a:extLst>
          </p:cNvPr>
          <p:cNvSpPr/>
          <p:nvPr>
            <p:custDataLst>
              <p:tags r:id="rId48"/>
            </p:custDataLst>
          </p:nvPr>
        </p:nvSpPr>
        <p:spPr bwMode="gray">
          <a:xfrm>
            <a:off x="7745413" y="5907088"/>
            <a:ext cx="177800" cy="177800"/>
          </a:xfrm>
          <a:prstGeom prst="triangle">
            <a:avLst/>
          </a:prstGeom>
          <a:solidFill>
            <a:schemeClr val="accent5"/>
          </a:solidFill>
          <a:ln w="9525" cap="sq" cmpd="sng" algn="ctr">
            <a:solidFill>
              <a:schemeClr val="accent5"/>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31" name="Oval 30">
            <a:extLst>
              <a:ext uri="{FF2B5EF4-FFF2-40B4-BE49-F238E27FC236}">
                <a16:creationId xmlns:a16="http://schemas.microsoft.com/office/drawing/2014/main" id="{DE954AB8-EACE-CD42-F2C5-91F5CF6F0083}"/>
              </a:ext>
            </a:extLst>
          </p:cNvPr>
          <p:cNvSpPr/>
          <p:nvPr>
            <p:custDataLst>
              <p:tags r:id="rId49"/>
            </p:custDataLst>
          </p:nvPr>
        </p:nvSpPr>
        <p:spPr bwMode="gray">
          <a:xfrm>
            <a:off x="8039100" y="4132263"/>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42" name="Diamond 41">
            <a:extLst>
              <a:ext uri="{FF2B5EF4-FFF2-40B4-BE49-F238E27FC236}">
                <a16:creationId xmlns:a16="http://schemas.microsoft.com/office/drawing/2014/main" id="{9FFF94DD-B18A-0A5F-9703-61A941F11845}"/>
              </a:ext>
            </a:extLst>
          </p:cNvPr>
          <p:cNvSpPr/>
          <p:nvPr>
            <p:custDataLst>
              <p:tags r:id="rId50"/>
            </p:custDataLst>
          </p:nvPr>
        </p:nvSpPr>
        <p:spPr bwMode="gray">
          <a:xfrm>
            <a:off x="8948738" y="5287963"/>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85" name="Isosceles Triangle 184">
            <a:extLst>
              <a:ext uri="{FF2B5EF4-FFF2-40B4-BE49-F238E27FC236}">
                <a16:creationId xmlns:a16="http://schemas.microsoft.com/office/drawing/2014/main" id="{9FCBBB72-28F4-5747-9FD2-4685534C1DC3}"/>
              </a:ext>
            </a:extLst>
          </p:cNvPr>
          <p:cNvSpPr/>
          <p:nvPr>
            <p:custDataLst>
              <p:tags r:id="rId51"/>
            </p:custDataLst>
          </p:nvPr>
        </p:nvSpPr>
        <p:spPr bwMode="gray">
          <a:xfrm>
            <a:off x="7518400" y="3552825"/>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37" name="Oval 36">
            <a:extLst>
              <a:ext uri="{FF2B5EF4-FFF2-40B4-BE49-F238E27FC236}">
                <a16:creationId xmlns:a16="http://schemas.microsoft.com/office/drawing/2014/main" id="{B81F3324-AB8A-55E9-BAEF-A55BED52A0C7}"/>
              </a:ext>
            </a:extLst>
          </p:cNvPr>
          <p:cNvSpPr/>
          <p:nvPr>
            <p:custDataLst>
              <p:tags r:id="rId52"/>
            </p:custDataLst>
          </p:nvPr>
        </p:nvSpPr>
        <p:spPr bwMode="gray">
          <a:xfrm>
            <a:off x="8753475" y="4405313"/>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261" name="Diamond 260">
            <a:extLst>
              <a:ext uri="{FF2B5EF4-FFF2-40B4-BE49-F238E27FC236}">
                <a16:creationId xmlns:a16="http://schemas.microsoft.com/office/drawing/2014/main" id="{A2724280-17A8-00D5-EDAD-404D9E8628FD}"/>
              </a:ext>
            </a:extLst>
          </p:cNvPr>
          <p:cNvSpPr/>
          <p:nvPr>
            <p:custDataLst>
              <p:tags r:id="rId53"/>
            </p:custDataLst>
          </p:nvPr>
        </p:nvSpPr>
        <p:spPr bwMode="gray">
          <a:xfrm>
            <a:off x="6705600" y="4710113"/>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83" name="Isosceles Triangle 182">
            <a:extLst>
              <a:ext uri="{FF2B5EF4-FFF2-40B4-BE49-F238E27FC236}">
                <a16:creationId xmlns:a16="http://schemas.microsoft.com/office/drawing/2014/main" id="{CE202DAD-3298-687E-0CF5-89DD45395849}"/>
              </a:ext>
            </a:extLst>
          </p:cNvPr>
          <p:cNvSpPr/>
          <p:nvPr>
            <p:custDataLst>
              <p:tags r:id="rId54"/>
            </p:custDataLst>
          </p:nvPr>
        </p:nvSpPr>
        <p:spPr bwMode="gray">
          <a:xfrm>
            <a:off x="7291388" y="3279775"/>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263" name="Diamond 262">
            <a:extLst>
              <a:ext uri="{FF2B5EF4-FFF2-40B4-BE49-F238E27FC236}">
                <a16:creationId xmlns:a16="http://schemas.microsoft.com/office/drawing/2014/main" id="{686448A3-DBCB-BE23-9DA9-33AF2993D091}"/>
              </a:ext>
            </a:extLst>
          </p:cNvPr>
          <p:cNvSpPr/>
          <p:nvPr>
            <p:custDataLst>
              <p:tags r:id="rId55"/>
            </p:custDataLst>
          </p:nvPr>
        </p:nvSpPr>
        <p:spPr bwMode="gray">
          <a:xfrm>
            <a:off x="8753475" y="4984750"/>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40" name="Diamond 39">
            <a:extLst>
              <a:ext uri="{FF2B5EF4-FFF2-40B4-BE49-F238E27FC236}">
                <a16:creationId xmlns:a16="http://schemas.microsoft.com/office/drawing/2014/main" id="{F8120519-E244-0FB7-7116-5645C256E417}"/>
              </a:ext>
            </a:extLst>
          </p:cNvPr>
          <p:cNvSpPr/>
          <p:nvPr>
            <p:custDataLst>
              <p:tags r:id="rId56"/>
            </p:custDataLst>
          </p:nvPr>
        </p:nvSpPr>
        <p:spPr bwMode="gray">
          <a:xfrm>
            <a:off x="8428038" y="5287963"/>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81" name="Isosceles Triangle 180">
            <a:extLst>
              <a:ext uri="{FF2B5EF4-FFF2-40B4-BE49-F238E27FC236}">
                <a16:creationId xmlns:a16="http://schemas.microsoft.com/office/drawing/2014/main" id="{17AA1629-CD85-5523-24B9-F65E504E3A4E}"/>
              </a:ext>
            </a:extLst>
          </p:cNvPr>
          <p:cNvSpPr/>
          <p:nvPr>
            <p:custDataLst>
              <p:tags r:id="rId57"/>
            </p:custDataLst>
          </p:nvPr>
        </p:nvSpPr>
        <p:spPr bwMode="gray">
          <a:xfrm>
            <a:off x="6835775" y="3005138"/>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78" name="Isosceles Triangle 177">
            <a:extLst>
              <a:ext uri="{FF2B5EF4-FFF2-40B4-BE49-F238E27FC236}">
                <a16:creationId xmlns:a16="http://schemas.microsoft.com/office/drawing/2014/main" id="{229878E0-D7B4-0268-FB07-1752CDDB9EBD}"/>
              </a:ext>
            </a:extLst>
          </p:cNvPr>
          <p:cNvSpPr/>
          <p:nvPr>
            <p:custDataLst>
              <p:tags r:id="rId58"/>
            </p:custDataLst>
          </p:nvPr>
        </p:nvSpPr>
        <p:spPr bwMode="gray">
          <a:xfrm>
            <a:off x="6445250" y="2732088"/>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25" name="Oval 24">
            <a:extLst>
              <a:ext uri="{FF2B5EF4-FFF2-40B4-BE49-F238E27FC236}">
                <a16:creationId xmlns:a16="http://schemas.microsoft.com/office/drawing/2014/main" id="{72AECEFE-7784-84D9-FDEB-D7237604E212}"/>
              </a:ext>
            </a:extLst>
          </p:cNvPr>
          <p:cNvSpPr/>
          <p:nvPr>
            <p:custDataLst>
              <p:tags r:id="rId59"/>
            </p:custDataLst>
          </p:nvPr>
        </p:nvSpPr>
        <p:spPr bwMode="gray">
          <a:xfrm>
            <a:off x="8201025" y="5592763"/>
            <a:ext cx="177800" cy="177800"/>
          </a:xfrm>
          <a:prstGeom prst="ellipse">
            <a:avLst/>
          </a:prstGeom>
          <a:solidFill>
            <a:srgbClr val="FFFFFF"/>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74" name="Isosceles Triangle 173">
            <a:extLst>
              <a:ext uri="{FF2B5EF4-FFF2-40B4-BE49-F238E27FC236}">
                <a16:creationId xmlns:a16="http://schemas.microsoft.com/office/drawing/2014/main" id="{C4A97F3D-AEC8-D1BC-9CCF-C4A6CC0AA725}"/>
              </a:ext>
            </a:extLst>
          </p:cNvPr>
          <p:cNvSpPr/>
          <p:nvPr>
            <p:custDataLst>
              <p:tags r:id="rId60"/>
            </p:custDataLst>
          </p:nvPr>
        </p:nvSpPr>
        <p:spPr bwMode="gray">
          <a:xfrm>
            <a:off x="6251575" y="2457450"/>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72" name="Isosceles Triangle 171">
            <a:extLst>
              <a:ext uri="{FF2B5EF4-FFF2-40B4-BE49-F238E27FC236}">
                <a16:creationId xmlns:a16="http://schemas.microsoft.com/office/drawing/2014/main" id="{0F109413-4C69-ABCF-1144-7A1CA3317CEC}"/>
              </a:ext>
            </a:extLst>
          </p:cNvPr>
          <p:cNvSpPr/>
          <p:nvPr>
            <p:custDataLst>
              <p:tags r:id="rId61"/>
            </p:custDataLst>
          </p:nvPr>
        </p:nvSpPr>
        <p:spPr bwMode="gray">
          <a:xfrm>
            <a:off x="6022975" y="2184400"/>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89" name="Isosceles Triangle 188">
            <a:extLst>
              <a:ext uri="{FF2B5EF4-FFF2-40B4-BE49-F238E27FC236}">
                <a16:creationId xmlns:a16="http://schemas.microsoft.com/office/drawing/2014/main" id="{F14A997A-3D21-73D7-E42D-A30A27412EB6}"/>
              </a:ext>
            </a:extLst>
          </p:cNvPr>
          <p:cNvSpPr/>
          <p:nvPr>
            <p:custDataLst>
              <p:tags r:id="rId62"/>
            </p:custDataLst>
          </p:nvPr>
        </p:nvSpPr>
        <p:spPr bwMode="gray">
          <a:xfrm>
            <a:off x="7745413" y="3827463"/>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6" name="Isosceles Triangle 5">
            <a:extLst>
              <a:ext uri="{FF2B5EF4-FFF2-40B4-BE49-F238E27FC236}">
                <a16:creationId xmlns:a16="http://schemas.microsoft.com/office/drawing/2014/main" id="{A04A9F8D-B962-212F-8A53-C939271E94E6}"/>
              </a:ext>
            </a:extLst>
          </p:cNvPr>
          <p:cNvSpPr/>
          <p:nvPr>
            <p:custDataLst>
              <p:tags r:id="rId63"/>
            </p:custDataLst>
          </p:nvPr>
        </p:nvSpPr>
        <p:spPr bwMode="gray">
          <a:xfrm>
            <a:off x="6673850" y="5907088"/>
            <a:ext cx="177800" cy="177800"/>
          </a:xfrm>
          <a:prstGeom prst="triangle">
            <a:avLst/>
          </a:prstGeom>
          <a:solidFill>
            <a:schemeClr val="accent5"/>
          </a:solidFill>
          <a:ln w="9525" cap="sq" cmpd="sng" algn="ctr">
            <a:solidFill>
              <a:schemeClr val="accent5"/>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91" name="Oval 190">
            <a:extLst>
              <a:ext uri="{FF2B5EF4-FFF2-40B4-BE49-F238E27FC236}">
                <a16:creationId xmlns:a16="http://schemas.microsoft.com/office/drawing/2014/main" id="{BFDD1F37-2E02-E91D-24E6-95766830C3D8}"/>
              </a:ext>
            </a:extLst>
          </p:cNvPr>
          <p:cNvSpPr/>
          <p:nvPr>
            <p:custDataLst>
              <p:tags r:id="rId64"/>
            </p:custDataLst>
          </p:nvPr>
        </p:nvSpPr>
        <p:spPr bwMode="gray">
          <a:xfrm>
            <a:off x="6900863" y="4132263"/>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cxnSp>
        <p:nvCxnSpPr>
          <p:cNvPr id="34" name="LineBasicDefault 19">
            <a:extLst>
              <a:ext uri="{FF2B5EF4-FFF2-40B4-BE49-F238E27FC236}">
                <a16:creationId xmlns:a16="http://schemas.microsoft.com/office/drawing/2014/main" id="{5872F154-506F-7B54-CC0A-F419DE872D22}"/>
              </a:ext>
            </a:extLst>
          </p:cNvPr>
          <p:cNvCxnSpPr>
            <a:cxnSpLocks/>
          </p:cNvCxnSpPr>
          <p:nvPr>
            <p:custDataLst>
              <p:tags r:id="rId65"/>
            </p:custDataLst>
          </p:nvPr>
        </p:nvCxnSpPr>
        <p:spPr>
          <a:xfrm>
            <a:off x="554735" y="2128839"/>
            <a:ext cx="5232613" cy="0"/>
          </a:xfrm>
          <a:prstGeom prst="straightConnector1">
            <a:avLst/>
          </a:prstGeom>
          <a:ln w="190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2" name="LineBasicDefault 19">
            <a:extLst>
              <a:ext uri="{FF2B5EF4-FFF2-40B4-BE49-F238E27FC236}">
                <a16:creationId xmlns:a16="http://schemas.microsoft.com/office/drawing/2014/main" id="{F996F348-C75F-0631-98EC-05C2D10EA378}"/>
              </a:ext>
            </a:extLst>
          </p:cNvPr>
          <p:cNvCxnSpPr>
            <a:cxnSpLocks/>
          </p:cNvCxnSpPr>
          <p:nvPr>
            <p:custDataLst>
              <p:tags r:id="rId66"/>
            </p:custDataLst>
          </p:nvPr>
        </p:nvCxnSpPr>
        <p:spPr>
          <a:xfrm>
            <a:off x="554735" y="5841471"/>
            <a:ext cx="5232613" cy="0"/>
          </a:xfrm>
          <a:prstGeom prst="straightConnector1">
            <a:avLst/>
          </a:prstGeom>
          <a:ln w="190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5" name="GreyLineSeparatorDefault 165">
            <a:extLst>
              <a:ext uri="{FF2B5EF4-FFF2-40B4-BE49-F238E27FC236}">
                <a16:creationId xmlns:a16="http://schemas.microsoft.com/office/drawing/2014/main" id="{A035F2AE-F0DF-92EC-B74E-11E5B68E0623}"/>
              </a:ext>
            </a:extLst>
          </p:cNvPr>
          <p:cNvCxnSpPr>
            <a:cxnSpLocks/>
          </p:cNvCxnSpPr>
          <p:nvPr>
            <p:custDataLst>
              <p:tags r:id="rId67"/>
            </p:custDataLst>
          </p:nvPr>
        </p:nvCxnSpPr>
        <p:spPr>
          <a:xfrm>
            <a:off x="554736" y="4078943"/>
            <a:ext cx="5199950" cy="0"/>
          </a:xfrm>
          <a:prstGeom prst="straightConnector1">
            <a:avLst/>
          </a:prstGeom>
          <a:ln w="952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8" name="GreyLineSeparatorDefault 165">
            <a:extLst>
              <a:ext uri="{FF2B5EF4-FFF2-40B4-BE49-F238E27FC236}">
                <a16:creationId xmlns:a16="http://schemas.microsoft.com/office/drawing/2014/main" id="{96292BBD-7ADD-9461-8703-21DEBBD67BAB}"/>
              </a:ext>
            </a:extLst>
          </p:cNvPr>
          <p:cNvCxnSpPr>
            <a:cxnSpLocks/>
          </p:cNvCxnSpPr>
          <p:nvPr>
            <p:custDataLst>
              <p:tags r:id="rId68"/>
            </p:custDataLst>
          </p:nvPr>
        </p:nvCxnSpPr>
        <p:spPr>
          <a:xfrm>
            <a:off x="554736" y="4658914"/>
            <a:ext cx="5199950" cy="0"/>
          </a:xfrm>
          <a:prstGeom prst="straightConnector1">
            <a:avLst/>
          </a:prstGeom>
          <a:ln w="952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9" name="GreyLineSeparatorDefault 165">
            <a:extLst>
              <a:ext uri="{FF2B5EF4-FFF2-40B4-BE49-F238E27FC236}">
                <a16:creationId xmlns:a16="http://schemas.microsoft.com/office/drawing/2014/main" id="{F52B252E-FDCC-9135-0957-95FBA592DF73}"/>
              </a:ext>
            </a:extLst>
          </p:cNvPr>
          <p:cNvCxnSpPr>
            <a:cxnSpLocks/>
          </p:cNvCxnSpPr>
          <p:nvPr>
            <p:custDataLst>
              <p:tags r:id="rId69"/>
            </p:custDataLst>
          </p:nvPr>
        </p:nvCxnSpPr>
        <p:spPr>
          <a:xfrm>
            <a:off x="554736" y="5234655"/>
            <a:ext cx="5199950" cy="0"/>
          </a:xfrm>
          <a:prstGeom prst="straightConnector1">
            <a:avLst/>
          </a:prstGeom>
          <a:ln w="952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0" name="GreyLineSeparatorDefault 165">
            <a:extLst>
              <a:ext uri="{FF2B5EF4-FFF2-40B4-BE49-F238E27FC236}">
                <a16:creationId xmlns:a16="http://schemas.microsoft.com/office/drawing/2014/main" id="{8E3A18BA-8CC9-B26E-4893-752A0C76D2FB}"/>
              </a:ext>
            </a:extLst>
          </p:cNvPr>
          <p:cNvCxnSpPr>
            <a:cxnSpLocks/>
          </p:cNvCxnSpPr>
          <p:nvPr>
            <p:custDataLst>
              <p:tags r:id="rId70"/>
            </p:custDataLst>
          </p:nvPr>
        </p:nvCxnSpPr>
        <p:spPr>
          <a:xfrm>
            <a:off x="554736" y="5539537"/>
            <a:ext cx="5199950" cy="0"/>
          </a:xfrm>
          <a:prstGeom prst="straightConnector1">
            <a:avLst/>
          </a:prstGeom>
          <a:ln w="952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882604F4-CE9E-AC9E-124C-EF95C861E9D9}"/>
              </a:ext>
            </a:extLst>
          </p:cNvPr>
          <p:cNvSpPr txBox="1">
            <a:spLocks/>
          </p:cNvSpPr>
          <p:nvPr>
            <p:custDataLst>
              <p:tags r:id="rId71"/>
            </p:custDataLst>
          </p:nvPr>
        </p:nvSpPr>
        <p:spPr>
          <a:xfrm>
            <a:off x="6232467" y="2153893"/>
            <a:ext cx="501951"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#2 Feb 12</a:t>
            </a:r>
          </a:p>
        </p:txBody>
      </p:sp>
      <p:sp>
        <p:nvSpPr>
          <p:cNvPr id="180" name="TextBox 179">
            <a:extLst>
              <a:ext uri="{FF2B5EF4-FFF2-40B4-BE49-F238E27FC236}">
                <a16:creationId xmlns:a16="http://schemas.microsoft.com/office/drawing/2014/main" id="{C5D1F391-AB51-0D73-0817-6DA81AE72B2B}"/>
              </a:ext>
            </a:extLst>
          </p:cNvPr>
          <p:cNvSpPr txBox="1">
            <a:spLocks/>
          </p:cNvSpPr>
          <p:nvPr>
            <p:custDataLst>
              <p:tags r:id="rId72"/>
            </p:custDataLst>
          </p:nvPr>
        </p:nvSpPr>
        <p:spPr>
          <a:xfrm>
            <a:off x="7023099" y="2968039"/>
            <a:ext cx="56561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#4 Mar 10</a:t>
            </a:r>
            <a:endParaRPr lang="en-US" sz="800" b="0" i="1">
              <a:solidFill>
                <a:schemeClr val="tx1"/>
              </a:solidFill>
            </a:endParaRPr>
          </a:p>
        </p:txBody>
      </p:sp>
      <p:sp>
        <p:nvSpPr>
          <p:cNvPr id="184" name="TextBox 183">
            <a:extLst>
              <a:ext uri="{FF2B5EF4-FFF2-40B4-BE49-F238E27FC236}">
                <a16:creationId xmlns:a16="http://schemas.microsoft.com/office/drawing/2014/main" id="{3A6A4834-5CC3-CFA5-A968-B7CE7FAFBCCE}"/>
              </a:ext>
            </a:extLst>
          </p:cNvPr>
          <p:cNvSpPr txBox="1">
            <a:spLocks/>
          </p:cNvSpPr>
          <p:nvPr>
            <p:custDataLst>
              <p:tags r:id="rId73"/>
            </p:custDataLst>
          </p:nvPr>
        </p:nvSpPr>
        <p:spPr>
          <a:xfrm>
            <a:off x="7474813" y="3223509"/>
            <a:ext cx="56561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#5 Mar 24</a:t>
            </a:r>
            <a:endParaRPr lang="en-US" sz="800" b="0" i="1">
              <a:solidFill>
                <a:schemeClr val="tx1"/>
              </a:solidFill>
            </a:endParaRPr>
          </a:p>
        </p:txBody>
      </p:sp>
      <p:sp>
        <p:nvSpPr>
          <p:cNvPr id="186" name="TextBox 185">
            <a:extLst>
              <a:ext uri="{FF2B5EF4-FFF2-40B4-BE49-F238E27FC236}">
                <a16:creationId xmlns:a16="http://schemas.microsoft.com/office/drawing/2014/main" id="{A57390CD-4FEA-46D8-D6F0-F0ADE852DE70}"/>
              </a:ext>
            </a:extLst>
          </p:cNvPr>
          <p:cNvSpPr txBox="1">
            <a:spLocks/>
          </p:cNvSpPr>
          <p:nvPr>
            <p:custDataLst>
              <p:tags r:id="rId74"/>
            </p:custDataLst>
          </p:nvPr>
        </p:nvSpPr>
        <p:spPr>
          <a:xfrm>
            <a:off x="7719270" y="3500324"/>
            <a:ext cx="56561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#6 Mar 30</a:t>
            </a:r>
            <a:endParaRPr lang="en-US" sz="800" b="0" i="1">
              <a:solidFill>
                <a:schemeClr val="tx1"/>
              </a:solidFill>
            </a:endParaRPr>
          </a:p>
        </p:txBody>
      </p:sp>
      <p:sp>
        <p:nvSpPr>
          <p:cNvPr id="256" name="TextBox 255">
            <a:extLst>
              <a:ext uri="{FF2B5EF4-FFF2-40B4-BE49-F238E27FC236}">
                <a16:creationId xmlns:a16="http://schemas.microsoft.com/office/drawing/2014/main" id="{0B918CB3-3104-A324-F079-B129E57822CD}"/>
              </a:ext>
            </a:extLst>
          </p:cNvPr>
          <p:cNvSpPr txBox="1">
            <a:spLocks/>
          </p:cNvSpPr>
          <p:nvPr>
            <p:custDataLst>
              <p:tags r:id="rId75"/>
            </p:custDataLst>
          </p:nvPr>
        </p:nvSpPr>
        <p:spPr>
          <a:xfrm>
            <a:off x="6267886" y="4107644"/>
            <a:ext cx="61568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PRS Update </a:t>
            </a:r>
            <a:r>
              <a:rPr lang="en-US" sz="800" b="0">
                <a:solidFill>
                  <a:schemeClr val="tx1"/>
                </a:solidFill>
              </a:rPr>
              <a:t>3/11</a:t>
            </a:r>
          </a:p>
        </p:txBody>
      </p:sp>
      <p:sp>
        <p:nvSpPr>
          <p:cNvPr id="262" name="TextBox 261">
            <a:extLst>
              <a:ext uri="{FF2B5EF4-FFF2-40B4-BE49-F238E27FC236}">
                <a16:creationId xmlns:a16="http://schemas.microsoft.com/office/drawing/2014/main" id="{6CD86FDA-D626-1D66-E988-868FD4E5F44B}"/>
              </a:ext>
            </a:extLst>
          </p:cNvPr>
          <p:cNvSpPr txBox="1">
            <a:spLocks/>
          </p:cNvSpPr>
          <p:nvPr>
            <p:custDataLst>
              <p:tags r:id="rId76"/>
            </p:custDataLst>
          </p:nvPr>
        </p:nvSpPr>
        <p:spPr>
          <a:xfrm>
            <a:off x="6936527" y="4679888"/>
            <a:ext cx="61568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ROS Update </a:t>
            </a:r>
            <a:r>
              <a:rPr lang="en-US" sz="800" b="0">
                <a:solidFill>
                  <a:schemeClr val="tx1"/>
                </a:solidFill>
              </a:rPr>
              <a:t>3/5</a:t>
            </a:r>
          </a:p>
        </p:txBody>
      </p:sp>
      <p:sp>
        <p:nvSpPr>
          <p:cNvPr id="264" name="TextBox 263">
            <a:extLst>
              <a:ext uri="{FF2B5EF4-FFF2-40B4-BE49-F238E27FC236}">
                <a16:creationId xmlns:a16="http://schemas.microsoft.com/office/drawing/2014/main" id="{71D2FD71-73ED-E7CF-C2B3-84F0C3949AED}"/>
              </a:ext>
            </a:extLst>
          </p:cNvPr>
          <p:cNvSpPr txBox="1">
            <a:spLocks/>
          </p:cNvSpPr>
          <p:nvPr>
            <p:custDataLst>
              <p:tags r:id="rId77"/>
            </p:custDataLst>
          </p:nvPr>
        </p:nvSpPr>
        <p:spPr>
          <a:xfrm>
            <a:off x="8978787" y="4960423"/>
            <a:ext cx="500062" cy="246221"/>
          </a:xfrm>
          <a:prstGeom prst="rect">
            <a:avLst/>
          </a:prstGeom>
          <a:solidFill>
            <a:schemeClr val="bg2"/>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ROS Vote </a:t>
            </a:r>
            <a:r>
              <a:rPr lang="en-US" sz="800" b="0">
                <a:solidFill>
                  <a:schemeClr val="tx1"/>
                </a:solidFill>
              </a:rPr>
              <a:t>5/7</a:t>
            </a:r>
          </a:p>
        </p:txBody>
      </p:sp>
      <p:sp>
        <p:nvSpPr>
          <p:cNvPr id="268" name="TextBox 267">
            <a:extLst>
              <a:ext uri="{FF2B5EF4-FFF2-40B4-BE49-F238E27FC236}">
                <a16:creationId xmlns:a16="http://schemas.microsoft.com/office/drawing/2014/main" id="{E21CBC7C-1F40-B920-5A6C-C7F0E97C5945}"/>
              </a:ext>
            </a:extLst>
          </p:cNvPr>
          <p:cNvSpPr txBox="1">
            <a:spLocks/>
          </p:cNvSpPr>
          <p:nvPr>
            <p:custDataLst>
              <p:tags r:id="rId78"/>
            </p:custDataLst>
          </p:nvPr>
        </p:nvSpPr>
        <p:spPr>
          <a:xfrm>
            <a:off x="9832975" y="5562600"/>
            <a:ext cx="615682" cy="246221"/>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Board  Vote </a:t>
            </a:r>
            <a:r>
              <a:rPr lang="en-US" sz="800" b="0">
                <a:solidFill>
                  <a:schemeClr val="tx1"/>
                </a:solidFill>
              </a:rPr>
              <a:t>6/1</a:t>
            </a:r>
          </a:p>
        </p:txBody>
      </p:sp>
      <p:sp>
        <p:nvSpPr>
          <p:cNvPr id="15" name="TextBox 14">
            <a:extLst>
              <a:ext uri="{FF2B5EF4-FFF2-40B4-BE49-F238E27FC236}">
                <a16:creationId xmlns:a16="http://schemas.microsoft.com/office/drawing/2014/main" id="{58E65B1A-24B2-CBDD-3556-B98E1A633B5B}"/>
              </a:ext>
            </a:extLst>
          </p:cNvPr>
          <p:cNvSpPr txBox="1">
            <a:spLocks/>
          </p:cNvSpPr>
          <p:nvPr>
            <p:custDataLst>
              <p:tags r:id="rId79"/>
            </p:custDataLst>
          </p:nvPr>
        </p:nvSpPr>
        <p:spPr>
          <a:xfrm>
            <a:off x="5453812" y="5941855"/>
            <a:ext cx="1133475" cy="369332"/>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rgbClr val="000000"/>
                </a:solidFill>
              </a:rPr>
              <a:t>3/4 </a:t>
            </a:r>
            <a:r>
              <a:rPr lang="en-US" sz="800" b="0">
                <a:solidFill>
                  <a:srgbClr val="000000"/>
                </a:solidFill>
              </a:rPr>
              <a:t>ERCOT files Batch Zero Revision Request(s)</a:t>
            </a:r>
            <a:endParaRPr lang="en-US" sz="800" b="0">
              <a:solidFill>
                <a:schemeClr val="tx1"/>
              </a:solidFill>
            </a:endParaRPr>
          </a:p>
        </p:txBody>
      </p:sp>
      <p:cxnSp>
        <p:nvCxnSpPr>
          <p:cNvPr id="12" name="GreyLineSeparatorDefault 165">
            <a:extLst>
              <a:ext uri="{FF2B5EF4-FFF2-40B4-BE49-F238E27FC236}">
                <a16:creationId xmlns:a16="http://schemas.microsoft.com/office/drawing/2014/main" id="{10BF5C96-400B-0D51-7AED-3D022F12A5CA}"/>
              </a:ext>
            </a:extLst>
          </p:cNvPr>
          <p:cNvCxnSpPr>
            <a:cxnSpLocks/>
          </p:cNvCxnSpPr>
          <p:nvPr>
            <p:custDataLst>
              <p:tags r:id="rId80"/>
            </p:custDataLst>
          </p:nvPr>
        </p:nvCxnSpPr>
        <p:spPr>
          <a:xfrm>
            <a:off x="5753989" y="3220162"/>
            <a:ext cx="5883275"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 name="GreyLineSeparatorDefault 165">
            <a:extLst>
              <a:ext uri="{FF2B5EF4-FFF2-40B4-BE49-F238E27FC236}">
                <a16:creationId xmlns:a16="http://schemas.microsoft.com/office/drawing/2014/main" id="{EEF955DA-52B4-A7E8-98E8-AC2E7D7B7C6D}"/>
              </a:ext>
            </a:extLst>
          </p:cNvPr>
          <p:cNvCxnSpPr>
            <a:cxnSpLocks/>
          </p:cNvCxnSpPr>
          <p:nvPr>
            <p:custDataLst>
              <p:tags r:id="rId81"/>
            </p:custDataLst>
          </p:nvPr>
        </p:nvCxnSpPr>
        <p:spPr>
          <a:xfrm>
            <a:off x="5753989" y="3767618"/>
            <a:ext cx="5883275"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 name="GreyLineSeparatorDefault 165">
            <a:extLst>
              <a:ext uri="{FF2B5EF4-FFF2-40B4-BE49-F238E27FC236}">
                <a16:creationId xmlns:a16="http://schemas.microsoft.com/office/drawing/2014/main" id="{2F470A34-4534-FC96-5801-5D6F675DF759}"/>
              </a:ext>
            </a:extLst>
          </p:cNvPr>
          <p:cNvCxnSpPr>
            <a:cxnSpLocks/>
          </p:cNvCxnSpPr>
          <p:nvPr>
            <p:custDataLst>
              <p:tags r:id="rId82"/>
            </p:custDataLst>
          </p:nvPr>
        </p:nvCxnSpPr>
        <p:spPr>
          <a:xfrm>
            <a:off x="1659467" y="2429803"/>
            <a:ext cx="9977797"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GreyLineSeparatorDefault 165">
            <a:extLst>
              <a:ext uri="{FF2B5EF4-FFF2-40B4-BE49-F238E27FC236}">
                <a16:creationId xmlns:a16="http://schemas.microsoft.com/office/drawing/2014/main" id="{2C3FDA93-ACA6-9D0A-FA86-360C74A381A5}"/>
              </a:ext>
            </a:extLst>
          </p:cNvPr>
          <p:cNvCxnSpPr>
            <a:cxnSpLocks/>
          </p:cNvCxnSpPr>
          <p:nvPr>
            <p:custDataLst>
              <p:tags r:id="rId83"/>
            </p:custDataLst>
          </p:nvPr>
        </p:nvCxnSpPr>
        <p:spPr>
          <a:xfrm>
            <a:off x="1659467" y="2693256"/>
            <a:ext cx="9977797"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GreyLineSeparatorDefault 165">
            <a:extLst>
              <a:ext uri="{FF2B5EF4-FFF2-40B4-BE49-F238E27FC236}">
                <a16:creationId xmlns:a16="http://schemas.microsoft.com/office/drawing/2014/main" id="{FD4E72C3-BC15-EEB7-87D6-C0323359DD87}"/>
              </a:ext>
            </a:extLst>
          </p:cNvPr>
          <p:cNvCxnSpPr>
            <a:cxnSpLocks/>
          </p:cNvCxnSpPr>
          <p:nvPr>
            <p:custDataLst>
              <p:tags r:id="rId84"/>
            </p:custDataLst>
          </p:nvPr>
        </p:nvCxnSpPr>
        <p:spPr>
          <a:xfrm>
            <a:off x="1659467" y="2956709"/>
            <a:ext cx="9977797"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GreyLineSeparatorDefault 165">
            <a:extLst>
              <a:ext uri="{FF2B5EF4-FFF2-40B4-BE49-F238E27FC236}">
                <a16:creationId xmlns:a16="http://schemas.microsoft.com/office/drawing/2014/main" id="{0B65B8A9-CBCD-C140-497D-E639FCDDAEE3}"/>
              </a:ext>
            </a:extLst>
          </p:cNvPr>
          <p:cNvCxnSpPr>
            <a:cxnSpLocks/>
          </p:cNvCxnSpPr>
          <p:nvPr>
            <p:custDataLst>
              <p:tags r:id="rId85"/>
            </p:custDataLst>
          </p:nvPr>
        </p:nvCxnSpPr>
        <p:spPr>
          <a:xfrm>
            <a:off x="5753989" y="3485666"/>
            <a:ext cx="5881079"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1" name="GreyLineSeparatorDefault 165">
            <a:extLst>
              <a:ext uri="{FF2B5EF4-FFF2-40B4-BE49-F238E27FC236}">
                <a16:creationId xmlns:a16="http://schemas.microsoft.com/office/drawing/2014/main" id="{E6F9F649-2735-18D8-42BD-E230BBBFF247}"/>
              </a:ext>
            </a:extLst>
          </p:cNvPr>
          <p:cNvCxnSpPr>
            <a:cxnSpLocks/>
          </p:cNvCxnSpPr>
          <p:nvPr>
            <p:custDataLst>
              <p:tags r:id="rId86"/>
            </p:custDataLst>
          </p:nvPr>
        </p:nvCxnSpPr>
        <p:spPr>
          <a:xfrm>
            <a:off x="1659467" y="4369356"/>
            <a:ext cx="9977797"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2" name="GreyLineSeparatorDefault 165">
            <a:extLst>
              <a:ext uri="{FF2B5EF4-FFF2-40B4-BE49-F238E27FC236}">
                <a16:creationId xmlns:a16="http://schemas.microsoft.com/office/drawing/2014/main" id="{71281F45-D45C-DE97-A7E6-57C8F1C1BADE}"/>
              </a:ext>
            </a:extLst>
          </p:cNvPr>
          <p:cNvCxnSpPr>
            <a:cxnSpLocks/>
          </p:cNvCxnSpPr>
          <p:nvPr>
            <p:custDataLst>
              <p:tags r:id="rId87"/>
            </p:custDataLst>
          </p:nvPr>
        </p:nvCxnSpPr>
        <p:spPr>
          <a:xfrm>
            <a:off x="1659467" y="4940447"/>
            <a:ext cx="9977797"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58DCF03B-6A4F-4B1A-5D18-712F8BADE245}"/>
              </a:ext>
            </a:extLst>
          </p:cNvPr>
          <p:cNvSpPr txBox="1">
            <a:spLocks/>
          </p:cNvSpPr>
          <p:nvPr>
            <p:custDataLst>
              <p:tags r:id="rId88"/>
            </p:custDataLst>
          </p:nvPr>
        </p:nvSpPr>
        <p:spPr>
          <a:xfrm>
            <a:off x="10600219" y="5941855"/>
            <a:ext cx="948843"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rgbClr val="000000"/>
                </a:solidFill>
              </a:rPr>
              <a:t>8/1 </a:t>
            </a:r>
            <a:r>
              <a:rPr lang="en-US" sz="800" b="0">
                <a:solidFill>
                  <a:srgbClr val="000000"/>
                </a:solidFill>
              </a:rPr>
              <a:t>Target effective date of protocols</a:t>
            </a:r>
          </a:p>
        </p:txBody>
      </p:sp>
      <p:sp>
        <p:nvSpPr>
          <p:cNvPr id="167" name="TextBox 166">
            <a:extLst>
              <a:ext uri="{FF2B5EF4-FFF2-40B4-BE49-F238E27FC236}">
                <a16:creationId xmlns:a16="http://schemas.microsoft.com/office/drawing/2014/main" id="{F604995C-B886-3DDD-7B51-A1515C71CDF7}"/>
              </a:ext>
            </a:extLst>
          </p:cNvPr>
          <p:cNvSpPr txBox="1">
            <a:spLocks/>
          </p:cNvSpPr>
          <p:nvPr>
            <p:custDataLst>
              <p:tags r:id="rId89"/>
            </p:custDataLst>
          </p:nvPr>
        </p:nvSpPr>
        <p:spPr>
          <a:xfrm>
            <a:off x="1646233" y="1898928"/>
            <a:ext cx="991186" cy="184666"/>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200">
                <a:solidFill>
                  <a:schemeClr val="tx1"/>
                </a:solidFill>
              </a:rPr>
              <a:t>Objective</a:t>
            </a:r>
          </a:p>
        </p:txBody>
      </p:sp>
      <p:sp>
        <p:nvSpPr>
          <p:cNvPr id="171" name="TextBox 170">
            <a:extLst>
              <a:ext uri="{FF2B5EF4-FFF2-40B4-BE49-F238E27FC236}">
                <a16:creationId xmlns:a16="http://schemas.microsoft.com/office/drawing/2014/main" id="{60A6C46A-50F3-E3FC-C079-1ABD1D8ACF28}"/>
              </a:ext>
            </a:extLst>
          </p:cNvPr>
          <p:cNvSpPr txBox="1">
            <a:spLocks/>
          </p:cNvSpPr>
          <p:nvPr>
            <p:custDataLst>
              <p:tags r:id="rId90"/>
            </p:custDataLst>
          </p:nvPr>
        </p:nvSpPr>
        <p:spPr>
          <a:xfrm>
            <a:off x="1656529" y="2229600"/>
            <a:ext cx="3920999"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Align stakeholders on direction/scope following Commission decision</a:t>
            </a:r>
          </a:p>
        </p:txBody>
      </p:sp>
      <p:sp>
        <p:nvSpPr>
          <p:cNvPr id="176" name="TextBox 175">
            <a:extLst>
              <a:ext uri="{FF2B5EF4-FFF2-40B4-BE49-F238E27FC236}">
                <a16:creationId xmlns:a16="http://schemas.microsoft.com/office/drawing/2014/main" id="{A6592E5E-05C2-FC92-248C-E2B7C111A30F}"/>
              </a:ext>
            </a:extLst>
          </p:cNvPr>
          <p:cNvSpPr txBox="1">
            <a:spLocks/>
          </p:cNvSpPr>
          <p:nvPr>
            <p:custDataLst>
              <p:tags r:id="rId91"/>
            </p:custDataLst>
          </p:nvPr>
        </p:nvSpPr>
        <p:spPr>
          <a:xfrm>
            <a:off x="1646232" y="2474597"/>
            <a:ext cx="3697289"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Define the scope, boundaries, and intended role of Batch Zero</a:t>
            </a:r>
          </a:p>
        </p:txBody>
      </p:sp>
      <p:sp>
        <p:nvSpPr>
          <p:cNvPr id="177" name="TextBox 176">
            <a:extLst>
              <a:ext uri="{FF2B5EF4-FFF2-40B4-BE49-F238E27FC236}">
                <a16:creationId xmlns:a16="http://schemas.microsoft.com/office/drawing/2014/main" id="{57B5BD7F-75CE-FA7E-AA83-F295427EC9B7}"/>
              </a:ext>
            </a:extLst>
          </p:cNvPr>
          <p:cNvSpPr txBox="1">
            <a:spLocks/>
          </p:cNvSpPr>
          <p:nvPr>
            <p:custDataLst>
              <p:tags r:id="rId92"/>
            </p:custDataLst>
          </p:nvPr>
        </p:nvSpPr>
        <p:spPr>
          <a:xfrm>
            <a:off x="1646232" y="2752636"/>
            <a:ext cx="4093323"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Preview structure/governing concepts of Batch Zero NPRR before filing</a:t>
            </a:r>
          </a:p>
        </p:txBody>
      </p:sp>
      <p:sp>
        <p:nvSpPr>
          <p:cNvPr id="270" name="TextBox 269">
            <a:extLst>
              <a:ext uri="{FF2B5EF4-FFF2-40B4-BE49-F238E27FC236}">
                <a16:creationId xmlns:a16="http://schemas.microsoft.com/office/drawing/2014/main" id="{09EC5044-F081-6128-4CFB-A19917478A12}"/>
              </a:ext>
            </a:extLst>
          </p:cNvPr>
          <p:cNvSpPr txBox="1">
            <a:spLocks/>
          </p:cNvSpPr>
          <p:nvPr>
            <p:custDataLst>
              <p:tags r:id="rId93"/>
            </p:custDataLst>
          </p:nvPr>
        </p:nvSpPr>
        <p:spPr>
          <a:xfrm>
            <a:off x="1646232" y="4146546"/>
            <a:ext cx="3925889"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Confirm proposed protocol changes are ready for governance review</a:t>
            </a:r>
          </a:p>
        </p:txBody>
      </p:sp>
      <p:sp>
        <p:nvSpPr>
          <p:cNvPr id="271" name="TextBox 270">
            <a:extLst>
              <a:ext uri="{FF2B5EF4-FFF2-40B4-BE49-F238E27FC236}">
                <a16:creationId xmlns:a16="http://schemas.microsoft.com/office/drawing/2014/main" id="{4EE37E23-DC86-3479-7E21-E71618A0BDA0}"/>
              </a:ext>
            </a:extLst>
          </p:cNvPr>
          <p:cNvSpPr txBox="1">
            <a:spLocks/>
          </p:cNvSpPr>
          <p:nvPr>
            <p:custDataLst>
              <p:tags r:id="rId94"/>
            </p:custDataLst>
          </p:nvPr>
        </p:nvSpPr>
        <p:spPr>
          <a:xfrm>
            <a:off x="1646232" y="4443215"/>
            <a:ext cx="4116391"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Endorse NPRR for advancement to TAC (contingent on technical valid.)</a:t>
            </a:r>
          </a:p>
        </p:txBody>
      </p:sp>
      <p:sp>
        <p:nvSpPr>
          <p:cNvPr id="272" name="TextBox 271">
            <a:extLst>
              <a:ext uri="{FF2B5EF4-FFF2-40B4-BE49-F238E27FC236}">
                <a16:creationId xmlns:a16="http://schemas.microsoft.com/office/drawing/2014/main" id="{DD4963C6-2988-4E4E-D607-9CE1D7CABAF1}"/>
              </a:ext>
            </a:extLst>
          </p:cNvPr>
          <p:cNvSpPr txBox="1">
            <a:spLocks/>
          </p:cNvSpPr>
          <p:nvPr>
            <p:custDataLst>
              <p:tags r:id="rId95"/>
            </p:custDataLst>
          </p:nvPr>
        </p:nvSpPr>
        <p:spPr>
          <a:xfrm>
            <a:off x="1646232" y="4739878"/>
            <a:ext cx="4181479"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If accompanying PGRR filed, then ROS will be involved in review</a:t>
            </a:r>
          </a:p>
        </p:txBody>
      </p:sp>
      <p:sp>
        <p:nvSpPr>
          <p:cNvPr id="273" name="TextBox 272">
            <a:extLst>
              <a:ext uri="{FF2B5EF4-FFF2-40B4-BE49-F238E27FC236}">
                <a16:creationId xmlns:a16="http://schemas.microsoft.com/office/drawing/2014/main" id="{D5888463-AF94-9009-38C2-2BEAE118DF51}"/>
              </a:ext>
            </a:extLst>
          </p:cNvPr>
          <p:cNvSpPr txBox="1">
            <a:spLocks/>
          </p:cNvSpPr>
          <p:nvPr>
            <p:custDataLst>
              <p:tags r:id="rId96"/>
            </p:custDataLst>
          </p:nvPr>
        </p:nvSpPr>
        <p:spPr>
          <a:xfrm>
            <a:off x="1646232" y="5008705"/>
            <a:ext cx="3925889"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ROS approval will be required for any PGRR(s).</a:t>
            </a:r>
          </a:p>
        </p:txBody>
      </p:sp>
      <p:sp>
        <p:nvSpPr>
          <p:cNvPr id="275" name="TextBox 274">
            <a:extLst>
              <a:ext uri="{FF2B5EF4-FFF2-40B4-BE49-F238E27FC236}">
                <a16:creationId xmlns:a16="http://schemas.microsoft.com/office/drawing/2014/main" id="{EB2B9AB7-8996-FF0F-6BC2-608300A022EB}"/>
              </a:ext>
            </a:extLst>
          </p:cNvPr>
          <p:cNvSpPr txBox="1">
            <a:spLocks/>
          </p:cNvSpPr>
          <p:nvPr>
            <p:custDataLst>
              <p:tags r:id="rId97"/>
            </p:custDataLst>
          </p:nvPr>
        </p:nvSpPr>
        <p:spPr>
          <a:xfrm>
            <a:off x="1646232" y="5310193"/>
            <a:ext cx="4173539"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Review/endorse combined NPRR/PGRR package for Board approval</a:t>
            </a:r>
          </a:p>
        </p:txBody>
      </p:sp>
      <p:sp>
        <p:nvSpPr>
          <p:cNvPr id="276" name="TextBox 275">
            <a:extLst>
              <a:ext uri="{FF2B5EF4-FFF2-40B4-BE49-F238E27FC236}">
                <a16:creationId xmlns:a16="http://schemas.microsoft.com/office/drawing/2014/main" id="{BE36250B-77A8-1A4C-67A3-79D4793BA739}"/>
              </a:ext>
            </a:extLst>
          </p:cNvPr>
          <p:cNvSpPr txBox="1">
            <a:spLocks/>
          </p:cNvSpPr>
          <p:nvPr>
            <p:custDataLst>
              <p:tags r:id="rId98"/>
            </p:custDataLst>
          </p:nvPr>
        </p:nvSpPr>
        <p:spPr>
          <a:xfrm>
            <a:off x="1646232" y="5608007"/>
            <a:ext cx="4133856"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Authorize implementation of Batch Zero by approval of NPRR/PGRRs</a:t>
            </a:r>
          </a:p>
        </p:txBody>
      </p:sp>
      <p:sp>
        <p:nvSpPr>
          <p:cNvPr id="280" name="TextBox 279">
            <a:extLst>
              <a:ext uri="{FF2B5EF4-FFF2-40B4-BE49-F238E27FC236}">
                <a16:creationId xmlns:a16="http://schemas.microsoft.com/office/drawing/2014/main" id="{1AFB365F-A15D-2475-DC3C-672E30200C47}"/>
              </a:ext>
            </a:extLst>
          </p:cNvPr>
          <p:cNvSpPr txBox="1">
            <a:spLocks/>
          </p:cNvSpPr>
          <p:nvPr>
            <p:custDataLst>
              <p:tags r:id="rId99"/>
            </p:custDataLst>
          </p:nvPr>
        </p:nvSpPr>
        <p:spPr>
          <a:xfrm>
            <a:off x="6469705" y="2446074"/>
            <a:ext cx="501951"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LLWG</a:t>
            </a:r>
            <a:r>
              <a:rPr lang="en-US" sz="800" b="0">
                <a:solidFill>
                  <a:schemeClr val="tx1"/>
                </a:solidFill>
              </a:rPr>
              <a:t> Feb 19</a:t>
            </a:r>
          </a:p>
        </p:txBody>
      </p:sp>
      <p:sp>
        <p:nvSpPr>
          <p:cNvPr id="284" name="TextBox 283">
            <a:extLst>
              <a:ext uri="{FF2B5EF4-FFF2-40B4-BE49-F238E27FC236}">
                <a16:creationId xmlns:a16="http://schemas.microsoft.com/office/drawing/2014/main" id="{5C0EAAB6-10A0-D5E4-DD7E-D3211531D63B}"/>
              </a:ext>
            </a:extLst>
          </p:cNvPr>
          <p:cNvSpPr txBox="1">
            <a:spLocks/>
          </p:cNvSpPr>
          <p:nvPr>
            <p:custDataLst>
              <p:tags r:id="rId100"/>
            </p:custDataLst>
          </p:nvPr>
        </p:nvSpPr>
        <p:spPr>
          <a:xfrm>
            <a:off x="6655962" y="2702084"/>
            <a:ext cx="56561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#3 Feb 26</a:t>
            </a:r>
          </a:p>
        </p:txBody>
      </p:sp>
      <p:sp>
        <p:nvSpPr>
          <p:cNvPr id="286" name="TextBox 285">
            <a:extLst>
              <a:ext uri="{FF2B5EF4-FFF2-40B4-BE49-F238E27FC236}">
                <a16:creationId xmlns:a16="http://schemas.microsoft.com/office/drawing/2014/main" id="{2B98BD1E-F0B2-AFA9-F460-0F0A39D4696F}"/>
              </a:ext>
            </a:extLst>
          </p:cNvPr>
          <p:cNvSpPr txBox="1">
            <a:spLocks/>
          </p:cNvSpPr>
          <p:nvPr>
            <p:custDataLst>
              <p:tags r:id="rId101"/>
            </p:custDataLst>
          </p:nvPr>
        </p:nvSpPr>
        <p:spPr>
          <a:xfrm>
            <a:off x="9580562" y="5257642"/>
            <a:ext cx="779800"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TAC Vote</a:t>
            </a:r>
            <a:br>
              <a:rPr lang="en-US" sz="800">
                <a:solidFill>
                  <a:schemeClr val="tx1"/>
                </a:solidFill>
              </a:rPr>
            </a:br>
            <a:r>
              <a:rPr lang="en-US" sz="800" b="0">
                <a:solidFill>
                  <a:schemeClr val="tx1"/>
                </a:solidFill>
              </a:rPr>
              <a:t>5/19-20</a:t>
            </a:r>
          </a:p>
        </p:txBody>
      </p:sp>
      <p:cxnSp>
        <p:nvCxnSpPr>
          <p:cNvPr id="19" name="Straight Arrow Connector 18">
            <a:extLst>
              <a:ext uri="{FF2B5EF4-FFF2-40B4-BE49-F238E27FC236}">
                <a16:creationId xmlns:a16="http://schemas.microsoft.com/office/drawing/2014/main" id="{87E05BCF-DD94-7209-18D7-E490C0F7F478}"/>
              </a:ext>
            </a:extLst>
          </p:cNvPr>
          <p:cNvCxnSpPr>
            <a:cxnSpLocks/>
          </p:cNvCxnSpPr>
          <p:nvPr/>
        </p:nvCxnSpPr>
        <p:spPr>
          <a:xfrm>
            <a:off x="3609176" y="3018647"/>
            <a:ext cx="0" cy="980519"/>
          </a:xfrm>
          <a:prstGeom prst="straightConnector1">
            <a:avLst/>
          </a:prstGeom>
          <a:ln w="6350" cap="flat">
            <a:solidFill>
              <a:schemeClr val="tx1"/>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9A8A930-E3F6-C303-6765-8FA08FEC6BF9}"/>
              </a:ext>
            </a:extLst>
          </p:cNvPr>
          <p:cNvSpPr txBox="1">
            <a:spLocks/>
          </p:cNvSpPr>
          <p:nvPr>
            <p:custDataLst>
              <p:tags r:id="rId102"/>
            </p:custDataLst>
          </p:nvPr>
        </p:nvSpPr>
        <p:spPr>
          <a:xfrm>
            <a:off x="1646232" y="3278074"/>
            <a:ext cx="3925889" cy="461665"/>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Close outstanding design and drafting issues, incorporate vetted stakeholder feedback, and finalize Revision Request language for committee approval</a:t>
            </a:r>
          </a:p>
        </p:txBody>
      </p:sp>
      <p:sp>
        <p:nvSpPr>
          <p:cNvPr id="24" name="TextBox 23">
            <a:extLst>
              <a:ext uri="{FF2B5EF4-FFF2-40B4-BE49-F238E27FC236}">
                <a16:creationId xmlns:a16="http://schemas.microsoft.com/office/drawing/2014/main" id="{6154A6E9-7114-62CE-CE25-643BBBDA6749}"/>
              </a:ext>
            </a:extLst>
          </p:cNvPr>
          <p:cNvSpPr txBox="1">
            <a:spLocks/>
          </p:cNvSpPr>
          <p:nvPr>
            <p:custDataLst>
              <p:tags r:id="rId103"/>
            </p:custDataLst>
          </p:nvPr>
        </p:nvSpPr>
        <p:spPr>
          <a:xfrm>
            <a:off x="8801056" y="5941855"/>
            <a:ext cx="703798"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b="0">
                <a:solidFill>
                  <a:srgbClr val="000000"/>
                </a:solidFill>
              </a:rPr>
              <a:t>Target Board approval date</a:t>
            </a:r>
            <a:endParaRPr lang="en-US" sz="800" b="0">
              <a:solidFill>
                <a:schemeClr val="tx1"/>
              </a:solidFill>
            </a:endParaRPr>
          </a:p>
        </p:txBody>
      </p:sp>
      <p:sp>
        <p:nvSpPr>
          <p:cNvPr id="26" name="TextBox 25">
            <a:extLst>
              <a:ext uri="{FF2B5EF4-FFF2-40B4-BE49-F238E27FC236}">
                <a16:creationId xmlns:a16="http://schemas.microsoft.com/office/drawing/2014/main" id="{A3B5E252-4B15-D90D-3859-30FE56EB2E1A}"/>
              </a:ext>
            </a:extLst>
          </p:cNvPr>
          <p:cNvSpPr txBox="1">
            <a:spLocks/>
          </p:cNvSpPr>
          <p:nvPr>
            <p:custDataLst>
              <p:tags r:id="rId104"/>
            </p:custDataLst>
          </p:nvPr>
        </p:nvSpPr>
        <p:spPr>
          <a:xfrm>
            <a:off x="7523842" y="5570380"/>
            <a:ext cx="61568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Board  Meeting </a:t>
            </a:r>
            <a:r>
              <a:rPr lang="en-US" sz="800" b="0">
                <a:solidFill>
                  <a:schemeClr val="tx1"/>
                </a:solidFill>
              </a:rPr>
              <a:t>4/20</a:t>
            </a:r>
          </a:p>
        </p:txBody>
      </p:sp>
      <p:sp>
        <p:nvSpPr>
          <p:cNvPr id="14" name="TextBox 13">
            <a:extLst>
              <a:ext uri="{FF2B5EF4-FFF2-40B4-BE49-F238E27FC236}">
                <a16:creationId xmlns:a16="http://schemas.microsoft.com/office/drawing/2014/main" id="{C9E627AF-EADA-E320-DF72-B27A62637257}"/>
              </a:ext>
            </a:extLst>
          </p:cNvPr>
          <p:cNvSpPr txBox="1">
            <a:spLocks/>
          </p:cNvSpPr>
          <p:nvPr>
            <p:custDataLst>
              <p:tags r:id="rId105"/>
            </p:custDataLst>
          </p:nvPr>
        </p:nvSpPr>
        <p:spPr>
          <a:xfrm>
            <a:off x="7369439" y="4101194"/>
            <a:ext cx="647878"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Regular PRS </a:t>
            </a:r>
            <a:r>
              <a:rPr lang="en-US" sz="800" b="0">
                <a:solidFill>
                  <a:schemeClr val="tx1"/>
                </a:solidFill>
              </a:rPr>
              <a:t>4/15</a:t>
            </a:r>
          </a:p>
        </p:txBody>
      </p:sp>
      <p:sp>
        <p:nvSpPr>
          <p:cNvPr id="17" name="TextBox 16">
            <a:extLst>
              <a:ext uri="{FF2B5EF4-FFF2-40B4-BE49-F238E27FC236}">
                <a16:creationId xmlns:a16="http://schemas.microsoft.com/office/drawing/2014/main" id="{5E37D35A-2E2B-854D-3283-62B57BBFA779}"/>
              </a:ext>
            </a:extLst>
          </p:cNvPr>
          <p:cNvSpPr txBox="1">
            <a:spLocks/>
          </p:cNvSpPr>
          <p:nvPr>
            <p:custDataLst>
              <p:tags r:id="rId106"/>
            </p:custDataLst>
          </p:nvPr>
        </p:nvSpPr>
        <p:spPr>
          <a:xfrm>
            <a:off x="7142164" y="4956820"/>
            <a:ext cx="61568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ROS Update </a:t>
            </a:r>
            <a:r>
              <a:rPr lang="en-US" sz="800" b="0">
                <a:solidFill>
                  <a:schemeClr val="tx1"/>
                </a:solidFill>
              </a:rPr>
              <a:t>4/2</a:t>
            </a:r>
          </a:p>
        </p:txBody>
      </p:sp>
      <p:sp>
        <p:nvSpPr>
          <p:cNvPr id="29" name="Rectangle 28">
            <a:extLst>
              <a:ext uri="{FF2B5EF4-FFF2-40B4-BE49-F238E27FC236}">
                <a16:creationId xmlns:a16="http://schemas.microsoft.com/office/drawing/2014/main" id="{0C132E74-4A82-E2C3-C580-610D8451D619}"/>
              </a:ext>
            </a:extLst>
          </p:cNvPr>
          <p:cNvSpPr/>
          <p:nvPr/>
        </p:nvSpPr>
        <p:spPr>
          <a:xfrm>
            <a:off x="6289303" y="5278818"/>
            <a:ext cx="1464226" cy="213094"/>
          </a:xfrm>
          <a:prstGeom prst="rect">
            <a:avLst/>
          </a:prstGeom>
          <a:solidFill>
            <a:srgbClr val="BFBFBF">
              <a:alpha val="6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b="1">
                <a:solidFill>
                  <a:schemeClr val="tx1"/>
                </a:solidFill>
              </a:rPr>
              <a:t>Monthly TAC updates</a:t>
            </a:r>
            <a:endParaRPr lang="en-US" sz="800" b="1">
              <a:solidFill>
                <a:schemeClr val="tx1"/>
              </a:solidFill>
              <a:cs typeface="Arial"/>
            </a:endParaRPr>
          </a:p>
        </p:txBody>
      </p:sp>
      <p:sp>
        <p:nvSpPr>
          <p:cNvPr id="9" name="TextBox 8">
            <a:extLst>
              <a:ext uri="{FF2B5EF4-FFF2-40B4-BE49-F238E27FC236}">
                <a16:creationId xmlns:a16="http://schemas.microsoft.com/office/drawing/2014/main" id="{426C3999-64BE-8BF4-3FFE-7116F50DFD06}"/>
              </a:ext>
            </a:extLst>
          </p:cNvPr>
          <p:cNvSpPr txBox="1">
            <a:spLocks/>
          </p:cNvSpPr>
          <p:nvPr>
            <p:custDataLst>
              <p:tags r:id="rId107"/>
            </p:custDataLst>
          </p:nvPr>
        </p:nvSpPr>
        <p:spPr>
          <a:xfrm>
            <a:off x="7960404" y="3809335"/>
            <a:ext cx="56561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#7 Apr 9</a:t>
            </a:r>
            <a:endParaRPr lang="en-US" sz="800" b="0" i="1">
              <a:solidFill>
                <a:schemeClr val="tx1"/>
              </a:solidFill>
            </a:endParaRPr>
          </a:p>
        </p:txBody>
      </p:sp>
      <p:sp>
        <p:nvSpPr>
          <p:cNvPr id="16" name="TextBox 15">
            <a:extLst>
              <a:ext uri="{FF2B5EF4-FFF2-40B4-BE49-F238E27FC236}">
                <a16:creationId xmlns:a16="http://schemas.microsoft.com/office/drawing/2014/main" id="{682579C9-AD0A-5334-9E59-FF180A73846D}"/>
              </a:ext>
            </a:extLst>
          </p:cNvPr>
          <p:cNvSpPr txBox="1"/>
          <p:nvPr/>
        </p:nvSpPr>
        <p:spPr>
          <a:xfrm>
            <a:off x="554734" y="1132113"/>
            <a:ext cx="9568979" cy="394502"/>
          </a:xfrm>
          <a:prstGeom prst="rect">
            <a:avLst/>
          </a:prstGeom>
          <a:ln w="6350">
            <a:noFill/>
            <a:miter lim="800000"/>
          </a:ln>
        </p:spPr>
        <p:txBody>
          <a:bodyPr vert="horz" wrap="square" lIns="0" tIns="0" rIns="0" bIns="0" rtlCol="0" anchor="t">
            <a:noAutofit/>
          </a:bodyPr>
          <a:lstStyle/>
          <a:p>
            <a:pPr>
              <a:spcBef>
                <a:spcPts val="300"/>
              </a:spcBef>
              <a:spcAft>
                <a:spcPts val="300"/>
              </a:spcAft>
            </a:pPr>
            <a:r>
              <a:rPr lang="en-US" sz="1600" i="1">
                <a:solidFill>
                  <a:schemeClr val="accent2"/>
                </a:solidFill>
              </a:rPr>
              <a:t>Note that TAC leadership is involved in considering options to ensure successful review and approval</a:t>
            </a:r>
          </a:p>
        </p:txBody>
      </p:sp>
      <p:sp>
        <p:nvSpPr>
          <p:cNvPr id="39" name="TextBox 38">
            <a:extLst>
              <a:ext uri="{FF2B5EF4-FFF2-40B4-BE49-F238E27FC236}">
                <a16:creationId xmlns:a16="http://schemas.microsoft.com/office/drawing/2014/main" id="{20C75651-81EF-089E-7B57-9F0D2711CDCC}"/>
              </a:ext>
            </a:extLst>
          </p:cNvPr>
          <p:cNvSpPr txBox="1">
            <a:spLocks/>
          </p:cNvSpPr>
          <p:nvPr>
            <p:custDataLst>
              <p:tags r:id="rId108"/>
            </p:custDataLst>
          </p:nvPr>
        </p:nvSpPr>
        <p:spPr>
          <a:xfrm>
            <a:off x="8515877" y="4089596"/>
            <a:ext cx="61568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Special PRS </a:t>
            </a:r>
            <a:r>
              <a:rPr lang="en-US" sz="800" b="0">
                <a:solidFill>
                  <a:schemeClr val="tx1"/>
                </a:solidFill>
              </a:rPr>
              <a:t>4/22</a:t>
            </a:r>
          </a:p>
        </p:txBody>
      </p:sp>
      <p:sp>
        <p:nvSpPr>
          <p:cNvPr id="41" name="TextBox 40">
            <a:extLst>
              <a:ext uri="{FF2B5EF4-FFF2-40B4-BE49-F238E27FC236}">
                <a16:creationId xmlns:a16="http://schemas.microsoft.com/office/drawing/2014/main" id="{B8FD9087-F114-FC1E-FEB3-E704F6C90B7D}"/>
              </a:ext>
            </a:extLst>
          </p:cNvPr>
          <p:cNvSpPr txBox="1">
            <a:spLocks/>
          </p:cNvSpPr>
          <p:nvPr>
            <p:custDataLst>
              <p:tags r:id="rId109"/>
            </p:custDataLst>
          </p:nvPr>
        </p:nvSpPr>
        <p:spPr>
          <a:xfrm>
            <a:off x="7777654" y="5267415"/>
            <a:ext cx="642267"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Regular TAC </a:t>
            </a:r>
            <a:r>
              <a:rPr lang="en-US" sz="800" b="0">
                <a:solidFill>
                  <a:schemeClr val="tx1"/>
                </a:solidFill>
              </a:rPr>
              <a:t>4/29</a:t>
            </a:r>
          </a:p>
        </p:txBody>
      </p:sp>
      <p:sp>
        <p:nvSpPr>
          <p:cNvPr id="43" name="TextBox 42">
            <a:extLst>
              <a:ext uri="{FF2B5EF4-FFF2-40B4-BE49-F238E27FC236}">
                <a16:creationId xmlns:a16="http://schemas.microsoft.com/office/drawing/2014/main" id="{1AD41E02-1AE8-3960-99B2-92928A346CB6}"/>
              </a:ext>
            </a:extLst>
          </p:cNvPr>
          <p:cNvSpPr txBox="1">
            <a:spLocks/>
          </p:cNvSpPr>
          <p:nvPr>
            <p:custDataLst>
              <p:tags r:id="rId110"/>
            </p:custDataLst>
          </p:nvPr>
        </p:nvSpPr>
        <p:spPr>
          <a:xfrm>
            <a:off x="8768139" y="5477376"/>
            <a:ext cx="779800"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Special TAC </a:t>
            </a:r>
            <a:r>
              <a:rPr lang="en-US" sz="800" b="0">
                <a:solidFill>
                  <a:schemeClr val="tx1"/>
                </a:solidFill>
              </a:rPr>
              <a:t>5/13</a:t>
            </a:r>
          </a:p>
        </p:txBody>
      </p:sp>
      <p:sp>
        <p:nvSpPr>
          <p:cNvPr id="45" name="TextBox 44">
            <a:extLst>
              <a:ext uri="{FF2B5EF4-FFF2-40B4-BE49-F238E27FC236}">
                <a16:creationId xmlns:a16="http://schemas.microsoft.com/office/drawing/2014/main" id="{3D9650F8-3E43-23E0-A86C-A3663B06FFDE}"/>
              </a:ext>
            </a:extLst>
          </p:cNvPr>
          <p:cNvSpPr txBox="1">
            <a:spLocks/>
          </p:cNvSpPr>
          <p:nvPr>
            <p:custDataLst>
              <p:tags r:id="rId111"/>
            </p:custDataLst>
          </p:nvPr>
        </p:nvSpPr>
        <p:spPr>
          <a:xfrm>
            <a:off x="8962847" y="4390561"/>
            <a:ext cx="647878"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 PRS Vote</a:t>
            </a:r>
            <a:br>
              <a:rPr lang="en-US" sz="800">
                <a:solidFill>
                  <a:schemeClr val="tx1"/>
                </a:solidFill>
                <a:cs typeface="Arial"/>
              </a:rPr>
            </a:br>
            <a:r>
              <a:rPr lang="en-US" sz="800" b="0">
                <a:solidFill>
                  <a:schemeClr val="tx1"/>
                </a:solidFill>
              </a:rPr>
              <a:t>5</a:t>
            </a:r>
            <a:r>
              <a:rPr lang="en-US" sz="800">
                <a:solidFill>
                  <a:schemeClr val="tx1"/>
                </a:solidFill>
              </a:rPr>
              <a:t>/</a:t>
            </a:r>
            <a:r>
              <a:rPr lang="en-US" sz="800" b="0">
                <a:solidFill>
                  <a:schemeClr val="tx1"/>
                </a:solidFill>
              </a:rPr>
              <a:t>6</a:t>
            </a:r>
          </a:p>
        </p:txBody>
      </p:sp>
      <p:sp>
        <p:nvSpPr>
          <p:cNvPr id="21" name="Oval 20">
            <a:extLst>
              <a:ext uri="{FF2B5EF4-FFF2-40B4-BE49-F238E27FC236}">
                <a16:creationId xmlns:a16="http://schemas.microsoft.com/office/drawing/2014/main" id="{3B6828B9-DCF7-6133-B66E-6072FFBFB006}"/>
              </a:ext>
            </a:extLst>
          </p:cNvPr>
          <p:cNvSpPr>
            <a:spLocks/>
          </p:cNvSpPr>
          <p:nvPr/>
        </p:nvSpPr>
        <p:spPr>
          <a:xfrm>
            <a:off x="10534199" y="7618667"/>
            <a:ext cx="208941" cy="205214"/>
          </a:xfrm>
          <a:prstGeom prst="ellipse">
            <a:avLst/>
          </a:prstGeom>
          <a:solidFill>
            <a:schemeClr val="accent1"/>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a:cs typeface="Arial"/>
              </a:rPr>
              <a:t>4</a:t>
            </a:r>
            <a:endParaRPr lang="en-US"/>
          </a:p>
        </p:txBody>
      </p:sp>
      <p:sp>
        <p:nvSpPr>
          <p:cNvPr id="28" name="Rectangle 27">
            <a:extLst>
              <a:ext uri="{FF2B5EF4-FFF2-40B4-BE49-F238E27FC236}">
                <a16:creationId xmlns:a16="http://schemas.microsoft.com/office/drawing/2014/main" id="{7A4B51E2-FABA-9E67-4897-523F70E62662}"/>
              </a:ext>
            </a:extLst>
          </p:cNvPr>
          <p:cNvSpPr/>
          <p:nvPr/>
        </p:nvSpPr>
        <p:spPr>
          <a:xfrm>
            <a:off x="6989913" y="2448697"/>
            <a:ext cx="1674270" cy="226708"/>
          </a:xfrm>
          <a:prstGeom prst="rect">
            <a:avLst/>
          </a:prstGeom>
          <a:solidFill>
            <a:srgbClr val="BFBFBF">
              <a:alpha val="6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b="1">
                <a:solidFill>
                  <a:schemeClr val="tx1"/>
                </a:solidFill>
              </a:rPr>
              <a:t>Monthly LLWG updates</a:t>
            </a:r>
            <a:endParaRPr lang="en-US" sz="800" b="1">
              <a:solidFill>
                <a:schemeClr val="tx1"/>
              </a:solidFill>
              <a:cs typeface="Arial"/>
            </a:endParaRPr>
          </a:p>
        </p:txBody>
      </p:sp>
      <p:sp>
        <p:nvSpPr>
          <p:cNvPr id="48" name="TextBox 47">
            <a:extLst>
              <a:ext uri="{FF2B5EF4-FFF2-40B4-BE49-F238E27FC236}">
                <a16:creationId xmlns:a16="http://schemas.microsoft.com/office/drawing/2014/main" id="{1710E1C8-1991-F9B2-2CE9-28B4BE402186}"/>
              </a:ext>
            </a:extLst>
          </p:cNvPr>
          <p:cNvSpPr txBox="1">
            <a:spLocks/>
          </p:cNvSpPr>
          <p:nvPr>
            <p:custDataLst>
              <p:tags r:id="rId112"/>
            </p:custDataLst>
          </p:nvPr>
        </p:nvSpPr>
        <p:spPr>
          <a:xfrm>
            <a:off x="7321341" y="6091340"/>
            <a:ext cx="1030432" cy="369332"/>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ctr"/>
            <a:r>
              <a:rPr lang="en-US" sz="800" b="0">
                <a:solidFill>
                  <a:srgbClr val="000000"/>
                </a:solidFill>
              </a:rPr>
              <a:t>4/8 </a:t>
            </a:r>
            <a:r>
              <a:rPr lang="en-US" sz="800">
                <a:solidFill>
                  <a:srgbClr val="000000"/>
                </a:solidFill>
              </a:rPr>
              <a:t> </a:t>
            </a:r>
            <a:r>
              <a:rPr lang="en-US" sz="800" b="0">
                <a:solidFill>
                  <a:srgbClr val="000000"/>
                </a:solidFill>
              </a:rPr>
              <a:t>ERCOT files CLR/BYOG Revision Request(s)</a:t>
            </a:r>
            <a:endParaRPr lang="en-US" sz="800" b="0">
              <a:solidFill>
                <a:schemeClr val="tx1"/>
              </a:solidFill>
            </a:endParaRPr>
          </a:p>
        </p:txBody>
      </p:sp>
      <p:sp>
        <p:nvSpPr>
          <p:cNvPr id="54" name="TextBox 53">
            <a:extLst>
              <a:ext uri="{FF2B5EF4-FFF2-40B4-BE49-F238E27FC236}">
                <a16:creationId xmlns:a16="http://schemas.microsoft.com/office/drawing/2014/main" id="{46B598A0-7CB5-F4D1-58C6-0F7E88CB9FD0}"/>
              </a:ext>
            </a:extLst>
          </p:cNvPr>
          <p:cNvSpPr txBox="1">
            <a:spLocks/>
          </p:cNvSpPr>
          <p:nvPr>
            <p:custDataLst>
              <p:tags r:id="rId113"/>
            </p:custDataLst>
          </p:nvPr>
        </p:nvSpPr>
        <p:spPr>
          <a:xfrm>
            <a:off x="8018687" y="4956820"/>
            <a:ext cx="61568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ROS Update </a:t>
            </a:r>
            <a:r>
              <a:rPr lang="en-US" sz="800" b="0" i="1">
                <a:solidFill>
                  <a:schemeClr val="tx1"/>
                </a:solidFill>
              </a:rPr>
              <a:t>(special) </a:t>
            </a:r>
            <a:r>
              <a:rPr lang="en-US" sz="800" b="0">
                <a:solidFill>
                  <a:schemeClr val="tx1"/>
                </a:solidFill>
              </a:rPr>
              <a:t>4/14</a:t>
            </a:r>
          </a:p>
        </p:txBody>
      </p:sp>
      <p:sp>
        <p:nvSpPr>
          <p:cNvPr id="55" name="TextBox 54">
            <a:extLst>
              <a:ext uri="{FF2B5EF4-FFF2-40B4-BE49-F238E27FC236}">
                <a16:creationId xmlns:a16="http://schemas.microsoft.com/office/drawing/2014/main" id="{2171CDE3-7EAA-2F9E-F0B4-CB8E7D654235}"/>
              </a:ext>
            </a:extLst>
          </p:cNvPr>
          <p:cNvSpPr txBox="1">
            <a:spLocks/>
          </p:cNvSpPr>
          <p:nvPr>
            <p:custDataLst>
              <p:tags r:id="rId114"/>
            </p:custDataLst>
          </p:nvPr>
        </p:nvSpPr>
        <p:spPr>
          <a:xfrm>
            <a:off x="8534534" y="4667965"/>
            <a:ext cx="61568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ROS Update </a:t>
            </a:r>
            <a:r>
              <a:rPr lang="en-US" sz="800" b="0" i="1">
                <a:solidFill>
                  <a:schemeClr val="tx1"/>
                </a:solidFill>
              </a:rPr>
              <a:t>(special) </a:t>
            </a:r>
            <a:r>
              <a:rPr lang="en-US" sz="800" b="0">
                <a:solidFill>
                  <a:schemeClr val="tx1"/>
                </a:solidFill>
              </a:rPr>
              <a:t>4/23</a:t>
            </a:r>
          </a:p>
        </p:txBody>
      </p:sp>
    </p:spTree>
    <p:extLst>
      <p:ext uri="{BB962C8B-B14F-4D97-AF65-F5344CB8AC3E}">
        <p14:creationId xmlns:p14="http://schemas.microsoft.com/office/powerpoint/2010/main" val="374100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hidden="1">
            <a:extLst>
              <a:ext uri="{FF2B5EF4-FFF2-40B4-BE49-F238E27FC236}">
                <a16:creationId xmlns:a16="http://schemas.microsoft.com/office/drawing/2014/main" id="{6F95B5DF-E277-B7EA-A6DB-5185770ACD5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6" name="Object 2" hidden="1">
                        <a:extLst>
                          <a:ext uri="{FF2B5EF4-FFF2-40B4-BE49-F238E27FC236}">
                            <a16:creationId xmlns:a16="http://schemas.microsoft.com/office/drawing/2014/main" id="{6F95B5DF-E277-B7EA-A6DB-5185770ACD5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24F90903-7A57-7019-6BCA-CE1B35F6F782}"/>
              </a:ext>
            </a:extLst>
          </p:cNvPr>
          <p:cNvSpPr>
            <a:spLocks noGrp="1"/>
          </p:cNvSpPr>
          <p:nvPr>
            <p:ph type="title"/>
            <p:custDataLst>
              <p:tags r:id="rId2"/>
            </p:custDataLst>
          </p:nvPr>
        </p:nvSpPr>
        <p:spPr>
          <a:xfrm>
            <a:off x="554736" y="203034"/>
            <a:ext cx="11082528" cy="384721"/>
          </a:xfrm>
        </p:spPr>
        <p:txBody>
          <a:bodyPr vert="horz">
            <a:spAutoFit/>
          </a:bodyPr>
          <a:lstStyle/>
          <a:p>
            <a:r>
              <a:rPr lang="en-US">
                <a:cs typeface="Arial"/>
              </a:rPr>
              <a:t>Reminder of Scope and Priorities for Workshops</a:t>
            </a:r>
            <a:endParaRPr lang="en-US"/>
          </a:p>
        </p:txBody>
      </p:sp>
      <p:sp>
        <p:nvSpPr>
          <p:cNvPr id="16" name="TextBox 15">
            <a:extLst>
              <a:ext uri="{FF2B5EF4-FFF2-40B4-BE49-F238E27FC236}">
                <a16:creationId xmlns:a16="http://schemas.microsoft.com/office/drawing/2014/main" id="{8E9FAAEA-4D82-8948-9250-ECB68E8361D6}"/>
              </a:ext>
            </a:extLst>
          </p:cNvPr>
          <p:cNvSpPr txBox="1"/>
          <p:nvPr/>
        </p:nvSpPr>
        <p:spPr>
          <a:xfrm>
            <a:off x="583025" y="812859"/>
            <a:ext cx="10781660" cy="5401479"/>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spcBef>
                <a:spcPts val="300"/>
              </a:spcBef>
              <a:spcAft>
                <a:spcPts val="300"/>
              </a:spcAft>
              <a:buFont typeface="Arial" panose="020B0604020202020204" pitchFamily="34" charset="0"/>
              <a:buChar char="•"/>
            </a:pPr>
            <a:r>
              <a:rPr lang="en-US" b="1" dirty="0">
                <a:solidFill>
                  <a:schemeClr val="tx1">
                    <a:lumMod val="50000"/>
                    <a:lumOff val="50000"/>
                  </a:schemeClr>
                </a:solidFill>
                <a:cs typeface="Arial"/>
              </a:rPr>
              <a:t>March 4 filings completed for Batch Zero: </a:t>
            </a:r>
            <a:r>
              <a:rPr lang="en-US" dirty="0">
                <a:solidFill>
                  <a:schemeClr val="tx1">
                    <a:lumMod val="50000"/>
                    <a:lumOff val="50000"/>
                  </a:schemeClr>
                </a:solidFill>
                <a:cs typeface="Arial"/>
              </a:rPr>
              <a:t>ERCOT filed the Batch Zero </a:t>
            </a:r>
            <a:r>
              <a:rPr lang="en-US" dirty="0">
                <a:cs typeface="Arial"/>
                <a:hlinkClick r:id="rId6"/>
              </a:rPr>
              <a:t>PGRR145</a:t>
            </a:r>
            <a:r>
              <a:rPr lang="en-US" dirty="0">
                <a:cs typeface="Arial"/>
              </a:rPr>
              <a:t> </a:t>
            </a:r>
            <a:r>
              <a:rPr lang="en-US" dirty="0">
                <a:solidFill>
                  <a:schemeClr val="tx1">
                    <a:lumMod val="50000"/>
                    <a:lumOff val="50000"/>
                  </a:schemeClr>
                </a:solidFill>
                <a:cs typeface="Arial"/>
              </a:rPr>
              <a:t>and related </a:t>
            </a:r>
            <a:r>
              <a:rPr lang="en-US" dirty="0">
                <a:solidFill>
                  <a:schemeClr val="tx1">
                    <a:lumMod val="50000"/>
                    <a:lumOff val="50000"/>
                  </a:schemeClr>
                </a:solidFill>
                <a:cs typeface="Arial"/>
                <a:hlinkClick r:id="rId7">
                  <a:extLst>
                    <a:ext uri="{A12FA001-AC4F-418D-AE19-62706E023703}">
                      <ahyp:hlinkClr xmlns:ahyp="http://schemas.microsoft.com/office/drawing/2018/hyperlinkcolor" val="tx"/>
                    </a:ext>
                  </a:extLst>
                </a:hlinkClick>
              </a:rPr>
              <a:t>NPRR1325</a:t>
            </a:r>
            <a:r>
              <a:rPr lang="en-US" dirty="0">
                <a:solidFill>
                  <a:schemeClr val="tx1">
                    <a:lumMod val="50000"/>
                    <a:lumOff val="50000"/>
                  </a:schemeClr>
                </a:solidFill>
                <a:cs typeface="Arial"/>
              </a:rPr>
              <a:t> on March 4, initiating the formal governance process and aligning with the May PRS/ROS/TAC sequence and June 1 Board target reflected in the critical path timeline</a:t>
            </a:r>
          </a:p>
          <a:p>
            <a:pPr marL="742950" lvl="1" indent="-285750">
              <a:spcBef>
                <a:spcPts val="300"/>
              </a:spcBef>
              <a:spcAft>
                <a:spcPts val="300"/>
              </a:spcAft>
              <a:buFont typeface="Courier New" panose="02070309020205020404" pitchFamily="49" charset="0"/>
              <a:buChar char="o"/>
            </a:pPr>
            <a:r>
              <a:rPr lang="en-US" b="1" dirty="0">
                <a:solidFill>
                  <a:schemeClr val="tx1">
                    <a:lumMod val="50000"/>
                    <a:lumOff val="50000"/>
                  </a:schemeClr>
                </a:solidFill>
              </a:rPr>
              <a:t>March 17 ERCOT comments filed: </a:t>
            </a:r>
            <a:r>
              <a:rPr lang="en-US" dirty="0">
                <a:solidFill>
                  <a:schemeClr val="tx1">
                    <a:lumMod val="50000"/>
                    <a:lumOff val="50000"/>
                  </a:schemeClr>
                </a:solidFill>
              </a:rPr>
              <a:t>ERCOT submitted follow-up </a:t>
            </a:r>
            <a:r>
              <a:rPr lang="en-US" dirty="0">
                <a:hlinkClick r:id="rId8"/>
              </a:rPr>
              <a:t>comments on PGRR145</a:t>
            </a:r>
            <a:r>
              <a:rPr lang="en-US" dirty="0"/>
              <a:t> </a:t>
            </a:r>
            <a:r>
              <a:rPr lang="en-US" dirty="0">
                <a:solidFill>
                  <a:schemeClr val="accent2"/>
                </a:solidFill>
              </a:rPr>
              <a:t>(March 17) in response to stakeholder feedback on the March 4 draft, introducing targeted refinements (e.g., safe harbor for legacy LLIS, revised deadlines, alignment with PUCT PFP)</a:t>
            </a:r>
          </a:p>
          <a:p>
            <a:pPr marL="742950" lvl="1" indent="-285750">
              <a:spcBef>
                <a:spcPts val="300"/>
              </a:spcBef>
              <a:spcAft>
                <a:spcPts val="300"/>
              </a:spcAft>
              <a:buFont typeface="Courier New" panose="02070309020205020404" pitchFamily="49" charset="0"/>
              <a:buChar char="o"/>
            </a:pPr>
            <a:r>
              <a:rPr lang="en-US" b="1" dirty="0">
                <a:solidFill>
                  <a:schemeClr val="accent2"/>
                </a:solidFill>
              </a:rPr>
              <a:t>Workshop #5: review of 21 stakeholder comments</a:t>
            </a:r>
          </a:p>
          <a:p>
            <a:pPr marL="742950" lvl="1" indent="-285750">
              <a:spcBef>
                <a:spcPts val="300"/>
              </a:spcBef>
              <a:spcAft>
                <a:spcPts val="300"/>
              </a:spcAft>
              <a:buFont typeface="Courier New" panose="02070309020205020404" pitchFamily="49" charset="0"/>
              <a:buChar char="o"/>
            </a:pPr>
            <a:r>
              <a:rPr lang="en-US" b="1" dirty="0">
                <a:solidFill>
                  <a:schemeClr val="accent2"/>
                </a:solidFill>
              </a:rPr>
              <a:t>Workshop #6: focused on four major themes/issues</a:t>
            </a:r>
          </a:p>
          <a:p>
            <a:pPr marL="742950" lvl="1" indent="-285750">
              <a:spcBef>
                <a:spcPts val="300"/>
              </a:spcBef>
              <a:spcAft>
                <a:spcPts val="300"/>
              </a:spcAft>
              <a:buFont typeface="Courier New" panose="02070309020205020404" pitchFamily="49" charset="0"/>
              <a:buChar char="o"/>
            </a:pPr>
            <a:r>
              <a:rPr lang="en-US" b="1" dirty="0">
                <a:solidFill>
                  <a:schemeClr val="accent2"/>
                </a:solidFill>
              </a:rPr>
              <a:t>April 3: Target for ERCOT second set of comments </a:t>
            </a:r>
          </a:p>
          <a:p>
            <a:pPr marL="742950" lvl="1" indent="-285750">
              <a:spcBef>
                <a:spcPts val="300"/>
              </a:spcBef>
              <a:spcAft>
                <a:spcPts val="300"/>
              </a:spcAft>
              <a:buFont typeface="Courier New" panose="02070309020205020404" pitchFamily="49" charset="0"/>
              <a:buChar char="o"/>
            </a:pPr>
            <a:r>
              <a:rPr lang="en-US" b="1" dirty="0">
                <a:solidFill>
                  <a:schemeClr val="accent2"/>
                </a:solidFill>
              </a:rPr>
              <a:t>April 9:  Workshop #7: discussion of ERCOT and stakeholder comments</a:t>
            </a:r>
          </a:p>
          <a:p>
            <a:pPr marL="285750" indent="-285750">
              <a:spcBef>
                <a:spcPts val="300"/>
              </a:spcBef>
              <a:spcAft>
                <a:spcPts val="300"/>
              </a:spcAft>
              <a:buFont typeface="Arial" panose="020B0604020202020204" pitchFamily="34" charset="0"/>
              <a:buChar char="•"/>
            </a:pPr>
            <a:endParaRPr lang="en-US" dirty="0">
              <a:solidFill>
                <a:schemeClr val="accent2"/>
              </a:solidFill>
              <a:cs typeface="Arial"/>
            </a:endParaRPr>
          </a:p>
          <a:p>
            <a:pPr marL="285750" indent="-285750">
              <a:spcBef>
                <a:spcPts val="300"/>
              </a:spcBef>
              <a:spcAft>
                <a:spcPts val="300"/>
              </a:spcAft>
              <a:buFont typeface="Arial" panose="020B0604020202020204" pitchFamily="34" charset="0"/>
              <a:buChar char="•"/>
            </a:pPr>
            <a:r>
              <a:rPr lang="en-US" b="1" dirty="0">
                <a:solidFill>
                  <a:schemeClr val="accent2"/>
                </a:solidFill>
              </a:rPr>
              <a:t>Additional filings on target (CLR and BYOG): </a:t>
            </a:r>
            <a:r>
              <a:rPr lang="en-US" dirty="0">
                <a:solidFill>
                  <a:schemeClr val="accent2"/>
                </a:solidFill>
              </a:rPr>
              <a:t>ERCOT is advancing targeted revision requests to clarify CLR and BYOG treatment and is currently targeting </a:t>
            </a:r>
            <a:r>
              <a:rPr lang="en-US" u="sng" dirty="0">
                <a:solidFill>
                  <a:schemeClr val="accent2"/>
                </a:solidFill>
              </a:rPr>
              <a:t>April 8 filing CLR</a:t>
            </a:r>
            <a:r>
              <a:rPr lang="en-US" dirty="0">
                <a:solidFill>
                  <a:schemeClr val="accent2"/>
                </a:solidFill>
              </a:rPr>
              <a:t>, </a:t>
            </a:r>
            <a:r>
              <a:rPr lang="en-US" u="sng" dirty="0">
                <a:solidFill>
                  <a:schemeClr val="accent2"/>
                </a:solidFill>
              </a:rPr>
              <a:t>TBD for BYOG</a:t>
            </a:r>
            <a:endParaRPr lang="en-US" u="sng" dirty="0">
              <a:solidFill>
                <a:schemeClr val="accent2"/>
              </a:solidFill>
              <a:cs typeface="Arial"/>
            </a:endParaRPr>
          </a:p>
          <a:p>
            <a:pPr>
              <a:spcBef>
                <a:spcPts val="300"/>
              </a:spcBef>
              <a:spcAft>
                <a:spcPts val="300"/>
              </a:spcAft>
            </a:pPr>
            <a:endParaRPr lang="en-US" b="1" dirty="0">
              <a:solidFill>
                <a:schemeClr val="accent2"/>
              </a:solidFill>
            </a:endParaRPr>
          </a:p>
          <a:p>
            <a:pPr marL="285750" indent="-285750">
              <a:spcBef>
                <a:spcPts val="300"/>
              </a:spcBef>
              <a:spcAft>
                <a:spcPts val="300"/>
              </a:spcAft>
              <a:buFont typeface="Arial" panose="020B0604020202020204" pitchFamily="34" charset="0"/>
              <a:buChar char="•"/>
            </a:pPr>
            <a:r>
              <a:rPr lang="en-US" b="1" dirty="0">
                <a:solidFill>
                  <a:schemeClr val="accent2"/>
                </a:solidFill>
              </a:rPr>
              <a:t>Long-term Batch Process revisions:</a:t>
            </a:r>
            <a:r>
              <a:rPr lang="en-US" dirty="0">
                <a:solidFill>
                  <a:schemeClr val="accent2"/>
                </a:solidFill>
              </a:rPr>
              <a:t> development of the enduring batch framework is out of scope for the current filing. ERCOT will incorporate lessons learned from Batch Zero to inform future revision requests and the design of a durable, repeatable batch study process</a:t>
            </a:r>
            <a:endParaRPr lang="en-US" dirty="0">
              <a:solidFill>
                <a:schemeClr val="accent2"/>
              </a:solidFill>
              <a:cs typeface="Arial"/>
            </a:endParaRPr>
          </a:p>
        </p:txBody>
      </p:sp>
    </p:spTree>
    <p:extLst>
      <p:ext uri="{BB962C8B-B14F-4D97-AF65-F5344CB8AC3E}">
        <p14:creationId xmlns:p14="http://schemas.microsoft.com/office/powerpoint/2010/main" val="3924784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3DEC2-059F-7FD7-85E4-917F6FB9A8A1}"/>
            </a:ext>
          </a:extLst>
        </p:cNvPr>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1E98D365-1B26-E8B5-6A28-F2D67ED201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404" imgH="403" progId="TCLayout.ActiveDocument.1">
                  <p:embed/>
                </p:oleObj>
              </mc:Choice>
              <mc:Fallback>
                <p:oleObj name="think-cell Slide" r:id="rId18" imgW="404" imgH="403" progId="TCLayout.ActiveDocument.1">
                  <p:embed/>
                  <p:pic>
                    <p:nvPicPr>
                      <p:cNvPr id="5" name="Object 6" hidden="1">
                        <a:extLst>
                          <a:ext uri="{FF2B5EF4-FFF2-40B4-BE49-F238E27FC236}">
                            <a16:creationId xmlns:a16="http://schemas.microsoft.com/office/drawing/2014/main" id="{1E98D365-1B26-E8B5-6A28-F2D67ED20115}"/>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AA2B72DA-31DA-C6EA-A329-D52700D0732A}"/>
              </a:ext>
            </a:extLst>
          </p:cNvPr>
          <p:cNvSpPr>
            <a:spLocks noGrp="1"/>
          </p:cNvSpPr>
          <p:nvPr>
            <p:ph type="title"/>
            <p:custDataLst>
              <p:tags r:id="rId2"/>
            </p:custDataLst>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dirty="0"/>
              <a:t>Batch Workshop #6 Update</a:t>
            </a:r>
          </a:p>
        </p:txBody>
      </p:sp>
      <p:grpSp>
        <p:nvGrpSpPr>
          <p:cNvPr id="24" name="Group 23">
            <a:extLst>
              <a:ext uri="{FF2B5EF4-FFF2-40B4-BE49-F238E27FC236}">
                <a16:creationId xmlns:a16="http://schemas.microsoft.com/office/drawing/2014/main" id="{E935226A-AA24-E332-2218-F20BAFB64725}"/>
              </a:ext>
            </a:extLst>
          </p:cNvPr>
          <p:cNvGrpSpPr/>
          <p:nvPr/>
        </p:nvGrpSpPr>
        <p:grpSpPr>
          <a:xfrm>
            <a:off x="499324" y="1028220"/>
            <a:ext cx="11193353" cy="4801561"/>
            <a:chOff x="499324" y="1379782"/>
            <a:chExt cx="11193353" cy="4801561"/>
          </a:xfrm>
        </p:grpSpPr>
        <p:sp>
          <p:nvSpPr>
            <p:cNvPr id="28" name="Rectangle 27">
              <a:extLst>
                <a:ext uri="{FF2B5EF4-FFF2-40B4-BE49-F238E27FC236}">
                  <a16:creationId xmlns:a16="http://schemas.microsoft.com/office/drawing/2014/main" id="{07511C15-320A-53B6-1101-28E25EAAAA14}"/>
                </a:ext>
              </a:extLst>
            </p:cNvPr>
            <p:cNvSpPr>
              <a:spLocks/>
            </p:cNvSpPr>
            <p:nvPr/>
          </p:nvSpPr>
          <p:spPr>
            <a:xfrm>
              <a:off x="499324" y="1379782"/>
              <a:ext cx="11193353" cy="4801561"/>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23" name="Group 22">
              <a:extLst>
                <a:ext uri="{FF2B5EF4-FFF2-40B4-BE49-F238E27FC236}">
                  <a16:creationId xmlns:a16="http://schemas.microsoft.com/office/drawing/2014/main" id="{685F25F1-CAEE-FB94-5EBA-01C8BEF50837}"/>
                </a:ext>
              </a:extLst>
            </p:cNvPr>
            <p:cNvGrpSpPr/>
            <p:nvPr/>
          </p:nvGrpSpPr>
          <p:grpSpPr>
            <a:xfrm>
              <a:off x="554736" y="1537584"/>
              <a:ext cx="11082529" cy="4485957"/>
              <a:chOff x="554736" y="1510627"/>
              <a:chExt cx="11082529" cy="4485957"/>
            </a:xfrm>
          </p:grpSpPr>
          <p:cxnSp>
            <p:nvCxnSpPr>
              <p:cNvPr id="55" name="Straight Connector 54">
                <a:extLst>
                  <a:ext uri="{FF2B5EF4-FFF2-40B4-BE49-F238E27FC236}">
                    <a16:creationId xmlns:a16="http://schemas.microsoft.com/office/drawing/2014/main" id="{A17A8A82-8199-5A6B-FCE2-A34713067104}"/>
                  </a:ext>
                </a:extLst>
              </p:cNvPr>
              <p:cNvCxnSpPr>
                <a:cxnSpLocks/>
              </p:cNvCxnSpPr>
              <p:nvPr/>
            </p:nvCxnSpPr>
            <p:spPr>
              <a:xfrm>
                <a:off x="554737" y="2907813"/>
                <a:ext cx="11082528"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BA169AD-AA9D-2FA1-87E2-141C99DC83C4}"/>
                  </a:ext>
                </a:extLst>
              </p:cNvPr>
              <p:cNvCxnSpPr>
                <a:cxnSpLocks/>
              </p:cNvCxnSpPr>
              <p:nvPr/>
            </p:nvCxnSpPr>
            <p:spPr>
              <a:xfrm>
                <a:off x="554737" y="3839271"/>
                <a:ext cx="11082528"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7750FDA-88FF-09AC-860C-576E5F9C2132}"/>
                  </a:ext>
                </a:extLst>
              </p:cNvPr>
              <p:cNvCxnSpPr>
                <a:cxnSpLocks/>
              </p:cNvCxnSpPr>
              <p:nvPr/>
            </p:nvCxnSpPr>
            <p:spPr>
              <a:xfrm>
                <a:off x="554737" y="4362096"/>
                <a:ext cx="11082528"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29E02C2-981A-0CE5-A4CB-CF1BE4E77E03}"/>
                  </a:ext>
                </a:extLst>
              </p:cNvPr>
              <p:cNvCxnSpPr>
                <a:cxnSpLocks/>
              </p:cNvCxnSpPr>
              <p:nvPr/>
            </p:nvCxnSpPr>
            <p:spPr>
              <a:xfrm>
                <a:off x="554737" y="4884921"/>
                <a:ext cx="11082528"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F573350B-EB8C-C5C3-C523-273C744E0934}"/>
                  </a:ext>
                </a:extLst>
              </p:cNvPr>
              <p:cNvGrpSpPr/>
              <p:nvPr/>
            </p:nvGrpSpPr>
            <p:grpSpPr>
              <a:xfrm>
                <a:off x="554736" y="1510627"/>
                <a:ext cx="11082528" cy="553997"/>
                <a:chOff x="554736" y="1510627"/>
                <a:chExt cx="11082528" cy="553997"/>
              </a:xfrm>
            </p:grpSpPr>
            <p:sp>
              <p:nvSpPr>
                <p:cNvPr id="53" name="TextBox 52">
                  <a:extLst>
                    <a:ext uri="{FF2B5EF4-FFF2-40B4-BE49-F238E27FC236}">
                      <a16:creationId xmlns:a16="http://schemas.microsoft.com/office/drawing/2014/main" id="{42DA6185-310A-6D76-9779-EC2B453DE937}"/>
                    </a:ext>
                  </a:extLst>
                </p:cNvPr>
                <p:cNvSpPr txBox="1">
                  <a:spLocks/>
                </p:cNvSpPr>
                <p:nvPr/>
              </p:nvSpPr>
              <p:spPr>
                <a:xfrm>
                  <a:off x="1022758" y="1510627"/>
                  <a:ext cx="2655391" cy="55399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sz="1800" b="1">
                      <a:solidFill>
                        <a:srgbClr val="000000"/>
                      </a:solidFill>
                    </a:rPr>
                    <a:t>Timeline and governance recap</a:t>
                  </a:r>
                  <a:endParaRPr lang="en-US" sz="1800">
                    <a:solidFill>
                      <a:srgbClr val="000000"/>
                    </a:solidFill>
                  </a:endParaRPr>
                </a:p>
              </p:txBody>
            </p:sp>
            <p:sp>
              <p:nvSpPr>
                <p:cNvPr id="54" name="TextBox 53">
                  <a:extLst>
                    <a:ext uri="{FF2B5EF4-FFF2-40B4-BE49-F238E27FC236}">
                      <a16:creationId xmlns:a16="http://schemas.microsoft.com/office/drawing/2014/main" id="{348B67FB-8ECA-A668-2FDC-2B6433993580}"/>
                    </a:ext>
                  </a:extLst>
                </p:cNvPr>
                <p:cNvSpPr txBox="1"/>
                <p:nvPr>
                  <p:custDataLst>
                    <p:tags r:id="rId15"/>
                  </p:custDataLst>
                </p:nvPr>
              </p:nvSpPr>
              <p:spPr>
                <a:xfrm>
                  <a:off x="3924729" y="1510627"/>
                  <a:ext cx="7712535"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dirty="0"/>
                    <a:t>Update on timeline and key workshop dates</a:t>
                  </a:r>
                </a:p>
                <a:p>
                  <a:pPr marL="285750" indent="-285750">
                    <a:spcBef>
                      <a:spcPts val="0"/>
                    </a:spcBef>
                    <a:spcAft>
                      <a:spcPts val="0"/>
                    </a:spcAft>
                    <a:buFont typeface="Arial" panose="020B0604020202020204" pitchFamily="34" charset="0"/>
                    <a:buChar char="•"/>
                  </a:pPr>
                  <a:r>
                    <a:rPr lang="en-US" dirty="0"/>
                    <a:t>Outline PRS/ROS/TAC pathways to June Board with key submission dates</a:t>
                  </a:r>
                </a:p>
              </p:txBody>
            </p:sp>
            <p:sp>
              <p:nvSpPr>
                <p:cNvPr id="33" name="TrackerNumBlue 15">
                  <a:extLst>
                    <a:ext uri="{FF2B5EF4-FFF2-40B4-BE49-F238E27FC236}">
                      <a16:creationId xmlns:a16="http://schemas.microsoft.com/office/drawing/2014/main" id="{AFDB3E22-AF7E-CB49-5A43-90A891F2610A}"/>
                    </a:ext>
                  </a:extLst>
                </p:cNvPr>
                <p:cNvSpPr>
                  <a:spLocks noChangeAspect="1"/>
                </p:cNvSpPr>
                <p:nvPr>
                  <p:custDataLst>
                    <p:tags r:id="rId16"/>
                  </p:custDataLst>
                </p:nvPr>
              </p:nvSpPr>
              <p:spPr>
                <a:xfrm>
                  <a:off x="554736" y="1510627"/>
                  <a:ext cx="330031" cy="33003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1</a:t>
                  </a:r>
                </a:p>
              </p:txBody>
            </p:sp>
          </p:grpSp>
          <p:grpSp>
            <p:nvGrpSpPr>
              <p:cNvPr id="12" name="Group 11">
                <a:extLst>
                  <a:ext uri="{FF2B5EF4-FFF2-40B4-BE49-F238E27FC236}">
                    <a16:creationId xmlns:a16="http://schemas.microsoft.com/office/drawing/2014/main" id="{F31CF7E8-FC8B-84CF-C763-4E81BB7981E7}"/>
                  </a:ext>
                </a:extLst>
              </p:cNvPr>
              <p:cNvGrpSpPr/>
              <p:nvPr/>
            </p:nvGrpSpPr>
            <p:grpSpPr>
              <a:xfrm>
                <a:off x="554736" y="3004210"/>
                <a:ext cx="11082528" cy="738664"/>
                <a:chOff x="554736" y="2332355"/>
                <a:chExt cx="11082528" cy="738664"/>
              </a:xfrm>
            </p:grpSpPr>
            <p:sp>
              <p:nvSpPr>
                <p:cNvPr id="57" name="TextBox 56">
                  <a:extLst>
                    <a:ext uri="{FF2B5EF4-FFF2-40B4-BE49-F238E27FC236}">
                      <a16:creationId xmlns:a16="http://schemas.microsoft.com/office/drawing/2014/main" id="{CCD96B6B-95AC-E73D-23BB-0FA552C66181}"/>
                    </a:ext>
                  </a:extLst>
                </p:cNvPr>
                <p:cNvSpPr txBox="1">
                  <a:spLocks/>
                </p:cNvSpPr>
                <p:nvPr/>
              </p:nvSpPr>
              <p:spPr>
                <a:xfrm>
                  <a:off x="1022758" y="2332355"/>
                  <a:ext cx="2655391"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sz="1800" b="1"/>
                    <a:t>Eligibility and March 4</a:t>
                  </a:r>
                  <a:r>
                    <a:rPr lang="en-US" sz="1800" b="1" baseline="30000"/>
                    <a:t>th</a:t>
                  </a:r>
                  <a:r>
                    <a:rPr lang="en-US" sz="1800" b="1"/>
                    <a:t> cutoff date discussion</a:t>
                  </a:r>
                  <a:endParaRPr lang="en-US" sz="1800" b="1">
                    <a:solidFill>
                      <a:srgbClr val="000000"/>
                    </a:solidFill>
                  </a:endParaRPr>
                </a:p>
              </p:txBody>
            </p:sp>
            <p:sp>
              <p:nvSpPr>
                <p:cNvPr id="58" name="TextBox 57">
                  <a:extLst>
                    <a:ext uri="{FF2B5EF4-FFF2-40B4-BE49-F238E27FC236}">
                      <a16:creationId xmlns:a16="http://schemas.microsoft.com/office/drawing/2014/main" id="{FF5342B8-7DE3-2F3B-0572-A853E70D8799}"/>
                    </a:ext>
                  </a:extLst>
                </p:cNvPr>
                <p:cNvSpPr txBox="1"/>
                <p:nvPr>
                  <p:custDataLst>
                    <p:tags r:id="rId13"/>
                  </p:custDataLst>
                </p:nvPr>
              </p:nvSpPr>
              <p:spPr>
                <a:xfrm>
                  <a:off x="3924729" y="2332355"/>
                  <a:ext cx="7712535"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a:t>Understand the trade-off between investment certainty and system reliability</a:t>
                  </a:r>
                </a:p>
                <a:p>
                  <a:pPr marL="285750" indent="-285750">
                    <a:spcBef>
                      <a:spcPts val="0"/>
                    </a:spcBef>
                    <a:spcAft>
                      <a:spcPts val="0"/>
                    </a:spcAft>
                    <a:buFont typeface="Arial" panose="020B0604020202020204" pitchFamily="34" charset="0"/>
                    <a:buChar char="•"/>
                  </a:pPr>
                  <a:r>
                    <a:rPr lang="en-US"/>
                    <a:t>Review proposed Batch Zero inclusion and treatment, including how outcomes vary based on study completion timing and milestone achievement</a:t>
                  </a:r>
                </a:p>
              </p:txBody>
            </p:sp>
            <p:sp>
              <p:nvSpPr>
                <p:cNvPr id="52" name="TrackerNumBlue 15">
                  <a:extLst>
                    <a:ext uri="{FF2B5EF4-FFF2-40B4-BE49-F238E27FC236}">
                      <a16:creationId xmlns:a16="http://schemas.microsoft.com/office/drawing/2014/main" id="{69C436A2-772C-0DEE-E3D9-6F6363807AA3}"/>
                    </a:ext>
                  </a:extLst>
                </p:cNvPr>
                <p:cNvSpPr>
                  <a:spLocks noChangeAspect="1"/>
                </p:cNvSpPr>
                <p:nvPr>
                  <p:custDataLst>
                    <p:tags r:id="rId14"/>
                  </p:custDataLst>
                </p:nvPr>
              </p:nvSpPr>
              <p:spPr>
                <a:xfrm>
                  <a:off x="554736" y="2332355"/>
                  <a:ext cx="330031" cy="33003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3</a:t>
                  </a:r>
                </a:p>
              </p:txBody>
            </p:sp>
          </p:grpSp>
          <p:grpSp>
            <p:nvGrpSpPr>
              <p:cNvPr id="13" name="Group 12">
                <a:extLst>
                  <a:ext uri="{FF2B5EF4-FFF2-40B4-BE49-F238E27FC236}">
                    <a16:creationId xmlns:a16="http://schemas.microsoft.com/office/drawing/2014/main" id="{2A278C41-4383-6191-E428-9963A9F9FFEF}"/>
                  </a:ext>
                </a:extLst>
              </p:cNvPr>
              <p:cNvGrpSpPr/>
              <p:nvPr/>
            </p:nvGrpSpPr>
            <p:grpSpPr>
              <a:xfrm>
                <a:off x="554736" y="3935668"/>
                <a:ext cx="11082528" cy="330031"/>
                <a:chOff x="554736" y="3154083"/>
                <a:chExt cx="11082528" cy="330031"/>
              </a:xfrm>
            </p:grpSpPr>
            <p:sp>
              <p:nvSpPr>
                <p:cNvPr id="62" name="TextBox 61">
                  <a:extLst>
                    <a:ext uri="{FF2B5EF4-FFF2-40B4-BE49-F238E27FC236}">
                      <a16:creationId xmlns:a16="http://schemas.microsoft.com/office/drawing/2014/main" id="{73434686-1186-CA08-2ECB-977AEFD47A19}"/>
                    </a:ext>
                  </a:extLst>
                </p:cNvPr>
                <p:cNvSpPr txBox="1">
                  <a:spLocks/>
                </p:cNvSpPr>
                <p:nvPr/>
              </p:nvSpPr>
              <p:spPr>
                <a:xfrm>
                  <a:off x="1022758" y="3154083"/>
                  <a:ext cx="2789861" cy="276999"/>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sz="1800" b="1"/>
                    <a:t>Year 6 transmission</a:t>
                  </a:r>
                  <a:endParaRPr lang="en-US" sz="1800" b="1">
                    <a:solidFill>
                      <a:srgbClr val="000000"/>
                    </a:solidFill>
                  </a:endParaRPr>
                </a:p>
              </p:txBody>
            </p:sp>
            <p:sp>
              <p:nvSpPr>
                <p:cNvPr id="64" name="TextBox 63">
                  <a:extLst>
                    <a:ext uri="{FF2B5EF4-FFF2-40B4-BE49-F238E27FC236}">
                      <a16:creationId xmlns:a16="http://schemas.microsoft.com/office/drawing/2014/main" id="{F626402F-BE40-7609-0EDA-C4586D6AEA22}"/>
                    </a:ext>
                  </a:extLst>
                </p:cNvPr>
                <p:cNvSpPr txBox="1"/>
                <p:nvPr>
                  <p:custDataLst>
                    <p:tags r:id="rId11"/>
                  </p:custDataLst>
                </p:nvPr>
              </p:nvSpPr>
              <p:spPr>
                <a:xfrm>
                  <a:off x="3924729" y="3154083"/>
                  <a:ext cx="7712535"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a:t>Assess alternative approaches for Year 6 MW allocation</a:t>
                  </a:r>
                </a:p>
              </p:txBody>
            </p:sp>
            <p:sp>
              <p:nvSpPr>
                <p:cNvPr id="56" name="TrackerNumBlue 15">
                  <a:extLst>
                    <a:ext uri="{FF2B5EF4-FFF2-40B4-BE49-F238E27FC236}">
                      <a16:creationId xmlns:a16="http://schemas.microsoft.com/office/drawing/2014/main" id="{88ACB693-DA74-EB0B-C79E-1CD42558F095}"/>
                    </a:ext>
                  </a:extLst>
                </p:cNvPr>
                <p:cNvSpPr>
                  <a:spLocks noChangeAspect="1"/>
                </p:cNvSpPr>
                <p:nvPr>
                  <p:custDataLst>
                    <p:tags r:id="rId12"/>
                  </p:custDataLst>
                </p:nvPr>
              </p:nvSpPr>
              <p:spPr>
                <a:xfrm>
                  <a:off x="554736" y="3154083"/>
                  <a:ext cx="330031" cy="33003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4</a:t>
                  </a:r>
                </a:p>
              </p:txBody>
            </p:sp>
          </p:grpSp>
          <p:grpSp>
            <p:nvGrpSpPr>
              <p:cNvPr id="14" name="Group 13">
                <a:extLst>
                  <a:ext uri="{FF2B5EF4-FFF2-40B4-BE49-F238E27FC236}">
                    <a16:creationId xmlns:a16="http://schemas.microsoft.com/office/drawing/2014/main" id="{23F94376-148B-5D33-C448-F885D7F70D95}"/>
                  </a:ext>
                </a:extLst>
              </p:cNvPr>
              <p:cNvGrpSpPr/>
              <p:nvPr/>
            </p:nvGrpSpPr>
            <p:grpSpPr>
              <a:xfrm>
                <a:off x="554736" y="4458493"/>
                <a:ext cx="11082528" cy="330031"/>
                <a:chOff x="554736" y="3862533"/>
                <a:chExt cx="11082528" cy="330031"/>
              </a:xfrm>
            </p:grpSpPr>
            <p:sp>
              <p:nvSpPr>
                <p:cNvPr id="60" name="TrackerNumBlue 15">
                  <a:extLst>
                    <a:ext uri="{FF2B5EF4-FFF2-40B4-BE49-F238E27FC236}">
                      <a16:creationId xmlns:a16="http://schemas.microsoft.com/office/drawing/2014/main" id="{48DD59C6-611C-E1A6-6D2A-C738508CDADE}"/>
                    </a:ext>
                  </a:extLst>
                </p:cNvPr>
                <p:cNvSpPr>
                  <a:spLocks noChangeAspect="1"/>
                </p:cNvSpPr>
                <p:nvPr>
                  <p:custDataLst>
                    <p:tags r:id="rId9"/>
                  </p:custDataLst>
                </p:nvPr>
              </p:nvSpPr>
              <p:spPr>
                <a:xfrm>
                  <a:off x="554736" y="3862533"/>
                  <a:ext cx="330031" cy="33003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5</a:t>
                  </a:r>
                </a:p>
              </p:txBody>
            </p:sp>
            <p:sp>
              <p:nvSpPr>
                <p:cNvPr id="68" name="TextBox 67">
                  <a:extLst>
                    <a:ext uri="{FF2B5EF4-FFF2-40B4-BE49-F238E27FC236}">
                      <a16:creationId xmlns:a16="http://schemas.microsoft.com/office/drawing/2014/main" id="{50413AB8-88BA-EC68-5BB7-F0BF4F06B19E}"/>
                    </a:ext>
                  </a:extLst>
                </p:cNvPr>
                <p:cNvSpPr txBox="1">
                  <a:spLocks/>
                </p:cNvSpPr>
                <p:nvPr/>
              </p:nvSpPr>
              <p:spPr>
                <a:xfrm>
                  <a:off x="1022758" y="3862533"/>
                  <a:ext cx="2655391" cy="2769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buNone/>
                    <a:defRPr/>
                  </a:pPr>
                  <a:r>
                    <a:rPr lang="en-US" sz="1800" b="1">
                      <a:cs typeface="Arial"/>
                    </a:rPr>
                    <a:t>CLR discussion</a:t>
                  </a:r>
                  <a:endParaRPr lang="en-US" sz="1800" b="1">
                    <a:solidFill>
                      <a:srgbClr val="000000"/>
                    </a:solidFill>
                    <a:cs typeface="Arial"/>
                  </a:endParaRPr>
                </a:p>
              </p:txBody>
            </p:sp>
            <p:sp>
              <p:nvSpPr>
                <p:cNvPr id="69" name="TextBox 68">
                  <a:extLst>
                    <a:ext uri="{FF2B5EF4-FFF2-40B4-BE49-F238E27FC236}">
                      <a16:creationId xmlns:a16="http://schemas.microsoft.com/office/drawing/2014/main" id="{9E6F81F6-FC75-2BEF-6806-336223055479}"/>
                    </a:ext>
                  </a:extLst>
                </p:cNvPr>
                <p:cNvSpPr txBox="1"/>
                <p:nvPr>
                  <p:custDataLst>
                    <p:tags r:id="rId10"/>
                  </p:custDataLst>
                </p:nvPr>
              </p:nvSpPr>
              <p:spPr>
                <a:xfrm>
                  <a:off x="3924729" y="3862533"/>
                  <a:ext cx="7712535"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a:t>Advance discussion on CLR framework for Batch Zero</a:t>
                  </a:r>
                </a:p>
              </p:txBody>
            </p:sp>
          </p:grpSp>
          <p:grpSp>
            <p:nvGrpSpPr>
              <p:cNvPr id="15" name="Group 14">
                <a:extLst>
                  <a:ext uri="{FF2B5EF4-FFF2-40B4-BE49-F238E27FC236}">
                    <a16:creationId xmlns:a16="http://schemas.microsoft.com/office/drawing/2014/main" id="{5DDE22E8-10BB-1AEA-CDD7-4BC0AFA533CE}"/>
                  </a:ext>
                </a:extLst>
              </p:cNvPr>
              <p:cNvGrpSpPr/>
              <p:nvPr/>
            </p:nvGrpSpPr>
            <p:grpSpPr>
              <a:xfrm>
                <a:off x="554736" y="4981318"/>
                <a:ext cx="11082528" cy="492443"/>
                <a:chOff x="554736" y="4252750"/>
                <a:chExt cx="11082528" cy="492443"/>
              </a:xfrm>
            </p:grpSpPr>
            <p:sp>
              <p:nvSpPr>
                <p:cNvPr id="67" name="TrackerNumBlue 15">
                  <a:extLst>
                    <a:ext uri="{FF2B5EF4-FFF2-40B4-BE49-F238E27FC236}">
                      <a16:creationId xmlns:a16="http://schemas.microsoft.com/office/drawing/2014/main" id="{6567D38E-AF7C-98F2-8BAD-4818834D4D6B}"/>
                    </a:ext>
                  </a:extLst>
                </p:cNvPr>
                <p:cNvSpPr>
                  <a:spLocks noChangeAspect="1"/>
                </p:cNvSpPr>
                <p:nvPr>
                  <p:custDataLst>
                    <p:tags r:id="rId7"/>
                  </p:custDataLst>
                </p:nvPr>
              </p:nvSpPr>
              <p:spPr>
                <a:xfrm>
                  <a:off x="554736" y="4252750"/>
                  <a:ext cx="330031" cy="33003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6</a:t>
                  </a:r>
                </a:p>
              </p:txBody>
            </p:sp>
            <p:sp>
              <p:nvSpPr>
                <p:cNvPr id="10" name="TextBox 9">
                  <a:extLst>
                    <a:ext uri="{FF2B5EF4-FFF2-40B4-BE49-F238E27FC236}">
                      <a16:creationId xmlns:a16="http://schemas.microsoft.com/office/drawing/2014/main" id="{6D4322BF-C4F9-C20A-6E4B-46B511C056B4}"/>
                    </a:ext>
                  </a:extLst>
                </p:cNvPr>
                <p:cNvSpPr txBox="1">
                  <a:spLocks/>
                </p:cNvSpPr>
                <p:nvPr/>
              </p:nvSpPr>
              <p:spPr>
                <a:xfrm>
                  <a:off x="1022758" y="4252750"/>
                  <a:ext cx="2655391" cy="276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sz="1800" b="1"/>
                    <a:t>BYOG discussion</a:t>
                  </a:r>
                  <a:endParaRPr lang="en-US" sz="1800" b="1">
                    <a:solidFill>
                      <a:srgbClr val="000000"/>
                    </a:solidFill>
                  </a:endParaRPr>
                </a:p>
              </p:txBody>
            </p:sp>
            <p:sp>
              <p:nvSpPr>
                <p:cNvPr id="11" name="TextBox 10">
                  <a:extLst>
                    <a:ext uri="{FF2B5EF4-FFF2-40B4-BE49-F238E27FC236}">
                      <a16:creationId xmlns:a16="http://schemas.microsoft.com/office/drawing/2014/main" id="{30E94C21-C627-6090-3CAD-8075312771D1}"/>
                    </a:ext>
                  </a:extLst>
                </p:cNvPr>
                <p:cNvSpPr txBox="1"/>
                <p:nvPr>
                  <p:custDataLst>
                    <p:tags r:id="rId8"/>
                  </p:custDataLst>
                </p:nvPr>
              </p:nvSpPr>
              <p:spPr>
                <a:xfrm>
                  <a:off x="3924729" y="4252750"/>
                  <a:ext cx="7712535"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a:t>Vetting the Self-Limiting Facility (SLF) option</a:t>
                  </a:r>
                </a:p>
                <a:p>
                  <a:pPr marL="285750" indent="-285750">
                    <a:spcBef>
                      <a:spcPts val="0"/>
                    </a:spcBef>
                    <a:spcAft>
                      <a:spcPts val="0"/>
                    </a:spcAft>
                    <a:buFont typeface="Arial" panose="020B0604020202020204" pitchFamily="34" charset="0"/>
                    <a:buChar char="•"/>
                  </a:pPr>
                  <a:r>
                    <a:rPr lang="en-US"/>
                    <a:t>Gathering stakeholder input on key design and implementation questions</a:t>
                  </a:r>
                </a:p>
              </p:txBody>
            </p:sp>
          </p:grpSp>
          <p:cxnSp>
            <p:nvCxnSpPr>
              <p:cNvPr id="3" name="Straight Connector 2">
                <a:extLst>
                  <a:ext uri="{FF2B5EF4-FFF2-40B4-BE49-F238E27FC236}">
                    <a16:creationId xmlns:a16="http://schemas.microsoft.com/office/drawing/2014/main" id="{F656C206-7AAE-E45F-5D09-8581C28A6778}"/>
                  </a:ext>
                </a:extLst>
              </p:cNvPr>
              <p:cNvCxnSpPr>
                <a:cxnSpLocks/>
              </p:cNvCxnSpPr>
              <p:nvPr/>
            </p:nvCxnSpPr>
            <p:spPr>
              <a:xfrm>
                <a:off x="554737" y="5570158"/>
                <a:ext cx="11082528"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031517EF-0A97-C553-5386-362B86D0BAB4}"/>
                  </a:ext>
                </a:extLst>
              </p:cNvPr>
              <p:cNvGrpSpPr/>
              <p:nvPr/>
            </p:nvGrpSpPr>
            <p:grpSpPr>
              <a:xfrm>
                <a:off x="554736" y="5666554"/>
                <a:ext cx="11082528" cy="330030"/>
                <a:chOff x="554736" y="5017330"/>
                <a:chExt cx="11082528" cy="330030"/>
              </a:xfrm>
            </p:grpSpPr>
            <p:sp>
              <p:nvSpPr>
                <p:cNvPr id="4" name="TrackerNumBlue 15">
                  <a:extLst>
                    <a:ext uri="{FF2B5EF4-FFF2-40B4-BE49-F238E27FC236}">
                      <a16:creationId xmlns:a16="http://schemas.microsoft.com/office/drawing/2014/main" id="{C4F7AEC0-842A-13DD-7D25-015E23FAD61F}"/>
                    </a:ext>
                  </a:extLst>
                </p:cNvPr>
                <p:cNvSpPr>
                  <a:spLocks noChangeAspect="1"/>
                </p:cNvSpPr>
                <p:nvPr>
                  <p:custDataLst>
                    <p:tags r:id="rId5"/>
                  </p:custDataLst>
                </p:nvPr>
              </p:nvSpPr>
              <p:spPr>
                <a:xfrm>
                  <a:off x="554736" y="5017330"/>
                  <a:ext cx="330031" cy="33003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7</a:t>
                  </a:r>
                </a:p>
              </p:txBody>
            </p:sp>
            <p:sp>
              <p:nvSpPr>
                <p:cNvPr id="7" name="TextBox 6">
                  <a:extLst>
                    <a:ext uri="{FF2B5EF4-FFF2-40B4-BE49-F238E27FC236}">
                      <a16:creationId xmlns:a16="http://schemas.microsoft.com/office/drawing/2014/main" id="{AA42C8EC-502D-1F88-0E82-03C3031669BD}"/>
                    </a:ext>
                  </a:extLst>
                </p:cNvPr>
                <p:cNvSpPr txBox="1">
                  <a:spLocks/>
                </p:cNvSpPr>
                <p:nvPr/>
              </p:nvSpPr>
              <p:spPr>
                <a:xfrm>
                  <a:off x="1022758" y="5017330"/>
                  <a:ext cx="2655391" cy="276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sz="1800" b="1"/>
                    <a:t>Q&amp;A</a:t>
                  </a:r>
                  <a:endParaRPr lang="en-US" sz="1800" b="1">
                    <a:solidFill>
                      <a:srgbClr val="000000"/>
                    </a:solidFill>
                  </a:endParaRPr>
                </a:p>
              </p:txBody>
            </p:sp>
            <p:sp>
              <p:nvSpPr>
                <p:cNvPr id="8" name="TextBox 7">
                  <a:extLst>
                    <a:ext uri="{FF2B5EF4-FFF2-40B4-BE49-F238E27FC236}">
                      <a16:creationId xmlns:a16="http://schemas.microsoft.com/office/drawing/2014/main" id="{F2C4EEE9-047D-A67F-D60F-5DE6B66ED988}"/>
                    </a:ext>
                  </a:extLst>
                </p:cNvPr>
                <p:cNvSpPr txBox="1"/>
                <p:nvPr>
                  <p:custDataLst>
                    <p:tags r:id="rId6"/>
                  </p:custDataLst>
                </p:nvPr>
              </p:nvSpPr>
              <p:spPr>
                <a:xfrm>
                  <a:off x="3924729" y="5017330"/>
                  <a:ext cx="7712535" cy="24622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a:t>Open forum for Batch Zero concerns, comments, and suggestions</a:t>
                  </a:r>
                </a:p>
              </p:txBody>
            </p:sp>
          </p:grpSp>
          <p:cxnSp>
            <p:nvCxnSpPr>
              <p:cNvPr id="6" name="Straight Connector 5">
                <a:extLst>
                  <a:ext uri="{FF2B5EF4-FFF2-40B4-BE49-F238E27FC236}">
                    <a16:creationId xmlns:a16="http://schemas.microsoft.com/office/drawing/2014/main" id="{E493552B-297D-AB91-8517-2E41C8E5DDA6}"/>
                  </a:ext>
                </a:extLst>
              </p:cNvPr>
              <p:cNvCxnSpPr>
                <a:cxnSpLocks/>
              </p:cNvCxnSpPr>
              <p:nvPr/>
            </p:nvCxnSpPr>
            <p:spPr>
              <a:xfrm>
                <a:off x="554737" y="2161021"/>
                <a:ext cx="11082528"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B24396A9-A1A2-1BCB-EBBD-985C16E17DB8}"/>
                  </a:ext>
                </a:extLst>
              </p:cNvPr>
              <p:cNvGrpSpPr/>
              <p:nvPr/>
            </p:nvGrpSpPr>
            <p:grpSpPr>
              <a:xfrm>
                <a:off x="554736" y="2257418"/>
                <a:ext cx="11082528" cy="553998"/>
                <a:chOff x="554736" y="2248243"/>
                <a:chExt cx="11082528" cy="553998"/>
              </a:xfrm>
            </p:grpSpPr>
            <p:sp>
              <p:nvSpPr>
                <p:cNvPr id="18" name="TrackerNumBlue 15">
                  <a:extLst>
                    <a:ext uri="{FF2B5EF4-FFF2-40B4-BE49-F238E27FC236}">
                      <a16:creationId xmlns:a16="http://schemas.microsoft.com/office/drawing/2014/main" id="{B2B515CD-DC1C-F52A-E014-5DABDADA88DC}"/>
                    </a:ext>
                  </a:extLst>
                </p:cNvPr>
                <p:cNvSpPr>
                  <a:spLocks noChangeAspect="1"/>
                </p:cNvSpPr>
                <p:nvPr>
                  <p:custDataLst>
                    <p:tags r:id="rId3"/>
                  </p:custDataLst>
                </p:nvPr>
              </p:nvSpPr>
              <p:spPr>
                <a:xfrm>
                  <a:off x="554736" y="2291402"/>
                  <a:ext cx="330031" cy="33003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2</a:t>
                  </a:r>
                </a:p>
              </p:txBody>
            </p:sp>
            <p:sp>
              <p:nvSpPr>
                <p:cNvPr id="19" name="TextBox 18">
                  <a:extLst>
                    <a:ext uri="{FF2B5EF4-FFF2-40B4-BE49-F238E27FC236}">
                      <a16:creationId xmlns:a16="http://schemas.microsoft.com/office/drawing/2014/main" id="{DC51B0AC-A830-DF47-B8C2-9311648217A6}"/>
                    </a:ext>
                  </a:extLst>
                </p:cNvPr>
                <p:cNvSpPr txBox="1">
                  <a:spLocks/>
                </p:cNvSpPr>
                <p:nvPr/>
              </p:nvSpPr>
              <p:spPr>
                <a:xfrm>
                  <a:off x="1022758" y="2248243"/>
                  <a:ext cx="2655391"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sz="1800" b="1">
                      <a:cs typeface="Arial"/>
                    </a:rPr>
                    <a:t>Market Comments filed on NPRR/PGRR</a:t>
                  </a:r>
                  <a:endParaRPr lang="en-US" sz="1800">
                    <a:solidFill>
                      <a:srgbClr val="000000"/>
                    </a:solidFill>
                  </a:endParaRPr>
                </a:p>
              </p:txBody>
            </p:sp>
            <p:sp>
              <p:nvSpPr>
                <p:cNvPr id="20" name="TextBox 19">
                  <a:extLst>
                    <a:ext uri="{FF2B5EF4-FFF2-40B4-BE49-F238E27FC236}">
                      <a16:creationId xmlns:a16="http://schemas.microsoft.com/office/drawing/2014/main" id="{0914EAC2-0F87-2A64-F0E8-FB7174764839}"/>
                    </a:ext>
                  </a:extLst>
                </p:cNvPr>
                <p:cNvSpPr txBox="1"/>
                <p:nvPr>
                  <p:custDataLst>
                    <p:tags r:id="rId4"/>
                  </p:custDataLst>
                </p:nvPr>
              </p:nvSpPr>
              <p:spPr>
                <a:xfrm>
                  <a:off x="3924729" y="2248243"/>
                  <a:ext cx="7712535"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dirty="0"/>
                    <a:t>Review new stakeholder comments</a:t>
                  </a:r>
                </a:p>
              </p:txBody>
            </p:sp>
          </p:grpSp>
        </p:grpSp>
      </p:grpSp>
      <p:sp>
        <p:nvSpPr>
          <p:cNvPr id="9" name="Rectangle 8">
            <a:extLst>
              <a:ext uri="{FF2B5EF4-FFF2-40B4-BE49-F238E27FC236}">
                <a16:creationId xmlns:a16="http://schemas.microsoft.com/office/drawing/2014/main" id="{17DD7DB0-A559-ABB1-B79B-3D1D633D53A8}"/>
              </a:ext>
            </a:extLst>
          </p:cNvPr>
          <p:cNvSpPr/>
          <p:nvPr/>
        </p:nvSpPr>
        <p:spPr>
          <a:xfrm>
            <a:off x="443910" y="2535012"/>
            <a:ext cx="11193353" cy="2758739"/>
          </a:xfrm>
          <a:prstGeom prst="rect">
            <a:avLst/>
          </a:prstGeom>
          <a:noFill/>
          <a:ln w="76200" cap="sq">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Tree>
    <p:extLst>
      <p:ext uri="{BB962C8B-B14F-4D97-AF65-F5344CB8AC3E}">
        <p14:creationId xmlns:p14="http://schemas.microsoft.com/office/powerpoint/2010/main" val="2087862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43DE2-2E6B-9475-CE40-7C5DDAAAA3AD}"/>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6215B6E0-4FD8-5138-D7D4-7066224447A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8" name="Object 9" hidden="1">
                        <a:extLst>
                          <a:ext uri="{FF2B5EF4-FFF2-40B4-BE49-F238E27FC236}">
                            <a16:creationId xmlns:a16="http://schemas.microsoft.com/office/drawing/2014/main" id="{70F2F12C-06AC-EBE3-D8E7-C5D4D182C5E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B2D0234F-481D-930B-F8F3-7ABF9733A150}"/>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Arial" panose="020B0604020202020204" pitchFamily="34" charset="0"/>
            </a:endParaRPr>
          </a:p>
        </p:txBody>
      </p:sp>
      <p:sp>
        <p:nvSpPr>
          <p:cNvPr id="4" name="2. Slide Title">
            <a:extLst>
              <a:ext uri="{FF2B5EF4-FFF2-40B4-BE49-F238E27FC236}">
                <a16:creationId xmlns:a16="http://schemas.microsoft.com/office/drawing/2014/main" id="{56F8A465-DB8C-6927-439B-CA0EFF55759D}"/>
              </a:ext>
            </a:extLst>
          </p:cNvPr>
          <p:cNvSpPr>
            <a:spLocks noGrp="1"/>
          </p:cNvSpPr>
          <p:nvPr>
            <p:ph type="title"/>
            <p:custDataLst>
              <p:tags r:id="rId3"/>
            </p:custDataLst>
          </p:nvPr>
        </p:nvSpPr>
        <p:spPr>
          <a:xfrm>
            <a:off x="554735" y="1157288"/>
            <a:ext cx="6780129" cy="1923604"/>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dirty="0"/>
              <a:t>End- Questions?</a:t>
            </a:r>
            <a:br>
              <a:rPr lang="en-US" dirty="0"/>
            </a:br>
            <a:br>
              <a:rPr lang="en-US" dirty="0"/>
            </a:br>
            <a:br>
              <a:rPr lang="en-US" dirty="0"/>
            </a:br>
            <a:br>
              <a:rPr lang="en-US" dirty="0"/>
            </a:br>
            <a:r>
              <a:rPr lang="en-US" dirty="0"/>
              <a:t>Appendix of 4 Topic Highlights</a:t>
            </a:r>
          </a:p>
        </p:txBody>
      </p:sp>
    </p:spTree>
    <p:custDataLst>
      <p:tags r:id="rId1"/>
    </p:custDataLst>
    <p:extLst>
      <p:ext uri="{BB962C8B-B14F-4D97-AF65-F5344CB8AC3E}">
        <p14:creationId xmlns:p14="http://schemas.microsoft.com/office/powerpoint/2010/main" val="334629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68CEEFA-97B5-7EE6-7144-4C6708D3B707}"/>
              </a:ext>
            </a:extLst>
          </p:cNvPr>
          <p:cNvGrpSpPr/>
          <p:nvPr/>
        </p:nvGrpSpPr>
        <p:grpSpPr>
          <a:xfrm>
            <a:off x="891298" y="2206047"/>
            <a:ext cx="4116117" cy="3015741"/>
            <a:chOff x="554736" y="1534150"/>
            <a:chExt cx="3328511" cy="2268594"/>
          </a:xfrm>
        </p:grpSpPr>
        <p:pic>
          <p:nvPicPr>
            <p:cNvPr id="5" name="Picture 4">
              <a:extLst>
                <a:ext uri="{FF2B5EF4-FFF2-40B4-BE49-F238E27FC236}">
                  <a16:creationId xmlns:a16="http://schemas.microsoft.com/office/drawing/2014/main" id="{91CD5F04-2292-1E93-793D-2A8249DD9ACA}"/>
                </a:ext>
              </a:extLst>
            </p:cNvPr>
            <p:cNvPicPr>
              <a:picLocks/>
            </p:cNvPicPr>
            <p:nvPr/>
          </p:nvPicPr>
          <p:blipFill>
            <a:blip r:embed="rId4"/>
            <a:stretch>
              <a:fillRect/>
            </a:stretch>
          </p:blipFill>
          <p:spPr>
            <a:xfrm>
              <a:off x="554736" y="1534150"/>
              <a:ext cx="3328511" cy="2268594"/>
            </a:xfrm>
            <a:prstGeom prst="rect">
              <a:avLst/>
            </a:prstGeom>
          </p:spPr>
        </p:pic>
        <p:sp>
          <p:nvSpPr>
            <p:cNvPr id="6" name="Rectangle 5">
              <a:extLst>
                <a:ext uri="{FF2B5EF4-FFF2-40B4-BE49-F238E27FC236}">
                  <a16:creationId xmlns:a16="http://schemas.microsoft.com/office/drawing/2014/main" id="{048F76F4-B547-C975-FD1D-FBE7C18DCA60}"/>
                </a:ext>
              </a:extLst>
            </p:cNvPr>
            <p:cNvSpPr/>
            <p:nvPr/>
          </p:nvSpPr>
          <p:spPr>
            <a:xfrm>
              <a:off x="2412063" y="3001045"/>
              <a:ext cx="786888" cy="301007"/>
            </a:xfrm>
            <a:prstGeom prst="rect">
              <a:avLst/>
            </a:prstGeom>
            <a:solidFill>
              <a:srgbClr val="F4F6F7"/>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pSp>
      <p:grpSp>
        <p:nvGrpSpPr>
          <p:cNvPr id="7" name="Group 6">
            <a:extLst>
              <a:ext uri="{FF2B5EF4-FFF2-40B4-BE49-F238E27FC236}">
                <a16:creationId xmlns:a16="http://schemas.microsoft.com/office/drawing/2014/main" id="{C2F9DB59-84FF-E65D-67E9-7A7077DA4F26}"/>
              </a:ext>
            </a:extLst>
          </p:cNvPr>
          <p:cNvGrpSpPr/>
          <p:nvPr/>
        </p:nvGrpSpPr>
        <p:grpSpPr>
          <a:xfrm>
            <a:off x="6373579" y="2206047"/>
            <a:ext cx="4116117" cy="3015741"/>
            <a:chOff x="554736" y="1534150"/>
            <a:chExt cx="3328511" cy="2268594"/>
          </a:xfrm>
        </p:grpSpPr>
        <p:pic>
          <p:nvPicPr>
            <p:cNvPr id="8" name="Picture 7">
              <a:extLst>
                <a:ext uri="{FF2B5EF4-FFF2-40B4-BE49-F238E27FC236}">
                  <a16:creationId xmlns:a16="http://schemas.microsoft.com/office/drawing/2014/main" id="{828E2299-78A1-FF06-4347-B9FAAFFEBCFD}"/>
                </a:ext>
              </a:extLst>
            </p:cNvPr>
            <p:cNvPicPr>
              <a:picLocks/>
            </p:cNvPicPr>
            <p:nvPr/>
          </p:nvPicPr>
          <p:blipFill>
            <a:blip r:embed="rId4"/>
            <a:stretch>
              <a:fillRect/>
            </a:stretch>
          </p:blipFill>
          <p:spPr>
            <a:xfrm>
              <a:off x="554736" y="1534150"/>
              <a:ext cx="3328511" cy="2268594"/>
            </a:xfrm>
            <a:prstGeom prst="rect">
              <a:avLst/>
            </a:prstGeom>
          </p:spPr>
        </p:pic>
        <p:sp>
          <p:nvSpPr>
            <p:cNvPr id="9" name="Rectangle 8">
              <a:extLst>
                <a:ext uri="{FF2B5EF4-FFF2-40B4-BE49-F238E27FC236}">
                  <a16:creationId xmlns:a16="http://schemas.microsoft.com/office/drawing/2014/main" id="{96A16C85-C77E-6F7B-AC94-D291746993E7}"/>
                </a:ext>
              </a:extLst>
            </p:cNvPr>
            <p:cNvSpPr/>
            <p:nvPr/>
          </p:nvSpPr>
          <p:spPr>
            <a:xfrm>
              <a:off x="2412063" y="3001045"/>
              <a:ext cx="786888" cy="301007"/>
            </a:xfrm>
            <a:prstGeom prst="rect">
              <a:avLst/>
            </a:prstGeom>
            <a:solidFill>
              <a:srgbClr val="F4F6F7"/>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pSp>
      <p:sp>
        <p:nvSpPr>
          <p:cNvPr id="10" name="Isosceles Triangle 9">
            <a:extLst>
              <a:ext uri="{FF2B5EF4-FFF2-40B4-BE49-F238E27FC236}">
                <a16:creationId xmlns:a16="http://schemas.microsoft.com/office/drawing/2014/main" id="{A83827F5-8C5F-D042-EFBA-AF122630619F}"/>
              </a:ext>
            </a:extLst>
          </p:cNvPr>
          <p:cNvSpPr/>
          <p:nvPr/>
        </p:nvSpPr>
        <p:spPr>
          <a:xfrm>
            <a:off x="1683450" y="3021540"/>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9" name="TextBox 18">
            <a:extLst>
              <a:ext uri="{FF2B5EF4-FFF2-40B4-BE49-F238E27FC236}">
                <a16:creationId xmlns:a16="http://schemas.microsoft.com/office/drawing/2014/main" id="{A21C03CB-97D1-1AA1-72D5-21DBBB4FE53D}"/>
              </a:ext>
            </a:extLst>
          </p:cNvPr>
          <p:cNvSpPr txBox="1">
            <a:spLocks/>
          </p:cNvSpPr>
          <p:nvPr/>
        </p:nvSpPr>
        <p:spPr>
          <a:xfrm>
            <a:off x="1294408" y="1666536"/>
            <a:ext cx="3814920" cy="430887"/>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400"/>
              <a:t>Automatic study validation – All studies approved prior to Batch Zero are valid</a:t>
            </a:r>
          </a:p>
        </p:txBody>
      </p:sp>
      <p:sp>
        <p:nvSpPr>
          <p:cNvPr id="20" name="TrackerAlphaBlue 110">
            <a:extLst>
              <a:ext uri="{FF2B5EF4-FFF2-40B4-BE49-F238E27FC236}">
                <a16:creationId xmlns:a16="http://schemas.microsoft.com/office/drawing/2014/main" id="{AAE09F86-3043-1768-86F3-56478E8F3D2B}"/>
              </a:ext>
            </a:extLst>
          </p:cNvPr>
          <p:cNvSpPr/>
          <p:nvPr>
            <p:custDataLst>
              <p:tags r:id="rId1"/>
            </p:custDataLst>
          </p:nvPr>
        </p:nvSpPr>
        <p:spPr>
          <a:xfrm>
            <a:off x="831606" y="1712662"/>
            <a:ext cx="298310" cy="23177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A</a:t>
            </a:r>
          </a:p>
        </p:txBody>
      </p:sp>
      <p:sp>
        <p:nvSpPr>
          <p:cNvPr id="23" name="Isosceles Triangle 22">
            <a:extLst>
              <a:ext uri="{FF2B5EF4-FFF2-40B4-BE49-F238E27FC236}">
                <a16:creationId xmlns:a16="http://schemas.microsoft.com/office/drawing/2014/main" id="{21C8639F-EC51-B62F-F76E-28936E02FE3F}"/>
              </a:ext>
            </a:extLst>
          </p:cNvPr>
          <p:cNvSpPr/>
          <p:nvPr/>
        </p:nvSpPr>
        <p:spPr>
          <a:xfrm>
            <a:off x="980761" y="5311033"/>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4" name="Isosceles Triangle 23">
            <a:extLst>
              <a:ext uri="{FF2B5EF4-FFF2-40B4-BE49-F238E27FC236}">
                <a16:creationId xmlns:a16="http://schemas.microsoft.com/office/drawing/2014/main" id="{F897F9AC-8F7A-7BBB-9BA4-2D4A8E8A9522}"/>
              </a:ext>
            </a:extLst>
          </p:cNvPr>
          <p:cNvSpPr/>
          <p:nvPr/>
        </p:nvSpPr>
        <p:spPr>
          <a:xfrm>
            <a:off x="6474020" y="5712789"/>
            <a:ext cx="182880" cy="182880"/>
          </a:xfrm>
          <a:prstGeom prst="triangl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5" name="Isosceles Triangle 24">
            <a:extLst>
              <a:ext uri="{FF2B5EF4-FFF2-40B4-BE49-F238E27FC236}">
                <a16:creationId xmlns:a16="http://schemas.microsoft.com/office/drawing/2014/main" id="{FFE18873-9D16-4A0D-CD30-5063353B1069}"/>
              </a:ext>
            </a:extLst>
          </p:cNvPr>
          <p:cNvSpPr/>
          <p:nvPr/>
        </p:nvSpPr>
        <p:spPr>
          <a:xfrm>
            <a:off x="2159998" y="2941025"/>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6" name="Oval 25">
            <a:extLst>
              <a:ext uri="{FF2B5EF4-FFF2-40B4-BE49-F238E27FC236}">
                <a16:creationId xmlns:a16="http://schemas.microsoft.com/office/drawing/2014/main" id="{EEB917D5-01EB-BBD3-DB32-0353254E3E6C}"/>
              </a:ext>
            </a:extLst>
          </p:cNvPr>
          <p:cNvSpPr/>
          <p:nvPr/>
        </p:nvSpPr>
        <p:spPr>
          <a:xfrm>
            <a:off x="1555423" y="2632073"/>
            <a:ext cx="1040064" cy="769127"/>
          </a:xfrm>
          <a:prstGeom prst="ellipse">
            <a:avLst/>
          </a:prstGeom>
          <a:noFill/>
          <a:ln w="635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7" name="Oval 26">
            <a:extLst>
              <a:ext uri="{FF2B5EF4-FFF2-40B4-BE49-F238E27FC236}">
                <a16:creationId xmlns:a16="http://schemas.microsoft.com/office/drawing/2014/main" id="{A9DFB08A-9CF2-2178-8230-EB643D5E3442}"/>
              </a:ext>
            </a:extLst>
          </p:cNvPr>
          <p:cNvSpPr/>
          <p:nvPr/>
        </p:nvSpPr>
        <p:spPr>
          <a:xfrm>
            <a:off x="1690080" y="3656914"/>
            <a:ext cx="699251" cy="599336"/>
          </a:xfrm>
          <a:prstGeom prst="ellipse">
            <a:avLst/>
          </a:prstGeom>
          <a:noFill/>
          <a:ln w="635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8" name="Oval 27">
            <a:extLst>
              <a:ext uri="{FF2B5EF4-FFF2-40B4-BE49-F238E27FC236}">
                <a16:creationId xmlns:a16="http://schemas.microsoft.com/office/drawing/2014/main" id="{ACC3C8F0-95D6-EF37-C131-15722DCE0F68}"/>
              </a:ext>
            </a:extLst>
          </p:cNvPr>
          <p:cNvSpPr/>
          <p:nvPr/>
        </p:nvSpPr>
        <p:spPr>
          <a:xfrm>
            <a:off x="2276587" y="4439111"/>
            <a:ext cx="1040064" cy="752353"/>
          </a:xfrm>
          <a:prstGeom prst="ellipse">
            <a:avLst/>
          </a:prstGeom>
          <a:noFill/>
          <a:ln w="635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9" name="TextBox 28">
            <a:extLst>
              <a:ext uri="{FF2B5EF4-FFF2-40B4-BE49-F238E27FC236}">
                <a16:creationId xmlns:a16="http://schemas.microsoft.com/office/drawing/2014/main" id="{10EF1F70-6B4C-EB7D-505C-6EAE91AED7A1}"/>
              </a:ext>
            </a:extLst>
          </p:cNvPr>
          <p:cNvSpPr txBox="1"/>
          <p:nvPr/>
        </p:nvSpPr>
        <p:spPr>
          <a:xfrm>
            <a:off x="1189646" y="5281977"/>
            <a:ext cx="6100118" cy="261610"/>
          </a:xfrm>
          <a:prstGeom prst="rect">
            <a:avLst/>
          </a:prstGeom>
          <a:noFill/>
          <a:ln w="6350">
            <a:noFill/>
            <a:miter lim="800000"/>
          </a:ln>
        </p:spPr>
        <p:txBody>
          <a:bodyPr wrap="square">
            <a:spAutoFit/>
          </a:bodyPr>
          <a:lstStyle/>
          <a:p>
            <a:pPr>
              <a:spcBef>
                <a:spcPts val="300"/>
              </a:spcBef>
              <a:spcAft>
                <a:spcPts val="300"/>
              </a:spcAft>
            </a:pPr>
            <a:r>
              <a:rPr lang="en-US" sz="1100"/>
              <a:t>Large Load with a study approved prior to July 10</a:t>
            </a:r>
            <a:endParaRPr lang="en-US" sz="1100">
              <a:cs typeface="Arial"/>
            </a:endParaRPr>
          </a:p>
        </p:txBody>
      </p:sp>
      <p:sp>
        <p:nvSpPr>
          <p:cNvPr id="30" name="Oval 29">
            <a:extLst>
              <a:ext uri="{FF2B5EF4-FFF2-40B4-BE49-F238E27FC236}">
                <a16:creationId xmlns:a16="http://schemas.microsoft.com/office/drawing/2014/main" id="{4A50C44E-A581-6818-94EF-B3A78206DAED}"/>
              </a:ext>
            </a:extLst>
          </p:cNvPr>
          <p:cNvSpPr/>
          <p:nvPr/>
        </p:nvSpPr>
        <p:spPr>
          <a:xfrm>
            <a:off x="797984" y="5673424"/>
            <a:ext cx="391662" cy="261610"/>
          </a:xfrm>
          <a:prstGeom prst="ellipse">
            <a:avLst/>
          </a:prstGeom>
          <a:noFill/>
          <a:ln w="635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1" name="TextBox 30">
            <a:extLst>
              <a:ext uri="{FF2B5EF4-FFF2-40B4-BE49-F238E27FC236}">
                <a16:creationId xmlns:a16="http://schemas.microsoft.com/office/drawing/2014/main" id="{A8174C1A-BD36-DD70-1A46-0BA5800DCA2A}"/>
              </a:ext>
            </a:extLst>
          </p:cNvPr>
          <p:cNvSpPr txBox="1"/>
          <p:nvPr/>
        </p:nvSpPr>
        <p:spPr>
          <a:xfrm>
            <a:off x="1194974" y="5621349"/>
            <a:ext cx="3557448" cy="430887"/>
          </a:xfrm>
          <a:prstGeom prst="rect">
            <a:avLst/>
          </a:prstGeom>
          <a:noFill/>
          <a:ln w="6350">
            <a:noFill/>
            <a:miter lim="800000"/>
          </a:ln>
        </p:spPr>
        <p:txBody>
          <a:bodyPr wrap="square">
            <a:spAutoFit/>
          </a:bodyPr>
          <a:lstStyle/>
          <a:p>
            <a:pPr>
              <a:spcBef>
                <a:spcPts val="300"/>
              </a:spcBef>
              <a:spcAft>
                <a:spcPts val="300"/>
              </a:spcAft>
            </a:pPr>
            <a:r>
              <a:rPr lang="en-US" sz="1100"/>
              <a:t>Area where grid cannot reliably supply all the approved load in all conditions</a:t>
            </a:r>
            <a:endParaRPr lang="en-US" sz="1100">
              <a:cs typeface="Arial"/>
            </a:endParaRPr>
          </a:p>
        </p:txBody>
      </p:sp>
      <p:sp>
        <p:nvSpPr>
          <p:cNvPr id="32" name="TrackerAlphaBlue 110">
            <a:extLst>
              <a:ext uri="{FF2B5EF4-FFF2-40B4-BE49-F238E27FC236}">
                <a16:creationId xmlns:a16="http://schemas.microsoft.com/office/drawing/2014/main" id="{A5001C9B-D676-8A6F-C918-659DCCC4E13B}"/>
              </a:ext>
            </a:extLst>
          </p:cNvPr>
          <p:cNvSpPr/>
          <p:nvPr>
            <p:custDataLst>
              <p:tags r:id="rId2"/>
            </p:custDataLst>
          </p:nvPr>
        </p:nvSpPr>
        <p:spPr>
          <a:xfrm>
            <a:off x="6333685" y="1690598"/>
            <a:ext cx="231775" cy="23177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B</a:t>
            </a:r>
          </a:p>
        </p:txBody>
      </p:sp>
      <p:sp>
        <p:nvSpPr>
          <p:cNvPr id="34" name="TextBox 33">
            <a:extLst>
              <a:ext uri="{FF2B5EF4-FFF2-40B4-BE49-F238E27FC236}">
                <a16:creationId xmlns:a16="http://schemas.microsoft.com/office/drawing/2014/main" id="{B641CC91-1CD6-74A8-471C-C6F29AF19683}"/>
              </a:ext>
            </a:extLst>
          </p:cNvPr>
          <p:cNvSpPr txBox="1"/>
          <p:nvPr/>
        </p:nvSpPr>
        <p:spPr>
          <a:xfrm>
            <a:off x="6565460" y="1594940"/>
            <a:ext cx="4669513" cy="523220"/>
          </a:xfrm>
          <a:prstGeom prst="rect">
            <a:avLst/>
          </a:prstGeom>
          <a:noFill/>
          <a:ln w="6350">
            <a:noFill/>
            <a:miter lim="800000"/>
          </a:ln>
        </p:spPr>
        <p:txBody>
          <a:bodyPr wrap="square">
            <a:spAutoFit/>
          </a:bodyPr>
          <a:lstStyle/>
          <a:p>
            <a:r>
              <a:rPr lang="en-US" sz="1400"/>
              <a:t>Automatic study validation before March 4 and coordinated study validation after, using PGRR145</a:t>
            </a:r>
          </a:p>
        </p:txBody>
      </p:sp>
      <p:sp>
        <p:nvSpPr>
          <p:cNvPr id="59" name="Isosceles Triangle 58">
            <a:extLst>
              <a:ext uri="{FF2B5EF4-FFF2-40B4-BE49-F238E27FC236}">
                <a16:creationId xmlns:a16="http://schemas.microsoft.com/office/drawing/2014/main" id="{B3654892-5D09-87C2-EDFF-559095F5B24C}"/>
              </a:ext>
            </a:extLst>
          </p:cNvPr>
          <p:cNvSpPr/>
          <p:nvPr/>
        </p:nvSpPr>
        <p:spPr>
          <a:xfrm>
            <a:off x="7165731" y="3021540"/>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68" name="Isosceles Triangle 67">
            <a:extLst>
              <a:ext uri="{FF2B5EF4-FFF2-40B4-BE49-F238E27FC236}">
                <a16:creationId xmlns:a16="http://schemas.microsoft.com/office/drawing/2014/main" id="{DE8FF766-D575-8FF4-4122-7D42A2686F09}"/>
              </a:ext>
            </a:extLst>
          </p:cNvPr>
          <p:cNvSpPr/>
          <p:nvPr/>
        </p:nvSpPr>
        <p:spPr>
          <a:xfrm>
            <a:off x="7642279" y="2941025"/>
            <a:ext cx="182880" cy="182880"/>
          </a:xfrm>
          <a:prstGeom prst="triangl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72" name="Isosceles Triangle 71">
            <a:extLst>
              <a:ext uri="{FF2B5EF4-FFF2-40B4-BE49-F238E27FC236}">
                <a16:creationId xmlns:a16="http://schemas.microsoft.com/office/drawing/2014/main" id="{21A1DFD2-2D33-C06E-6689-EFB249EE5204}"/>
              </a:ext>
            </a:extLst>
          </p:cNvPr>
          <p:cNvSpPr/>
          <p:nvPr/>
        </p:nvSpPr>
        <p:spPr>
          <a:xfrm>
            <a:off x="7423235" y="4000558"/>
            <a:ext cx="182880" cy="182880"/>
          </a:xfrm>
          <a:prstGeom prst="triangl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73" name="Isosceles Triangle 72">
            <a:extLst>
              <a:ext uri="{FF2B5EF4-FFF2-40B4-BE49-F238E27FC236}">
                <a16:creationId xmlns:a16="http://schemas.microsoft.com/office/drawing/2014/main" id="{F36DC681-E326-4A08-E044-364EE2BF8917}"/>
              </a:ext>
            </a:extLst>
          </p:cNvPr>
          <p:cNvSpPr/>
          <p:nvPr/>
        </p:nvSpPr>
        <p:spPr>
          <a:xfrm>
            <a:off x="7597979" y="3812826"/>
            <a:ext cx="182880" cy="182880"/>
          </a:xfrm>
          <a:prstGeom prst="triangl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74" name="Isosceles Triangle 73">
            <a:extLst>
              <a:ext uri="{FF2B5EF4-FFF2-40B4-BE49-F238E27FC236}">
                <a16:creationId xmlns:a16="http://schemas.microsoft.com/office/drawing/2014/main" id="{C8C792B4-E5F7-7368-35AE-1F80EC25877F}"/>
              </a:ext>
            </a:extLst>
          </p:cNvPr>
          <p:cNvSpPr/>
          <p:nvPr/>
        </p:nvSpPr>
        <p:spPr>
          <a:xfrm>
            <a:off x="8068644" y="4526836"/>
            <a:ext cx="182880" cy="182880"/>
          </a:xfrm>
          <a:prstGeom prst="triangl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76" name="Isosceles Triangle 75">
            <a:extLst>
              <a:ext uri="{FF2B5EF4-FFF2-40B4-BE49-F238E27FC236}">
                <a16:creationId xmlns:a16="http://schemas.microsoft.com/office/drawing/2014/main" id="{E4937CB4-1D2A-51A6-056D-DE41C60A0131}"/>
              </a:ext>
            </a:extLst>
          </p:cNvPr>
          <p:cNvSpPr/>
          <p:nvPr/>
        </p:nvSpPr>
        <p:spPr>
          <a:xfrm>
            <a:off x="7871743" y="4642601"/>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77" name="Isosceles Triangle 76">
            <a:extLst>
              <a:ext uri="{FF2B5EF4-FFF2-40B4-BE49-F238E27FC236}">
                <a16:creationId xmlns:a16="http://schemas.microsoft.com/office/drawing/2014/main" id="{DFB7D5F2-3BFB-EC19-B0D9-7E39B6112DEE}"/>
              </a:ext>
            </a:extLst>
          </p:cNvPr>
          <p:cNvSpPr/>
          <p:nvPr/>
        </p:nvSpPr>
        <p:spPr>
          <a:xfrm>
            <a:off x="7342044" y="3729791"/>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78" name="Isosceles Triangle 77">
            <a:extLst>
              <a:ext uri="{FF2B5EF4-FFF2-40B4-BE49-F238E27FC236}">
                <a16:creationId xmlns:a16="http://schemas.microsoft.com/office/drawing/2014/main" id="{3197C55E-3116-F0E5-8B3B-F1F09E8B0FE7}"/>
              </a:ext>
            </a:extLst>
          </p:cNvPr>
          <p:cNvSpPr/>
          <p:nvPr/>
        </p:nvSpPr>
        <p:spPr>
          <a:xfrm>
            <a:off x="7793994" y="2705768"/>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79" name="Isosceles Triangle 78">
            <a:extLst>
              <a:ext uri="{FF2B5EF4-FFF2-40B4-BE49-F238E27FC236}">
                <a16:creationId xmlns:a16="http://schemas.microsoft.com/office/drawing/2014/main" id="{C8BFF95F-59BE-A658-487A-FFFA8A1D2FC5}"/>
              </a:ext>
            </a:extLst>
          </p:cNvPr>
          <p:cNvSpPr/>
          <p:nvPr/>
        </p:nvSpPr>
        <p:spPr>
          <a:xfrm>
            <a:off x="9340180" y="2930100"/>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80" name="Isosceles Triangle 79">
            <a:extLst>
              <a:ext uri="{FF2B5EF4-FFF2-40B4-BE49-F238E27FC236}">
                <a16:creationId xmlns:a16="http://schemas.microsoft.com/office/drawing/2014/main" id="{134344E7-55D5-F3B2-A23D-0ABBD173B8B8}"/>
              </a:ext>
            </a:extLst>
          </p:cNvPr>
          <p:cNvSpPr/>
          <p:nvPr/>
        </p:nvSpPr>
        <p:spPr>
          <a:xfrm>
            <a:off x="8487513" y="4840052"/>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81" name="Isosceles Triangle 80">
            <a:extLst>
              <a:ext uri="{FF2B5EF4-FFF2-40B4-BE49-F238E27FC236}">
                <a16:creationId xmlns:a16="http://schemas.microsoft.com/office/drawing/2014/main" id="{AE5959AB-4AAD-5EA6-9945-A4E0FE5BFC84}"/>
              </a:ext>
            </a:extLst>
          </p:cNvPr>
          <p:cNvSpPr/>
          <p:nvPr/>
        </p:nvSpPr>
        <p:spPr>
          <a:xfrm>
            <a:off x="6474020" y="5317835"/>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82" name="TextBox 81">
            <a:extLst>
              <a:ext uri="{FF2B5EF4-FFF2-40B4-BE49-F238E27FC236}">
                <a16:creationId xmlns:a16="http://schemas.microsoft.com/office/drawing/2014/main" id="{F55F79CF-D975-D602-6E6A-D939C624D807}"/>
              </a:ext>
            </a:extLst>
          </p:cNvPr>
          <p:cNvSpPr txBox="1"/>
          <p:nvPr/>
        </p:nvSpPr>
        <p:spPr>
          <a:xfrm>
            <a:off x="6713081" y="5309675"/>
            <a:ext cx="6100118" cy="261610"/>
          </a:xfrm>
          <a:prstGeom prst="rect">
            <a:avLst/>
          </a:prstGeom>
          <a:noFill/>
          <a:ln w="6350">
            <a:noFill/>
            <a:miter lim="800000"/>
          </a:ln>
        </p:spPr>
        <p:txBody>
          <a:bodyPr wrap="square">
            <a:spAutoFit/>
          </a:bodyPr>
          <a:lstStyle/>
          <a:p>
            <a:pPr>
              <a:spcBef>
                <a:spcPts val="300"/>
              </a:spcBef>
              <a:spcAft>
                <a:spcPts val="300"/>
              </a:spcAft>
            </a:pPr>
            <a:r>
              <a:rPr lang="en-US" sz="1100"/>
              <a:t>Large Load with a study approved prior to March 4 deemed valid</a:t>
            </a:r>
            <a:endParaRPr lang="en-US" sz="1100">
              <a:cs typeface="Arial"/>
            </a:endParaRPr>
          </a:p>
        </p:txBody>
      </p:sp>
      <p:sp>
        <p:nvSpPr>
          <p:cNvPr id="83" name="TextBox 82">
            <a:extLst>
              <a:ext uri="{FF2B5EF4-FFF2-40B4-BE49-F238E27FC236}">
                <a16:creationId xmlns:a16="http://schemas.microsoft.com/office/drawing/2014/main" id="{BFED5501-A5DC-425D-FBD5-A72E833788C6}"/>
              </a:ext>
            </a:extLst>
          </p:cNvPr>
          <p:cNvSpPr txBox="1"/>
          <p:nvPr/>
        </p:nvSpPr>
        <p:spPr>
          <a:xfrm>
            <a:off x="6696681" y="5599813"/>
            <a:ext cx="4538291" cy="430887"/>
          </a:xfrm>
          <a:prstGeom prst="rect">
            <a:avLst/>
          </a:prstGeom>
          <a:noFill/>
          <a:ln w="6350">
            <a:noFill/>
            <a:miter lim="800000"/>
          </a:ln>
        </p:spPr>
        <p:txBody>
          <a:bodyPr wrap="square">
            <a:spAutoFit/>
          </a:bodyPr>
          <a:lstStyle/>
          <a:p>
            <a:pPr>
              <a:spcBef>
                <a:spcPts val="300"/>
              </a:spcBef>
              <a:spcAft>
                <a:spcPts val="300"/>
              </a:spcAft>
            </a:pPr>
            <a:r>
              <a:rPr lang="en-US" sz="1100"/>
              <a:t>Large Load with a study approved between March 4 and July 10 that may receive a MW amount lower than the initially approved study</a:t>
            </a:r>
            <a:endParaRPr lang="en-US" sz="1100">
              <a:cs typeface="Arial"/>
            </a:endParaRPr>
          </a:p>
        </p:txBody>
      </p:sp>
      <p:sp>
        <p:nvSpPr>
          <p:cNvPr id="84" name="Oval 83">
            <a:extLst>
              <a:ext uri="{FF2B5EF4-FFF2-40B4-BE49-F238E27FC236}">
                <a16:creationId xmlns:a16="http://schemas.microsoft.com/office/drawing/2014/main" id="{ACF3318F-251E-8AC1-FBCE-EC8295A2D902}"/>
              </a:ext>
            </a:extLst>
          </p:cNvPr>
          <p:cNvSpPr/>
          <p:nvPr/>
        </p:nvSpPr>
        <p:spPr>
          <a:xfrm>
            <a:off x="6300233" y="6126747"/>
            <a:ext cx="391662" cy="261610"/>
          </a:xfrm>
          <a:prstGeom prst="ellipse">
            <a:avLst/>
          </a:prstGeom>
          <a:noFill/>
          <a:ln w="635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85" name="TextBox 84">
            <a:extLst>
              <a:ext uri="{FF2B5EF4-FFF2-40B4-BE49-F238E27FC236}">
                <a16:creationId xmlns:a16="http://schemas.microsoft.com/office/drawing/2014/main" id="{219388FA-9291-0C68-0B84-8856E43B42BB}"/>
              </a:ext>
            </a:extLst>
          </p:cNvPr>
          <p:cNvSpPr txBox="1"/>
          <p:nvPr/>
        </p:nvSpPr>
        <p:spPr>
          <a:xfrm>
            <a:off x="6713081" y="6023947"/>
            <a:ext cx="3776615" cy="430887"/>
          </a:xfrm>
          <a:prstGeom prst="rect">
            <a:avLst/>
          </a:prstGeom>
          <a:noFill/>
          <a:ln w="6350">
            <a:noFill/>
            <a:miter lim="800000"/>
          </a:ln>
        </p:spPr>
        <p:txBody>
          <a:bodyPr wrap="square">
            <a:spAutoFit/>
          </a:bodyPr>
          <a:lstStyle/>
          <a:p>
            <a:pPr>
              <a:spcBef>
                <a:spcPts val="300"/>
              </a:spcBef>
              <a:spcAft>
                <a:spcPts val="300"/>
              </a:spcAft>
            </a:pPr>
            <a:r>
              <a:rPr lang="en-US" sz="1100"/>
              <a:t>Areas where grid cannot reliably supply all the approved load in all conditions are avoided</a:t>
            </a:r>
            <a:endParaRPr lang="en-US" sz="1100">
              <a:cs typeface="Arial"/>
            </a:endParaRPr>
          </a:p>
        </p:txBody>
      </p:sp>
      <p:sp>
        <p:nvSpPr>
          <p:cNvPr id="86" name="Title 1">
            <a:extLst>
              <a:ext uri="{FF2B5EF4-FFF2-40B4-BE49-F238E27FC236}">
                <a16:creationId xmlns:a16="http://schemas.microsoft.com/office/drawing/2014/main" id="{2E051655-0E0E-A995-3B88-E3C3C0B77068}"/>
              </a:ext>
            </a:extLst>
          </p:cNvPr>
          <p:cNvSpPr>
            <a:spLocks noGrp="1"/>
          </p:cNvSpPr>
          <p:nvPr>
            <p:ph type="title"/>
          </p:nvPr>
        </p:nvSpPr>
        <p:spPr>
          <a:xfrm>
            <a:off x="554038" y="269488"/>
            <a:ext cx="11083925" cy="1155700"/>
          </a:xfrm>
        </p:spPr>
        <p:txBody>
          <a:bodyPr/>
          <a:lstStyle/>
          <a:p>
            <a:r>
              <a:rPr lang="en-US" sz="2000" dirty="0"/>
              <a:t>Eligibility: Defining study validity: trade-off between certainty and system reliability</a:t>
            </a:r>
          </a:p>
        </p:txBody>
      </p:sp>
      <p:sp>
        <p:nvSpPr>
          <p:cNvPr id="88" name="TextBox 87">
            <a:extLst>
              <a:ext uri="{FF2B5EF4-FFF2-40B4-BE49-F238E27FC236}">
                <a16:creationId xmlns:a16="http://schemas.microsoft.com/office/drawing/2014/main" id="{62C67E1C-B2F9-ED44-7296-EC6419B2C798}"/>
              </a:ext>
            </a:extLst>
          </p:cNvPr>
          <p:cNvSpPr txBox="1"/>
          <p:nvPr/>
        </p:nvSpPr>
        <p:spPr>
          <a:xfrm>
            <a:off x="554037" y="743929"/>
            <a:ext cx="10910107" cy="600164"/>
          </a:xfrm>
          <a:prstGeom prst="rect">
            <a:avLst/>
          </a:prstGeom>
          <a:noFill/>
          <a:ln w="6350">
            <a:noFill/>
            <a:miter lim="800000"/>
          </a:ln>
        </p:spPr>
        <p:txBody>
          <a:bodyPr wrap="square">
            <a:spAutoFit/>
          </a:bodyPr>
          <a:lstStyle/>
          <a:p>
            <a:pPr marL="285750" indent="-285750">
              <a:spcBef>
                <a:spcPts val="300"/>
              </a:spcBef>
              <a:spcAft>
                <a:spcPts val="300"/>
              </a:spcAft>
              <a:buFont typeface="Arial" panose="020B0604020202020204" pitchFamily="34" charset="0"/>
              <a:buChar char="•"/>
            </a:pPr>
            <a:r>
              <a:rPr lang="en-US" sz="1400">
                <a:cs typeface="Arial"/>
              </a:rPr>
              <a:t>The topic receiving the most comments in PGRR145 is the proposed study validity check for studies completed after March 4, 2026</a:t>
            </a:r>
          </a:p>
          <a:p>
            <a:pPr marL="285750" indent="-285750">
              <a:spcBef>
                <a:spcPts val="300"/>
              </a:spcBef>
              <a:spcAft>
                <a:spcPts val="300"/>
              </a:spcAft>
              <a:buFont typeface="Arial" panose="020B0604020202020204" pitchFamily="34" charset="0"/>
              <a:buChar char="•"/>
            </a:pPr>
            <a:r>
              <a:rPr lang="en-US" sz="1400">
                <a:cs typeface="Arial"/>
              </a:rPr>
              <a:t>ERCOT proposed this check to ensure the base load level in Batch Zero does not exceed transmission system reliability limits</a:t>
            </a:r>
          </a:p>
        </p:txBody>
      </p:sp>
      <p:sp>
        <p:nvSpPr>
          <p:cNvPr id="2" name="Isosceles Triangle 1">
            <a:extLst>
              <a:ext uri="{FF2B5EF4-FFF2-40B4-BE49-F238E27FC236}">
                <a16:creationId xmlns:a16="http://schemas.microsoft.com/office/drawing/2014/main" id="{9F7C3D72-0740-4B7C-C8B2-88479E4A4DBD}"/>
              </a:ext>
            </a:extLst>
          </p:cNvPr>
          <p:cNvSpPr/>
          <p:nvPr/>
        </p:nvSpPr>
        <p:spPr>
          <a:xfrm>
            <a:off x="1917839" y="4035278"/>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1" name="Isosceles Triangle 20">
            <a:extLst>
              <a:ext uri="{FF2B5EF4-FFF2-40B4-BE49-F238E27FC236}">
                <a16:creationId xmlns:a16="http://schemas.microsoft.com/office/drawing/2014/main" id="{B7972774-BF3B-3154-D99E-1F9D1E83D74C}"/>
              </a:ext>
            </a:extLst>
          </p:cNvPr>
          <p:cNvSpPr/>
          <p:nvPr/>
        </p:nvSpPr>
        <p:spPr>
          <a:xfrm>
            <a:off x="2092583" y="3847546"/>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2" name="Isosceles Triangle 21">
            <a:extLst>
              <a:ext uri="{FF2B5EF4-FFF2-40B4-BE49-F238E27FC236}">
                <a16:creationId xmlns:a16="http://schemas.microsoft.com/office/drawing/2014/main" id="{D2343AC6-45B4-C5A0-0A26-66DB0A61FD3B}"/>
              </a:ext>
            </a:extLst>
          </p:cNvPr>
          <p:cNvSpPr/>
          <p:nvPr/>
        </p:nvSpPr>
        <p:spPr>
          <a:xfrm>
            <a:off x="2563248" y="4561556"/>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3" name="Isosceles Triangle 32">
            <a:extLst>
              <a:ext uri="{FF2B5EF4-FFF2-40B4-BE49-F238E27FC236}">
                <a16:creationId xmlns:a16="http://schemas.microsoft.com/office/drawing/2014/main" id="{FF4119CD-6F03-BBA7-AD91-D108F1101B52}"/>
              </a:ext>
            </a:extLst>
          </p:cNvPr>
          <p:cNvSpPr/>
          <p:nvPr/>
        </p:nvSpPr>
        <p:spPr>
          <a:xfrm>
            <a:off x="2366347" y="4677321"/>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5" name="Isosceles Triangle 34">
            <a:extLst>
              <a:ext uri="{FF2B5EF4-FFF2-40B4-BE49-F238E27FC236}">
                <a16:creationId xmlns:a16="http://schemas.microsoft.com/office/drawing/2014/main" id="{8ED814A3-CEBF-9A35-9211-92DA7EFE1069}"/>
              </a:ext>
            </a:extLst>
          </p:cNvPr>
          <p:cNvSpPr/>
          <p:nvPr/>
        </p:nvSpPr>
        <p:spPr>
          <a:xfrm>
            <a:off x="1836648" y="3764511"/>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6" name="Isosceles Triangle 35">
            <a:extLst>
              <a:ext uri="{FF2B5EF4-FFF2-40B4-BE49-F238E27FC236}">
                <a16:creationId xmlns:a16="http://schemas.microsoft.com/office/drawing/2014/main" id="{AE79876F-F447-94A8-D70E-BA3A8B0CFF32}"/>
              </a:ext>
            </a:extLst>
          </p:cNvPr>
          <p:cNvSpPr/>
          <p:nvPr/>
        </p:nvSpPr>
        <p:spPr>
          <a:xfrm>
            <a:off x="2288598" y="2740488"/>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7" name="Isosceles Triangle 36">
            <a:extLst>
              <a:ext uri="{FF2B5EF4-FFF2-40B4-BE49-F238E27FC236}">
                <a16:creationId xmlns:a16="http://schemas.microsoft.com/office/drawing/2014/main" id="{FB5355CD-686B-CF74-F0C7-14883C990145}"/>
              </a:ext>
            </a:extLst>
          </p:cNvPr>
          <p:cNvSpPr/>
          <p:nvPr/>
        </p:nvSpPr>
        <p:spPr>
          <a:xfrm>
            <a:off x="3834784" y="2964820"/>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8" name="Isosceles Triangle 37">
            <a:extLst>
              <a:ext uri="{FF2B5EF4-FFF2-40B4-BE49-F238E27FC236}">
                <a16:creationId xmlns:a16="http://schemas.microsoft.com/office/drawing/2014/main" id="{FEADB132-7D10-3AA0-1730-BCF173622EBC}"/>
              </a:ext>
            </a:extLst>
          </p:cNvPr>
          <p:cNvSpPr/>
          <p:nvPr/>
        </p:nvSpPr>
        <p:spPr>
          <a:xfrm>
            <a:off x="2982117" y="4874772"/>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Tree>
    <p:extLst>
      <p:ext uri="{BB962C8B-B14F-4D97-AF65-F5344CB8AC3E}">
        <p14:creationId xmlns:p14="http://schemas.microsoft.com/office/powerpoint/2010/main" val="2703536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C70CC-B876-AEBC-EB8A-B5C2A9506C61}"/>
            </a:ext>
          </a:extLst>
        </p:cNvPr>
        <p:cNvGrpSpPr/>
        <p:nvPr/>
      </p:nvGrpSpPr>
      <p:grpSpPr>
        <a:xfrm>
          <a:off x="0" y="0"/>
          <a:ext cx="0" cy="0"/>
          <a:chOff x="0" y="0"/>
          <a:chExt cx="0" cy="0"/>
        </a:xfrm>
      </p:grpSpPr>
      <p:sp>
        <p:nvSpPr>
          <p:cNvPr id="223" name="TextBox 222">
            <a:extLst>
              <a:ext uri="{FF2B5EF4-FFF2-40B4-BE49-F238E27FC236}">
                <a16:creationId xmlns:a16="http://schemas.microsoft.com/office/drawing/2014/main" id="{04BCEDDB-C37C-8CAA-6505-758EB9B9B94D}"/>
              </a:ext>
            </a:extLst>
          </p:cNvPr>
          <p:cNvSpPr txBox="1">
            <a:spLocks/>
          </p:cNvSpPr>
          <p:nvPr/>
        </p:nvSpPr>
        <p:spPr>
          <a:xfrm>
            <a:off x="7283900" y="5080253"/>
            <a:ext cx="796819" cy="161583"/>
          </a:xfrm>
          <a:prstGeom prst="rect">
            <a:avLst/>
          </a:prstGeom>
          <a:solidFill>
            <a:schemeClr val="bg1"/>
          </a:solidFill>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n-US" sz="1000"/>
              <a:t>March 1</a:t>
            </a:r>
          </a:p>
        </p:txBody>
      </p:sp>
      <p:graphicFrame>
        <p:nvGraphicFramePr>
          <p:cNvPr id="5" name="Object 2" hidden="1">
            <a:extLst>
              <a:ext uri="{FF2B5EF4-FFF2-40B4-BE49-F238E27FC236}">
                <a16:creationId xmlns:a16="http://schemas.microsoft.com/office/drawing/2014/main" id="{2860939A-A571-570F-D00D-B387A4EF0CAD}"/>
              </a:ext>
            </a:extLst>
          </p:cNvPr>
          <p:cNvGraphicFramePr>
            <a:graphicFrameLocks noChangeAspect="1"/>
          </p:cNvGraphicFramePr>
          <p:nvPr>
            <p:custDataLst>
              <p:tags r:id="rId1"/>
            </p:custDataLst>
            <p:extLst>
              <p:ext uri="{D42A27DB-BD31-4B8C-83A1-F6EECF244321}">
                <p14:modId xmlns:p14="http://schemas.microsoft.com/office/powerpoint/2010/main" val="1225429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404" imgH="403" progId="TCLayout.ActiveDocument.1">
                  <p:embed/>
                </p:oleObj>
              </mc:Choice>
              <mc:Fallback>
                <p:oleObj name="think-cell Slide" r:id="rId29" imgW="404" imgH="403" progId="TCLayout.ActiveDocument.1">
                  <p:embed/>
                  <p:pic>
                    <p:nvPicPr>
                      <p:cNvPr id="5" name="Object 2" hidden="1">
                        <a:extLst>
                          <a:ext uri="{FF2B5EF4-FFF2-40B4-BE49-F238E27FC236}">
                            <a16:creationId xmlns:a16="http://schemas.microsoft.com/office/drawing/2014/main" id="{2860939A-A571-570F-D00D-B387A4EF0CAD}"/>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B0DCAECF-0CE3-47BC-F06C-460211C059CA}"/>
              </a:ext>
            </a:extLst>
          </p:cNvPr>
          <p:cNvSpPr>
            <a:spLocks noGrp="1"/>
          </p:cNvSpPr>
          <p:nvPr>
            <p:ph type="title"/>
            <p:custDataLst>
              <p:tags r:id="rId2"/>
            </p:custDataLst>
          </p:nvPr>
        </p:nvSpPr>
        <p:spPr>
          <a:xfrm>
            <a:off x="554736" y="213308"/>
            <a:ext cx="11082528" cy="769441"/>
          </a:xfrm>
        </p:spPr>
        <p:txBody>
          <a:bodyPr vert="horz">
            <a:spAutoFit/>
          </a:bodyPr>
          <a:lstStyle/>
          <a:p>
            <a:r>
              <a:rPr lang="en-US"/>
              <a:t>Proposed Batch inclusion and treatment depend on timing of study completion and milestone achievement</a:t>
            </a:r>
          </a:p>
        </p:txBody>
      </p:sp>
      <p:grpSp>
        <p:nvGrpSpPr>
          <p:cNvPr id="10" name="Group 9">
            <a:extLst>
              <a:ext uri="{FF2B5EF4-FFF2-40B4-BE49-F238E27FC236}">
                <a16:creationId xmlns:a16="http://schemas.microsoft.com/office/drawing/2014/main" id="{61F72EF0-2712-9ECB-FA17-56921032F7E1}"/>
              </a:ext>
            </a:extLst>
          </p:cNvPr>
          <p:cNvGrpSpPr/>
          <p:nvPr/>
        </p:nvGrpSpPr>
        <p:grpSpPr>
          <a:xfrm>
            <a:off x="554736" y="1551328"/>
            <a:ext cx="796819" cy="211980"/>
            <a:chOff x="1257300" y="1665156"/>
            <a:chExt cx="2802637" cy="256495"/>
          </a:xfrm>
        </p:grpSpPr>
        <p:sp>
          <p:nvSpPr>
            <p:cNvPr id="11" name="TextBox 10">
              <a:extLst>
                <a:ext uri="{FF2B5EF4-FFF2-40B4-BE49-F238E27FC236}">
                  <a16:creationId xmlns:a16="http://schemas.microsoft.com/office/drawing/2014/main" id="{740D2141-1487-DBB1-61A9-6BE96963972F}"/>
                </a:ext>
              </a:extLst>
            </p:cNvPr>
            <p:cNvSpPr txBox="1">
              <a:spLocks/>
            </p:cNvSpPr>
            <p:nvPr/>
          </p:nvSpPr>
          <p:spPr>
            <a:xfrm>
              <a:off x="1257300" y="1665156"/>
              <a:ext cx="2802637" cy="204825"/>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Studies</a:t>
              </a:r>
            </a:p>
          </p:txBody>
        </p:sp>
        <p:cxnSp>
          <p:nvCxnSpPr>
            <p:cNvPr id="12" name="LineBasicDefault 7">
              <a:extLst>
                <a:ext uri="{FF2B5EF4-FFF2-40B4-BE49-F238E27FC236}">
                  <a16:creationId xmlns:a16="http://schemas.microsoft.com/office/drawing/2014/main" id="{0AEA2FF3-9B51-0F14-A0CE-3FE25BADFC13}"/>
                </a:ext>
              </a:extLst>
            </p:cNvPr>
            <p:cNvCxnSpPr>
              <a:cxnSpLocks/>
            </p:cNvCxnSpPr>
            <p:nvPr>
              <p:custDataLst>
                <p:tags r:id="rId27"/>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D4B638E3-E814-3C18-EE17-825B67FAF52A}"/>
              </a:ext>
            </a:extLst>
          </p:cNvPr>
          <p:cNvGrpSpPr/>
          <p:nvPr/>
        </p:nvGrpSpPr>
        <p:grpSpPr>
          <a:xfrm>
            <a:off x="1607076" y="1551322"/>
            <a:ext cx="3197864" cy="211979"/>
            <a:chOff x="1257300" y="1665156"/>
            <a:chExt cx="2802637" cy="256495"/>
          </a:xfrm>
        </p:grpSpPr>
        <p:sp>
          <p:nvSpPr>
            <p:cNvPr id="16" name="TextBox 15">
              <a:extLst>
                <a:ext uri="{FF2B5EF4-FFF2-40B4-BE49-F238E27FC236}">
                  <a16:creationId xmlns:a16="http://schemas.microsoft.com/office/drawing/2014/main" id="{16A00058-2AB8-A3BE-09C4-8059C7E8DDCB}"/>
                </a:ext>
              </a:extLst>
            </p:cNvPr>
            <p:cNvSpPr txBox="1">
              <a:spLocks/>
            </p:cNvSpPr>
            <p:nvPr/>
          </p:nvSpPr>
          <p:spPr>
            <a:xfrm>
              <a:off x="1257300" y="1665156"/>
              <a:ext cx="2802637" cy="204825"/>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Eligibility</a:t>
              </a:r>
            </a:p>
          </p:txBody>
        </p:sp>
        <p:cxnSp>
          <p:nvCxnSpPr>
            <p:cNvPr id="17" name="LineBasicDefault 7">
              <a:extLst>
                <a:ext uri="{FF2B5EF4-FFF2-40B4-BE49-F238E27FC236}">
                  <a16:creationId xmlns:a16="http://schemas.microsoft.com/office/drawing/2014/main" id="{D8264428-AE4D-E334-9FBE-806F63BCCB7E}"/>
                </a:ext>
              </a:extLst>
            </p:cNvPr>
            <p:cNvCxnSpPr>
              <a:cxnSpLocks/>
            </p:cNvCxnSpPr>
            <p:nvPr>
              <p:custDataLst>
                <p:tags r:id="rId26"/>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1" name="Group 20">
            <a:extLst>
              <a:ext uri="{FF2B5EF4-FFF2-40B4-BE49-F238E27FC236}">
                <a16:creationId xmlns:a16="http://schemas.microsoft.com/office/drawing/2014/main" id="{E068AE27-76A7-01AF-7D9B-76003648AC07}"/>
              </a:ext>
            </a:extLst>
          </p:cNvPr>
          <p:cNvGrpSpPr/>
          <p:nvPr/>
        </p:nvGrpSpPr>
        <p:grpSpPr>
          <a:xfrm>
            <a:off x="8473434" y="1551322"/>
            <a:ext cx="796819" cy="211979"/>
            <a:chOff x="1257300" y="1665156"/>
            <a:chExt cx="2802637" cy="256495"/>
          </a:xfrm>
        </p:grpSpPr>
        <p:sp>
          <p:nvSpPr>
            <p:cNvPr id="22" name="TextBox 21">
              <a:extLst>
                <a:ext uri="{FF2B5EF4-FFF2-40B4-BE49-F238E27FC236}">
                  <a16:creationId xmlns:a16="http://schemas.microsoft.com/office/drawing/2014/main" id="{A5F26949-9203-9754-8C65-230A2AF938B0}"/>
                </a:ext>
              </a:extLst>
            </p:cNvPr>
            <p:cNvSpPr txBox="1">
              <a:spLocks/>
            </p:cNvSpPr>
            <p:nvPr/>
          </p:nvSpPr>
          <p:spPr>
            <a:xfrm>
              <a:off x="1257300" y="1665156"/>
              <a:ext cx="2802637" cy="204825"/>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Inclusion</a:t>
              </a:r>
            </a:p>
          </p:txBody>
        </p:sp>
        <p:cxnSp>
          <p:nvCxnSpPr>
            <p:cNvPr id="23" name="LineBasicDefault 7">
              <a:extLst>
                <a:ext uri="{FF2B5EF4-FFF2-40B4-BE49-F238E27FC236}">
                  <a16:creationId xmlns:a16="http://schemas.microsoft.com/office/drawing/2014/main" id="{B5A843EB-380E-BFA8-D091-3C04DA5AC8EC}"/>
                </a:ext>
              </a:extLst>
            </p:cNvPr>
            <p:cNvCxnSpPr>
              <a:cxnSpLocks/>
            </p:cNvCxnSpPr>
            <p:nvPr>
              <p:custDataLst>
                <p:tags r:id="rId25"/>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4" name="Group 23">
            <a:extLst>
              <a:ext uri="{FF2B5EF4-FFF2-40B4-BE49-F238E27FC236}">
                <a16:creationId xmlns:a16="http://schemas.microsoft.com/office/drawing/2014/main" id="{1D2D59C5-DB0E-9DCC-3AD6-727A7E3FA807}"/>
              </a:ext>
            </a:extLst>
          </p:cNvPr>
          <p:cNvGrpSpPr/>
          <p:nvPr/>
        </p:nvGrpSpPr>
        <p:grpSpPr>
          <a:xfrm>
            <a:off x="9363846" y="1551322"/>
            <a:ext cx="2273418" cy="211979"/>
            <a:chOff x="1257300" y="1665156"/>
            <a:chExt cx="2802637" cy="256495"/>
          </a:xfrm>
        </p:grpSpPr>
        <p:sp>
          <p:nvSpPr>
            <p:cNvPr id="25" name="TextBox 24">
              <a:extLst>
                <a:ext uri="{FF2B5EF4-FFF2-40B4-BE49-F238E27FC236}">
                  <a16:creationId xmlns:a16="http://schemas.microsoft.com/office/drawing/2014/main" id="{D0BFBCAE-C9AA-01C2-3768-C3489872CEF6}"/>
                </a:ext>
              </a:extLst>
            </p:cNvPr>
            <p:cNvSpPr txBox="1">
              <a:spLocks/>
            </p:cNvSpPr>
            <p:nvPr/>
          </p:nvSpPr>
          <p:spPr>
            <a:xfrm>
              <a:off x="1257300" y="1665156"/>
              <a:ext cx="2802637" cy="204825"/>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Treatment</a:t>
              </a:r>
            </a:p>
          </p:txBody>
        </p:sp>
        <p:cxnSp>
          <p:nvCxnSpPr>
            <p:cNvPr id="26" name="LineBasicDefault 7">
              <a:extLst>
                <a:ext uri="{FF2B5EF4-FFF2-40B4-BE49-F238E27FC236}">
                  <a16:creationId xmlns:a16="http://schemas.microsoft.com/office/drawing/2014/main" id="{D6B602F0-8C9B-6CC3-451E-5362C7E2D3A0}"/>
                </a:ext>
              </a:extLst>
            </p:cNvPr>
            <p:cNvCxnSpPr>
              <a:cxnSpLocks/>
            </p:cNvCxnSpPr>
            <p:nvPr>
              <p:custDataLst>
                <p:tags r:id="rId24"/>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0" name="TextBox 29">
            <a:extLst>
              <a:ext uri="{FF2B5EF4-FFF2-40B4-BE49-F238E27FC236}">
                <a16:creationId xmlns:a16="http://schemas.microsoft.com/office/drawing/2014/main" id="{1F9A7E37-AFC1-9534-E810-DCA16021D973}"/>
              </a:ext>
            </a:extLst>
          </p:cNvPr>
          <p:cNvSpPr txBox="1">
            <a:spLocks/>
          </p:cNvSpPr>
          <p:nvPr/>
        </p:nvSpPr>
        <p:spPr>
          <a:xfrm>
            <a:off x="554736" y="1910920"/>
            <a:ext cx="796819" cy="169277"/>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Legacy</a:t>
            </a:r>
          </a:p>
        </p:txBody>
      </p:sp>
      <p:sp>
        <p:nvSpPr>
          <p:cNvPr id="33" name="TextBox 32">
            <a:extLst>
              <a:ext uri="{FF2B5EF4-FFF2-40B4-BE49-F238E27FC236}">
                <a16:creationId xmlns:a16="http://schemas.microsoft.com/office/drawing/2014/main" id="{C0B7F729-EA09-03FE-B852-A3D8107B5BFE}"/>
              </a:ext>
            </a:extLst>
          </p:cNvPr>
          <p:cNvSpPr txBox="1">
            <a:spLocks/>
          </p:cNvSpPr>
          <p:nvPr/>
        </p:nvSpPr>
        <p:spPr>
          <a:xfrm>
            <a:off x="1607076" y="1910920"/>
            <a:ext cx="3197864" cy="846386"/>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Project has complete and valid studies as of March 4, 2026 under PGRR145 Section 9.2.1.4(3) </a:t>
            </a:r>
            <a:r>
              <a:rPr lang="en-US" sz="1100" i="1"/>
              <a:t>(i.e., LLIS completed and interconnection agreement executed under PGRR115 Sections 9.4 and 9.5)</a:t>
            </a:r>
          </a:p>
        </p:txBody>
      </p:sp>
      <p:sp>
        <p:nvSpPr>
          <p:cNvPr id="39" name="TextBox 38">
            <a:extLst>
              <a:ext uri="{FF2B5EF4-FFF2-40B4-BE49-F238E27FC236}">
                <a16:creationId xmlns:a16="http://schemas.microsoft.com/office/drawing/2014/main" id="{557C4CC4-3262-9CD1-B591-1E6A8DC9ED3A}"/>
              </a:ext>
            </a:extLst>
          </p:cNvPr>
          <p:cNvSpPr txBox="1">
            <a:spLocks/>
          </p:cNvSpPr>
          <p:nvPr/>
        </p:nvSpPr>
        <p:spPr>
          <a:xfrm>
            <a:off x="8473434" y="1910920"/>
            <a:ext cx="796819" cy="169277"/>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a:t>Batch Zero</a:t>
            </a:r>
          </a:p>
        </p:txBody>
      </p:sp>
      <p:sp>
        <p:nvSpPr>
          <p:cNvPr id="42" name="TextBox 41">
            <a:extLst>
              <a:ext uri="{FF2B5EF4-FFF2-40B4-BE49-F238E27FC236}">
                <a16:creationId xmlns:a16="http://schemas.microsoft.com/office/drawing/2014/main" id="{FE6A8A0F-5E62-9A17-6C6C-1215FA31A0E6}"/>
              </a:ext>
            </a:extLst>
          </p:cNvPr>
          <p:cNvSpPr txBox="1">
            <a:spLocks/>
          </p:cNvSpPr>
          <p:nvPr/>
        </p:nvSpPr>
        <p:spPr>
          <a:xfrm>
            <a:off x="9363846" y="1910920"/>
            <a:ext cx="2497840" cy="133882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If meeting Section 9.2.1.1: modeled as Base Load </a:t>
            </a:r>
            <a:r>
              <a:rPr lang="en-US" sz="1100"/>
              <a:t>not subject to additional study</a:t>
            </a:r>
          </a:p>
          <a:p>
            <a:r>
              <a:rPr lang="en-US" sz="1100" b="1"/>
              <a:t>If meeting Section 9.2.1.2: studied </a:t>
            </a:r>
            <a:r>
              <a:rPr lang="en-US" sz="1100"/>
              <a:t>and allocated based on amount of load that may be served reliably</a:t>
            </a:r>
          </a:p>
          <a:p>
            <a:endParaRPr lang="en-US" sz="1100"/>
          </a:p>
        </p:txBody>
      </p:sp>
      <p:grpSp>
        <p:nvGrpSpPr>
          <p:cNvPr id="44" name="Group 43">
            <a:extLst>
              <a:ext uri="{FF2B5EF4-FFF2-40B4-BE49-F238E27FC236}">
                <a16:creationId xmlns:a16="http://schemas.microsoft.com/office/drawing/2014/main" id="{B98E2550-A8AA-10B0-DCD0-C164CBB7720E}"/>
              </a:ext>
            </a:extLst>
          </p:cNvPr>
          <p:cNvGrpSpPr/>
          <p:nvPr/>
        </p:nvGrpSpPr>
        <p:grpSpPr>
          <a:xfrm>
            <a:off x="4997450" y="1099402"/>
            <a:ext cx="3328988" cy="211979"/>
            <a:chOff x="1257300" y="1665156"/>
            <a:chExt cx="2802637" cy="256495"/>
          </a:xfrm>
        </p:grpSpPr>
        <p:sp>
          <p:nvSpPr>
            <p:cNvPr id="45" name="TextBox 44">
              <a:extLst>
                <a:ext uri="{FF2B5EF4-FFF2-40B4-BE49-F238E27FC236}">
                  <a16:creationId xmlns:a16="http://schemas.microsoft.com/office/drawing/2014/main" id="{628E6524-B7A3-ACDB-EB62-1CADFC9C837D}"/>
                </a:ext>
              </a:extLst>
            </p:cNvPr>
            <p:cNvSpPr txBox="1">
              <a:spLocks/>
            </p:cNvSpPr>
            <p:nvPr/>
          </p:nvSpPr>
          <p:spPr>
            <a:xfrm>
              <a:off x="1257300" y="1665156"/>
              <a:ext cx="2802637" cy="204825"/>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Milestone timeline</a:t>
              </a:r>
            </a:p>
          </p:txBody>
        </p:sp>
        <p:cxnSp>
          <p:nvCxnSpPr>
            <p:cNvPr id="46" name="LineBasicDefault 7">
              <a:extLst>
                <a:ext uri="{FF2B5EF4-FFF2-40B4-BE49-F238E27FC236}">
                  <a16:creationId xmlns:a16="http://schemas.microsoft.com/office/drawing/2014/main" id="{D9C82AC8-3DFE-C5EE-8FD1-555ED7637154}"/>
                </a:ext>
              </a:extLst>
            </p:cNvPr>
            <p:cNvCxnSpPr>
              <a:cxnSpLocks/>
            </p:cNvCxnSpPr>
            <p:nvPr>
              <p:custDataLst>
                <p:tags r:id="rId23"/>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7" name="Group 46">
            <a:extLst>
              <a:ext uri="{FF2B5EF4-FFF2-40B4-BE49-F238E27FC236}">
                <a16:creationId xmlns:a16="http://schemas.microsoft.com/office/drawing/2014/main" id="{BCEEB8DA-F9E0-31D5-D367-B3ADFFDF6BE4}"/>
              </a:ext>
            </a:extLst>
          </p:cNvPr>
          <p:cNvGrpSpPr/>
          <p:nvPr/>
        </p:nvGrpSpPr>
        <p:grpSpPr>
          <a:xfrm>
            <a:off x="8473434" y="1099402"/>
            <a:ext cx="3163830" cy="211979"/>
            <a:chOff x="1257300" y="1665156"/>
            <a:chExt cx="2802637" cy="256495"/>
          </a:xfrm>
        </p:grpSpPr>
        <p:sp>
          <p:nvSpPr>
            <p:cNvPr id="48" name="TextBox 47">
              <a:extLst>
                <a:ext uri="{FF2B5EF4-FFF2-40B4-BE49-F238E27FC236}">
                  <a16:creationId xmlns:a16="http://schemas.microsoft.com/office/drawing/2014/main" id="{939636A3-6DCD-3AA5-6E79-F98B6F146443}"/>
                </a:ext>
              </a:extLst>
            </p:cNvPr>
            <p:cNvSpPr txBox="1">
              <a:spLocks/>
            </p:cNvSpPr>
            <p:nvPr/>
          </p:nvSpPr>
          <p:spPr>
            <a:xfrm>
              <a:off x="1257300" y="1665156"/>
              <a:ext cx="2802637" cy="204825"/>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Batch implications</a:t>
              </a:r>
            </a:p>
          </p:txBody>
        </p:sp>
        <p:cxnSp>
          <p:nvCxnSpPr>
            <p:cNvPr id="49" name="LineBasicDefault 7">
              <a:extLst>
                <a:ext uri="{FF2B5EF4-FFF2-40B4-BE49-F238E27FC236}">
                  <a16:creationId xmlns:a16="http://schemas.microsoft.com/office/drawing/2014/main" id="{F0927618-B6A1-C7C5-7CD1-D9D623B7DABA}"/>
                </a:ext>
              </a:extLst>
            </p:cNvPr>
            <p:cNvCxnSpPr>
              <a:cxnSpLocks/>
            </p:cNvCxnSpPr>
            <p:nvPr>
              <p:custDataLst>
                <p:tags r:id="rId22"/>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81" name="Text Placeholder 4">
            <a:extLst>
              <a:ext uri="{FF2B5EF4-FFF2-40B4-BE49-F238E27FC236}">
                <a16:creationId xmlns:a16="http://schemas.microsoft.com/office/drawing/2014/main" id="{FF3B9A2F-4555-07C4-3987-C22CB1BE9A8D}"/>
              </a:ext>
            </a:extLst>
          </p:cNvPr>
          <p:cNvSpPr>
            <a:spLocks noGrp="1"/>
          </p:cNvSpPr>
          <p:nvPr>
            <p:custDataLst>
              <p:tags r:id="rId3"/>
            </p:custDataLst>
          </p:nvPr>
        </p:nvSpPr>
        <p:spPr bwMode="auto">
          <a:xfrm>
            <a:off x="5006975" y="1341438"/>
            <a:ext cx="2354263" cy="2079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3813" rIns="0" bIns="23813"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AB28CC63-0088-436C-89AC-6745C851684F}" type="datetime'''''''''''''''2''''''''''0''''''''''''''''''''''''2''6'''''''">
              <a:rPr lang="en-US" altLang="en-US" sz="1050" b="1" smtClean="0">
                <a:effectLst/>
                <a:cs typeface="+mn-cs"/>
              </a:rPr>
              <a:pPr lvl="0">
                <a:spcBef>
                  <a:spcPct val="0"/>
                </a:spcBef>
                <a:spcAft>
                  <a:spcPct val="0"/>
                </a:spcAft>
              </a:pPr>
              <a:t>2026</a:t>
            </a:fld>
            <a:endParaRPr lang="en-US" sz="1050" b="1">
              <a:cs typeface="+mn-cs"/>
            </a:endParaRPr>
          </a:p>
        </p:txBody>
      </p:sp>
      <p:sp>
        <p:nvSpPr>
          <p:cNvPr id="183" name="Text Placeholder 4">
            <a:extLst>
              <a:ext uri="{FF2B5EF4-FFF2-40B4-BE49-F238E27FC236}">
                <a16:creationId xmlns:a16="http://schemas.microsoft.com/office/drawing/2014/main" id="{CCAACB3E-DCFF-7E29-28A6-B123F7080200}"/>
              </a:ext>
            </a:extLst>
          </p:cNvPr>
          <p:cNvSpPr>
            <a:spLocks noGrp="1"/>
          </p:cNvSpPr>
          <p:nvPr>
            <p:custDataLst>
              <p:tags r:id="rId4"/>
            </p:custDataLst>
          </p:nvPr>
        </p:nvSpPr>
        <p:spPr bwMode="auto">
          <a:xfrm>
            <a:off x="7361238" y="1341438"/>
            <a:ext cx="974725" cy="2079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3813" rIns="0" bIns="23813"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DF18EA1E-7015-4FA4-A71C-563EB1029E57}" type="datetime'''''''''''''''''''''''2''02''7'''''">
              <a:rPr lang="en-US" altLang="en-US" sz="1050" b="1" smtClean="0">
                <a:cs typeface="+mn-cs"/>
              </a:rPr>
              <a:pPr lvl="0">
                <a:spcBef>
                  <a:spcPct val="0"/>
                </a:spcBef>
                <a:spcAft>
                  <a:spcPct val="0"/>
                </a:spcAft>
              </a:pPr>
              <a:t>2027</a:t>
            </a:fld>
            <a:endParaRPr lang="en-US" sz="1050" b="1">
              <a:cs typeface="+mn-cs"/>
            </a:endParaRPr>
          </a:p>
        </p:txBody>
      </p:sp>
      <p:sp>
        <p:nvSpPr>
          <p:cNvPr id="186" name="Text Placeholder 4">
            <a:extLst>
              <a:ext uri="{FF2B5EF4-FFF2-40B4-BE49-F238E27FC236}">
                <a16:creationId xmlns:a16="http://schemas.microsoft.com/office/drawing/2014/main" id="{A5BDC6B0-3642-5920-8082-BAD504F84CB0}"/>
              </a:ext>
            </a:extLst>
          </p:cNvPr>
          <p:cNvSpPr>
            <a:spLocks noGrp="1"/>
          </p:cNvSpPr>
          <p:nvPr>
            <p:custDataLst>
              <p:tags r:id="rId5"/>
            </p:custDataLst>
          </p:nvPr>
        </p:nvSpPr>
        <p:spPr bwMode="auto">
          <a:xfrm>
            <a:off x="5006975" y="1549400"/>
            <a:ext cx="581025" cy="2079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3813" rIns="0" bIns="23813"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CED5456-0156-4810-82BC-7C3B3BEE6741}" type="datetime'''''''''''''''''Q''''''''''''''''''''1'''">
              <a:rPr lang="en-US" altLang="en-US" sz="1050" b="1" smtClean="0">
                <a:effectLst/>
                <a:cs typeface="+mn-cs"/>
              </a:rPr>
              <a:pPr lvl="0">
                <a:spcBef>
                  <a:spcPct val="0"/>
                </a:spcBef>
                <a:spcAft>
                  <a:spcPct val="0"/>
                </a:spcAft>
              </a:pPr>
              <a:t>Q1</a:t>
            </a:fld>
            <a:endParaRPr lang="en-US" sz="1050" b="1">
              <a:cs typeface="+mn-cs"/>
            </a:endParaRPr>
          </a:p>
        </p:txBody>
      </p:sp>
      <p:sp>
        <p:nvSpPr>
          <p:cNvPr id="188" name="Text Placeholder 4">
            <a:extLst>
              <a:ext uri="{FF2B5EF4-FFF2-40B4-BE49-F238E27FC236}">
                <a16:creationId xmlns:a16="http://schemas.microsoft.com/office/drawing/2014/main" id="{7F9876E5-7B6D-0E3B-892A-F5AFB923C4F0}"/>
              </a:ext>
            </a:extLst>
          </p:cNvPr>
          <p:cNvSpPr>
            <a:spLocks noGrp="1"/>
          </p:cNvSpPr>
          <p:nvPr>
            <p:custDataLst>
              <p:tags r:id="rId6"/>
            </p:custDataLst>
          </p:nvPr>
        </p:nvSpPr>
        <p:spPr bwMode="auto">
          <a:xfrm>
            <a:off x="5588000" y="1549400"/>
            <a:ext cx="587375" cy="2079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3813" rIns="0" bIns="23813"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775D0AD-A26F-43E1-AD62-7B54121AED29}" type="datetime'''''''''''Q''''''''''''''''2'''''''''''''''''''''''''''''">
              <a:rPr lang="en-US" altLang="en-US" sz="1050" b="1" smtClean="0">
                <a:cs typeface="+mn-cs"/>
              </a:rPr>
              <a:pPr lvl="0">
                <a:spcBef>
                  <a:spcPct val="0"/>
                </a:spcBef>
                <a:spcAft>
                  <a:spcPct val="0"/>
                </a:spcAft>
              </a:pPr>
              <a:t>Q2</a:t>
            </a:fld>
            <a:endParaRPr lang="en-US" sz="1050" b="1">
              <a:cs typeface="+mn-cs"/>
            </a:endParaRPr>
          </a:p>
        </p:txBody>
      </p:sp>
      <p:sp>
        <p:nvSpPr>
          <p:cNvPr id="189" name="Text Placeholder 4">
            <a:extLst>
              <a:ext uri="{FF2B5EF4-FFF2-40B4-BE49-F238E27FC236}">
                <a16:creationId xmlns:a16="http://schemas.microsoft.com/office/drawing/2014/main" id="{4C4B2FDA-A731-EA0E-765D-773572E3287C}"/>
              </a:ext>
            </a:extLst>
          </p:cNvPr>
          <p:cNvSpPr>
            <a:spLocks noGrp="1"/>
          </p:cNvSpPr>
          <p:nvPr>
            <p:custDataLst>
              <p:tags r:id="rId7"/>
            </p:custDataLst>
          </p:nvPr>
        </p:nvSpPr>
        <p:spPr bwMode="auto">
          <a:xfrm>
            <a:off x="6175375" y="1549400"/>
            <a:ext cx="592138" cy="2079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3813" rIns="0" bIns="23813"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51D1FE3A-CCBE-436D-996D-25CC8D3C7F79}" type="datetime'''Q''''''''''''''''''''''''''3'''">
              <a:rPr lang="en-US" altLang="en-US" sz="1050" b="1" smtClean="0">
                <a:cs typeface="+mn-cs"/>
              </a:rPr>
              <a:pPr lvl="0">
                <a:spcBef>
                  <a:spcPct val="0"/>
                </a:spcBef>
                <a:spcAft>
                  <a:spcPct val="0"/>
                </a:spcAft>
              </a:pPr>
              <a:t>Q3</a:t>
            </a:fld>
            <a:endParaRPr lang="en-US" sz="1050" b="1">
              <a:cs typeface="+mn-cs"/>
            </a:endParaRPr>
          </a:p>
        </p:txBody>
      </p:sp>
      <p:sp>
        <p:nvSpPr>
          <p:cNvPr id="190" name="Text Placeholder 4">
            <a:extLst>
              <a:ext uri="{FF2B5EF4-FFF2-40B4-BE49-F238E27FC236}">
                <a16:creationId xmlns:a16="http://schemas.microsoft.com/office/drawing/2014/main" id="{BD0A38C4-3328-A8E4-6D22-5D8E86CC2406}"/>
              </a:ext>
            </a:extLst>
          </p:cNvPr>
          <p:cNvSpPr>
            <a:spLocks noGrp="1"/>
          </p:cNvSpPr>
          <p:nvPr>
            <p:custDataLst>
              <p:tags r:id="rId8"/>
            </p:custDataLst>
          </p:nvPr>
        </p:nvSpPr>
        <p:spPr bwMode="auto">
          <a:xfrm>
            <a:off x="6767514" y="1549400"/>
            <a:ext cx="593725" cy="2079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3813" rIns="0" bIns="23813"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A4A373A4-FBE3-4B65-91A5-BA0C735B743D}" type="datetime'''''''''''''''''''''''''''''Q''''''''''''''4'''''''">
              <a:rPr lang="en-US" altLang="en-US" sz="1050" b="1" smtClean="0">
                <a:cs typeface="+mn-cs"/>
              </a:rPr>
              <a:pPr lvl="0">
                <a:spcBef>
                  <a:spcPct val="0"/>
                </a:spcBef>
                <a:spcAft>
                  <a:spcPct val="0"/>
                </a:spcAft>
              </a:pPr>
              <a:t>Q4</a:t>
            </a:fld>
            <a:endParaRPr lang="en-US" sz="1050" b="1">
              <a:cs typeface="+mn-cs"/>
            </a:endParaRPr>
          </a:p>
        </p:txBody>
      </p:sp>
      <p:sp>
        <p:nvSpPr>
          <p:cNvPr id="191" name="Text Placeholder 4">
            <a:extLst>
              <a:ext uri="{FF2B5EF4-FFF2-40B4-BE49-F238E27FC236}">
                <a16:creationId xmlns:a16="http://schemas.microsoft.com/office/drawing/2014/main" id="{1F7B098E-2444-15CD-225B-37388658D8ED}"/>
              </a:ext>
            </a:extLst>
          </p:cNvPr>
          <p:cNvSpPr>
            <a:spLocks noGrp="1"/>
          </p:cNvSpPr>
          <p:nvPr>
            <p:custDataLst>
              <p:tags r:id="rId9"/>
            </p:custDataLst>
          </p:nvPr>
        </p:nvSpPr>
        <p:spPr bwMode="auto">
          <a:xfrm>
            <a:off x="7361238" y="1549400"/>
            <a:ext cx="581025" cy="2079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3813" rIns="0" bIns="23813"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FA7DCEE6-6AC8-4F66-87FC-E6A0D08A7826}" type="datetime'''''Q''1'''''''''''''''''''''''">
              <a:rPr lang="en-US" altLang="en-US" sz="1050" b="1" smtClean="0">
                <a:cs typeface="+mn-cs"/>
              </a:rPr>
              <a:pPr lvl="0">
                <a:spcBef>
                  <a:spcPct val="0"/>
                </a:spcBef>
                <a:spcAft>
                  <a:spcPct val="0"/>
                </a:spcAft>
              </a:pPr>
              <a:t>Q1</a:t>
            </a:fld>
            <a:endParaRPr lang="en-US" sz="1050" b="1">
              <a:cs typeface="+mn-cs"/>
            </a:endParaRPr>
          </a:p>
        </p:txBody>
      </p:sp>
      <p:sp>
        <p:nvSpPr>
          <p:cNvPr id="227" name="Text Placeholder 4">
            <a:extLst>
              <a:ext uri="{FF2B5EF4-FFF2-40B4-BE49-F238E27FC236}">
                <a16:creationId xmlns:a16="http://schemas.microsoft.com/office/drawing/2014/main" id="{52113FD2-F5B7-57B6-B99D-7CCD594A649B}"/>
              </a:ext>
            </a:extLst>
          </p:cNvPr>
          <p:cNvSpPr>
            <a:spLocks noGrp="1"/>
          </p:cNvSpPr>
          <p:nvPr>
            <p:custDataLst>
              <p:tags r:id="rId10"/>
            </p:custDataLst>
          </p:nvPr>
        </p:nvSpPr>
        <p:spPr bwMode="auto">
          <a:xfrm>
            <a:off x="7942263" y="1549400"/>
            <a:ext cx="393700" cy="2079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3813" rIns="0" bIns="23813"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FF1FFB6-57BB-45A3-9FC1-DF8FAA3326EE}" type="datetime'''''''''''''''''''''''''''''''''''''Q2'''''''''''''''''''''''">
              <a:rPr lang="en-US" altLang="en-US" sz="1050" b="1" smtClean="0">
                <a:cs typeface="+mn-cs"/>
              </a:rPr>
              <a:pPr lvl="0">
                <a:spcBef>
                  <a:spcPct val="0"/>
                </a:spcBef>
                <a:spcAft>
                  <a:spcPct val="0"/>
                </a:spcAft>
              </a:pPr>
              <a:t>Q2</a:t>
            </a:fld>
            <a:endParaRPr lang="en-US" sz="1050" b="1">
              <a:cs typeface="+mn-cs"/>
            </a:endParaRPr>
          </a:p>
        </p:txBody>
      </p:sp>
      <p:cxnSp>
        <p:nvCxnSpPr>
          <p:cNvPr id="184" name="Straight Connector 183">
            <a:extLst>
              <a:ext uri="{FF2B5EF4-FFF2-40B4-BE49-F238E27FC236}">
                <a16:creationId xmlns:a16="http://schemas.microsoft.com/office/drawing/2014/main" id="{38E6CE21-495A-2D31-84B5-C40049021178}"/>
              </a:ext>
            </a:extLst>
          </p:cNvPr>
          <p:cNvCxnSpPr/>
          <p:nvPr>
            <p:custDataLst>
              <p:tags r:id="rId11"/>
            </p:custDataLst>
          </p:nvPr>
        </p:nvCxnSpPr>
        <p:spPr bwMode="auto">
          <a:xfrm flipH="1">
            <a:off x="4951414" y="1549400"/>
            <a:ext cx="240982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5" name="Straight Connector 184">
            <a:extLst>
              <a:ext uri="{FF2B5EF4-FFF2-40B4-BE49-F238E27FC236}">
                <a16:creationId xmlns:a16="http://schemas.microsoft.com/office/drawing/2014/main" id="{267940F5-ACA9-82E4-C1DD-FB9AC544A3E7}"/>
              </a:ext>
            </a:extLst>
          </p:cNvPr>
          <p:cNvCxnSpPr/>
          <p:nvPr>
            <p:custDataLst>
              <p:tags r:id="rId12"/>
            </p:custDataLst>
          </p:nvPr>
        </p:nvCxnSpPr>
        <p:spPr bwMode="auto">
          <a:xfrm flipH="1">
            <a:off x="7305674" y="1549400"/>
            <a:ext cx="103028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06970A58-93FC-38DA-4107-6AD7FC9CDE9A}"/>
              </a:ext>
            </a:extLst>
          </p:cNvPr>
          <p:cNvCxnSpPr/>
          <p:nvPr>
            <p:custDataLst>
              <p:tags r:id="rId13"/>
            </p:custDataLst>
          </p:nvPr>
        </p:nvCxnSpPr>
        <p:spPr bwMode="auto">
          <a:xfrm>
            <a:off x="5006975" y="1757362"/>
            <a:ext cx="0" cy="429895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8330C660-58B2-A372-C4D1-2152307FA50E}"/>
              </a:ext>
            </a:extLst>
          </p:cNvPr>
          <p:cNvCxnSpPr/>
          <p:nvPr>
            <p:custDataLst>
              <p:tags r:id="rId14"/>
            </p:custDataLst>
          </p:nvPr>
        </p:nvCxnSpPr>
        <p:spPr bwMode="auto">
          <a:xfrm>
            <a:off x="8335963" y="1757362"/>
            <a:ext cx="0" cy="429895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8" name="Straight Connector 197">
            <a:extLst>
              <a:ext uri="{FF2B5EF4-FFF2-40B4-BE49-F238E27FC236}">
                <a16:creationId xmlns:a16="http://schemas.microsoft.com/office/drawing/2014/main" id="{9F0FFDBD-439F-3C1E-B17F-CD1F2A79BE75}"/>
              </a:ext>
            </a:extLst>
          </p:cNvPr>
          <p:cNvCxnSpPr/>
          <p:nvPr>
            <p:custDataLst>
              <p:tags r:id="rId15"/>
            </p:custDataLst>
          </p:nvPr>
        </p:nvCxnSpPr>
        <p:spPr bwMode="auto">
          <a:xfrm>
            <a:off x="5588000" y="1757362"/>
            <a:ext cx="0" cy="429895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9" name="Straight Connector 198">
            <a:extLst>
              <a:ext uri="{FF2B5EF4-FFF2-40B4-BE49-F238E27FC236}">
                <a16:creationId xmlns:a16="http://schemas.microsoft.com/office/drawing/2014/main" id="{8FF18510-06D4-8FBD-1119-32A02A37329F}"/>
              </a:ext>
            </a:extLst>
          </p:cNvPr>
          <p:cNvCxnSpPr/>
          <p:nvPr>
            <p:custDataLst>
              <p:tags r:id="rId16"/>
            </p:custDataLst>
          </p:nvPr>
        </p:nvCxnSpPr>
        <p:spPr bwMode="auto">
          <a:xfrm>
            <a:off x="6175375" y="1757362"/>
            <a:ext cx="0" cy="429895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0" name="Straight Connector 199">
            <a:extLst>
              <a:ext uri="{FF2B5EF4-FFF2-40B4-BE49-F238E27FC236}">
                <a16:creationId xmlns:a16="http://schemas.microsoft.com/office/drawing/2014/main" id="{846AA43D-40B2-EFF6-5A94-5C2997C6D3D2}"/>
              </a:ext>
            </a:extLst>
          </p:cNvPr>
          <p:cNvCxnSpPr/>
          <p:nvPr>
            <p:custDataLst>
              <p:tags r:id="rId17"/>
            </p:custDataLst>
          </p:nvPr>
        </p:nvCxnSpPr>
        <p:spPr bwMode="auto">
          <a:xfrm>
            <a:off x="6767513" y="1757362"/>
            <a:ext cx="0" cy="429895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1" name="Straight Connector 200">
            <a:extLst>
              <a:ext uri="{FF2B5EF4-FFF2-40B4-BE49-F238E27FC236}">
                <a16:creationId xmlns:a16="http://schemas.microsoft.com/office/drawing/2014/main" id="{718A8F28-F9F0-A512-18B5-735F9F78A11D}"/>
              </a:ext>
            </a:extLst>
          </p:cNvPr>
          <p:cNvCxnSpPr/>
          <p:nvPr>
            <p:custDataLst>
              <p:tags r:id="rId18"/>
            </p:custDataLst>
          </p:nvPr>
        </p:nvCxnSpPr>
        <p:spPr bwMode="auto">
          <a:xfrm>
            <a:off x="7361238" y="1757362"/>
            <a:ext cx="0" cy="429895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9" name="Straight Connector 228">
            <a:extLst>
              <a:ext uri="{FF2B5EF4-FFF2-40B4-BE49-F238E27FC236}">
                <a16:creationId xmlns:a16="http://schemas.microsoft.com/office/drawing/2014/main" id="{5F4D6A99-B353-619D-DC82-F9CD987A77A3}"/>
              </a:ext>
            </a:extLst>
          </p:cNvPr>
          <p:cNvCxnSpPr/>
          <p:nvPr>
            <p:custDataLst>
              <p:tags r:id="rId19"/>
            </p:custDataLst>
          </p:nvPr>
        </p:nvCxnSpPr>
        <p:spPr bwMode="auto">
          <a:xfrm>
            <a:off x="7942263" y="1757362"/>
            <a:ext cx="0" cy="429895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21C07344-50A3-DC21-7E35-894398A6EB77}"/>
              </a:ext>
            </a:extLst>
          </p:cNvPr>
          <p:cNvCxnSpPr/>
          <p:nvPr>
            <p:custDataLst>
              <p:tags r:id="rId20"/>
            </p:custDataLst>
          </p:nvPr>
        </p:nvCxnSpPr>
        <p:spPr bwMode="auto">
          <a:xfrm>
            <a:off x="5006975" y="6159053"/>
            <a:ext cx="3328988"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A93A8370-5C03-C996-6CC1-AB806F0D45E5}"/>
              </a:ext>
            </a:extLst>
          </p:cNvPr>
          <p:cNvCxnSpPr/>
          <p:nvPr>
            <p:custDataLst>
              <p:tags r:id="rId21"/>
            </p:custDataLst>
          </p:nvPr>
        </p:nvCxnSpPr>
        <p:spPr bwMode="auto">
          <a:xfrm>
            <a:off x="5006975" y="1757363"/>
            <a:ext cx="3328988"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2" name="Straight Connector 201">
            <a:extLst>
              <a:ext uri="{FF2B5EF4-FFF2-40B4-BE49-F238E27FC236}">
                <a16:creationId xmlns:a16="http://schemas.microsoft.com/office/drawing/2014/main" id="{A10BDAA5-22B6-02D2-366F-F583996ADD42}"/>
              </a:ext>
            </a:extLst>
          </p:cNvPr>
          <p:cNvCxnSpPr>
            <a:cxnSpLocks/>
          </p:cNvCxnSpPr>
          <p:nvPr/>
        </p:nvCxnSpPr>
        <p:spPr>
          <a:xfrm>
            <a:off x="521663" y="3014543"/>
            <a:ext cx="11115601" cy="0"/>
          </a:xfrm>
          <a:prstGeom prst="line">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09834C97-16ED-E5EA-D102-C2DD6836BF1F}"/>
              </a:ext>
            </a:extLst>
          </p:cNvPr>
          <p:cNvCxnSpPr>
            <a:cxnSpLocks/>
          </p:cNvCxnSpPr>
          <p:nvPr/>
        </p:nvCxnSpPr>
        <p:spPr>
          <a:xfrm>
            <a:off x="5006975" y="1990661"/>
            <a:ext cx="509588" cy="0"/>
          </a:xfrm>
          <a:prstGeom prst="line">
            <a:avLst/>
          </a:prstGeom>
          <a:ln w="381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06" name="Isosceles Triangle 205">
            <a:extLst>
              <a:ext uri="{FF2B5EF4-FFF2-40B4-BE49-F238E27FC236}">
                <a16:creationId xmlns:a16="http://schemas.microsoft.com/office/drawing/2014/main" id="{36F93DEA-10C5-88DC-0078-6BEDB842612D}"/>
              </a:ext>
            </a:extLst>
          </p:cNvPr>
          <p:cNvSpPr/>
          <p:nvPr/>
        </p:nvSpPr>
        <p:spPr>
          <a:xfrm>
            <a:off x="5385964" y="1899221"/>
            <a:ext cx="182880" cy="182880"/>
          </a:xfrm>
          <a:prstGeom prst="triangl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207" name="TextBox 206">
            <a:extLst>
              <a:ext uri="{FF2B5EF4-FFF2-40B4-BE49-F238E27FC236}">
                <a16:creationId xmlns:a16="http://schemas.microsoft.com/office/drawing/2014/main" id="{BD614563-1560-7D5B-6337-4186EA8409C2}"/>
              </a:ext>
            </a:extLst>
          </p:cNvPr>
          <p:cNvSpPr txBox="1">
            <a:spLocks/>
          </p:cNvSpPr>
          <p:nvPr/>
        </p:nvSpPr>
        <p:spPr>
          <a:xfrm>
            <a:off x="5262497" y="2115108"/>
            <a:ext cx="494762" cy="161583"/>
          </a:xfrm>
          <a:prstGeom prst="rect">
            <a:avLst/>
          </a:prstGeom>
          <a:solidFill>
            <a:schemeClr val="bg1"/>
          </a:solidFill>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n-US" sz="1000"/>
              <a:t>March 4</a:t>
            </a:r>
          </a:p>
        </p:txBody>
      </p:sp>
      <p:sp>
        <p:nvSpPr>
          <p:cNvPr id="208" name="TextBox 207">
            <a:extLst>
              <a:ext uri="{FF2B5EF4-FFF2-40B4-BE49-F238E27FC236}">
                <a16:creationId xmlns:a16="http://schemas.microsoft.com/office/drawing/2014/main" id="{56F5728E-5BA4-D3D3-1DE8-C95D2D54276A}"/>
              </a:ext>
            </a:extLst>
          </p:cNvPr>
          <p:cNvSpPr txBox="1">
            <a:spLocks/>
          </p:cNvSpPr>
          <p:nvPr/>
        </p:nvSpPr>
        <p:spPr>
          <a:xfrm>
            <a:off x="554736" y="3092273"/>
            <a:ext cx="796819" cy="169277"/>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Batch Zero</a:t>
            </a:r>
          </a:p>
        </p:txBody>
      </p:sp>
      <p:sp>
        <p:nvSpPr>
          <p:cNvPr id="209" name="TextBox 208">
            <a:extLst>
              <a:ext uri="{FF2B5EF4-FFF2-40B4-BE49-F238E27FC236}">
                <a16:creationId xmlns:a16="http://schemas.microsoft.com/office/drawing/2014/main" id="{A319E626-95C2-0A8C-32AC-8AC4A0637D5E}"/>
              </a:ext>
            </a:extLst>
          </p:cNvPr>
          <p:cNvSpPr txBox="1">
            <a:spLocks/>
          </p:cNvSpPr>
          <p:nvPr/>
        </p:nvSpPr>
        <p:spPr>
          <a:xfrm>
            <a:off x="1607076" y="3092273"/>
            <a:ext cx="3197864" cy="1169551"/>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Project meets eligibility criteria under PGRR145 Sections 9.2.1.1 or 9.2.1.2 by July 10, 2026 </a:t>
            </a:r>
            <a:r>
              <a:rPr lang="en-US" sz="1100"/>
              <a:t>(with DSP/TSP submission by July 24), </a:t>
            </a:r>
            <a:r>
              <a:rPr lang="en-US" sz="1100" b="1"/>
              <a:t>and does not qualify under Section 9.2.1.4(3)</a:t>
            </a:r>
          </a:p>
          <a:p>
            <a:endParaRPr lang="en-US" sz="1100" b="1" i="1"/>
          </a:p>
          <a:p>
            <a:r>
              <a:rPr lang="en-US" sz="1100" b="1" i="1">
                <a:solidFill>
                  <a:srgbClr val="FF0000"/>
                </a:solidFill>
              </a:rPr>
              <a:t>PGRR115 process stops on July 10, 2026</a:t>
            </a:r>
          </a:p>
        </p:txBody>
      </p:sp>
      <p:sp>
        <p:nvSpPr>
          <p:cNvPr id="210" name="TextBox 209">
            <a:extLst>
              <a:ext uri="{FF2B5EF4-FFF2-40B4-BE49-F238E27FC236}">
                <a16:creationId xmlns:a16="http://schemas.microsoft.com/office/drawing/2014/main" id="{CEBD3189-2C59-70C4-35BE-8DD059757F5F}"/>
              </a:ext>
            </a:extLst>
          </p:cNvPr>
          <p:cNvSpPr txBox="1">
            <a:spLocks/>
          </p:cNvSpPr>
          <p:nvPr/>
        </p:nvSpPr>
        <p:spPr>
          <a:xfrm>
            <a:off x="8473434" y="3092273"/>
            <a:ext cx="796819" cy="169277"/>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a:t>Batch Zero</a:t>
            </a:r>
          </a:p>
        </p:txBody>
      </p:sp>
      <p:sp>
        <p:nvSpPr>
          <p:cNvPr id="211" name="TextBox 210">
            <a:extLst>
              <a:ext uri="{FF2B5EF4-FFF2-40B4-BE49-F238E27FC236}">
                <a16:creationId xmlns:a16="http://schemas.microsoft.com/office/drawing/2014/main" id="{C2F2BF27-961C-AB2D-1F12-24DCB2CA7C76}"/>
              </a:ext>
            </a:extLst>
          </p:cNvPr>
          <p:cNvSpPr txBox="1">
            <a:spLocks/>
          </p:cNvSpPr>
          <p:nvPr/>
        </p:nvSpPr>
        <p:spPr>
          <a:xfrm>
            <a:off x="9363845" y="3092273"/>
            <a:ext cx="2497835" cy="1677382"/>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Prior studies (if any) are subject to ERCOT validation </a:t>
            </a:r>
            <a:r>
              <a:rPr lang="en-US" sz="1100"/>
              <a:t>and project ordering under Section 9.2.1.4</a:t>
            </a:r>
          </a:p>
          <a:p>
            <a:r>
              <a:rPr lang="en-US" sz="1100" b="1"/>
              <a:t>If meeting Section 9.2.1.1: modeled as Base Load </a:t>
            </a:r>
            <a:r>
              <a:rPr lang="en-US" sz="1100"/>
              <a:t>not subject to additional study</a:t>
            </a:r>
          </a:p>
          <a:p>
            <a:r>
              <a:rPr lang="en-US" sz="1100" b="1"/>
              <a:t>If meeting Section 9.2.1.2: studied </a:t>
            </a:r>
            <a:r>
              <a:rPr lang="en-US" sz="1100"/>
              <a:t>and allocated based on amount of load that may be served reliably</a:t>
            </a:r>
          </a:p>
        </p:txBody>
      </p:sp>
      <p:cxnSp>
        <p:nvCxnSpPr>
          <p:cNvPr id="212" name="Straight Connector 211">
            <a:extLst>
              <a:ext uri="{FF2B5EF4-FFF2-40B4-BE49-F238E27FC236}">
                <a16:creationId xmlns:a16="http://schemas.microsoft.com/office/drawing/2014/main" id="{DC406B0B-61EB-814A-57B2-1357B530B091}"/>
              </a:ext>
            </a:extLst>
          </p:cNvPr>
          <p:cNvCxnSpPr>
            <a:cxnSpLocks/>
          </p:cNvCxnSpPr>
          <p:nvPr/>
        </p:nvCxnSpPr>
        <p:spPr>
          <a:xfrm>
            <a:off x="5477404" y="3168583"/>
            <a:ext cx="1077508" cy="0"/>
          </a:xfrm>
          <a:prstGeom prst="line">
            <a:avLst/>
          </a:prstGeom>
          <a:ln w="381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3" name="TextBox 212">
            <a:extLst>
              <a:ext uri="{FF2B5EF4-FFF2-40B4-BE49-F238E27FC236}">
                <a16:creationId xmlns:a16="http://schemas.microsoft.com/office/drawing/2014/main" id="{FB616C84-A11C-86FE-793F-039E0CBAE9B6}"/>
              </a:ext>
            </a:extLst>
          </p:cNvPr>
          <p:cNvSpPr txBox="1">
            <a:spLocks/>
          </p:cNvSpPr>
          <p:nvPr/>
        </p:nvSpPr>
        <p:spPr>
          <a:xfrm>
            <a:off x="6273022" y="3293030"/>
            <a:ext cx="494762" cy="161583"/>
          </a:xfrm>
          <a:prstGeom prst="rect">
            <a:avLst/>
          </a:prstGeom>
          <a:solidFill>
            <a:schemeClr val="bg1"/>
          </a:solidFill>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n-US" sz="1000"/>
              <a:t>July 10</a:t>
            </a:r>
          </a:p>
        </p:txBody>
      </p:sp>
      <p:sp>
        <p:nvSpPr>
          <p:cNvPr id="215" name="Isosceles Triangle 214">
            <a:extLst>
              <a:ext uri="{FF2B5EF4-FFF2-40B4-BE49-F238E27FC236}">
                <a16:creationId xmlns:a16="http://schemas.microsoft.com/office/drawing/2014/main" id="{5C60106E-606A-3B68-F3BD-370551CD773D}"/>
              </a:ext>
            </a:extLst>
          </p:cNvPr>
          <p:cNvSpPr/>
          <p:nvPr/>
        </p:nvSpPr>
        <p:spPr>
          <a:xfrm>
            <a:off x="6458218" y="3077143"/>
            <a:ext cx="182880" cy="182880"/>
          </a:xfrm>
          <a:prstGeom prst="triangl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cxnSp>
        <p:nvCxnSpPr>
          <p:cNvPr id="217" name="Straight Connector 216">
            <a:extLst>
              <a:ext uri="{FF2B5EF4-FFF2-40B4-BE49-F238E27FC236}">
                <a16:creationId xmlns:a16="http://schemas.microsoft.com/office/drawing/2014/main" id="{7CD2618C-BA1C-75BE-1D10-F0716A196CA5}"/>
              </a:ext>
            </a:extLst>
          </p:cNvPr>
          <p:cNvCxnSpPr>
            <a:cxnSpLocks/>
          </p:cNvCxnSpPr>
          <p:nvPr/>
        </p:nvCxnSpPr>
        <p:spPr>
          <a:xfrm>
            <a:off x="521663" y="4791492"/>
            <a:ext cx="11115601" cy="0"/>
          </a:xfrm>
          <a:prstGeom prst="line">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8" name="TextBox 217">
            <a:extLst>
              <a:ext uri="{FF2B5EF4-FFF2-40B4-BE49-F238E27FC236}">
                <a16:creationId xmlns:a16="http://schemas.microsoft.com/office/drawing/2014/main" id="{B1AFFA5B-87A9-8821-5DDB-C8578318AB4A}"/>
              </a:ext>
            </a:extLst>
          </p:cNvPr>
          <p:cNvSpPr txBox="1">
            <a:spLocks/>
          </p:cNvSpPr>
          <p:nvPr/>
        </p:nvSpPr>
        <p:spPr>
          <a:xfrm>
            <a:off x="554736" y="4869222"/>
            <a:ext cx="796819" cy="169277"/>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Batch 1</a:t>
            </a:r>
          </a:p>
        </p:txBody>
      </p:sp>
      <p:sp>
        <p:nvSpPr>
          <p:cNvPr id="219" name="TextBox 218">
            <a:extLst>
              <a:ext uri="{FF2B5EF4-FFF2-40B4-BE49-F238E27FC236}">
                <a16:creationId xmlns:a16="http://schemas.microsoft.com/office/drawing/2014/main" id="{41183E30-78D0-1B2B-4267-150DC8774F54}"/>
              </a:ext>
            </a:extLst>
          </p:cNvPr>
          <p:cNvSpPr txBox="1">
            <a:spLocks/>
          </p:cNvSpPr>
          <p:nvPr/>
        </p:nvSpPr>
        <p:spPr>
          <a:xfrm>
            <a:off x="1607076" y="4869222"/>
            <a:ext cx="3197864" cy="67710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Project does not meet Batch Zero eligibility criteria under PGRR145 by July 10, 2026 </a:t>
            </a:r>
            <a:r>
              <a:rPr lang="en-US" sz="1100"/>
              <a:t>(i.e., has not met required LLIS milestones under PGRR115)</a:t>
            </a:r>
          </a:p>
        </p:txBody>
      </p:sp>
      <p:sp>
        <p:nvSpPr>
          <p:cNvPr id="220" name="TextBox 219">
            <a:extLst>
              <a:ext uri="{FF2B5EF4-FFF2-40B4-BE49-F238E27FC236}">
                <a16:creationId xmlns:a16="http://schemas.microsoft.com/office/drawing/2014/main" id="{1430C8AA-4F64-AEE9-8808-6A9E08F63592}"/>
              </a:ext>
            </a:extLst>
          </p:cNvPr>
          <p:cNvSpPr txBox="1">
            <a:spLocks/>
          </p:cNvSpPr>
          <p:nvPr/>
        </p:nvSpPr>
        <p:spPr>
          <a:xfrm>
            <a:off x="8473434" y="4869222"/>
            <a:ext cx="796819" cy="169277"/>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a:t>Batch 1</a:t>
            </a:r>
          </a:p>
        </p:txBody>
      </p:sp>
      <p:cxnSp>
        <p:nvCxnSpPr>
          <p:cNvPr id="222" name="Straight Connector 221">
            <a:extLst>
              <a:ext uri="{FF2B5EF4-FFF2-40B4-BE49-F238E27FC236}">
                <a16:creationId xmlns:a16="http://schemas.microsoft.com/office/drawing/2014/main" id="{E3285E15-78B2-6112-0628-5D58871BD635}"/>
              </a:ext>
            </a:extLst>
          </p:cNvPr>
          <p:cNvCxnSpPr>
            <a:cxnSpLocks/>
          </p:cNvCxnSpPr>
          <p:nvPr/>
        </p:nvCxnSpPr>
        <p:spPr>
          <a:xfrm>
            <a:off x="6554912" y="4955806"/>
            <a:ext cx="1212392" cy="0"/>
          </a:xfrm>
          <a:prstGeom prst="line">
            <a:avLst/>
          </a:prstGeom>
          <a:ln w="381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4" name="Isosceles Triangle 223">
            <a:extLst>
              <a:ext uri="{FF2B5EF4-FFF2-40B4-BE49-F238E27FC236}">
                <a16:creationId xmlns:a16="http://schemas.microsoft.com/office/drawing/2014/main" id="{FF5380B9-5FE8-6254-A1C4-DCC71E3A3CB0}"/>
              </a:ext>
            </a:extLst>
          </p:cNvPr>
          <p:cNvSpPr/>
          <p:nvPr/>
        </p:nvSpPr>
        <p:spPr>
          <a:xfrm>
            <a:off x="7650946" y="4864366"/>
            <a:ext cx="182880" cy="182880"/>
          </a:xfrm>
          <a:prstGeom prst="triangl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cxnSp>
        <p:nvCxnSpPr>
          <p:cNvPr id="241" name="Straight Connector 240">
            <a:extLst>
              <a:ext uri="{FF2B5EF4-FFF2-40B4-BE49-F238E27FC236}">
                <a16:creationId xmlns:a16="http://schemas.microsoft.com/office/drawing/2014/main" id="{9FDADC0C-5004-278B-63E6-EB5346203EF8}"/>
              </a:ext>
            </a:extLst>
          </p:cNvPr>
          <p:cNvCxnSpPr>
            <a:cxnSpLocks/>
          </p:cNvCxnSpPr>
          <p:nvPr/>
        </p:nvCxnSpPr>
        <p:spPr>
          <a:xfrm>
            <a:off x="521663" y="5599753"/>
            <a:ext cx="8748590" cy="0"/>
          </a:xfrm>
          <a:prstGeom prst="line">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2" name="TextBox 241">
            <a:extLst>
              <a:ext uri="{FF2B5EF4-FFF2-40B4-BE49-F238E27FC236}">
                <a16:creationId xmlns:a16="http://schemas.microsoft.com/office/drawing/2014/main" id="{982E00C2-0E51-C3E3-CFF9-05BB808ABE85}"/>
              </a:ext>
            </a:extLst>
          </p:cNvPr>
          <p:cNvSpPr txBox="1">
            <a:spLocks/>
          </p:cNvSpPr>
          <p:nvPr/>
        </p:nvSpPr>
        <p:spPr>
          <a:xfrm>
            <a:off x="554736" y="5667209"/>
            <a:ext cx="796819" cy="169277"/>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Batch 2+</a:t>
            </a:r>
          </a:p>
        </p:txBody>
      </p:sp>
      <p:sp>
        <p:nvSpPr>
          <p:cNvPr id="243" name="TextBox 242">
            <a:extLst>
              <a:ext uri="{FF2B5EF4-FFF2-40B4-BE49-F238E27FC236}">
                <a16:creationId xmlns:a16="http://schemas.microsoft.com/office/drawing/2014/main" id="{E479874D-2527-F019-4965-2B625517C876}"/>
              </a:ext>
            </a:extLst>
          </p:cNvPr>
          <p:cNvSpPr txBox="1">
            <a:spLocks/>
          </p:cNvSpPr>
          <p:nvPr/>
        </p:nvSpPr>
        <p:spPr>
          <a:xfrm>
            <a:off x="1607076" y="5667209"/>
            <a:ext cx="3197864" cy="3385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Projects not included in Batch 1 </a:t>
            </a:r>
            <a:r>
              <a:rPr lang="en-US" sz="1100"/>
              <a:t>(e.g., after March 2027 cutoff)</a:t>
            </a:r>
          </a:p>
        </p:txBody>
      </p:sp>
      <p:sp>
        <p:nvSpPr>
          <p:cNvPr id="244" name="TextBox 243">
            <a:extLst>
              <a:ext uri="{FF2B5EF4-FFF2-40B4-BE49-F238E27FC236}">
                <a16:creationId xmlns:a16="http://schemas.microsoft.com/office/drawing/2014/main" id="{EE60DD8C-0FF3-B39C-BE00-49A60F62D70E}"/>
              </a:ext>
            </a:extLst>
          </p:cNvPr>
          <p:cNvSpPr txBox="1">
            <a:spLocks/>
          </p:cNvSpPr>
          <p:nvPr/>
        </p:nvSpPr>
        <p:spPr>
          <a:xfrm>
            <a:off x="8473434" y="5667209"/>
            <a:ext cx="796819" cy="169277"/>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a:t>Batch 2+</a:t>
            </a:r>
          </a:p>
        </p:txBody>
      </p:sp>
      <p:cxnSp>
        <p:nvCxnSpPr>
          <p:cNvPr id="246" name="Straight Connector 245">
            <a:extLst>
              <a:ext uri="{FF2B5EF4-FFF2-40B4-BE49-F238E27FC236}">
                <a16:creationId xmlns:a16="http://schemas.microsoft.com/office/drawing/2014/main" id="{DC0E2BB9-E7E0-5986-735C-12D36601DD3C}"/>
              </a:ext>
            </a:extLst>
          </p:cNvPr>
          <p:cNvCxnSpPr>
            <a:cxnSpLocks/>
          </p:cNvCxnSpPr>
          <p:nvPr/>
        </p:nvCxnSpPr>
        <p:spPr>
          <a:xfrm>
            <a:off x="7767304" y="5752111"/>
            <a:ext cx="559134" cy="0"/>
          </a:xfrm>
          <a:prstGeom prst="line">
            <a:avLst/>
          </a:prstGeom>
          <a:ln w="381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E33A15A2-B942-4A7E-0A9A-956103FA3BD6}"/>
              </a:ext>
            </a:extLst>
          </p:cNvPr>
          <p:cNvCxnSpPr>
            <a:cxnSpLocks/>
          </p:cNvCxnSpPr>
          <p:nvPr/>
        </p:nvCxnSpPr>
        <p:spPr>
          <a:xfrm>
            <a:off x="10489915" y="4854548"/>
            <a:ext cx="0" cy="1323571"/>
          </a:xfrm>
          <a:prstGeom prst="straightConnector1">
            <a:avLst/>
          </a:prstGeom>
          <a:ln w="6350" cap="flat">
            <a:solidFill>
              <a:schemeClr val="tx1"/>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F32DCCC-A18E-B48E-9DC4-F8547C36B66F}"/>
              </a:ext>
            </a:extLst>
          </p:cNvPr>
          <p:cNvSpPr txBox="1">
            <a:spLocks/>
          </p:cNvSpPr>
          <p:nvPr/>
        </p:nvSpPr>
        <p:spPr>
          <a:xfrm>
            <a:off x="9363846" y="5177779"/>
            <a:ext cx="2497834" cy="677108"/>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Studied </a:t>
            </a:r>
            <a:r>
              <a:rPr lang="en-US" sz="1100"/>
              <a:t>and allocated in subsequent batch process; MWs determined based on amount of load that may be served reliably</a:t>
            </a:r>
          </a:p>
        </p:txBody>
      </p:sp>
    </p:spTree>
    <p:extLst>
      <p:ext uri="{BB962C8B-B14F-4D97-AF65-F5344CB8AC3E}">
        <p14:creationId xmlns:p14="http://schemas.microsoft.com/office/powerpoint/2010/main" val="4127853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E6775-9FC0-C74D-E56F-6CFD9121A547}"/>
            </a:ext>
          </a:extLst>
        </p:cNvPr>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13E97B8E-8E7D-9A62-5D53-2B0691DF1C65}"/>
              </a:ext>
            </a:extLst>
          </p:cNvPr>
          <p:cNvCxnSpPr>
            <a:cxnSpLocks/>
          </p:cNvCxnSpPr>
          <p:nvPr/>
        </p:nvCxnSpPr>
        <p:spPr>
          <a:xfrm>
            <a:off x="3058552" y="3429000"/>
            <a:ext cx="0" cy="644893"/>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37" name="Arrow: Right 36">
            <a:extLst>
              <a:ext uri="{FF2B5EF4-FFF2-40B4-BE49-F238E27FC236}">
                <a16:creationId xmlns:a16="http://schemas.microsoft.com/office/drawing/2014/main" id="{3AC99B4A-D7F8-B90A-149F-F1155E9FB416}"/>
              </a:ext>
            </a:extLst>
          </p:cNvPr>
          <p:cNvSpPr/>
          <p:nvPr/>
        </p:nvSpPr>
        <p:spPr>
          <a:xfrm>
            <a:off x="554736" y="3279872"/>
            <a:ext cx="11159209" cy="966121"/>
          </a:xfrm>
          <a:prstGeom prst="rightArrow">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aphicFrame>
        <p:nvGraphicFramePr>
          <p:cNvPr id="5" name="Object 2" hidden="1">
            <a:extLst>
              <a:ext uri="{FF2B5EF4-FFF2-40B4-BE49-F238E27FC236}">
                <a16:creationId xmlns:a16="http://schemas.microsoft.com/office/drawing/2014/main" id="{8F713B1E-04AC-3593-9C83-0FF399C2E7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5" name="Object 2" hidden="1">
                        <a:extLst>
                          <a:ext uri="{FF2B5EF4-FFF2-40B4-BE49-F238E27FC236}">
                            <a16:creationId xmlns:a16="http://schemas.microsoft.com/office/drawing/2014/main" id="{8F713B1E-04AC-3593-9C83-0FF399C2E7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ED464E34-DD96-DE1B-FC32-513100713CFD}"/>
              </a:ext>
            </a:extLst>
          </p:cNvPr>
          <p:cNvSpPr>
            <a:spLocks noGrp="1"/>
          </p:cNvSpPr>
          <p:nvPr>
            <p:ph type="title"/>
            <p:custDataLst>
              <p:tags r:id="rId2"/>
            </p:custDataLst>
          </p:nvPr>
        </p:nvSpPr>
        <p:spPr>
          <a:xfrm>
            <a:off x="554736" y="213308"/>
            <a:ext cx="11082528" cy="769441"/>
          </a:xfrm>
        </p:spPr>
        <p:txBody>
          <a:bodyPr vert="horz">
            <a:spAutoFit/>
          </a:bodyPr>
          <a:lstStyle/>
          <a:p>
            <a:r>
              <a:rPr lang="en-US"/>
              <a:t>Proposed Batch inclusion and treatment depend on timing of study completion and milestone achievement</a:t>
            </a:r>
          </a:p>
        </p:txBody>
      </p:sp>
      <p:sp>
        <p:nvSpPr>
          <p:cNvPr id="8" name="TextBox 7">
            <a:extLst>
              <a:ext uri="{FF2B5EF4-FFF2-40B4-BE49-F238E27FC236}">
                <a16:creationId xmlns:a16="http://schemas.microsoft.com/office/drawing/2014/main" id="{383DA206-F377-0CDD-EA00-E94E3CEA74B1}"/>
              </a:ext>
            </a:extLst>
          </p:cNvPr>
          <p:cNvSpPr txBox="1"/>
          <p:nvPr/>
        </p:nvSpPr>
        <p:spPr>
          <a:xfrm>
            <a:off x="2673285" y="4119902"/>
            <a:ext cx="791110" cy="307777"/>
          </a:xfrm>
          <a:prstGeom prst="rect">
            <a:avLst/>
          </a:prstGeom>
          <a:noFill/>
        </p:spPr>
        <p:txBody>
          <a:bodyPr wrap="square" rtlCol="0">
            <a:spAutoFit/>
          </a:bodyPr>
          <a:lstStyle/>
          <a:p>
            <a:pPr algn="ctr"/>
            <a:r>
              <a:rPr lang="en-US" sz="1400"/>
              <a:t>3/4/26</a:t>
            </a:r>
          </a:p>
        </p:txBody>
      </p:sp>
      <p:sp>
        <p:nvSpPr>
          <p:cNvPr id="13" name="TextBox 12">
            <a:extLst>
              <a:ext uri="{FF2B5EF4-FFF2-40B4-BE49-F238E27FC236}">
                <a16:creationId xmlns:a16="http://schemas.microsoft.com/office/drawing/2014/main" id="{EBF3B496-8DD1-A539-3D62-210371E0FFD4}"/>
              </a:ext>
            </a:extLst>
          </p:cNvPr>
          <p:cNvSpPr txBox="1"/>
          <p:nvPr/>
        </p:nvSpPr>
        <p:spPr>
          <a:xfrm>
            <a:off x="4572292" y="4119902"/>
            <a:ext cx="791110" cy="307777"/>
          </a:xfrm>
          <a:prstGeom prst="rect">
            <a:avLst/>
          </a:prstGeom>
          <a:noFill/>
        </p:spPr>
        <p:txBody>
          <a:bodyPr wrap="square" rtlCol="0">
            <a:spAutoFit/>
          </a:bodyPr>
          <a:lstStyle/>
          <a:p>
            <a:pPr algn="ctr"/>
            <a:r>
              <a:rPr lang="en-US" sz="1400"/>
              <a:t>7/10/26</a:t>
            </a:r>
          </a:p>
        </p:txBody>
      </p:sp>
      <p:sp>
        <p:nvSpPr>
          <p:cNvPr id="18" name="TextBox 17">
            <a:extLst>
              <a:ext uri="{FF2B5EF4-FFF2-40B4-BE49-F238E27FC236}">
                <a16:creationId xmlns:a16="http://schemas.microsoft.com/office/drawing/2014/main" id="{19437269-77B1-8D1B-6536-7E26A6596401}"/>
              </a:ext>
            </a:extLst>
          </p:cNvPr>
          <p:cNvSpPr txBox="1"/>
          <p:nvPr/>
        </p:nvSpPr>
        <p:spPr>
          <a:xfrm>
            <a:off x="8911410" y="4119902"/>
            <a:ext cx="791110" cy="307777"/>
          </a:xfrm>
          <a:prstGeom prst="rect">
            <a:avLst/>
          </a:prstGeom>
          <a:noFill/>
        </p:spPr>
        <p:txBody>
          <a:bodyPr wrap="square" rtlCol="0">
            <a:spAutoFit/>
          </a:bodyPr>
          <a:lstStyle/>
          <a:p>
            <a:pPr algn="ctr"/>
            <a:r>
              <a:rPr lang="en-US" sz="1400"/>
              <a:t>3/1/27</a:t>
            </a:r>
          </a:p>
        </p:txBody>
      </p:sp>
      <p:sp>
        <p:nvSpPr>
          <p:cNvPr id="19" name="TextBox 18">
            <a:extLst>
              <a:ext uri="{FF2B5EF4-FFF2-40B4-BE49-F238E27FC236}">
                <a16:creationId xmlns:a16="http://schemas.microsoft.com/office/drawing/2014/main" id="{16D576D6-E07F-B610-DC10-F1981BB275DC}"/>
              </a:ext>
            </a:extLst>
          </p:cNvPr>
          <p:cNvSpPr txBox="1"/>
          <p:nvPr/>
        </p:nvSpPr>
        <p:spPr>
          <a:xfrm>
            <a:off x="850452" y="2290047"/>
            <a:ext cx="1624178" cy="1200329"/>
          </a:xfrm>
          <a:prstGeom prst="rect">
            <a:avLst/>
          </a:prstGeom>
          <a:noFill/>
        </p:spPr>
        <p:txBody>
          <a:bodyPr wrap="square" rtlCol="0">
            <a:spAutoFit/>
          </a:bodyPr>
          <a:lstStyle/>
          <a:p>
            <a:pPr algn="ctr"/>
            <a:r>
              <a:rPr lang="en-US"/>
              <a:t>LLIS studies are deemed complete and valid*</a:t>
            </a:r>
          </a:p>
        </p:txBody>
      </p:sp>
      <p:sp>
        <p:nvSpPr>
          <p:cNvPr id="20" name="TextBox 19">
            <a:extLst>
              <a:ext uri="{FF2B5EF4-FFF2-40B4-BE49-F238E27FC236}">
                <a16:creationId xmlns:a16="http://schemas.microsoft.com/office/drawing/2014/main" id="{033E7E68-0BE3-D54D-73D4-478BB24C1DB2}"/>
              </a:ext>
            </a:extLst>
          </p:cNvPr>
          <p:cNvSpPr txBox="1"/>
          <p:nvPr/>
        </p:nvSpPr>
        <p:spPr>
          <a:xfrm>
            <a:off x="3115021" y="2283622"/>
            <a:ext cx="1852826" cy="1200329"/>
          </a:xfrm>
          <a:prstGeom prst="rect">
            <a:avLst/>
          </a:prstGeom>
          <a:noFill/>
        </p:spPr>
        <p:txBody>
          <a:bodyPr wrap="square" rtlCol="0">
            <a:spAutoFit/>
          </a:bodyPr>
          <a:lstStyle/>
          <a:p>
            <a:pPr algn="ctr"/>
            <a:r>
              <a:rPr lang="en-US"/>
              <a:t>LLIS studies </a:t>
            </a:r>
            <a:r>
              <a:rPr lang="en-US" b="1" i="1"/>
              <a:t>may</a:t>
            </a:r>
            <a:r>
              <a:rPr lang="en-US"/>
              <a:t> be deemed complete and valid*</a:t>
            </a:r>
          </a:p>
        </p:txBody>
      </p:sp>
      <p:sp>
        <p:nvSpPr>
          <p:cNvPr id="27" name="TextBox 26">
            <a:extLst>
              <a:ext uri="{FF2B5EF4-FFF2-40B4-BE49-F238E27FC236}">
                <a16:creationId xmlns:a16="http://schemas.microsoft.com/office/drawing/2014/main" id="{5166AA60-8A7D-A954-B263-C4E3169C7E13}"/>
              </a:ext>
            </a:extLst>
          </p:cNvPr>
          <p:cNvSpPr txBox="1"/>
          <p:nvPr/>
        </p:nvSpPr>
        <p:spPr>
          <a:xfrm>
            <a:off x="1419844" y="5229484"/>
            <a:ext cx="4780609" cy="307777"/>
          </a:xfrm>
          <a:prstGeom prst="rect">
            <a:avLst/>
          </a:prstGeom>
          <a:noFill/>
        </p:spPr>
        <p:txBody>
          <a:bodyPr wrap="square" rtlCol="0">
            <a:spAutoFit/>
          </a:bodyPr>
          <a:lstStyle/>
          <a:p>
            <a:r>
              <a:rPr lang="en-US" sz="1400"/>
              <a:t>* LLI projects must also meet Planning Guide Section 9.5</a:t>
            </a:r>
          </a:p>
        </p:txBody>
      </p:sp>
      <p:sp>
        <p:nvSpPr>
          <p:cNvPr id="31" name="TextBox 30">
            <a:extLst>
              <a:ext uri="{FF2B5EF4-FFF2-40B4-BE49-F238E27FC236}">
                <a16:creationId xmlns:a16="http://schemas.microsoft.com/office/drawing/2014/main" id="{73B50B12-4FF7-AEF6-A40A-C95AD31E15A3}"/>
              </a:ext>
            </a:extLst>
          </p:cNvPr>
          <p:cNvSpPr txBox="1"/>
          <p:nvPr/>
        </p:nvSpPr>
        <p:spPr>
          <a:xfrm>
            <a:off x="5881040" y="2283621"/>
            <a:ext cx="2427682" cy="1200329"/>
          </a:xfrm>
          <a:prstGeom prst="rect">
            <a:avLst/>
          </a:prstGeom>
          <a:noFill/>
        </p:spPr>
        <p:txBody>
          <a:bodyPr wrap="square" rtlCol="0">
            <a:spAutoFit/>
          </a:bodyPr>
          <a:lstStyle/>
          <a:p>
            <a:pPr algn="ctr"/>
            <a:r>
              <a:rPr lang="en-US"/>
              <a:t>LLIS studies no longer accepted; if not in Batch Zero, wait for Batch 1</a:t>
            </a:r>
          </a:p>
        </p:txBody>
      </p:sp>
      <p:sp>
        <p:nvSpPr>
          <p:cNvPr id="32" name="TextBox 31">
            <a:extLst>
              <a:ext uri="{FF2B5EF4-FFF2-40B4-BE49-F238E27FC236}">
                <a16:creationId xmlns:a16="http://schemas.microsoft.com/office/drawing/2014/main" id="{9811141A-2BD6-6368-788F-F51240D3F593}"/>
              </a:ext>
            </a:extLst>
          </p:cNvPr>
          <p:cNvSpPr txBox="1"/>
          <p:nvPr/>
        </p:nvSpPr>
        <p:spPr>
          <a:xfrm>
            <a:off x="9702520" y="2284774"/>
            <a:ext cx="1438382" cy="1200329"/>
          </a:xfrm>
          <a:prstGeom prst="rect">
            <a:avLst/>
          </a:prstGeom>
          <a:noFill/>
        </p:spPr>
        <p:txBody>
          <a:bodyPr wrap="square" rtlCol="0">
            <a:spAutoFit/>
          </a:bodyPr>
          <a:lstStyle/>
          <a:p>
            <a:pPr algn="ctr"/>
            <a:r>
              <a:rPr lang="en-US"/>
              <a:t>If not in Batch 1, wait for Batch 2</a:t>
            </a:r>
          </a:p>
        </p:txBody>
      </p:sp>
      <p:sp>
        <p:nvSpPr>
          <p:cNvPr id="34" name="TextBox 33">
            <a:extLst>
              <a:ext uri="{FF2B5EF4-FFF2-40B4-BE49-F238E27FC236}">
                <a16:creationId xmlns:a16="http://schemas.microsoft.com/office/drawing/2014/main" id="{EF02D75D-6B63-A774-BBB2-7C61038C1F6F}"/>
              </a:ext>
            </a:extLst>
          </p:cNvPr>
          <p:cNvSpPr txBox="1"/>
          <p:nvPr/>
        </p:nvSpPr>
        <p:spPr>
          <a:xfrm>
            <a:off x="6282792" y="3579801"/>
            <a:ext cx="1624178" cy="369332"/>
          </a:xfrm>
          <a:prstGeom prst="rect">
            <a:avLst/>
          </a:prstGeom>
          <a:noFill/>
        </p:spPr>
        <p:txBody>
          <a:bodyPr wrap="square" rtlCol="0">
            <a:spAutoFit/>
          </a:bodyPr>
          <a:lstStyle/>
          <a:p>
            <a:pPr algn="ctr"/>
            <a:r>
              <a:rPr lang="en-US" b="1" i="1">
                <a:solidFill>
                  <a:schemeClr val="bg1"/>
                </a:solidFill>
              </a:rPr>
              <a:t>Batch Zero</a:t>
            </a:r>
          </a:p>
        </p:txBody>
      </p:sp>
      <p:sp>
        <p:nvSpPr>
          <p:cNvPr id="35" name="TextBox 34">
            <a:extLst>
              <a:ext uri="{FF2B5EF4-FFF2-40B4-BE49-F238E27FC236}">
                <a16:creationId xmlns:a16="http://schemas.microsoft.com/office/drawing/2014/main" id="{0706F965-F050-6A2A-1C5D-5349B569D178}"/>
              </a:ext>
            </a:extLst>
          </p:cNvPr>
          <p:cNvSpPr txBox="1"/>
          <p:nvPr/>
        </p:nvSpPr>
        <p:spPr>
          <a:xfrm>
            <a:off x="9702519" y="3573376"/>
            <a:ext cx="1624178" cy="369332"/>
          </a:xfrm>
          <a:prstGeom prst="rect">
            <a:avLst/>
          </a:prstGeom>
          <a:noFill/>
        </p:spPr>
        <p:txBody>
          <a:bodyPr wrap="square" rtlCol="0">
            <a:spAutoFit/>
          </a:bodyPr>
          <a:lstStyle/>
          <a:p>
            <a:pPr algn="ctr"/>
            <a:r>
              <a:rPr lang="en-US" b="1" i="1">
                <a:solidFill>
                  <a:schemeClr val="bg1"/>
                </a:solidFill>
              </a:rPr>
              <a:t>Batch 1</a:t>
            </a:r>
          </a:p>
        </p:txBody>
      </p:sp>
      <p:sp>
        <p:nvSpPr>
          <p:cNvPr id="36" name="TextBox 35">
            <a:extLst>
              <a:ext uri="{FF2B5EF4-FFF2-40B4-BE49-F238E27FC236}">
                <a16:creationId xmlns:a16="http://schemas.microsoft.com/office/drawing/2014/main" id="{ED68051B-ADDE-312B-3AB1-3A8EE8C42A3A}"/>
              </a:ext>
            </a:extLst>
          </p:cNvPr>
          <p:cNvSpPr txBox="1"/>
          <p:nvPr/>
        </p:nvSpPr>
        <p:spPr>
          <a:xfrm>
            <a:off x="1473895" y="3579801"/>
            <a:ext cx="2621590" cy="369332"/>
          </a:xfrm>
          <a:prstGeom prst="rect">
            <a:avLst/>
          </a:prstGeom>
          <a:noFill/>
        </p:spPr>
        <p:txBody>
          <a:bodyPr wrap="square" rtlCol="0">
            <a:spAutoFit/>
          </a:bodyPr>
          <a:lstStyle/>
          <a:p>
            <a:pPr algn="ctr"/>
            <a:r>
              <a:rPr lang="en-US" b="1" i="1">
                <a:solidFill>
                  <a:schemeClr val="bg1"/>
                </a:solidFill>
              </a:rPr>
              <a:t>LLIS (“PGRR115”)</a:t>
            </a:r>
          </a:p>
        </p:txBody>
      </p:sp>
      <p:cxnSp>
        <p:nvCxnSpPr>
          <p:cNvPr id="40" name="Straight Connector 39">
            <a:extLst>
              <a:ext uri="{FF2B5EF4-FFF2-40B4-BE49-F238E27FC236}">
                <a16:creationId xmlns:a16="http://schemas.microsoft.com/office/drawing/2014/main" id="{0B509EFC-7258-7690-8F3A-E4C24F4745D2}"/>
              </a:ext>
            </a:extLst>
          </p:cNvPr>
          <p:cNvCxnSpPr>
            <a:cxnSpLocks/>
          </p:cNvCxnSpPr>
          <p:nvPr/>
        </p:nvCxnSpPr>
        <p:spPr>
          <a:xfrm>
            <a:off x="4967847" y="3423001"/>
            <a:ext cx="0" cy="644893"/>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43B325D-1619-DB98-861C-AF171996429E}"/>
              </a:ext>
            </a:extLst>
          </p:cNvPr>
          <p:cNvCxnSpPr>
            <a:cxnSpLocks/>
          </p:cNvCxnSpPr>
          <p:nvPr/>
        </p:nvCxnSpPr>
        <p:spPr>
          <a:xfrm>
            <a:off x="9306965" y="3429000"/>
            <a:ext cx="0" cy="644893"/>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45869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CTFIXED" val="Yes"/>
  <p:tag name="THINKCELLUNDODONOTDELETE" val="0"/>
  <p:tag name="TEMPLATELASTEDITED" val="2021-09-23 06:12 PM"/>
  <p:tag name="LINKEDPICTURESLINKREMOVED" val="True"/>
  <p:tag name="TCCONTRASTACCENTS" val="4|5|6|7|8|9"/>
  <p:tag name="TCLIGHTACCENTS" val="4|5|6|7|8|9"/>
  <p:tag name="ICONLINEFILL" val="Color [A=255, R=255, G=255, B=255]"/>
  <p:tag name="ICONLINEFILLTHEME" val="Text 2"/>
  <p:tag name="THINKCELLPRESENTATIONDONOTDELETE" val="&lt;?xml version=&quot;1.0&quot; encoding=&quot;UTF-16&quot; standalone=&quot;yes&quot;?&gt;&lt;root reqver=&quot;28224&quot;&gt;&lt;version val=&quot;3584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7&quot;&gt;&lt;elem m_fUsage=&quot;2.92994881114815974854E+00&quot;&gt;&lt;m_msothmcolidx val=&quot;0&quot;/&gt;&lt;m_rgb r=&quot;06&quot; g=&quot;1F&quot; b=&quot;79&quot;/&gt;&lt;/elem&gt;&lt;elem m_fUsage=&quot;1.70999999999999996447E+00&quot;&gt;&lt;m_msothmcolidx val=&quot;0&quot;/&gt;&lt;m_rgb r=&quot;75&quot; g=&quot;9C&quot; b=&quot;EA&quot;/&gt;&lt;/elem&gt;&lt;elem m_fUsage=&quot;1.00817383588184972254E+00&quot;&gt;&lt;m_msothmcolidx val=&quot;0&quot;/&gt;&lt;m_rgb r=&quot;01&quot; g=&quot;59&quot; b=&quot;A2&quot;/&gt;&lt;/elem&gt;&lt;elem m_fUsage=&quot;1.00000000000000000000E+00&quot;&gt;&lt;m_msothmcolidx val=&quot;0&quot;/&gt;&lt;m_rgb r=&quot;C1&quot; g=&quot;D2&quot; b=&quot;F5&quot;/&gt;&lt;/elem&gt;&lt;elem m_fUsage=&quot;7.29000000000000092371E-01&quot;&gt;&lt;m_msothmcolidx val=&quot;0&quot;/&gt;&lt;m_rgb r=&quot;47&quot; g=&quot;73&quot; b=&quot;D2&quot;/&gt;&lt;/elem&gt;&lt;elem m_fUsage=&quot;5.90490000000000181402E-01&quot;&gt;&lt;m_msothmcolidx val=&quot;0&quot;/&gt;&lt;m_rgb r=&quot;22&quot; g=&quot;3C&quot; b=&quot;83&quot;/&gt;&lt;/elem&gt;&lt;elem m_fUsage=&quot;5.31441000000000163261E-01&quot;&gt;&lt;m_msothmcolidx val=&quot;0&quot;/&gt;&lt;m_rgb r=&quot;AF&quot; g=&quot;F5&quot; b=&quot;FF&quot;/&gt;&lt;/elem&gt;&lt;/m_vecMRU&gt;&lt;/m_mruColor&gt;&lt;m_eweekdayFirstOfWeek val=&quot;2&quot;/&gt;&lt;m_eweekdayFirstOfWorkweek val=&quot;2&quot;/&gt;&lt;m_eweekdayFirstOfWeekend val=&quot;7&quot;/&gt;&lt;/CPresentation&gt;&lt;/root&gt;"/>
  <p:tag name="ICONENCLOSURE" val="Tru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0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4.xml><?xml version="1.0" encoding="utf-8"?>
<p:tagLst xmlns:a="http://schemas.openxmlformats.org/drawingml/2006/main" xmlns:r="http://schemas.openxmlformats.org/officeDocument/2006/relationships" xmlns:p="http://schemas.openxmlformats.org/presentationml/2006/main">
  <p:tag name="SHAPENAME" val="5. Source"/>
</p:tagLst>
</file>

<file path=ppt/tags/tag10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8.xml><?xml version="1.0" encoding="utf-8"?>
<p:tagLst xmlns:a="http://schemas.openxmlformats.org/drawingml/2006/main" xmlns:r="http://schemas.openxmlformats.org/officeDocument/2006/relationships" xmlns:p="http://schemas.openxmlformats.org/presentationml/2006/main">
  <p:tag name="SHAPENAME" val="5. Source"/>
</p:tagLst>
</file>

<file path=ppt/tags/tag10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SHAPENAME" val="5. Sourc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11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6.xml><?xml version="1.0" encoding="utf-8"?>
<p:tagLst xmlns:a="http://schemas.openxmlformats.org/drawingml/2006/main" xmlns:r="http://schemas.openxmlformats.org/officeDocument/2006/relationships" xmlns:p="http://schemas.openxmlformats.org/presentationml/2006/main">
  <p:tag name="SHAPENAME" val="5. Source"/>
</p:tagLst>
</file>

<file path=ppt/tags/tag11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ZRYLYSbLzP8DsqQ5_IDvMg"/>
</p:tagLst>
</file>

<file path=ppt/tags/tag12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2.xml><?xml version="1.0" encoding="utf-8"?>
<p:tagLst xmlns:a="http://schemas.openxmlformats.org/drawingml/2006/main" xmlns:r="http://schemas.openxmlformats.org/officeDocument/2006/relationships" xmlns:p="http://schemas.openxmlformats.org/presentationml/2006/main">
  <p:tag name="SHAPENAME" val="Grid"/>
</p:tagLst>
</file>

<file path=ppt/tags/tag123.xml><?xml version="1.0" encoding="utf-8"?>
<p:tagLst xmlns:a="http://schemas.openxmlformats.org/drawingml/2006/main" xmlns:r="http://schemas.openxmlformats.org/officeDocument/2006/relationships" xmlns:p="http://schemas.openxmlformats.org/presentationml/2006/main">
  <p:tag name="SHAPENAME" val="4. Footnote"/>
</p:tagLst>
</file>

<file path=ppt/tags/tag124.xml><?xml version="1.0" encoding="utf-8"?>
<p:tagLst xmlns:a="http://schemas.openxmlformats.org/drawingml/2006/main" xmlns:r="http://schemas.openxmlformats.org/officeDocument/2006/relationships" xmlns:p="http://schemas.openxmlformats.org/presentationml/2006/main">
  <p:tag name="NAME" val="ACET"/>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7.xml><?xml version="1.0" encoding="utf-8"?>
<p:tagLst xmlns:a="http://schemas.openxmlformats.org/drawingml/2006/main" xmlns:r="http://schemas.openxmlformats.org/officeDocument/2006/relationships" xmlns:p="http://schemas.openxmlformats.org/presentationml/2006/main">
  <p:tag name="SHAPENAME" val="Subtitle"/>
</p:tagLst>
</file>

<file path=ppt/tags/tag128.xml><?xml version="1.0" encoding="utf-8"?>
<p:tagLst xmlns:a="http://schemas.openxmlformats.org/drawingml/2006/main" xmlns:r="http://schemas.openxmlformats.org/officeDocument/2006/relationships" xmlns:p="http://schemas.openxmlformats.org/presentationml/2006/main">
  <p:tag name="SHAPENAME" val="Titl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13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4.xml><?xml version="1.0" encoding="utf-8"?>
<p:tagLst xmlns:a="http://schemas.openxmlformats.org/drawingml/2006/main" xmlns:r="http://schemas.openxmlformats.org/officeDocument/2006/relationships" xmlns:p="http://schemas.openxmlformats.org/presentationml/2006/main">
  <p:tag name="SHAPENAME" val="5. Source"/>
</p:tagLst>
</file>

<file path=ppt/tags/tag13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FWrJZYiK81Dqg3AKqhPXmQ"/>
</p:tagLst>
</file>

<file path=ppt/tags/tag1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40.xml><?xml version="1.0" encoding="utf-8"?>
<p:tagLst xmlns:a="http://schemas.openxmlformats.org/drawingml/2006/main" xmlns:r="http://schemas.openxmlformats.org/officeDocument/2006/relationships" xmlns:p="http://schemas.openxmlformats.org/presentationml/2006/main">
  <p:tag name="SHAPENAME" val="5. Source"/>
</p:tagLst>
</file>

<file path=ppt/tags/tag1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TqRLcqlXddAIBcoL4_FmkA"/>
</p:tagLst>
</file>

<file path=ppt/tags/tag14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6.xml><?xml version="1.0" encoding="utf-8"?>
<p:tagLst xmlns:a="http://schemas.openxmlformats.org/drawingml/2006/main" xmlns:r="http://schemas.openxmlformats.org/officeDocument/2006/relationships" xmlns:p="http://schemas.openxmlformats.org/presentationml/2006/main">
  <p:tag name="SHAPENAME" val="5. Source"/>
</p:tagLst>
</file>

<file path=ppt/tags/tag14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zFTi586bxaRXNGLyq6cjUQ"/>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5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2.xml><?xml version="1.0" encoding="utf-8"?>
<p:tagLst xmlns:a="http://schemas.openxmlformats.org/drawingml/2006/main" xmlns:r="http://schemas.openxmlformats.org/officeDocument/2006/relationships" xmlns:p="http://schemas.openxmlformats.org/presentationml/2006/main">
  <p:tag name="SHAPENAME" val="5. Source"/>
</p:tagLst>
</file>

<file path=ppt/tags/tag1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fRnDxEIFDMpZ7XFucXEwcQ"/>
</p:tagLst>
</file>

<file path=ppt/tags/tag15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7.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9.xml><?xml version="1.0" encoding="utf-8"?>
<p:tagLst xmlns:a="http://schemas.openxmlformats.org/drawingml/2006/main" xmlns:r="http://schemas.openxmlformats.org/officeDocument/2006/relationships" xmlns:p="http://schemas.openxmlformats.org/presentationml/2006/main">
  <p:tag name="SHAPENAME" val="5. Source"/>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6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Mlpk7TYHRxaIHe6.SUx9jg"/>
</p:tagLst>
</file>

<file path=ppt/tags/tag163.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6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6.xml><?xml version="1.0" encoding="utf-8"?>
<p:tagLst xmlns:a="http://schemas.openxmlformats.org/drawingml/2006/main" xmlns:r="http://schemas.openxmlformats.org/officeDocument/2006/relationships" xmlns:p="http://schemas.openxmlformats.org/presentationml/2006/main">
  <p:tag name="SHAPENAME" val="3. Subtitle"/>
</p:tagLst>
</file>

<file path=ppt/tags/tag167.xml><?xml version="1.0" encoding="utf-8"?>
<p:tagLst xmlns:a="http://schemas.openxmlformats.org/drawingml/2006/main" xmlns:r="http://schemas.openxmlformats.org/officeDocument/2006/relationships" xmlns:p="http://schemas.openxmlformats.org/presentationml/2006/main">
  <p:tag name="SHAPENAME" val="5. Source"/>
</p:tagLst>
</file>

<file path=ppt/tags/tag16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yA0evTD9FXplcSqw.av8MA"/>
</p:tagLst>
</file>

<file path=ppt/tags/tag171.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7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75.xml><?xml version="1.0" encoding="utf-8"?>
<p:tagLst xmlns:a="http://schemas.openxmlformats.org/drawingml/2006/main" xmlns:r="http://schemas.openxmlformats.org/officeDocument/2006/relationships" xmlns:p="http://schemas.openxmlformats.org/presentationml/2006/main">
  <p:tag name="SHAPENAME" val="5. Source"/>
</p:tagLst>
</file>

<file path=ppt/tags/tag1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179.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8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3.xml><?xml version="1.0" encoding="utf-8"?>
<p:tagLst xmlns:a="http://schemas.openxmlformats.org/drawingml/2006/main" xmlns:r="http://schemas.openxmlformats.org/officeDocument/2006/relationships" xmlns:p="http://schemas.openxmlformats.org/presentationml/2006/main">
  <p:tag name="SHAPENAME" val="5. Source"/>
</p:tagLst>
</file>

<file path=ppt/tags/tag18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1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8.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19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1.xml><?xml version="1.0" encoding="utf-8"?>
<p:tagLst xmlns:a="http://schemas.openxmlformats.org/drawingml/2006/main" xmlns:r="http://schemas.openxmlformats.org/officeDocument/2006/relationships" xmlns:p="http://schemas.openxmlformats.org/presentationml/2006/main">
  <p:tag name="SHAPENAME" val="5. Source"/>
</p:tagLst>
</file>

<file path=ppt/tags/tag19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19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9.xml><?xml version="1.0" encoding="utf-8"?>
<p:tagLst xmlns:a="http://schemas.openxmlformats.org/drawingml/2006/main" xmlns:r="http://schemas.openxmlformats.org/officeDocument/2006/relationships" xmlns:p="http://schemas.openxmlformats.org/presentationml/2006/main">
  <p:tag name="SHAPENAME" val="5. Sourc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0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203.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0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6.xml><?xml version="1.0" encoding="utf-8"?>
<p:tagLst xmlns:a="http://schemas.openxmlformats.org/drawingml/2006/main" xmlns:r="http://schemas.openxmlformats.org/officeDocument/2006/relationships" xmlns:p="http://schemas.openxmlformats.org/presentationml/2006/main">
  <p:tag name="SHAPENAME" val="3. Subtitle"/>
</p:tagLst>
</file>

<file path=ppt/tags/tag207.xml><?xml version="1.0" encoding="utf-8"?>
<p:tagLst xmlns:a="http://schemas.openxmlformats.org/drawingml/2006/main" xmlns:r="http://schemas.openxmlformats.org/officeDocument/2006/relationships" xmlns:p="http://schemas.openxmlformats.org/presentationml/2006/main">
  <p:tag name="SHAPENAME" val="5. Source"/>
</p:tagLst>
</file>

<file path=ppt/tags/tag20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211.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1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3.xml><?xml version="1.0" encoding="utf-8"?>
<p:tagLst xmlns:a="http://schemas.openxmlformats.org/drawingml/2006/main" xmlns:r="http://schemas.openxmlformats.org/officeDocument/2006/relationships" xmlns:p="http://schemas.openxmlformats.org/presentationml/2006/main">
  <p:tag name="SHAPENAME" val="5. Source"/>
</p:tagLst>
</file>

<file path=ppt/tags/tag21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6.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21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2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1.xml><?xml version="1.0" encoding="utf-8"?>
<p:tagLst xmlns:a="http://schemas.openxmlformats.org/drawingml/2006/main" xmlns:r="http://schemas.openxmlformats.org/officeDocument/2006/relationships" xmlns:p="http://schemas.openxmlformats.org/presentationml/2006/main">
  <p:tag name="SHAPENAME" val="5. Source"/>
</p:tagLst>
</file>

<file path=ppt/tags/tag22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4.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Rw4BZlnvKEO9ZCIa9.28.w"/>
</p:tagLst>
</file>

<file path=ppt/tags/tag22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9.xml><?xml version="1.0" encoding="utf-8"?>
<p:tagLst xmlns:a="http://schemas.openxmlformats.org/drawingml/2006/main" xmlns:r="http://schemas.openxmlformats.org/officeDocument/2006/relationships" xmlns:p="http://schemas.openxmlformats.org/presentationml/2006/main">
  <p:tag name="SHAPENAME" val="5. Sourc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3.xml><?xml version="1.0" encoding="utf-8"?>
<p:tagLst xmlns:a="http://schemas.openxmlformats.org/drawingml/2006/main" xmlns:r="http://schemas.openxmlformats.org/officeDocument/2006/relationships" xmlns:p="http://schemas.openxmlformats.org/presentationml/2006/main">
  <p:tag name="SHAPENAME" val="5. Source"/>
</p:tagLst>
</file>

<file path=ppt/tags/tag23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SHAPENAME" val="5. Source"/>
</p:tagLst>
</file>

<file path=ppt/tags/tag237.xml><?xml version="1.0" encoding="utf-8"?>
<p:tagLst xmlns:a="http://schemas.openxmlformats.org/drawingml/2006/main" xmlns:r="http://schemas.openxmlformats.org/officeDocument/2006/relationships" xmlns:p="http://schemas.openxmlformats.org/presentationml/2006/main">
  <p:tag name="SLIDELOOKUP" val="202511060734191472561"/>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dYhlT7lGQomWkE8tnMs3l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40.xml><?xml version="1.0" encoding="utf-8"?>
<p:tagLst xmlns:a="http://schemas.openxmlformats.org/drawingml/2006/main" xmlns:r="http://schemas.openxmlformats.org/officeDocument/2006/relationships" xmlns:p="http://schemas.openxmlformats.org/presentationml/2006/main">
  <p:tag name="SHAPENAME" val="Title"/>
</p:tagLst>
</file>

<file path=ppt/tags/tag24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4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NAME" val="CustomIcon"/>
</p:tagLst>
</file>

<file path=ppt/tags/tag245.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246.xml><?xml version="1.0" encoding="utf-8"?>
<p:tagLst xmlns:a="http://schemas.openxmlformats.org/drawingml/2006/main" xmlns:r="http://schemas.openxmlformats.org/officeDocument/2006/relationships" xmlns:p="http://schemas.openxmlformats.org/presentationml/2006/main">
  <p:tag name="NAME" val="CustomIcon"/>
</p:tagLst>
</file>

<file path=ppt/tags/tag247.xml><?xml version="1.0" encoding="utf-8"?>
<p:tagLst xmlns:a="http://schemas.openxmlformats.org/drawingml/2006/main" xmlns:r="http://schemas.openxmlformats.org/officeDocument/2006/relationships" xmlns:p="http://schemas.openxmlformats.org/presentationml/2006/main">
  <p:tag name="NAME" val="CustomIcon"/>
</p:tagLst>
</file>

<file path=ppt/tags/tag248.xml><?xml version="1.0" encoding="utf-8"?>
<p:tagLst xmlns:a="http://schemas.openxmlformats.org/drawingml/2006/main" xmlns:r="http://schemas.openxmlformats.org/officeDocument/2006/relationships" xmlns:p="http://schemas.openxmlformats.org/presentationml/2006/main">
  <p:tag name="NAME" val="CustomIcon"/>
</p:tagLst>
</file>

<file path=ppt/tags/tag249.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2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50.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251.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252.xml><?xml version="1.0" encoding="utf-8"?>
<p:tagLst xmlns:a="http://schemas.openxmlformats.org/drawingml/2006/main" xmlns:r="http://schemas.openxmlformats.org/officeDocument/2006/relationships" xmlns:p="http://schemas.openxmlformats.org/presentationml/2006/main">
  <p:tag name="NAME" val="CustomIcon"/>
</p:tagLst>
</file>

<file path=ppt/tags/tag253.xml><?xml version="1.0" encoding="utf-8"?>
<p:tagLst xmlns:a="http://schemas.openxmlformats.org/drawingml/2006/main" xmlns:r="http://schemas.openxmlformats.org/officeDocument/2006/relationships" xmlns:p="http://schemas.openxmlformats.org/presentationml/2006/main">
  <p:tag name="NAME" val="CustomIcon"/>
</p:tagLst>
</file>

<file path=ppt/tags/tag254.xml><?xml version="1.0" encoding="utf-8"?>
<p:tagLst xmlns:a="http://schemas.openxmlformats.org/drawingml/2006/main" xmlns:r="http://schemas.openxmlformats.org/officeDocument/2006/relationships" xmlns:p="http://schemas.openxmlformats.org/presentationml/2006/main">
  <p:tag name="NAME" val="CustomIcon"/>
</p:tagLst>
</file>

<file path=ppt/tags/tag255.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256.xml><?xml version="1.0" encoding="utf-8"?>
<p:tagLst xmlns:a="http://schemas.openxmlformats.org/drawingml/2006/main" xmlns:r="http://schemas.openxmlformats.org/officeDocument/2006/relationships" xmlns:p="http://schemas.openxmlformats.org/presentationml/2006/main">
  <p:tag name="NAME" val="CustomIcon"/>
</p:tagLst>
</file>

<file path=ppt/tags/tag257.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258.xml><?xml version="1.0" encoding="utf-8"?>
<p:tagLst xmlns:a="http://schemas.openxmlformats.org/drawingml/2006/main" xmlns:r="http://schemas.openxmlformats.org/officeDocument/2006/relationships" xmlns:p="http://schemas.openxmlformats.org/presentationml/2006/main">
  <p:tag name="NAME" val="CustomIcon"/>
</p:tagLst>
</file>

<file path=ppt/tags/tag259.xml><?xml version="1.0" encoding="utf-8"?>
<p:tagLst xmlns:a="http://schemas.openxmlformats.org/drawingml/2006/main" xmlns:r="http://schemas.openxmlformats.org/officeDocument/2006/relationships" xmlns:p="http://schemas.openxmlformats.org/presentationml/2006/main">
  <p:tag name="NAME" val="CustomIcon"/>
</p:tagLst>
</file>

<file path=ppt/tags/tag26.xml><?xml version="1.0" encoding="utf-8"?>
<p:tagLst xmlns:a="http://schemas.openxmlformats.org/drawingml/2006/main" xmlns:r="http://schemas.openxmlformats.org/officeDocument/2006/relationships" xmlns:p="http://schemas.openxmlformats.org/presentationml/2006/main">
  <p:tag name="SHAPENAME" val="Subtitle"/>
</p:tagLst>
</file>

<file path=ppt/tags/tag260.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261.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262.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263.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264.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265.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266.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267.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268.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269.xml><?xml version="1.0" encoding="utf-8"?>
<p:tagLst xmlns:a="http://schemas.openxmlformats.org/drawingml/2006/main" xmlns:r="http://schemas.openxmlformats.org/officeDocument/2006/relationships" xmlns:p="http://schemas.openxmlformats.org/presentationml/2006/main">
  <p:tag name="NAME" val="CustomIcon"/>
</p:tagLst>
</file>

<file path=ppt/tags/tag27.xml><?xml version="1.0" encoding="utf-8"?>
<p:tagLst xmlns:a="http://schemas.openxmlformats.org/drawingml/2006/main" xmlns:r="http://schemas.openxmlformats.org/officeDocument/2006/relationships" xmlns:p="http://schemas.openxmlformats.org/presentationml/2006/main">
  <p:tag name="SHAPENAME" val="Title"/>
</p:tagLst>
</file>

<file path=ppt/tags/tag270.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271.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272.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5.xml><?xml version="1.0" encoding="utf-8"?>
<p:tagLst xmlns:a="http://schemas.openxmlformats.org/drawingml/2006/main" xmlns:r="http://schemas.openxmlformats.org/officeDocument/2006/relationships" xmlns:p="http://schemas.openxmlformats.org/presentationml/2006/main">
  <p:tag name="NAME" val="SingleBoatText"/>
</p:tagLst>
</file>

<file path=ppt/tags/tag276.xml><?xml version="1.0" encoding="utf-8"?>
<p:tagLst xmlns:a="http://schemas.openxmlformats.org/drawingml/2006/main" xmlns:r="http://schemas.openxmlformats.org/officeDocument/2006/relationships" xmlns:p="http://schemas.openxmlformats.org/presentationml/2006/main">
  <p:tag name="NAME" val="SingleBoatText"/>
</p:tagLst>
</file>

<file path=ppt/tags/tag277.xml><?xml version="1.0" encoding="utf-8"?>
<p:tagLst xmlns:a="http://schemas.openxmlformats.org/drawingml/2006/main" xmlns:r="http://schemas.openxmlformats.org/officeDocument/2006/relationships" xmlns:p="http://schemas.openxmlformats.org/presentationml/2006/main">
  <p:tag name="NAME" val="SingleBoatText"/>
</p:tagLst>
</file>

<file path=ppt/tags/tag278.xml><?xml version="1.0" encoding="utf-8"?>
<p:tagLst xmlns:a="http://schemas.openxmlformats.org/drawingml/2006/main" xmlns:r="http://schemas.openxmlformats.org/officeDocument/2006/relationships" xmlns:p="http://schemas.openxmlformats.org/presentationml/2006/main">
  <p:tag name="NAME" val="SingleBoatText"/>
</p:tagLst>
</file>

<file path=ppt/tags/tag279.xml><?xml version="1.0" encoding="utf-8"?>
<p:tagLst xmlns:a="http://schemas.openxmlformats.org/drawingml/2006/main" xmlns:r="http://schemas.openxmlformats.org/officeDocument/2006/relationships" xmlns:p="http://schemas.openxmlformats.org/presentationml/2006/main">
  <p:tag name="NAME" val="SingleBoatText"/>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NAME" val="SingleBoatText"/>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TDPeaD_S6hcRZgSaqwNTz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J__g7y8MFtCLGc9k39lYZ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hsjDdCuEeXI3OU.d6hGMR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F5Cl6nZRt5nOuGB.GS2aQ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Tl9o3rm1ZtmE_1rgp3HAfQ"/>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FzxCrL8DSHu5OdMU9EIFC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3Gk4kOC8qKloqMTCTF2d1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SZfuenqUiFjz7742pS60_A"/>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BiE9UfeWjyMlkJnAR4nM8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Id6ZzMaBKkFiwsCDphkzU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3yfUSIO2yEZ8J0OkpRIUH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fyF4iDs3DTwso.ELdVGmc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NI32NLO74EUDhAGbVMlLy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y_4ChXNUXjWGkwcdqN7IUw"/>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Mg2JRkhtIe.B1yW5e_LdA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5sWUYA8mqe13ItSZGq1VF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__vGYrIjvFGCsXsEoV9dF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nH_HTJ5XYeJQAmJsjkwYXg"/>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6tuDlyFnZKa1QpEgNNbifg"/>
</p:tagLst>
</file>

<file path=ppt/tags/tag3.xml><?xml version="1.0" encoding="utf-8"?>
<p:tagLst xmlns:a="http://schemas.openxmlformats.org/drawingml/2006/main" xmlns:r="http://schemas.openxmlformats.org/officeDocument/2006/relationships" xmlns:p="http://schemas.openxmlformats.org/presentationml/2006/main">
  <p:tag name="NOREPLACE" val="true"/>
</p:tagLst>
</file>

<file path=ppt/tags/tag3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Ikp.hRN5uAxa8sPArqyi7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oOZKWKoY70kjblFmQSb3d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Q8kSJBPWvDv.hSH8lbF_z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dLCFtrOj.dmTzbylndYpS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Em3xrEum5Z9jsIrw9HJ.c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RgI5jBbqN1xUb1ZYUWnzBQ"/>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PuU7mRKevoJoVHQ5YFnBEw"/>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1fdBBbkYAfwWjcFTqisWG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uIYIjDAVa7CJLTtYsmI.2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FJ3UMgPZupp5CQEXmUigrA"/>
</p:tagLst>
</file>

<file path=ppt/tags/tag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QeBsuWLaZecGClEY9_Skp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2VabPWrE9mbolEOrUQRspg"/>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36mOyqB1TqDllcjRofsjd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rfokJnNjOlzXHLcvVKxt.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lExDCM59aFHMsF0v5pZuk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BtkW3KtNmk3eAXOPcn6Kt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Jj8DJV_aivkp7U437fMS.w"/>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VJj6564KQlBRRvRuRSN1EA"/>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yZeS4eFmXtztyeJO8lhGK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thY9kXBOhcoiSEr7lsj8BQ"/>
</p:tagLst>
</file>

<file path=ppt/tags/tag32.xml><?xml version="1.0" encoding="utf-8"?>
<p:tagLst xmlns:a="http://schemas.openxmlformats.org/drawingml/2006/main" xmlns:r="http://schemas.openxmlformats.org/officeDocument/2006/relationships" xmlns:p="http://schemas.openxmlformats.org/presentationml/2006/main">
  <p:tag name="SHAPENAME" val="5. Source"/>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U_2ImxRooahgmQCFgQ8GJ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Ik3bpe9WGVsBRNMhtrXGaQ"/>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VFMuIfhoBoKVIu3zX8FhQ"/>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f4xXz8SJSgwpO4RhwzRiP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4k.._bFljrzV8vsS184TO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gVze9UiSPkOGHz4FVUsqm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_ApAAbDk8kKMeyxQiG.3B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_nBg2qUlVnxnvrqxtM0BX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dpqQ1mE3nNmmYZ2uLi_Sd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9jpqDTDERjLtC8mo9nWCMg"/>
</p:tagLst>
</file>

<file path=ppt/tags/tag3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r6jd_0loiJaeYJwU7NWRr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stnIn81ubAWpay9OIT2.7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vGYEJsst_J3bGHl9FnZGuQ"/>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URL8c7SZ4nNYfQ3g95ImsA"/>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rU32GnV0WC7kAde.aDIxx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NKnkEgxCBZ8reBpilr7ex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KUoCXsSP34ZCfPOb0nNoeQ"/>
</p:tagLst>
</file>

<file path=ppt/tags/tag33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3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39.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0.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41.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42.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43.xml><?xml version="1.0" encoding="utf-8"?>
<p:tagLst xmlns:a="http://schemas.openxmlformats.org/drawingml/2006/main" xmlns:r="http://schemas.openxmlformats.org/officeDocument/2006/relationships" xmlns:p="http://schemas.openxmlformats.org/presentationml/2006/main">
  <p:tag name="NAME" val="SingleBoatText"/>
</p:tagLst>
</file>

<file path=ppt/tags/tag344.xml><?xml version="1.0" encoding="utf-8"?>
<p:tagLst xmlns:a="http://schemas.openxmlformats.org/drawingml/2006/main" xmlns:r="http://schemas.openxmlformats.org/officeDocument/2006/relationships" xmlns:p="http://schemas.openxmlformats.org/presentationml/2006/main">
  <p:tag name="NAME" val="SingleBoatText"/>
</p:tagLst>
</file>

<file path=ppt/tags/tag345.xml><?xml version="1.0" encoding="utf-8"?>
<p:tagLst xmlns:a="http://schemas.openxmlformats.org/drawingml/2006/main" xmlns:r="http://schemas.openxmlformats.org/officeDocument/2006/relationships" xmlns:p="http://schemas.openxmlformats.org/presentationml/2006/main">
  <p:tag name="NAME" val="SingleBoatText"/>
</p:tagLst>
</file>

<file path=ppt/tags/tag346.xml><?xml version="1.0" encoding="utf-8"?>
<p:tagLst xmlns:a="http://schemas.openxmlformats.org/drawingml/2006/main" xmlns:r="http://schemas.openxmlformats.org/officeDocument/2006/relationships" xmlns:p="http://schemas.openxmlformats.org/presentationml/2006/main">
  <p:tag name="NAME" val="SingleBoatText"/>
</p:tagLst>
</file>

<file path=ppt/tags/tag347.xml><?xml version="1.0" encoding="utf-8"?>
<p:tagLst xmlns:a="http://schemas.openxmlformats.org/drawingml/2006/main" xmlns:r="http://schemas.openxmlformats.org/officeDocument/2006/relationships" xmlns:p="http://schemas.openxmlformats.org/presentationml/2006/main">
  <p:tag name="NAME" val="SingleBoatText"/>
</p:tagLst>
</file>

<file path=ppt/tags/tag348.xml><?xml version="1.0" encoding="utf-8"?>
<p:tagLst xmlns:a="http://schemas.openxmlformats.org/drawingml/2006/main" xmlns:r="http://schemas.openxmlformats.org/officeDocument/2006/relationships" xmlns:p="http://schemas.openxmlformats.org/presentationml/2006/main">
  <p:tag name="NAME" val="SingleBoatText"/>
</p:tagLst>
</file>

<file path=ppt/tags/tag349.xml><?xml version="1.0" encoding="utf-8"?>
<p:tagLst xmlns:a="http://schemas.openxmlformats.org/drawingml/2006/main" xmlns:r="http://schemas.openxmlformats.org/officeDocument/2006/relationships" xmlns:p="http://schemas.openxmlformats.org/presentationml/2006/main">
  <p:tag name="NAME" val="SingleBoatText"/>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0.xml><?xml version="1.0" encoding="utf-8"?>
<p:tagLst xmlns:a="http://schemas.openxmlformats.org/drawingml/2006/main" xmlns:r="http://schemas.openxmlformats.org/officeDocument/2006/relationships" xmlns:p="http://schemas.openxmlformats.org/presentationml/2006/main">
  <p:tag name="NAME" val="SingleBoatText"/>
</p:tagLst>
</file>

<file path=ppt/tags/tag351.xml><?xml version="1.0" encoding="utf-8"?>
<p:tagLst xmlns:a="http://schemas.openxmlformats.org/drawingml/2006/main" xmlns:r="http://schemas.openxmlformats.org/officeDocument/2006/relationships" xmlns:p="http://schemas.openxmlformats.org/presentationml/2006/main">
  <p:tag name="NAME" val="SingleBoatText"/>
</p:tagLst>
</file>

<file path=ppt/tags/tag352.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53.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54.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55.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56.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57.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58.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59.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60.xml><?xml version="1.0" encoding="utf-8"?>
<p:tagLst xmlns:a="http://schemas.openxmlformats.org/drawingml/2006/main" xmlns:r="http://schemas.openxmlformats.org/officeDocument/2006/relationships" xmlns:p="http://schemas.openxmlformats.org/presentationml/2006/main">
  <p:tag name="NAME" val="SingleBoatText"/>
</p:tagLst>
</file>

<file path=ppt/tags/tag361.xml><?xml version="1.0" encoding="utf-8"?>
<p:tagLst xmlns:a="http://schemas.openxmlformats.org/drawingml/2006/main" xmlns:r="http://schemas.openxmlformats.org/officeDocument/2006/relationships" xmlns:p="http://schemas.openxmlformats.org/presentationml/2006/main">
  <p:tag name="NAME" val="SingleBoatText"/>
</p:tagLst>
</file>

<file path=ppt/tags/tag362.xml><?xml version="1.0" encoding="utf-8"?>
<p:tagLst xmlns:a="http://schemas.openxmlformats.org/drawingml/2006/main" xmlns:r="http://schemas.openxmlformats.org/officeDocument/2006/relationships" xmlns:p="http://schemas.openxmlformats.org/presentationml/2006/main">
  <p:tag name="NAME" val="SingleBoatText"/>
</p:tagLst>
</file>

<file path=ppt/tags/tag363.xml><?xml version="1.0" encoding="utf-8"?>
<p:tagLst xmlns:a="http://schemas.openxmlformats.org/drawingml/2006/main" xmlns:r="http://schemas.openxmlformats.org/officeDocument/2006/relationships" xmlns:p="http://schemas.openxmlformats.org/presentationml/2006/main">
  <p:tag name="NAME" val="SingleBoatText"/>
</p:tagLst>
</file>

<file path=ppt/tags/tag364.xml><?xml version="1.0" encoding="utf-8"?>
<p:tagLst xmlns:a="http://schemas.openxmlformats.org/drawingml/2006/main" xmlns:r="http://schemas.openxmlformats.org/officeDocument/2006/relationships" xmlns:p="http://schemas.openxmlformats.org/presentationml/2006/main">
  <p:tag name="NAME" val="SingleBoatText"/>
</p:tagLst>
</file>

<file path=ppt/tags/tag365.xml><?xml version="1.0" encoding="utf-8"?>
<p:tagLst xmlns:a="http://schemas.openxmlformats.org/drawingml/2006/main" xmlns:r="http://schemas.openxmlformats.org/officeDocument/2006/relationships" xmlns:p="http://schemas.openxmlformats.org/presentationml/2006/main">
  <p:tag name="NAME" val="SingleBoatText"/>
</p:tagLst>
</file>

<file path=ppt/tags/tag366.xml><?xml version="1.0" encoding="utf-8"?>
<p:tagLst xmlns:a="http://schemas.openxmlformats.org/drawingml/2006/main" xmlns:r="http://schemas.openxmlformats.org/officeDocument/2006/relationships" xmlns:p="http://schemas.openxmlformats.org/presentationml/2006/main">
  <p:tag name="NAME" val="SingleBoatText"/>
</p:tagLst>
</file>

<file path=ppt/tags/tag367.xml><?xml version="1.0" encoding="utf-8"?>
<p:tagLst xmlns:a="http://schemas.openxmlformats.org/drawingml/2006/main" xmlns:r="http://schemas.openxmlformats.org/officeDocument/2006/relationships" xmlns:p="http://schemas.openxmlformats.org/presentationml/2006/main">
  <p:tag name="NAME" val="SingleBoatText"/>
</p:tagLst>
</file>

<file path=ppt/tags/tag368.xml><?xml version="1.0" encoding="utf-8"?>
<p:tagLst xmlns:a="http://schemas.openxmlformats.org/drawingml/2006/main" xmlns:r="http://schemas.openxmlformats.org/officeDocument/2006/relationships" xmlns:p="http://schemas.openxmlformats.org/presentationml/2006/main">
  <p:tag name="NAME" val="SingleBoatText"/>
</p:tagLst>
</file>

<file path=ppt/tags/tag369.xml><?xml version="1.0" encoding="utf-8"?>
<p:tagLst xmlns:a="http://schemas.openxmlformats.org/drawingml/2006/main" xmlns:r="http://schemas.openxmlformats.org/officeDocument/2006/relationships" xmlns:p="http://schemas.openxmlformats.org/presentationml/2006/main">
  <p:tag name="NAME" val="SingleBoatText"/>
</p:tagLst>
</file>

<file path=ppt/tags/tag3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0.xml><?xml version="1.0" encoding="utf-8"?>
<p:tagLst xmlns:a="http://schemas.openxmlformats.org/drawingml/2006/main" xmlns:r="http://schemas.openxmlformats.org/officeDocument/2006/relationships" xmlns:p="http://schemas.openxmlformats.org/presentationml/2006/main">
  <p:tag name="NAME" val="SingleBoatText"/>
</p:tagLst>
</file>

<file path=ppt/tags/tag371.xml><?xml version="1.0" encoding="utf-8"?>
<p:tagLst xmlns:a="http://schemas.openxmlformats.org/drawingml/2006/main" xmlns:r="http://schemas.openxmlformats.org/officeDocument/2006/relationships" xmlns:p="http://schemas.openxmlformats.org/presentationml/2006/main">
  <p:tag name="NAME" val="SingleBoatText"/>
</p:tagLst>
</file>

<file path=ppt/tags/tag372.xml><?xml version="1.0" encoding="utf-8"?>
<p:tagLst xmlns:a="http://schemas.openxmlformats.org/drawingml/2006/main" xmlns:r="http://schemas.openxmlformats.org/officeDocument/2006/relationships" xmlns:p="http://schemas.openxmlformats.org/presentationml/2006/main">
  <p:tag name="NAME" val="SingleBoatText"/>
</p:tagLst>
</file>

<file path=ppt/tags/tag373.xml><?xml version="1.0" encoding="utf-8"?>
<p:tagLst xmlns:a="http://schemas.openxmlformats.org/drawingml/2006/main" xmlns:r="http://schemas.openxmlformats.org/officeDocument/2006/relationships" xmlns:p="http://schemas.openxmlformats.org/presentationml/2006/main">
  <p:tag name="NAME" val="SingleBoatText"/>
</p:tagLst>
</file>

<file path=ppt/tags/tag374.xml><?xml version="1.0" encoding="utf-8"?>
<p:tagLst xmlns:a="http://schemas.openxmlformats.org/drawingml/2006/main" xmlns:r="http://schemas.openxmlformats.org/officeDocument/2006/relationships" xmlns:p="http://schemas.openxmlformats.org/presentationml/2006/main">
  <p:tag name="NAME" val="SingleBoatText"/>
</p:tagLst>
</file>

<file path=ppt/tags/tag375.xml><?xml version="1.0" encoding="utf-8"?>
<p:tagLst xmlns:a="http://schemas.openxmlformats.org/drawingml/2006/main" xmlns:r="http://schemas.openxmlformats.org/officeDocument/2006/relationships" xmlns:p="http://schemas.openxmlformats.org/presentationml/2006/main">
  <p:tag name="NAME" val="SingleBoatText"/>
</p:tagLst>
</file>

<file path=ppt/tags/tag376.xml><?xml version="1.0" encoding="utf-8"?>
<p:tagLst xmlns:a="http://schemas.openxmlformats.org/drawingml/2006/main" xmlns:r="http://schemas.openxmlformats.org/officeDocument/2006/relationships" xmlns:p="http://schemas.openxmlformats.org/presentationml/2006/main">
  <p:tag name="NAME" val="SingleBoatText"/>
</p:tagLst>
</file>

<file path=ppt/tags/tag377.xml><?xml version="1.0" encoding="utf-8"?>
<p:tagLst xmlns:a="http://schemas.openxmlformats.org/drawingml/2006/main" xmlns:r="http://schemas.openxmlformats.org/officeDocument/2006/relationships" xmlns:p="http://schemas.openxmlformats.org/presentationml/2006/main">
  <p:tag name="NAME" val="SingleBoatText"/>
</p:tagLst>
</file>

<file path=ppt/tags/tag378.xml><?xml version="1.0" encoding="utf-8"?>
<p:tagLst xmlns:a="http://schemas.openxmlformats.org/drawingml/2006/main" xmlns:r="http://schemas.openxmlformats.org/officeDocument/2006/relationships" xmlns:p="http://schemas.openxmlformats.org/presentationml/2006/main">
  <p:tag name="NAME" val="SingleBoatText"/>
</p:tagLst>
</file>

<file path=ppt/tags/tag379.xml><?xml version="1.0" encoding="utf-8"?>
<p:tagLst xmlns:a="http://schemas.openxmlformats.org/drawingml/2006/main" xmlns:r="http://schemas.openxmlformats.org/officeDocument/2006/relationships" xmlns:p="http://schemas.openxmlformats.org/presentationml/2006/main">
  <p:tag name="NAME" val="SingleBoatText"/>
</p:tagLst>
</file>

<file path=ppt/tags/tag38.xml><?xml version="1.0" encoding="utf-8"?>
<p:tagLst xmlns:a="http://schemas.openxmlformats.org/drawingml/2006/main" xmlns:r="http://schemas.openxmlformats.org/officeDocument/2006/relationships" xmlns:p="http://schemas.openxmlformats.org/presentationml/2006/main">
  <p:tag name="SHAPENAME" val="5. Source"/>
</p:tagLst>
</file>

<file path=ppt/tags/tag380.xml><?xml version="1.0" encoding="utf-8"?>
<p:tagLst xmlns:a="http://schemas.openxmlformats.org/drawingml/2006/main" xmlns:r="http://schemas.openxmlformats.org/officeDocument/2006/relationships" xmlns:p="http://schemas.openxmlformats.org/presentationml/2006/main">
  <p:tag name="NAME" val="SingleBoatText"/>
</p:tagLst>
</file>

<file path=ppt/tags/tag381.xml><?xml version="1.0" encoding="utf-8"?>
<p:tagLst xmlns:a="http://schemas.openxmlformats.org/drawingml/2006/main" xmlns:r="http://schemas.openxmlformats.org/officeDocument/2006/relationships" xmlns:p="http://schemas.openxmlformats.org/presentationml/2006/main">
  <p:tag name="NAME" val="SingleBoatText"/>
</p:tagLst>
</file>

<file path=ppt/tags/tag382.xml><?xml version="1.0" encoding="utf-8"?>
<p:tagLst xmlns:a="http://schemas.openxmlformats.org/drawingml/2006/main" xmlns:r="http://schemas.openxmlformats.org/officeDocument/2006/relationships" xmlns:p="http://schemas.openxmlformats.org/presentationml/2006/main">
  <p:tag name="NAME" val="SingleBoatText"/>
</p:tagLst>
</file>

<file path=ppt/tags/tag383.xml><?xml version="1.0" encoding="utf-8"?>
<p:tagLst xmlns:a="http://schemas.openxmlformats.org/drawingml/2006/main" xmlns:r="http://schemas.openxmlformats.org/officeDocument/2006/relationships" xmlns:p="http://schemas.openxmlformats.org/presentationml/2006/main">
  <p:tag name="NAME" val="SingleBoatText"/>
</p:tagLst>
</file>

<file path=ppt/tags/tag384.xml><?xml version="1.0" encoding="utf-8"?>
<p:tagLst xmlns:a="http://schemas.openxmlformats.org/drawingml/2006/main" xmlns:r="http://schemas.openxmlformats.org/officeDocument/2006/relationships" xmlns:p="http://schemas.openxmlformats.org/presentationml/2006/main">
  <p:tag name="NAME" val="SingleBoatText"/>
</p:tagLst>
</file>

<file path=ppt/tags/tag385.xml><?xml version="1.0" encoding="utf-8"?>
<p:tagLst xmlns:a="http://schemas.openxmlformats.org/drawingml/2006/main" xmlns:r="http://schemas.openxmlformats.org/officeDocument/2006/relationships" xmlns:p="http://schemas.openxmlformats.org/presentationml/2006/main">
  <p:tag name="NAME" val="SingleBoatText"/>
</p:tagLst>
</file>

<file path=ppt/tags/tag386.xml><?xml version="1.0" encoding="utf-8"?>
<p:tagLst xmlns:a="http://schemas.openxmlformats.org/drawingml/2006/main" xmlns:r="http://schemas.openxmlformats.org/officeDocument/2006/relationships" xmlns:p="http://schemas.openxmlformats.org/presentationml/2006/main">
  <p:tag name="NAME" val="SingleBoatText"/>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91.xml><?xml version="1.0" encoding="utf-8"?>
<p:tagLst xmlns:a="http://schemas.openxmlformats.org/drawingml/2006/main" xmlns:r="http://schemas.openxmlformats.org/officeDocument/2006/relationships" xmlns:p="http://schemas.openxmlformats.org/presentationml/2006/main">
  <p:tag name="NAME" val="TrackerNumBlue"/>
</p:tagLst>
</file>

<file path=ppt/tags/tag392.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393.xml><?xml version="1.0" encoding="utf-8"?>
<p:tagLst xmlns:a="http://schemas.openxmlformats.org/drawingml/2006/main" xmlns:r="http://schemas.openxmlformats.org/officeDocument/2006/relationships" xmlns:p="http://schemas.openxmlformats.org/presentationml/2006/main">
  <p:tag name="NAME" val="TrackerNumBlue"/>
</p:tagLst>
</file>

<file path=ppt/tags/tag394.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395.xml><?xml version="1.0" encoding="utf-8"?>
<p:tagLst xmlns:a="http://schemas.openxmlformats.org/drawingml/2006/main" xmlns:r="http://schemas.openxmlformats.org/officeDocument/2006/relationships" xmlns:p="http://schemas.openxmlformats.org/presentationml/2006/main">
  <p:tag name="NAME" val="TrackerNumBlue"/>
</p:tagLst>
</file>

<file path=ppt/tags/tag396.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397.xml><?xml version="1.0" encoding="utf-8"?>
<p:tagLst xmlns:a="http://schemas.openxmlformats.org/drawingml/2006/main" xmlns:r="http://schemas.openxmlformats.org/officeDocument/2006/relationships" xmlns:p="http://schemas.openxmlformats.org/presentationml/2006/main">
  <p:tag name="NAME" val="TrackerNumBlue"/>
</p:tagLst>
</file>

<file path=ppt/tags/tag398.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399.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4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00.xml><?xml version="1.0" encoding="utf-8"?>
<p:tagLst xmlns:a="http://schemas.openxmlformats.org/drawingml/2006/main" xmlns:r="http://schemas.openxmlformats.org/officeDocument/2006/relationships" xmlns:p="http://schemas.openxmlformats.org/presentationml/2006/main">
  <p:tag name="NAME" val="TrackerNumBlue"/>
</p:tagLst>
</file>

<file path=ppt/tags/tag401.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402.xml><?xml version="1.0" encoding="utf-8"?>
<p:tagLst xmlns:a="http://schemas.openxmlformats.org/drawingml/2006/main" xmlns:r="http://schemas.openxmlformats.org/officeDocument/2006/relationships" xmlns:p="http://schemas.openxmlformats.org/presentationml/2006/main">
  <p:tag name="NAME" val="TrackerNumBlue"/>
</p:tagLst>
</file>

<file path=ppt/tags/tag403.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404.xml><?xml version="1.0" encoding="utf-8"?>
<p:tagLst xmlns:a="http://schemas.openxmlformats.org/drawingml/2006/main" xmlns:r="http://schemas.openxmlformats.org/officeDocument/2006/relationships" xmlns:p="http://schemas.openxmlformats.org/presentationml/2006/main">
  <p:tag name="NAME" val="TrackerNumBlue"/>
</p:tagLst>
</file>

<file path=ppt/tags/tag405.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8.xml><?xml version="1.0" encoding="utf-8"?>
<p:tagLst xmlns:a="http://schemas.openxmlformats.org/drawingml/2006/main" xmlns:r="http://schemas.openxmlformats.org/officeDocument/2006/relationships" xmlns:p="http://schemas.openxmlformats.org/presentationml/2006/main">
  <p:tag name="NAME" val="TrackerAlphaBlue"/>
</p:tagLst>
</file>

<file path=ppt/tags/tag409.xml><?xml version="1.0" encoding="utf-8"?>
<p:tagLst xmlns:a="http://schemas.openxmlformats.org/drawingml/2006/main" xmlns:r="http://schemas.openxmlformats.org/officeDocument/2006/relationships" xmlns:p="http://schemas.openxmlformats.org/presentationml/2006/main">
  <p:tag name="NAME" val="TrackerAlphaBlu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FzUoM6RAqT0q9gEjXjjSrQ"/>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pQjMy8jGHP6xn4IM9_WUmw"/>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C3hyMdsgmsOojD4_tn6C_g"/>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Qnk_xXjK8VMrtVDTuP7SIA"/>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u06GqSvdicgp5jhT_tzicg"/>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bK76U7jfybBOtsNhbekHYg"/>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NUogbNa8IyN87gnIiFWP9Q"/>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kLYURQes5hozUjimueDu5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uhrSviHt97c5AdLU.UNIyw"/>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JL1BQLO_YvjvQsZwTqeCv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AE9TbmkjZAXqmNFwaIJsfw"/>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DtMQmdQwUQd_RHjybJ4q0Q"/>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tleddwsvy9JkKVABqDyzBQ"/>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rpS0JBy8qifvBHUFBA6sYw"/>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slXmY7KGJ_o7JlbrxGkSGQ"/>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6ESeIy3ORnlt0vAuVaKZdg"/>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IckDUUhQ8d_503gwqTxDyg"/>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zBWc8yerEUdBLtrIsoYA9g"/>
</p:tagLst>
</file>

<file path=ppt/tags/tag4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MeunwN7m126Tws3eJ7atpA"/>
</p:tagLst>
</file>

<file path=ppt/tags/tag43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3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3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3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3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3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4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1.xml><?xml version="1.0" encoding="utf-8"?>
<p:tagLst xmlns:a="http://schemas.openxmlformats.org/drawingml/2006/main" xmlns:r="http://schemas.openxmlformats.org/officeDocument/2006/relationships" xmlns:p="http://schemas.openxmlformats.org/presentationml/2006/main">
  <p:tag name="SHAPENAME" val="4. Footnote"/>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hCuRbTijxPfDEWlwACs._Q"/>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sl4QsD5YBwChW2zgYqEJJw"/>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iKoJrzmbrfrjirQn3beXNQ"/>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Js0jaS9hP2KUUzU82V1iLA"/>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OcSJvgUT6obt_1Db_Dmkwg"/>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xTdI6XaHuRckqT.1OSjOFA"/>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FxdNtWu9yd6VM1cYg0hS9Q"/>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NZ3k1JuLqzSe.NaO7TpDsw"/>
</p:tagLst>
</file>

<file path=ppt/tags/tag45.xml><?xml version="1.0" encoding="utf-8"?>
<p:tagLst xmlns:a="http://schemas.openxmlformats.org/drawingml/2006/main" xmlns:r="http://schemas.openxmlformats.org/officeDocument/2006/relationships" xmlns:p="http://schemas.openxmlformats.org/presentationml/2006/main">
  <p:tag name="SHAPENAME" val="5. Source"/>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OveFTZnDlqBLiszfZhPm4w"/>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PEusgUSwtDPZKPkVPGZKqg"/>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vx7f0u1KMjTA_zq.yW5mrQ"/>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Ei7EHsgNm8OxHUXZY6r5DA"/>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Cb0BoOwRiVR40GLtdPwvOQ"/>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O9VwJS7qzY9UVTRPTBsCXQ"/>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vpFUCIQMjhjcjEzyFVhBag"/>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h6tm72hepL7v3gAuQCK82g"/>
</p:tagLst>
</file>

<file path=ppt/tags/tag45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5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62.xml><?xml version="1.0" encoding="utf-8"?>
<p:tagLst xmlns:a="http://schemas.openxmlformats.org/drawingml/2006/main" xmlns:r="http://schemas.openxmlformats.org/officeDocument/2006/relationships" xmlns:p="http://schemas.openxmlformats.org/presentationml/2006/main">
  <p:tag name="SHAPENAME" val="4. Footnote"/>
</p:tagLst>
</file>

<file path=ppt/tags/tag463.xml><?xml version="1.0" encoding="utf-8"?>
<p:tagLst xmlns:a="http://schemas.openxmlformats.org/drawingml/2006/main" xmlns:r="http://schemas.openxmlformats.org/officeDocument/2006/relationships" xmlns:p="http://schemas.openxmlformats.org/presentationml/2006/main">
  <p:tag name="SHAPENAME" val="4. Footnote"/>
</p:tagLst>
</file>

<file path=ppt/tags/tag464.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dW1hceFRUMC4anZHVEb2dg"/>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M2UjGHsaOPv8PuZDIjmtMQ"/>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oWLoNeErmgfdI8NrRpoiqg"/>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e9MnDvUhVWdOVP.iH5xMRg"/>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Ao6m_EM4mHXaiQdjnACM.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w7HU2mDI7A4sHQ1EaSlFJg"/>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_VTwFysh8IyJ22_aXEplhg"/>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A6WVmAHvR5Q7tABdLONVsA"/>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aXmOYK4l6KXOJAUM6jXVig"/>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aT_OnncIkwzTTAdM_BoiTA"/>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byhjr0v12HM.JjqU3gu1bg"/>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t5F.RquwQbZEvRexaQhshA"/>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0PCzfrE_tZ.mgUcrq25_Aw"/>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VK.RhPoYxnI5yzLfoofIsw"/>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jGA2fN_nGLrVt6BBAVzW0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480.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481.xml><?xml version="1.0" encoding="utf-8"?>
<p:tagLst xmlns:a="http://schemas.openxmlformats.org/drawingml/2006/main" xmlns:r="http://schemas.openxmlformats.org/officeDocument/2006/relationships" xmlns:p="http://schemas.openxmlformats.org/presentationml/2006/main">
  <p:tag name="SHAPENAME" val="4. Footnote"/>
</p:tagLst>
</file>

<file path=ppt/tags/tag482.xml><?xml version="1.0" encoding="utf-8"?>
<p:tagLst xmlns:a="http://schemas.openxmlformats.org/drawingml/2006/main" xmlns:r="http://schemas.openxmlformats.org/officeDocument/2006/relationships" xmlns:p="http://schemas.openxmlformats.org/presentationml/2006/main">
  <p:tag name="SHAPENAME" val="4. Footnote"/>
</p:tagLst>
</file>

<file path=ppt/tags/tag483.xml><?xml version="1.0" encoding="utf-8"?>
<p:tagLst xmlns:a="http://schemas.openxmlformats.org/drawingml/2006/main" xmlns:r="http://schemas.openxmlformats.org/officeDocument/2006/relationships" xmlns:p="http://schemas.openxmlformats.org/presentationml/2006/main">
  <p:tag name="SHAPENAME" val="4. Footnote"/>
</p:tagLst>
</file>

<file path=ppt/tags/tag484.xml><?xml version="1.0" encoding="utf-8"?>
<p:tagLst xmlns:a="http://schemas.openxmlformats.org/drawingml/2006/main" xmlns:r="http://schemas.openxmlformats.org/officeDocument/2006/relationships" xmlns:p="http://schemas.openxmlformats.org/presentationml/2006/main">
  <p:tag name="SHAPENAME" val="4. Footnote"/>
</p:tagLst>
</file>

<file path=ppt/tags/tag485.xml><?xml version="1.0" encoding="utf-8"?>
<p:tagLst xmlns:a="http://schemas.openxmlformats.org/drawingml/2006/main" xmlns:r="http://schemas.openxmlformats.org/officeDocument/2006/relationships" xmlns:p="http://schemas.openxmlformats.org/presentationml/2006/main">
  <p:tag name="SHAPENAME" val="4. Footnote"/>
</p:tagLst>
</file>

<file path=ppt/tags/tag486.xml><?xml version="1.0" encoding="utf-8"?>
<p:tagLst xmlns:a="http://schemas.openxmlformats.org/drawingml/2006/main" xmlns:r="http://schemas.openxmlformats.org/officeDocument/2006/relationships" xmlns:p="http://schemas.openxmlformats.org/presentationml/2006/main">
  <p:tag name="SHAPENAME" val="4. Footnote"/>
</p:tagLst>
</file>

<file path=ppt/tags/tag487.xml><?xml version="1.0" encoding="utf-8"?>
<p:tagLst xmlns:a="http://schemas.openxmlformats.org/drawingml/2006/main" xmlns:r="http://schemas.openxmlformats.org/officeDocument/2006/relationships" xmlns:p="http://schemas.openxmlformats.org/presentationml/2006/main">
  <p:tag name="SHAPENAME" val="4. Footnote"/>
</p:tagLst>
</file>

<file path=ppt/tags/tag488.xml><?xml version="1.0" encoding="utf-8"?>
<p:tagLst xmlns:a="http://schemas.openxmlformats.org/drawingml/2006/main" xmlns:r="http://schemas.openxmlformats.org/officeDocument/2006/relationships" xmlns:p="http://schemas.openxmlformats.org/presentationml/2006/main">
  <p:tag name="SHAPENAME" val="4. Footnote"/>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1.xml><?xml version="1.0" encoding="utf-8"?>
<p:tagLst xmlns:a="http://schemas.openxmlformats.org/drawingml/2006/main" xmlns:r="http://schemas.openxmlformats.org/officeDocument/2006/relationships" xmlns:p="http://schemas.openxmlformats.org/presentationml/2006/main">
  <p:tag name="SHAPENAME" val="4. Footnote"/>
</p:tagLst>
</file>

<file path=ppt/tags/tag492.xml><?xml version="1.0" encoding="utf-8"?>
<p:tagLst xmlns:a="http://schemas.openxmlformats.org/drawingml/2006/main" xmlns:r="http://schemas.openxmlformats.org/officeDocument/2006/relationships" xmlns:p="http://schemas.openxmlformats.org/presentationml/2006/main">
  <p:tag name="NAME" val="TrackerNumBlue"/>
</p:tagLst>
</file>

<file path=ppt/tags/tag493.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494.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495.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98.xml><?xml version="1.0" encoding="utf-8"?>
<p:tagLst xmlns:a="http://schemas.openxmlformats.org/drawingml/2006/main" xmlns:r="http://schemas.openxmlformats.org/officeDocument/2006/relationships" xmlns:p="http://schemas.openxmlformats.org/presentationml/2006/main">
  <p:tag name="SHAPENAME" val="4. Footnote"/>
</p:tagLst>
</file>

<file path=ppt/tags/tag499.xml><?xml version="1.0" encoding="utf-8"?>
<p:tagLst xmlns:a="http://schemas.openxmlformats.org/drawingml/2006/main" xmlns:r="http://schemas.openxmlformats.org/officeDocument/2006/relationships" xmlns:p="http://schemas.openxmlformats.org/presentationml/2006/main">
  <p:tag name="SHAPENAME" val="4. Footnote"/>
</p:tagLst>
</file>

<file path=ppt/tags/tag5.xml><?xml version="1.0" encoding="utf-8"?>
<p:tagLst xmlns:a="http://schemas.openxmlformats.org/drawingml/2006/main" xmlns:r="http://schemas.openxmlformats.org/officeDocument/2006/relationships" xmlns:p="http://schemas.openxmlformats.org/presentationml/2006/main">
  <p:tag name="SHAPENAME" val="4. Footnote"/>
</p:tagLst>
</file>

<file path=ppt/tags/tag5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00.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501.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502.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503.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504.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50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0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0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08.xml><?xml version="1.0" encoding="utf-8"?>
<p:tagLst xmlns:a="http://schemas.openxmlformats.org/drawingml/2006/main" xmlns:r="http://schemas.openxmlformats.org/officeDocument/2006/relationships" xmlns:p="http://schemas.openxmlformats.org/presentationml/2006/main">
  <p:tag name="APLORISLIBID" val="L5c73c704-6769-470a-a4c8-1e34ecb1c190.1./0ZK7Q=="/>
  <p:tag name="APLORISLIBMETADATA" val="&lt;Metadata&gt;&lt;Field Name=&quot;TemplateCategory&quot; Type=&quot;text&quot;&gt;&lt;Value&gt;Presentation Structure\Questions&lt;/Value&gt;&lt;/Field&gt;&lt;Field Name=&quot;TemplateTagsVisible&quot; Type=&quot;text&quot;&gt;&lt;Value&gt;questions&lt;/Value&gt;&lt;Value&gt;question and answer&lt;/Value&gt;&lt;Value&gt;frequently asked questions&lt;/Value&gt;&lt;Value&gt;FAQ&lt;/Value&gt;&lt;Value&gt;any questions&lt;/Value&gt;&lt;Value&gt;QUE1547&lt;/Value&gt;&lt;Value&gt;PREQUE&lt;/Value&gt;&lt;/Field&gt;&lt;Field Name=&quot;TemplateTagsInvisible&quot; Type=&quot;text&quot;&gt;&lt;Value&gt;3&lt;/Value&gt;&lt;Value&gt;three&lt;/Value&gt;&lt;Value&gt;items&lt;/Value&gt;&lt;Value&gt;icons&lt;/Value&gt;&lt;Value&gt;QUE1547EXTPRE1125&lt;/Value&gt;&lt;/Field&gt;&lt;/Metadata&gt;"/>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SHAPENAME" val="5. Source"/>
</p:tagLst>
</file>

<file path=ppt/tags/tag510.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511.xml><?xml version="1.0" encoding="utf-8"?>
<p:tagLst xmlns:a="http://schemas.openxmlformats.org/drawingml/2006/main" xmlns:r="http://schemas.openxmlformats.org/officeDocument/2006/relationships" xmlns:p="http://schemas.openxmlformats.org/presentationml/2006/main">
  <p:tag name="SHAPENAME" val="4. Footnote"/>
</p:tagLst>
</file>

<file path=ppt/tags/tag512.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513.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514.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515.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516.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517.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518.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5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6.xml><?xml version="1.0" encoding="utf-8"?>
<p:tagLst xmlns:a="http://schemas.openxmlformats.org/drawingml/2006/main" xmlns:r="http://schemas.openxmlformats.org/officeDocument/2006/relationships" xmlns:p="http://schemas.openxmlformats.org/presentationml/2006/main">
  <p:tag name="SHAPENAME" val="3. Subtitle"/>
</p:tagLst>
</file>

<file path=ppt/tags/tag5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8.xml><?xml version="1.0" encoding="utf-8"?>
<p:tagLst xmlns:a="http://schemas.openxmlformats.org/drawingml/2006/main" xmlns:r="http://schemas.openxmlformats.org/officeDocument/2006/relationships" xmlns:p="http://schemas.openxmlformats.org/presentationml/2006/main">
  <p:tag name="SHAPENAME" val="5. Source"/>
</p:tagLst>
</file>

<file path=ppt/tags/tag5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6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5.xml><?xml version="1.0" encoding="utf-8"?>
<p:tagLst xmlns:a="http://schemas.openxmlformats.org/drawingml/2006/main" xmlns:r="http://schemas.openxmlformats.org/officeDocument/2006/relationships" xmlns:p="http://schemas.openxmlformats.org/presentationml/2006/main">
  <p:tag name="SHAPENAME" val="3. Subtitle"/>
</p:tagLst>
</file>

<file path=ppt/tags/tag66.xml><?xml version="1.0" encoding="utf-8"?>
<p:tagLst xmlns:a="http://schemas.openxmlformats.org/drawingml/2006/main" xmlns:r="http://schemas.openxmlformats.org/officeDocument/2006/relationships" xmlns:p="http://schemas.openxmlformats.org/presentationml/2006/main">
  <p:tag name="SHAPENAME" val="5. Source"/>
</p:tagLst>
</file>

<file path=ppt/tags/tag6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7.xml><?xml version="1.0" encoding="utf-8"?>
<p:tagLst xmlns:a="http://schemas.openxmlformats.org/drawingml/2006/main" xmlns:r="http://schemas.openxmlformats.org/officeDocument/2006/relationships" xmlns:p="http://schemas.openxmlformats.org/presentationml/2006/main">
  <p:tag name="NAME" val="ACET"/>
</p:tagLst>
</file>

<file path=ppt/tags/tag7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74.xml><?xml version="1.0" encoding="utf-8"?>
<p:tagLst xmlns:a="http://schemas.openxmlformats.org/drawingml/2006/main" xmlns:r="http://schemas.openxmlformats.org/officeDocument/2006/relationships" xmlns:p="http://schemas.openxmlformats.org/presentationml/2006/main">
  <p:tag name="SHAPENAME" val="5. Source"/>
</p:tagLst>
</file>

<file path=ppt/tags/tag7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7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1.xml><?xml version="1.0" encoding="utf-8"?>
<p:tagLst xmlns:a="http://schemas.openxmlformats.org/drawingml/2006/main" xmlns:r="http://schemas.openxmlformats.org/officeDocument/2006/relationships" xmlns:p="http://schemas.openxmlformats.org/presentationml/2006/main">
  <p:tag name="SHAPENAME" val="3. Subtitle"/>
</p:tagLst>
</file>

<file path=ppt/tags/tag82.xml><?xml version="1.0" encoding="utf-8"?>
<p:tagLst xmlns:a="http://schemas.openxmlformats.org/drawingml/2006/main" xmlns:r="http://schemas.openxmlformats.org/officeDocument/2006/relationships" xmlns:p="http://schemas.openxmlformats.org/presentationml/2006/main">
  <p:tag name="SHAPENAME" val="5. Source"/>
</p:tagLst>
</file>

<file path=ppt/tags/tag8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9.xml><?xml version="1.0" encoding="utf-8"?>
<p:tagLst xmlns:a="http://schemas.openxmlformats.org/drawingml/2006/main" xmlns:r="http://schemas.openxmlformats.org/officeDocument/2006/relationships" xmlns:p="http://schemas.openxmlformats.org/presentationml/2006/main">
  <p:tag name="SHAPENAME" val="3. Subtitle"/>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5. Source"/>
</p:tagLst>
</file>

<file path=ppt/tags/tag9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9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7.xml><?xml version="1.0" encoding="utf-8"?>
<p:tagLst xmlns:a="http://schemas.openxmlformats.org/drawingml/2006/main" xmlns:r="http://schemas.openxmlformats.org/officeDocument/2006/relationships" xmlns:p="http://schemas.openxmlformats.org/presentationml/2006/main">
  <p:tag name="SHAPENAME" val="3. Subtitle"/>
</p:tagLst>
</file>

<file path=ppt/tags/tag98.xml><?xml version="1.0" encoding="utf-8"?>
<p:tagLst xmlns:a="http://schemas.openxmlformats.org/drawingml/2006/main" xmlns:r="http://schemas.openxmlformats.org/officeDocument/2006/relationships" xmlns:p="http://schemas.openxmlformats.org/presentationml/2006/main">
  <p:tag name="SHAPENAME" val="5. Source"/>
</p:tagLst>
</file>

<file path=ppt/tags/tag99.xml><?xml version="1.0" encoding="utf-8"?>
<p:tagLst xmlns:a="http://schemas.openxmlformats.org/drawingml/2006/main" xmlns:r="http://schemas.openxmlformats.org/officeDocument/2006/relationships" xmlns:p="http://schemas.openxmlformats.org/presentationml/2006/main">
  <p:tag name="SHAPENAME" val="1. On-page tracker"/>
</p:tagLst>
</file>

<file path=ppt/theme/theme1.xml><?xml version="1.0" encoding="utf-8"?>
<a:theme xmlns:a="http://schemas.openxmlformats.org/drawingml/2006/main" name="White">
  <a:themeElements>
    <a:clrScheme name="Scheme1">
      <a:dk1>
        <a:srgbClr val="000000"/>
      </a:dk1>
      <a:lt1>
        <a:srgbClr val="FFFFFF"/>
      </a:lt1>
      <a:dk2>
        <a:srgbClr val="FFFFFF"/>
      </a:dk2>
      <a:lt2>
        <a:srgbClr val="FFFFFF"/>
      </a:lt2>
      <a:accent1>
        <a:srgbClr val="00AEC7"/>
      </a:accent1>
      <a:accent2>
        <a:srgbClr val="7C858C"/>
      </a:accent2>
      <a:accent3>
        <a:srgbClr val="26D07C"/>
      </a:accent3>
      <a:accent4>
        <a:srgbClr val="003865"/>
      </a:accent4>
      <a:accent5>
        <a:srgbClr val="685BC7"/>
      </a:accent5>
      <a:accent6>
        <a:srgbClr val="1F8B9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0AEC7"/>
        </a:accent1>
        <a:accent2>
          <a:srgbClr val="7C858C"/>
        </a:accent2>
        <a:accent3>
          <a:srgbClr val="26D07C"/>
        </a:accent3>
        <a:accent4>
          <a:srgbClr val="003865"/>
        </a:accent4>
        <a:accent5>
          <a:srgbClr val="685BC7"/>
        </a:accent5>
        <a:accent6>
          <a:srgbClr val="1F8B9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E6EBF0"/>
    </a:custClr>
    <a:custClr name="Custom Color7">
      <a:srgbClr val="5B6770"/>
    </a:custClr>
  </a:custClrLst>
  <a:extLst>
    <a:ext uri="{05A4C25C-085E-4340-85A3-A5531E510DB2}">
      <thm15:themeFamily xmlns:thm15="http://schemas.microsoft.com/office/thememl/2012/main" name="8595HP01_CF_16x9_ENG_V1.potx" id="{42F32C14-58EC-47D9-9028-847CDCF2A67E}" vid="{9AF27E40-36C6-4524-B55C-2496A44DAD24}"/>
    </a:ext>
  </a:extLst>
</a:theme>
</file>

<file path=ppt/theme/theme2.xml><?xml version="1.0" encoding="utf-8"?>
<a:theme xmlns:a="http://schemas.openxmlformats.org/drawingml/2006/main" name="Contrast">
  <a:themeElements>
    <a:clrScheme name="Scheme2">
      <a:dk1>
        <a:srgbClr val="FFFFFF"/>
      </a:dk1>
      <a:lt1>
        <a:srgbClr val="1F8B9D"/>
      </a:lt1>
      <a:dk2>
        <a:srgbClr val="000000"/>
      </a:dk2>
      <a:lt2>
        <a:srgbClr val="000000"/>
      </a:lt2>
      <a:accent1>
        <a:srgbClr val="FFFFFF"/>
      </a:accent1>
      <a:accent2>
        <a:srgbClr val="00AEC7"/>
      </a:accent2>
      <a:accent3>
        <a:srgbClr val="7C858C"/>
      </a:accent3>
      <a:accent4>
        <a:srgbClr val="26D07C"/>
      </a:accent4>
      <a:accent5>
        <a:srgbClr val="003865"/>
      </a:accent5>
      <a:accent6>
        <a:srgbClr val="685BC7"/>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2">
        <a:dk1>
          <a:srgbClr val="FFFFFF"/>
        </a:dk1>
        <a:lt1>
          <a:srgbClr val="1F8B9D"/>
        </a:lt1>
        <a:dk2>
          <a:srgbClr val="000000"/>
        </a:dk2>
        <a:lt2>
          <a:srgbClr val="000000"/>
        </a:lt2>
        <a:accent1>
          <a:srgbClr val="FFFFFF"/>
        </a:accent1>
        <a:accent2>
          <a:srgbClr val="00AEC7"/>
        </a:accent2>
        <a:accent3>
          <a:srgbClr val="7C858C"/>
        </a:accent3>
        <a:accent4>
          <a:srgbClr val="26D07C"/>
        </a:accent4>
        <a:accent5>
          <a:srgbClr val="003865"/>
        </a:accent5>
        <a:accent6>
          <a:srgbClr val="685BC7"/>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E6EBF0"/>
    </a:custClr>
    <a:custClr name="Custom Color7">
      <a:srgbClr val="5B6770"/>
    </a:custClr>
  </a:custClrLst>
  <a:extLst>
    <a:ext uri="{05A4C25C-085E-4340-85A3-A5531E510DB2}">
      <thm15:themeFamily xmlns:thm15="http://schemas.microsoft.com/office/thememl/2012/main" name="8595HP01_CF_16x9_ENG_V1.potx" id="{42F32C14-58EC-47D9-9028-847CDCF2A67E}" vid="{DD447390-42C6-4045-A404-EE24DB9FFF36}"/>
    </a:ext>
  </a:extLst>
</a:theme>
</file>

<file path=ppt/theme/theme3.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5">
    <wetp:webextensionref xmlns:r="http://schemas.openxmlformats.org/officeDocument/2006/relationships" r:id="rId1"/>
  </wetp:taskpane>
  <wetp:taskpane dockstate="right" visibility="0" width="525" row="1">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1A36CB36-0D55-4E5B-8E3F-06E34B1102E2}">
  <we:reference id="e74ca2a7-5e50-4ebf-bfa5-bb75c7950374" version="4.0.0.0" store="EXCatalog" storeType="EXCatalog"/>
  <we:alternateReferences/>
  <we:properties>
    <we:property name="srChargeCodeData" value="{&quot;selectedSupportOption&quot;:&quot;CLIENT&quot;,&quot;language&quot;:&quot;English&quot;,&quot;chargeCode&quot;:{&quot;activityCode&quot;:&quot;CE&quot;,&quot;anchorTag&quot;:&quot;&quot;,&quot;announcements&quot;:{&quot;createdAt&quot;:null,&quot;id&quot;:2,&quot;link&quot;:&quot;https://mckinsey.service-now.com/ghd/en/sliderequest-add-in-not-showing-in-powerpoint?id=mck_ghd_kb_article&amp;utm_medium=web&amp;utm_source=ghd_website&amp;utm_content=ai_search_result&amp;sysparm_article=KO106994&amp;sys_kb_id=7e689c03d1083210cacde81885285f84&amp;table=kb_knowledge&amp;searchTerm=sliderequest&quot;,&quot;linkText&quot;:&quot;Learn more.&quot;,&quot;longDescription&quot;:&quot;Start times are delayed due to a technical issue that is now resolved. While we work to restore normal services levels, please contact the Service Desk if you have a client-critical request.&quot;,&quot;shortDescription&quot;:&quot;A recent Microsoft Office update may cause SlideRequest to disappear from your toolbar. Restore from File&gt;Account&gt;Get Add-ins. &quot;,&quot;showOnAddin&quot;:1,&quot;source&quot;:&quot;web-addin&quot;,&quot;updatedAt&quot;:{},&quot;webAddinAnnouncementText&quot;:{&quot;body&quot;:&quot;A recent Microsoft Office update may cause SlideRequest to disappear from your toolbar. Restore from File&gt;Account&gt;Get Add-ins. &quot;,&quot;heading&quot;:&quot;Alert!&quot;,&quot;primaryAction&quot;:{&quot;label&quot;:&quot;Learn more.&quot;,&quot;url&quot;:&quot;https://mckinsey.service-now.com/ghd/en/sliderequest-add-in-not-showing-in-powerpoint?id=mck_ghd_kb_article&amp;utm_medium=web&amp;utm_source=ghd_website&amp;utm_content=ai_search_result&amp;sysparm_article=KO106994&amp;sys_kb_id=7e689c03d1083210cacde81885285f84&amp;table=kb_knowledge&amp;searchTerm=sliderequest&quot;},&quot;secondaryAction&quot;:{&quot;label&quot;:&quot;&quot;,&quot;url&quot;:&quot;&quot;},&quot;style&quot;:&quot;warning&quot;}},&quot;chargeCodeRegistered&quot;:false,&quot;coreServicesLimit&quot;:15,&quot;critical&quot;:0,&quot;description&quot;:&quot;&quot;,&quot;eligibleForPlus&quot;:true,&quot;enableFPS&quot;:&quot;true&quot;,&quot;featureFlag&quot;:{&quot;overnightDeliveryEnabled&quot;:false},&quot;formType&quot;:&quot;&quot;,&quot;inScope&quot;:true,&quot;isBoxDisabled&quot;:false,&quot;isCTEEnabled&quot;:false,&quot;lane&quot;:&quot;NA&quot;,&quot;maxStartTime&quot;:480,&quot;message&quot;:&quot;&quot;,&quot;outSourced&quot;:true,&quot;platform&quot;:&quot;GW&quot;,&quot;showInternal&quot;:false,&quot;userRegistered&quot;:false,&quot;chargeCode&quot;:&quot;valid&quot;,&quot;projectType&quot;:&quot;Client&quot;,&quot;subLane&quot;:&quot;&quot;,&quot;code&quot;:&quot;1490ML01&quot;,&quot;updatedAt&quot;:&quot;2026-03-04T02:28:54.228Z&quot;}}"/>
  </we:properties>
  <we:bindings/>
  <we:snapshot xmlns:r="http://schemas.openxmlformats.org/officeDocument/2006/relationships"/>
</we:webextension>
</file>

<file path=ppt/webextensions/webextension2.xml><?xml version="1.0" encoding="utf-8"?>
<we:webextension xmlns:we="http://schemas.microsoft.com/office/webextensions/webextension/2010/11" id="{B0BBBD9C-7E92-43DB-94A8-2B1A716663AF}">
  <we:reference id="5332053f-08b1-4ad5-b936-144d44d33f40" version="2.1.0.2"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37ac4fa-902d-4f29-bbdc-3877ea87d1ce" xsi:nil="true"/>
    <lcf76f155ced4ddcb4097134ff3c332f xmlns="f419a087-1e80-495d-85c4-486fa6b09ca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CD0E9D229717A45A0F014C745A02018" ma:contentTypeVersion="10" ma:contentTypeDescription="Create a new document." ma:contentTypeScope="" ma:versionID="f3d69bc3bfd0aac6724cf821c4b9b5ef">
  <xsd:schema xmlns:xsd="http://www.w3.org/2001/XMLSchema" xmlns:xs="http://www.w3.org/2001/XMLSchema" xmlns:p="http://schemas.microsoft.com/office/2006/metadata/properties" xmlns:ns2="f419a087-1e80-495d-85c4-486fa6b09cae" xmlns:ns3="c37ac4fa-902d-4f29-bbdc-3877ea87d1ce" targetNamespace="http://schemas.microsoft.com/office/2006/metadata/properties" ma:root="true" ma:fieldsID="971f991f8e9e1bdcc84bdb1939d05c3d" ns2:_="" ns3:_="">
    <xsd:import namespace="f419a087-1e80-495d-85c4-486fa6b09cae"/>
    <xsd:import namespace="c37ac4fa-902d-4f29-bbdc-3877ea87d1c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19a087-1e80-495d-85c4-486fa6b09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102f585-f336-4ab5-8023-668eed9f00b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7ac4fa-902d-4f29-bbdc-3877ea87d1c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2af1a2d-7cff-4f55-99dc-3de56818a427}" ma:internalName="TaxCatchAll" ma:showField="CatchAllData" ma:web="c37ac4fa-902d-4f29-bbdc-3877ea87d1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88E84E-FE87-43F7-BCE6-5A46C17D6D9B}">
  <ds:schemaRefs>
    <ds:schemaRef ds:uri="c37ac4fa-902d-4f29-bbdc-3877ea87d1ce"/>
    <ds:schemaRef ds:uri="f419a087-1e80-495d-85c4-486fa6b09ca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B82BB0A-1751-41DA-8B60-3D51A8A5CECF}">
  <ds:schemaRefs>
    <ds:schemaRef ds:uri="c37ac4fa-902d-4f29-bbdc-3877ea87d1ce"/>
    <ds:schemaRef ds:uri="f419a087-1e80-495d-85c4-486fa6b09ca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9131D89-EB5F-45FE-8031-A736CA7001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8595HP01_CF_16x9_ENG_V1</Template>
  <TotalTime>0</TotalTime>
  <Words>4383</Words>
  <Application>Microsoft Office PowerPoint</Application>
  <PresentationFormat>Widescreen</PresentationFormat>
  <Paragraphs>505</Paragraphs>
  <Slides>23</Slides>
  <Notes>2</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2" baseType="lpstr">
      <vt:lpstr>Georgia</vt:lpstr>
      <vt:lpstr>Wingdings</vt:lpstr>
      <vt:lpstr>Courier New</vt:lpstr>
      <vt:lpstr>Arial</vt:lpstr>
      <vt:lpstr>Segoe UI</vt:lpstr>
      <vt:lpstr>Cambria Math</vt:lpstr>
      <vt:lpstr>White</vt:lpstr>
      <vt:lpstr>Contrast</vt:lpstr>
      <vt:lpstr>think-cell Slide</vt:lpstr>
      <vt:lpstr>Large Load Interconnection Batch Study Workshop</vt:lpstr>
      <vt:lpstr>The batch study process increases outcome certainty and transparency while limiting restudy risk</vt:lpstr>
      <vt:lpstr>Batch Zero Revision Request Timeline</vt:lpstr>
      <vt:lpstr>Reminder of Scope and Priorities for Workshops</vt:lpstr>
      <vt:lpstr>Batch Workshop #6 Update</vt:lpstr>
      <vt:lpstr>End- Questions?    Appendix of 4 Topic Highlights</vt:lpstr>
      <vt:lpstr>Eligibility: Defining study validity: trade-off between certainty and system reliability</vt:lpstr>
      <vt:lpstr>Proposed Batch inclusion and treatment depend on timing of study completion and milestone achievement</vt:lpstr>
      <vt:lpstr>Proposed Batch inclusion and treatment depend on timing of study completion and milestone achievement</vt:lpstr>
      <vt:lpstr>PGRR145 Study Validity FAQ</vt:lpstr>
      <vt:lpstr>Two approaches to allocating future MWs: early certainty vs. alignment with transmission development</vt:lpstr>
      <vt:lpstr>Concept Review - CLR</vt:lpstr>
      <vt:lpstr>Provisional CLRs – Structure of Revision Requests1</vt:lpstr>
      <vt:lpstr>Provisional CLRs – Definition1</vt:lpstr>
      <vt:lpstr>Provisional Controllable Load Resources (PCLRs) in Batch Zero1</vt:lpstr>
      <vt:lpstr>Provisional Controllable Load Resources (PCLRs) in Batch Zero1</vt:lpstr>
      <vt:lpstr>Provisional Controllable Load Resources (PCLRs) in Batch Zero1</vt:lpstr>
      <vt:lpstr>Provisional Controllable Load Resources (PCLRs) in Batch Zero1</vt:lpstr>
      <vt:lpstr>Overview of PCLR Bid Capping Process1</vt:lpstr>
      <vt:lpstr>PCLRs – Topics Still Under Internal Discussion1</vt:lpstr>
      <vt:lpstr>BYOG Self-Limiting Facility (SLF)</vt:lpstr>
      <vt:lpstr>Conceptual Batch Zero BYOG operating configurations for Large Load interconnection3</vt:lpstr>
      <vt:lpstr>Key design and implementation 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Mereness, Matt</cp:lastModifiedBy>
  <cp:revision>7</cp:revision>
  <dcterms:created xsi:type="dcterms:W3CDTF">2026-03-23T21:54:52Z</dcterms:created>
  <dcterms:modified xsi:type="dcterms:W3CDTF">2026-04-01T19:24:45Z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303d7c-e5a3-4cc8-90eb-69bfd7570ac4_Enabled">
    <vt:lpwstr>true</vt:lpwstr>
  </property>
  <property fmtid="{D5CDD505-2E9C-101B-9397-08002B2CF9AE}" pid="3" name="MSIP_Label_83303d7c-e5a3-4cc8-90eb-69bfd7570ac4_SetDate">
    <vt:lpwstr>2026-03-23T21:55:01Z</vt:lpwstr>
  </property>
  <property fmtid="{D5CDD505-2E9C-101B-9397-08002B2CF9AE}" pid="4" name="MSIP_Label_83303d7c-e5a3-4cc8-90eb-69bfd7570ac4_Method">
    <vt:lpwstr>Standard</vt:lpwstr>
  </property>
  <property fmtid="{D5CDD505-2E9C-101B-9397-08002B2CF9AE}" pid="5" name="MSIP_Label_83303d7c-e5a3-4cc8-90eb-69bfd7570ac4_Name">
    <vt:lpwstr>Client Confidential Information-SLV1</vt:lpwstr>
  </property>
  <property fmtid="{D5CDD505-2E9C-101B-9397-08002B2CF9AE}" pid="6" name="MSIP_Label_83303d7c-e5a3-4cc8-90eb-69bfd7570ac4_SiteId">
    <vt:lpwstr>cc8936bc-9382-4fff-87cb-6f55999549e7</vt:lpwstr>
  </property>
  <property fmtid="{D5CDD505-2E9C-101B-9397-08002B2CF9AE}" pid="7" name="MSIP_Label_83303d7c-e5a3-4cc8-90eb-69bfd7570ac4_ActionId">
    <vt:lpwstr>9a8f361d-ae61-4c85-8566-2a8546d9598b</vt:lpwstr>
  </property>
  <property fmtid="{D5CDD505-2E9C-101B-9397-08002B2CF9AE}" pid="8" name="MSIP_Label_83303d7c-e5a3-4cc8-90eb-69bfd7570ac4_ContentBits">
    <vt:lpwstr>0</vt:lpwstr>
  </property>
  <property fmtid="{D5CDD505-2E9C-101B-9397-08002B2CF9AE}" pid="9" name="MSIP_Label_83303d7c-e5a3-4cc8-90eb-69bfd7570ac4_Tag">
    <vt:lpwstr>10, 3, 0, 1</vt:lpwstr>
  </property>
  <property fmtid="{D5CDD505-2E9C-101B-9397-08002B2CF9AE}" pid="10" name="ContentTypeId">
    <vt:lpwstr>0x0101003CD0E9D229717A45A0F014C745A02018</vt:lpwstr>
  </property>
  <property fmtid="{D5CDD505-2E9C-101B-9397-08002B2CF9AE}" pid="11" name="MediaServiceImageTags">
    <vt:lpwstr/>
  </property>
  <property fmtid="{D5CDD505-2E9C-101B-9397-08002B2CF9AE}" pid="12" name="MSIP_Label_7084cbda-52b8-46fb-a7b7-cb5bd465ed85_Enabled">
    <vt:lpwstr>true</vt:lpwstr>
  </property>
  <property fmtid="{D5CDD505-2E9C-101B-9397-08002B2CF9AE}" pid="13" name="MSIP_Label_7084cbda-52b8-46fb-a7b7-cb5bd465ed85_SetDate">
    <vt:lpwstr>2026-03-23T22:29:58Z</vt:lpwstr>
  </property>
  <property fmtid="{D5CDD505-2E9C-101B-9397-08002B2CF9AE}" pid="14" name="MSIP_Label_7084cbda-52b8-46fb-a7b7-cb5bd465ed85_Method">
    <vt:lpwstr>Standard</vt:lpwstr>
  </property>
  <property fmtid="{D5CDD505-2E9C-101B-9397-08002B2CF9AE}" pid="15" name="MSIP_Label_7084cbda-52b8-46fb-a7b7-cb5bd465ed85_Name">
    <vt:lpwstr>Internal</vt:lpwstr>
  </property>
  <property fmtid="{D5CDD505-2E9C-101B-9397-08002B2CF9AE}" pid="16" name="MSIP_Label_7084cbda-52b8-46fb-a7b7-cb5bd465ed85_SiteId">
    <vt:lpwstr>0afb747d-bff7-4596-a9fc-950ef9e0ec45</vt:lpwstr>
  </property>
  <property fmtid="{D5CDD505-2E9C-101B-9397-08002B2CF9AE}" pid="17" name="MSIP_Label_7084cbda-52b8-46fb-a7b7-cb5bd465ed85_ActionId">
    <vt:lpwstr>508ae287-7fd8-4e1f-aa98-6eff3bb679d0</vt:lpwstr>
  </property>
  <property fmtid="{D5CDD505-2E9C-101B-9397-08002B2CF9AE}" pid="18" name="MSIP_Label_7084cbda-52b8-46fb-a7b7-cb5bd465ed85_ContentBits">
    <vt:lpwstr>0</vt:lpwstr>
  </property>
  <property fmtid="{D5CDD505-2E9C-101B-9397-08002B2CF9AE}" pid="19" name="MSIP_Label_7084cbda-52b8-46fb-a7b7-cb5bd465ed85_Tag">
    <vt:lpwstr>10, 3, 0, 2</vt:lpwstr>
  </property>
  <property fmtid="{D5CDD505-2E9C-101B-9397-08002B2CF9AE}" pid="20" name="_dlc_DocIdItemGuid">
    <vt:lpwstr>41a17869-4a60-44c9-ab9f-761557d6b77a</vt:lpwstr>
  </property>
</Properties>
</file>