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60" r:id="rId5"/>
  </p:sldMasterIdLst>
  <p:notesMasterIdLst>
    <p:notesMasterId r:id="rId14"/>
  </p:notesMasterIdLst>
  <p:handoutMasterIdLst>
    <p:handoutMasterId r:id="rId15"/>
  </p:handoutMasterIdLst>
  <p:sldIdLst>
    <p:sldId id="272" r:id="rId6"/>
    <p:sldId id="2147478763" r:id="rId7"/>
    <p:sldId id="2147478770" r:id="rId8"/>
    <p:sldId id="2147478764" r:id="rId9"/>
    <p:sldId id="2147478765" r:id="rId10"/>
    <p:sldId id="2147478766" r:id="rId11"/>
    <p:sldId id="2147478767"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1BB263-FD63-DC8B-3A22-FA5EBF28757D}" name="Yan, Ping" initials="PY" userId="S::Ping.Yan@ercot.com::ba1806fc-35c3-448b-afd8-330b1a9a6882" providerId="AD"/>
  <p188:author id="{563572CE-CCA5-5E6F-B205-F97FBCF69A08}" name="Ramasubbu, Priya" initials="PR" userId="S::Priya.Ramasubbu@ercot.com::e5da46b6-1fdb-4042-82c9-3d8057f51d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EA"/>
    <a:srgbClr val="CBD1D3"/>
    <a:srgbClr val="171A1C"/>
    <a:srgbClr val="B1E5ED"/>
    <a:srgbClr val="2794A4"/>
    <a:srgbClr val="00343B"/>
    <a:srgbClr val="00829B"/>
    <a:srgbClr val="E6EBF0"/>
    <a:srgbClr val="FFFFFF"/>
    <a:srgbClr val="DAD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12" d="100"/>
          <a:sy n="112" d="100"/>
        </p:scale>
        <p:origin x="552" y="3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4C447-F63E-708A-7640-F379BC3B6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E9CD3C-9D08-D54A-E18D-CB66DD985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3C7D50-3744-4F5E-B211-7EE7AB53D25A}" type="datetimeFigureOut">
              <a:rPr lang="en-US" smtClean="0"/>
              <a:t>4/1/2026</a:t>
            </a:fld>
            <a:endParaRPr lang="en-US" dirty="0"/>
          </a:p>
        </p:txBody>
      </p:sp>
      <p:sp>
        <p:nvSpPr>
          <p:cNvPr id="4" name="Footer Placeholder 3">
            <a:extLst>
              <a:ext uri="{FF2B5EF4-FFF2-40B4-BE49-F238E27FC236}">
                <a16:creationId xmlns:a16="http://schemas.microsoft.com/office/drawing/2014/main" id="{93A76D3F-B471-2F90-E003-19CC7E139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FA019F-EAF7-AC1D-CF33-3B24307B5D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B4229-F194-457F-858D-7FD6DC77E739}" type="slidenum">
              <a:rPr lang="en-US" smtClean="0"/>
              <a:t>‹#›</a:t>
            </a:fld>
            <a:endParaRPr lang="en-US" dirty="0"/>
          </a:p>
        </p:txBody>
      </p:sp>
    </p:spTree>
    <p:extLst>
      <p:ext uri="{BB962C8B-B14F-4D97-AF65-F5344CB8AC3E}">
        <p14:creationId xmlns:p14="http://schemas.microsoft.com/office/powerpoint/2010/main" val="31255493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32203-7F7F-406D-A6A3-240BE64C5DFA}"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4BC6D-B4C2-499C-B968-7B53BF050EFF}" type="slidenum">
              <a:rPr lang="en-US" smtClean="0"/>
              <a:t>‹#›</a:t>
            </a:fld>
            <a:endParaRPr lang="en-US"/>
          </a:p>
        </p:txBody>
      </p:sp>
    </p:spTree>
    <p:extLst>
      <p:ext uri="{BB962C8B-B14F-4D97-AF65-F5344CB8AC3E}">
        <p14:creationId xmlns:p14="http://schemas.microsoft.com/office/powerpoint/2010/main" val="317703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dirty="0"/>
              <a:t>Click to edit Master title style</a:t>
            </a:r>
            <a:br>
              <a:rPr lang="en-US" dirty="0"/>
            </a:br>
            <a:endParaRPr lang="en-US" dirty="0"/>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345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dirty="0"/>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April 1, 2026</a:t>
            </a:fld>
            <a:endParaRPr lang="en-US" dirty="0"/>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dirty="0"/>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59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April 1, 2026</a:t>
            </a:fld>
            <a:endParaRPr lang="en-US" dirty="0"/>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88231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572848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dirty="0"/>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dirty="0"/>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dirty="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dirty="0"/>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dirty="0"/>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dirty="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dirty="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dirty="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dirty="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786056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dirty="0"/>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70994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dirty="0"/>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spTree>
    <p:extLst>
      <p:ext uri="{BB962C8B-B14F-4D97-AF65-F5344CB8AC3E}">
        <p14:creationId xmlns:p14="http://schemas.microsoft.com/office/powerpoint/2010/main" val="196467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April 1, 2026</a:t>
            </a:fld>
            <a:endParaRPr lang="en-US" dirty="0"/>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426513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dirty="0"/>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April 1, 2026</a:t>
            </a:fld>
            <a:endParaRPr lang="en-US" dirty="0"/>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87947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April 1,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637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April 1,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1765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April 1,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24199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dirty="0"/>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 2026</a:t>
            </a:fld>
            <a:endParaRPr lang="en-US" dirty="0"/>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65747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46335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April 1, 2026</a:t>
            </a:fld>
            <a:endParaRPr lang="en-US" dirty="0"/>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607544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6.svg"/><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dirty="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spTree>
    <p:extLst>
      <p:ext uri="{BB962C8B-B14F-4D97-AF65-F5344CB8AC3E}">
        <p14:creationId xmlns:p14="http://schemas.microsoft.com/office/powerpoint/2010/main" val="3338138243"/>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April 1, 2026</a:t>
            </a:fld>
            <a:endParaRPr lang="en-US" dirty="0"/>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dirty="0"/>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dirty="0"/>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spTree>
    <p:extLst>
      <p:ext uri="{BB962C8B-B14F-4D97-AF65-F5344CB8AC3E}">
        <p14:creationId xmlns:p14="http://schemas.microsoft.com/office/powerpoint/2010/main" val="3499037964"/>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71" r:id="rId5"/>
    <p:sldLayoutId id="2147483673" r:id="rId6"/>
    <p:sldLayoutId id="2147483672" r:id="rId7"/>
    <p:sldLayoutId id="2147483664" r:id="rId8"/>
    <p:sldLayoutId id="2147483668" r:id="rId9"/>
    <p:sldLayoutId id="2147483669" r:id="rId10"/>
    <p:sldLayoutId id="2147483666" r:id="rId11"/>
    <p:sldLayoutId id="2147483675" r:id="rId12"/>
    <p:sldLayoutId id="2147483679" r:id="rId13"/>
    <p:sldLayoutId id="2147483676" r:id="rId14"/>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Ping.Yan@ercot.com" TargetMode="External"/><Relationship Id="rId2" Type="http://schemas.openxmlformats.org/officeDocument/2006/relationships/hyperlink" Target="mailto:Priya.Ramasubbu@ercot.co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F31B-7178-C607-17D8-2A2BD0BBEF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499839-B798-E7B3-DB15-49FAE56390EE}"/>
              </a:ext>
            </a:extLst>
          </p:cNvPr>
          <p:cNvSpPr>
            <a:spLocks noGrp="1"/>
          </p:cNvSpPr>
          <p:nvPr>
            <p:ph type="ctrTitle"/>
          </p:nvPr>
        </p:nvSpPr>
        <p:spPr>
          <a:xfrm>
            <a:off x="882069" y="2564247"/>
            <a:ext cx="5030534" cy="3999346"/>
          </a:xfrm>
        </p:spPr>
        <p:txBody>
          <a:bodyPr>
            <a:normAutofit/>
          </a:bodyPr>
          <a:lstStyle/>
          <a:p>
            <a:pPr lvl="0">
              <a:lnSpc>
                <a:spcPct val="100000"/>
              </a:lnSpc>
              <a:spcBef>
                <a:spcPts val="300"/>
              </a:spcBef>
              <a:spcAft>
                <a:spcPts val="300"/>
              </a:spcAft>
              <a:defRPr/>
            </a:pPr>
            <a:r>
              <a:rPr lang="en-US" sz="2800" dirty="0"/>
              <a:t>Far West Texas Import GTCs Exit Strategies</a:t>
            </a:r>
            <a:br>
              <a:rPr lang="en-US" sz="2800" dirty="0"/>
            </a:br>
            <a:br>
              <a:rPr lang="en-US" sz="1400" b="0" dirty="0"/>
            </a:br>
            <a:br>
              <a:rPr lang="en-US" sz="1400" b="0" dirty="0"/>
            </a:br>
            <a:br>
              <a:rPr lang="en-US" sz="1400" b="0" dirty="0"/>
            </a:br>
            <a:r>
              <a:rPr lang="en-US" sz="1800" b="0" i="1" dirty="0"/>
              <a:t>Priya Ramasubbu</a:t>
            </a:r>
            <a:br>
              <a:rPr lang="en-US" sz="1800" b="0" i="1" dirty="0"/>
            </a:br>
            <a:r>
              <a:rPr lang="en-US" sz="1800" b="0" i="1" dirty="0"/>
              <a:t>Grid Planning, ERCOT</a:t>
            </a:r>
            <a:br>
              <a:rPr lang="en-US" sz="1400" b="0" dirty="0"/>
            </a:br>
            <a:br>
              <a:rPr lang="en-US" sz="1200" b="0" dirty="0"/>
            </a:br>
            <a:r>
              <a:rPr lang="en-US" sz="1200" b="0" dirty="0"/>
              <a:t>April 02, 2026</a:t>
            </a:r>
            <a:endParaRPr lang="en-US" dirty="0"/>
          </a:p>
        </p:txBody>
      </p:sp>
    </p:spTree>
    <p:extLst>
      <p:ext uri="{BB962C8B-B14F-4D97-AF65-F5344CB8AC3E}">
        <p14:creationId xmlns:p14="http://schemas.microsoft.com/office/powerpoint/2010/main" val="358461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C0C0-0BCB-DB26-662D-330CD3E12C91}"/>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D7ECA840-0A0F-694A-41FD-891C8FA19C3A}"/>
              </a:ext>
            </a:extLst>
          </p:cNvPr>
          <p:cNvSpPr>
            <a:spLocks noGrp="1"/>
          </p:cNvSpPr>
          <p:nvPr>
            <p:ph type="body" sz="quarter" idx="16"/>
          </p:nvPr>
        </p:nvSpPr>
        <p:spPr>
          <a:xfrm>
            <a:off x="470886" y="914400"/>
            <a:ext cx="11187714" cy="4495800"/>
          </a:xfrm>
        </p:spPr>
        <p:txBody>
          <a:bodyPr/>
          <a:lstStyle/>
          <a:p>
            <a:pPr marL="285750" indent="-285750">
              <a:buFont typeface="Arial" panose="020B0604020202020204" pitchFamily="34" charset="0"/>
              <a:buChar char="•"/>
            </a:pPr>
            <a:r>
              <a:rPr lang="en-US" dirty="0"/>
              <a:t>ERCOT established the new North to Far West Texas Import (I_FW_N) and South to Far West Texas Import (I_FW_S) Generic Transmission Constraints (GTCs) to address cascading associated with large power imports from North to Far West Texas and South to Far West Texas, respectively, effective September 15, 2025.</a:t>
            </a:r>
          </a:p>
          <a:p>
            <a:pPr marL="285750" indent="-285750">
              <a:buFont typeface="Arial" panose="020B0604020202020204" pitchFamily="34" charset="0"/>
              <a:buChar char="•"/>
            </a:pPr>
            <a:r>
              <a:rPr lang="en-US" dirty="0"/>
              <a:t>Per Nodal Protocol Section 3.10.7.6 (7), ERCOT conducted a study and identified GTC exit strategies for the I_FW_N  and I_FW_S GTC(s).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C31AA175-1712-7D6A-A857-023F303E9B5A}"/>
              </a:ext>
            </a:extLst>
          </p:cNvPr>
          <p:cNvSpPr>
            <a:spLocks noGrp="1"/>
          </p:cNvSpPr>
          <p:nvPr>
            <p:ph type="sldNum" sz="quarter" idx="12"/>
          </p:nvPr>
        </p:nvSpPr>
        <p:spPr/>
        <p:txBody>
          <a:bodyPr/>
          <a:lstStyle/>
          <a:p>
            <a:fld id="{BCDE79FB-97BA-492B-8D57-F1373F9ADA95}" type="slidenum">
              <a:rPr lang="en-US" smtClean="0"/>
              <a:t>2</a:t>
            </a:fld>
            <a:endParaRPr lang="en-US" dirty="0"/>
          </a:p>
        </p:txBody>
      </p:sp>
      <p:graphicFrame>
        <p:nvGraphicFramePr>
          <p:cNvPr id="5" name="Table 4">
            <a:extLst>
              <a:ext uri="{FF2B5EF4-FFF2-40B4-BE49-F238E27FC236}">
                <a16:creationId xmlns:a16="http://schemas.microsoft.com/office/drawing/2014/main" id="{8A317F3C-7E53-A24A-6F56-01AB49C4CC31}"/>
              </a:ext>
            </a:extLst>
          </p:cNvPr>
          <p:cNvGraphicFramePr>
            <a:graphicFrameLocks noGrp="1"/>
          </p:cNvGraphicFramePr>
          <p:nvPr>
            <p:extLst>
              <p:ext uri="{D42A27DB-BD31-4B8C-83A1-F6EECF244321}">
                <p14:modId xmlns:p14="http://schemas.microsoft.com/office/powerpoint/2010/main" val="3282024371"/>
              </p:ext>
            </p:extLst>
          </p:nvPr>
        </p:nvGraphicFramePr>
        <p:xfrm>
          <a:off x="470886" y="2310329"/>
          <a:ext cx="5402972" cy="1827928"/>
        </p:xfrm>
        <a:graphic>
          <a:graphicData uri="http://schemas.openxmlformats.org/drawingml/2006/table">
            <a:tbl>
              <a:tblPr firstRow="1" bandRow="1">
                <a:tableStyleId>{B301B821-A1FF-4177-AEE7-76D212191A09}</a:tableStyleId>
              </a:tblPr>
              <a:tblGrid>
                <a:gridCol w="1303670">
                  <a:extLst>
                    <a:ext uri="{9D8B030D-6E8A-4147-A177-3AD203B41FA5}">
                      <a16:colId xmlns:a16="http://schemas.microsoft.com/office/drawing/2014/main" val="1137848847"/>
                    </a:ext>
                  </a:extLst>
                </a:gridCol>
                <a:gridCol w="4099302">
                  <a:extLst>
                    <a:ext uri="{9D8B030D-6E8A-4147-A177-3AD203B41FA5}">
                      <a16:colId xmlns:a16="http://schemas.microsoft.com/office/drawing/2014/main" val="2921331168"/>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dirty="0">
                          <a:solidFill>
                            <a:schemeClr val="bg1"/>
                          </a:solidFill>
                        </a:rPr>
                        <a:t>GTC Definition</a:t>
                      </a:r>
                    </a:p>
                  </a:txBody>
                  <a:tcPr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Line</a:t>
                      </a:r>
                      <a:endParaRPr lang="en-US" sz="1200" dirty="0">
                        <a:solidFill>
                          <a:schemeClr val="accent1"/>
                        </a:solidFill>
                      </a:endParaRPr>
                    </a:p>
                  </a:txBody>
                  <a:tcPr anchor="ctr"/>
                </a:tc>
                <a:extLst>
                  <a:ext uri="{0D108BD9-81ED-4DB2-BD59-A6C34878D82A}">
                    <a16:rowId xmlns:a16="http://schemas.microsoft.com/office/drawing/2014/main" val="1474141225"/>
                  </a:ext>
                </a:extLst>
              </a:tr>
              <a:tr h="3445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I_FW_N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rial"/>
                          <a:ea typeface="+mn-ea"/>
                          <a:cs typeface="+mn-cs"/>
                        </a:rPr>
                        <a:t>Farmland – Wett_Long_Draw 345-kV line</a:t>
                      </a:r>
                    </a:p>
                  </a:txBody>
                  <a:tcPr marL="68580" marR="68580" marT="0" marB="0" anchor="ctr"/>
                </a:tc>
                <a:extLst>
                  <a:ext uri="{0D108BD9-81ED-4DB2-BD59-A6C34878D82A}">
                    <a16:rowId xmlns:a16="http://schemas.microsoft.com/office/drawing/2014/main" val="41003493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I_FW_N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rial"/>
                          <a:ea typeface="+mn-ea"/>
                          <a:cs typeface="+mn-cs"/>
                        </a:rPr>
                        <a:t>Scurry County South Switch – Wett_Long_Draw 345-kV line</a:t>
                      </a:r>
                    </a:p>
                  </a:txBody>
                  <a:tcPr marL="68580" marR="68580" marT="0" marB="0" anchor="ctr"/>
                </a:tc>
                <a:extLst>
                  <a:ext uri="{0D108BD9-81ED-4DB2-BD59-A6C34878D82A}">
                    <a16:rowId xmlns:a16="http://schemas.microsoft.com/office/drawing/2014/main" val="3240697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I_FW_N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rial"/>
                          <a:ea typeface="+mn-ea"/>
                          <a:cs typeface="+mn-cs"/>
                        </a:rPr>
                        <a:t>Scurry County South Switch – Wett_Faraday 345-kV line</a:t>
                      </a:r>
                    </a:p>
                  </a:txBody>
                  <a:tcPr marL="68580" marR="68580" marT="0" marB="0" anchor="ctr"/>
                </a:tc>
                <a:extLst>
                  <a:ext uri="{0D108BD9-81ED-4DB2-BD59-A6C34878D82A}">
                    <a16:rowId xmlns:a16="http://schemas.microsoft.com/office/drawing/2014/main" val="286672837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I_FW_N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rial"/>
                          <a:ea typeface="+mn-ea"/>
                          <a:cs typeface="+mn-cs"/>
                        </a:rPr>
                        <a:t>Farmland – Wett_Long_Draw 345-kV line</a:t>
                      </a:r>
                    </a:p>
                  </a:txBody>
                  <a:tcPr marL="68580" marR="68580" marT="0" marB="0" anchor="ctr"/>
                </a:tc>
                <a:extLst>
                  <a:ext uri="{0D108BD9-81ED-4DB2-BD59-A6C34878D82A}">
                    <a16:rowId xmlns:a16="http://schemas.microsoft.com/office/drawing/2014/main" val="992830263"/>
                  </a:ext>
                </a:extLst>
              </a:tr>
            </a:tbl>
          </a:graphicData>
        </a:graphic>
      </p:graphicFrame>
      <p:graphicFrame>
        <p:nvGraphicFramePr>
          <p:cNvPr id="6" name="Table 5">
            <a:extLst>
              <a:ext uri="{FF2B5EF4-FFF2-40B4-BE49-F238E27FC236}">
                <a16:creationId xmlns:a16="http://schemas.microsoft.com/office/drawing/2014/main" id="{4919C0C5-0D10-B36C-D9B7-A56872EEBB0A}"/>
              </a:ext>
            </a:extLst>
          </p:cNvPr>
          <p:cNvGraphicFramePr>
            <a:graphicFrameLocks noGrp="1"/>
          </p:cNvGraphicFramePr>
          <p:nvPr>
            <p:extLst>
              <p:ext uri="{D42A27DB-BD31-4B8C-83A1-F6EECF244321}">
                <p14:modId xmlns:p14="http://schemas.microsoft.com/office/powerpoint/2010/main" val="2773401427"/>
              </p:ext>
            </p:extLst>
          </p:nvPr>
        </p:nvGraphicFramePr>
        <p:xfrm>
          <a:off x="6002749" y="2306498"/>
          <a:ext cx="5402972" cy="4423808"/>
        </p:xfrm>
        <a:graphic>
          <a:graphicData uri="http://schemas.openxmlformats.org/drawingml/2006/table">
            <a:tbl>
              <a:tblPr firstRow="1" bandRow="1">
                <a:tableStyleId>{B301B821-A1FF-4177-AEE7-76D212191A09}</a:tableStyleId>
              </a:tblPr>
              <a:tblGrid>
                <a:gridCol w="1303148">
                  <a:extLst>
                    <a:ext uri="{9D8B030D-6E8A-4147-A177-3AD203B41FA5}">
                      <a16:colId xmlns:a16="http://schemas.microsoft.com/office/drawing/2014/main" val="1137848847"/>
                    </a:ext>
                  </a:extLst>
                </a:gridCol>
                <a:gridCol w="4099824">
                  <a:extLst>
                    <a:ext uri="{9D8B030D-6E8A-4147-A177-3AD203B41FA5}">
                      <a16:colId xmlns:a16="http://schemas.microsoft.com/office/drawing/2014/main" val="2921331168"/>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dirty="0">
                          <a:solidFill>
                            <a:schemeClr val="bg1"/>
                          </a:solidFill>
                        </a:rPr>
                        <a:t>GTC Definition</a:t>
                      </a:r>
                    </a:p>
                  </a:txBody>
                  <a:tcPr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Line</a:t>
                      </a:r>
                      <a:endParaRPr lang="en-US" sz="1200" dirty="0">
                        <a:solidFill>
                          <a:schemeClr val="accent1"/>
                        </a:solidFill>
                      </a:endParaRPr>
                    </a:p>
                  </a:txBody>
                  <a:tcPr anchor="ctr"/>
                </a:tc>
                <a:extLst>
                  <a:ext uri="{0D108BD9-81ED-4DB2-BD59-A6C34878D82A}">
                    <a16:rowId xmlns:a16="http://schemas.microsoft.com/office/drawing/2014/main" val="1474141225"/>
                  </a:ext>
                </a:extLst>
              </a:tr>
              <a:tr h="3445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I_FW_S</a:t>
                      </a:r>
                    </a:p>
                  </a:txBody>
                  <a:tcPr anchor="ctr"/>
                </a:tc>
                <a:tc>
                  <a:txBody>
                    <a:bodyPr/>
                    <a:lstStyle/>
                    <a:p>
                      <a:pPr marL="0" marR="0" algn="l">
                        <a:buNone/>
                      </a:pPr>
                      <a:r>
                        <a:rPr lang="en-US" sz="1200" kern="1200" dirty="0">
                          <a:solidFill>
                            <a:schemeClr val="dk1"/>
                          </a:solidFill>
                          <a:latin typeface="+mn-lt"/>
                          <a:ea typeface="+mn-ea"/>
                          <a:cs typeface="+mn-cs"/>
                        </a:rPr>
                        <a:t>Big Hill – Schneeman Draw #1 345-kV line</a:t>
                      </a:r>
                    </a:p>
                  </a:txBody>
                  <a:tcPr marL="68580" marR="68580" marT="0" marB="0" anchor="ctr"/>
                </a:tc>
                <a:extLst>
                  <a:ext uri="{0D108BD9-81ED-4DB2-BD59-A6C34878D82A}">
                    <a16:rowId xmlns:a16="http://schemas.microsoft.com/office/drawing/2014/main" val="41003493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71A1C"/>
                          </a:solidFill>
                          <a:effectLst/>
                          <a:uLnTx/>
                          <a:uFillTx/>
                          <a:latin typeface="Arial"/>
                          <a:ea typeface="+mn-ea"/>
                          <a:cs typeface="+mn-cs"/>
                        </a:rPr>
                        <a:t>I_FW_S</a:t>
                      </a:r>
                      <a:endParaRPr kumimoji="0" lang="en-US" sz="1200" b="1" i="0" u="none" strike="noStrike" kern="1200" cap="none" spc="0" normalizeH="0" baseline="0" noProof="0" dirty="0">
                        <a:ln>
                          <a:noFill/>
                        </a:ln>
                        <a:solidFill>
                          <a:srgbClr val="171A1C"/>
                        </a:solidFill>
                        <a:effectLst/>
                        <a:uLnTx/>
                        <a:uFillTx/>
                        <a:latin typeface="Arial"/>
                        <a:ea typeface="+mn-ea"/>
                        <a:cs typeface="+mn-cs"/>
                      </a:endParaRPr>
                    </a:p>
                  </a:txBody>
                  <a:tcPr anchor="ctr"/>
                </a:tc>
                <a:tc>
                  <a:txBody>
                    <a:bodyPr/>
                    <a:lstStyle/>
                    <a:p>
                      <a:pPr marL="0" marR="0" algn="l">
                        <a:buNone/>
                      </a:pPr>
                      <a:r>
                        <a:rPr lang="en-US" sz="1200" kern="1200" dirty="0">
                          <a:solidFill>
                            <a:schemeClr val="dk1"/>
                          </a:solidFill>
                          <a:latin typeface="+mn-lt"/>
                          <a:ea typeface="+mn-ea"/>
                          <a:cs typeface="+mn-cs"/>
                        </a:rPr>
                        <a:t>Big Hill – Schneeman Draw #2 345-kV line</a:t>
                      </a:r>
                    </a:p>
                  </a:txBody>
                  <a:tcPr marL="68580" marR="68580" marT="0" marB="0" anchor="ctr"/>
                </a:tc>
                <a:extLst>
                  <a:ext uri="{0D108BD9-81ED-4DB2-BD59-A6C34878D82A}">
                    <a16:rowId xmlns:a16="http://schemas.microsoft.com/office/drawing/2014/main" val="3240697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71A1C"/>
                          </a:solidFill>
                          <a:effectLst/>
                          <a:uLnTx/>
                          <a:uFillTx/>
                          <a:latin typeface="Arial"/>
                          <a:ea typeface="+mn-ea"/>
                          <a:cs typeface="+mn-cs"/>
                        </a:rPr>
                        <a:t>I_FW_S</a:t>
                      </a:r>
                      <a:endParaRPr kumimoji="0" lang="en-US" sz="1200" b="1" i="0" u="none" strike="noStrike" kern="1200" cap="none" spc="0" normalizeH="0" baseline="0" noProof="0" dirty="0">
                        <a:ln>
                          <a:noFill/>
                        </a:ln>
                        <a:solidFill>
                          <a:srgbClr val="171A1C"/>
                        </a:solidFill>
                        <a:effectLst/>
                        <a:uLnTx/>
                        <a:uFillTx/>
                        <a:latin typeface="Arial"/>
                        <a:ea typeface="+mn-ea"/>
                        <a:cs typeface="+mn-cs"/>
                      </a:endParaRPr>
                    </a:p>
                  </a:txBody>
                  <a:tcPr anchor="ctr"/>
                </a:tc>
                <a:tc>
                  <a:txBody>
                    <a:bodyPr/>
                    <a:lstStyle/>
                    <a:p>
                      <a:pPr marL="0" marR="0" algn="l">
                        <a:buNone/>
                      </a:pPr>
                      <a:r>
                        <a:rPr lang="en-US" sz="1200" kern="1200" dirty="0">
                          <a:solidFill>
                            <a:schemeClr val="dk1"/>
                          </a:solidFill>
                          <a:latin typeface="+mn-lt"/>
                          <a:ea typeface="+mn-ea"/>
                          <a:cs typeface="+mn-cs"/>
                        </a:rPr>
                        <a:t>Divide Switchyard – Wett_Sand_Bluff 345-kV line</a:t>
                      </a:r>
                    </a:p>
                  </a:txBody>
                  <a:tcPr marL="68580" marR="68580" marT="0" marB="0" anchor="ctr"/>
                </a:tc>
                <a:extLst>
                  <a:ext uri="{0D108BD9-81ED-4DB2-BD59-A6C34878D82A}">
                    <a16:rowId xmlns:a16="http://schemas.microsoft.com/office/drawing/2014/main" val="286672837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71A1C"/>
                          </a:solidFill>
                          <a:effectLst/>
                          <a:uLnTx/>
                          <a:uFillTx/>
                          <a:latin typeface="Arial"/>
                          <a:ea typeface="+mn-ea"/>
                          <a:cs typeface="+mn-cs"/>
                        </a:rPr>
                        <a:t>I_FW_S</a:t>
                      </a:r>
                      <a:endParaRPr kumimoji="0" lang="en-US" sz="1200" b="1" i="0" u="none" strike="noStrike" kern="1200" cap="none" spc="0" normalizeH="0" baseline="0" noProof="0" dirty="0">
                        <a:ln>
                          <a:noFill/>
                        </a:ln>
                        <a:solidFill>
                          <a:srgbClr val="171A1C"/>
                        </a:solidFill>
                        <a:effectLst/>
                        <a:uLnTx/>
                        <a:uFillTx/>
                        <a:latin typeface="Arial"/>
                        <a:ea typeface="+mn-ea"/>
                        <a:cs typeface="+mn-cs"/>
                      </a:endParaRPr>
                    </a:p>
                  </a:txBody>
                  <a:tcPr anchor="ctr"/>
                </a:tc>
                <a:tc>
                  <a:txBody>
                    <a:bodyPr/>
                    <a:lstStyle/>
                    <a:p>
                      <a:pPr marL="0" marR="0" algn="l">
                        <a:buNone/>
                      </a:pPr>
                      <a:r>
                        <a:rPr lang="en-US" sz="1200" kern="1200" dirty="0">
                          <a:solidFill>
                            <a:schemeClr val="dk1"/>
                          </a:solidFill>
                          <a:latin typeface="+mn-lt"/>
                          <a:ea typeface="+mn-ea"/>
                          <a:cs typeface="+mn-cs"/>
                        </a:rPr>
                        <a:t>Cattleman Switch – Longshore Switch 345-kV line</a:t>
                      </a:r>
                    </a:p>
                  </a:txBody>
                  <a:tcPr marL="68580" marR="68580" marT="0" marB="0" anchor="ctr"/>
                </a:tc>
                <a:extLst>
                  <a:ext uri="{0D108BD9-81ED-4DB2-BD59-A6C34878D82A}">
                    <a16:rowId xmlns:a16="http://schemas.microsoft.com/office/drawing/2014/main" val="99283026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71A1C"/>
                          </a:solidFill>
                          <a:effectLst/>
                          <a:uLnTx/>
                          <a:uFillTx/>
                          <a:latin typeface="Arial"/>
                          <a:ea typeface="+mn-ea"/>
                          <a:cs typeface="+mn-cs"/>
                        </a:rPr>
                        <a:t>I_FW_S</a:t>
                      </a:r>
                      <a:endParaRPr kumimoji="0" lang="en-US" sz="1200" b="1" i="0" u="none" strike="noStrike" kern="1200" cap="none" spc="0" normalizeH="0" baseline="0" noProof="0" dirty="0">
                        <a:ln>
                          <a:noFill/>
                        </a:ln>
                        <a:solidFill>
                          <a:srgbClr val="171A1C"/>
                        </a:solidFill>
                        <a:effectLst/>
                        <a:uLnTx/>
                        <a:uFillTx/>
                        <a:latin typeface="Arial"/>
                        <a:ea typeface="+mn-ea"/>
                        <a:cs typeface="+mn-cs"/>
                      </a:endParaRPr>
                    </a:p>
                  </a:txBody>
                  <a:tcPr anchor="ctr"/>
                </a:tc>
                <a:tc>
                  <a:txBody>
                    <a:bodyPr/>
                    <a:lstStyle/>
                    <a:p>
                      <a:pPr marL="0" marR="0" algn="l">
                        <a:buNone/>
                      </a:pPr>
                      <a:r>
                        <a:rPr lang="en-US" sz="1200" kern="1200" dirty="0">
                          <a:solidFill>
                            <a:schemeClr val="dk1"/>
                          </a:solidFill>
                          <a:latin typeface="+mn-lt"/>
                          <a:ea typeface="+mn-ea"/>
                          <a:cs typeface="+mn-cs"/>
                        </a:rPr>
                        <a:t>Morgan Creek SES – Longshore Switch #1 345-kV line</a:t>
                      </a:r>
                    </a:p>
                  </a:txBody>
                  <a:tcPr marL="68580" marR="68580" marT="0" marB="0" anchor="ctr"/>
                </a:tc>
                <a:extLst>
                  <a:ext uri="{0D108BD9-81ED-4DB2-BD59-A6C34878D82A}">
                    <a16:rowId xmlns:a16="http://schemas.microsoft.com/office/drawing/2014/main" val="39254484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71A1C"/>
                          </a:solidFill>
                          <a:effectLst/>
                          <a:uLnTx/>
                          <a:uFillTx/>
                          <a:latin typeface="Arial"/>
                          <a:ea typeface="+mn-ea"/>
                          <a:cs typeface="+mn-cs"/>
                        </a:rPr>
                        <a:t>I_FW_S</a:t>
                      </a:r>
                      <a:endParaRPr kumimoji="0" lang="en-US" sz="1200" b="1" i="0" u="none" strike="noStrike" kern="1200" cap="none" spc="0" normalizeH="0" baseline="0" noProof="0" dirty="0">
                        <a:ln>
                          <a:noFill/>
                        </a:ln>
                        <a:solidFill>
                          <a:srgbClr val="171A1C"/>
                        </a:solidFill>
                        <a:effectLst/>
                        <a:uLnTx/>
                        <a:uFillTx/>
                        <a:latin typeface="Arial"/>
                        <a:ea typeface="+mn-ea"/>
                        <a:cs typeface="+mn-cs"/>
                      </a:endParaRPr>
                    </a:p>
                  </a:txBody>
                  <a:tcPr anchor="ctr"/>
                </a:tc>
                <a:tc>
                  <a:txBody>
                    <a:bodyPr/>
                    <a:lstStyle/>
                    <a:p>
                      <a:pPr marL="0" marR="0" algn="l">
                        <a:buNone/>
                      </a:pPr>
                      <a:r>
                        <a:rPr lang="en-US" sz="1200" kern="1200" dirty="0">
                          <a:solidFill>
                            <a:schemeClr val="dk1"/>
                          </a:solidFill>
                          <a:latin typeface="+mn-lt"/>
                          <a:ea typeface="+mn-ea"/>
                          <a:cs typeface="+mn-cs"/>
                        </a:rPr>
                        <a:t>Morgan Creek SES – Longshore Switch #2 345-kV line</a:t>
                      </a:r>
                    </a:p>
                  </a:txBody>
                  <a:tcPr marL="68580" marR="68580" marT="0" marB="0" anchor="ctr"/>
                </a:tc>
                <a:extLst>
                  <a:ext uri="{0D108BD9-81ED-4DB2-BD59-A6C34878D82A}">
                    <a16:rowId xmlns:a16="http://schemas.microsoft.com/office/drawing/2014/main" val="33331374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71A1C"/>
                          </a:solidFill>
                          <a:effectLst/>
                          <a:uLnTx/>
                          <a:uFillTx/>
                          <a:latin typeface="Arial"/>
                          <a:ea typeface="+mn-ea"/>
                          <a:cs typeface="+mn-cs"/>
                        </a:rPr>
                        <a:t>I_FW_S</a:t>
                      </a:r>
                      <a:endParaRPr kumimoji="0" lang="en-US" sz="1200" b="1" i="0" u="none" strike="noStrike" kern="1200" cap="none" spc="0" normalizeH="0" baseline="0" noProof="0" dirty="0">
                        <a:ln>
                          <a:noFill/>
                        </a:ln>
                        <a:solidFill>
                          <a:srgbClr val="171A1C"/>
                        </a:solidFill>
                        <a:effectLst/>
                        <a:uLnTx/>
                        <a:uFillTx/>
                        <a:latin typeface="Arial"/>
                        <a:ea typeface="+mn-ea"/>
                        <a:cs typeface="+mn-cs"/>
                      </a:endParaRPr>
                    </a:p>
                  </a:txBody>
                  <a:tcPr anchor="ctr"/>
                </a:tc>
                <a:tc>
                  <a:txBody>
                    <a:bodyPr/>
                    <a:lstStyle/>
                    <a:p>
                      <a:pPr marL="0" marR="0" algn="l">
                        <a:buNone/>
                      </a:pPr>
                      <a:r>
                        <a:rPr lang="en-US" sz="1200" kern="1200" dirty="0">
                          <a:solidFill>
                            <a:schemeClr val="dk1"/>
                          </a:solidFill>
                          <a:latin typeface="+mn-lt"/>
                          <a:ea typeface="+mn-ea"/>
                          <a:cs typeface="+mn-cs"/>
                        </a:rPr>
                        <a:t>Morgan Creek SES – Consavvy Switch 345-kV line</a:t>
                      </a:r>
                    </a:p>
                  </a:txBody>
                  <a:tcPr marL="68580" marR="68580" marT="0" marB="0" anchor="ctr"/>
                </a:tc>
                <a:extLst>
                  <a:ext uri="{0D108BD9-81ED-4DB2-BD59-A6C34878D82A}">
                    <a16:rowId xmlns:a16="http://schemas.microsoft.com/office/drawing/2014/main" val="23857630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71A1C"/>
                          </a:solidFill>
                          <a:effectLst/>
                          <a:uLnTx/>
                          <a:uFillTx/>
                          <a:latin typeface="Arial"/>
                          <a:ea typeface="+mn-ea"/>
                          <a:cs typeface="+mn-cs"/>
                        </a:rPr>
                        <a:t>I_FW_S</a:t>
                      </a:r>
                      <a:endParaRPr kumimoji="0" lang="en-US" sz="1200" b="1" i="0" u="none" strike="noStrike" kern="1200" cap="none" spc="0" normalizeH="0" baseline="0" noProof="0" dirty="0">
                        <a:ln>
                          <a:noFill/>
                        </a:ln>
                        <a:solidFill>
                          <a:srgbClr val="171A1C"/>
                        </a:solidFill>
                        <a:effectLst/>
                        <a:uLnTx/>
                        <a:uFillTx/>
                        <a:latin typeface="Arial"/>
                        <a:ea typeface="+mn-ea"/>
                        <a:cs typeface="+mn-cs"/>
                      </a:endParaRPr>
                    </a:p>
                  </a:txBody>
                  <a:tcPr anchor="ctr"/>
                </a:tc>
                <a:tc>
                  <a:txBody>
                    <a:bodyPr/>
                    <a:lstStyle/>
                    <a:p>
                      <a:pPr marL="0" marR="0" algn="l">
                        <a:buNone/>
                      </a:pPr>
                      <a:r>
                        <a:rPr lang="en-US" sz="1200" kern="1200" dirty="0">
                          <a:solidFill>
                            <a:schemeClr val="dk1"/>
                          </a:solidFill>
                          <a:latin typeface="+mn-lt"/>
                          <a:ea typeface="+mn-ea"/>
                          <a:cs typeface="+mn-cs"/>
                        </a:rPr>
                        <a:t>Ranger Camp Switch – Falcon Seaboard 345-kV line</a:t>
                      </a:r>
                      <a:r>
                        <a:rPr lang="en-US" sz="1200" kern="1200" baseline="30000" dirty="0">
                          <a:solidFill>
                            <a:schemeClr val="dk1"/>
                          </a:solidFill>
                          <a:latin typeface="+mn-lt"/>
                          <a:ea typeface="+mn-ea"/>
                          <a:cs typeface="+mn-cs"/>
                        </a:rPr>
                        <a:t>1</a:t>
                      </a:r>
                      <a:endParaRPr lang="en-US"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2523886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71A1C"/>
                          </a:solidFill>
                          <a:effectLst/>
                          <a:uLnTx/>
                          <a:uFillTx/>
                          <a:latin typeface="Arial"/>
                          <a:ea typeface="+mn-ea"/>
                          <a:cs typeface="+mn-cs"/>
                        </a:rPr>
                        <a:t>I_FW_S</a:t>
                      </a:r>
                      <a:endParaRPr kumimoji="0" lang="en-US" sz="1200" b="1" i="0" u="none" strike="noStrike" kern="1200" cap="none" spc="0" normalizeH="0" baseline="0" noProof="0" dirty="0">
                        <a:ln>
                          <a:noFill/>
                        </a:ln>
                        <a:solidFill>
                          <a:srgbClr val="171A1C"/>
                        </a:solidFill>
                        <a:effectLst/>
                        <a:uLnTx/>
                        <a:uFillTx/>
                        <a:latin typeface="Arial"/>
                        <a:ea typeface="+mn-ea"/>
                        <a:cs typeface="+mn-cs"/>
                      </a:endParaRPr>
                    </a:p>
                  </a:txBody>
                  <a:tcPr anchor="ctr"/>
                </a:tc>
                <a:tc>
                  <a:txBody>
                    <a:bodyPr/>
                    <a:lstStyle/>
                    <a:p>
                      <a:pPr marL="0" marR="0" algn="l">
                        <a:buNone/>
                      </a:pPr>
                      <a:r>
                        <a:rPr lang="en-US" sz="1200" kern="1200" dirty="0">
                          <a:solidFill>
                            <a:schemeClr val="dk1"/>
                          </a:solidFill>
                          <a:latin typeface="+mn-lt"/>
                          <a:ea typeface="+mn-ea"/>
                          <a:cs typeface="+mn-cs"/>
                        </a:rPr>
                        <a:t>Ranger Camp Switch -- Falcon Seaboard</a:t>
                      </a:r>
                    </a:p>
                  </a:txBody>
                  <a:tcPr marL="68580" marR="68580" marT="0" marB="0" anchor="ctr"/>
                </a:tc>
                <a:extLst>
                  <a:ext uri="{0D108BD9-81ED-4DB2-BD59-A6C34878D82A}">
                    <a16:rowId xmlns:a16="http://schemas.microsoft.com/office/drawing/2014/main" val="35048806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71A1C"/>
                          </a:solidFill>
                          <a:effectLst/>
                          <a:uLnTx/>
                          <a:uFillTx/>
                          <a:latin typeface="Arial"/>
                          <a:ea typeface="+mn-ea"/>
                          <a:cs typeface="+mn-cs"/>
                        </a:rPr>
                        <a:t>I_FW_S</a:t>
                      </a:r>
                      <a:endParaRPr kumimoji="0" lang="en-US" sz="1200" b="1" i="0" u="none" strike="noStrike" kern="1200" cap="none" spc="0" normalizeH="0" baseline="0" noProof="0" dirty="0">
                        <a:ln>
                          <a:noFill/>
                        </a:ln>
                        <a:solidFill>
                          <a:srgbClr val="171A1C"/>
                        </a:solidFill>
                        <a:effectLst/>
                        <a:uLnTx/>
                        <a:uFillTx/>
                        <a:latin typeface="Arial"/>
                        <a:ea typeface="+mn-ea"/>
                        <a:cs typeface="+mn-cs"/>
                      </a:endParaRPr>
                    </a:p>
                  </a:txBody>
                  <a:tcPr anchor="ctr"/>
                </a:tc>
                <a:tc>
                  <a:txBody>
                    <a:bodyPr/>
                    <a:lstStyle/>
                    <a:p>
                      <a:pPr marL="0" marR="0" algn="l">
                        <a:buNone/>
                      </a:pPr>
                      <a:r>
                        <a:rPr lang="en-US" sz="1200" kern="1200" dirty="0">
                          <a:solidFill>
                            <a:schemeClr val="dk1"/>
                          </a:solidFill>
                          <a:latin typeface="+mn-lt"/>
                          <a:ea typeface="+mn-ea"/>
                          <a:cs typeface="+mn-cs"/>
                        </a:rPr>
                        <a:t>Cattleman Switch – Prairieland Switch</a:t>
                      </a:r>
                    </a:p>
                  </a:txBody>
                  <a:tcPr marL="68580" marR="68580" marT="0" marB="0" anchor="ctr"/>
                </a:tc>
                <a:extLst>
                  <a:ext uri="{0D108BD9-81ED-4DB2-BD59-A6C34878D82A}">
                    <a16:rowId xmlns:a16="http://schemas.microsoft.com/office/drawing/2014/main" val="28526355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71A1C"/>
                          </a:solidFill>
                          <a:effectLst/>
                          <a:uLnTx/>
                          <a:uFillTx/>
                          <a:latin typeface="Arial"/>
                          <a:ea typeface="+mn-ea"/>
                          <a:cs typeface="+mn-cs"/>
                        </a:rPr>
                        <a:t>I_FW_S</a:t>
                      </a:r>
                    </a:p>
                  </a:txBody>
                  <a:tcPr anchor="ctr"/>
                </a:tc>
                <a:tc>
                  <a:txBody>
                    <a:bodyPr/>
                    <a:lstStyle/>
                    <a:p>
                      <a:pPr marL="0" marR="0" algn="l">
                        <a:buNone/>
                      </a:pPr>
                      <a:r>
                        <a:rPr lang="en-US" sz="1200" kern="1200" dirty="0">
                          <a:solidFill>
                            <a:schemeClr val="dk1"/>
                          </a:solidFill>
                          <a:latin typeface="+mn-lt"/>
                          <a:ea typeface="+mn-ea"/>
                          <a:cs typeface="+mn-cs"/>
                        </a:rPr>
                        <a:t>Ranger Camp Switch – Prong Moss Switch</a:t>
                      </a:r>
                      <a:r>
                        <a:rPr lang="en-US" sz="1200" kern="1200" baseline="30000" dirty="0">
                          <a:solidFill>
                            <a:schemeClr val="dk1"/>
                          </a:solidFill>
                          <a:latin typeface="+mn-lt"/>
                          <a:ea typeface="+mn-ea"/>
                          <a:cs typeface="+mn-cs"/>
                        </a:rPr>
                        <a:t>2</a:t>
                      </a:r>
                      <a:endParaRPr lang="en-US" sz="12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247188833"/>
                  </a:ext>
                </a:extLst>
              </a:tr>
            </a:tbl>
          </a:graphicData>
        </a:graphic>
      </p:graphicFrame>
      <p:sp>
        <p:nvSpPr>
          <p:cNvPr id="8" name="TextBox 7">
            <a:extLst>
              <a:ext uri="{FF2B5EF4-FFF2-40B4-BE49-F238E27FC236}">
                <a16:creationId xmlns:a16="http://schemas.microsoft.com/office/drawing/2014/main" id="{3315308D-1C39-5968-0687-768F03DABDE5}"/>
              </a:ext>
            </a:extLst>
          </p:cNvPr>
          <p:cNvSpPr txBox="1"/>
          <p:nvPr/>
        </p:nvSpPr>
        <p:spPr>
          <a:xfrm>
            <a:off x="470886" y="6299419"/>
            <a:ext cx="5402972" cy="430887"/>
          </a:xfrm>
          <a:prstGeom prst="rect">
            <a:avLst/>
          </a:prstGeom>
          <a:noFill/>
        </p:spPr>
        <p:txBody>
          <a:bodyPr wrap="square" rtlCol="0">
            <a:spAutoFit/>
          </a:bodyPr>
          <a:lstStyle/>
          <a:p>
            <a:r>
              <a:rPr lang="en-US" sz="1100" baseline="30000" dirty="0"/>
              <a:t>1</a:t>
            </a:r>
            <a:r>
              <a:rPr lang="en-US" sz="1100" dirty="0"/>
              <a:t>This interface will be obsolete once Prong Moss Switch is energized</a:t>
            </a:r>
          </a:p>
          <a:p>
            <a:r>
              <a:rPr lang="en-US" sz="1100" baseline="30000" dirty="0"/>
              <a:t>2</a:t>
            </a:r>
            <a:r>
              <a:rPr lang="en-US" sz="1100" dirty="0"/>
              <a:t>This interface will be used only after Prong Moss Switch is energized</a:t>
            </a:r>
          </a:p>
        </p:txBody>
      </p:sp>
    </p:spTree>
    <p:extLst>
      <p:ext uri="{BB962C8B-B14F-4D97-AF65-F5344CB8AC3E}">
        <p14:creationId xmlns:p14="http://schemas.microsoft.com/office/powerpoint/2010/main" val="187663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24C69-F407-35FA-355F-C79D17957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25549-7038-B8BC-16E2-4F9C367BFF6E}"/>
              </a:ext>
            </a:extLst>
          </p:cNvPr>
          <p:cNvSpPr>
            <a:spLocks noGrp="1"/>
          </p:cNvSpPr>
          <p:nvPr>
            <p:ph type="title"/>
          </p:nvPr>
        </p:nvSpPr>
        <p:spPr/>
        <p:txBody>
          <a:bodyPr/>
          <a:lstStyle/>
          <a:p>
            <a:r>
              <a:rPr lang="en-US" dirty="0"/>
              <a:t>Study Methodology</a:t>
            </a:r>
          </a:p>
        </p:txBody>
      </p:sp>
      <p:sp>
        <p:nvSpPr>
          <p:cNvPr id="3" name="Text Placeholder 2">
            <a:extLst>
              <a:ext uri="{FF2B5EF4-FFF2-40B4-BE49-F238E27FC236}">
                <a16:creationId xmlns:a16="http://schemas.microsoft.com/office/drawing/2014/main" id="{A0600D6E-EBDF-5D78-E1EA-ED61BCB84F83}"/>
              </a:ext>
            </a:extLst>
          </p:cNvPr>
          <p:cNvSpPr>
            <a:spLocks noGrp="1"/>
          </p:cNvSpPr>
          <p:nvPr>
            <p:ph type="body" sz="quarter" idx="16"/>
          </p:nvPr>
        </p:nvSpPr>
        <p:spPr>
          <a:xfrm>
            <a:off x="470886" y="1181100"/>
            <a:ext cx="11187714" cy="5219700"/>
          </a:xfrm>
        </p:spPr>
        <p:txBody>
          <a:bodyPr/>
          <a:lstStyle/>
          <a:p>
            <a:pPr marL="285750" indent="-285750">
              <a:buFont typeface="Arial" panose="020B0604020202020204" pitchFamily="34" charset="0"/>
              <a:buChar char="•"/>
            </a:pPr>
            <a:r>
              <a:rPr lang="en-US" dirty="0"/>
              <a:t>The following Texas Energy Fund (TEF) generators located in the Far West weather zone that have met the Planning Guide 6.9(1) requirements were included in the analysis.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The exit strategy developed based on the system conditions where the cascading risks were identified were further stress tested as follows to validate the effectiveness and robustness of the developed exit strategies.</a:t>
            </a:r>
          </a:p>
          <a:p>
            <a:pPr marL="834390" lvl="1" indent="-285750"/>
            <a:r>
              <a:rPr lang="en-US" dirty="0"/>
              <a:t>Large Loads in the Far West weather zone substantiated by Interconnection Agreement and Officer Letters in the 2025 Regional Transmission Plan (RTP) were added.</a:t>
            </a:r>
          </a:p>
          <a:p>
            <a:pPr marL="834390" lvl="1" indent="-285750"/>
            <a:r>
              <a:rPr lang="en-US" dirty="0"/>
              <a:t>All solar and battery units in the Far West weather zone were set at 0 MW output and only batteries were providing reactive power support.</a:t>
            </a:r>
          </a:p>
          <a:p>
            <a:pPr marL="834390" lvl="1" indent="-285750"/>
            <a:r>
              <a:rPr lang="en-US" dirty="0"/>
              <a:t>All wind units in the Far West weather zone were dispatched at 15% and 10% of their respective maximum capacities</a:t>
            </a:r>
          </a:p>
          <a:p>
            <a:endParaRPr lang="en-US" dirty="0"/>
          </a:p>
          <a:p>
            <a:endParaRPr lang="en-US" dirty="0"/>
          </a:p>
        </p:txBody>
      </p:sp>
      <p:sp>
        <p:nvSpPr>
          <p:cNvPr id="4" name="Slide Number Placeholder 3">
            <a:extLst>
              <a:ext uri="{FF2B5EF4-FFF2-40B4-BE49-F238E27FC236}">
                <a16:creationId xmlns:a16="http://schemas.microsoft.com/office/drawing/2014/main" id="{9A38F54F-27D3-9643-72C5-B2F4C9848C75}"/>
              </a:ext>
            </a:extLst>
          </p:cNvPr>
          <p:cNvSpPr>
            <a:spLocks noGrp="1"/>
          </p:cNvSpPr>
          <p:nvPr>
            <p:ph type="sldNum" sz="quarter" idx="12"/>
          </p:nvPr>
        </p:nvSpPr>
        <p:spPr/>
        <p:txBody>
          <a:bodyPr/>
          <a:lstStyle/>
          <a:p>
            <a:fld id="{BCDE79FB-97BA-492B-8D57-F1373F9ADA95}" type="slidenum">
              <a:rPr lang="en-US" smtClean="0"/>
              <a:t>3</a:t>
            </a:fld>
            <a:endParaRPr lang="en-US" dirty="0"/>
          </a:p>
        </p:txBody>
      </p:sp>
      <p:graphicFrame>
        <p:nvGraphicFramePr>
          <p:cNvPr id="6" name="Table 5">
            <a:extLst>
              <a:ext uri="{FF2B5EF4-FFF2-40B4-BE49-F238E27FC236}">
                <a16:creationId xmlns:a16="http://schemas.microsoft.com/office/drawing/2014/main" id="{E6686DE9-2793-4268-5B7F-B1821FE3D5AF}"/>
              </a:ext>
            </a:extLst>
          </p:cNvPr>
          <p:cNvGraphicFramePr>
            <a:graphicFrameLocks noGrp="1"/>
          </p:cNvGraphicFramePr>
          <p:nvPr>
            <p:extLst>
              <p:ext uri="{D42A27DB-BD31-4B8C-83A1-F6EECF244321}">
                <p14:modId xmlns:p14="http://schemas.microsoft.com/office/powerpoint/2010/main" val="4265078921"/>
              </p:ext>
            </p:extLst>
          </p:nvPr>
        </p:nvGraphicFramePr>
        <p:xfrm>
          <a:off x="1413792" y="1933673"/>
          <a:ext cx="9364416" cy="2108888"/>
        </p:xfrm>
        <a:graphic>
          <a:graphicData uri="http://schemas.openxmlformats.org/drawingml/2006/table">
            <a:tbl>
              <a:tblPr firstRow="1" firstCol="1" bandRow="1">
                <a:tableStyleId>{5C22544A-7EE6-4342-B048-85BDC9FD1C3A}</a:tableStyleId>
              </a:tblPr>
              <a:tblGrid>
                <a:gridCol w="730171">
                  <a:extLst>
                    <a:ext uri="{9D8B030D-6E8A-4147-A177-3AD203B41FA5}">
                      <a16:colId xmlns:a16="http://schemas.microsoft.com/office/drawing/2014/main" val="1357846999"/>
                    </a:ext>
                  </a:extLst>
                </a:gridCol>
                <a:gridCol w="4214645">
                  <a:extLst>
                    <a:ext uri="{9D8B030D-6E8A-4147-A177-3AD203B41FA5}">
                      <a16:colId xmlns:a16="http://schemas.microsoft.com/office/drawing/2014/main" val="3137181657"/>
                    </a:ext>
                  </a:extLst>
                </a:gridCol>
                <a:gridCol w="1695450">
                  <a:extLst>
                    <a:ext uri="{9D8B030D-6E8A-4147-A177-3AD203B41FA5}">
                      <a16:colId xmlns:a16="http://schemas.microsoft.com/office/drawing/2014/main" val="970193278"/>
                    </a:ext>
                  </a:extLst>
                </a:gridCol>
                <a:gridCol w="1351082">
                  <a:extLst>
                    <a:ext uri="{9D8B030D-6E8A-4147-A177-3AD203B41FA5}">
                      <a16:colId xmlns:a16="http://schemas.microsoft.com/office/drawing/2014/main" val="4051534829"/>
                    </a:ext>
                  </a:extLst>
                </a:gridCol>
                <a:gridCol w="1373068">
                  <a:extLst>
                    <a:ext uri="{9D8B030D-6E8A-4147-A177-3AD203B41FA5}">
                      <a16:colId xmlns:a16="http://schemas.microsoft.com/office/drawing/2014/main" val="1809751805"/>
                    </a:ext>
                  </a:extLst>
                </a:gridCol>
              </a:tblGrid>
              <a:tr h="790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rPr>
                        <a:t>Index</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a:ea typeface="+mn-ea"/>
                          <a:cs typeface="+mn-cs"/>
                        </a:rPr>
                        <a:t>TEF Generator</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a:ea typeface="+mn-ea"/>
                          <a:cs typeface="+mn-cs"/>
                        </a:rPr>
                        <a:t>INR Number</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a:ea typeface="+mn-ea"/>
                          <a:cs typeface="+mn-cs"/>
                        </a:rPr>
                        <a:t>Capacity (MW)</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a:ea typeface="+mn-ea"/>
                          <a:cs typeface="+mn-cs"/>
                        </a:rPr>
                        <a:t>Projected COD</a:t>
                      </a:r>
                    </a:p>
                  </a:txBody>
                  <a:tcPr marL="68580" marR="68580" marT="0" marB="0" anchor="ctr"/>
                </a:tc>
                <a:extLst>
                  <a:ext uri="{0D108BD9-81ED-4DB2-BD59-A6C34878D82A}">
                    <a16:rowId xmlns:a16="http://schemas.microsoft.com/office/drawing/2014/main" val="459573137"/>
                  </a:ext>
                </a:extLst>
              </a:tr>
              <a:tr h="329514">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1</a:t>
                      </a:r>
                    </a:p>
                  </a:txBody>
                  <a:tcPr marL="68580" marR="68580" marT="0" marB="0" anchor="ctr">
                    <a:solidFill>
                      <a:srgbClr val="CBD1D3"/>
                    </a:solidFill>
                  </a:tcP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Tolivar Power Plant (TEF- Due Diligence)</a:t>
                      </a:r>
                    </a:p>
                  </a:txBody>
                  <a:tcPr marL="68580" marR="68580" marT="0" marB="0" anchor="ct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27INR0297</a:t>
                      </a:r>
                    </a:p>
                  </a:txBody>
                  <a:tcPr marL="68580" marR="68580" marT="0" marB="0" anchor="ct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225</a:t>
                      </a:r>
                    </a:p>
                  </a:txBody>
                  <a:tcPr marL="68580" marR="68580" marT="0" marB="0" anchor="ct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5/6/2027</a:t>
                      </a:r>
                    </a:p>
                  </a:txBody>
                  <a:tcPr marL="68580" marR="68580" marT="0" marB="0" anchor="ctr"/>
                </a:tc>
                <a:extLst>
                  <a:ext uri="{0D108BD9-81ED-4DB2-BD59-A6C34878D82A}">
                    <a16:rowId xmlns:a16="http://schemas.microsoft.com/office/drawing/2014/main" val="3775683246"/>
                  </a:ext>
                </a:extLst>
              </a:tr>
              <a:tr h="329514">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2</a:t>
                      </a:r>
                    </a:p>
                  </a:txBody>
                  <a:tcPr marL="68580" marR="68580" marT="0" marB="0" anchor="ctr">
                    <a:solidFill>
                      <a:srgbClr val="E7EAEA"/>
                    </a:solidFill>
                  </a:tcP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Vast Sands Power I (TEF -Due Diligence)</a:t>
                      </a:r>
                    </a:p>
                  </a:txBody>
                  <a:tcPr marL="68580" marR="68580" marT="0" marB="0" anchor="ctr">
                    <a:solidFill>
                      <a:srgbClr val="E7EAEA"/>
                    </a:solidFill>
                  </a:tcPr>
                </a:tc>
                <a:tc>
                  <a:txBody>
                    <a:bodyPr/>
                    <a:lstStyle/>
                    <a:p>
                      <a:pPr marL="0" marR="0" lvl="0" indent="0" algn="ctr" defTabSz="914400" rtl="0" eaLnBrk="1" fontAlgn="auto" latinLnBrk="0" hangingPunct="1">
                        <a:lnSpc>
                          <a:spcPts val="1300"/>
                        </a:lnSpc>
                        <a:spcBef>
                          <a:spcPts val="600"/>
                        </a:spcBef>
                        <a:spcAft>
                          <a:spcPts val="600"/>
                        </a:spcAft>
                        <a:buClrTx/>
                        <a:buSzTx/>
                        <a:buFontTx/>
                        <a:buNone/>
                        <a:tabLst/>
                        <a:defRPr/>
                      </a:pPr>
                      <a:r>
                        <a:rPr lang="en-US" sz="1200" b="0" kern="1200" noProof="0" dirty="0">
                          <a:solidFill>
                            <a:schemeClr val="dk1"/>
                          </a:solidFill>
                          <a:latin typeface="Arial"/>
                          <a:ea typeface="+mn-ea"/>
                          <a:cs typeface="+mn-cs"/>
                        </a:rPr>
                        <a:t>28INR0105</a:t>
                      </a:r>
                    </a:p>
                  </a:txBody>
                  <a:tcPr marL="68580" marR="68580" marT="0" marB="0" anchor="ct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440</a:t>
                      </a:r>
                    </a:p>
                  </a:txBody>
                  <a:tcPr marL="68580" marR="68580" marT="0" marB="0" anchor="ct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5/1/2028</a:t>
                      </a:r>
                    </a:p>
                  </a:txBody>
                  <a:tcPr marL="68580" marR="68580" marT="0" marB="0" anchor="ctr"/>
                </a:tc>
                <a:extLst>
                  <a:ext uri="{0D108BD9-81ED-4DB2-BD59-A6C34878D82A}">
                    <a16:rowId xmlns:a16="http://schemas.microsoft.com/office/drawing/2014/main" val="3390167379"/>
                  </a:ext>
                </a:extLst>
              </a:tr>
              <a:tr h="329514">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3</a:t>
                      </a:r>
                    </a:p>
                  </a:txBody>
                  <a:tcPr marL="68580" marR="68580" marT="0" marB="0" anchor="ctr">
                    <a:solidFill>
                      <a:srgbClr val="CBD1D3"/>
                    </a:solidFill>
                  </a:tcP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Vast Sands Power II (TEF-Due Diligence)</a:t>
                      </a:r>
                    </a:p>
                  </a:txBody>
                  <a:tcPr marL="68580" marR="68580" marT="0" marB="0" anchor="ctr"/>
                </a:tc>
                <a:tc>
                  <a:txBody>
                    <a:bodyPr/>
                    <a:lstStyle/>
                    <a:p>
                      <a:pPr marL="0" marR="0" lvl="0" indent="0" algn="ctr" defTabSz="914400" rtl="0" eaLnBrk="1" fontAlgn="auto" latinLnBrk="0" hangingPunct="1">
                        <a:lnSpc>
                          <a:spcPts val="1300"/>
                        </a:lnSpc>
                        <a:spcBef>
                          <a:spcPts val="600"/>
                        </a:spcBef>
                        <a:spcAft>
                          <a:spcPts val="600"/>
                        </a:spcAft>
                        <a:buClrTx/>
                        <a:buSzTx/>
                        <a:buFontTx/>
                        <a:buNone/>
                        <a:tabLst/>
                        <a:defRPr/>
                      </a:pPr>
                      <a:r>
                        <a:rPr lang="en-US" sz="1200" b="0" kern="1200" noProof="0" dirty="0">
                          <a:solidFill>
                            <a:schemeClr val="dk1"/>
                          </a:solidFill>
                          <a:latin typeface="Arial"/>
                          <a:ea typeface="+mn-ea"/>
                          <a:cs typeface="+mn-cs"/>
                        </a:rPr>
                        <a:t>28INR0109</a:t>
                      </a:r>
                    </a:p>
                  </a:txBody>
                  <a:tcPr marL="68580" marR="68580" marT="0" marB="0" anchor="ct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440</a:t>
                      </a:r>
                    </a:p>
                  </a:txBody>
                  <a:tcPr marL="68580" marR="68580" marT="0" marB="0" anchor="ct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6/30/2028</a:t>
                      </a:r>
                    </a:p>
                  </a:txBody>
                  <a:tcPr marL="68580" marR="68580" marT="0" marB="0" anchor="ctr"/>
                </a:tc>
                <a:extLst>
                  <a:ext uri="{0D108BD9-81ED-4DB2-BD59-A6C34878D82A}">
                    <a16:rowId xmlns:a16="http://schemas.microsoft.com/office/drawing/2014/main" val="1888131055"/>
                  </a:ext>
                </a:extLst>
              </a:tr>
              <a:tr h="329514">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4</a:t>
                      </a:r>
                    </a:p>
                  </a:txBody>
                  <a:tcPr marL="68580" marR="68580" marT="0" marB="0" anchor="ctr">
                    <a:solidFill>
                      <a:srgbClr val="E7EAEA"/>
                    </a:solidFill>
                  </a:tcP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BasRanch (TEF - Due Diligence)</a:t>
                      </a:r>
                    </a:p>
                  </a:txBody>
                  <a:tcPr marL="68580" marR="68580" marT="0" marB="0" anchor="ctr"/>
                </a:tc>
                <a:tc>
                  <a:txBody>
                    <a:bodyPr/>
                    <a:lstStyle/>
                    <a:p>
                      <a:pPr marL="0" marR="0" lvl="0" indent="0" algn="ctr" defTabSz="914400" rtl="0" eaLnBrk="1" fontAlgn="auto" latinLnBrk="0" hangingPunct="1">
                        <a:lnSpc>
                          <a:spcPts val="1300"/>
                        </a:lnSpc>
                        <a:spcBef>
                          <a:spcPts val="600"/>
                        </a:spcBef>
                        <a:spcAft>
                          <a:spcPts val="600"/>
                        </a:spcAft>
                        <a:buClrTx/>
                        <a:buSzTx/>
                        <a:buFontTx/>
                        <a:buNone/>
                        <a:tabLst/>
                        <a:defRPr/>
                      </a:pPr>
                      <a:r>
                        <a:rPr lang="en-US" sz="1200" b="0" kern="1200" noProof="0" dirty="0">
                          <a:solidFill>
                            <a:schemeClr val="dk1"/>
                          </a:solidFill>
                          <a:latin typeface="Arial"/>
                          <a:ea typeface="+mn-ea"/>
                          <a:cs typeface="+mn-cs"/>
                        </a:rPr>
                        <a:t>25INR0008</a:t>
                      </a:r>
                    </a:p>
                  </a:txBody>
                  <a:tcPr marL="68580" marR="68580" marT="0" marB="0" anchor="ct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1,390</a:t>
                      </a:r>
                    </a:p>
                  </a:txBody>
                  <a:tcPr marL="68580" marR="68580" marT="0" marB="0" anchor="ctr"/>
                </a:tc>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12/1/2028</a:t>
                      </a:r>
                    </a:p>
                  </a:txBody>
                  <a:tcPr marL="68580" marR="68580" marT="0" marB="0" anchor="ctr"/>
                </a:tc>
                <a:extLst>
                  <a:ext uri="{0D108BD9-81ED-4DB2-BD59-A6C34878D82A}">
                    <a16:rowId xmlns:a16="http://schemas.microsoft.com/office/drawing/2014/main" val="2627460026"/>
                  </a:ext>
                </a:extLst>
              </a:tr>
            </a:tbl>
          </a:graphicData>
        </a:graphic>
      </p:graphicFrame>
    </p:spTree>
    <p:extLst>
      <p:ext uri="{BB962C8B-B14F-4D97-AF65-F5344CB8AC3E}">
        <p14:creationId xmlns:p14="http://schemas.microsoft.com/office/powerpoint/2010/main" val="222564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088D2-8378-4DD2-E72D-2F6AFCC88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7837B-0111-3353-9285-C3981CF58C36}"/>
              </a:ext>
            </a:extLst>
          </p:cNvPr>
          <p:cNvSpPr>
            <a:spLocks noGrp="1"/>
          </p:cNvSpPr>
          <p:nvPr>
            <p:ph type="title"/>
          </p:nvPr>
        </p:nvSpPr>
        <p:spPr/>
        <p:txBody>
          <a:bodyPr/>
          <a:lstStyle/>
          <a:p>
            <a:r>
              <a:rPr lang="en-US" dirty="0"/>
              <a:t>I_FW_N GTC Exit Strategy</a:t>
            </a:r>
          </a:p>
        </p:txBody>
      </p:sp>
      <p:sp>
        <p:nvSpPr>
          <p:cNvPr id="3" name="Text Placeholder 2">
            <a:extLst>
              <a:ext uri="{FF2B5EF4-FFF2-40B4-BE49-F238E27FC236}">
                <a16:creationId xmlns:a16="http://schemas.microsoft.com/office/drawing/2014/main" id="{EE785FD2-27DB-3D18-5D8A-7ECD4715C462}"/>
              </a:ext>
            </a:extLst>
          </p:cNvPr>
          <p:cNvSpPr>
            <a:spLocks noGrp="1"/>
          </p:cNvSpPr>
          <p:nvPr>
            <p:ph type="body" sz="quarter" idx="16"/>
          </p:nvPr>
        </p:nvSpPr>
        <p:spPr>
          <a:xfrm>
            <a:off x="470886" y="914400"/>
            <a:ext cx="11187714" cy="4495800"/>
          </a:xfrm>
        </p:spPr>
        <p:txBody>
          <a:bodyPr/>
          <a:lstStyle/>
          <a:p>
            <a:pPr marL="285750" indent="-285750">
              <a:buFont typeface="Arial" panose="020B0604020202020204" pitchFamily="34" charset="0"/>
              <a:buChar char="•"/>
            </a:pPr>
            <a:r>
              <a:rPr lang="en-US" dirty="0"/>
              <a:t>The study results indicated that implementing the following transmission upgrades is expected to help exit the I_FW_N GTC.</a:t>
            </a:r>
          </a:p>
          <a:p>
            <a:pPr marL="285750" indent="-285750">
              <a:buFont typeface="Arial" panose="020B0604020202020204" pitchFamily="34" charset="0"/>
              <a:buChar char="•"/>
            </a:pPr>
            <a:r>
              <a:rPr lang="en-US" dirty="0"/>
              <a:t>The I_FW_N GTC exit strategy has been incorporated into the GTC methodology documents and posted in the ERCOT MIS Secure Area.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588ADA02-A073-6DC3-4054-AA824E502681}"/>
              </a:ext>
            </a:extLst>
          </p:cNvPr>
          <p:cNvSpPr>
            <a:spLocks noGrp="1"/>
          </p:cNvSpPr>
          <p:nvPr>
            <p:ph type="sldNum" sz="quarter" idx="12"/>
          </p:nvPr>
        </p:nvSpPr>
        <p:spPr/>
        <p:txBody>
          <a:bodyPr/>
          <a:lstStyle/>
          <a:p>
            <a:fld id="{BCDE79FB-97BA-492B-8D57-F1373F9ADA95}" type="slidenum">
              <a:rPr lang="en-US" smtClean="0"/>
              <a:t>4</a:t>
            </a:fld>
            <a:endParaRPr lang="en-US" dirty="0"/>
          </a:p>
        </p:txBody>
      </p:sp>
      <p:graphicFrame>
        <p:nvGraphicFramePr>
          <p:cNvPr id="6" name="Table 5">
            <a:extLst>
              <a:ext uri="{FF2B5EF4-FFF2-40B4-BE49-F238E27FC236}">
                <a16:creationId xmlns:a16="http://schemas.microsoft.com/office/drawing/2014/main" id="{09B7554A-06DA-A153-DB86-B56AC246292D}"/>
              </a:ext>
            </a:extLst>
          </p:cNvPr>
          <p:cNvGraphicFramePr>
            <a:graphicFrameLocks noGrp="1"/>
          </p:cNvGraphicFramePr>
          <p:nvPr>
            <p:extLst>
              <p:ext uri="{D42A27DB-BD31-4B8C-83A1-F6EECF244321}">
                <p14:modId xmlns:p14="http://schemas.microsoft.com/office/powerpoint/2010/main" val="3577761360"/>
              </p:ext>
            </p:extLst>
          </p:nvPr>
        </p:nvGraphicFramePr>
        <p:xfrm>
          <a:off x="1190589" y="2197565"/>
          <a:ext cx="9906197" cy="3311288"/>
        </p:xfrm>
        <a:graphic>
          <a:graphicData uri="http://schemas.openxmlformats.org/drawingml/2006/table">
            <a:tbl>
              <a:tblPr firstRow="1" bandRow="1">
                <a:tableStyleId>{B301B821-A1FF-4177-AEE7-76D212191A09}</a:tableStyleId>
              </a:tblPr>
              <a:tblGrid>
                <a:gridCol w="677020">
                  <a:extLst>
                    <a:ext uri="{9D8B030D-6E8A-4147-A177-3AD203B41FA5}">
                      <a16:colId xmlns:a16="http://schemas.microsoft.com/office/drawing/2014/main" val="1137848847"/>
                    </a:ext>
                  </a:extLst>
                </a:gridCol>
                <a:gridCol w="5129939">
                  <a:extLst>
                    <a:ext uri="{9D8B030D-6E8A-4147-A177-3AD203B41FA5}">
                      <a16:colId xmlns:a16="http://schemas.microsoft.com/office/drawing/2014/main" val="2921331168"/>
                    </a:ext>
                  </a:extLst>
                </a:gridCol>
                <a:gridCol w="2037964">
                  <a:extLst>
                    <a:ext uri="{9D8B030D-6E8A-4147-A177-3AD203B41FA5}">
                      <a16:colId xmlns:a16="http://schemas.microsoft.com/office/drawing/2014/main" val="948549749"/>
                    </a:ext>
                  </a:extLst>
                </a:gridCol>
                <a:gridCol w="2061274">
                  <a:extLst>
                    <a:ext uri="{9D8B030D-6E8A-4147-A177-3AD203B41FA5}">
                      <a16:colId xmlns:a16="http://schemas.microsoft.com/office/drawing/2014/main" val="444704277"/>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solidFill>
                            <a:schemeClr val="bg1"/>
                          </a:solidFill>
                        </a:rPr>
                        <a:t>ID</a:t>
                      </a:r>
                    </a:p>
                  </a:txBody>
                  <a:tcPr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a:ea typeface="+mn-ea"/>
                          <a:cs typeface="+mn-cs"/>
                        </a:rPr>
                        <a:t>Description</a:t>
                      </a:r>
                      <a:r>
                        <a:rPr lang="en-US" sz="1200" b="0" kern="1200" baseline="30000" dirty="0">
                          <a:solidFill>
                            <a:schemeClr val="bg1"/>
                          </a:solidFill>
                          <a:latin typeface="Arial"/>
                          <a:ea typeface="+mn-ea"/>
                          <a:cs typeface="+mn-cs"/>
                        </a:rPr>
                        <a:t>3</a:t>
                      </a:r>
                      <a:endParaRPr lang="en-US" sz="1200" b="1" kern="1200" dirty="0">
                        <a:solidFill>
                          <a:schemeClr val="bg1"/>
                        </a:solidFill>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a:ea typeface="+mn-ea"/>
                          <a:cs typeface="+mn-cs"/>
                        </a:rPr>
                        <a:t>Status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a:ea typeface="+mn-ea"/>
                          <a:cs typeface="+mn-cs"/>
                        </a:rPr>
                        <a:t>Expected In-Service Date</a:t>
                      </a:r>
                    </a:p>
                  </a:txBody>
                  <a:tcPr anchor="ctr"/>
                </a:tc>
                <a:extLst>
                  <a:ext uri="{0D108BD9-81ED-4DB2-BD59-A6C34878D82A}">
                    <a16:rowId xmlns:a16="http://schemas.microsoft.com/office/drawing/2014/main" val="1474141225"/>
                  </a:ext>
                </a:extLst>
              </a:tr>
              <a:tr h="344568">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1</a:t>
                      </a:r>
                    </a:p>
                  </a:txBody>
                  <a:tcPr marL="68580" marR="68580" marT="0" marB="0" anchor="ctr"/>
                </a:tc>
                <a:tc>
                  <a:txBody>
                    <a:bodyPr/>
                    <a:lstStyle/>
                    <a:p>
                      <a:pPr marL="0" marR="0" algn="ctr">
                        <a:lnSpc>
                          <a:spcPts val="1300"/>
                        </a:lnSpc>
                        <a:spcBef>
                          <a:spcPts val="600"/>
                        </a:spcBef>
                        <a:spcAft>
                          <a:spcPts val="600"/>
                        </a:spcAft>
                        <a:buNone/>
                      </a:pPr>
                      <a:r>
                        <a:rPr lang="en-US" sz="1200" b="0" kern="1200" dirty="0">
                          <a:solidFill>
                            <a:schemeClr val="dk1"/>
                          </a:solidFill>
                          <a:latin typeface="Arial"/>
                          <a:ea typeface="+mn-ea"/>
                          <a:cs typeface="+mn-cs"/>
                        </a:rPr>
                        <a:t>Delaware Basin Stage 2 Project</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Endorsed</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2026</a:t>
                      </a:r>
                    </a:p>
                  </a:txBody>
                  <a:tcPr marL="68580" marR="68580" marT="0" marB="0" anchor="ctr"/>
                </a:tc>
                <a:extLst>
                  <a:ext uri="{0D108BD9-81ED-4DB2-BD59-A6C34878D82A}">
                    <a16:rowId xmlns:a16="http://schemas.microsoft.com/office/drawing/2014/main" val="4100349377"/>
                  </a:ext>
                </a:extLst>
              </a:tr>
              <a:tr h="370840">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2</a:t>
                      </a:r>
                    </a:p>
                  </a:txBody>
                  <a:tcPr marL="68580" marR="68580" marT="0" marB="0" anchor="ctr"/>
                </a:tc>
                <a:tc>
                  <a:txBody>
                    <a:bodyPr/>
                    <a:lstStyle/>
                    <a:p>
                      <a:pPr marL="0" marR="0" algn="ctr">
                        <a:lnSpc>
                          <a:spcPts val="1300"/>
                        </a:lnSpc>
                        <a:spcBef>
                          <a:spcPts val="600"/>
                        </a:spcBef>
                        <a:spcAft>
                          <a:spcPts val="600"/>
                        </a:spcAft>
                        <a:buNone/>
                      </a:pPr>
                      <a:r>
                        <a:rPr lang="en-US" sz="1200" b="0" kern="1200" dirty="0">
                          <a:solidFill>
                            <a:schemeClr val="dk1"/>
                          </a:solidFill>
                          <a:latin typeface="Arial"/>
                          <a:ea typeface="+mn-ea"/>
                          <a:cs typeface="+mn-cs"/>
                        </a:rPr>
                        <a:t>West Texas Synchronous Condenser Project</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Endorsed</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2027</a:t>
                      </a:r>
                    </a:p>
                  </a:txBody>
                  <a:tcPr marL="68580" marR="68580" marT="0" marB="0" anchor="ctr"/>
                </a:tc>
                <a:extLst>
                  <a:ext uri="{0D108BD9-81ED-4DB2-BD59-A6C34878D82A}">
                    <a16:rowId xmlns:a16="http://schemas.microsoft.com/office/drawing/2014/main" val="324069753"/>
                  </a:ext>
                </a:extLst>
              </a:tr>
              <a:tr h="370840">
                <a:tc>
                  <a:txBody>
                    <a:bodyPr/>
                    <a:lstStyle/>
                    <a:p>
                      <a:pPr marL="0" marR="0" algn="ctr" defTabSz="914400" rtl="0" eaLnBrk="1" latinLnBrk="0" hangingPunct="1">
                        <a:buNone/>
                      </a:pPr>
                      <a:r>
                        <a:rPr lang="en-US" sz="1200" b="0" kern="1200" dirty="0">
                          <a:solidFill>
                            <a:schemeClr val="dk1"/>
                          </a:solidFill>
                          <a:latin typeface="Arial"/>
                          <a:ea typeface="+mn-ea"/>
                          <a:cs typeface="+mn-cs"/>
                        </a:rPr>
                        <a:t>3</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Cattleman - Champion Creek/Bitter Creek - Sweetwater East 345-kV Double-Circuit Line Rebuild</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Approved by the PUCT</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2028</a:t>
                      </a:r>
                    </a:p>
                  </a:txBody>
                  <a:tcPr marL="68580" marR="68580" marT="0" marB="0" anchor="ctr"/>
                </a:tc>
                <a:extLst>
                  <a:ext uri="{0D108BD9-81ED-4DB2-BD59-A6C34878D82A}">
                    <a16:rowId xmlns:a16="http://schemas.microsoft.com/office/drawing/2014/main" val="2866728379"/>
                  </a:ext>
                </a:extLst>
              </a:tr>
              <a:tr h="370840">
                <a:tc>
                  <a:txBody>
                    <a:bodyPr/>
                    <a:lstStyle/>
                    <a:p>
                      <a:pPr marL="0" marR="0" algn="ctr" defTabSz="914400" rtl="0" eaLnBrk="1" latinLnBrk="0" hangingPunct="1">
                        <a:buNone/>
                      </a:pPr>
                      <a:r>
                        <a:rPr lang="en-US" sz="1200" b="0" kern="1200" dirty="0">
                          <a:solidFill>
                            <a:schemeClr val="dk1"/>
                          </a:solidFill>
                          <a:latin typeface="Arial"/>
                          <a:ea typeface="+mn-ea"/>
                          <a:cs typeface="+mn-cs"/>
                        </a:rPr>
                        <a:t>4</a:t>
                      </a:r>
                    </a:p>
                  </a:txBody>
                  <a:tcPr marL="68580" marR="68580" marT="0" marB="0" anchor="ctr"/>
                </a:tc>
                <a:tc>
                  <a:txBody>
                    <a:bodyPr/>
                    <a:lstStyle/>
                    <a:p>
                      <a:pPr marL="0" marR="0" algn="ctr">
                        <a:lnSpc>
                          <a:spcPts val="1300"/>
                        </a:lnSpc>
                        <a:spcBef>
                          <a:spcPts val="600"/>
                        </a:spcBef>
                        <a:spcAft>
                          <a:spcPts val="600"/>
                        </a:spcAft>
                        <a:buNone/>
                      </a:pPr>
                      <a:r>
                        <a:rPr lang="en-US" sz="1200" b="0" kern="1200" dirty="0">
                          <a:solidFill>
                            <a:schemeClr val="dk1"/>
                          </a:solidFill>
                          <a:latin typeface="Arial"/>
                          <a:ea typeface="+mn-ea"/>
                          <a:cs typeface="+mn-cs"/>
                        </a:rPr>
                        <a:t>Delaware Basin Stage 5 Project</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Endorsed</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2029</a:t>
                      </a:r>
                    </a:p>
                  </a:txBody>
                  <a:tcPr marL="68580" marR="68580" marT="0" marB="0" anchor="ctr"/>
                </a:tc>
                <a:extLst>
                  <a:ext uri="{0D108BD9-81ED-4DB2-BD59-A6C34878D82A}">
                    <a16:rowId xmlns:a16="http://schemas.microsoft.com/office/drawing/2014/main" val="99283026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5</a:t>
                      </a:r>
                    </a:p>
                  </a:txBody>
                  <a:tcPr anchor="ctr"/>
                </a:tc>
                <a:tc>
                  <a:txBody>
                    <a:bodyPr/>
                    <a:lstStyle/>
                    <a:p>
                      <a:pPr marL="0" marR="0" algn="ctr">
                        <a:buNone/>
                      </a:pPr>
                      <a:r>
                        <a:rPr lang="en-US" sz="1200" b="0" kern="1200" dirty="0">
                          <a:solidFill>
                            <a:schemeClr val="dk1"/>
                          </a:solidFill>
                          <a:latin typeface="Arial"/>
                          <a:ea typeface="+mn-ea"/>
                          <a:cs typeface="+mn-cs"/>
                        </a:rPr>
                        <a:t>Drill Hole to Sand Lake to Solstice 765-kV Line Project</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Endorsed</a:t>
                      </a:r>
                    </a:p>
                  </a:txBody>
                  <a:tcPr marL="68580" marR="68580" marT="0" marB="0" anchor="ctr"/>
                </a:tc>
                <a:tc>
                  <a:txBody>
                    <a:bodyPr/>
                    <a:lstStyle/>
                    <a:p>
                      <a:pPr marL="0" marR="0" algn="ctr" defTabSz="914400" rtl="0" eaLnBrk="1" latinLnBrk="0" hangingPunct="1">
                        <a:buNone/>
                      </a:pPr>
                      <a:r>
                        <a:rPr lang="en-US" sz="1200" b="0" kern="1200" dirty="0">
                          <a:solidFill>
                            <a:schemeClr val="dk1"/>
                          </a:solidFill>
                          <a:latin typeface="Arial"/>
                          <a:ea typeface="+mn-ea"/>
                          <a:cs typeface="+mn-cs"/>
                        </a:rPr>
                        <a:t>2030</a:t>
                      </a:r>
                    </a:p>
                  </a:txBody>
                  <a:tcPr marL="68580" marR="68580" marT="0" marB="0" anchor="ctr"/>
                </a:tc>
                <a:extLst>
                  <a:ext uri="{0D108BD9-81ED-4DB2-BD59-A6C34878D82A}">
                    <a16:rowId xmlns:a16="http://schemas.microsoft.com/office/drawing/2014/main" val="39254484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6</a:t>
                      </a:r>
                    </a:p>
                  </a:txBody>
                  <a:tcPr anchor="ctr"/>
                </a:tc>
                <a:tc>
                  <a:txBody>
                    <a:bodyPr/>
                    <a:lstStyle/>
                    <a:p>
                      <a:pPr marL="0" marR="0" algn="ctr">
                        <a:buNone/>
                      </a:pPr>
                      <a:r>
                        <a:rPr lang="en-US" sz="1200" b="0" kern="1200" dirty="0">
                          <a:solidFill>
                            <a:schemeClr val="dk1"/>
                          </a:solidFill>
                          <a:latin typeface="Arial"/>
                          <a:ea typeface="+mn-ea"/>
                          <a:cs typeface="+mn-cs"/>
                        </a:rPr>
                        <a:t>West Texas Infrastructure Project</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Endorsed</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2030</a:t>
                      </a:r>
                    </a:p>
                  </a:txBody>
                  <a:tcPr marL="68580" marR="68580" marT="0" marB="0" anchor="ctr"/>
                </a:tc>
                <a:extLst>
                  <a:ext uri="{0D108BD9-81ED-4DB2-BD59-A6C34878D82A}">
                    <a16:rowId xmlns:a16="http://schemas.microsoft.com/office/drawing/2014/main" val="33331374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7</a:t>
                      </a:r>
                    </a:p>
                  </a:txBody>
                  <a:tcPr anchor="ctr"/>
                </a:tc>
                <a:tc>
                  <a:txBody>
                    <a:bodyPr/>
                    <a:lstStyle/>
                    <a:p>
                      <a:pPr marL="0" marR="0" algn="ctr">
                        <a:buNone/>
                      </a:pPr>
                      <a:r>
                        <a:rPr lang="en-US" sz="1200" b="0" kern="1200" dirty="0">
                          <a:solidFill>
                            <a:schemeClr val="dk1"/>
                          </a:solidFill>
                          <a:latin typeface="Arial"/>
                          <a:ea typeface="+mn-ea"/>
                          <a:cs typeface="+mn-cs"/>
                        </a:rPr>
                        <a:t>Permian Basin 765-kV Import Paths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mn-lt"/>
                          <a:ea typeface="+mn-ea"/>
                          <a:cs typeface="+mn-cs"/>
                        </a:rPr>
                        <a:t>Approved by the PUCT</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2030</a:t>
                      </a:r>
                    </a:p>
                  </a:txBody>
                  <a:tcPr marL="68580" marR="68580" marT="0" marB="0" anchor="ctr"/>
                </a:tc>
                <a:extLst>
                  <a:ext uri="{0D108BD9-81ED-4DB2-BD59-A6C34878D82A}">
                    <a16:rowId xmlns:a16="http://schemas.microsoft.com/office/drawing/2014/main" val="23857630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8</a:t>
                      </a:r>
                    </a:p>
                  </a:txBody>
                  <a:tcPr anchor="ctr"/>
                </a:tc>
                <a:tc>
                  <a:txBody>
                    <a:bodyPr/>
                    <a:lstStyle/>
                    <a:p>
                      <a:pPr marL="0" marR="0" algn="ctr">
                        <a:buNone/>
                      </a:pPr>
                      <a:r>
                        <a:rPr lang="en-US" sz="1200" b="0" kern="1200" dirty="0">
                          <a:solidFill>
                            <a:schemeClr val="dk1"/>
                          </a:solidFill>
                          <a:latin typeface="Arial"/>
                          <a:ea typeface="+mn-ea"/>
                          <a:cs typeface="+mn-cs"/>
                        </a:rPr>
                        <a:t>White River to Long Draw 345-kV Double Circuit Addition</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Conceptual</a:t>
                      </a:r>
                    </a:p>
                  </a:txBody>
                  <a:tcPr marL="68580" marR="68580" marT="0" marB="0" anchor="ctr"/>
                </a:tc>
                <a:tc>
                  <a:txBody>
                    <a:bodyPr/>
                    <a:lstStyle/>
                    <a:p>
                      <a:pPr marL="0" marR="0" algn="ctr" defTabSz="914400" rtl="0" eaLnBrk="1" latinLnBrk="0" hangingPunct="1">
                        <a:buNone/>
                      </a:pPr>
                      <a:r>
                        <a:rPr lang="en-US" sz="1200" b="0" kern="1200" dirty="0">
                          <a:solidFill>
                            <a:schemeClr val="dk1"/>
                          </a:solidFill>
                          <a:latin typeface="Arial"/>
                          <a:ea typeface="+mn-ea"/>
                          <a:cs typeface="+mn-cs"/>
                        </a:rPr>
                        <a:t>N/A</a:t>
                      </a:r>
                    </a:p>
                  </a:txBody>
                  <a:tcPr marL="68580" marR="68580" marT="0" marB="0" anchor="ctr"/>
                </a:tc>
                <a:extLst>
                  <a:ext uri="{0D108BD9-81ED-4DB2-BD59-A6C34878D82A}">
                    <a16:rowId xmlns:a16="http://schemas.microsoft.com/office/drawing/2014/main" val="1252388612"/>
                  </a:ext>
                </a:extLst>
              </a:tr>
            </a:tbl>
          </a:graphicData>
        </a:graphic>
      </p:graphicFrame>
      <p:sp>
        <p:nvSpPr>
          <p:cNvPr id="7" name="TextBox 6">
            <a:extLst>
              <a:ext uri="{FF2B5EF4-FFF2-40B4-BE49-F238E27FC236}">
                <a16:creationId xmlns:a16="http://schemas.microsoft.com/office/drawing/2014/main" id="{B32E60D6-75B9-2662-4F55-37BE5CB15784}"/>
              </a:ext>
            </a:extLst>
          </p:cNvPr>
          <p:cNvSpPr txBox="1"/>
          <p:nvPr/>
        </p:nvSpPr>
        <p:spPr>
          <a:xfrm>
            <a:off x="1119057" y="5761284"/>
            <a:ext cx="9977729" cy="246221"/>
          </a:xfrm>
          <a:prstGeom prst="rect">
            <a:avLst/>
          </a:prstGeom>
          <a:noFill/>
        </p:spPr>
        <p:txBody>
          <a:bodyPr wrap="square" rtlCol="0">
            <a:spAutoFit/>
          </a:bodyPr>
          <a:lstStyle/>
          <a:p>
            <a:pPr algn="just"/>
            <a:r>
              <a:rPr lang="en-US" sz="1000" baseline="30000" dirty="0"/>
              <a:t>3</a:t>
            </a:r>
            <a:r>
              <a:rPr lang="en-US" sz="1000" dirty="0"/>
              <a:t>The projects may have individual components with staged expected in-service dates.</a:t>
            </a:r>
          </a:p>
        </p:txBody>
      </p:sp>
    </p:spTree>
    <p:extLst>
      <p:ext uri="{BB962C8B-B14F-4D97-AF65-F5344CB8AC3E}">
        <p14:creationId xmlns:p14="http://schemas.microsoft.com/office/powerpoint/2010/main" val="12799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749C2-C916-83D0-6039-55BC17AAC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9C8AC-4666-EEF4-17B3-4A8D0DA2258B}"/>
              </a:ext>
            </a:extLst>
          </p:cNvPr>
          <p:cNvSpPr>
            <a:spLocks noGrp="1"/>
          </p:cNvSpPr>
          <p:nvPr>
            <p:ph type="title"/>
          </p:nvPr>
        </p:nvSpPr>
        <p:spPr/>
        <p:txBody>
          <a:bodyPr/>
          <a:lstStyle/>
          <a:p>
            <a:r>
              <a:rPr lang="en-US" dirty="0"/>
              <a:t>I_FW_S GTC Exit Strategy</a:t>
            </a:r>
          </a:p>
        </p:txBody>
      </p:sp>
      <p:sp>
        <p:nvSpPr>
          <p:cNvPr id="3" name="Text Placeholder 2">
            <a:extLst>
              <a:ext uri="{FF2B5EF4-FFF2-40B4-BE49-F238E27FC236}">
                <a16:creationId xmlns:a16="http://schemas.microsoft.com/office/drawing/2014/main" id="{ACFD51A2-F311-1450-3E0C-C860EB0772EE}"/>
              </a:ext>
            </a:extLst>
          </p:cNvPr>
          <p:cNvSpPr>
            <a:spLocks noGrp="1"/>
          </p:cNvSpPr>
          <p:nvPr>
            <p:ph type="body" sz="quarter" idx="16"/>
          </p:nvPr>
        </p:nvSpPr>
        <p:spPr>
          <a:xfrm>
            <a:off x="470886" y="914400"/>
            <a:ext cx="11187714" cy="4495800"/>
          </a:xfrm>
        </p:spPr>
        <p:txBody>
          <a:bodyPr/>
          <a:lstStyle/>
          <a:p>
            <a:pPr marL="285750" indent="-285750">
              <a:buFont typeface="Arial" panose="020B0604020202020204" pitchFamily="34" charset="0"/>
              <a:buChar char="•"/>
            </a:pPr>
            <a:r>
              <a:rPr lang="en-US" dirty="0"/>
              <a:t>The study results indicated that implementing the following transmission upgrades is expected to help exit the I_FW_S GTC.</a:t>
            </a:r>
          </a:p>
          <a:p>
            <a:pPr marL="285750" indent="-285750">
              <a:buFont typeface="Arial" panose="020B0604020202020204" pitchFamily="34" charset="0"/>
              <a:buChar char="•"/>
            </a:pPr>
            <a:r>
              <a:rPr lang="en-US" dirty="0"/>
              <a:t>The I_FW_S GTC exit strategy has been incorporated into the GTC methodology documents and posted in the ERCOT MIS Secure Area.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6C08E861-4A95-CE1B-539C-1AC9987D79AC}"/>
              </a:ext>
            </a:extLst>
          </p:cNvPr>
          <p:cNvSpPr>
            <a:spLocks noGrp="1"/>
          </p:cNvSpPr>
          <p:nvPr>
            <p:ph type="sldNum" sz="quarter" idx="12"/>
          </p:nvPr>
        </p:nvSpPr>
        <p:spPr/>
        <p:txBody>
          <a:bodyPr/>
          <a:lstStyle/>
          <a:p>
            <a:fld id="{BCDE79FB-97BA-492B-8D57-F1373F9ADA95}" type="slidenum">
              <a:rPr lang="en-US" smtClean="0"/>
              <a:t>5</a:t>
            </a:fld>
            <a:endParaRPr lang="en-US" dirty="0"/>
          </a:p>
        </p:txBody>
      </p:sp>
      <p:graphicFrame>
        <p:nvGraphicFramePr>
          <p:cNvPr id="6" name="Table 5">
            <a:extLst>
              <a:ext uri="{FF2B5EF4-FFF2-40B4-BE49-F238E27FC236}">
                <a16:creationId xmlns:a16="http://schemas.microsoft.com/office/drawing/2014/main" id="{BB3DD2F4-2BB2-4030-228D-2221EFD7BED7}"/>
              </a:ext>
            </a:extLst>
          </p:cNvPr>
          <p:cNvGraphicFramePr>
            <a:graphicFrameLocks noGrp="1"/>
          </p:cNvGraphicFramePr>
          <p:nvPr>
            <p:extLst>
              <p:ext uri="{D42A27DB-BD31-4B8C-83A1-F6EECF244321}">
                <p14:modId xmlns:p14="http://schemas.microsoft.com/office/powerpoint/2010/main" val="2974901265"/>
              </p:ext>
            </p:extLst>
          </p:nvPr>
        </p:nvGraphicFramePr>
        <p:xfrm>
          <a:off x="1336340" y="2538528"/>
          <a:ext cx="9519320" cy="2615876"/>
        </p:xfrm>
        <a:graphic>
          <a:graphicData uri="http://schemas.openxmlformats.org/drawingml/2006/table">
            <a:tbl>
              <a:tblPr firstRow="1" bandRow="1">
                <a:tableStyleId>{B301B821-A1FF-4177-AEE7-76D212191A09}</a:tableStyleId>
              </a:tblPr>
              <a:tblGrid>
                <a:gridCol w="677020">
                  <a:extLst>
                    <a:ext uri="{9D8B030D-6E8A-4147-A177-3AD203B41FA5}">
                      <a16:colId xmlns:a16="http://schemas.microsoft.com/office/drawing/2014/main" val="1137848847"/>
                    </a:ext>
                  </a:extLst>
                </a:gridCol>
                <a:gridCol w="4929500">
                  <a:extLst>
                    <a:ext uri="{9D8B030D-6E8A-4147-A177-3AD203B41FA5}">
                      <a16:colId xmlns:a16="http://schemas.microsoft.com/office/drawing/2014/main" val="2921331168"/>
                    </a:ext>
                  </a:extLst>
                </a:gridCol>
                <a:gridCol w="1858945">
                  <a:extLst>
                    <a:ext uri="{9D8B030D-6E8A-4147-A177-3AD203B41FA5}">
                      <a16:colId xmlns:a16="http://schemas.microsoft.com/office/drawing/2014/main" val="948549749"/>
                    </a:ext>
                  </a:extLst>
                </a:gridCol>
                <a:gridCol w="2053855">
                  <a:extLst>
                    <a:ext uri="{9D8B030D-6E8A-4147-A177-3AD203B41FA5}">
                      <a16:colId xmlns:a16="http://schemas.microsoft.com/office/drawing/2014/main" val="444704277"/>
                    </a:ext>
                  </a:extLst>
                </a:gridCol>
              </a:tblGrid>
              <a:tr h="41710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solidFill>
                            <a:schemeClr val="bg1"/>
                          </a:solidFill>
                        </a:rPr>
                        <a:t>ID</a:t>
                      </a:r>
                    </a:p>
                  </a:txBody>
                  <a:tcPr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a:ea typeface="+mn-ea"/>
                          <a:cs typeface="+mn-cs"/>
                        </a:rPr>
                        <a:t>Description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a:ea typeface="+mn-ea"/>
                          <a:cs typeface="+mn-cs"/>
                        </a:rPr>
                        <a:t>Status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a:ea typeface="+mn-ea"/>
                          <a:cs typeface="+mn-cs"/>
                        </a:rPr>
                        <a:t>Expected In-Service Date</a:t>
                      </a:r>
                    </a:p>
                  </a:txBody>
                  <a:tcPr anchor="ctr"/>
                </a:tc>
                <a:extLst>
                  <a:ext uri="{0D108BD9-81ED-4DB2-BD59-A6C34878D82A}">
                    <a16:rowId xmlns:a16="http://schemas.microsoft.com/office/drawing/2014/main" val="1474141225"/>
                  </a:ext>
                </a:extLst>
              </a:tr>
              <a:tr h="344568">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1</a:t>
                      </a:r>
                    </a:p>
                  </a:txBody>
                  <a:tcPr marL="68580" marR="68580" marT="0" marB="0" anchor="ctr"/>
                </a:tc>
                <a:tc>
                  <a:txBody>
                    <a:bodyPr/>
                    <a:lstStyle/>
                    <a:p>
                      <a:pPr marL="0" marR="0" algn="ctr">
                        <a:lnSpc>
                          <a:spcPts val="1300"/>
                        </a:lnSpc>
                        <a:spcBef>
                          <a:spcPts val="600"/>
                        </a:spcBef>
                        <a:spcAft>
                          <a:spcPts val="600"/>
                        </a:spcAft>
                        <a:buNone/>
                      </a:pPr>
                      <a:r>
                        <a:rPr lang="en-US" sz="1200" b="0" kern="1200" dirty="0">
                          <a:solidFill>
                            <a:schemeClr val="dk1"/>
                          </a:solidFill>
                          <a:latin typeface="Arial"/>
                          <a:ea typeface="+mn-ea"/>
                          <a:cs typeface="+mn-cs"/>
                        </a:rPr>
                        <a:t>Delaware Basin Stage 2 Project</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Endorsed</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2026</a:t>
                      </a:r>
                    </a:p>
                  </a:txBody>
                  <a:tcPr marL="68580" marR="68580" marT="0" marB="0" anchor="ctr"/>
                </a:tc>
                <a:extLst>
                  <a:ext uri="{0D108BD9-81ED-4DB2-BD59-A6C34878D82A}">
                    <a16:rowId xmlns:a16="http://schemas.microsoft.com/office/drawing/2014/main" val="4100349377"/>
                  </a:ext>
                </a:extLst>
              </a:tr>
              <a:tr h="370840">
                <a:tc>
                  <a:txBody>
                    <a:bodyPr/>
                    <a:lstStyle/>
                    <a:p>
                      <a:pPr marL="0" marR="0" algn="ctr" defTabSz="914400" rtl="0" eaLnBrk="1" latinLnBrk="0" hangingPunct="1">
                        <a:lnSpc>
                          <a:spcPts val="1300"/>
                        </a:lnSpc>
                        <a:spcBef>
                          <a:spcPts val="600"/>
                        </a:spcBef>
                        <a:spcAft>
                          <a:spcPts val="600"/>
                        </a:spcAft>
                        <a:buNone/>
                      </a:pPr>
                      <a:r>
                        <a:rPr lang="en-US" sz="1200" b="0" kern="1200" dirty="0">
                          <a:solidFill>
                            <a:schemeClr val="dk1"/>
                          </a:solidFill>
                          <a:latin typeface="Arial"/>
                          <a:ea typeface="+mn-ea"/>
                          <a:cs typeface="+mn-cs"/>
                        </a:rPr>
                        <a:t>2</a:t>
                      </a:r>
                    </a:p>
                  </a:txBody>
                  <a:tcPr marL="68580" marR="68580" marT="0" marB="0" anchor="ctr"/>
                </a:tc>
                <a:tc>
                  <a:txBody>
                    <a:bodyPr/>
                    <a:lstStyle/>
                    <a:p>
                      <a:pPr marL="0" marR="0" algn="ctr">
                        <a:lnSpc>
                          <a:spcPts val="1300"/>
                        </a:lnSpc>
                        <a:spcBef>
                          <a:spcPts val="600"/>
                        </a:spcBef>
                        <a:spcAft>
                          <a:spcPts val="600"/>
                        </a:spcAft>
                        <a:buNone/>
                      </a:pPr>
                      <a:r>
                        <a:rPr lang="en-US" sz="1200" b="0" kern="1200" dirty="0">
                          <a:solidFill>
                            <a:schemeClr val="dk1"/>
                          </a:solidFill>
                          <a:latin typeface="Arial"/>
                          <a:ea typeface="+mn-ea"/>
                          <a:cs typeface="+mn-cs"/>
                        </a:rPr>
                        <a:t>West Texas Synchronous Condenser Project</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Endorsed</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2027</a:t>
                      </a:r>
                    </a:p>
                  </a:txBody>
                  <a:tcPr marL="68580" marR="68580" marT="0" marB="0" anchor="ctr"/>
                </a:tc>
                <a:extLst>
                  <a:ext uri="{0D108BD9-81ED-4DB2-BD59-A6C34878D82A}">
                    <a16:rowId xmlns:a16="http://schemas.microsoft.com/office/drawing/2014/main" val="324069753"/>
                  </a:ext>
                </a:extLst>
              </a:tr>
              <a:tr h="370840">
                <a:tc>
                  <a:txBody>
                    <a:bodyPr/>
                    <a:lstStyle/>
                    <a:p>
                      <a:pPr marL="0" marR="0" algn="ctr" defTabSz="914400" rtl="0" eaLnBrk="1" latinLnBrk="0" hangingPunct="1">
                        <a:buNone/>
                      </a:pPr>
                      <a:r>
                        <a:rPr lang="en-US" sz="1200" b="0" kern="1200" dirty="0">
                          <a:solidFill>
                            <a:schemeClr val="dk1"/>
                          </a:solidFill>
                          <a:latin typeface="Arial"/>
                          <a:ea typeface="+mn-ea"/>
                          <a:cs typeface="+mn-cs"/>
                        </a:rPr>
                        <a:t>3</a:t>
                      </a:r>
                    </a:p>
                  </a:txBody>
                  <a:tcPr marL="68580" marR="68580" marT="0" marB="0" anchor="ctr"/>
                </a:tc>
                <a:tc>
                  <a:txBody>
                    <a:bodyPr/>
                    <a:lstStyle/>
                    <a:p>
                      <a:pPr marL="0" marR="0" algn="ctr">
                        <a:lnSpc>
                          <a:spcPts val="1300"/>
                        </a:lnSpc>
                        <a:spcBef>
                          <a:spcPts val="600"/>
                        </a:spcBef>
                        <a:spcAft>
                          <a:spcPts val="600"/>
                        </a:spcAft>
                        <a:buNone/>
                      </a:pPr>
                      <a:r>
                        <a:rPr lang="en-US" sz="1200" b="0" kern="1200" dirty="0">
                          <a:solidFill>
                            <a:schemeClr val="dk1"/>
                          </a:solidFill>
                          <a:latin typeface="Arial"/>
                          <a:ea typeface="+mn-ea"/>
                          <a:cs typeface="+mn-cs"/>
                        </a:rPr>
                        <a:t>Delaware Basin Stage 5 Project</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Endorsed</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2029</a:t>
                      </a:r>
                    </a:p>
                  </a:txBody>
                  <a:tcPr marL="68580" marR="68580" marT="0" marB="0" anchor="ctr"/>
                </a:tc>
                <a:extLst>
                  <a:ext uri="{0D108BD9-81ED-4DB2-BD59-A6C34878D82A}">
                    <a16:rowId xmlns:a16="http://schemas.microsoft.com/office/drawing/2014/main" val="99283026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4</a:t>
                      </a:r>
                    </a:p>
                  </a:txBody>
                  <a:tcPr anchor="ctr"/>
                </a:tc>
                <a:tc>
                  <a:txBody>
                    <a:bodyPr/>
                    <a:lstStyle/>
                    <a:p>
                      <a:pPr marL="0" marR="0" algn="ctr">
                        <a:buNone/>
                      </a:pPr>
                      <a:r>
                        <a:rPr lang="en-US" sz="1200" b="0" kern="1200" dirty="0">
                          <a:solidFill>
                            <a:schemeClr val="dk1"/>
                          </a:solidFill>
                          <a:latin typeface="Arial"/>
                          <a:ea typeface="+mn-ea"/>
                          <a:cs typeface="+mn-cs"/>
                        </a:rPr>
                        <a:t>Drill Hole to Sand Lake to Solstice 765-kV Line Project</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Endorsed</a:t>
                      </a:r>
                    </a:p>
                  </a:txBody>
                  <a:tcPr marL="68580" marR="68580" marT="0" marB="0" anchor="ctr"/>
                </a:tc>
                <a:tc>
                  <a:txBody>
                    <a:bodyPr/>
                    <a:lstStyle/>
                    <a:p>
                      <a:pPr marL="0" marR="0" algn="ctr" defTabSz="914400" rtl="0" eaLnBrk="1" latinLnBrk="0" hangingPunct="1">
                        <a:buNone/>
                      </a:pPr>
                      <a:r>
                        <a:rPr lang="en-US" sz="1200" b="0" kern="1200" dirty="0">
                          <a:solidFill>
                            <a:schemeClr val="dk1"/>
                          </a:solidFill>
                          <a:latin typeface="Arial"/>
                          <a:ea typeface="+mn-ea"/>
                          <a:cs typeface="+mn-cs"/>
                        </a:rPr>
                        <a:t>2030</a:t>
                      </a:r>
                    </a:p>
                  </a:txBody>
                  <a:tcPr marL="68580" marR="68580" marT="0" marB="0" anchor="ctr"/>
                </a:tc>
                <a:extLst>
                  <a:ext uri="{0D108BD9-81ED-4DB2-BD59-A6C34878D82A}">
                    <a16:rowId xmlns:a16="http://schemas.microsoft.com/office/drawing/2014/main" val="39254484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5</a:t>
                      </a:r>
                    </a:p>
                  </a:txBody>
                  <a:tcPr anchor="ctr"/>
                </a:tc>
                <a:tc>
                  <a:txBody>
                    <a:bodyPr/>
                    <a:lstStyle/>
                    <a:p>
                      <a:pPr marL="0" marR="0" algn="ctr">
                        <a:buNone/>
                      </a:pPr>
                      <a:r>
                        <a:rPr lang="en-US" sz="1200" b="0" kern="1200" dirty="0">
                          <a:solidFill>
                            <a:schemeClr val="dk1"/>
                          </a:solidFill>
                          <a:latin typeface="Arial"/>
                          <a:ea typeface="+mn-ea"/>
                          <a:cs typeface="+mn-cs"/>
                        </a:rPr>
                        <a:t>West Texas Infrastructure Project</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Endorsed</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2030</a:t>
                      </a:r>
                    </a:p>
                  </a:txBody>
                  <a:tcPr marL="68580" marR="68580" marT="0" marB="0" anchor="ctr"/>
                </a:tc>
                <a:extLst>
                  <a:ext uri="{0D108BD9-81ED-4DB2-BD59-A6C34878D82A}">
                    <a16:rowId xmlns:a16="http://schemas.microsoft.com/office/drawing/2014/main" val="33331374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Arial"/>
                          <a:ea typeface="+mn-ea"/>
                          <a:cs typeface="+mn-cs"/>
                        </a:rPr>
                        <a:t>6</a:t>
                      </a:r>
                    </a:p>
                  </a:txBody>
                  <a:tcPr anchor="ctr"/>
                </a:tc>
                <a:tc>
                  <a:txBody>
                    <a:bodyPr/>
                    <a:lstStyle/>
                    <a:p>
                      <a:pPr marL="0" marR="0" algn="ctr">
                        <a:buNone/>
                      </a:pPr>
                      <a:r>
                        <a:rPr lang="en-US" sz="1200" b="0" kern="1200" dirty="0">
                          <a:solidFill>
                            <a:schemeClr val="dk1"/>
                          </a:solidFill>
                          <a:latin typeface="Arial"/>
                          <a:ea typeface="+mn-ea"/>
                          <a:cs typeface="+mn-cs"/>
                        </a:rPr>
                        <a:t>Permian Basin 765-kV Import Paths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dk1"/>
                          </a:solidFill>
                          <a:latin typeface="+mn-lt"/>
                          <a:ea typeface="+mn-ea"/>
                          <a:cs typeface="+mn-cs"/>
                        </a:rPr>
                        <a:t>Approved by the PUCT</a:t>
                      </a:r>
                    </a:p>
                  </a:txBody>
                  <a:tcPr marL="68580" marR="68580" marT="0" marB="0" anchor="ctr"/>
                </a:tc>
                <a:tc>
                  <a:txBody>
                    <a:bodyPr/>
                    <a:lstStyle/>
                    <a:p>
                      <a:pPr marL="0" marR="0" algn="ctr">
                        <a:buNone/>
                      </a:pPr>
                      <a:r>
                        <a:rPr lang="en-US" sz="1200" b="0" kern="1200" dirty="0">
                          <a:solidFill>
                            <a:schemeClr val="dk1"/>
                          </a:solidFill>
                          <a:latin typeface="Arial"/>
                          <a:ea typeface="+mn-ea"/>
                          <a:cs typeface="+mn-cs"/>
                        </a:rPr>
                        <a:t>2030</a:t>
                      </a:r>
                    </a:p>
                  </a:txBody>
                  <a:tcPr marL="68580" marR="68580" marT="0" marB="0" anchor="ctr"/>
                </a:tc>
                <a:extLst>
                  <a:ext uri="{0D108BD9-81ED-4DB2-BD59-A6C34878D82A}">
                    <a16:rowId xmlns:a16="http://schemas.microsoft.com/office/drawing/2014/main" val="2385763098"/>
                  </a:ext>
                </a:extLst>
              </a:tr>
            </a:tbl>
          </a:graphicData>
        </a:graphic>
      </p:graphicFrame>
    </p:spTree>
    <p:extLst>
      <p:ext uri="{BB962C8B-B14F-4D97-AF65-F5344CB8AC3E}">
        <p14:creationId xmlns:p14="http://schemas.microsoft.com/office/powerpoint/2010/main" val="334721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75779-D23F-DEAE-26BF-F69593810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494F-389D-54DA-AC52-90BD7A2028C8}"/>
              </a:ext>
            </a:extLst>
          </p:cNvPr>
          <p:cNvSpPr>
            <a:spLocks noGrp="1"/>
          </p:cNvSpPr>
          <p:nvPr>
            <p:ph type="title"/>
          </p:nvPr>
        </p:nvSpPr>
        <p:spPr/>
        <p:txBody>
          <a:bodyPr/>
          <a:lstStyle/>
          <a:p>
            <a:r>
              <a:rPr lang="en-US" dirty="0"/>
              <a:t>Locations of Projects – I_FW_N GTC Exit Strategy</a:t>
            </a:r>
          </a:p>
        </p:txBody>
      </p:sp>
      <p:sp>
        <p:nvSpPr>
          <p:cNvPr id="3" name="Text Placeholder 2">
            <a:extLst>
              <a:ext uri="{FF2B5EF4-FFF2-40B4-BE49-F238E27FC236}">
                <a16:creationId xmlns:a16="http://schemas.microsoft.com/office/drawing/2014/main" id="{14A6B4B5-2409-C98C-7296-40DDF1E8BA2B}"/>
              </a:ext>
            </a:extLst>
          </p:cNvPr>
          <p:cNvSpPr>
            <a:spLocks noGrp="1"/>
          </p:cNvSpPr>
          <p:nvPr>
            <p:ph type="body" sz="quarter" idx="16"/>
          </p:nvPr>
        </p:nvSpPr>
        <p:spPr>
          <a:xfrm>
            <a:off x="470886" y="914400"/>
            <a:ext cx="11187714" cy="4495800"/>
          </a:xfrm>
        </p:spPr>
        <p:txBody>
          <a:bodyPr/>
          <a:lstStyle/>
          <a:p>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B369EE1B-C827-ACA0-321C-D26A9CF496BA}"/>
              </a:ext>
            </a:extLst>
          </p:cNvPr>
          <p:cNvSpPr>
            <a:spLocks noGrp="1"/>
          </p:cNvSpPr>
          <p:nvPr>
            <p:ph type="sldNum" sz="quarter" idx="12"/>
          </p:nvPr>
        </p:nvSpPr>
        <p:spPr/>
        <p:txBody>
          <a:bodyPr/>
          <a:lstStyle/>
          <a:p>
            <a:fld id="{BCDE79FB-97BA-492B-8D57-F1373F9ADA95}" type="slidenum">
              <a:rPr lang="en-US" smtClean="0"/>
              <a:t>6</a:t>
            </a:fld>
            <a:endParaRPr lang="en-US" dirty="0"/>
          </a:p>
        </p:txBody>
      </p:sp>
      <p:pic>
        <p:nvPicPr>
          <p:cNvPr id="7" name="Picture 6" descr="Chart&#10;&#10;AI-generated content may be incorrect.">
            <a:extLst>
              <a:ext uri="{FF2B5EF4-FFF2-40B4-BE49-F238E27FC236}">
                <a16:creationId xmlns:a16="http://schemas.microsoft.com/office/drawing/2014/main" id="{A7113DAA-3EE5-0A89-0467-AFCAE3B26AD3}"/>
              </a:ext>
            </a:extLst>
          </p:cNvPr>
          <p:cNvPicPr>
            <a:picLocks noChangeAspect="1"/>
          </p:cNvPicPr>
          <p:nvPr/>
        </p:nvPicPr>
        <p:blipFill>
          <a:blip r:embed="rId2"/>
          <a:stretch>
            <a:fillRect/>
          </a:stretch>
        </p:blipFill>
        <p:spPr>
          <a:xfrm>
            <a:off x="1398739" y="914400"/>
            <a:ext cx="9394521" cy="5744533"/>
          </a:xfrm>
          <a:prstGeom prst="rect">
            <a:avLst/>
          </a:prstGeom>
        </p:spPr>
      </p:pic>
    </p:spTree>
    <p:extLst>
      <p:ext uri="{BB962C8B-B14F-4D97-AF65-F5344CB8AC3E}">
        <p14:creationId xmlns:p14="http://schemas.microsoft.com/office/powerpoint/2010/main" val="42766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FC0D5-91F9-E9CE-6D14-8B602F9B0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6F1F37-E18C-276E-A0A6-C0F9CD085CE2}"/>
              </a:ext>
            </a:extLst>
          </p:cNvPr>
          <p:cNvSpPr>
            <a:spLocks noGrp="1"/>
          </p:cNvSpPr>
          <p:nvPr>
            <p:ph type="title"/>
          </p:nvPr>
        </p:nvSpPr>
        <p:spPr/>
        <p:txBody>
          <a:bodyPr/>
          <a:lstStyle/>
          <a:p>
            <a:r>
              <a:rPr lang="en-US" dirty="0"/>
              <a:t>Locations of Projects – I_FW_S GTC Exit Strategy</a:t>
            </a:r>
          </a:p>
        </p:txBody>
      </p:sp>
      <p:sp>
        <p:nvSpPr>
          <p:cNvPr id="3" name="Text Placeholder 2">
            <a:extLst>
              <a:ext uri="{FF2B5EF4-FFF2-40B4-BE49-F238E27FC236}">
                <a16:creationId xmlns:a16="http://schemas.microsoft.com/office/drawing/2014/main" id="{D5E1A6CC-64A1-989E-893A-46B578543A79}"/>
              </a:ext>
            </a:extLst>
          </p:cNvPr>
          <p:cNvSpPr>
            <a:spLocks noGrp="1"/>
          </p:cNvSpPr>
          <p:nvPr>
            <p:ph type="body" sz="quarter" idx="16"/>
          </p:nvPr>
        </p:nvSpPr>
        <p:spPr>
          <a:xfrm>
            <a:off x="470886" y="914400"/>
            <a:ext cx="11187714" cy="4495800"/>
          </a:xfrm>
        </p:spPr>
        <p:txBody>
          <a:bodyPr/>
          <a:lstStyle/>
          <a:p>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8269D9C1-3D24-27C9-9130-09998CDC146E}"/>
              </a:ext>
            </a:extLst>
          </p:cNvPr>
          <p:cNvSpPr>
            <a:spLocks noGrp="1"/>
          </p:cNvSpPr>
          <p:nvPr>
            <p:ph type="sldNum" sz="quarter" idx="12"/>
          </p:nvPr>
        </p:nvSpPr>
        <p:spPr/>
        <p:txBody>
          <a:bodyPr/>
          <a:lstStyle/>
          <a:p>
            <a:fld id="{BCDE79FB-97BA-492B-8D57-F1373F9ADA95}" type="slidenum">
              <a:rPr lang="en-US" smtClean="0"/>
              <a:t>7</a:t>
            </a:fld>
            <a:endParaRPr lang="en-US" dirty="0"/>
          </a:p>
        </p:txBody>
      </p:sp>
      <p:pic>
        <p:nvPicPr>
          <p:cNvPr id="7" name="Picture 6" descr="Diagram&#10;&#10;AI-generated content may be incorrect.">
            <a:extLst>
              <a:ext uri="{FF2B5EF4-FFF2-40B4-BE49-F238E27FC236}">
                <a16:creationId xmlns:a16="http://schemas.microsoft.com/office/drawing/2014/main" id="{4AE7878D-62FF-ED35-5204-1C4673F2C302}"/>
              </a:ext>
            </a:extLst>
          </p:cNvPr>
          <p:cNvPicPr>
            <a:picLocks noChangeAspect="1"/>
          </p:cNvPicPr>
          <p:nvPr/>
        </p:nvPicPr>
        <p:blipFill>
          <a:blip r:embed="rId2"/>
          <a:stretch>
            <a:fillRect/>
          </a:stretch>
        </p:blipFill>
        <p:spPr>
          <a:xfrm>
            <a:off x="1395571" y="914400"/>
            <a:ext cx="9400857" cy="5757252"/>
          </a:xfrm>
          <a:prstGeom prst="rect">
            <a:avLst/>
          </a:prstGeom>
        </p:spPr>
      </p:pic>
    </p:spTree>
    <p:extLst>
      <p:ext uri="{BB962C8B-B14F-4D97-AF65-F5344CB8AC3E}">
        <p14:creationId xmlns:p14="http://schemas.microsoft.com/office/powerpoint/2010/main" val="263943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6AAE-68DF-EB17-E8A7-16A322F3D06C}"/>
              </a:ext>
            </a:extLst>
          </p:cNvPr>
          <p:cNvSpPr>
            <a:spLocks noGrp="1"/>
          </p:cNvSpPr>
          <p:nvPr>
            <p:ph type="title"/>
          </p:nvPr>
        </p:nvSpPr>
        <p:spPr/>
        <p:txBody>
          <a:bodyPr/>
          <a:lstStyle/>
          <a:p>
            <a:r>
              <a:rPr lang="en-US" dirty="0"/>
              <a:t>Questions/Comments?</a:t>
            </a:r>
          </a:p>
        </p:txBody>
      </p:sp>
      <p:sp>
        <p:nvSpPr>
          <p:cNvPr id="3" name="Text Placeholder 2">
            <a:extLst>
              <a:ext uri="{FF2B5EF4-FFF2-40B4-BE49-F238E27FC236}">
                <a16:creationId xmlns:a16="http://schemas.microsoft.com/office/drawing/2014/main" id="{7BF6A61A-D7C0-BEE7-3F65-3A3A70395BDB}"/>
              </a:ext>
            </a:extLst>
          </p:cNvPr>
          <p:cNvSpPr>
            <a:spLocks noGrp="1"/>
          </p:cNvSpPr>
          <p:nvPr>
            <p:ph type="body" sz="quarter" idx="13"/>
          </p:nvPr>
        </p:nvSpPr>
        <p:spPr/>
        <p:txBody>
          <a:bodyPr/>
          <a:lstStyle/>
          <a:p>
            <a:r>
              <a:rPr lang="en-US" dirty="0">
                <a:hlinkClick r:id="rId2"/>
              </a:rPr>
              <a:t>Priya.Ramasubbu@ercot.com</a:t>
            </a:r>
            <a:endParaRPr lang="en-US" dirty="0"/>
          </a:p>
          <a:p>
            <a:r>
              <a:rPr lang="en-US" dirty="0">
                <a:hlinkClick r:id="rId3"/>
              </a:rPr>
              <a:t>Ping.Yan@ercot.com</a:t>
            </a:r>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663E33CD-915C-8592-3526-C44B880B6BF9}"/>
              </a:ext>
            </a:extLst>
          </p:cNvPr>
          <p:cNvSpPr>
            <a:spLocks noGrp="1"/>
          </p:cNvSpPr>
          <p:nvPr>
            <p:ph type="sldNum" sz="quarter" idx="12"/>
          </p:nvPr>
        </p:nvSpPr>
        <p:spPr/>
        <p:txBody>
          <a:bodyPr wrap="square" anchor="ctr">
            <a:normAutofit/>
          </a:bodyPr>
          <a:lstStyle/>
          <a:p>
            <a:pPr>
              <a:spcAft>
                <a:spcPts val="600"/>
              </a:spcAft>
            </a:pPr>
            <a:fld id="{BCDE79FB-97BA-492B-8D57-F1373F9ADA95}" type="slidenum">
              <a:rPr lang="en-US" smtClean="0"/>
              <a:pPr>
                <a:spcAft>
                  <a:spcPts val="600"/>
                </a:spcAft>
              </a:pPr>
              <a:t>8</a:t>
            </a:fld>
            <a:endParaRPr lang="en-US" dirty="0"/>
          </a:p>
        </p:txBody>
      </p:sp>
    </p:spTree>
    <p:extLst>
      <p:ext uri="{BB962C8B-B14F-4D97-AF65-F5344CB8AC3E}">
        <p14:creationId xmlns:p14="http://schemas.microsoft.com/office/powerpoint/2010/main" val="3512297305"/>
      </p:ext>
    </p:extLst>
  </p:cSld>
  <p:clrMapOvr>
    <a:masterClrMapping/>
  </p:clrMapOvr>
</p:sld>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3c917f14-8d40-4289-92aa-fd10f73581c9">Public</Audie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779995893D9842BA3FA5B9B5E7FD29" ma:contentTypeVersion="5" ma:contentTypeDescription="Create a new document." ma:contentTypeScope="" ma:versionID="6d199b3ad5f5b9d872d256308c85908b">
  <xsd:schema xmlns:xsd="http://www.w3.org/2001/XMLSchema" xmlns:xs="http://www.w3.org/2001/XMLSchema" xmlns:p="http://schemas.microsoft.com/office/2006/metadata/properties" xmlns:ns2="3c917f14-8d40-4289-92aa-fd10f73581c9" targetNamespace="http://schemas.microsoft.com/office/2006/metadata/properties" ma:root="true" ma:fieldsID="dcedc2ff92fcc6164a822d33fd796499" ns2:_="">
    <xsd:import namespace="3c917f14-8d40-4289-92aa-fd10f73581c9"/>
    <xsd:element name="properties">
      <xsd:complexType>
        <xsd:sequence>
          <xsd:element name="documentManagement">
            <xsd:complexType>
              <xsd:all>
                <xsd:element ref="ns2:Audience"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917f14-8d40-4289-92aa-fd10f73581c9"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Public"/>
          <xsd:enumeration value="Internal"/>
          <xsd:enumeration value="Confidential"/>
          <xsd:enumeration value="Board of Director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754FD2-17D2-4534-9157-8CFDD0166132}">
  <ds:schemaRef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 ds:uri="cf8c9251-373f-4ee3-86cf-d97122226a81"/>
    <ds:schemaRef ds:uri="5f527160-b6a2-448e-b210-55bbe2178a90"/>
    <ds:schemaRef ds:uri="http://purl.org/dc/elements/1.1/"/>
    <ds:schemaRef ds:uri="3c917f14-8d40-4289-92aa-fd10f73581c9"/>
  </ds:schemaRefs>
</ds:datastoreItem>
</file>

<file path=customXml/itemProps2.xml><?xml version="1.0" encoding="utf-8"?>
<ds:datastoreItem xmlns:ds="http://schemas.openxmlformats.org/officeDocument/2006/customXml" ds:itemID="{B57DC9A4-2D51-40CB-BA99-0BF7D516F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917f14-8d40-4289-92aa-fd10f7358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5F3B15-1EDA-47D5-B690-303F08E28C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Draft-FW TX Import GTC Exit Strategy_04022026_v0</Template>
  <TotalTime>1812</TotalTime>
  <Words>890</Words>
  <Application>Microsoft Office PowerPoint</Application>
  <PresentationFormat>Widescreen</PresentationFormat>
  <Paragraphs>169</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Aptos</vt:lpstr>
      <vt:lpstr>Arial</vt:lpstr>
      <vt:lpstr>Wingdings</vt:lpstr>
      <vt:lpstr>Cover</vt:lpstr>
      <vt:lpstr>Page Design</vt:lpstr>
      <vt:lpstr>Far West Texas Import GTCs Exit Strategies    Priya Ramasubbu Grid Planning, ERCOT  April 02, 2026</vt:lpstr>
      <vt:lpstr>Introduction</vt:lpstr>
      <vt:lpstr>Study Methodology</vt:lpstr>
      <vt:lpstr>I_FW_N GTC Exit Strategy</vt:lpstr>
      <vt:lpstr>I_FW_S GTC Exit Strategy</vt:lpstr>
      <vt:lpstr>Locations of Projects – I_FW_N GTC Exit Strategy</vt:lpstr>
      <vt:lpstr>Locations of Projects – I_FW_S GTC Exit Strategy</vt:lpstr>
      <vt:lpstr>Questions/Comments?</vt:lpstr>
    </vt:vector>
  </TitlesOfParts>
  <Company>ERCOT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Ramasubbu, Priya</dc:creator>
  <cp:keywords/>
  <cp:lastModifiedBy>Ramasubbu, Priya</cp:lastModifiedBy>
  <cp:revision>39</cp:revision>
  <dcterms:created xsi:type="dcterms:W3CDTF">2026-03-18T21:55:08Z</dcterms:created>
  <dcterms:modified xsi:type="dcterms:W3CDTF">2026-04-01T21:20:05Z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0x01010056779995893D9842BA3FA5B9B5E7FD29</vt:lpwstr>
  </property>
  <property fmtid="{D5CDD505-2E9C-101B-9397-08002B2CF9AE}" pid="3" name="MediaServiceImageTags">
    <vt:lpwstr/>
  </property>
  <property fmtid="{D5CDD505-2E9C-101B-9397-08002B2CF9AE}" pid="4" name="MSIP_Label_c144db1d-993e-40da-980d-6eea152adc50_Enabled">
    <vt:lpwstr>true</vt:lpwstr>
  </property>
  <property fmtid="{D5CDD505-2E9C-101B-9397-08002B2CF9AE}" pid="5" name="MSIP_Label_c144db1d-993e-40da-980d-6eea152adc50_SetDate">
    <vt:lpwstr>2026-02-04T21:33:56Z</vt:lpwstr>
  </property>
  <property fmtid="{D5CDD505-2E9C-101B-9397-08002B2CF9AE}" pid="6" name="MSIP_Label_c144db1d-993e-40da-980d-6eea152adc50_Method">
    <vt:lpwstr>Privileged</vt:lpwstr>
  </property>
  <property fmtid="{D5CDD505-2E9C-101B-9397-08002B2CF9AE}" pid="7" name="MSIP_Label_c144db1d-993e-40da-980d-6eea152adc50_Name">
    <vt:lpwstr>Public</vt:lpwstr>
  </property>
  <property fmtid="{D5CDD505-2E9C-101B-9397-08002B2CF9AE}" pid="8" name="MSIP_Label_c144db1d-993e-40da-980d-6eea152adc50_SiteId">
    <vt:lpwstr>0afb747d-bff7-4596-a9fc-950ef9e0ec45</vt:lpwstr>
  </property>
  <property fmtid="{D5CDD505-2E9C-101B-9397-08002B2CF9AE}" pid="9" name="MSIP_Label_c144db1d-993e-40da-980d-6eea152adc50_ActionId">
    <vt:lpwstr>1d14393e-8913-4215-8969-3d0b24cf798e</vt:lpwstr>
  </property>
  <property fmtid="{D5CDD505-2E9C-101B-9397-08002B2CF9AE}" pid="10" name="MSIP_Label_c144db1d-993e-40da-980d-6eea152adc50_ContentBits">
    <vt:lpwstr>0</vt:lpwstr>
  </property>
  <property fmtid="{D5CDD505-2E9C-101B-9397-08002B2CF9AE}" pid="11" name="MSIP_Label_c144db1d-993e-40da-980d-6eea152adc50_Tag">
    <vt:lpwstr>10, 0, 1, 1</vt:lpwstr>
  </property>
</Properties>
</file>