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1.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notesSlides/notesSlide2.xml" ContentType="application/vnd.openxmlformats-officedocument.presentationml.notesSlide+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charts/chart3.xml" ContentType="application/vnd.openxmlformats-officedocument.drawingml.chart+xml"/>
  <Override PartName="/ppt/tags/tag503.xml" ContentType="application/vnd.openxmlformats-officedocument.presentationml.tags+xml"/>
  <Override PartName="/ppt/tags/tag50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notesSlides/notesSlide3.xml" ContentType="application/vnd.openxmlformats-officedocument.presentationml.notesSlide+xml"/>
  <Override PartName="/ppt/tags/tag564.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notesSlides/notesSlide5.xml" ContentType="application/vnd.openxmlformats-officedocument.presentationml.notesSlide+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notesSlides/notesSlide6.xml" ContentType="application/vnd.openxmlformats-officedocument.presentationml.notesSlide+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charts/chart4.xml" ContentType="application/vnd.openxmlformats-officedocument.drawingml.chart+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charts/chart5.xml" ContentType="application/vnd.openxmlformats-officedocument.drawingml.chart+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 id="2147483864" r:id="rId5"/>
  </p:sldMasterIdLst>
  <p:notesMasterIdLst>
    <p:notesMasterId r:id="rId74"/>
  </p:notesMasterIdLst>
  <p:handoutMasterIdLst>
    <p:handoutMasterId r:id="rId75"/>
  </p:handoutMasterIdLst>
  <p:sldIdLst>
    <p:sldId id="299" r:id="rId6"/>
    <p:sldId id="271" r:id="rId7"/>
    <p:sldId id="272" r:id="rId8"/>
    <p:sldId id="277" r:id="rId9"/>
    <p:sldId id="280" r:id="rId10"/>
    <p:sldId id="260" r:id="rId11"/>
    <p:sldId id="269" r:id="rId12"/>
    <p:sldId id="273" r:id="rId13"/>
    <p:sldId id="263" r:id="rId14"/>
    <p:sldId id="2147478908" r:id="rId15"/>
    <p:sldId id="305" r:id="rId16"/>
    <p:sldId id="292" r:id="rId17"/>
    <p:sldId id="302" r:id="rId18"/>
    <p:sldId id="287" r:id="rId19"/>
    <p:sldId id="303" r:id="rId20"/>
    <p:sldId id="274" r:id="rId21"/>
    <p:sldId id="2147478826" r:id="rId22"/>
    <p:sldId id="309" r:id="rId23"/>
    <p:sldId id="306" r:id="rId24"/>
    <p:sldId id="307" r:id="rId25"/>
    <p:sldId id="308" r:id="rId26"/>
    <p:sldId id="311" r:id="rId27"/>
    <p:sldId id="310" r:id="rId28"/>
    <p:sldId id="2147478827" r:id="rId29"/>
    <p:sldId id="264" r:id="rId30"/>
    <p:sldId id="276" r:id="rId31"/>
    <p:sldId id="2147478831" r:id="rId32"/>
    <p:sldId id="282" r:id="rId33"/>
    <p:sldId id="3717" r:id="rId34"/>
    <p:sldId id="275" r:id="rId35"/>
    <p:sldId id="291" r:id="rId36"/>
    <p:sldId id="294" r:id="rId37"/>
    <p:sldId id="293" r:id="rId38"/>
    <p:sldId id="301" r:id="rId39"/>
    <p:sldId id="281" r:id="rId40"/>
    <p:sldId id="284" r:id="rId41"/>
    <p:sldId id="285" r:id="rId42"/>
    <p:sldId id="257" r:id="rId43"/>
    <p:sldId id="268" r:id="rId44"/>
    <p:sldId id="2147483645" r:id="rId45"/>
    <p:sldId id="2147483646" r:id="rId46"/>
    <p:sldId id="2147483647" r:id="rId47"/>
    <p:sldId id="256" r:id="rId48"/>
    <p:sldId id="283" r:id="rId49"/>
    <p:sldId id="286" r:id="rId50"/>
    <p:sldId id="288" r:id="rId51"/>
    <p:sldId id="289" r:id="rId52"/>
    <p:sldId id="290" r:id="rId53"/>
    <p:sldId id="297" r:id="rId54"/>
    <p:sldId id="304" r:id="rId55"/>
    <p:sldId id="266" r:id="rId56"/>
    <p:sldId id="267" r:id="rId57"/>
    <p:sldId id="2147483644" r:id="rId58"/>
    <p:sldId id="259" r:id="rId59"/>
    <p:sldId id="262" r:id="rId60"/>
    <p:sldId id="300" r:id="rId61"/>
    <p:sldId id="261" r:id="rId62"/>
    <p:sldId id="317" r:id="rId63"/>
    <p:sldId id="270" r:id="rId64"/>
    <p:sldId id="298" r:id="rId65"/>
    <p:sldId id="258" r:id="rId66"/>
    <p:sldId id="278" r:id="rId67"/>
    <p:sldId id="279" r:id="rId68"/>
    <p:sldId id="295" r:id="rId69"/>
    <p:sldId id="296" r:id="rId70"/>
    <p:sldId id="320" r:id="rId71"/>
    <p:sldId id="324" r:id="rId72"/>
    <p:sldId id="265" r:id="rId73"/>
  </p:sldIdLst>
  <p:sldSz cx="12192000" cy="6858000"/>
  <p:notesSz cx="7102475" cy="9388475"/>
  <p:embeddedFontLst>
    <p:embeddedFont>
      <p:font typeface="Aptos Black" panose="020B0004020202020204" pitchFamily="34" charset="0"/>
      <p:bold r:id="rId76"/>
      <p:boldItalic r:id="rId77"/>
    </p:embeddedFont>
    <p:embeddedFont>
      <p:font typeface="Cambria Math" panose="02040503050406030204" pitchFamily="18" charset="0"/>
      <p:regular r:id="rId78"/>
    </p:embeddedFont>
    <p:embeddedFont>
      <p:font typeface="Georgia" panose="02040502050405020303" pitchFamily="18" charset="0"/>
      <p:regular r:id="rId79"/>
      <p:bold r:id="rId80"/>
      <p:italic r:id="rId81"/>
      <p:boldItalic r:id="rId82"/>
    </p:embeddedFont>
    <p:embeddedFont>
      <p:font typeface="Segoe UI" panose="020B0502040204020203" pitchFamily="34" charset="0"/>
      <p:regular r:id="rId83"/>
      <p:bold r:id="rId84"/>
      <p:italic r:id="rId85"/>
      <p:boldItalic r:id="rId86"/>
    </p:embeddedFont>
  </p:embeddedFontLst>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06F3794A-CC67-56A5-0FBD-5E0FC58AAB14}" name="Springer, Agee" initials="SA" userId="S::agee.springer@ercot.com::c70aae34-03cc-4ca4-9dc9-ab0f1f0f7e1f" providerId="AD"/>
  <p188:author id="{1DC88E50-52D5-C315-B518-599503BB2D2B}" name="Switzer, Christina" initials="SC" userId="S::christina.switzer@ercot.com::718fdc06-d185-42eb-a781-85958c100b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890C58"/>
    <a:srgbClr val="CCEFF4"/>
    <a:srgbClr val="7C858C"/>
    <a:srgbClr val="FFFFFF"/>
    <a:srgbClr val="FF8200"/>
    <a:srgbClr val="26D07C"/>
    <a:srgbClr val="99DFE9"/>
    <a:srgbClr val="685BC7"/>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29DF2-328E-4095-87A4-DC0FCC1E9B27}" v="3" dt="2026-03-30T04:04:21.329"/>
    <p1510:client id="{54A904E3-5BAA-4ABF-AA11-D61EFD415FE5}" v="7902" dt="2026-03-30T14:16:03.119"/>
    <p1510:client id="{5B739A86-C008-9B26-5A3F-24766686FFCD}" v="1" dt="2026-03-30T14:14:19.518"/>
    <p1510:client id="{8198266B-1E3D-1F06-78B5-13DD4C18CC3D}" v="14" dt="2026-03-29T15:33:21.154"/>
    <p1510:client id="{C3DE78FD-43E4-C1D5-3DA6-15DF1DBF040F}" v="16" dt="2026-03-29T15:26:48.787"/>
    <p1510:client id="{D05571E1-D644-4C14-8A58-E612BE8666C6}" v="1" dt="2026-03-30T03:29:13.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9.fntdata"/><Relationship Id="rId89"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Master" Target="slideMasters/slideMaster2.xml"/><Relationship Id="rId90" Type="http://schemas.openxmlformats.org/officeDocument/2006/relationships/viewProps" Target="viewProp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5.fntdata"/><Relationship Id="rId85" Type="http://schemas.openxmlformats.org/officeDocument/2006/relationships/font" Target="fonts/font10.fntdata"/><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83" Type="http://schemas.openxmlformats.org/officeDocument/2006/relationships/font" Target="fonts/font8.fntdata"/><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font" Target="fonts/font11.fntdata"/><Relationship Id="rId9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gs" Target="tags/tag1.xml"/><Relationship Id="rId61" Type="http://schemas.openxmlformats.org/officeDocument/2006/relationships/slide" Target="slides/slide56.xml"/><Relationship Id="rId82"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2.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12F_3D49CD3A.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12F_3D49CD3A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7FFFED2A_2FB6830E.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116_BC1BD811.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117_E22F208F.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7827529021558872"/>
          <c:w val="0.96452933151432474"/>
          <c:h val="0.69817578772802658"/>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Pt>
            <c:idx val="5"/>
            <c:invertIfNegative val="0"/>
            <c:bubble3D val="0"/>
            <c:spPr>
              <a:solidFill>
                <a:schemeClr val="accent3"/>
              </a:solidFill>
              <a:ln w="9525" cmpd="sng" algn="ctr">
                <a:solidFill>
                  <a:schemeClr val="bg1"/>
                </a:solidFill>
                <a:prstDash val="solid"/>
              </a:ln>
            </c:spPr>
            <c:extLst>
              <c:ext xmlns:c16="http://schemas.microsoft.com/office/drawing/2014/chart" uri="{C3380CC4-5D6E-409C-BE32-E72D297353CC}">
                <c16:uniqueId val="{00000000-F919-459A-885E-4F163E4C026D}"/>
              </c:ext>
            </c:extLst>
          </c:dPt>
          <c:dLbls>
            <c:dLbl>
              <c:idx val="0"/>
              <c:layout>
                <c:manualLayout>
                  <c:x val="0"/>
                  <c:y val="-9.038142620232173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19-459A-885E-4F163E4C026D}"/>
                </c:ext>
              </c:extLst>
            </c:dLbl>
            <c:dLbl>
              <c:idx val="1"/>
              <c:layout>
                <c:manualLayout>
                  <c:x val="0"/>
                  <c:y val="-9.038142620232173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19-459A-885E-4F163E4C026D}"/>
                </c:ext>
              </c:extLst>
            </c:dLbl>
            <c:dLbl>
              <c:idx val="2"/>
              <c:layout>
                <c:manualLayout>
                  <c:x val="0"/>
                  <c:y val="-0.2131011608623548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919-459A-885E-4F163E4C026D}"/>
                </c:ext>
              </c:extLst>
            </c:dLbl>
            <c:dLbl>
              <c:idx val="3"/>
              <c:layout>
                <c:manualLayout>
                  <c:x val="0"/>
                  <c:y val="-0.2645107794361525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19-459A-885E-4F163E4C026D}"/>
                </c:ext>
              </c:extLst>
            </c:dLbl>
            <c:dLbl>
              <c:idx val="4"/>
              <c:layout>
                <c:manualLayout>
                  <c:x val="0"/>
                  <c:y val="-0.26451077943615259"/>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919-459A-885E-4F163E4C026D}"/>
                </c:ext>
              </c:extLst>
            </c:dLbl>
            <c:dLbl>
              <c:idx val="5"/>
              <c:layout>
                <c:manualLayout>
                  <c:x val="0"/>
                  <c:y val="-0.40464344941956881"/>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19-459A-885E-4F163E4C02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1000</c:v>
                </c:pt>
              </c:numCache>
            </c:numRef>
          </c:val>
          <c:extLst>
            <c:ext xmlns:c16="http://schemas.microsoft.com/office/drawing/2014/chart" uri="{C3380CC4-5D6E-409C-BE32-E72D297353CC}">
              <c16:uniqueId val="{00000006-F919-459A-885E-4F163E4C026D}"/>
            </c:ext>
          </c:extLst>
        </c:ser>
        <c:dLbls>
          <c:showLegendKey val="0"/>
          <c:showVal val="0"/>
          <c:showCatName val="0"/>
          <c:showSerName val="0"/>
          <c:showPercent val="0"/>
          <c:showBubbleSize val="0"/>
        </c:dLbls>
        <c:gapWidth val="40"/>
        <c:overlap val="100"/>
        <c:axId val="261027119"/>
        <c:axId val="1"/>
      </c:barChart>
      <c:catAx>
        <c:axId val="261027119"/>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261027119"/>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35334242837655E-2"/>
          <c:y val="0.1307017543859649"/>
          <c:w val="0.96452933151432474"/>
          <c:h val="0.73859649122807014"/>
        </c:manualLayout>
      </c:layout>
      <c:barChart>
        <c:barDir val="col"/>
        <c:grouping val="stacked"/>
        <c:varyColors val="0"/>
        <c:ser>
          <c:idx val="0"/>
          <c:order val="0"/>
          <c:spPr>
            <a:solidFill>
              <a:schemeClr val="accent1"/>
            </a:solidFill>
            <a:ln w="9525" cmpd="sng" algn="ctr">
              <a:solidFill>
                <a:schemeClr val="bg1"/>
              </a:solidFill>
              <a:prstDash val="solid"/>
            </a:ln>
          </c:spPr>
          <c:invertIfNegative val="0"/>
          <c:dPt>
            <c:idx val="5"/>
            <c:invertIfNegative val="0"/>
            <c:bubble3D val="0"/>
            <c:spPr>
              <a:solidFill>
                <a:schemeClr val="accent1"/>
              </a:solidFill>
              <a:ln>
                <a:noFill/>
              </a:ln>
            </c:spPr>
            <c:extLst>
              <c:ext xmlns:c16="http://schemas.microsoft.com/office/drawing/2014/chart" uri="{C3380CC4-5D6E-409C-BE32-E72D297353CC}">
                <c16:uniqueId val="{00000000-F95D-408B-A86A-343D48A59FED}"/>
              </c:ext>
            </c:extLst>
          </c:dPt>
          <c:dLbls>
            <c:dLbl>
              <c:idx val="0"/>
              <c:layout>
                <c:manualLayout>
                  <c:x val="0"/>
                  <c:y val="-9.5614035087719304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95D-408B-A86A-343D48A59FED}"/>
                </c:ext>
              </c:extLst>
            </c:dLbl>
            <c:dLbl>
              <c:idx val="1"/>
              <c:layout>
                <c:manualLayout>
                  <c:x val="0"/>
                  <c:y val="-9.5614035087719304E-2"/>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95D-408B-A86A-343D48A59FED}"/>
                </c:ext>
              </c:extLst>
            </c:dLbl>
            <c:dLbl>
              <c:idx val="2"/>
              <c:layout>
                <c:manualLayout>
                  <c:x val="0"/>
                  <c:y val="-0.22543859649122808"/>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95D-408B-A86A-343D48A59FED}"/>
                </c:ext>
              </c:extLst>
            </c:dLbl>
            <c:dLbl>
              <c:idx val="3"/>
              <c:layout>
                <c:manualLayout>
                  <c:x val="0"/>
                  <c:y val="-0.27982456140350875"/>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95D-408B-A86A-343D48A59FED}"/>
                </c:ext>
              </c:extLst>
            </c:dLbl>
            <c:dLbl>
              <c:idx val="4"/>
              <c:layout>
                <c:manualLayout>
                  <c:x val="0"/>
                  <c:y val="-0.27982456140350875"/>
                </c:manualLayout>
              </c:layout>
              <c:numFmt formatCode="#,##0;&quot;-&quot;#,##0;0" sourceLinked="0"/>
              <c:spPr>
                <a:noFill/>
                <a:ln>
                  <a:noFill/>
                </a:ln>
              </c:spPr>
              <c:txPr>
                <a:bodyPr wrap="none"/>
                <a:lstStyle/>
                <a:p>
                  <a:pPr>
                    <a:defRPr sz="105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F95D-408B-A86A-343D48A59FED}"/>
                </c:ext>
              </c:extLst>
            </c:dLbl>
            <c:dLbl>
              <c:idx val="5"/>
              <c:layout>
                <c:manualLayout>
                  <c:x val="0"/>
                  <c:y val="0"/>
                </c:manualLayout>
              </c:layout>
              <c:numFmt formatCode="#,##0;&quot;-&quot;#,##0;0" sourceLinked="0"/>
              <c:spPr>
                <a:noFill/>
                <a:ln>
                  <a:noFill/>
                </a:ln>
              </c:spPr>
              <c:txPr>
                <a:bodyPr wrap="none"/>
                <a:lstStyle/>
                <a:p>
                  <a:pPr>
                    <a:defRPr sz="105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95D-408B-A86A-343D48A59F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100</c:v>
                </c:pt>
                <c:pt idx="1">
                  <c:v>100</c:v>
                </c:pt>
                <c:pt idx="2">
                  <c:v>450</c:v>
                </c:pt>
                <c:pt idx="3">
                  <c:v>600</c:v>
                </c:pt>
                <c:pt idx="4">
                  <c:v>600</c:v>
                </c:pt>
                <c:pt idx="5">
                  <c:v>600</c:v>
                </c:pt>
              </c:numCache>
            </c:numRef>
          </c:val>
          <c:extLst>
            <c:ext xmlns:c16="http://schemas.microsoft.com/office/drawing/2014/chart" uri="{C3380CC4-5D6E-409C-BE32-E72D297353CC}">
              <c16:uniqueId val="{00000006-F95D-408B-A86A-343D48A59FED}"/>
            </c:ext>
          </c:extLst>
        </c:ser>
        <c:ser>
          <c:idx val="1"/>
          <c:order val="1"/>
          <c:spPr>
            <a:noFill/>
            <a:ln>
              <a:noFill/>
            </a:ln>
          </c:spPr>
          <c:invertIfNegative val="0"/>
          <c:val>
            <c:numRef>
              <c:f>Sheet1!$A$2:$F$2</c:f>
              <c:numCache>
                <c:formatCode>General</c:formatCode>
                <c:ptCount val="6"/>
                <c:pt idx="5">
                  <c:v>400</c:v>
                </c:pt>
              </c:numCache>
            </c:numRef>
          </c:val>
          <c:extLst>
            <c:ext xmlns:c16="http://schemas.microsoft.com/office/drawing/2014/chart" uri="{C3380CC4-5D6E-409C-BE32-E72D297353CC}">
              <c16:uniqueId val="{00000007-F95D-408B-A86A-343D48A59FED}"/>
            </c:ext>
          </c:extLst>
        </c:ser>
        <c:dLbls>
          <c:showLegendKey val="0"/>
          <c:showVal val="0"/>
          <c:showCatName val="0"/>
          <c:showSerName val="0"/>
          <c:showPercent val="0"/>
          <c:showBubbleSize val="0"/>
        </c:dLbls>
        <c:gapWidth val="40"/>
        <c:overlap val="100"/>
        <c:axId val="938266447"/>
        <c:axId val="1"/>
      </c:barChart>
      <c:catAx>
        <c:axId val="938266447"/>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General" sourceLinked="1"/>
        <c:majorTickMark val="out"/>
        <c:minorTickMark val="none"/>
        <c:tickLblPos val="nextTo"/>
        <c:crossAx val="938266447"/>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54982817869416E-2"/>
          <c:y val="0.13570487483530963"/>
          <c:w val="0.91890034364261164"/>
          <c:h val="0.77075098814229248"/>
        </c:manualLayout>
      </c:layout>
      <c:barChart>
        <c:barDir val="col"/>
        <c:grouping val="stacked"/>
        <c:varyColors val="0"/>
        <c:ser>
          <c:idx val="0"/>
          <c:order val="0"/>
          <c:spPr>
            <a:solidFill>
              <a:schemeClr val="accent4"/>
            </a:solidFill>
            <a:ln w="9525" cmpd="sng" algn="ctr">
              <a:solidFill>
                <a:schemeClr val="bg1"/>
              </a:solidFill>
              <a:prstDash val="solid"/>
            </a:ln>
          </c:spPr>
          <c:invertIfNegative val="0"/>
          <c:dLbls>
            <c:dLbl>
              <c:idx val="0"/>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75-4308-BE71-449470F8C015}"/>
                </c:ext>
              </c:extLst>
            </c:dLbl>
            <c:dLbl>
              <c:idx val="1"/>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75-4308-BE71-449470F8C015}"/>
                </c:ext>
              </c:extLst>
            </c:dLbl>
            <c:dLbl>
              <c:idx val="2"/>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F75-4308-BE71-449470F8C015}"/>
                </c:ext>
              </c:extLst>
            </c:dLbl>
            <c:dLbl>
              <c:idx val="3"/>
              <c:layout>
                <c:manualLayout>
                  <c:x val="0"/>
                  <c:y val="-6.5876152832674575E-4"/>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75-4308-BE71-449470F8C015}"/>
                </c:ext>
              </c:extLst>
            </c:dLbl>
            <c:dLbl>
              <c:idx val="4"/>
              <c:layout>
                <c:manualLayout>
                  <c:x val="0"/>
                  <c:y val="-0.42753623188405798"/>
                </c:manualLayout>
              </c:layout>
              <c:numFmt formatCode="#,##0;&quot;-&quot;#,##0;0" sourceLinked="0"/>
              <c:spPr>
                <a:noFill/>
                <a:ln>
                  <a:noFill/>
                </a:ln>
              </c:spPr>
              <c:txPr>
                <a:bodyPr wrap="none"/>
                <a:lstStyle/>
                <a:p>
                  <a:pPr>
                    <a:defRPr sz="10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#,##0;"-"#,##0;0</c:formatCode>
                <c:ptCount val="5"/>
                <c:pt idx="0">
                  <c:v>100</c:v>
                </c:pt>
                <c:pt idx="1">
                  <c:v>100</c:v>
                </c:pt>
                <c:pt idx="2">
                  <c:v>300</c:v>
                </c:pt>
                <c:pt idx="3">
                  <c:v>300</c:v>
                </c:pt>
                <c:pt idx="4">
                  <c:v>1000</c:v>
                </c:pt>
              </c:numCache>
            </c:numRef>
          </c:val>
          <c:extLst>
            <c:ext xmlns:c16="http://schemas.microsoft.com/office/drawing/2014/chart" uri="{C3380CC4-5D6E-409C-BE32-E72D297353CC}">
              <c16:uniqueId val="{00000005-CF75-4308-BE71-449470F8C015}"/>
            </c:ext>
          </c:extLst>
        </c:ser>
        <c:ser>
          <c:idx val="1"/>
          <c:order val="1"/>
          <c:spPr>
            <a:solidFill>
              <a:schemeClr val="accent1"/>
            </a:solidFill>
            <a:ln w="9525" cmpd="sng"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75-4308-BE71-449470F8C015}"/>
                </c:ext>
              </c:extLst>
            </c:dLbl>
            <c:dLbl>
              <c:idx val="2"/>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75-4308-BE71-449470F8C015}"/>
                </c:ext>
              </c:extLst>
            </c:dLbl>
            <c:dLbl>
              <c:idx val="3"/>
              <c:layout>
                <c:manualLayout>
                  <c:x val="0"/>
                  <c:y val="0"/>
                </c:manualLayout>
              </c:layout>
              <c:numFmt formatCode="#,##0;&quot;-&quot;#,##0;0" sourceLinked="0"/>
              <c:spPr>
                <a:noFill/>
                <a:ln>
                  <a:noFill/>
                </a:ln>
              </c:spPr>
              <c:txPr>
                <a:bodyPr wrap="none"/>
                <a:lstStyle/>
                <a:p>
                  <a:pPr>
                    <a:defRPr sz="1000" kern="1200">
                      <a:solidFill>
                        <a:schemeClr val="tx2"/>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75-4308-BE71-449470F8C01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#,##0;"-"#,##0;0</c:formatCode>
                <c:ptCount val="5"/>
                <c:pt idx="0" formatCode="General">
                  <c:v>50</c:v>
                </c:pt>
                <c:pt idx="1">
                  <c:v>200</c:v>
                </c:pt>
                <c:pt idx="2">
                  <c:v>200</c:v>
                </c:pt>
                <c:pt idx="3">
                  <c:v>400</c:v>
                </c:pt>
              </c:numCache>
            </c:numRef>
          </c:val>
          <c:extLst>
            <c:ext xmlns:c16="http://schemas.microsoft.com/office/drawing/2014/chart" uri="{C3380CC4-5D6E-409C-BE32-E72D297353CC}">
              <c16:uniqueId val="{00000009-CF75-4308-BE71-449470F8C015}"/>
            </c:ext>
          </c:extLst>
        </c:ser>
        <c:dLbls>
          <c:showLegendKey val="0"/>
          <c:showVal val="0"/>
          <c:showCatName val="0"/>
          <c:showSerName val="0"/>
          <c:showPercent val="0"/>
          <c:showBubbleSize val="0"/>
        </c:dLbls>
        <c:gapWidth val="40"/>
        <c:overlap val="100"/>
        <c:axId val="379410655"/>
        <c:axId val="1"/>
      </c:barChart>
      <c:catAx>
        <c:axId val="37941065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0"/>
          <c:min val="0"/>
        </c:scaling>
        <c:delete val="1"/>
        <c:axPos val="l"/>
        <c:numFmt formatCode="#,##0;&quot;-&quot;#,##0;0" sourceLinked="1"/>
        <c:majorTickMark val="out"/>
        <c:minorTickMark val="none"/>
        <c:tickLblPos val="nextTo"/>
        <c:crossAx val="379410655"/>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383177570093455E-2"/>
          <c:y val="5.0670153644982022E-2"/>
          <c:w val="0.85046728971962615"/>
          <c:h val="0.89865969271003598"/>
        </c:manualLayout>
      </c:layout>
      <c:barChart>
        <c:barDir val="bar"/>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48094895758447159"/>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FCC-45CE-BA1A-F8C7DB3CCA35}"/>
                </c:ext>
              </c:extLst>
            </c:dLbl>
            <c:dLbl>
              <c:idx val="1"/>
              <c:layout>
                <c:manualLayout>
                  <c:x val="0.20057512580877068"/>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FCC-45CE-BA1A-F8C7DB3CCA35}"/>
                </c:ext>
              </c:extLst>
            </c:dLbl>
            <c:dLbl>
              <c:idx val="2"/>
              <c:layout>
                <c:manualLayout>
                  <c:x val="0.20057512580877068"/>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FCC-45CE-BA1A-F8C7DB3CCA35}"/>
                </c:ext>
              </c:extLst>
            </c:dLbl>
            <c:dLbl>
              <c:idx val="3"/>
              <c:layout>
                <c:manualLayout>
                  <c:x val="0.1186196980589504"/>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FCC-45CE-BA1A-F8C7DB3CCA35}"/>
                </c:ext>
              </c:extLst>
            </c:dLbl>
            <c:dLbl>
              <c:idx val="4"/>
              <c:layout>
                <c:manualLayout>
                  <c:x val="7.9079798705966931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FCC-45CE-BA1A-F8C7DB3CCA35}"/>
                </c:ext>
              </c:extLst>
            </c:dLbl>
            <c:dLbl>
              <c:idx val="5"/>
              <c:layout>
                <c:manualLayout>
                  <c:x val="7.9079798705966931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FCC-45CE-BA1A-F8C7DB3CCA35}"/>
                </c:ext>
              </c:extLst>
            </c:dLbl>
            <c:dLbl>
              <c:idx val="6"/>
              <c:layout>
                <c:manualLayout>
                  <c:x val="7.9079798705966931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FCC-45CE-BA1A-F8C7DB3CCA35}"/>
                </c:ext>
              </c:extLst>
            </c:dLbl>
            <c:dLbl>
              <c:idx val="7"/>
              <c:layout>
                <c:manualLayout>
                  <c:x val="5.8231488138030196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FCC-45CE-BA1A-F8C7DB3CCA35}"/>
                </c:ext>
              </c:extLst>
            </c:dLbl>
            <c:dLbl>
              <c:idx val="8"/>
              <c:layout>
                <c:manualLayout>
                  <c:x val="5.8231488138030196E-2"/>
                  <c:y val="0"/>
                </c:manualLayout>
              </c:layout>
              <c:numFmt formatCode="#,##0;&quot;-&quot;#,##0;0" sourceLinked="0"/>
              <c:spPr>
                <a:noFill/>
                <a:ln>
                  <a:noFill/>
                </a:ln>
              </c:spPr>
              <c:txPr>
                <a:bodyPr wrap="none"/>
                <a:lstStyle/>
                <a:p>
                  <a:pPr>
                    <a:defRPr sz="1100" b="1"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FCC-45CE-BA1A-F8C7DB3CCA3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21</c:v>
                </c:pt>
                <c:pt idx="1">
                  <c:v>8</c:v>
                </c:pt>
                <c:pt idx="2">
                  <c:v>8</c:v>
                </c:pt>
                <c:pt idx="3">
                  <c:v>4</c:v>
                </c:pt>
                <c:pt idx="4">
                  <c:v>2</c:v>
                </c:pt>
                <c:pt idx="5">
                  <c:v>2</c:v>
                </c:pt>
                <c:pt idx="6">
                  <c:v>2</c:v>
                </c:pt>
                <c:pt idx="7">
                  <c:v>1</c:v>
                </c:pt>
                <c:pt idx="8">
                  <c:v>1</c:v>
                </c:pt>
              </c:numCache>
            </c:numRef>
          </c:val>
          <c:extLst>
            <c:ext xmlns:c16="http://schemas.microsoft.com/office/drawing/2014/chart" uri="{C3380CC4-5D6E-409C-BE32-E72D297353CC}">
              <c16:uniqueId val="{00000009-6FCC-45CE-BA1A-F8C7DB3CCA35}"/>
            </c:ext>
          </c:extLst>
        </c:ser>
        <c:dLbls>
          <c:showLegendKey val="0"/>
          <c:showVal val="0"/>
          <c:showCatName val="0"/>
          <c:showSerName val="0"/>
          <c:showPercent val="0"/>
          <c:showBubbleSize val="0"/>
        </c:dLbls>
        <c:gapWidth val="40"/>
        <c:overlap val="100"/>
        <c:axId val="1033731856"/>
        <c:axId val="1"/>
      </c:barChart>
      <c:catAx>
        <c:axId val="1033731856"/>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1"/>
          <c:min val="0"/>
        </c:scaling>
        <c:delete val="1"/>
        <c:axPos val="t"/>
        <c:numFmt formatCode="General" sourceLinked="1"/>
        <c:majorTickMark val="out"/>
        <c:minorTickMark val="none"/>
        <c:tickLblPos val="nextTo"/>
        <c:crossAx val="1033731856"/>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634146341463415E-2"/>
          <c:y val="6.8683565004088301E-2"/>
          <c:w val="0.83460365853658536"/>
          <c:h val="0.86263286999182343"/>
        </c:manualLayout>
      </c:layout>
      <c:barChart>
        <c:barDir val="bar"/>
        <c:grouping val="stacked"/>
        <c:varyColors val="0"/>
        <c:ser>
          <c:idx val="0"/>
          <c:order val="0"/>
          <c:spPr>
            <a:solidFill>
              <a:schemeClr val="accent1"/>
            </a:solidFill>
            <a:ln w="9525" cmpd="sng" algn="ctr">
              <a:solidFill>
                <a:schemeClr val="bg1"/>
              </a:solidFill>
              <a:prstDash val="solid"/>
            </a:ln>
          </c:spPr>
          <c:invertIfNegative val="0"/>
          <c:dLbls>
            <c:dLbl>
              <c:idx val="0"/>
              <c:layout>
                <c:manualLayout>
                  <c:x val="0.48018292682926828"/>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6DA-4A04-991D-7FEE4E1EBE0B}"/>
                </c:ext>
              </c:extLst>
            </c:dLbl>
            <c:dLbl>
              <c:idx val="1"/>
              <c:layout>
                <c:manualLayout>
                  <c:x val="0.34832317073170732"/>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6DA-4A04-991D-7FEE4E1EBE0B}"/>
                </c:ext>
              </c:extLst>
            </c:dLbl>
            <c:dLbl>
              <c:idx val="2"/>
              <c:layout>
                <c:manualLayout>
                  <c:x val="0.14710365853658536"/>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6DA-4A04-991D-7FEE4E1EBE0B}"/>
                </c:ext>
              </c:extLst>
            </c:dLbl>
            <c:dLbl>
              <c:idx val="3"/>
              <c:layout>
                <c:manualLayout>
                  <c:x val="0.12042682926829268"/>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6DA-4A04-991D-7FEE4E1EBE0B}"/>
                </c:ext>
              </c:extLst>
            </c:dLbl>
            <c:dLbl>
              <c:idx val="4"/>
              <c:layout>
                <c:manualLayout>
                  <c:x val="9.527439024390244E-2"/>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6DA-4A04-991D-7FEE4E1EBE0B}"/>
                </c:ext>
              </c:extLst>
            </c:dLbl>
            <c:dLbl>
              <c:idx val="5"/>
              <c:layout>
                <c:manualLayout>
                  <c:x val="6.8597560975609762E-2"/>
                  <c:y val="0"/>
                </c:manualLayout>
              </c:layout>
              <c:numFmt formatCode="#,##0;&quot;-&quot;#,##0;0" sourceLinked="0"/>
              <c:spPr>
                <a:noFill/>
                <a:ln>
                  <a:noFill/>
                </a:ln>
              </c:spPr>
              <c:txPr>
                <a:bodyPr wrap="none"/>
                <a:lstStyle/>
                <a:p>
                  <a:pPr>
                    <a:defRPr sz="1200" b="1" kern="120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6DA-4A04-991D-7FEE4E1EBE0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16</c:v>
                </c:pt>
                <c:pt idx="1">
                  <c:v>11</c:v>
                </c:pt>
                <c:pt idx="2">
                  <c:v>4</c:v>
                </c:pt>
                <c:pt idx="3">
                  <c:v>3</c:v>
                </c:pt>
                <c:pt idx="4">
                  <c:v>2</c:v>
                </c:pt>
                <c:pt idx="5">
                  <c:v>1</c:v>
                </c:pt>
              </c:numCache>
            </c:numRef>
          </c:val>
          <c:extLst>
            <c:ext xmlns:c16="http://schemas.microsoft.com/office/drawing/2014/chart" uri="{C3380CC4-5D6E-409C-BE32-E72D297353CC}">
              <c16:uniqueId val="{00000006-16DA-4A04-991D-7FEE4E1EBE0B}"/>
            </c:ext>
          </c:extLst>
        </c:ser>
        <c:dLbls>
          <c:showLegendKey val="0"/>
          <c:showVal val="0"/>
          <c:showCatName val="0"/>
          <c:showSerName val="0"/>
          <c:showPercent val="0"/>
          <c:showBubbleSize val="0"/>
        </c:dLbls>
        <c:gapWidth val="40"/>
        <c:overlap val="100"/>
        <c:axId val="290977856"/>
        <c:axId val="1"/>
      </c:barChart>
      <c:catAx>
        <c:axId val="290977856"/>
        <c:scaling>
          <c:orientation val="maxMin"/>
        </c:scaling>
        <c:delete val="0"/>
        <c:axPos val="l"/>
        <c:majorGridlines>
          <c:spPr>
            <a:ln>
              <a:noFill/>
            </a:ln>
          </c:spPr>
        </c:majorGridlines>
        <c:majorTickMark val="none"/>
        <c:minorTickMark val="none"/>
        <c:tickLblPos val="none"/>
        <c:spPr>
          <a:ln w="9525" cmpd="sng" algn="ctr">
            <a:solidFill>
              <a:srgbClr val="000000"/>
            </a:solidFill>
            <a:prstDash val="solid"/>
          </a:ln>
        </c:spPr>
        <c:crossAx val="1"/>
        <c:crosses val="min"/>
        <c:auto val="0"/>
        <c:lblAlgn val="ctr"/>
        <c:lblOffset val="100"/>
        <c:noMultiLvlLbl val="0"/>
      </c:catAx>
      <c:valAx>
        <c:axId val="1"/>
        <c:scaling>
          <c:orientation val="minMax"/>
          <c:max val="16"/>
          <c:min val="0"/>
        </c:scaling>
        <c:delete val="1"/>
        <c:axPos val="t"/>
        <c:numFmt formatCode="General" sourceLinked="1"/>
        <c:majorTickMark val="out"/>
        <c:minorTickMark val="none"/>
        <c:tickLblPos val="nextTo"/>
        <c:crossAx val="290977856"/>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4F9B3-230E-4249-B48D-033DF2A8593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A6F4463-1D35-4925-A89D-7EE462AFBF66}">
      <dgm:prSet/>
      <dgm:spPr/>
      <dgm:t>
        <a:bodyPr/>
        <a:lstStyle/>
        <a:p>
          <a:r>
            <a:rPr lang="en-US" b="1"/>
            <a:t>New Resource Type: ‘Provisional CLR’</a:t>
          </a:r>
        </a:p>
      </dgm:t>
    </dgm:pt>
    <dgm:pt modelId="{A0EA7553-2E44-47E9-8D18-5AD7BE588514}" type="parTrans" cxnId="{6A2E068B-23F7-4A88-8136-0DFA54EACAC2}">
      <dgm:prSet/>
      <dgm:spPr/>
      <dgm:t>
        <a:bodyPr/>
        <a:lstStyle/>
        <a:p>
          <a:endParaRPr lang="en-US"/>
        </a:p>
      </dgm:t>
    </dgm:pt>
    <dgm:pt modelId="{931BEE2D-5356-4A1E-874A-D35187E411EF}" type="sibTrans" cxnId="{6A2E068B-23F7-4A88-8136-0DFA54EACAC2}">
      <dgm:prSet/>
      <dgm:spPr/>
      <dgm:t>
        <a:bodyPr/>
        <a:lstStyle/>
        <a:p>
          <a:endParaRPr lang="en-US"/>
        </a:p>
      </dgm:t>
    </dgm:pt>
    <dgm:pt modelId="{9808225D-6D69-4B4B-BC39-F9B1C786DE12}">
      <dgm:prSet/>
      <dgm:spPr/>
      <dgm:t>
        <a:bodyPr/>
        <a:lstStyle/>
        <a:p>
          <a:pPr>
            <a:lnSpc>
              <a:spcPct val="100000"/>
            </a:lnSpc>
          </a:pPr>
          <a:r>
            <a:rPr lang="en-US"/>
            <a:t>Same as a CLR but locked in for a period of time and has Low Power Consumption (LPC) limits defined in the Batch Zero Interconnection Study</a:t>
          </a:r>
        </a:p>
      </dgm:t>
    </dgm:pt>
    <dgm:pt modelId="{AF9AD94E-6E7C-47E9-A079-FDE70DC84057}" type="parTrans" cxnId="{A2AEFFC3-9502-4273-BD11-B28AB756581E}">
      <dgm:prSet/>
      <dgm:spPr/>
      <dgm:t>
        <a:bodyPr/>
        <a:lstStyle/>
        <a:p>
          <a:endParaRPr lang="en-US"/>
        </a:p>
      </dgm:t>
    </dgm:pt>
    <dgm:pt modelId="{E6DCBC2D-32A7-49A9-B2C3-864FFD0381A3}" type="sibTrans" cxnId="{A2AEFFC3-9502-4273-BD11-B28AB756581E}">
      <dgm:prSet/>
      <dgm:spPr/>
      <dgm:t>
        <a:bodyPr/>
        <a:lstStyle/>
        <a:p>
          <a:endParaRPr lang="en-US"/>
        </a:p>
      </dgm:t>
    </dgm:pt>
    <dgm:pt modelId="{18D7295A-C36A-4427-9575-EED9B562CD41}">
      <dgm:prSet/>
      <dgm:spPr/>
      <dgm:t>
        <a:bodyPr/>
        <a:lstStyle/>
        <a:p>
          <a:r>
            <a:rPr lang="en-US" b="1"/>
            <a:t>What’s different?</a:t>
          </a:r>
        </a:p>
      </dgm:t>
    </dgm:pt>
    <dgm:pt modelId="{021A07BD-2B86-4DAA-9336-42E6A089E054}" type="parTrans" cxnId="{26C1B766-4E41-401C-A613-F42D560155DF}">
      <dgm:prSet/>
      <dgm:spPr/>
      <dgm:t>
        <a:bodyPr/>
        <a:lstStyle/>
        <a:p>
          <a:endParaRPr lang="en-US"/>
        </a:p>
      </dgm:t>
    </dgm:pt>
    <dgm:pt modelId="{B8F12007-0FD5-429A-8445-B397B22EDCDD}" type="sibTrans" cxnId="{26C1B766-4E41-401C-A613-F42D560155DF}">
      <dgm:prSet/>
      <dgm:spPr/>
      <dgm:t>
        <a:bodyPr/>
        <a:lstStyle/>
        <a:p>
          <a:endParaRPr lang="en-US"/>
        </a:p>
      </dgm:t>
    </dgm:pt>
    <dgm:pt modelId="{A33AD5D0-0CE0-443A-92E8-9CE6B71C637F}">
      <dgm:prSet/>
      <dgm:spPr/>
      <dgm:t>
        <a:bodyPr/>
        <a:lstStyle/>
        <a:p>
          <a:pPr>
            <a:lnSpc>
              <a:spcPct val="100000"/>
            </a:lnSpc>
          </a:pPr>
          <a:r>
            <a:rPr lang="en-US"/>
            <a:t>P-CLR load </a:t>
          </a:r>
          <a:r>
            <a:rPr lang="en-US" b="1"/>
            <a:t>bids can be ‘capped’ </a:t>
          </a:r>
          <a:r>
            <a:rPr lang="en-US"/>
            <a:t>to mitigate transmission constraints identified in SCED</a:t>
          </a:r>
        </a:p>
      </dgm:t>
    </dgm:pt>
    <dgm:pt modelId="{D6C49484-6CE7-4CC2-B712-EA659162C82B}" type="parTrans" cxnId="{61A534AE-C5F3-4AA5-8A77-25B0BCAFBFD8}">
      <dgm:prSet/>
      <dgm:spPr/>
      <dgm:t>
        <a:bodyPr/>
        <a:lstStyle/>
        <a:p>
          <a:endParaRPr lang="en-US"/>
        </a:p>
      </dgm:t>
    </dgm:pt>
    <dgm:pt modelId="{CA102CDC-A2BA-4D69-9877-8C61BA289C6A}" type="sibTrans" cxnId="{61A534AE-C5F3-4AA5-8A77-25B0BCAFBFD8}">
      <dgm:prSet/>
      <dgm:spPr/>
      <dgm:t>
        <a:bodyPr/>
        <a:lstStyle/>
        <a:p>
          <a:endParaRPr lang="en-US"/>
        </a:p>
      </dgm:t>
    </dgm:pt>
    <dgm:pt modelId="{413577A6-7404-47F2-AA1B-6091B56CD4BC}">
      <dgm:prSet/>
      <dgm:spPr/>
      <dgm:t>
        <a:bodyPr/>
        <a:lstStyle/>
        <a:p>
          <a:pPr>
            <a:lnSpc>
              <a:spcPct val="100000"/>
            </a:lnSpc>
          </a:pPr>
          <a:r>
            <a:rPr lang="en-US"/>
            <a:t>P-CLR bids are capped </a:t>
          </a:r>
          <a:r>
            <a:rPr lang="en-US" b="1"/>
            <a:t>dynamically (“last-in-line/just-in-time”) in each run of SCED </a:t>
          </a:r>
          <a:r>
            <a:rPr lang="en-US"/>
            <a:t>to a price that will just allow SCED to resolve a constraint </a:t>
          </a:r>
        </a:p>
      </dgm:t>
    </dgm:pt>
    <dgm:pt modelId="{8D59DDAF-74DA-4F21-94CE-4C9AB28D262E}" type="parTrans" cxnId="{294371F5-AE01-4C9B-A994-836F41341500}">
      <dgm:prSet/>
      <dgm:spPr/>
      <dgm:t>
        <a:bodyPr/>
        <a:lstStyle/>
        <a:p>
          <a:endParaRPr lang="en-US"/>
        </a:p>
      </dgm:t>
    </dgm:pt>
    <dgm:pt modelId="{DE503C99-AD52-441C-A571-D368D458DD48}" type="sibTrans" cxnId="{294371F5-AE01-4C9B-A994-836F41341500}">
      <dgm:prSet/>
      <dgm:spPr/>
      <dgm:t>
        <a:bodyPr/>
        <a:lstStyle/>
        <a:p>
          <a:endParaRPr lang="en-US"/>
        </a:p>
      </dgm:t>
    </dgm:pt>
    <dgm:pt modelId="{AC6122CE-5455-40A3-9C57-49987CCD3799}">
      <dgm:prSet/>
      <dgm:spPr/>
      <dgm:t>
        <a:bodyPr/>
        <a:lstStyle/>
        <a:p>
          <a:pPr>
            <a:lnSpc>
              <a:spcPct val="100000"/>
            </a:lnSpc>
          </a:pPr>
          <a:r>
            <a:rPr lang="en-US" b="0"/>
            <a:t>Submits CLR Energy Bid Curve </a:t>
          </a:r>
          <a:r>
            <a:rPr lang="en-US" b="0">
              <a:sym typeface="Wingdings" panose="05000000000000000000" pitchFamily="2" charset="2"/>
            </a:rPr>
            <a:t> </a:t>
          </a:r>
          <a:r>
            <a:rPr lang="en-US" b="0"/>
            <a:t>bid-to-buy prices between Maximum Power Consumption (MPC) and Low Power Consumption (LPC) – same as any other CLR</a:t>
          </a:r>
          <a:endParaRPr lang="en-US"/>
        </a:p>
      </dgm:t>
    </dgm:pt>
    <dgm:pt modelId="{14AD16CB-1755-40FC-99DD-1581C4436007}" type="parTrans" cxnId="{AE52D434-7636-4F2E-B9F7-98DB420DF63D}">
      <dgm:prSet/>
      <dgm:spPr/>
      <dgm:t>
        <a:bodyPr/>
        <a:lstStyle/>
        <a:p>
          <a:endParaRPr lang="en-US"/>
        </a:p>
      </dgm:t>
    </dgm:pt>
    <dgm:pt modelId="{66F24E9A-9D62-4ED4-B5A6-F83C685EEFBD}" type="sibTrans" cxnId="{AE52D434-7636-4F2E-B9F7-98DB420DF63D}">
      <dgm:prSet/>
      <dgm:spPr/>
      <dgm:t>
        <a:bodyPr/>
        <a:lstStyle/>
        <a:p>
          <a:endParaRPr lang="en-US"/>
        </a:p>
      </dgm:t>
    </dgm:pt>
    <dgm:pt modelId="{4FAE0228-5C8D-4F92-BE6F-94D8DC578475}" type="pres">
      <dgm:prSet presAssocID="{7944F9B3-230E-4249-B48D-033DF2A85938}" presName="linear" presStyleCnt="0">
        <dgm:presLayoutVars>
          <dgm:dir/>
          <dgm:animLvl val="lvl"/>
          <dgm:resizeHandles val="exact"/>
        </dgm:presLayoutVars>
      </dgm:prSet>
      <dgm:spPr/>
    </dgm:pt>
    <dgm:pt modelId="{F004BDCD-FDC7-41B8-BD42-B0049A28B50E}" type="pres">
      <dgm:prSet presAssocID="{5A6F4463-1D35-4925-A89D-7EE462AFBF66}" presName="parentLin" presStyleCnt="0"/>
      <dgm:spPr/>
    </dgm:pt>
    <dgm:pt modelId="{5DA1E485-B743-4F51-B4E3-92FCE79CC97B}" type="pres">
      <dgm:prSet presAssocID="{5A6F4463-1D35-4925-A89D-7EE462AFBF66}" presName="parentLeftMargin" presStyleLbl="node1" presStyleIdx="0" presStyleCnt="2"/>
      <dgm:spPr/>
    </dgm:pt>
    <dgm:pt modelId="{72756D3E-5F05-47F2-8B0A-C759672A7602}" type="pres">
      <dgm:prSet presAssocID="{5A6F4463-1D35-4925-A89D-7EE462AFBF66}" presName="parentText" presStyleLbl="node1" presStyleIdx="0" presStyleCnt="2">
        <dgm:presLayoutVars>
          <dgm:chMax val="0"/>
          <dgm:bulletEnabled val="1"/>
        </dgm:presLayoutVars>
      </dgm:prSet>
      <dgm:spPr/>
    </dgm:pt>
    <dgm:pt modelId="{73991031-0384-46BF-A2BF-8005AE77B436}" type="pres">
      <dgm:prSet presAssocID="{5A6F4463-1D35-4925-A89D-7EE462AFBF66}" presName="negativeSpace" presStyleCnt="0"/>
      <dgm:spPr/>
    </dgm:pt>
    <dgm:pt modelId="{DC53F085-580C-46A9-8D90-F33BE46DF422}" type="pres">
      <dgm:prSet presAssocID="{5A6F4463-1D35-4925-A89D-7EE462AFBF66}" presName="childText" presStyleLbl="conFgAcc1" presStyleIdx="0" presStyleCnt="2">
        <dgm:presLayoutVars>
          <dgm:bulletEnabled val="1"/>
        </dgm:presLayoutVars>
      </dgm:prSet>
      <dgm:spPr/>
    </dgm:pt>
    <dgm:pt modelId="{8C23B591-8E44-431A-8542-1F52CD9AC217}" type="pres">
      <dgm:prSet presAssocID="{931BEE2D-5356-4A1E-874A-D35187E411EF}" presName="spaceBetweenRectangles" presStyleCnt="0"/>
      <dgm:spPr/>
    </dgm:pt>
    <dgm:pt modelId="{EF1C8049-9E95-4190-8C64-EF882C904C08}" type="pres">
      <dgm:prSet presAssocID="{18D7295A-C36A-4427-9575-EED9B562CD41}" presName="parentLin" presStyleCnt="0"/>
      <dgm:spPr/>
    </dgm:pt>
    <dgm:pt modelId="{7E2A980E-0290-4597-8FD2-A1EEAD48845E}" type="pres">
      <dgm:prSet presAssocID="{18D7295A-C36A-4427-9575-EED9B562CD41}" presName="parentLeftMargin" presStyleLbl="node1" presStyleIdx="0" presStyleCnt="2"/>
      <dgm:spPr/>
    </dgm:pt>
    <dgm:pt modelId="{32160337-A6E4-455A-B5E7-0178AA4C0087}" type="pres">
      <dgm:prSet presAssocID="{18D7295A-C36A-4427-9575-EED9B562CD41}" presName="parentText" presStyleLbl="node1" presStyleIdx="1" presStyleCnt="2">
        <dgm:presLayoutVars>
          <dgm:chMax val="0"/>
          <dgm:bulletEnabled val="1"/>
        </dgm:presLayoutVars>
      </dgm:prSet>
      <dgm:spPr/>
    </dgm:pt>
    <dgm:pt modelId="{14DC4E5A-DA6D-4461-8C7B-089F00E68D8C}" type="pres">
      <dgm:prSet presAssocID="{18D7295A-C36A-4427-9575-EED9B562CD41}" presName="negativeSpace" presStyleCnt="0"/>
      <dgm:spPr/>
    </dgm:pt>
    <dgm:pt modelId="{31573D6A-A120-4AC2-9614-769B2F28FE01}" type="pres">
      <dgm:prSet presAssocID="{18D7295A-C36A-4427-9575-EED9B562CD41}" presName="childText" presStyleLbl="conFgAcc1" presStyleIdx="1" presStyleCnt="2">
        <dgm:presLayoutVars>
          <dgm:bulletEnabled val="1"/>
        </dgm:presLayoutVars>
      </dgm:prSet>
      <dgm:spPr/>
    </dgm:pt>
  </dgm:ptLst>
  <dgm:cxnLst>
    <dgm:cxn modelId="{92172404-DFBD-412C-9344-8F481F1A3E93}" type="presOf" srcId="{A33AD5D0-0CE0-443A-92E8-9CE6B71C637F}" destId="{31573D6A-A120-4AC2-9614-769B2F28FE01}" srcOrd="0" destOrd="0" presId="urn:microsoft.com/office/officeart/2005/8/layout/list1"/>
    <dgm:cxn modelId="{4EDB3A13-CBD9-4970-A989-B2FC8C684D80}" type="presOf" srcId="{413577A6-7404-47F2-AA1B-6091B56CD4BC}" destId="{31573D6A-A120-4AC2-9614-769B2F28FE01}" srcOrd="0" destOrd="1" presId="urn:microsoft.com/office/officeart/2005/8/layout/list1"/>
    <dgm:cxn modelId="{C9F80825-E9F6-4E35-B0A7-CBA6D7727723}" type="presOf" srcId="{5A6F4463-1D35-4925-A89D-7EE462AFBF66}" destId="{72756D3E-5F05-47F2-8B0A-C759672A7602}" srcOrd="1" destOrd="0" presId="urn:microsoft.com/office/officeart/2005/8/layout/list1"/>
    <dgm:cxn modelId="{55735030-6CDE-4AED-BB13-FD053C025C81}" type="presOf" srcId="{AC6122CE-5455-40A3-9C57-49987CCD3799}" destId="{DC53F085-580C-46A9-8D90-F33BE46DF422}" srcOrd="0" destOrd="1" presId="urn:microsoft.com/office/officeart/2005/8/layout/list1"/>
    <dgm:cxn modelId="{E0D35C31-D11F-4144-B6E6-60EF42F09DE4}" type="presOf" srcId="{18D7295A-C36A-4427-9575-EED9B562CD41}" destId="{32160337-A6E4-455A-B5E7-0178AA4C0087}" srcOrd="1" destOrd="0" presId="urn:microsoft.com/office/officeart/2005/8/layout/list1"/>
    <dgm:cxn modelId="{AE52D434-7636-4F2E-B9F7-98DB420DF63D}" srcId="{5A6F4463-1D35-4925-A89D-7EE462AFBF66}" destId="{AC6122CE-5455-40A3-9C57-49987CCD3799}" srcOrd="1" destOrd="0" parTransId="{14AD16CB-1755-40FC-99DD-1581C4436007}" sibTransId="{66F24E9A-9D62-4ED4-B5A6-F83C685EEFBD}"/>
    <dgm:cxn modelId="{26C1B766-4E41-401C-A613-F42D560155DF}" srcId="{7944F9B3-230E-4249-B48D-033DF2A85938}" destId="{18D7295A-C36A-4427-9575-EED9B562CD41}" srcOrd="1" destOrd="0" parTransId="{021A07BD-2B86-4DAA-9336-42E6A089E054}" sibTransId="{B8F12007-0FD5-429A-8445-B397B22EDCDD}"/>
    <dgm:cxn modelId="{EEEF0868-928A-46FA-B5CE-1ACCFFCD7A86}" type="presOf" srcId="{7944F9B3-230E-4249-B48D-033DF2A85938}" destId="{4FAE0228-5C8D-4F92-BE6F-94D8DC578475}" srcOrd="0" destOrd="0" presId="urn:microsoft.com/office/officeart/2005/8/layout/list1"/>
    <dgm:cxn modelId="{6A2E068B-23F7-4A88-8136-0DFA54EACAC2}" srcId="{7944F9B3-230E-4249-B48D-033DF2A85938}" destId="{5A6F4463-1D35-4925-A89D-7EE462AFBF66}" srcOrd="0" destOrd="0" parTransId="{A0EA7553-2E44-47E9-8D18-5AD7BE588514}" sibTransId="{931BEE2D-5356-4A1E-874A-D35187E411EF}"/>
    <dgm:cxn modelId="{6B26B08E-5367-4C8D-AD61-0A690D5B529E}" type="presOf" srcId="{5A6F4463-1D35-4925-A89D-7EE462AFBF66}" destId="{5DA1E485-B743-4F51-B4E3-92FCE79CC97B}" srcOrd="0" destOrd="0" presId="urn:microsoft.com/office/officeart/2005/8/layout/list1"/>
    <dgm:cxn modelId="{61A534AE-C5F3-4AA5-8A77-25B0BCAFBFD8}" srcId="{18D7295A-C36A-4427-9575-EED9B562CD41}" destId="{A33AD5D0-0CE0-443A-92E8-9CE6B71C637F}" srcOrd="0" destOrd="0" parTransId="{D6C49484-6CE7-4CC2-B712-EA659162C82B}" sibTransId="{CA102CDC-A2BA-4D69-9877-8C61BA289C6A}"/>
    <dgm:cxn modelId="{3D4209B9-DD5E-4F2A-BADA-F488F7EE18D1}" type="presOf" srcId="{9808225D-6D69-4B4B-BC39-F9B1C786DE12}" destId="{DC53F085-580C-46A9-8D90-F33BE46DF422}" srcOrd="0" destOrd="0" presId="urn:microsoft.com/office/officeart/2005/8/layout/list1"/>
    <dgm:cxn modelId="{87DC4DBA-2D1E-4331-ACF4-D69B3601F073}" type="presOf" srcId="{18D7295A-C36A-4427-9575-EED9B562CD41}" destId="{7E2A980E-0290-4597-8FD2-A1EEAD48845E}" srcOrd="0" destOrd="0" presId="urn:microsoft.com/office/officeart/2005/8/layout/list1"/>
    <dgm:cxn modelId="{A2AEFFC3-9502-4273-BD11-B28AB756581E}" srcId="{5A6F4463-1D35-4925-A89D-7EE462AFBF66}" destId="{9808225D-6D69-4B4B-BC39-F9B1C786DE12}" srcOrd="0" destOrd="0" parTransId="{AF9AD94E-6E7C-47E9-A079-FDE70DC84057}" sibTransId="{E6DCBC2D-32A7-49A9-B2C3-864FFD0381A3}"/>
    <dgm:cxn modelId="{294371F5-AE01-4C9B-A994-836F41341500}" srcId="{18D7295A-C36A-4427-9575-EED9B562CD41}" destId="{413577A6-7404-47F2-AA1B-6091B56CD4BC}" srcOrd="1" destOrd="0" parTransId="{8D59DDAF-74DA-4F21-94CE-4C9AB28D262E}" sibTransId="{DE503C99-AD52-441C-A571-D368D458DD48}"/>
    <dgm:cxn modelId="{D2436CD2-A014-481E-BB28-93E92340BF1D}" type="presParOf" srcId="{4FAE0228-5C8D-4F92-BE6F-94D8DC578475}" destId="{F004BDCD-FDC7-41B8-BD42-B0049A28B50E}" srcOrd="0" destOrd="0" presId="urn:microsoft.com/office/officeart/2005/8/layout/list1"/>
    <dgm:cxn modelId="{9C7367B0-7B69-4058-B18A-ACCC9135EA3E}" type="presParOf" srcId="{F004BDCD-FDC7-41B8-BD42-B0049A28B50E}" destId="{5DA1E485-B743-4F51-B4E3-92FCE79CC97B}" srcOrd="0" destOrd="0" presId="urn:microsoft.com/office/officeart/2005/8/layout/list1"/>
    <dgm:cxn modelId="{EC573CA7-AFD0-486B-B590-B558A0937AB1}" type="presParOf" srcId="{F004BDCD-FDC7-41B8-BD42-B0049A28B50E}" destId="{72756D3E-5F05-47F2-8B0A-C759672A7602}" srcOrd="1" destOrd="0" presId="urn:microsoft.com/office/officeart/2005/8/layout/list1"/>
    <dgm:cxn modelId="{8DE0A66D-53AE-41CD-B3EC-9F9BC5B79036}" type="presParOf" srcId="{4FAE0228-5C8D-4F92-BE6F-94D8DC578475}" destId="{73991031-0384-46BF-A2BF-8005AE77B436}" srcOrd="1" destOrd="0" presId="urn:microsoft.com/office/officeart/2005/8/layout/list1"/>
    <dgm:cxn modelId="{54A86D4D-1599-44EF-8D64-7C2A21225282}" type="presParOf" srcId="{4FAE0228-5C8D-4F92-BE6F-94D8DC578475}" destId="{DC53F085-580C-46A9-8D90-F33BE46DF422}" srcOrd="2" destOrd="0" presId="urn:microsoft.com/office/officeart/2005/8/layout/list1"/>
    <dgm:cxn modelId="{A6658FE9-B58C-4C71-A99E-A717CCC5C754}" type="presParOf" srcId="{4FAE0228-5C8D-4F92-BE6F-94D8DC578475}" destId="{8C23B591-8E44-431A-8542-1F52CD9AC217}" srcOrd="3" destOrd="0" presId="urn:microsoft.com/office/officeart/2005/8/layout/list1"/>
    <dgm:cxn modelId="{740C9B1F-8423-4935-BAE3-5DE8CBA5EF4F}" type="presParOf" srcId="{4FAE0228-5C8D-4F92-BE6F-94D8DC578475}" destId="{EF1C8049-9E95-4190-8C64-EF882C904C08}" srcOrd="4" destOrd="0" presId="urn:microsoft.com/office/officeart/2005/8/layout/list1"/>
    <dgm:cxn modelId="{E2F2C9D0-079E-4A9A-BD21-A1D5F37262CE}" type="presParOf" srcId="{EF1C8049-9E95-4190-8C64-EF882C904C08}" destId="{7E2A980E-0290-4597-8FD2-A1EEAD48845E}" srcOrd="0" destOrd="0" presId="urn:microsoft.com/office/officeart/2005/8/layout/list1"/>
    <dgm:cxn modelId="{0A1D7F79-2C70-4EBD-B503-C90F61DCA330}" type="presParOf" srcId="{EF1C8049-9E95-4190-8C64-EF882C904C08}" destId="{32160337-A6E4-455A-B5E7-0178AA4C0087}" srcOrd="1" destOrd="0" presId="urn:microsoft.com/office/officeart/2005/8/layout/list1"/>
    <dgm:cxn modelId="{96E26F94-B221-4517-A406-A14C454D4CD1}" type="presParOf" srcId="{4FAE0228-5C8D-4F92-BE6F-94D8DC578475}" destId="{14DC4E5A-DA6D-4461-8C7B-089F00E68D8C}" srcOrd="5" destOrd="0" presId="urn:microsoft.com/office/officeart/2005/8/layout/list1"/>
    <dgm:cxn modelId="{AFFCF923-B83B-432F-AAFE-95F6F1EF9031}" type="presParOf" srcId="{4FAE0228-5C8D-4F92-BE6F-94D8DC578475}" destId="{31573D6A-A120-4AC2-9614-769B2F28FE0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A0ECFA-DC78-41DF-BCD9-E77CF3C7E82E}"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US"/>
        </a:p>
      </dgm:t>
    </dgm:pt>
    <dgm:pt modelId="{3BDCE911-F90E-47FF-A0A9-F84E187A7058}">
      <dgm:prSet custT="1"/>
      <dgm:spPr/>
      <dgm:t>
        <a:bodyPr/>
        <a:lstStyle/>
        <a:p>
          <a:r>
            <a:rPr lang="en-US" sz="2000" b="0" u="sng"/>
            <a:t>After each SCED run</a:t>
          </a:r>
          <a:r>
            <a:rPr lang="en-US" sz="2000" b="0"/>
            <a:t>, a list of binding transmission constraints which are approaching their max shadow price (X%)* are identified as potential list of transmission constraints to be used in the CLR Bid Capping process for the NEXT SCED run</a:t>
          </a:r>
          <a:endParaRPr lang="en-US" sz="2000"/>
        </a:p>
      </dgm:t>
    </dgm:pt>
    <dgm:pt modelId="{17148D27-B9A5-445A-BC30-CDDBE2C4E9E4}" type="parTrans" cxnId="{E2B051B1-A20D-42B4-961D-E071F2A9AD4F}">
      <dgm:prSet/>
      <dgm:spPr/>
      <dgm:t>
        <a:bodyPr/>
        <a:lstStyle/>
        <a:p>
          <a:endParaRPr lang="en-US"/>
        </a:p>
      </dgm:t>
    </dgm:pt>
    <dgm:pt modelId="{F62339A7-86B3-4536-9E90-F072C6F208D5}" type="sibTrans" cxnId="{E2B051B1-A20D-42B4-961D-E071F2A9AD4F}">
      <dgm:prSet/>
      <dgm:spPr/>
      <dgm:t>
        <a:bodyPr/>
        <a:lstStyle/>
        <a:p>
          <a:endParaRPr lang="en-US"/>
        </a:p>
      </dgm:t>
    </dgm:pt>
    <dgm:pt modelId="{EBABF7DF-A289-40BB-A98A-BEDA5D5E7D8E}">
      <dgm:prSet custT="1"/>
      <dgm:spPr>
        <a:solidFill>
          <a:srgbClr val="00B050"/>
        </a:solidFill>
      </dgm:spPr>
      <dgm:t>
        <a:bodyPr/>
        <a:lstStyle/>
        <a:p>
          <a:r>
            <a:rPr lang="en-US" sz="2000"/>
            <a:t>Where the list of constraints identified for CLR bid capping process from the </a:t>
          </a:r>
          <a:r>
            <a:rPr lang="en-US" sz="2000" i="1"/>
            <a:t>previous SCED run </a:t>
          </a:r>
          <a:r>
            <a:rPr lang="en-US" sz="2000" b="1"/>
            <a:t>matches</a:t>
          </a:r>
          <a:r>
            <a:rPr lang="en-US" sz="2000"/>
            <a:t> those active in the </a:t>
          </a:r>
          <a:r>
            <a:rPr lang="en-US" sz="2000" i="1"/>
            <a:t>current SCED</a:t>
          </a:r>
          <a:r>
            <a:rPr lang="en-US" sz="2000"/>
            <a:t>, </a:t>
          </a:r>
          <a:r>
            <a:rPr lang="en-US" sz="2000" b="1"/>
            <a:t>any Batch CLR with a helping shift factor of Y% or greater </a:t>
          </a:r>
          <a:r>
            <a:rPr lang="en-US" sz="2000"/>
            <a:t>(on a given constraint) will have its energy bid curve capped (in the Step 2** SCED run) according to the formula below </a:t>
          </a:r>
        </a:p>
      </dgm:t>
    </dgm:pt>
    <dgm:pt modelId="{F52B6699-28C9-4FA5-BAAB-034E58B4CD66}" type="parTrans" cxnId="{B7655856-7730-41EF-9E0D-03AB216B8F01}">
      <dgm:prSet/>
      <dgm:spPr/>
      <dgm:t>
        <a:bodyPr/>
        <a:lstStyle/>
        <a:p>
          <a:endParaRPr lang="en-US"/>
        </a:p>
      </dgm:t>
    </dgm:pt>
    <dgm:pt modelId="{2C3E80F3-0CC1-4480-BD16-145E3C2EC4A9}" type="sibTrans" cxnId="{B7655856-7730-41EF-9E0D-03AB216B8F01}">
      <dgm:prSet/>
      <dgm:spPr/>
      <dgm:t>
        <a:bodyPr/>
        <a:lstStyle/>
        <a:p>
          <a:endParaRPr lang="en-US"/>
        </a:p>
      </dgm:t>
    </dgm:pt>
    <dgm:pt modelId="{C10DBC28-EF88-49B9-B873-D413FA0CB0E4}" type="pres">
      <dgm:prSet presAssocID="{2AA0ECFA-DC78-41DF-BCD9-E77CF3C7E82E}" presName="Name0" presStyleCnt="0">
        <dgm:presLayoutVars>
          <dgm:dir/>
          <dgm:resizeHandles val="exact"/>
        </dgm:presLayoutVars>
      </dgm:prSet>
      <dgm:spPr/>
    </dgm:pt>
    <dgm:pt modelId="{81CBD438-9179-4D30-BD5D-DC8E9158EF57}" type="pres">
      <dgm:prSet presAssocID="{3BDCE911-F90E-47FF-A0A9-F84E187A7058}" presName="node" presStyleLbl="node1" presStyleIdx="0" presStyleCnt="2">
        <dgm:presLayoutVars>
          <dgm:bulletEnabled val="1"/>
        </dgm:presLayoutVars>
      </dgm:prSet>
      <dgm:spPr/>
    </dgm:pt>
    <dgm:pt modelId="{4556877F-12A5-482D-A6B4-F476BEA1A2AA}" type="pres">
      <dgm:prSet presAssocID="{F62339A7-86B3-4536-9E90-F072C6F208D5}" presName="sibTrans" presStyleLbl="sibTrans2D1" presStyleIdx="0" presStyleCnt="1"/>
      <dgm:spPr/>
    </dgm:pt>
    <dgm:pt modelId="{2F7D8746-1BDE-4B91-89B9-B1905F5D45D4}" type="pres">
      <dgm:prSet presAssocID="{F62339A7-86B3-4536-9E90-F072C6F208D5}" presName="connectorText" presStyleLbl="sibTrans2D1" presStyleIdx="0" presStyleCnt="1"/>
      <dgm:spPr/>
    </dgm:pt>
    <dgm:pt modelId="{D351E38C-EA75-4E94-A8D2-DD0F94FF3F02}" type="pres">
      <dgm:prSet presAssocID="{EBABF7DF-A289-40BB-A98A-BEDA5D5E7D8E}" presName="node" presStyleLbl="node1" presStyleIdx="1" presStyleCnt="2">
        <dgm:presLayoutVars>
          <dgm:bulletEnabled val="1"/>
        </dgm:presLayoutVars>
      </dgm:prSet>
      <dgm:spPr/>
    </dgm:pt>
  </dgm:ptLst>
  <dgm:cxnLst>
    <dgm:cxn modelId="{BFCE6C36-8ABD-4C03-8671-3C167F702E7D}" type="presOf" srcId="{EBABF7DF-A289-40BB-A98A-BEDA5D5E7D8E}" destId="{D351E38C-EA75-4E94-A8D2-DD0F94FF3F02}" srcOrd="0" destOrd="0" presId="urn:microsoft.com/office/officeart/2005/8/layout/process1"/>
    <dgm:cxn modelId="{B7655856-7730-41EF-9E0D-03AB216B8F01}" srcId="{2AA0ECFA-DC78-41DF-BCD9-E77CF3C7E82E}" destId="{EBABF7DF-A289-40BB-A98A-BEDA5D5E7D8E}" srcOrd="1" destOrd="0" parTransId="{F52B6699-28C9-4FA5-BAAB-034E58B4CD66}" sibTransId="{2C3E80F3-0CC1-4480-BD16-145E3C2EC4A9}"/>
    <dgm:cxn modelId="{E2B051B1-A20D-42B4-961D-E071F2A9AD4F}" srcId="{2AA0ECFA-DC78-41DF-BCD9-E77CF3C7E82E}" destId="{3BDCE911-F90E-47FF-A0A9-F84E187A7058}" srcOrd="0" destOrd="0" parTransId="{17148D27-B9A5-445A-BC30-CDDBE2C4E9E4}" sibTransId="{F62339A7-86B3-4536-9E90-F072C6F208D5}"/>
    <dgm:cxn modelId="{65CFA4CE-4EE5-494C-BDA4-057E7CC3B70D}" type="presOf" srcId="{F62339A7-86B3-4536-9E90-F072C6F208D5}" destId="{4556877F-12A5-482D-A6B4-F476BEA1A2AA}" srcOrd="0" destOrd="0" presId="urn:microsoft.com/office/officeart/2005/8/layout/process1"/>
    <dgm:cxn modelId="{F9015BD7-5D0F-470D-B4E9-2FDE1B827F0A}" type="presOf" srcId="{3BDCE911-F90E-47FF-A0A9-F84E187A7058}" destId="{81CBD438-9179-4D30-BD5D-DC8E9158EF57}" srcOrd="0" destOrd="0" presId="urn:microsoft.com/office/officeart/2005/8/layout/process1"/>
    <dgm:cxn modelId="{C2108CED-0A19-4330-9818-E0FB2BD2EC04}" type="presOf" srcId="{2AA0ECFA-DC78-41DF-BCD9-E77CF3C7E82E}" destId="{C10DBC28-EF88-49B9-B873-D413FA0CB0E4}" srcOrd="0" destOrd="0" presId="urn:microsoft.com/office/officeart/2005/8/layout/process1"/>
    <dgm:cxn modelId="{100167FE-5CE0-4CAE-AAAA-194044625B0A}" type="presOf" srcId="{F62339A7-86B3-4536-9E90-F072C6F208D5}" destId="{2F7D8746-1BDE-4B91-89B9-B1905F5D45D4}" srcOrd="1" destOrd="0" presId="urn:microsoft.com/office/officeart/2005/8/layout/process1"/>
    <dgm:cxn modelId="{F2DDCC45-FB5F-494C-B2D4-A85A166420DC}" type="presParOf" srcId="{C10DBC28-EF88-49B9-B873-D413FA0CB0E4}" destId="{81CBD438-9179-4D30-BD5D-DC8E9158EF57}" srcOrd="0" destOrd="0" presId="urn:microsoft.com/office/officeart/2005/8/layout/process1"/>
    <dgm:cxn modelId="{55DF631F-86F4-4A88-857D-B0393D46047B}" type="presParOf" srcId="{C10DBC28-EF88-49B9-B873-D413FA0CB0E4}" destId="{4556877F-12A5-482D-A6B4-F476BEA1A2AA}" srcOrd="1" destOrd="0" presId="urn:microsoft.com/office/officeart/2005/8/layout/process1"/>
    <dgm:cxn modelId="{6F9B6125-9EC0-415C-B438-48A8CF2A4AC4}" type="presParOf" srcId="{4556877F-12A5-482D-A6B4-F476BEA1A2AA}" destId="{2F7D8746-1BDE-4B91-89B9-B1905F5D45D4}" srcOrd="0" destOrd="0" presId="urn:microsoft.com/office/officeart/2005/8/layout/process1"/>
    <dgm:cxn modelId="{8A0B64D4-7D09-4670-8B03-6D5987E6EF55}" type="presParOf" srcId="{C10DBC28-EF88-49B9-B873-D413FA0CB0E4}" destId="{D351E38C-EA75-4E94-A8D2-DD0F94FF3F02}"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3F085-580C-46A9-8D90-F33BE46DF422}">
      <dsp:nvSpPr>
        <dsp:cNvPr id="0" name=""/>
        <dsp:cNvSpPr/>
      </dsp:nvSpPr>
      <dsp:spPr>
        <a:xfrm>
          <a:off x="0" y="450035"/>
          <a:ext cx="11379200" cy="22869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3152" tIns="458216" rIns="883152" bIns="156464" numCol="1" spcCol="1270" anchor="t" anchorCtr="0">
          <a:noAutofit/>
        </a:bodyPr>
        <a:lstStyle/>
        <a:p>
          <a:pPr marL="228600" lvl="1" indent="-228600" algn="l" defTabSz="977900">
            <a:lnSpc>
              <a:spcPct val="100000"/>
            </a:lnSpc>
            <a:spcBef>
              <a:spcPct val="0"/>
            </a:spcBef>
            <a:spcAft>
              <a:spcPct val="15000"/>
            </a:spcAft>
            <a:buChar char="•"/>
          </a:pPr>
          <a:r>
            <a:rPr lang="en-US" sz="2200" kern="1200"/>
            <a:t>Same as a CLR but locked in for a period of time and has Low Power Consumption (LPC) limits defined in the Batch Zero Interconnection Study</a:t>
          </a:r>
        </a:p>
        <a:p>
          <a:pPr marL="228600" lvl="1" indent="-228600" algn="l" defTabSz="977900">
            <a:lnSpc>
              <a:spcPct val="100000"/>
            </a:lnSpc>
            <a:spcBef>
              <a:spcPct val="0"/>
            </a:spcBef>
            <a:spcAft>
              <a:spcPct val="15000"/>
            </a:spcAft>
            <a:buChar char="•"/>
          </a:pPr>
          <a:r>
            <a:rPr lang="en-US" sz="2200" b="0" kern="1200"/>
            <a:t>Submits CLR Energy Bid Curve </a:t>
          </a:r>
          <a:r>
            <a:rPr lang="en-US" sz="2200" b="0" kern="1200">
              <a:sym typeface="Wingdings" panose="05000000000000000000" pitchFamily="2" charset="2"/>
            </a:rPr>
            <a:t> </a:t>
          </a:r>
          <a:r>
            <a:rPr lang="en-US" sz="2200" b="0" kern="1200"/>
            <a:t>bid-to-buy prices between Maximum Power Consumption (MPC) and Low Power Consumption (LPC) – same as any other CLR</a:t>
          </a:r>
          <a:endParaRPr lang="en-US" sz="2200" kern="1200"/>
        </a:p>
      </dsp:txBody>
      <dsp:txXfrm>
        <a:off x="0" y="450035"/>
        <a:ext cx="11379200" cy="2286900"/>
      </dsp:txXfrm>
    </dsp:sp>
    <dsp:sp modelId="{72756D3E-5F05-47F2-8B0A-C759672A7602}">
      <dsp:nvSpPr>
        <dsp:cNvPr id="0" name=""/>
        <dsp:cNvSpPr/>
      </dsp:nvSpPr>
      <dsp:spPr>
        <a:xfrm>
          <a:off x="568960" y="125315"/>
          <a:ext cx="7965440" cy="6494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77900">
            <a:lnSpc>
              <a:spcPct val="90000"/>
            </a:lnSpc>
            <a:spcBef>
              <a:spcPct val="0"/>
            </a:spcBef>
            <a:spcAft>
              <a:spcPct val="35000"/>
            </a:spcAft>
            <a:buNone/>
          </a:pPr>
          <a:r>
            <a:rPr lang="en-US" sz="2200" b="1" kern="1200"/>
            <a:t>New Resource Type: ‘Provisional CLR’</a:t>
          </a:r>
        </a:p>
      </dsp:txBody>
      <dsp:txXfrm>
        <a:off x="600663" y="157018"/>
        <a:ext cx="7902034" cy="586034"/>
      </dsp:txXfrm>
    </dsp:sp>
    <dsp:sp modelId="{31573D6A-A120-4AC2-9614-769B2F28FE01}">
      <dsp:nvSpPr>
        <dsp:cNvPr id="0" name=""/>
        <dsp:cNvSpPr/>
      </dsp:nvSpPr>
      <dsp:spPr>
        <a:xfrm>
          <a:off x="0" y="3180456"/>
          <a:ext cx="11379200" cy="197505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3152" tIns="458216" rIns="883152" bIns="156464" numCol="1" spcCol="1270" anchor="t" anchorCtr="0">
          <a:noAutofit/>
        </a:bodyPr>
        <a:lstStyle/>
        <a:p>
          <a:pPr marL="228600" lvl="1" indent="-228600" algn="l" defTabSz="977900">
            <a:lnSpc>
              <a:spcPct val="100000"/>
            </a:lnSpc>
            <a:spcBef>
              <a:spcPct val="0"/>
            </a:spcBef>
            <a:spcAft>
              <a:spcPct val="15000"/>
            </a:spcAft>
            <a:buChar char="•"/>
          </a:pPr>
          <a:r>
            <a:rPr lang="en-US" sz="2200" kern="1200"/>
            <a:t>P-CLR load </a:t>
          </a:r>
          <a:r>
            <a:rPr lang="en-US" sz="2200" b="1" kern="1200"/>
            <a:t>bids can be ‘capped’ </a:t>
          </a:r>
          <a:r>
            <a:rPr lang="en-US" sz="2200" kern="1200"/>
            <a:t>to mitigate transmission constraints identified in SCED</a:t>
          </a:r>
        </a:p>
        <a:p>
          <a:pPr marL="228600" lvl="1" indent="-228600" algn="l" defTabSz="977900">
            <a:lnSpc>
              <a:spcPct val="100000"/>
            </a:lnSpc>
            <a:spcBef>
              <a:spcPct val="0"/>
            </a:spcBef>
            <a:spcAft>
              <a:spcPct val="15000"/>
            </a:spcAft>
            <a:buChar char="•"/>
          </a:pPr>
          <a:r>
            <a:rPr lang="en-US" sz="2200" kern="1200"/>
            <a:t>P-CLR bids are capped </a:t>
          </a:r>
          <a:r>
            <a:rPr lang="en-US" sz="2200" b="1" kern="1200"/>
            <a:t>dynamically (“last-in-line/just-in-time”) in each run of SCED </a:t>
          </a:r>
          <a:r>
            <a:rPr lang="en-US" sz="2200" kern="1200"/>
            <a:t>to a price that will just allow SCED to resolve a constraint </a:t>
          </a:r>
        </a:p>
      </dsp:txBody>
      <dsp:txXfrm>
        <a:off x="0" y="3180456"/>
        <a:ext cx="11379200" cy="1975050"/>
      </dsp:txXfrm>
    </dsp:sp>
    <dsp:sp modelId="{32160337-A6E4-455A-B5E7-0178AA4C0087}">
      <dsp:nvSpPr>
        <dsp:cNvPr id="0" name=""/>
        <dsp:cNvSpPr/>
      </dsp:nvSpPr>
      <dsp:spPr>
        <a:xfrm>
          <a:off x="568960" y="2855735"/>
          <a:ext cx="7965440" cy="6494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075" tIns="0" rIns="301075" bIns="0" numCol="1" spcCol="1270" anchor="ctr" anchorCtr="0">
          <a:noAutofit/>
        </a:bodyPr>
        <a:lstStyle/>
        <a:p>
          <a:pPr marL="0" lvl="0" indent="0" algn="l" defTabSz="977900">
            <a:lnSpc>
              <a:spcPct val="90000"/>
            </a:lnSpc>
            <a:spcBef>
              <a:spcPct val="0"/>
            </a:spcBef>
            <a:spcAft>
              <a:spcPct val="35000"/>
            </a:spcAft>
            <a:buNone/>
          </a:pPr>
          <a:r>
            <a:rPr lang="en-US" sz="2200" b="1" kern="1200"/>
            <a:t>What’s different?</a:t>
          </a:r>
        </a:p>
      </dsp:txBody>
      <dsp:txXfrm>
        <a:off x="600663" y="2887438"/>
        <a:ext cx="7902034"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BD438-9179-4D30-BD5D-DC8E9158EF57}">
      <dsp:nvSpPr>
        <dsp:cNvPr id="0" name=""/>
        <dsp:cNvSpPr/>
      </dsp:nvSpPr>
      <dsp:spPr>
        <a:xfrm>
          <a:off x="2321" y="552415"/>
          <a:ext cx="4951065" cy="2970639"/>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u="sng" kern="1200"/>
            <a:t>After each SCED run</a:t>
          </a:r>
          <a:r>
            <a:rPr lang="en-US" sz="2000" b="0" kern="1200"/>
            <a:t>, a list of binding transmission constraints which are approaching their max shadow price (X%)* are identified as potential list of transmission constraints to be used in the CLR Bid Capping process for the NEXT SCED run</a:t>
          </a:r>
          <a:endParaRPr lang="en-US" sz="2000" kern="1200"/>
        </a:p>
      </dsp:txBody>
      <dsp:txXfrm>
        <a:off x="89328" y="639422"/>
        <a:ext cx="4777051" cy="2796625"/>
      </dsp:txXfrm>
    </dsp:sp>
    <dsp:sp modelId="{4556877F-12A5-482D-A6B4-F476BEA1A2AA}">
      <dsp:nvSpPr>
        <dsp:cNvPr id="0" name=""/>
        <dsp:cNvSpPr/>
      </dsp:nvSpPr>
      <dsp:spPr>
        <a:xfrm>
          <a:off x="5448493" y="1423802"/>
          <a:ext cx="1049625" cy="12278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n-US" sz="5500" kern="1200"/>
        </a:p>
      </dsp:txBody>
      <dsp:txXfrm>
        <a:off x="5448493" y="1669375"/>
        <a:ext cx="734738" cy="736718"/>
      </dsp:txXfrm>
    </dsp:sp>
    <dsp:sp modelId="{D351E38C-EA75-4E94-A8D2-DD0F94FF3F02}">
      <dsp:nvSpPr>
        <dsp:cNvPr id="0" name=""/>
        <dsp:cNvSpPr/>
      </dsp:nvSpPr>
      <dsp:spPr>
        <a:xfrm>
          <a:off x="6933813" y="552415"/>
          <a:ext cx="4951065" cy="2970639"/>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Where the list of constraints identified for CLR bid capping process from the </a:t>
          </a:r>
          <a:r>
            <a:rPr lang="en-US" sz="2000" i="1" kern="1200"/>
            <a:t>previous SCED run </a:t>
          </a:r>
          <a:r>
            <a:rPr lang="en-US" sz="2000" b="1" kern="1200"/>
            <a:t>matches</a:t>
          </a:r>
          <a:r>
            <a:rPr lang="en-US" sz="2000" kern="1200"/>
            <a:t> those active in the </a:t>
          </a:r>
          <a:r>
            <a:rPr lang="en-US" sz="2000" i="1" kern="1200"/>
            <a:t>current SCED</a:t>
          </a:r>
          <a:r>
            <a:rPr lang="en-US" sz="2000" kern="1200"/>
            <a:t>, </a:t>
          </a:r>
          <a:r>
            <a:rPr lang="en-US" sz="2000" b="1" kern="1200"/>
            <a:t>any Batch CLR with a helping shift factor of Y% or greater </a:t>
          </a:r>
          <a:r>
            <a:rPr lang="en-US" sz="2000" kern="1200"/>
            <a:t>(on a given constraint) will have its energy bid curve capped (in the Step 2** SCED run) according to the formula below </a:t>
          </a:r>
        </a:p>
      </dsp:txBody>
      <dsp:txXfrm>
        <a:off x="7020820" y="639422"/>
        <a:ext cx="4777051" cy="279662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30 March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1DF34805-1F01-4BDA-A8CA-FCEA2B4BC8D0}" type="datetime3">
              <a:rPr lang="en-US" smtClean="0"/>
              <a:pPr/>
              <a:t>30 March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30 March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fld id="{1DF34805-1F01-4BDA-A8CA-FCEA2B4BC8D0}" type="datetime3">
              <a:rPr lang="en-US" smtClean="0"/>
              <a:pPr/>
              <a:t>30 March 2026</a:t>
            </a:fld>
            <a:endParaRPr lang="en-US"/>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1857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FC6B6-CAA3-B752-41C1-A0780972D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73E37-8261-60FA-AB5A-CAB2DEB355E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3616B564-E0FA-F284-E778-CF047682C16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534E0A32-6852-2F3B-38AE-9B36F778193C}"/>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6FE06-0FC5-45E3-ABB6-17B151E168FD}"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 March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270F3A36-ED9A-672D-0B9E-9F1D7FBE8B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77368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F5FC-BA4A-4E88-5021-842F28C3C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74676-B8FD-52B4-7A16-BBCFE4A9D21D}"/>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91DC4321-DEB9-7515-C53D-54F0038DE7B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7318793-BD1C-E63A-B48F-08DD674541A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6FE06-0FC5-45E3-ABB6-17B151E168FD}"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 March 2026</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90A0D7A5-6306-8246-6C00-F55DB35C5A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37855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30 March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38</a:t>
            </a:fld>
            <a:endParaRPr lang="en-US"/>
          </a:p>
        </p:txBody>
      </p:sp>
    </p:spTree>
    <p:extLst>
      <p:ext uri="{BB962C8B-B14F-4D97-AF65-F5344CB8AC3E}">
        <p14:creationId xmlns:p14="http://schemas.microsoft.com/office/powerpoint/2010/main" val="227259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30 March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55</a:t>
            </a:fld>
            <a:endParaRPr lang="en-US"/>
          </a:p>
        </p:txBody>
      </p:sp>
    </p:spTree>
    <p:extLst>
      <p:ext uri="{BB962C8B-B14F-4D97-AF65-F5344CB8AC3E}">
        <p14:creationId xmlns:p14="http://schemas.microsoft.com/office/powerpoint/2010/main" val="25540918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5.xml"/><Relationship Id="rId7"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image" Target="../media/image2.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6.emf"/><Relationship Id="rId5" Type="http://schemas.openxmlformats.org/officeDocument/2006/relationships/tags" Target="../tags/tag88.xml"/><Relationship Id="rId10" Type="http://schemas.openxmlformats.org/officeDocument/2006/relationships/oleObject" Target="../embeddings/oleObject11.bin"/><Relationship Id="rId4" Type="http://schemas.openxmlformats.org/officeDocument/2006/relationships/tags" Target="../tags/tag87.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2.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emf"/><Relationship Id="rId5" Type="http://schemas.openxmlformats.org/officeDocument/2006/relationships/tags" Target="../tags/tag96.xml"/><Relationship Id="rId10" Type="http://schemas.openxmlformats.org/officeDocument/2006/relationships/oleObject" Target="../embeddings/oleObject12.bin"/><Relationship Id="rId4" Type="http://schemas.openxmlformats.org/officeDocument/2006/relationships/tags" Target="../tags/tag95.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2.xml"/><Relationship Id="rId7"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10" Type="http://schemas.openxmlformats.org/officeDocument/2006/relationships/image" Target="../media/image2.png"/><Relationship Id="rId4" Type="http://schemas.openxmlformats.org/officeDocument/2006/relationships/tags" Target="../tags/tag103.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8.xml"/><Relationship Id="rId7" Type="http://schemas.openxmlformats.org/officeDocument/2006/relationships/image" Target="../media/image3.emf"/><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9.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14.xml"/><Relationship Id="rId7" Type="http://schemas.openxmlformats.org/officeDocument/2006/relationships/tags" Target="../tags/tag118.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10" Type="http://schemas.openxmlformats.org/officeDocument/2006/relationships/image" Target="../media/image1.emf"/><Relationship Id="rId4" Type="http://schemas.openxmlformats.org/officeDocument/2006/relationships/tags" Target="../tags/tag115.xml"/><Relationship Id="rId9"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7.xml"/><Relationship Id="rId7" Type="http://schemas.openxmlformats.org/officeDocument/2006/relationships/image" Target="../media/image3.emf"/><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oleObject" Target="../embeddings/oleObject18.bin"/><Relationship Id="rId5" Type="http://schemas.openxmlformats.org/officeDocument/2006/relationships/slideMaster" Target="../slideMasters/slideMaster2.xml"/><Relationship Id="rId4" Type="http://schemas.openxmlformats.org/officeDocument/2006/relationships/tags" Target="../tags/tag128.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1.emf"/><Relationship Id="rId4" Type="http://schemas.openxmlformats.org/officeDocument/2006/relationships/tags" Target="../tags/tag132.xml"/><Relationship Id="rId9" Type="http://schemas.openxmlformats.org/officeDocument/2006/relationships/oleObject" Target="../embeddings/oleObject19.bin"/></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10" Type="http://schemas.openxmlformats.org/officeDocument/2006/relationships/image" Target="../media/image1.emf"/><Relationship Id="rId4" Type="http://schemas.openxmlformats.org/officeDocument/2006/relationships/tags" Target="../tags/tag31.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38.xml"/><Relationship Id="rId7" Type="http://schemas.openxmlformats.org/officeDocument/2006/relationships/slideMaster" Target="../slideMasters/slideMaster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9"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44.xml"/><Relationship Id="rId7" Type="http://schemas.openxmlformats.org/officeDocument/2006/relationships/slideMaster" Target="../slideMasters/slideMaster2.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9"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50.xml"/><Relationship Id="rId7" Type="http://schemas.openxmlformats.org/officeDocument/2006/relationships/slideMaster" Target="../slideMasters/slideMaster2.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microsoft.com/office/2007/relationships/hdphoto" Target="../media/hdphoto2.wdp"/><Relationship Id="rId5" Type="http://schemas.openxmlformats.org/officeDocument/2006/relationships/tags" Target="../tags/tag152.xml"/><Relationship Id="rId10" Type="http://schemas.openxmlformats.org/officeDocument/2006/relationships/image" Target="../media/image8.png"/><Relationship Id="rId4" Type="http://schemas.openxmlformats.org/officeDocument/2006/relationships/tags" Target="../tags/tag151.xml"/><Relationship Id="rId9"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6.xml"/><Relationship Id="rId7" Type="http://schemas.openxmlformats.org/officeDocument/2006/relationships/tags" Target="../tags/tag160.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5" Type="http://schemas.openxmlformats.org/officeDocument/2006/relationships/tags" Target="../tags/tag158.xml"/><Relationship Id="rId10" Type="http://schemas.openxmlformats.org/officeDocument/2006/relationships/image" Target="../media/image3.emf"/><Relationship Id="rId4" Type="http://schemas.openxmlformats.org/officeDocument/2006/relationships/tags" Target="../tags/tag157.xml"/><Relationship Id="rId9" Type="http://schemas.openxmlformats.org/officeDocument/2006/relationships/oleObject" Target="../embeddings/oleObject23.bin"/></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12" Type="http://schemas.openxmlformats.org/officeDocument/2006/relationships/image" Target="../media/image2.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image" Target="../media/image1.emf"/><Relationship Id="rId5" Type="http://schemas.openxmlformats.org/officeDocument/2006/relationships/tags" Target="../tags/tag165.xml"/><Relationship Id="rId10" Type="http://schemas.openxmlformats.org/officeDocument/2006/relationships/oleObject" Target="../embeddings/oleObject24.bin"/><Relationship Id="rId4" Type="http://schemas.openxmlformats.org/officeDocument/2006/relationships/tags" Target="../tags/tag164.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2.pn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image" Target="../media/image1.emf"/><Relationship Id="rId5" Type="http://schemas.openxmlformats.org/officeDocument/2006/relationships/tags" Target="../tags/tag173.xml"/><Relationship Id="rId10" Type="http://schemas.openxmlformats.org/officeDocument/2006/relationships/oleObject" Target="../embeddings/oleObject25.bin"/><Relationship Id="rId4" Type="http://schemas.openxmlformats.org/officeDocument/2006/relationships/tags" Target="../tags/tag172.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2.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image" Target="../media/image3.emf"/><Relationship Id="rId5" Type="http://schemas.openxmlformats.org/officeDocument/2006/relationships/tags" Target="../tags/tag181.xml"/><Relationship Id="rId10" Type="http://schemas.openxmlformats.org/officeDocument/2006/relationships/oleObject" Target="../embeddings/oleObject26.bin"/><Relationship Id="rId4" Type="http://schemas.openxmlformats.org/officeDocument/2006/relationships/tags" Target="../tags/tag180.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92.xml"/><Relationship Id="rId3" Type="http://schemas.openxmlformats.org/officeDocument/2006/relationships/tags" Target="../tags/tag187.xml"/><Relationship Id="rId7" Type="http://schemas.openxmlformats.org/officeDocument/2006/relationships/tags" Target="../tags/tag191.xml"/><Relationship Id="rId12" Type="http://schemas.openxmlformats.org/officeDocument/2006/relationships/image" Target="../media/image2.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image" Target="../media/image1.emf"/><Relationship Id="rId5" Type="http://schemas.openxmlformats.org/officeDocument/2006/relationships/tags" Target="../tags/tag189.xml"/><Relationship Id="rId10" Type="http://schemas.openxmlformats.org/officeDocument/2006/relationships/oleObject" Target="../embeddings/oleObject27.bin"/><Relationship Id="rId4" Type="http://schemas.openxmlformats.org/officeDocument/2006/relationships/tags" Target="../tags/tag188.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00.xml"/><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image" Target="../media/image2.pn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image" Target="../media/image3.emf"/><Relationship Id="rId5" Type="http://schemas.openxmlformats.org/officeDocument/2006/relationships/tags" Target="../tags/tag197.xml"/><Relationship Id="rId10" Type="http://schemas.openxmlformats.org/officeDocument/2006/relationships/oleObject" Target="../embeddings/oleObject28.bin"/><Relationship Id="rId4" Type="http://schemas.openxmlformats.org/officeDocument/2006/relationships/tags" Target="../tags/tag196.xml"/><Relationship Id="rId9"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08.xml"/><Relationship Id="rId13" Type="http://schemas.microsoft.com/office/2007/relationships/hdphoto" Target="../media/hdphoto1.wdp"/><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image" Target="../media/image7.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3.emf"/><Relationship Id="rId5" Type="http://schemas.openxmlformats.org/officeDocument/2006/relationships/tags" Target="../tags/tag205.xml"/><Relationship Id="rId10" Type="http://schemas.openxmlformats.org/officeDocument/2006/relationships/oleObject" Target="../embeddings/oleObject29.bin"/><Relationship Id="rId4" Type="http://schemas.openxmlformats.org/officeDocument/2006/relationships/tags" Target="../tags/tag204.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7.xml"/><Relationship Id="rId7"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16.xml"/><Relationship Id="rId13" Type="http://schemas.microsoft.com/office/2007/relationships/hdphoto" Target="../media/hdphoto1.wdp"/><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7.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1.emf"/><Relationship Id="rId5" Type="http://schemas.openxmlformats.org/officeDocument/2006/relationships/tags" Target="../tags/tag213.xml"/><Relationship Id="rId10" Type="http://schemas.openxmlformats.org/officeDocument/2006/relationships/oleObject" Target="../embeddings/oleObject30.bin"/><Relationship Id="rId4" Type="http://schemas.openxmlformats.org/officeDocument/2006/relationships/tags" Target="../tags/tag212.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24.xml"/><Relationship Id="rId13" Type="http://schemas.microsoft.com/office/2007/relationships/hdphoto" Target="../media/hdphoto1.wdp"/><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7.png"/><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tags" Target="../tags/tag222.xml"/><Relationship Id="rId11" Type="http://schemas.openxmlformats.org/officeDocument/2006/relationships/image" Target="../media/image3.emf"/><Relationship Id="rId5" Type="http://schemas.openxmlformats.org/officeDocument/2006/relationships/tags" Target="../tags/tag221.xml"/><Relationship Id="rId10" Type="http://schemas.openxmlformats.org/officeDocument/2006/relationships/oleObject" Target="../embeddings/oleObject31.bin"/><Relationship Id="rId4" Type="http://schemas.openxmlformats.org/officeDocument/2006/relationships/tags" Target="../tags/tag220.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227.xml"/><Relationship Id="rId7"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microsoft.com/office/2007/relationships/hdphoto" Target="../media/hdphoto1.wdp"/><Relationship Id="rId5" Type="http://schemas.openxmlformats.org/officeDocument/2006/relationships/tags" Target="../tags/tag229.xml"/><Relationship Id="rId10" Type="http://schemas.openxmlformats.org/officeDocument/2006/relationships/image" Target="../media/image7.png"/><Relationship Id="rId4" Type="http://schemas.openxmlformats.org/officeDocument/2006/relationships/tags" Target="../tags/tag228.xml"/><Relationship Id="rId9" Type="http://schemas.openxmlformats.org/officeDocument/2006/relationships/image" Target="../media/image3.emf"/></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33.xml"/><Relationship Id="rId7" Type="http://schemas.openxmlformats.org/officeDocument/2006/relationships/image" Target="../media/image3.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oleObject" Target="../embeddings/oleObject33.bin"/><Relationship Id="rId5" Type="http://schemas.openxmlformats.org/officeDocument/2006/relationships/slideMaster" Target="../slideMasters/slideMaster2.xml"/><Relationship Id="rId4" Type="http://schemas.openxmlformats.org/officeDocument/2006/relationships/tags" Target="../tags/tag234.xml"/><Relationship Id="rId9" Type="http://schemas.microsoft.com/office/2007/relationships/hdphoto" Target="../media/hdphoto1.wdp"/></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microsoft.com/office/2007/relationships/hdphoto" Target="../media/hdphoto3.wdp"/><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9.png"/><Relationship Id="rId5" Type="http://schemas.openxmlformats.org/officeDocument/2006/relationships/image" Target="../media/image3.emf"/><Relationship Id="rId4" Type="http://schemas.openxmlformats.org/officeDocument/2006/relationships/oleObject" Target="../embeddings/oleObject34.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10" Type="http://schemas.openxmlformats.org/officeDocument/2006/relationships/image" Target="../media/image5.png"/><Relationship Id="rId4" Type="http://schemas.openxmlformats.org/officeDocument/2006/relationships/tags" Target="../tags/tag50.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5.xml"/><Relationship Id="rId7" Type="http://schemas.openxmlformats.org/officeDocument/2006/relationships/tags" Target="../tags/tag59.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10" Type="http://schemas.openxmlformats.org/officeDocument/2006/relationships/image" Target="../media/image3.emf"/><Relationship Id="rId4" Type="http://schemas.openxmlformats.org/officeDocument/2006/relationships/tags" Target="../tags/tag56.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2.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1.emf"/><Relationship Id="rId5" Type="http://schemas.openxmlformats.org/officeDocument/2006/relationships/tags" Target="../tags/tag64.xml"/><Relationship Id="rId10" Type="http://schemas.openxmlformats.org/officeDocument/2006/relationships/oleObject" Target="../embeddings/oleObject8.bin"/><Relationship Id="rId4" Type="http://schemas.openxmlformats.org/officeDocument/2006/relationships/tags" Target="../tags/tag63.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1.emf"/><Relationship Id="rId5" Type="http://schemas.openxmlformats.org/officeDocument/2006/relationships/tags" Target="../tags/tag72.xml"/><Relationship Id="rId10" Type="http://schemas.openxmlformats.org/officeDocument/2006/relationships/oleObject" Target="../embeddings/oleObject9.bin"/><Relationship Id="rId4" Type="http://schemas.openxmlformats.org/officeDocument/2006/relationships/tags" Target="../tags/tag71.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12" Type="http://schemas.openxmlformats.org/officeDocument/2006/relationships/image" Target="../media/image2.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11" Type="http://schemas.openxmlformats.org/officeDocument/2006/relationships/image" Target="../media/image1.emf"/><Relationship Id="rId5" Type="http://schemas.openxmlformats.org/officeDocument/2006/relationships/tags" Target="../tags/tag80.xml"/><Relationship Id="rId10" Type="http://schemas.openxmlformats.org/officeDocument/2006/relationships/oleObject" Target="../embeddings/oleObject10.bin"/><Relationship Id="rId4" Type="http://schemas.openxmlformats.org/officeDocument/2006/relationships/tags" Target="../tags/tag79.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375E8A2D-D54E-D813-F72A-F0CAB8BE741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7743DE8B-4F85-F9C3-B148-488A92D2E93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BE91F0BA-6E3D-F62E-4ABF-446AAB4EFF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1243" y="2657337"/>
            <a:ext cx="3989513" cy="1543326"/>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75670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1066801"/>
            <a:ext cx="11379200" cy="13849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172200"/>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3657600" y="6299284"/>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Tree>
    <p:extLst>
      <p:ext uri="{BB962C8B-B14F-4D97-AF65-F5344CB8AC3E}">
        <p14:creationId xmlns:p14="http://schemas.microsoft.com/office/powerpoint/2010/main" val="4185791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007430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1129181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01ABBFBE-956E-6B56-E4D2-F7A5D9C2CDE6}"/>
              </a:ext>
            </a:extLst>
          </p:cNvPr>
          <p:cNvSpPr/>
          <p:nvPr userDrawn="1"/>
        </p:nvSpPr>
        <p:spPr>
          <a:xfrm>
            <a:off x="4876800" y="0"/>
            <a:ext cx="7315200" cy="6858000"/>
          </a:xfrm>
          <a:prstGeom prst="rect">
            <a:avLst/>
          </a:prstGeom>
          <a:solidFill>
            <a:schemeClr val="bg1"/>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Documenttype">
            <a:extLst>
              <a:ext uri="{FF2B5EF4-FFF2-40B4-BE49-F238E27FC236}">
                <a16:creationId xmlns:a16="http://schemas.microsoft.com/office/drawing/2014/main" id="{15828E83-1A38-4079-BBBD-A0570B5821FE}"/>
              </a:ext>
            </a:extLst>
          </p:cNvPr>
          <p:cNvSpPr>
            <a:spLocks noGrp="1"/>
          </p:cNvSpPr>
          <p:nvPr>
            <p:ph type="body" sz="quarter" idx="13" hasCustomPrompt="1"/>
            <p:custDataLst>
              <p:tags r:id="rId2"/>
            </p:custDataLst>
          </p:nvPr>
        </p:nvSpPr>
        <p:spPr>
          <a:xfrm>
            <a:off x="5218559" y="4865691"/>
            <a:ext cx="6415088" cy="215444"/>
          </a:xfrm>
          <a:prstGeom prst="rect">
            <a:avLst/>
          </a:prstGeom>
        </p:spPr>
        <p:txBody>
          <a:bodyPr vert="horz" wrap="square" lIns="0" tIns="0" rIns="0" bIns="0" rtlCol="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5" name="Subtitle">
            <a:extLst>
              <a:ext uri="{FF2B5EF4-FFF2-40B4-BE49-F238E27FC236}">
                <a16:creationId xmlns:a16="http://schemas.microsoft.com/office/drawing/2014/main" id="{FB8F0DBF-6DF4-4080-8ADE-3065F84D7602}"/>
              </a:ext>
            </a:extLst>
          </p:cNvPr>
          <p:cNvSpPr>
            <a:spLocks noGrp="1"/>
          </p:cNvSpPr>
          <p:nvPr>
            <p:ph type="subTitle" idx="1"/>
            <p:custDataLst>
              <p:tags r:id="rId3"/>
            </p:custDataLst>
          </p:nvPr>
        </p:nvSpPr>
        <p:spPr>
          <a:xfrm>
            <a:off x="5219700" y="4092559"/>
            <a:ext cx="6415088" cy="307777"/>
          </a:xfrm>
          <a:prstGeom prst="rect">
            <a:avLst/>
          </a:prstGeom>
        </p:spPr>
        <p:txBody>
          <a:bodyPr vert="horz" wrap="square" lIns="0" tIns="0" rIns="0" bIns="0" rtlCol="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8" name="Title">
            <a:extLst>
              <a:ext uri="{FF2B5EF4-FFF2-40B4-BE49-F238E27FC236}">
                <a16:creationId xmlns:a16="http://schemas.microsoft.com/office/drawing/2014/main" id="{46FFFED1-69E7-44C0-86EC-45A8A36DB3EC}"/>
              </a:ext>
            </a:extLst>
          </p:cNvPr>
          <p:cNvSpPr>
            <a:spLocks noGrp="1"/>
          </p:cNvSpPr>
          <p:nvPr>
            <p:ph type="title"/>
            <p:custDataLst>
              <p:tags r:id="rId4"/>
            </p:custDataLst>
          </p:nvPr>
        </p:nvSpPr>
        <p:spPr>
          <a:xfrm>
            <a:off x="5219700" y="2617296"/>
            <a:ext cx="6415088" cy="1354217"/>
          </a:xfrm>
          <a:prstGeom prst="rect">
            <a:avLst/>
          </a:prstGeom>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2" name="Picture 1">
            <a:extLst>
              <a:ext uri="{FF2B5EF4-FFF2-40B4-BE49-F238E27FC236}">
                <a16:creationId xmlns:a16="http://schemas.microsoft.com/office/drawing/2014/main" id="{2ED50DE4-AE8E-B30D-8E44-8498C5C0D9E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t" anchorCtr="0">
            <a:noAutofit/>
          </a:bodyPr>
          <a:lstStyle>
            <a:lvl1pPr rtl="0">
              <a:defRPr lang="en-US" dirty="0"/>
            </a:lvl1pPr>
          </a:lstStyle>
          <a:p>
            <a:pPr lvl="0"/>
            <a:r>
              <a:rPr lang="en-US"/>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235955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2A6BF6C9-3B6D-A6BC-641E-3D41A636D90C}"/>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 name="Rectangle 16">
            <a:extLst>
              <a:ext uri="{FF2B5EF4-FFF2-40B4-BE49-F238E27FC236}">
                <a16:creationId xmlns:a16="http://schemas.microsoft.com/office/drawing/2014/main" id="{B4F0EA5F-6060-6315-DD1F-36CB5152948F}"/>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8" name="Rectangle 17">
            <a:extLst>
              <a:ext uri="{FF2B5EF4-FFF2-40B4-BE49-F238E27FC236}">
                <a16:creationId xmlns:a16="http://schemas.microsoft.com/office/drawing/2014/main" id="{0C0D8C1B-1778-E6D9-AA22-578258348FB6}"/>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pic>
        <p:nvPicPr>
          <p:cNvPr id="11" name="Picture 10">
            <a:extLst>
              <a:ext uri="{FF2B5EF4-FFF2-40B4-BE49-F238E27FC236}">
                <a16:creationId xmlns:a16="http://schemas.microsoft.com/office/drawing/2014/main" id="{8B4D6766-2E1D-D5DC-5F05-AC3EC871F4BD}"/>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black">
          <a:xfrm>
            <a:off x="194035" y="5382386"/>
            <a:ext cx="1253765" cy="485014"/>
          </a:xfrm>
          <a:prstGeom prst="rect">
            <a:avLst/>
          </a:prstGeom>
        </p:spPr>
      </p:pic>
      <p:cxnSp>
        <p:nvCxnSpPr>
          <p:cNvPr id="12" name="Straight Connector 11">
            <a:extLst>
              <a:ext uri="{FF2B5EF4-FFF2-40B4-BE49-F238E27FC236}">
                <a16:creationId xmlns:a16="http://schemas.microsoft.com/office/drawing/2014/main" id="{19F9D632-D71D-321A-F8FA-42970EABDF95}"/>
              </a:ext>
            </a:extLst>
          </p:cNvPr>
          <p:cNvCxnSpPr>
            <a:cxnSpLocks/>
          </p:cNvCxnSpPr>
          <p:nvPr userDrawn="1"/>
        </p:nvCxnSpPr>
        <p:spPr>
          <a:xfrm>
            <a:off x="779283" y="6"/>
            <a:ext cx="0" cy="5181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9AFCB8-C4C0-B495-CE85-E2CA75B9D6C0}"/>
              </a:ext>
            </a:extLst>
          </p:cNvPr>
          <p:cNvCxnSpPr>
            <a:cxnSpLocks/>
          </p:cNvCxnSpPr>
          <p:nvPr userDrawn="1"/>
        </p:nvCxnSpPr>
        <p:spPr>
          <a:xfrm>
            <a:off x="779282" y="59436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A29BD83-CDDC-657C-6A05-5776C00D3AD3}"/>
              </a:ext>
            </a:extLst>
          </p:cNvPr>
          <p:cNvCxnSpPr>
            <a:cxnSpLocks/>
          </p:cNvCxnSpPr>
          <p:nvPr userDrawn="1"/>
        </p:nvCxnSpPr>
        <p:spPr>
          <a:xfrm>
            <a:off x="779282" y="6477005"/>
            <a:ext cx="114127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44775BD-D07B-6198-5E05-2A33FAF3D2BA}"/>
              </a:ext>
            </a:extLst>
          </p:cNvPr>
          <p:cNvSpPr txBox="1"/>
          <p:nvPr userDrawn="1"/>
        </p:nvSpPr>
        <p:spPr>
          <a:xfrm>
            <a:off x="685800" y="6553200"/>
            <a:ext cx="935921" cy="246221"/>
          </a:xfrm>
          <a:prstGeom prst="rect">
            <a:avLst/>
          </a:prstGeom>
          <a:noFill/>
        </p:spPr>
        <p:txBody>
          <a:bodyPr wrap="square" rtlCol="0">
            <a:spAutoFit/>
          </a:bodyPr>
          <a:lstStyle/>
          <a:p>
            <a:pPr>
              <a:buClr>
                <a:schemeClr val="tx1"/>
              </a:buClr>
            </a:pPr>
            <a:r>
              <a:rPr lang="en-US" sz="1000" b="1">
                <a:solidFill>
                  <a:schemeClr val="tx1"/>
                </a:solidFill>
              </a:rPr>
              <a:t>PUBLIC</a:t>
            </a:r>
          </a:p>
        </p:txBody>
      </p:sp>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1117601"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6"/>
            </p:custDataLst>
          </p:nvPr>
        </p:nvSpPr>
        <p:spPr>
          <a:xfrm>
            <a:off x="1117601"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775015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0314454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accent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79D47193-B762-116E-3906-F0EF689E053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BA72964-A5AB-5669-DE3B-D223B80C32F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C83A4A07-CAF4-8A30-1CB9-5E6D164FAA6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39AA5B76-E5AC-A58A-6B1A-72605467A4E2}"/>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8185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620063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3" name="Straight Connector 2">
            <a:extLst>
              <a:ext uri="{FF2B5EF4-FFF2-40B4-BE49-F238E27FC236}">
                <a16:creationId xmlns:a16="http://schemas.microsoft.com/office/drawing/2014/main" id="{CA5A7727-5AB1-79A1-A56D-4A2DE5EC63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C07BE2D-8A78-BAF3-C818-EF920963DCF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7B6AAB35-A5C0-35F4-9AA4-58524F26865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76218C6-EA2A-D651-4E9F-F68C6D522C57}"/>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95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30054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705BE378-9D7F-F20C-8CEB-3A7166DB9FDA}"/>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77C3B61-7BD0-0EDE-9EA3-982A1F08129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FE86794-9927-CD0B-2130-149B8E33A34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FF030CC5-CA3F-1EF0-C73F-09EFBED95AC0}"/>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B4F6C8E-41C3-6F09-AE88-03D31F94DFE6}"/>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E4D6C2AE-D857-F27B-9F53-55E83C97CBA1}"/>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69C7A4AC-C74A-FCAA-B3A0-5B6D91EB4FD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7739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2440894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accent2"/>
                </a:solidFill>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0C4571D9-ABE1-532E-BE19-A3F0F46BBE10}"/>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9927D69-0B7D-09E9-12D5-A5A68682BBBF}"/>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5E37F3AC-6301-9861-14CC-FD8911A87C5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8" name="Straight Connector 7">
            <a:extLst>
              <a:ext uri="{FF2B5EF4-FFF2-40B4-BE49-F238E27FC236}">
                <a16:creationId xmlns:a16="http://schemas.microsoft.com/office/drawing/2014/main" id="{B3604FD3-A713-996F-F520-5FDE0D975617}"/>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99E597B-848E-32D4-BE42-D7979B0A3583}"/>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DA4FD8FE-1BD4-07E4-0D55-52EA4D4B80A6}"/>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80CC2BC3-2DD5-BBFF-A0DD-69208C617CA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3422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49169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accent2"/>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bg2"/>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1508E905-D4F6-A3DE-07F1-B7579DA43F52}"/>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0FFFDFD-F851-B4B7-922A-87FCDDC52879}"/>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FC511F1D-FCF3-0136-8318-92725DF65634}"/>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000" b="1">
                <a:solidFill>
                  <a:schemeClr val="tx2"/>
                </a:solidFill>
                <a:cs typeface="+mn-cs"/>
              </a:rPr>
              <a:t>PUBLIC</a:t>
            </a:r>
          </a:p>
        </p:txBody>
      </p:sp>
      <p:cxnSp>
        <p:nvCxnSpPr>
          <p:cNvPr id="7" name="Straight Connector 6">
            <a:extLst>
              <a:ext uri="{FF2B5EF4-FFF2-40B4-BE49-F238E27FC236}">
                <a16:creationId xmlns:a16="http://schemas.microsoft.com/office/drawing/2014/main" id="{1E506838-4B8D-E3BA-5A29-D0B8EA3A8909}"/>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E35EA2B7-189C-213B-001E-A1B794D5DE5B}"/>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ED140A61-596E-EEA1-0BAF-C1D20414DF80}"/>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0E957CC5-9C44-A60C-D762-2F0C02CD704E}"/>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1182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028379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a:t>Add tracker</a:t>
            </a:r>
          </a:p>
        </p:txBody>
      </p:sp>
      <p:cxnSp>
        <p:nvCxnSpPr>
          <p:cNvPr id="4" name="Straight Connector 3">
            <a:extLst>
              <a:ext uri="{FF2B5EF4-FFF2-40B4-BE49-F238E27FC236}">
                <a16:creationId xmlns:a16="http://schemas.microsoft.com/office/drawing/2014/main" id="{DA9B7E09-8402-16E1-E766-F8B6ECEB9AEF}"/>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14D9DE3-E6BB-24B0-E8DB-AD0A0C2B82B7}"/>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46899D8-B4D1-7B41-C9E7-C29EEEA69F7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20E2A1E7-FD45-4F51-F2B7-DCAA96696660}"/>
              </a:ext>
            </a:extLst>
          </p:cNvPr>
          <p:cNvCxnSpPr>
            <a:cxnSpLocks/>
          </p:cNvCxnSpPr>
          <p:nvPr userDrawn="1"/>
        </p:nvCxnSpPr>
        <p:spPr>
          <a:xfrm>
            <a:off x="2125589" y="6477006"/>
            <a:ext cx="3494923"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7D533D4-A1A9-575F-087B-229833B7516C}"/>
              </a:ext>
            </a:extLst>
          </p:cNvPr>
          <p:cNvGrpSpPr/>
          <p:nvPr userDrawn="1"/>
        </p:nvGrpSpPr>
        <p:grpSpPr>
          <a:xfrm>
            <a:off x="406400" y="172212"/>
            <a:ext cx="1320800" cy="518318"/>
            <a:chOff x="406400" y="243682"/>
            <a:chExt cx="1320800" cy="518318"/>
          </a:xfrm>
        </p:grpSpPr>
        <p:sp>
          <p:nvSpPr>
            <p:cNvPr id="11" name="Rectangle 10">
              <a:extLst>
                <a:ext uri="{FF2B5EF4-FFF2-40B4-BE49-F238E27FC236}">
                  <a16:creationId xmlns:a16="http://schemas.microsoft.com/office/drawing/2014/main" id="{7C8ABE7F-9A5F-7C6B-71DF-FF1621FBB6F5}"/>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2" name="Straight Connector 11">
              <a:extLst>
                <a:ext uri="{FF2B5EF4-FFF2-40B4-BE49-F238E27FC236}">
                  <a16:creationId xmlns:a16="http://schemas.microsoft.com/office/drawing/2014/main" id="{C37311A7-814E-C188-38E3-F0755BC3ABFD}"/>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1787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4"/>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
        <p:nvSpPr>
          <p:cNvPr id="2" name="Slide Number">
            <a:extLst>
              <a:ext uri="{FF2B5EF4-FFF2-40B4-BE49-F238E27FC236}">
                <a16:creationId xmlns:a16="http://schemas.microsoft.com/office/drawing/2014/main" id="{38A9CE10-EE0D-CE88-1EB3-C98A007F21D7}"/>
              </a:ext>
            </a:extLst>
          </p:cNvPr>
          <p:cNvSpPr>
            <a:spLocks noChangeArrowheads="1"/>
          </p:cNvSpPr>
          <p:nvPr userDrawn="1">
            <p:custDataLst>
              <p:tags r:id="rId6"/>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240780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73C647C9-9EFC-EBB1-54CE-DD6D5F8CC898}"/>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3401658-B2DB-D29A-37F5-D443CF4C008C}"/>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02DB224D-A0E0-D23C-2B38-FDA0385C411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00BB6510-1617-F022-3FAB-A8FAB3DFFB2B}"/>
              </a:ext>
            </a:extLst>
          </p:cNvPr>
          <p:cNvCxnSpPr>
            <a:cxnSpLocks/>
          </p:cNvCxnSpPr>
          <p:nvPr userDrawn="1"/>
        </p:nvCxnSpPr>
        <p:spPr>
          <a:xfrm>
            <a:off x="2125589" y="6477006"/>
            <a:ext cx="18947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994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189880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cxnSp>
        <p:nvCxnSpPr>
          <p:cNvPr id="2" name="Straight Connector 1">
            <a:extLst>
              <a:ext uri="{FF2B5EF4-FFF2-40B4-BE49-F238E27FC236}">
                <a16:creationId xmlns:a16="http://schemas.microsoft.com/office/drawing/2014/main" id="{9B6554B8-D11C-FF17-C046-6CBC0ECE36C1}"/>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ECDE7F9-67C6-FA83-EFD8-BAFAC9C487F3}"/>
              </a:ext>
            </a:extLst>
          </p:cNvPr>
          <p:cNvPicPr>
            <a:picLocks noChangeAspect="1"/>
          </p:cNvPicPr>
          <p:nvPr userDrawn="1"/>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EC8183F2-BE82-2FAF-2986-D0CFF0AAAFF8}"/>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DD16298A-D098-8C1B-51ED-99DF186DC6C4}"/>
              </a:ext>
            </a:extLst>
          </p:cNvPr>
          <p:cNvCxnSpPr>
            <a:cxnSpLocks/>
          </p:cNvCxnSpPr>
          <p:nvPr userDrawn="1"/>
        </p:nvCxnSpPr>
        <p:spPr>
          <a:xfrm>
            <a:off x="2125589" y="6477006"/>
            <a:ext cx="94374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58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34034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C21FF2B8-E50E-3E4B-1159-7B1262C8DDC9}"/>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7" name="Rectangle 6">
            <a:extLst>
              <a:ext uri="{FF2B5EF4-FFF2-40B4-BE49-F238E27FC236}">
                <a16:creationId xmlns:a16="http://schemas.microsoft.com/office/drawing/2014/main" id="{12F4FEE1-4C97-D435-75F1-02AB4153E929}"/>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a:extLst>
              <a:ext uri="{FF2B5EF4-FFF2-40B4-BE49-F238E27FC236}">
                <a16:creationId xmlns:a16="http://schemas.microsoft.com/office/drawing/2014/main" id="{997A99D0-787D-DF21-2FD2-C743E9958FFC}"/>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10B009F-4D8B-248E-9B94-D08943E267A5}"/>
              </a:ext>
            </a:extLst>
          </p:cNvPr>
          <p:cNvPicPr>
            <a:picLocks noChangeAspect="1"/>
          </p:cNvPicPr>
          <p:nvPr userDrawn="1"/>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2" name="TextBox 11">
            <a:extLst>
              <a:ext uri="{FF2B5EF4-FFF2-40B4-BE49-F238E27FC236}">
                <a16:creationId xmlns:a16="http://schemas.microsoft.com/office/drawing/2014/main" id="{14E50377-83F9-412D-E825-D1DA055A9729}"/>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3" name="Straight Connector 12">
            <a:extLst>
              <a:ext uri="{FF2B5EF4-FFF2-40B4-BE49-F238E27FC236}">
                <a16:creationId xmlns:a16="http://schemas.microsoft.com/office/drawing/2014/main" id="{E790F8CA-80DF-AD0A-58BE-3FB00D86804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5171"/>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4" name="Group 13">
            <a:extLst>
              <a:ext uri="{FF2B5EF4-FFF2-40B4-BE49-F238E27FC236}">
                <a16:creationId xmlns:a16="http://schemas.microsoft.com/office/drawing/2014/main" id="{3A861D87-C576-D16E-4731-40CBB9000277}"/>
              </a:ext>
            </a:extLst>
          </p:cNvPr>
          <p:cNvGrpSpPr/>
          <p:nvPr userDrawn="1"/>
        </p:nvGrpSpPr>
        <p:grpSpPr>
          <a:xfrm>
            <a:off x="406400" y="172212"/>
            <a:ext cx="1320800" cy="518318"/>
            <a:chOff x="406400" y="243682"/>
            <a:chExt cx="1320800" cy="518318"/>
          </a:xfrm>
        </p:grpSpPr>
        <p:sp>
          <p:nvSpPr>
            <p:cNvPr id="16" name="Rectangle 15">
              <a:extLst>
                <a:ext uri="{FF2B5EF4-FFF2-40B4-BE49-F238E27FC236}">
                  <a16:creationId xmlns:a16="http://schemas.microsoft.com/office/drawing/2014/main" id="{EAFF6D49-85D8-A690-BB61-86DBD630D3B4}"/>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7" name="Straight Connector 16">
              <a:extLst>
                <a:ext uri="{FF2B5EF4-FFF2-40B4-BE49-F238E27FC236}">
                  <a16:creationId xmlns:a16="http://schemas.microsoft.com/office/drawing/2014/main" id="{91DE58A1-0CC8-6F9C-4734-C8E23081C7E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2163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AAD850D9-B5D8-504C-7BFF-DBC89BE7E2B7}"/>
              </a:ext>
            </a:extLst>
          </p:cNvPr>
          <p:cNvPicPr>
            <a:picLocks noChangeAspect="1"/>
          </p:cNvPicPr>
          <p:nvPr userDrawn="1"/>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BCC9B53A-3D1F-5763-E3F5-008BAAA6711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319649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037D691D-53E7-CC3A-5CB6-5C76E7ED32BB}"/>
              </a:ext>
            </a:extLst>
          </p:cNvPr>
          <p:cNvPicPr>
            <a:picLocks noChangeAspect="1"/>
          </p:cNvPicPr>
          <p:nvPr userDrawn="1"/>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bwMode="invGray">
          <a:xfrm>
            <a:off x="4101243" y="2657337"/>
            <a:ext cx="3989513" cy="1543326"/>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11073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88F4971-5E5D-8035-60C6-B80F3F8A7661}"/>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4" name="Rectangle 13">
            <a:extLst>
              <a:ext uri="{FF2B5EF4-FFF2-40B4-BE49-F238E27FC236}">
                <a16:creationId xmlns:a16="http://schemas.microsoft.com/office/drawing/2014/main" id="{563ED25A-5762-904F-3F92-D7937C715A72}"/>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5" name="Rectangle 14">
            <a:extLst>
              <a:ext uri="{FF2B5EF4-FFF2-40B4-BE49-F238E27FC236}">
                <a16:creationId xmlns:a16="http://schemas.microsoft.com/office/drawing/2014/main" id="{102277B1-FB55-22A2-37BA-32F24F6395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1117600"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1117600"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0" name="Picture 9">
            <a:extLst>
              <a:ext uri="{FF2B5EF4-FFF2-40B4-BE49-F238E27FC236}">
                <a16:creationId xmlns:a16="http://schemas.microsoft.com/office/drawing/2014/main" id="{57F3A73C-8DF1-D9F0-0631-1DBAB0EB6CA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cxnSp>
        <p:nvCxnSpPr>
          <p:cNvPr id="4" name="Straight Connector 3">
            <a:extLst>
              <a:ext uri="{FF2B5EF4-FFF2-40B4-BE49-F238E27FC236}">
                <a16:creationId xmlns:a16="http://schemas.microsoft.com/office/drawing/2014/main" id="{56E1389C-9525-BA56-F554-31A26DE35822}"/>
              </a:ext>
            </a:extLst>
          </p:cNvPr>
          <p:cNvCxnSpPr>
            <a:cxnSpLocks/>
          </p:cNvCxnSpPr>
          <p:nvPr userDrawn="1"/>
        </p:nvCxnSpPr>
        <p:spPr>
          <a:xfrm>
            <a:off x="779283" y="6"/>
            <a:ext cx="0" cy="5181594"/>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6FC9CB-1878-A9C1-553E-61246DB85AA6}"/>
              </a:ext>
            </a:extLst>
          </p:cNvPr>
          <p:cNvCxnSpPr>
            <a:cxnSpLocks/>
          </p:cNvCxnSpPr>
          <p:nvPr userDrawn="1"/>
        </p:nvCxnSpPr>
        <p:spPr>
          <a:xfrm>
            <a:off x="779282" y="5943600"/>
            <a:ext cx="0" cy="53340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9009E5-64F2-E6FE-DA65-9E1834004B08}"/>
              </a:ext>
            </a:extLst>
          </p:cNvPr>
          <p:cNvCxnSpPr>
            <a:cxnSpLocks/>
          </p:cNvCxnSpPr>
          <p:nvPr userDrawn="1"/>
        </p:nvCxnSpPr>
        <p:spPr>
          <a:xfrm>
            <a:off x="779282" y="6477005"/>
            <a:ext cx="1141271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9CC41-E482-6B70-8A87-D13CC91C9F8F}"/>
              </a:ext>
            </a:extLst>
          </p:cNvPr>
          <p:cNvSpPr txBox="1"/>
          <p:nvPr userDrawn="1"/>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0250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6CBEEEC7-2A79-FE89-E8BE-7CB1159DED9D}"/>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B3E2693-730F-29E2-7B7B-E8EE2241882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4" name="TextBox 13">
            <a:extLst>
              <a:ext uri="{FF2B5EF4-FFF2-40B4-BE49-F238E27FC236}">
                <a16:creationId xmlns:a16="http://schemas.microsoft.com/office/drawing/2014/main" id="{8F4F0012-5AC7-2B73-12B0-EEC17114DCC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5" name="Straight Connector 14">
            <a:extLst>
              <a:ext uri="{FF2B5EF4-FFF2-40B4-BE49-F238E27FC236}">
                <a16:creationId xmlns:a16="http://schemas.microsoft.com/office/drawing/2014/main" id="{FDA3B581-7381-0B8B-DEC1-A26FF86B4EA0}"/>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D64C030F-530E-8905-54A9-0AED30BE7B2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BCBBE3-8503-EFC4-5B12-8BC8C75EA1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F060D72B-4D20-11D9-F3C4-2A6ABFBD21B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CDDC6153-7DC2-2FDF-70EF-C01A47A108E6}"/>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4A76F6AB-E44E-4C53-138B-F673A875C3C5}"/>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559D939-7F53-FB62-12D8-A9EC324C27F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40837CC-2FC6-E55D-9DC2-8CF8A7D0534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B10DD642-BED9-90A5-881A-D8F28433EE91}"/>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773F8B-7397-F003-8FB2-461216D2DF50}"/>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E1B10A6-93F5-6A71-2C6F-0EF50CB31F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E94B9A99-20C1-9528-C03B-35D169248A8C}"/>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heme" Target="../theme/theme1.xml"/><Relationship Id="rId26" Type="http://schemas.openxmlformats.org/officeDocument/2006/relationships/tags" Target="../tags/tag9.xml"/><Relationship Id="rId39" Type="http://schemas.openxmlformats.org/officeDocument/2006/relationships/tags" Target="../tags/tag22.xml"/><Relationship Id="rId21" Type="http://schemas.openxmlformats.org/officeDocument/2006/relationships/tags" Target="../tags/tag4.xml"/><Relationship Id="rId34" Type="http://schemas.openxmlformats.org/officeDocument/2006/relationships/tags" Target="../tags/tag17.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3.xml"/><Relationship Id="rId29" Type="http://schemas.openxmlformats.org/officeDocument/2006/relationships/tags" Target="../tags/tag12.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7.xml"/><Relationship Id="rId32" Type="http://schemas.openxmlformats.org/officeDocument/2006/relationships/tags" Target="../tags/tag15.xml"/><Relationship Id="rId37" Type="http://schemas.openxmlformats.org/officeDocument/2006/relationships/tags" Target="../tags/tag20.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6.xml"/><Relationship Id="rId28" Type="http://schemas.openxmlformats.org/officeDocument/2006/relationships/tags" Target="../tags/tag11.xml"/><Relationship Id="rId36" Type="http://schemas.openxmlformats.org/officeDocument/2006/relationships/tags" Target="../tags/tag19.xml"/><Relationship Id="rId10" Type="http://schemas.openxmlformats.org/officeDocument/2006/relationships/slideLayout" Target="../slideLayouts/slideLayout10.xml"/><Relationship Id="rId19" Type="http://schemas.openxmlformats.org/officeDocument/2006/relationships/tags" Target="../tags/tag2.xml"/><Relationship Id="rId31"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5.xml"/><Relationship Id="rId27" Type="http://schemas.openxmlformats.org/officeDocument/2006/relationships/tags" Target="../tags/tag10.xml"/><Relationship Id="rId30" Type="http://schemas.openxmlformats.org/officeDocument/2006/relationships/tags" Target="../tags/tag13.xml"/><Relationship Id="rId35" Type="http://schemas.openxmlformats.org/officeDocument/2006/relationships/tags" Target="../tags/tag1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8.xml"/><Relationship Id="rId33" Type="http://schemas.openxmlformats.org/officeDocument/2006/relationships/tags" Target="../tags/tag16.xml"/><Relationship Id="rId38" Type="http://schemas.openxmlformats.org/officeDocument/2006/relationships/tags" Target="../tags/tag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26" Type="http://schemas.openxmlformats.org/officeDocument/2006/relationships/image" Target="../media/image3.emf"/><Relationship Id="rId3" Type="http://schemas.openxmlformats.org/officeDocument/2006/relationships/slideLayout" Target="../slideLayouts/slideLayout20.xml"/><Relationship Id="rId21" Type="http://schemas.openxmlformats.org/officeDocument/2006/relationships/tags" Target="../tags/tag121.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oleObject" Target="../embeddings/oleObject17.bin"/><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ags" Target="../tags/tag120.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ags" Target="../tags/tag124.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ags" Target="../tags/tag123.xml"/><Relationship Id="rId28" Type="http://schemas.microsoft.com/office/2007/relationships/hdphoto" Target="../media/hdphoto1.wdp"/><Relationship Id="rId10" Type="http://schemas.openxmlformats.org/officeDocument/2006/relationships/slideLayout" Target="../slideLayouts/slideLayout27.xml"/><Relationship Id="rId19" Type="http://schemas.openxmlformats.org/officeDocument/2006/relationships/tags" Target="../tags/tag119.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ags" Target="../tags/tag122.xml"/><Relationship Id="rId27"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9"/>
            </p:custDataLst>
            <p:extLst>
              <p:ext uri="{D42A27DB-BD31-4B8C-83A1-F6EECF244321}">
                <p14:modId xmlns:p14="http://schemas.microsoft.com/office/powerpoint/2010/main" val="303882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custDataLst>
              <p:tags r:id="rId20"/>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35254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6" name="Rectangle 5">
            <a:extLst>
              <a:ext uri="{FF2B5EF4-FFF2-40B4-BE49-F238E27FC236}">
                <a16:creationId xmlns:a16="http://schemas.microsoft.com/office/drawing/2014/main" id="{B129ABFC-B9D1-F8E5-1E28-5CFD62D6E898}"/>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7" name="Rectangle 46">
            <a:extLst>
              <a:ext uri="{FF2B5EF4-FFF2-40B4-BE49-F238E27FC236}">
                <a16:creationId xmlns:a16="http://schemas.microsoft.com/office/drawing/2014/main" id="{189F4D41-3A8E-44C7-CB4D-80DE0DE6A204}"/>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48" name="Straight Connector 47">
            <a:extLst>
              <a:ext uri="{FF2B5EF4-FFF2-40B4-BE49-F238E27FC236}">
                <a16:creationId xmlns:a16="http://schemas.microsoft.com/office/drawing/2014/main" id="{E97F4934-B936-2A19-6F91-4B2BB31D0E7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BAA345D-6585-BD21-0323-4D86073911B8}"/>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50" name="TextBox 49">
            <a:extLst>
              <a:ext uri="{FF2B5EF4-FFF2-40B4-BE49-F238E27FC236}">
                <a16:creationId xmlns:a16="http://schemas.microsoft.com/office/drawing/2014/main" id="{2FEDA073-6846-073E-629D-656B6FC8F1E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51" name="Straight Connector 50">
            <a:extLst>
              <a:ext uri="{FF2B5EF4-FFF2-40B4-BE49-F238E27FC236}">
                <a16:creationId xmlns:a16="http://schemas.microsoft.com/office/drawing/2014/main" id="{04ACE543-6BB7-6A8A-B65B-DEA57F5B656A}"/>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88A86FE2-86A3-9303-E7C2-AF9380F2280B}"/>
              </a:ext>
            </a:extLst>
          </p:cNvPr>
          <p:cNvGrpSpPr/>
          <p:nvPr userDrawn="1"/>
        </p:nvGrpSpPr>
        <p:grpSpPr>
          <a:xfrm>
            <a:off x="10317304" y="3150223"/>
            <a:ext cx="1319960" cy="958286"/>
            <a:chOff x="10162879" y="3243772"/>
            <a:chExt cx="1319960" cy="958286"/>
          </a:xfrm>
        </p:grpSpPr>
        <p:sp>
          <p:nvSpPr>
            <p:cNvPr id="8" name="Legend1" hidden="1">
              <a:extLst>
                <a:ext uri="{FF2B5EF4-FFF2-40B4-BE49-F238E27FC236}">
                  <a16:creationId xmlns:a16="http://schemas.microsoft.com/office/drawing/2014/main" id="{FE29A28C-5474-C59E-053E-6DAC0850E50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hidden="1">
              <a:extLst>
                <a:ext uri="{FF2B5EF4-FFF2-40B4-BE49-F238E27FC236}">
                  <a16:creationId xmlns:a16="http://schemas.microsoft.com/office/drawing/2014/main" id="{34A01A17-1BFD-550E-EB2E-462FC085E6F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hidden="1">
              <a:extLst>
                <a:ext uri="{FF2B5EF4-FFF2-40B4-BE49-F238E27FC236}">
                  <a16:creationId xmlns:a16="http://schemas.microsoft.com/office/drawing/2014/main" id="{411A1560-CA36-581D-675B-FCC6DE1BD5C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hidden="1">
              <a:extLst>
                <a:ext uri="{FF2B5EF4-FFF2-40B4-BE49-F238E27FC236}">
                  <a16:creationId xmlns:a16="http://schemas.microsoft.com/office/drawing/2014/main" id="{6A7E84C5-EA08-4537-61F7-28E04EAAE80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hidden="1">
              <a:extLst>
                <a:ext uri="{FF2B5EF4-FFF2-40B4-BE49-F238E27FC236}">
                  <a16:creationId xmlns:a16="http://schemas.microsoft.com/office/drawing/2014/main" id="{3F1C3AED-A304-869E-7F45-15E0A66D4106}"/>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hidden="1">
              <a:extLst>
                <a:ext uri="{FF2B5EF4-FFF2-40B4-BE49-F238E27FC236}">
                  <a16:creationId xmlns:a16="http://schemas.microsoft.com/office/drawing/2014/main" id="{8B3B3C56-0A58-E1C7-897C-F8807D2E5A1A}"/>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DCF6D4D9-4960-DD09-85E9-F8414ACAE23C}"/>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EEDB85C7-9239-C4EC-894C-7C0816C48F19}"/>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5951E86D-2036-685D-71A7-831017E19E2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A0D7712D-9124-9CE3-D60D-EB11806A9A9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F2446A46-E50A-7F61-E302-8D8FC59FD7A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25E0120E-DD60-518A-3A21-FD3FBA42BF9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43F36A78-B838-10E6-8192-DCC36FEFF2BD}"/>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08DCEDDC-8F12-899F-3946-BBF9EA614F57}"/>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083A606F-B864-2221-3276-3427945F490B}"/>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7B95D596-1A0B-DDF4-FB19-986AEAC0CB45}"/>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C5688437-3E14-346D-F54F-F6100BB41FA3}"/>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94FB8DFB-0A9C-6494-4643-A307312D7DFE}"/>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42191A02-89D7-EEFF-CEE1-EB17CC3CA200}"/>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72C42F94-76B0-7F2A-A581-AB474D716A08}"/>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EC083367-9E23-73A1-53BE-DCD38693E7E9}"/>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AB8FE1F4-36A1-43F6-A64D-E34FC349D720}"/>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C9E5D4CD-2FE2-F0DB-BDAE-2FC2DE2C2FB5}"/>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95846CF1-9D9A-7CCB-2CAF-F2F08D8F5344}"/>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DB7EA160-082C-1E77-95F7-E81D3C65BD25}"/>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CD6B6430-2D08-174F-4A7D-EE4D69CC3334}"/>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C7E3A130-F38F-0BEC-524D-8AEB60E5E767}"/>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1C046442-2789-0E2E-60F1-814A815DA24F}"/>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3D3B845A-3917-D8F2-2572-BFE927D09365}"/>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D1FCC5C0-DA74-4AF5-797D-64DEC4D6167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74D5A905-3957-8E36-8E35-3C70974BCBA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1C8CFE46-2CAA-A463-23A3-893058C465E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04181080-24CC-D4FA-04D5-8A2FB7F3213E}"/>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C1243ADA-154E-D57C-3259-D662DF376CDE}"/>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4C4B52E8-9615-BF25-4ED5-A8913C15EF4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72271CAA-1B33-53AB-1F34-CBBEE146FDE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0A00B1AC-1E55-331C-82C5-61A47A9CC3B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35709C0B-FFED-F61E-298C-27A2577A6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 id="2147483921" r:id="rId15"/>
    <p:sldLayoutId id="2147483922" r:id="rId16"/>
    <p:sldLayoutId id="2147483923"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39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1352749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592" imgH="591" progId="TCLayout.ActiveDocument.1">
                  <p:embed/>
                </p:oleObj>
              </mc:Choice>
              <mc:Fallback>
                <p:oleObj name="think-cell Slide" r:id="rId25"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9EB4682-4E2C-6071-8F07-1E3F9095F932}"/>
              </a:ext>
            </a:extLst>
          </p:cNvPr>
          <p:cNvSpPr/>
          <p:nvPr userDrawn="1"/>
        </p:nvSpPr>
        <p:spPr>
          <a:xfrm>
            <a:off x="11379203" y="6477005"/>
            <a:ext cx="711199" cy="381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9F5F2C7F-C584-34E6-E33E-B1FECBC921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FC0D3CA-4516-DB58-68F9-9812BEFAC6BD}"/>
              </a:ext>
            </a:extLst>
          </p:cNvPr>
          <p:cNvCxnSpPr>
            <a:cxnSpLocks/>
          </p:cNvCxnSpPr>
          <p:nvPr userDrawn="1"/>
        </p:nvCxnSpPr>
        <p:spPr>
          <a:xfrm>
            <a:off x="101600" y="6477000"/>
            <a:ext cx="6604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AA66108-94B5-376F-4803-7FB317BE0A6C}"/>
              </a:ext>
            </a:extLst>
          </p:cNvPr>
          <p:cNvPicPr>
            <a:picLocks noChangeAspect="1"/>
          </p:cNvPicPr>
          <p:nvPr userDrawn="1"/>
        </p:nvPicPr>
        <p:blipFill>
          <a:blip r:embed="rId27" cstate="print">
            <a:extLst>
              <a:ext uri="{BEBA8EAE-BF5A-486C-A8C5-ECC9F3942E4B}">
                <a14:imgProps xmlns:a14="http://schemas.microsoft.com/office/drawing/2010/main">
                  <a14:imgLayer r:embed="rId2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9" name="TextBox 8">
            <a:extLst>
              <a:ext uri="{FF2B5EF4-FFF2-40B4-BE49-F238E27FC236}">
                <a16:creationId xmlns:a16="http://schemas.microsoft.com/office/drawing/2014/main" id="{565E9B65-DC2E-7AF2-FB24-4039ED606AE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0" name="Straight Connector 9">
            <a:extLst>
              <a:ext uri="{FF2B5EF4-FFF2-40B4-BE49-F238E27FC236}">
                <a16:creationId xmlns:a16="http://schemas.microsoft.com/office/drawing/2014/main" id="{168E5B4E-C7FC-29EF-839F-070E0BE30AC2}"/>
              </a:ext>
            </a:extLst>
          </p:cNvPr>
          <p:cNvCxnSpPr>
            <a:cxnSpLocks/>
          </p:cNvCxnSpPr>
          <p:nvPr userDrawn="1"/>
        </p:nvCxnSpPr>
        <p:spPr>
          <a:xfrm>
            <a:off x="2125589" y="6477006"/>
            <a:ext cx="100664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34583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484655" cy="13843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a:extLst>
              <a:ext uri="{FF2B5EF4-FFF2-40B4-BE49-F238E27FC236}">
                <a16:creationId xmlns:a16="http://schemas.microsoft.com/office/drawing/2014/main" id="{E44216B6-30B0-F4B4-B1A7-735752A67CAC}"/>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97655431-CF1E-0374-1DCE-D00970A9AE77}"/>
                </a:ext>
              </a:extLst>
            </p:cNvPr>
            <p:cNvSpPr/>
            <p:nvPr/>
          </p:nvSpPr>
          <p:spPr>
            <a:xfrm>
              <a:off x="406400" y="243682"/>
              <a:ext cx="101600" cy="5183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90AFF231-785D-7A76-FA1D-9A6E052E5A4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userDrawn="1">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239.xml"/><Relationship Id="rId7" Type="http://schemas.openxmlformats.org/officeDocument/2006/relationships/slideLayout" Target="../slideLayouts/slideLayout1.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10.png"/><Relationship Id="rId5" Type="http://schemas.openxmlformats.org/officeDocument/2006/relationships/tags" Target="../tags/tag241.xml"/><Relationship Id="rId10" Type="http://schemas.openxmlformats.org/officeDocument/2006/relationships/image" Target="../media/image6.emf"/><Relationship Id="rId4" Type="http://schemas.openxmlformats.org/officeDocument/2006/relationships/tags" Target="../tags/tag240.xml"/><Relationship Id="rId9" Type="http://schemas.openxmlformats.org/officeDocument/2006/relationships/oleObject" Target="../embeddings/oleObject35.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10.xml"/><Relationship Id="rId1" Type="http://schemas.openxmlformats.org/officeDocument/2006/relationships/tags" Target="../tags/tag409.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tags" Target="../tags/tag418.xml"/><Relationship Id="rId13" Type="http://schemas.openxmlformats.org/officeDocument/2006/relationships/tags" Target="../tags/tag423.xml"/><Relationship Id="rId18" Type="http://schemas.openxmlformats.org/officeDocument/2006/relationships/tags" Target="../tags/tag428.xml"/><Relationship Id="rId26" Type="http://schemas.openxmlformats.org/officeDocument/2006/relationships/tags" Target="../tags/tag436.xml"/><Relationship Id="rId3" Type="http://schemas.openxmlformats.org/officeDocument/2006/relationships/tags" Target="../tags/tag413.xml"/><Relationship Id="rId21" Type="http://schemas.openxmlformats.org/officeDocument/2006/relationships/tags" Target="../tags/tag431.xml"/><Relationship Id="rId7" Type="http://schemas.openxmlformats.org/officeDocument/2006/relationships/tags" Target="../tags/tag417.xml"/><Relationship Id="rId12" Type="http://schemas.openxmlformats.org/officeDocument/2006/relationships/tags" Target="../tags/tag422.xml"/><Relationship Id="rId17" Type="http://schemas.openxmlformats.org/officeDocument/2006/relationships/tags" Target="../tags/tag427.xml"/><Relationship Id="rId25" Type="http://schemas.openxmlformats.org/officeDocument/2006/relationships/tags" Target="../tags/tag435.xml"/><Relationship Id="rId2" Type="http://schemas.openxmlformats.org/officeDocument/2006/relationships/tags" Target="../tags/tag412.xml"/><Relationship Id="rId16" Type="http://schemas.openxmlformats.org/officeDocument/2006/relationships/tags" Target="../tags/tag426.xml"/><Relationship Id="rId20" Type="http://schemas.openxmlformats.org/officeDocument/2006/relationships/tags" Target="../tags/tag430.xml"/><Relationship Id="rId29" Type="http://schemas.openxmlformats.org/officeDocument/2006/relationships/oleObject" Target="../embeddings/oleObject44.bin"/><Relationship Id="rId1" Type="http://schemas.openxmlformats.org/officeDocument/2006/relationships/tags" Target="../tags/tag411.xml"/><Relationship Id="rId6" Type="http://schemas.openxmlformats.org/officeDocument/2006/relationships/tags" Target="../tags/tag416.xml"/><Relationship Id="rId11" Type="http://schemas.openxmlformats.org/officeDocument/2006/relationships/tags" Target="../tags/tag421.xml"/><Relationship Id="rId24" Type="http://schemas.openxmlformats.org/officeDocument/2006/relationships/tags" Target="../tags/tag434.xml"/><Relationship Id="rId5" Type="http://schemas.openxmlformats.org/officeDocument/2006/relationships/tags" Target="../tags/tag415.xml"/><Relationship Id="rId15" Type="http://schemas.openxmlformats.org/officeDocument/2006/relationships/tags" Target="../tags/tag425.xml"/><Relationship Id="rId23" Type="http://schemas.openxmlformats.org/officeDocument/2006/relationships/tags" Target="../tags/tag433.xml"/><Relationship Id="rId28" Type="http://schemas.openxmlformats.org/officeDocument/2006/relationships/slideLayout" Target="../slideLayouts/slideLayout12.xml"/><Relationship Id="rId10" Type="http://schemas.openxmlformats.org/officeDocument/2006/relationships/tags" Target="../tags/tag420.xml"/><Relationship Id="rId19" Type="http://schemas.openxmlformats.org/officeDocument/2006/relationships/tags" Target="../tags/tag429.xml"/><Relationship Id="rId4" Type="http://schemas.openxmlformats.org/officeDocument/2006/relationships/tags" Target="../tags/tag414.xml"/><Relationship Id="rId9" Type="http://schemas.openxmlformats.org/officeDocument/2006/relationships/tags" Target="../tags/tag419.xml"/><Relationship Id="rId14" Type="http://schemas.openxmlformats.org/officeDocument/2006/relationships/tags" Target="../tags/tag424.xml"/><Relationship Id="rId22" Type="http://schemas.openxmlformats.org/officeDocument/2006/relationships/tags" Target="../tags/tag432.xml"/><Relationship Id="rId27" Type="http://schemas.openxmlformats.org/officeDocument/2006/relationships/tags" Target="../tags/tag437.xml"/><Relationship Id="rId30"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9.xml"/><Relationship Id="rId1" Type="http://schemas.openxmlformats.org/officeDocument/2006/relationships/tags" Target="../tags/tag438.xml"/><Relationship Id="rId5" Type="http://schemas.openxmlformats.org/officeDocument/2006/relationships/image" Target="../media/image11.emf"/><Relationship Id="rId4" Type="http://schemas.openxmlformats.org/officeDocument/2006/relationships/oleObject" Target="../embeddings/oleObject44.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tags" Target="../tags/tag447.xml"/><Relationship Id="rId13" Type="http://schemas.openxmlformats.org/officeDocument/2006/relationships/image" Target="../media/image11.emf"/><Relationship Id="rId3" Type="http://schemas.openxmlformats.org/officeDocument/2006/relationships/tags" Target="../tags/tag442.xml"/><Relationship Id="rId7" Type="http://schemas.openxmlformats.org/officeDocument/2006/relationships/tags" Target="../tags/tag446.xml"/><Relationship Id="rId12" Type="http://schemas.openxmlformats.org/officeDocument/2006/relationships/oleObject" Target="../embeddings/oleObject45.bin"/><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11" Type="http://schemas.openxmlformats.org/officeDocument/2006/relationships/slideLayout" Target="../slideLayouts/slideLayout3.xml"/><Relationship Id="rId5" Type="http://schemas.openxmlformats.org/officeDocument/2006/relationships/tags" Target="../tags/tag444.xml"/><Relationship Id="rId10" Type="http://schemas.openxmlformats.org/officeDocument/2006/relationships/tags" Target="../tags/tag449.xml"/><Relationship Id="rId4" Type="http://schemas.openxmlformats.org/officeDocument/2006/relationships/tags" Target="../tags/tag443.xml"/><Relationship Id="rId9" Type="http://schemas.openxmlformats.org/officeDocument/2006/relationships/tags" Target="../tags/tag448.xml"/></Relationships>
</file>

<file path=ppt/slides/_rels/slide15.xml.rels><?xml version="1.0" encoding="UTF-8" standalone="yes"?>
<Relationships xmlns="http://schemas.openxmlformats.org/package/2006/relationships"><Relationship Id="rId8" Type="http://schemas.openxmlformats.org/officeDocument/2006/relationships/tags" Target="../tags/tag457.xml"/><Relationship Id="rId13" Type="http://schemas.openxmlformats.org/officeDocument/2006/relationships/tags" Target="../tags/tag462.xml"/><Relationship Id="rId18" Type="http://schemas.openxmlformats.org/officeDocument/2006/relationships/tags" Target="../tags/tag467.xml"/><Relationship Id="rId26" Type="http://schemas.openxmlformats.org/officeDocument/2006/relationships/chart" Target="../charts/chart1.xml"/><Relationship Id="rId3" Type="http://schemas.openxmlformats.org/officeDocument/2006/relationships/tags" Target="../tags/tag452.xml"/><Relationship Id="rId21" Type="http://schemas.openxmlformats.org/officeDocument/2006/relationships/tags" Target="../tags/tag470.xml"/><Relationship Id="rId7" Type="http://schemas.openxmlformats.org/officeDocument/2006/relationships/tags" Target="../tags/tag456.xml"/><Relationship Id="rId12" Type="http://schemas.openxmlformats.org/officeDocument/2006/relationships/tags" Target="../tags/tag461.xml"/><Relationship Id="rId17" Type="http://schemas.openxmlformats.org/officeDocument/2006/relationships/tags" Target="../tags/tag466.xml"/><Relationship Id="rId25" Type="http://schemas.openxmlformats.org/officeDocument/2006/relationships/image" Target="../media/image14.svg"/><Relationship Id="rId2" Type="http://schemas.openxmlformats.org/officeDocument/2006/relationships/tags" Target="../tags/tag451.xml"/><Relationship Id="rId16" Type="http://schemas.openxmlformats.org/officeDocument/2006/relationships/tags" Target="../tags/tag465.xml"/><Relationship Id="rId20" Type="http://schemas.openxmlformats.org/officeDocument/2006/relationships/tags" Target="../tags/tag469.xml"/><Relationship Id="rId1" Type="http://schemas.openxmlformats.org/officeDocument/2006/relationships/tags" Target="../tags/tag450.xml"/><Relationship Id="rId6" Type="http://schemas.openxmlformats.org/officeDocument/2006/relationships/tags" Target="../tags/tag455.xml"/><Relationship Id="rId11" Type="http://schemas.openxmlformats.org/officeDocument/2006/relationships/tags" Target="../tags/tag460.xml"/><Relationship Id="rId24" Type="http://schemas.openxmlformats.org/officeDocument/2006/relationships/image" Target="../media/image11.emf"/><Relationship Id="rId5" Type="http://schemas.openxmlformats.org/officeDocument/2006/relationships/tags" Target="../tags/tag454.xml"/><Relationship Id="rId15" Type="http://schemas.openxmlformats.org/officeDocument/2006/relationships/tags" Target="../tags/tag464.xml"/><Relationship Id="rId23" Type="http://schemas.openxmlformats.org/officeDocument/2006/relationships/oleObject" Target="../embeddings/oleObject46.bin"/><Relationship Id="rId10" Type="http://schemas.openxmlformats.org/officeDocument/2006/relationships/tags" Target="../tags/tag459.xml"/><Relationship Id="rId19" Type="http://schemas.openxmlformats.org/officeDocument/2006/relationships/tags" Target="../tags/tag468.xml"/><Relationship Id="rId4" Type="http://schemas.openxmlformats.org/officeDocument/2006/relationships/tags" Target="../tags/tag453.xml"/><Relationship Id="rId9" Type="http://schemas.openxmlformats.org/officeDocument/2006/relationships/tags" Target="../tags/tag458.xml"/><Relationship Id="rId14" Type="http://schemas.openxmlformats.org/officeDocument/2006/relationships/tags" Target="../tags/tag463.xml"/><Relationship Id="rId22" Type="http://schemas.openxmlformats.org/officeDocument/2006/relationships/slideLayout" Target="../slideLayouts/slideLayout12.xml"/><Relationship Id="rId27" Type="http://schemas.openxmlformats.org/officeDocument/2006/relationships/chart" Target="../charts/chart2.xml"/></Relationships>
</file>

<file path=ppt/slides/_rels/slide16.xml.rels><?xml version="1.0" encoding="UTF-8" standalone="yes"?>
<Relationships xmlns="http://schemas.openxmlformats.org/package/2006/relationships"><Relationship Id="rId8" Type="http://schemas.openxmlformats.org/officeDocument/2006/relationships/tags" Target="../tags/tag478.xml"/><Relationship Id="rId13" Type="http://schemas.openxmlformats.org/officeDocument/2006/relationships/image" Target="../media/image11.emf"/><Relationship Id="rId3" Type="http://schemas.openxmlformats.org/officeDocument/2006/relationships/tags" Target="../tags/tag473.xml"/><Relationship Id="rId7" Type="http://schemas.openxmlformats.org/officeDocument/2006/relationships/tags" Target="../tags/tag477.xml"/><Relationship Id="rId12" Type="http://schemas.openxmlformats.org/officeDocument/2006/relationships/oleObject" Target="../embeddings/oleObject47.bin"/><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tags" Target="../tags/tag476.xml"/><Relationship Id="rId11" Type="http://schemas.openxmlformats.org/officeDocument/2006/relationships/slideLayout" Target="../slideLayouts/slideLayout3.xml"/><Relationship Id="rId5" Type="http://schemas.openxmlformats.org/officeDocument/2006/relationships/tags" Target="../tags/tag475.xml"/><Relationship Id="rId10" Type="http://schemas.openxmlformats.org/officeDocument/2006/relationships/tags" Target="../tags/tag480.xml"/><Relationship Id="rId4" Type="http://schemas.openxmlformats.org/officeDocument/2006/relationships/tags" Target="../tags/tag474.xml"/><Relationship Id="rId9" Type="http://schemas.openxmlformats.org/officeDocument/2006/relationships/tags" Target="../tags/tag479.xml"/></Relationships>
</file>

<file path=ppt/slides/_rels/slide17.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tags" Target="../tags/tag493.xml"/><Relationship Id="rId18" Type="http://schemas.openxmlformats.org/officeDocument/2006/relationships/tags" Target="../tags/tag498.xml"/><Relationship Id="rId26" Type="http://schemas.openxmlformats.org/officeDocument/2006/relationships/image" Target="../media/image15.svg"/><Relationship Id="rId3" Type="http://schemas.openxmlformats.org/officeDocument/2006/relationships/tags" Target="../tags/tag483.xml"/><Relationship Id="rId21" Type="http://schemas.openxmlformats.org/officeDocument/2006/relationships/tags" Target="../tags/tag501.xml"/><Relationship Id="rId7" Type="http://schemas.openxmlformats.org/officeDocument/2006/relationships/tags" Target="../tags/tag487.xml"/><Relationship Id="rId12" Type="http://schemas.openxmlformats.org/officeDocument/2006/relationships/tags" Target="../tags/tag492.xml"/><Relationship Id="rId17" Type="http://schemas.openxmlformats.org/officeDocument/2006/relationships/tags" Target="../tags/tag497.xml"/><Relationship Id="rId25" Type="http://schemas.openxmlformats.org/officeDocument/2006/relationships/image" Target="../media/image11.emf"/><Relationship Id="rId2" Type="http://schemas.openxmlformats.org/officeDocument/2006/relationships/tags" Target="../tags/tag482.xml"/><Relationship Id="rId16" Type="http://schemas.openxmlformats.org/officeDocument/2006/relationships/tags" Target="../tags/tag496.xml"/><Relationship Id="rId20" Type="http://schemas.openxmlformats.org/officeDocument/2006/relationships/tags" Target="../tags/tag500.xml"/><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24" Type="http://schemas.openxmlformats.org/officeDocument/2006/relationships/oleObject" Target="../embeddings/oleObject48.bin"/><Relationship Id="rId5" Type="http://schemas.openxmlformats.org/officeDocument/2006/relationships/tags" Target="../tags/tag485.xml"/><Relationship Id="rId15" Type="http://schemas.openxmlformats.org/officeDocument/2006/relationships/tags" Target="../tags/tag495.xml"/><Relationship Id="rId23" Type="http://schemas.openxmlformats.org/officeDocument/2006/relationships/slideLayout" Target="../slideLayouts/slideLayout12.xml"/><Relationship Id="rId28" Type="http://schemas.openxmlformats.org/officeDocument/2006/relationships/chart" Target="../charts/chart3.xml"/><Relationship Id="rId10" Type="http://schemas.openxmlformats.org/officeDocument/2006/relationships/tags" Target="../tags/tag490.xml"/><Relationship Id="rId19" Type="http://schemas.openxmlformats.org/officeDocument/2006/relationships/tags" Target="../tags/tag499.xml"/><Relationship Id="rId4" Type="http://schemas.openxmlformats.org/officeDocument/2006/relationships/tags" Target="../tags/tag484.xml"/><Relationship Id="rId9" Type="http://schemas.openxmlformats.org/officeDocument/2006/relationships/tags" Target="../tags/tag489.xml"/><Relationship Id="rId14" Type="http://schemas.openxmlformats.org/officeDocument/2006/relationships/tags" Target="../tags/tag494.xml"/><Relationship Id="rId22" Type="http://schemas.openxmlformats.org/officeDocument/2006/relationships/tags" Target="../tags/tag502.xml"/><Relationship Id="rId27" Type="http://schemas.openxmlformats.org/officeDocument/2006/relationships/image" Target="../media/image16.sv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50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tags" Target="../tags/tag255.xml"/><Relationship Id="rId18" Type="http://schemas.openxmlformats.org/officeDocument/2006/relationships/oleObject" Target="../embeddings/oleObject36.bin"/><Relationship Id="rId3" Type="http://schemas.openxmlformats.org/officeDocument/2006/relationships/tags" Target="../tags/tag245.xml"/><Relationship Id="rId7" Type="http://schemas.openxmlformats.org/officeDocument/2006/relationships/tags" Target="../tags/tag249.xml"/><Relationship Id="rId12" Type="http://schemas.openxmlformats.org/officeDocument/2006/relationships/tags" Target="../tags/tag254.xml"/><Relationship Id="rId17" Type="http://schemas.openxmlformats.org/officeDocument/2006/relationships/slideLayout" Target="../slideLayouts/slideLayout2.xml"/><Relationship Id="rId2" Type="http://schemas.openxmlformats.org/officeDocument/2006/relationships/tags" Target="../tags/tag244.xml"/><Relationship Id="rId16" Type="http://schemas.openxmlformats.org/officeDocument/2006/relationships/tags" Target="../tags/tag258.xml"/><Relationship Id="rId1" Type="http://schemas.openxmlformats.org/officeDocument/2006/relationships/tags" Target="../tags/tag243.xml"/><Relationship Id="rId6" Type="http://schemas.openxmlformats.org/officeDocument/2006/relationships/tags" Target="../tags/tag248.xml"/><Relationship Id="rId11" Type="http://schemas.openxmlformats.org/officeDocument/2006/relationships/tags" Target="../tags/tag253.xml"/><Relationship Id="rId5" Type="http://schemas.openxmlformats.org/officeDocument/2006/relationships/tags" Target="../tags/tag247.xml"/><Relationship Id="rId15" Type="http://schemas.openxmlformats.org/officeDocument/2006/relationships/tags" Target="../tags/tag257.xml"/><Relationship Id="rId10" Type="http://schemas.openxmlformats.org/officeDocument/2006/relationships/tags" Target="../tags/tag252.xml"/><Relationship Id="rId19" Type="http://schemas.openxmlformats.org/officeDocument/2006/relationships/image" Target="../media/image11.emf"/><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6.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8.xml"/></Relationships>
</file>

<file path=ppt/slides/_rels/slide2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7.xml"/><Relationship Id="rId1" Type="http://schemas.openxmlformats.org/officeDocument/2006/relationships/tags" Target="../tags/tag50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0.xml"/></Relationships>
</file>

<file path=ppt/slides/_rels/slide26.xml.rels><?xml version="1.0" encoding="UTF-8" standalone="yes"?>
<Relationships xmlns="http://schemas.openxmlformats.org/package/2006/relationships"><Relationship Id="rId8" Type="http://schemas.openxmlformats.org/officeDocument/2006/relationships/tags" Target="../tags/tag518.xml"/><Relationship Id="rId13" Type="http://schemas.openxmlformats.org/officeDocument/2006/relationships/image" Target="../media/image11.emf"/><Relationship Id="rId3" Type="http://schemas.openxmlformats.org/officeDocument/2006/relationships/tags" Target="../tags/tag513.xml"/><Relationship Id="rId7" Type="http://schemas.openxmlformats.org/officeDocument/2006/relationships/tags" Target="../tags/tag517.xml"/><Relationship Id="rId12" Type="http://schemas.openxmlformats.org/officeDocument/2006/relationships/oleObject" Target="../embeddings/oleObject49.bin"/><Relationship Id="rId2" Type="http://schemas.openxmlformats.org/officeDocument/2006/relationships/tags" Target="../tags/tag512.xml"/><Relationship Id="rId1" Type="http://schemas.openxmlformats.org/officeDocument/2006/relationships/tags" Target="../tags/tag511.xml"/><Relationship Id="rId6" Type="http://schemas.openxmlformats.org/officeDocument/2006/relationships/tags" Target="../tags/tag516.xml"/><Relationship Id="rId11" Type="http://schemas.openxmlformats.org/officeDocument/2006/relationships/slideLayout" Target="../slideLayouts/slideLayout3.xml"/><Relationship Id="rId5" Type="http://schemas.openxmlformats.org/officeDocument/2006/relationships/tags" Target="../tags/tag515.xml"/><Relationship Id="rId10" Type="http://schemas.openxmlformats.org/officeDocument/2006/relationships/tags" Target="../tags/tag520.xml"/><Relationship Id="rId4" Type="http://schemas.openxmlformats.org/officeDocument/2006/relationships/tags" Target="../tags/tag514.xml"/><Relationship Id="rId9" Type="http://schemas.openxmlformats.org/officeDocument/2006/relationships/tags" Target="../tags/tag519.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523.xml"/><Relationship Id="rId7" Type="http://schemas.openxmlformats.org/officeDocument/2006/relationships/tags" Target="../tags/tag527.xml"/><Relationship Id="rId12" Type="http://schemas.openxmlformats.org/officeDocument/2006/relationships/image" Target="../media/image18.svg"/><Relationship Id="rId2" Type="http://schemas.openxmlformats.org/officeDocument/2006/relationships/tags" Target="../tags/tag522.xml"/><Relationship Id="rId1" Type="http://schemas.openxmlformats.org/officeDocument/2006/relationships/tags" Target="../tags/tag521.xml"/><Relationship Id="rId6" Type="http://schemas.openxmlformats.org/officeDocument/2006/relationships/tags" Target="../tags/tag526.xml"/><Relationship Id="rId11" Type="http://schemas.openxmlformats.org/officeDocument/2006/relationships/image" Target="../media/image15.svg"/><Relationship Id="rId5" Type="http://schemas.openxmlformats.org/officeDocument/2006/relationships/tags" Target="../tags/tag525.xml"/><Relationship Id="rId10" Type="http://schemas.openxmlformats.org/officeDocument/2006/relationships/image" Target="../media/image11.emf"/><Relationship Id="rId4" Type="http://schemas.openxmlformats.org/officeDocument/2006/relationships/tags" Target="../tags/tag524.xml"/><Relationship Id="rId9" Type="http://schemas.openxmlformats.org/officeDocument/2006/relationships/oleObject" Target="../embeddings/oleObject50.bin"/></Relationships>
</file>

<file path=ppt/slides/_rels/slide28.xml.rels><?xml version="1.0" encoding="UTF-8" standalone="yes"?>
<Relationships xmlns="http://schemas.openxmlformats.org/package/2006/relationships"><Relationship Id="rId8" Type="http://schemas.openxmlformats.org/officeDocument/2006/relationships/tags" Target="../tags/tag535.xml"/><Relationship Id="rId13" Type="http://schemas.openxmlformats.org/officeDocument/2006/relationships/slideLayout" Target="../slideLayouts/slideLayout12.xml"/><Relationship Id="rId3" Type="http://schemas.openxmlformats.org/officeDocument/2006/relationships/tags" Target="../tags/tag530.xml"/><Relationship Id="rId7" Type="http://schemas.openxmlformats.org/officeDocument/2006/relationships/tags" Target="../tags/tag534.xml"/><Relationship Id="rId12" Type="http://schemas.openxmlformats.org/officeDocument/2006/relationships/tags" Target="../tags/tag539.xml"/><Relationship Id="rId2" Type="http://schemas.openxmlformats.org/officeDocument/2006/relationships/tags" Target="../tags/tag529.xml"/><Relationship Id="rId16" Type="http://schemas.openxmlformats.org/officeDocument/2006/relationships/image" Target="../media/image15.svg"/><Relationship Id="rId1" Type="http://schemas.openxmlformats.org/officeDocument/2006/relationships/tags" Target="../tags/tag528.xml"/><Relationship Id="rId6" Type="http://schemas.openxmlformats.org/officeDocument/2006/relationships/tags" Target="../tags/tag533.xml"/><Relationship Id="rId11" Type="http://schemas.openxmlformats.org/officeDocument/2006/relationships/tags" Target="../tags/tag538.xml"/><Relationship Id="rId5" Type="http://schemas.openxmlformats.org/officeDocument/2006/relationships/tags" Target="../tags/tag532.xml"/><Relationship Id="rId15" Type="http://schemas.openxmlformats.org/officeDocument/2006/relationships/image" Target="../media/image11.emf"/><Relationship Id="rId10" Type="http://schemas.openxmlformats.org/officeDocument/2006/relationships/tags" Target="../tags/tag537.xml"/><Relationship Id="rId4" Type="http://schemas.openxmlformats.org/officeDocument/2006/relationships/tags" Target="../tags/tag531.xml"/><Relationship Id="rId9" Type="http://schemas.openxmlformats.org/officeDocument/2006/relationships/tags" Target="../tags/tag536.xml"/><Relationship Id="rId14" Type="http://schemas.openxmlformats.org/officeDocument/2006/relationships/oleObject" Target="../embeddings/oleObject51.bin"/></Relationships>
</file>

<file path=ppt/slides/_rels/slide29.xml.rels><?xml version="1.0" encoding="UTF-8" standalone="yes"?>
<Relationships xmlns="http://schemas.openxmlformats.org/package/2006/relationships"><Relationship Id="rId8" Type="http://schemas.openxmlformats.org/officeDocument/2006/relationships/tags" Target="../tags/tag547.xml"/><Relationship Id="rId13" Type="http://schemas.openxmlformats.org/officeDocument/2006/relationships/oleObject" Target="../embeddings/oleObject52.bin"/><Relationship Id="rId3" Type="http://schemas.openxmlformats.org/officeDocument/2006/relationships/tags" Target="../tags/tag542.xml"/><Relationship Id="rId7" Type="http://schemas.openxmlformats.org/officeDocument/2006/relationships/tags" Target="../tags/tag546.xml"/><Relationship Id="rId12" Type="http://schemas.openxmlformats.org/officeDocument/2006/relationships/slideLayout" Target="../slideLayouts/slideLayout2.xml"/><Relationship Id="rId2" Type="http://schemas.openxmlformats.org/officeDocument/2006/relationships/tags" Target="../tags/tag541.xml"/><Relationship Id="rId1" Type="http://schemas.openxmlformats.org/officeDocument/2006/relationships/tags" Target="../tags/tag540.xml"/><Relationship Id="rId6" Type="http://schemas.openxmlformats.org/officeDocument/2006/relationships/tags" Target="../tags/tag545.xml"/><Relationship Id="rId11" Type="http://schemas.openxmlformats.org/officeDocument/2006/relationships/tags" Target="../tags/tag550.xml"/><Relationship Id="rId5" Type="http://schemas.openxmlformats.org/officeDocument/2006/relationships/tags" Target="../tags/tag544.xml"/><Relationship Id="rId10" Type="http://schemas.openxmlformats.org/officeDocument/2006/relationships/tags" Target="../tags/tag549.xml"/><Relationship Id="rId4" Type="http://schemas.openxmlformats.org/officeDocument/2006/relationships/tags" Target="../tags/tag543.xml"/><Relationship Id="rId9" Type="http://schemas.openxmlformats.org/officeDocument/2006/relationships/tags" Target="../tags/tag548.xml"/><Relationship Id="rId14" Type="http://schemas.openxmlformats.org/officeDocument/2006/relationships/image" Target="../media/image3.emf"/></Relationships>
</file>

<file path=ppt/slides/_rels/slide3.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image" Target="../media/image11.emf"/><Relationship Id="rId3" Type="http://schemas.openxmlformats.org/officeDocument/2006/relationships/tags" Target="../tags/tag261.xml"/><Relationship Id="rId7" Type="http://schemas.openxmlformats.org/officeDocument/2006/relationships/tags" Target="../tags/tag265.xml"/><Relationship Id="rId12" Type="http://schemas.openxmlformats.org/officeDocument/2006/relationships/oleObject" Target="../embeddings/oleObject37.bin"/><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slideLayout" Target="../slideLayouts/slideLayout3.xml"/><Relationship Id="rId5" Type="http://schemas.openxmlformats.org/officeDocument/2006/relationships/tags" Target="../tags/tag263.xml"/><Relationship Id="rId10" Type="http://schemas.openxmlformats.org/officeDocument/2006/relationships/tags" Target="../tags/tag268.xml"/><Relationship Id="rId4" Type="http://schemas.openxmlformats.org/officeDocument/2006/relationships/tags" Target="../tags/tag262.xml"/><Relationship Id="rId9" Type="http://schemas.openxmlformats.org/officeDocument/2006/relationships/tags" Target="../tags/tag267.xml"/></Relationships>
</file>

<file path=ppt/slides/_rels/slide30.xml.rels><?xml version="1.0" encoding="UTF-8" standalone="yes"?>
<Relationships xmlns="http://schemas.openxmlformats.org/package/2006/relationships"><Relationship Id="rId8" Type="http://schemas.openxmlformats.org/officeDocument/2006/relationships/tags" Target="../tags/tag558.xml"/><Relationship Id="rId13" Type="http://schemas.openxmlformats.org/officeDocument/2006/relationships/image" Target="../media/image11.emf"/><Relationship Id="rId3" Type="http://schemas.openxmlformats.org/officeDocument/2006/relationships/tags" Target="../tags/tag553.xml"/><Relationship Id="rId7" Type="http://schemas.openxmlformats.org/officeDocument/2006/relationships/tags" Target="../tags/tag557.xml"/><Relationship Id="rId12" Type="http://schemas.openxmlformats.org/officeDocument/2006/relationships/oleObject" Target="../embeddings/oleObject53.bin"/><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slideLayout" Target="../slideLayouts/slideLayout3.xml"/><Relationship Id="rId5" Type="http://schemas.openxmlformats.org/officeDocument/2006/relationships/tags" Target="../tags/tag555.xml"/><Relationship Id="rId10" Type="http://schemas.openxmlformats.org/officeDocument/2006/relationships/tags" Target="../tags/tag560.xml"/><Relationship Id="rId4" Type="http://schemas.openxmlformats.org/officeDocument/2006/relationships/tags" Target="../tags/tag554.xml"/><Relationship Id="rId9" Type="http://schemas.openxmlformats.org/officeDocument/2006/relationships/tags" Target="../tags/tag559.xml"/></Relationships>
</file>

<file path=ppt/slides/_rels/slide31.xml.rels><?xml version="1.0" encoding="UTF-8" standalone="yes"?>
<Relationships xmlns="http://schemas.openxmlformats.org/package/2006/relationships"><Relationship Id="rId3" Type="http://schemas.openxmlformats.org/officeDocument/2006/relationships/tags" Target="../tags/tag563.xml"/><Relationship Id="rId7" Type="http://schemas.openxmlformats.org/officeDocument/2006/relationships/image" Target="../media/image12.emf"/><Relationship Id="rId2" Type="http://schemas.openxmlformats.org/officeDocument/2006/relationships/tags" Target="../tags/tag562.xml"/><Relationship Id="rId1" Type="http://schemas.openxmlformats.org/officeDocument/2006/relationships/tags" Target="../tags/tag561.xml"/><Relationship Id="rId6" Type="http://schemas.openxmlformats.org/officeDocument/2006/relationships/oleObject" Target="../embeddings/oleObject54.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64.xml"/><Relationship Id="rId5" Type="http://schemas.openxmlformats.org/officeDocument/2006/relationships/image" Target="../media/image12.emf"/><Relationship Id="rId4" Type="http://schemas.openxmlformats.org/officeDocument/2006/relationships/oleObject" Target="../embeddings/oleObject55.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5.xml"/><Relationship Id="rId1" Type="http://schemas.openxmlformats.org/officeDocument/2006/relationships/themeOverride" Target="../theme/themeOverride1.xml"/><Relationship Id="rId5" Type="http://schemas.openxmlformats.org/officeDocument/2006/relationships/image" Target="../media/image19.emf"/><Relationship Id="rId4" Type="http://schemas.openxmlformats.org/officeDocument/2006/relationships/oleObject" Target="../embeddings/oleObject56.bin"/></Relationships>
</file>

<file path=ppt/slides/_rels/slide34.xml.rels><?xml version="1.0" encoding="UTF-8" standalone="yes"?>
<Relationships xmlns="http://schemas.openxmlformats.org/package/2006/relationships"><Relationship Id="rId3" Type="http://schemas.openxmlformats.org/officeDocument/2006/relationships/tags" Target="../tags/tag568.xml"/><Relationship Id="rId7" Type="http://schemas.openxmlformats.org/officeDocument/2006/relationships/image" Target="../media/image20.emf"/><Relationship Id="rId2" Type="http://schemas.openxmlformats.org/officeDocument/2006/relationships/tags" Target="../tags/tag567.xml"/><Relationship Id="rId1" Type="http://schemas.openxmlformats.org/officeDocument/2006/relationships/tags" Target="../tags/tag566.xml"/><Relationship Id="rId6" Type="http://schemas.openxmlformats.org/officeDocument/2006/relationships/oleObject" Target="../embeddings/oleObject57.bin"/><Relationship Id="rId5" Type="http://schemas.openxmlformats.org/officeDocument/2006/relationships/slideLayout" Target="../slideLayouts/slideLayout2.xml"/><Relationship Id="rId4" Type="http://schemas.openxmlformats.org/officeDocument/2006/relationships/tags" Target="../tags/tag56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1.xml"/><Relationship Id="rId1" Type="http://schemas.openxmlformats.org/officeDocument/2006/relationships/tags" Target="../tags/tag570.xml"/><Relationship Id="rId5" Type="http://schemas.openxmlformats.org/officeDocument/2006/relationships/image" Target="../media/image11.emf"/><Relationship Id="rId4" Type="http://schemas.openxmlformats.org/officeDocument/2006/relationships/oleObject" Target="../embeddings/oleObject58.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tags" Target="../tags/tag572.xml"/><Relationship Id="rId4" Type="http://schemas.openxmlformats.org/officeDocument/2006/relationships/image" Target="../media/image1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tags" Target="../tags/tag573.xml"/><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3" Type="http://schemas.openxmlformats.org/officeDocument/2006/relationships/tags" Target="../tags/tag576.xml"/><Relationship Id="rId2" Type="http://schemas.openxmlformats.org/officeDocument/2006/relationships/tags" Target="../tags/tag575.xml"/><Relationship Id="rId1" Type="http://schemas.openxmlformats.org/officeDocument/2006/relationships/tags" Target="../tags/tag574.xml"/><Relationship Id="rId6" Type="http://schemas.openxmlformats.org/officeDocument/2006/relationships/image" Target="../media/image12.emf"/><Relationship Id="rId5" Type="http://schemas.openxmlformats.org/officeDocument/2006/relationships/oleObject" Target="../embeddings/oleObject61.bin"/><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3" Type="http://schemas.openxmlformats.org/officeDocument/2006/relationships/tags" Target="../tags/tag589.xml"/><Relationship Id="rId18" Type="http://schemas.openxmlformats.org/officeDocument/2006/relationships/tags" Target="../tags/tag594.xml"/><Relationship Id="rId26" Type="http://schemas.openxmlformats.org/officeDocument/2006/relationships/tags" Target="../tags/tag602.xml"/><Relationship Id="rId39" Type="http://schemas.openxmlformats.org/officeDocument/2006/relationships/tags" Target="../tags/tag615.xml"/><Relationship Id="rId21" Type="http://schemas.openxmlformats.org/officeDocument/2006/relationships/tags" Target="../tags/tag597.xml"/><Relationship Id="rId34" Type="http://schemas.openxmlformats.org/officeDocument/2006/relationships/tags" Target="../tags/tag610.xml"/><Relationship Id="rId42" Type="http://schemas.openxmlformats.org/officeDocument/2006/relationships/tags" Target="../tags/tag618.xml"/><Relationship Id="rId47" Type="http://schemas.openxmlformats.org/officeDocument/2006/relationships/tags" Target="../tags/tag623.xml"/><Relationship Id="rId50" Type="http://schemas.openxmlformats.org/officeDocument/2006/relationships/tags" Target="../tags/tag626.xml"/><Relationship Id="rId55" Type="http://schemas.openxmlformats.org/officeDocument/2006/relationships/tags" Target="../tags/tag631.xml"/><Relationship Id="rId7" Type="http://schemas.openxmlformats.org/officeDocument/2006/relationships/tags" Target="../tags/tag583.xml"/><Relationship Id="rId2" Type="http://schemas.openxmlformats.org/officeDocument/2006/relationships/tags" Target="../tags/tag578.xml"/><Relationship Id="rId16" Type="http://schemas.openxmlformats.org/officeDocument/2006/relationships/tags" Target="../tags/tag592.xml"/><Relationship Id="rId29" Type="http://schemas.openxmlformats.org/officeDocument/2006/relationships/tags" Target="../tags/tag605.xml"/><Relationship Id="rId11" Type="http://schemas.openxmlformats.org/officeDocument/2006/relationships/tags" Target="../tags/tag587.xml"/><Relationship Id="rId24" Type="http://schemas.openxmlformats.org/officeDocument/2006/relationships/tags" Target="../tags/tag600.xml"/><Relationship Id="rId32" Type="http://schemas.openxmlformats.org/officeDocument/2006/relationships/tags" Target="../tags/tag608.xml"/><Relationship Id="rId37" Type="http://schemas.openxmlformats.org/officeDocument/2006/relationships/tags" Target="../tags/tag613.xml"/><Relationship Id="rId40" Type="http://schemas.openxmlformats.org/officeDocument/2006/relationships/tags" Target="../tags/tag616.xml"/><Relationship Id="rId45" Type="http://schemas.openxmlformats.org/officeDocument/2006/relationships/tags" Target="../tags/tag621.xml"/><Relationship Id="rId53" Type="http://schemas.openxmlformats.org/officeDocument/2006/relationships/tags" Target="../tags/tag629.xml"/><Relationship Id="rId58" Type="http://schemas.openxmlformats.org/officeDocument/2006/relationships/slideLayout" Target="../slideLayouts/slideLayout2.xml"/><Relationship Id="rId5" Type="http://schemas.openxmlformats.org/officeDocument/2006/relationships/tags" Target="../tags/tag581.xml"/><Relationship Id="rId61" Type="http://schemas.openxmlformats.org/officeDocument/2006/relationships/image" Target="../media/image11.emf"/><Relationship Id="rId19" Type="http://schemas.openxmlformats.org/officeDocument/2006/relationships/tags" Target="../tags/tag595.xml"/><Relationship Id="rId14" Type="http://schemas.openxmlformats.org/officeDocument/2006/relationships/tags" Target="../tags/tag590.xml"/><Relationship Id="rId22" Type="http://schemas.openxmlformats.org/officeDocument/2006/relationships/tags" Target="../tags/tag598.xml"/><Relationship Id="rId27" Type="http://schemas.openxmlformats.org/officeDocument/2006/relationships/tags" Target="../tags/tag603.xml"/><Relationship Id="rId30" Type="http://schemas.openxmlformats.org/officeDocument/2006/relationships/tags" Target="../tags/tag606.xml"/><Relationship Id="rId35" Type="http://schemas.openxmlformats.org/officeDocument/2006/relationships/tags" Target="../tags/tag611.xml"/><Relationship Id="rId43" Type="http://schemas.openxmlformats.org/officeDocument/2006/relationships/tags" Target="../tags/tag619.xml"/><Relationship Id="rId48" Type="http://schemas.openxmlformats.org/officeDocument/2006/relationships/tags" Target="../tags/tag624.xml"/><Relationship Id="rId56" Type="http://schemas.openxmlformats.org/officeDocument/2006/relationships/tags" Target="../tags/tag632.xml"/><Relationship Id="rId8" Type="http://schemas.openxmlformats.org/officeDocument/2006/relationships/tags" Target="../tags/tag584.xml"/><Relationship Id="rId51" Type="http://schemas.openxmlformats.org/officeDocument/2006/relationships/tags" Target="../tags/tag627.xml"/><Relationship Id="rId3" Type="http://schemas.openxmlformats.org/officeDocument/2006/relationships/tags" Target="../tags/tag579.xml"/><Relationship Id="rId12" Type="http://schemas.openxmlformats.org/officeDocument/2006/relationships/tags" Target="../tags/tag588.xml"/><Relationship Id="rId17" Type="http://schemas.openxmlformats.org/officeDocument/2006/relationships/tags" Target="../tags/tag593.xml"/><Relationship Id="rId25" Type="http://schemas.openxmlformats.org/officeDocument/2006/relationships/tags" Target="../tags/tag601.xml"/><Relationship Id="rId33" Type="http://schemas.openxmlformats.org/officeDocument/2006/relationships/tags" Target="../tags/tag609.xml"/><Relationship Id="rId38" Type="http://schemas.openxmlformats.org/officeDocument/2006/relationships/tags" Target="../tags/tag614.xml"/><Relationship Id="rId46" Type="http://schemas.openxmlformats.org/officeDocument/2006/relationships/tags" Target="../tags/tag622.xml"/><Relationship Id="rId59" Type="http://schemas.openxmlformats.org/officeDocument/2006/relationships/notesSlide" Target="../notesSlides/notesSlide5.xml"/><Relationship Id="rId20" Type="http://schemas.openxmlformats.org/officeDocument/2006/relationships/tags" Target="../tags/tag596.xml"/><Relationship Id="rId41" Type="http://schemas.openxmlformats.org/officeDocument/2006/relationships/tags" Target="../tags/tag617.xml"/><Relationship Id="rId54" Type="http://schemas.openxmlformats.org/officeDocument/2006/relationships/tags" Target="../tags/tag630.xml"/><Relationship Id="rId1" Type="http://schemas.openxmlformats.org/officeDocument/2006/relationships/tags" Target="../tags/tag577.xml"/><Relationship Id="rId6" Type="http://schemas.openxmlformats.org/officeDocument/2006/relationships/tags" Target="../tags/tag582.xml"/><Relationship Id="rId15" Type="http://schemas.openxmlformats.org/officeDocument/2006/relationships/tags" Target="../tags/tag591.xml"/><Relationship Id="rId23" Type="http://schemas.openxmlformats.org/officeDocument/2006/relationships/tags" Target="../tags/tag599.xml"/><Relationship Id="rId28" Type="http://schemas.openxmlformats.org/officeDocument/2006/relationships/tags" Target="../tags/tag604.xml"/><Relationship Id="rId36" Type="http://schemas.openxmlformats.org/officeDocument/2006/relationships/tags" Target="../tags/tag612.xml"/><Relationship Id="rId49" Type="http://schemas.openxmlformats.org/officeDocument/2006/relationships/tags" Target="../tags/tag625.xml"/><Relationship Id="rId57" Type="http://schemas.openxmlformats.org/officeDocument/2006/relationships/tags" Target="../tags/tag633.xml"/><Relationship Id="rId10" Type="http://schemas.openxmlformats.org/officeDocument/2006/relationships/tags" Target="../tags/tag586.xml"/><Relationship Id="rId31" Type="http://schemas.openxmlformats.org/officeDocument/2006/relationships/tags" Target="../tags/tag607.xml"/><Relationship Id="rId44" Type="http://schemas.openxmlformats.org/officeDocument/2006/relationships/tags" Target="../tags/tag620.xml"/><Relationship Id="rId52" Type="http://schemas.openxmlformats.org/officeDocument/2006/relationships/tags" Target="../tags/tag628.xml"/><Relationship Id="rId60" Type="http://schemas.openxmlformats.org/officeDocument/2006/relationships/oleObject" Target="../embeddings/oleObject62.bin"/><Relationship Id="rId4" Type="http://schemas.openxmlformats.org/officeDocument/2006/relationships/tags" Target="../tags/tag580.xml"/><Relationship Id="rId9" Type="http://schemas.openxmlformats.org/officeDocument/2006/relationships/tags" Target="../tags/tag585.xml"/></Relationships>
</file>

<file path=ppt/slides/_rels/slide4.xml.rels><?xml version="1.0" encoding="UTF-8" standalone="yes"?>
<Relationships xmlns="http://schemas.openxmlformats.org/package/2006/relationships"><Relationship Id="rId26" Type="http://schemas.openxmlformats.org/officeDocument/2006/relationships/tags" Target="../tags/tag294.xml"/><Relationship Id="rId117" Type="http://schemas.openxmlformats.org/officeDocument/2006/relationships/oleObject" Target="../embeddings/oleObject38.bin"/><Relationship Id="rId21" Type="http://schemas.openxmlformats.org/officeDocument/2006/relationships/tags" Target="../tags/tag289.xml"/><Relationship Id="rId42" Type="http://schemas.openxmlformats.org/officeDocument/2006/relationships/tags" Target="../tags/tag310.xml"/><Relationship Id="rId47" Type="http://schemas.openxmlformats.org/officeDocument/2006/relationships/tags" Target="../tags/tag315.xml"/><Relationship Id="rId63" Type="http://schemas.openxmlformats.org/officeDocument/2006/relationships/tags" Target="../tags/tag331.xml"/><Relationship Id="rId68" Type="http://schemas.openxmlformats.org/officeDocument/2006/relationships/tags" Target="../tags/tag336.xml"/><Relationship Id="rId84" Type="http://schemas.openxmlformats.org/officeDocument/2006/relationships/tags" Target="../tags/tag352.xml"/><Relationship Id="rId89" Type="http://schemas.openxmlformats.org/officeDocument/2006/relationships/tags" Target="../tags/tag357.xml"/><Relationship Id="rId112" Type="http://schemas.openxmlformats.org/officeDocument/2006/relationships/tags" Target="../tags/tag380.xml"/><Relationship Id="rId16" Type="http://schemas.openxmlformats.org/officeDocument/2006/relationships/tags" Target="../tags/tag284.xml"/><Relationship Id="rId107" Type="http://schemas.openxmlformats.org/officeDocument/2006/relationships/tags" Target="../tags/tag375.xml"/><Relationship Id="rId11" Type="http://schemas.openxmlformats.org/officeDocument/2006/relationships/tags" Target="../tags/tag279.xml"/><Relationship Id="rId32" Type="http://schemas.openxmlformats.org/officeDocument/2006/relationships/tags" Target="../tags/tag300.xml"/><Relationship Id="rId37" Type="http://schemas.openxmlformats.org/officeDocument/2006/relationships/tags" Target="../tags/tag305.xml"/><Relationship Id="rId53" Type="http://schemas.openxmlformats.org/officeDocument/2006/relationships/tags" Target="../tags/tag321.xml"/><Relationship Id="rId58" Type="http://schemas.openxmlformats.org/officeDocument/2006/relationships/tags" Target="../tags/tag326.xml"/><Relationship Id="rId74" Type="http://schemas.openxmlformats.org/officeDocument/2006/relationships/tags" Target="../tags/tag342.xml"/><Relationship Id="rId79" Type="http://schemas.openxmlformats.org/officeDocument/2006/relationships/tags" Target="../tags/tag347.xml"/><Relationship Id="rId102" Type="http://schemas.openxmlformats.org/officeDocument/2006/relationships/tags" Target="../tags/tag370.xml"/><Relationship Id="rId5" Type="http://schemas.openxmlformats.org/officeDocument/2006/relationships/tags" Target="../tags/tag273.xml"/><Relationship Id="rId90" Type="http://schemas.openxmlformats.org/officeDocument/2006/relationships/tags" Target="../tags/tag358.xml"/><Relationship Id="rId95" Type="http://schemas.openxmlformats.org/officeDocument/2006/relationships/tags" Target="../tags/tag363.xml"/><Relationship Id="rId22" Type="http://schemas.openxmlformats.org/officeDocument/2006/relationships/tags" Target="../tags/tag290.xml"/><Relationship Id="rId27" Type="http://schemas.openxmlformats.org/officeDocument/2006/relationships/tags" Target="../tags/tag295.xml"/><Relationship Id="rId43" Type="http://schemas.openxmlformats.org/officeDocument/2006/relationships/tags" Target="../tags/tag311.xml"/><Relationship Id="rId48" Type="http://schemas.openxmlformats.org/officeDocument/2006/relationships/tags" Target="../tags/tag316.xml"/><Relationship Id="rId64" Type="http://schemas.openxmlformats.org/officeDocument/2006/relationships/tags" Target="../tags/tag332.xml"/><Relationship Id="rId69" Type="http://schemas.openxmlformats.org/officeDocument/2006/relationships/tags" Target="../tags/tag337.xml"/><Relationship Id="rId113" Type="http://schemas.openxmlformats.org/officeDocument/2006/relationships/tags" Target="../tags/tag381.xml"/><Relationship Id="rId118" Type="http://schemas.openxmlformats.org/officeDocument/2006/relationships/image" Target="../media/image12.emf"/><Relationship Id="rId80" Type="http://schemas.openxmlformats.org/officeDocument/2006/relationships/tags" Target="../tags/tag348.xml"/><Relationship Id="rId85" Type="http://schemas.openxmlformats.org/officeDocument/2006/relationships/tags" Target="../tags/tag353.xml"/><Relationship Id="rId12" Type="http://schemas.openxmlformats.org/officeDocument/2006/relationships/tags" Target="../tags/tag280.xml"/><Relationship Id="rId17" Type="http://schemas.openxmlformats.org/officeDocument/2006/relationships/tags" Target="../tags/tag285.xml"/><Relationship Id="rId33" Type="http://schemas.openxmlformats.org/officeDocument/2006/relationships/tags" Target="../tags/tag301.xml"/><Relationship Id="rId38" Type="http://schemas.openxmlformats.org/officeDocument/2006/relationships/tags" Target="../tags/tag306.xml"/><Relationship Id="rId59" Type="http://schemas.openxmlformats.org/officeDocument/2006/relationships/tags" Target="../tags/tag327.xml"/><Relationship Id="rId103" Type="http://schemas.openxmlformats.org/officeDocument/2006/relationships/tags" Target="../tags/tag371.xml"/><Relationship Id="rId108" Type="http://schemas.openxmlformats.org/officeDocument/2006/relationships/tags" Target="../tags/tag376.xml"/><Relationship Id="rId54" Type="http://schemas.openxmlformats.org/officeDocument/2006/relationships/tags" Target="../tags/tag322.xml"/><Relationship Id="rId70" Type="http://schemas.openxmlformats.org/officeDocument/2006/relationships/tags" Target="../tags/tag338.xml"/><Relationship Id="rId75" Type="http://schemas.openxmlformats.org/officeDocument/2006/relationships/tags" Target="../tags/tag343.xml"/><Relationship Id="rId91" Type="http://schemas.openxmlformats.org/officeDocument/2006/relationships/tags" Target="../tags/tag359.xml"/><Relationship Id="rId96" Type="http://schemas.openxmlformats.org/officeDocument/2006/relationships/tags" Target="../tags/tag364.xml"/><Relationship Id="rId1" Type="http://schemas.openxmlformats.org/officeDocument/2006/relationships/tags" Target="../tags/tag269.xml"/><Relationship Id="rId6" Type="http://schemas.openxmlformats.org/officeDocument/2006/relationships/tags" Target="../tags/tag274.xml"/><Relationship Id="rId23" Type="http://schemas.openxmlformats.org/officeDocument/2006/relationships/tags" Target="../tags/tag291.xml"/><Relationship Id="rId28" Type="http://schemas.openxmlformats.org/officeDocument/2006/relationships/tags" Target="../tags/tag296.xml"/><Relationship Id="rId49" Type="http://schemas.openxmlformats.org/officeDocument/2006/relationships/tags" Target="../tags/tag317.xml"/><Relationship Id="rId114" Type="http://schemas.openxmlformats.org/officeDocument/2006/relationships/tags" Target="../tags/tag382.xml"/><Relationship Id="rId10" Type="http://schemas.openxmlformats.org/officeDocument/2006/relationships/tags" Target="../tags/tag278.xml"/><Relationship Id="rId31" Type="http://schemas.openxmlformats.org/officeDocument/2006/relationships/tags" Target="../tags/tag299.xml"/><Relationship Id="rId44" Type="http://schemas.openxmlformats.org/officeDocument/2006/relationships/tags" Target="../tags/tag312.xml"/><Relationship Id="rId52" Type="http://schemas.openxmlformats.org/officeDocument/2006/relationships/tags" Target="../tags/tag320.xml"/><Relationship Id="rId60" Type="http://schemas.openxmlformats.org/officeDocument/2006/relationships/tags" Target="../tags/tag328.xml"/><Relationship Id="rId65" Type="http://schemas.openxmlformats.org/officeDocument/2006/relationships/tags" Target="../tags/tag333.xml"/><Relationship Id="rId73" Type="http://schemas.openxmlformats.org/officeDocument/2006/relationships/tags" Target="../tags/tag341.xml"/><Relationship Id="rId78" Type="http://schemas.openxmlformats.org/officeDocument/2006/relationships/tags" Target="../tags/tag346.xml"/><Relationship Id="rId81" Type="http://schemas.openxmlformats.org/officeDocument/2006/relationships/tags" Target="../tags/tag349.xml"/><Relationship Id="rId86" Type="http://schemas.openxmlformats.org/officeDocument/2006/relationships/tags" Target="../tags/tag354.xml"/><Relationship Id="rId94" Type="http://schemas.openxmlformats.org/officeDocument/2006/relationships/tags" Target="../tags/tag362.xml"/><Relationship Id="rId99" Type="http://schemas.openxmlformats.org/officeDocument/2006/relationships/tags" Target="../tags/tag367.xml"/><Relationship Id="rId101" Type="http://schemas.openxmlformats.org/officeDocument/2006/relationships/tags" Target="../tags/tag369.xml"/><Relationship Id="rId4" Type="http://schemas.openxmlformats.org/officeDocument/2006/relationships/tags" Target="../tags/tag272.xml"/><Relationship Id="rId9" Type="http://schemas.openxmlformats.org/officeDocument/2006/relationships/tags" Target="../tags/tag277.xml"/><Relationship Id="rId13" Type="http://schemas.openxmlformats.org/officeDocument/2006/relationships/tags" Target="../tags/tag281.xml"/><Relationship Id="rId18" Type="http://schemas.openxmlformats.org/officeDocument/2006/relationships/tags" Target="../tags/tag286.xml"/><Relationship Id="rId39" Type="http://schemas.openxmlformats.org/officeDocument/2006/relationships/tags" Target="../tags/tag307.xml"/><Relationship Id="rId109" Type="http://schemas.openxmlformats.org/officeDocument/2006/relationships/tags" Target="../tags/tag377.xml"/><Relationship Id="rId34" Type="http://schemas.openxmlformats.org/officeDocument/2006/relationships/tags" Target="../tags/tag302.xml"/><Relationship Id="rId50" Type="http://schemas.openxmlformats.org/officeDocument/2006/relationships/tags" Target="../tags/tag318.xml"/><Relationship Id="rId55" Type="http://schemas.openxmlformats.org/officeDocument/2006/relationships/tags" Target="../tags/tag323.xml"/><Relationship Id="rId76" Type="http://schemas.openxmlformats.org/officeDocument/2006/relationships/tags" Target="../tags/tag344.xml"/><Relationship Id="rId97" Type="http://schemas.openxmlformats.org/officeDocument/2006/relationships/tags" Target="../tags/tag365.xml"/><Relationship Id="rId104" Type="http://schemas.openxmlformats.org/officeDocument/2006/relationships/tags" Target="../tags/tag372.xml"/><Relationship Id="rId7" Type="http://schemas.openxmlformats.org/officeDocument/2006/relationships/tags" Target="../tags/tag275.xml"/><Relationship Id="rId71" Type="http://schemas.openxmlformats.org/officeDocument/2006/relationships/tags" Target="../tags/tag339.xml"/><Relationship Id="rId92" Type="http://schemas.openxmlformats.org/officeDocument/2006/relationships/tags" Target="../tags/tag360.xml"/><Relationship Id="rId2" Type="http://schemas.openxmlformats.org/officeDocument/2006/relationships/tags" Target="../tags/tag270.xml"/><Relationship Id="rId29" Type="http://schemas.openxmlformats.org/officeDocument/2006/relationships/tags" Target="../tags/tag297.xml"/><Relationship Id="rId24" Type="http://schemas.openxmlformats.org/officeDocument/2006/relationships/tags" Target="../tags/tag292.xml"/><Relationship Id="rId40" Type="http://schemas.openxmlformats.org/officeDocument/2006/relationships/tags" Target="../tags/tag308.xml"/><Relationship Id="rId45" Type="http://schemas.openxmlformats.org/officeDocument/2006/relationships/tags" Target="../tags/tag313.xml"/><Relationship Id="rId66" Type="http://schemas.openxmlformats.org/officeDocument/2006/relationships/tags" Target="../tags/tag334.xml"/><Relationship Id="rId87" Type="http://schemas.openxmlformats.org/officeDocument/2006/relationships/tags" Target="../tags/tag355.xml"/><Relationship Id="rId110" Type="http://schemas.openxmlformats.org/officeDocument/2006/relationships/tags" Target="../tags/tag378.xml"/><Relationship Id="rId115" Type="http://schemas.openxmlformats.org/officeDocument/2006/relationships/slideLayout" Target="../slideLayouts/slideLayout12.xml"/><Relationship Id="rId61" Type="http://schemas.openxmlformats.org/officeDocument/2006/relationships/tags" Target="../tags/tag329.xml"/><Relationship Id="rId82" Type="http://schemas.openxmlformats.org/officeDocument/2006/relationships/tags" Target="../tags/tag350.xml"/><Relationship Id="rId19" Type="http://schemas.openxmlformats.org/officeDocument/2006/relationships/tags" Target="../tags/tag287.xml"/><Relationship Id="rId14" Type="http://schemas.openxmlformats.org/officeDocument/2006/relationships/tags" Target="../tags/tag282.xml"/><Relationship Id="rId30" Type="http://schemas.openxmlformats.org/officeDocument/2006/relationships/tags" Target="../tags/tag298.xml"/><Relationship Id="rId35" Type="http://schemas.openxmlformats.org/officeDocument/2006/relationships/tags" Target="../tags/tag303.xml"/><Relationship Id="rId56" Type="http://schemas.openxmlformats.org/officeDocument/2006/relationships/tags" Target="../tags/tag324.xml"/><Relationship Id="rId77" Type="http://schemas.openxmlformats.org/officeDocument/2006/relationships/tags" Target="../tags/tag345.xml"/><Relationship Id="rId100" Type="http://schemas.openxmlformats.org/officeDocument/2006/relationships/tags" Target="../tags/tag368.xml"/><Relationship Id="rId105" Type="http://schemas.openxmlformats.org/officeDocument/2006/relationships/tags" Target="../tags/tag373.xml"/><Relationship Id="rId8" Type="http://schemas.openxmlformats.org/officeDocument/2006/relationships/tags" Target="../tags/tag276.xml"/><Relationship Id="rId51" Type="http://schemas.openxmlformats.org/officeDocument/2006/relationships/tags" Target="../tags/tag319.xml"/><Relationship Id="rId72" Type="http://schemas.openxmlformats.org/officeDocument/2006/relationships/tags" Target="../tags/tag340.xml"/><Relationship Id="rId93" Type="http://schemas.openxmlformats.org/officeDocument/2006/relationships/tags" Target="../tags/tag361.xml"/><Relationship Id="rId98" Type="http://schemas.openxmlformats.org/officeDocument/2006/relationships/tags" Target="../tags/tag366.xml"/><Relationship Id="rId3" Type="http://schemas.openxmlformats.org/officeDocument/2006/relationships/tags" Target="../tags/tag271.xml"/><Relationship Id="rId25" Type="http://schemas.openxmlformats.org/officeDocument/2006/relationships/tags" Target="../tags/tag293.xml"/><Relationship Id="rId46" Type="http://schemas.openxmlformats.org/officeDocument/2006/relationships/tags" Target="../tags/tag314.xml"/><Relationship Id="rId67" Type="http://schemas.openxmlformats.org/officeDocument/2006/relationships/tags" Target="../tags/tag335.xml"/><Relationship Id="rId116" Type="http://schemas.openxmlformats.org/officeDocument/2006/relationships/notesSlide" Target="../notesSlides/notesSlide2.xml"/><Relationship Id="rId20" Type="http://schemas.openxmlformats.org/officeDocument/2006/relationships/tags" Target="../tags/tag288.xml"/><Relationship Id="rId41" Type="http://schemas.openxmlformats.org/officeDocument/2006/relationships/tags" Target="../tags/tag309.xml"/><Relationship Id="rId62" Type="http://schemas.openxmlformats.org/officeDocument/2006/relationships/tags" Target="../tags/tag330.xml"/><Relationship Id="rId83" Type="http://schemas.openxmlformats.org/officeDocument/2006/relationships/tags" Target="../tags/tag351.xml"/><Relationship Id="rId88" Type="http://schemas.openxmlformats.org/officeDocument/2006/relationships/tags" Target="../tags/tag356.xml"/><Relationship Id="rId111" Type="http://schemas.openxmlformats.org/officeDocument/2006/relationships/tags" Target="../tags/tag379.xml"/><Relationship Id="rId15" Type="http://schemas.openxmlformats.org/officeDocument/2006/relationships/tags" Target="../tags/tag283.xml"/><Relationship Id="rId36" Type="http://schemas.openxmlformats.org/officeDocument/2006/relationships/tags" Target="../tags/tag304.xml"/><Relationship Id="rId57" Type="http://schemas.openxmlformats.org/officeDocument/2006/relationships/tags" Target="../tags/tag325.xml"/><Relationship Id="rId106" Type="http://schemas.openxmlformats.org/officeDocument/2006/relationships/tags" Target="../tags/tag374.xml"/></Relationships>
</file>

<file path=ppt/slides/_rels/slide40.xml.rels><?xml version="1.0" encoding="UTF-8" standalone="yes"?>
<Relationships xmlns="http://schemas.openxmlformats.org/package/2006/relationships"><Relationship Id="rId3" Type="http://schemas.openxmlformats.org/officeDocument/2006/relationships/tags" Target="../tags/tag636.xml"/><Relationship Id="rId2" Type="http://schemas.openxmlformats.org/officeDocument/2006/relationships/tags" Target="../tags/tag635.xml"/><Relationship Id="rId1" Type="http://schemas.openxmlformats.org/officeDocument/2006/relationships/tags" Target="../tags/tag634.xml"/><Relationship Id="rId6" Type="http://schemas.openxmlformats.org/officeDocument/2006/relationships/image" Target="../media/image11.emf"/><Relationship Id="rId5" Type="http://schemas.openxmlformats.org/officeDocument/2006/relationships/oleObject" Target="../embeddings/oleObject63.bin"/><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8.xml"/><Relationship Id="rId1" Type="http://schemas.openxmlformats.org/officeDocument/2006/relationships/tags" Target="../tags/tag637.xml"/><Relationship Id="rId5" Type="http://schemas.openxmlformats.org/officeDocument/2006/relationships/image" Target="../media/image11.emf"/><Relationship Id="rId4" Type="http://schemas.openxmlformats.org/officeDocument/2006/relationships/oleObject" Target="../embeddings/oleObject64.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0.xml"/><Relationship Id="rId1" Type="http://schemas.openxmlformats.org/officeDocument/2006/relationships/tags" Target="../tags/tag639.xml"/><Relationship Id="rId5" Type="http://schemas.openxmlformats.org/officeDocument/2006/relationships/image" Target="../media/image11.emf"/><Relationship Id="rId4" Type="http://schemas.openxmlformats.org/officeDocument/2006/relationships/oleObject" Target="../embeddings/oleObject65.bin"/></Relationships>
</file>

<file path=ppt/slides/_rels/slide43.xml.rels><?xml version="1.0" encoding="UTF-8" standalone="yes"?>
<Relationships xmlns="http://schemas.openxmlformats.org/package/2006/relationships"><Relationship Id="rId3" Type="http://schemas.openxmlformats.org/officeDocument/2006/relationships/tags" Target="../tags/tag643.xml"/><Relationship Id="rId2" Type="http://schemas.openxmlformats.org/officeDocument/2006/relationships/tags" Target="../tags/tag642.xml"/><Relationship Id="rId1" Type="http://schemas.openxmlformats.org/officeDocument/2006/relationships/tags" Target="../tags/tag641.xml"/><Relationship Id="rId6" Type="http://schemas.openxmlformats.org/officeDocument/2006/relationships/image" Target="../media/image11.emf"/><Relationship Id="rId5" Type="http://schemas.openxmlformats.org/officeDocument/2006/relationships/oleObject" Target="../embeddings/oleObject66.bin"/><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5.xml"/><Relationship Id="rId1" Type="http://schemas.openxmlformats.org/officeDocument/2006/relationships/tags" Target="../tags/tag644.xml"/><Relationship Id="rId5" Type="http://schemas.openxmlformats.org/officeDocument/2006/relationships/image" Target="../media/image11.emf"/><Relationship Id="rId4" Type="http://schemas.openxmlformats.org/officeDocument/2006/relationships/oleObject" Target="../embeddings/oleObject67.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7.xml"/><Relationship Id="rId1" Type="http://schemas.openxmlformats.org/officeDocument/2006/relationships/tags" Target="../tags/tag646.xml"/><Relationship Id="rId5" Type="http://schemas.openxmlformats.org/officeDocument/2006/relationships/image" Target="../media/image11.emf"/><Relationship Id="rId4" Type="http://schemas.openxmlformats.org/officeDocument/2006/relationships/oleObject" Target="../embeddings/oleObject68.bin"/></Relationships>
</file>

<file path=ppt/slides/_rels/slide46.xml.rels><?xml version="1.0" encoding="UTF-8" standalone="yes"?>
<Relationships xmlns="http://schemas.openxmlformats.org/package/2006/relationships"><Relationship Id="rId3" Type="http://schemas.openxmlformats.org/officeDocument/2006/relationships/tags" Target="../tags/tag650.xml"/><Relationship Id="rId2" Type="http://schemas.openxmlformats.org/officeDocument/2006/relationships/tags" Target="../tags/tag649.xml"/><Relationship Id="rId1" Type="http://schemas.openxmlformats.org/officeDocument/2006/relationships/tags" Target="../tags/tag648.xml"/><Relationship Id="rId6" Type="http://schemas.openxmlformats.org/officeDocument/2006/relationships/image" Target="../media/image11.emf"/><Relationship Id="rId5" Type="http://schemas.openxmlformats.org/officeDocument/2006/relationships/oleObject" Target="../embeddings/oleObject69.bin"/><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653.xml"/><Relationship Id="rId2" Type="http://schemas.openxmlformats.org/officeDocument/2006/relationships/tags" Target="../tags/tag652.xml"/><Relationship Id="rId1" Type="http://schemas.openxmlformats.org/officeDocument/2006/relationships/tags" Target="../tags/tag651.xml"/><Relationship Id="rId6" Type="http://schemas.openxmlformats.org/officeDocument/2006/relationships/image" Target="../media/image11.emf"/><Relationship Id="rId5" Type="http://schemas.openxmlformats.org/officeDocument/2006/relationships/oleObject" Target="../embeddings/oleObject70.bin"/><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656.xml"/><Relationship Id="rId2" Type="http://schemas.openxmlformats.org/officeDocument/2006/relationships/tags" Target="../tags/tag655.xml"/><Relationship Id="rId1" Type="http://schemas.openxmlformats.org/officeDocument/2006/relationships/tags" Target="../tags/tag654.xml"/><Relationship Id="rId6" Type="http://schemas.openxmlformats.org/officeDocument/2006/relationships/image" Target="../media/image11.emf"/><Relationship Id="rId5" Type="http://schemas.openxmlformats.org/officeDocument/2006/relationships/oleObject" Target="../embeddings/oleObject71.bin"/><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6" Type="http://schemas.openxmlformats.org/officeDocument/2006/relationships/tags" Target="../tags/tag682.xml"/><Relationship Id="rId21" Type="http://schemas.openxmlformats.org/officeDocument/2006/relationships/tags" Target="../tags/tag677.xml"/><Relationship Id="rId42" Type="http://schemas.openxmlformats.org/officeDocument/2006/relationships/tags" Target="../tags/tag698.xml"/><Relationship Id="rId47" Type="http://schemas.openxmlformats.org/officeDocument/2006/relationships/tags" Target="../tags/tag703.xml"/><Relationship Id="rId63" Type="http://schemas.openxmlformats.org/officeDocument/2006/relationships/tags" Target="../tags/tag719.xml"/><Relationship Id="rId68" Type="http://schemas.openxmlformats.org/officeDocument/2006/relationships/tags" Target="../tags/tag724.xml"/><Relationship Id="rId84" Type="http://schemas.openxmlformats.org/officeDocument/2006/relationships/tags" Target="../tags/tag740.xml"/><Relationship Id="rId16" Type="http://schemas.openxmlformats.org/officeDocument/2006/relationships/tags" Target="../tags/tag672.xml"/><Relationship Id="rId11" Type="http://schemas.openxmlformats.org/officeDocument/2006/relationships/tags" Target="../tags/tag667.xml"/><Relationship Id="rId32" Type="http://schemas.openxmlformats.org/officeDocument/2006/relationships/tags" Target="../tags/tag688.xml"/><Relationship Id="rId37" Type="http://schemas.openxmlformats.org/officeDocument/2006/relationships/tags" Target="../tags/tag693.xml"/><Relationship Id="rId53" Type="http://schemas.openxmlformats.org/officeDocument/2006/relationships/tags" Target="../tags/tag709.xml"/><Relationship Id="rId58" Type="http://schemas.openxmlformats.org/officeDocument/2006/relationships/tags" Target="../tags/tag714.xml"/><Relationship Id="rId74" Type="http://schemas.openxmlformats.org/officeDocument/2006/relationships/tags" Target="../tags/tag730.xml"/><Relationship Id="rId79" Type="http://schemas.openxmlformats.org/officeDocument/2006/relationships/tags" Target="../tags/tag735.xml"/><Relationship Id="rId5" Type="http://schemas.openxmlformats.org/officeDocument/2006/relationships/tags" Target="../tags/tag661.xml"/><Relationship Id="rId19" Type="http://schemas.openxmlformats.org/officeDocument/2006/relationships/tags" Target="../tags/tag675.xml"/><Relationship Id="rId14" Type="http://schemas.openxmlformats.org/officeDocument/2006/relationships/tags" Target="../tags/tag670.xml"/><Relationship Id="rId22" Type="http://schemas.openxmlformats.org/officeDocument/2006/relationships/tags" Target="../tags/tag678.xml"/><Relationship Id="rId27" Type="http://schemas.openxmlformats.org/officeDocument/2006/relationships/tags" Target="../tags/tag683.xml"/><Relationship Id="rId30" Type="http://schemas.openxmlformats.org/officeDocument/2006/relationships/tags" Target="../tags/tag686.xml"/><Relationship Id="rId35" Type="http://schemas.openxmlformats.org/officeDocument/2006/relationships/tags" Target="../tags/tag691.xml"/><Relationship Id="rId43" Type="http://schemas.openxmlformats.org/officeDocument/2006/relationships/tags" Target="../tags/tag699.xml"/><Relationship Id="rId48" Type="http://schemas.openxmlformats.org/officeDocument/2006/relationships/tags" Target="../tags/tag704.xml"/><Relationship Id="rId56" Type="http://schemas.openxmlformats.org/officeDocument/2006/relationships/tags" Target="../tags/tag712.xml"/><Relationship Id="rId64" Type="http://schemas.openxmlformats.org/officeDocument/2006/relationships/tags" Target="../tags/tag720.xml"/><Relationship Id="rId69" Type="http://schemas.openxmlformats.org/officeDocument/2006/relationships/tags" Target="../tags/tag725.xml"/><Relationship Id="rId77" Type="http://schemas.openxmlformats.org/officeDocument/2006/relationships/tags" Target="../tags/tag733.xml"/><Relationship Id="rId8" Type="http://schemas.openxmlformats.org/officeDocument/2006/relationships/tags" Target="../tags/tag664.xml"/><Relationship Id="rId51" Type="http://schemas.openxmlformats.org/officeDocument/2006/relationships/tags" Target="../tags/tag707.xml"/><Relationship Id="rId72" Type="http://schemas.openxmlformats.org/officeDocument/2006/relationships/tags" Target="../tags/tag728.xml"/><Relationship Id="rId80" Type="http://schemas.openxmlformats.org/officeDocument/2006/relationships/tags" Target="../tags/tag736.xml"/><Relationship Id="rId85" Type="http://schemas.openxmlformats.org/officeDocument/2006/relationships/tags" Target="../tags/tag741.xml"/><Relationship Id="rId3" Type="http://schemas.openxmlformats.org/officeDocument/2006/relationships/tags" Target="../tags/tag659.xml"/><Relationship Id="rId12" Type="http://schemas.openxmlformats.org/officeDocument/2006/relationships/tags" Target="../tags/tag668.xml"/><Relationship Id="rId17" Type="http://schemas.openxmlformats.org/officeDocument/2006/relationships/tags" Target="../tags/tag673.xml"/><Relationship Id="rId25" Type="http://schemas.openxmlformats.org/officeDocument/2006/relationships/tags" Target="../tags/tag681.xml"/><Relationship Id="rId33" Type="http://schemas.openxmlformats.org/officeDocument/2006/relationships/tags" Target="../tags/tag689.xml"/><Relationship Id="rId38" Type="http://schemas.openxmlformats.org/officeDocument/2006/relationships/tags" Target="../tags/tag694.xml"/><Relationship Id="rId46" Type="http://schemas.openxmlformats.org/officeDocument/2006/relationships/tags" Target="../tags/tag702.xml"/><Relationship Id="rId59" Type="http://schemas.openxmlformats.org/officeDocument/2006/relationships/tags" Target="../tags/tag715.xml"/><Relationship Id="rId67" Type="http://schemas.openxmlformats.org/officeDocument/2006/relationships/tags" Target="../tags/tag723.xml"/><Relationship Id="rId20" Type="http://schemas.openxmlformats.org/officeDocument/2006/relationships/tags" Target="../tags/tag676.xml"/><Relationship Id="rId41" Type="http://schemas.openxmlformats.org/officeDocument/2006/relationships/tags" Target="../tags/tag697.xml"/><Relationship Id="rId54" Type="http://schemas.openxmlformats.org/officeDocument/2006/relationships/tags" Target="../tags/tag710.xml"/><Relationship Id="rId62" Type="http://schemas.openxmlformats.org/officeDocument/2006/relationships/tags" Target="../tags/tag718.xml"/><Relationship Id="rId70" Type="http://schemas.openxmlformats.org/officeDocument/2006/relationships/tags" Target="../tags/tag726.xml"/><Relationship Id="rId75" Type="http://schemas.openxmlformats.org/officeDocument/2006/relationships/tags" Target="../tags/tag731.xml"/><Relationship Id="rId83" Type="http://schemas.openxmlformats.org/officeDocument/2006/relationships/tags" Target="../tags/tag739.xml"/><Relationship Id="rId88" Type="http://schemas.openxmlformats.org/officeDocument/2006/relationships/image" Target="../media/image12.emf"/><Relationship Id="rId1" Type="http://schemas.openxmlformats.org/officeDocument/2006/relationships/tags" Target="../tags/tag657.xml"/><Relationship Id="rId6" Type="http://schemas.openxmlformats.org/officeDocument/2006/relationships/tags" Target="../tags/tag662.xml"/><Relationship Id="rId15" Type="http://schemas.openxmlformats.org/officeDocument/2006/relationships/tags" Target="../tags/tag671.xml"/><Relationship Id="rId23" Type="http://schemas.openxmlformats.org/officeDocument/2006/relationships/tags" Target="../tags/tag679.xml"/><Relationship Id="rId28" Type="http://schemas.openxmlformats.org/officeDocument/2006/relationships/tags" Target="../tags/tag684.xml"/><Relationship Id="rId36" Type="http://schemas.openxmlformats.org/officeDocument/2006/relationships/tags" Target="../tags/tag692.xml"/><Relationship Id="rId49" Type="http://schemas.openxmlformats.org/officeDocument/2006/relationships/tags" Target="../tags/tag705.xml"/><Relationship Id="rId57" Type="http://schemas.openxmlformats.org/officeDocument/2006/relationships/tags" Target="../tags/tag713.xml"/><Relationship Id="rId10" Type="http://schemas.openxmlformats.org/officeDocument/2006/relationships/tags" Target="../tags/tag666.xml"/><Relationship Id="rId31" Type="http://schemas.openxmlformats.org/officeDocument/2006/relationships/tags" Target="../tags/tag687.xml"/><Relationship Id="rId44" Type="http://schemas.openxmlformats.org/officeDocument/2006/relationships/tags" Target="../tags/tag700.xml"/><Relationship Id="rId52" Type="http://schemas.openxmlformats.org/officeDocument/2006/relationships/tags" Target="../tags/tag708.xml"/><Relationship Id="rId60" Type="http://schemas.openxmlformats.org/officeDocument/2006/relationships/tags" Target="../tags/tag716.xml"/><Relationship Id="rId65" Type="http://schemas.openxmlformats.org/officeDocument/2006/relationships/tags" Target="../tags/tag721.xml"/><Relationship Id="rId73" Type="http://schemas.openxmlformats.org/officeDocument/2006/relationships/tags" Target="../tags/tag729.xml"/><Relationship Id="rId78" Type="http://schemas.openxmlformats.org/officeDocument/2006/relationships/tags" Target="../tags/tag734.xml"/><Relationship Id="rId81" Type="http://schemas.openxmlformats.org/officeDocument/2006/relationships/tags" Target="../tags/tag737.xml"/><Relationship Id="rId86" Type="http://schemas.openxmlformats.org/officeDocument/2006/relationships/slideLayout" Target="../slideLayouts/slideLayout2.xml"/><Relationship Id="rId4" Type="http://schemas.openxmlformats.org/officeDocument/2006/relationships/tags" Target="../tags/tag660.xml"/><Relationship Id="rId9" Type="http://schemas.openxmlformats.org/officeDocument/2006/relationships/tags" Target="../tags/tag665.xml"/><Relationship Id="rId13" Type="http://schemas.openxmlformats.org/officeDocument/2006/relationships/tags" Target="../tags/tag669.xml"/><Relationship Id="rId18" Type="http://schemas.openxmlformats.org/officeDocument/2006/relationships/tags" Target="../tags/tag674.xml"/><Relationship Id="rId39" Type="http://schemas.openxmlformats.org/officeDocument/2006/relationships/tags" Target="../tags/tag695.xml"/><Relationship Id="rId34" Type="http://schemas.openxmlformats.org/officeDocument/2006/relationships/tags" Target="../tags/tag690.xml"/><Relationship Id="rId50" Type="http://schemas.openxmlformats.org/officeDocument/2006/relationships/tags" Target="../tags/tag706.xml"/><Relationship Id="rId55" Type="http://schemas.openxmlformats.org/officeDocument/2006/relationships/tags" Target="../tags/tag711.xml"/><Relationship Id="rId76" Type="http://schemas.openxmlformats.org/officeDocument/2006/relationships/tags" Target="../tags/tag732.xml"/><Relationship Id="rId7" Type="http://schemas.openxmlformats.org/officeDocument/2006/relationships/tags" Target="../tags/tag663.xml"/><Relationship Id="rId71" Type="http://schemas.openxmlformats.org/officeDocument/2006/relationships/tags" Target="../tags/tag727.xml"/><Relationship Id="rId2" Type="http://schemas.openxmlformats.org/officeDocument/2006/relationships/tags" Target="../tags/tag658.xml"/><Relationship Id="rId29" Type="http://schemas.openxmlformats.org/officeDocument/2006/relationships/tags" Target="../tags/tag685.xml"/><Relationship Id="rId24" Type="http://schemas.openxmlformats.org/officeDocument/2006/relationships/tags" Target="../tags/tag680.xml"/><Relationship Id="rId40" Type="http://schemas.openxmlformats.org/officeDocument/2006/relationships/tags" Target="../tags/tag696.xml"/><Relationship Id="rId45" Type="http://schemas.openxmlformats.org/officeDocument/2006/relationships/tags" Target="../tags/tag701.xml"/><Relationship Id="rId66" Type="http://schemas.openxmlformats.org/officeDocument/2006/relationships/tags" Target="../tags/tag722.xml"/><Relationship Id="rId87" Type="http://schemas.openxmlformats.org/officeDocument/2006/relationships/oleObject" Target="../embeddings/oleObject72.bin"/><Relationship Id="rId61" Type="http://schemas.openxmlformats.org/officeDocument/2006/relationships/tags" Target="../tags/tag717.xml"/><Relationship Id="rId82" Type="http://schemas.openxmlformats.org/officeDocument/2006/relationships/tags" Target="../tags/tag73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hyperlink" Target="https://www.ercot.com/mktrules/guides/planning" TargetMode="External"/><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hyperlink" Target="https://www.ercot.com/mktrules/nprotocols/nprr_process" TargetMode="External"/><Relationship Id="rId5" Type="http://schemas.openxmlformats.org/officeDocument/2006/relationships/image" Target="../media/image11.emf"/><Relationship Id="rId4" Type="http://schemas.openxmlformats.org/officeDocument/2006/relationships/oleObject" Target="../embeddings/oleObject39.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3.xml"/><Relationship Id="rId1" Type="http://schemas.openxmlformats.org/officeDocument/2006/relationships/tags" Target="../tags/tag742.xml"/><Relationship Id="rId5" Type="http://schemas.openxmlformats.org/officeDocument/2006/relationships/image" Target="../media/image19.emf"/><Relationship Id="rId4" Type="http://schemas.openxmlformats.org/officeDocument/2006/relationships/oleObject" Target="../embeddings/oleObject73.bin"/></Relationships>
</file>

<file path=ppt/slides/_rels/slide51.xml.rels><?xml version="1.0" encoding="UTF-8" standalone="yes"?>
<Relationships xmlns="http://schemas.openxmlformats.org/package/2006/relationships"><Relationship Id="rId8" Type="http://schemas.openxmlformats.org/officeDocument/2006/relationships/tags" Target="../tags/tag751.xml"/><Relationship Id="rId13" Type="http://schemas.openxmlformats.org/officeDocument/2006/relationships/tags" Target="../tags/tag756.xml"/><Relationship Id="rId18" Type="http://schemas.openxmlformats.org/officeDocument/2006/relationships/image" Target="../media/image19.emf"/><Relationship Id="rId3" Type="http://schemas.openxmlformats.org/officeDocument/2006/relationships/tags" Target="../tags/tag746.xml"/><Relationship Id="rId7" Type="http://schemas.openxmlformats.org/officeDocument/2006/relationships/tags" Target="../tags/tag750.xml"/><Relationship Id="rId12" Type="http://schemas.openxmlformats.org/officeDocument/2006/relationships/tags" Target="../tags/tag755.xml"/><Relationship Id="rId17" Type="http://schemas.openxmlformats.org/officeDocument/2006/relationships/oleObject" Target="../embeddings/oleObject74.bin"/><Relationship Id="rId2" Type="http://schemas.openxmlformats.org/officeDocument/2006/relationships/tags" Target="../tags/tag745.xml"/><Relationship Id="rId16" Type="http://schemas.openxmlformats.org/officeDocument/2006/relationships/slideLayout" Target="../slideLayouts/slideLayout2.xml"/><Relationship Id="rId1" Type="http://schemas.openxmlformats.org/officeDocument/2006/relationships/tags" Target="../tags/tag744.xml"/><Relationship Id="rId6" Type="http://schemas.openxmlformats.org/officeDocument/2006/relationships/tags" Target="../tags/tag749.xml"/><Relationship Id="rId11" Type="http://schemas.openxmlformats.org/officeDocument/2006/relationships/tags" Target="../tags/tag754.xml"/><Relationship Id="rId5" Type="http://schemas.openxmlformats.org/officeDocument/2006/relationships/tags" Target="../tags/tag748.xml"/><Relationship Id="rId15" Type="http://schemas.openxmlformats.org/officeDocument/2006/relationships/tags" Target="../tags/tag758.xml"/><Relationship Id="rId10" Type="http://schemas.openxmlformats.org/officeDocument/2006/relationships/tags" Target="../tags/tag753.xml"/><Relationship Id="rId4" Type="http://schemas.openxmlformats.org/officeDocument/2006/relationships/tags" Target="../tags/tag747.xml"/><Relationship Id="rId9" Type="http://schemas.openxmlformats.org/officeDocument/2006/relationships/tags" Target="../tags/tag752.xml"/><Relationship Id="rId14" Type="http://schemas.openxmlformats.org/officeDocument/2006/relationships/tags" Target="../tags/tag757.xml"/></Relationships>
</file>

<file path=ppt/slides/_rels/slide52.xml.rels><?xml version="1.0" encoding="UTF-8" standalone="yes"?>
<Relationships xmlns="http://schemas.openxmlformats.org/package/2006/relationships"><Relationship Id="rId3" Type="http://schemas.openxmlformats.org/officeDocument/2006/relationships/tags" Target="../tags/tag761.xml"/><Relationship Id="rId2" Type="http://schemas.openxmlformats.org/officeDocument/2006/relationships/tags" Target="../tags/tag760.xml"/><Relationship Id="rId1" Type="http://schemas.openxmlformats.org/officeDocument/2006/relationships/tags" Target="../tags/tag759.xml"/><Relationship Id="rId6" Type="http://schemas.openxmlformats.org/officeDocument/2006/relationships/image" Target="../media/image11.emf"/><Relationship Id="rId5" Type="http://schemas.openxmlformats.org/officeDocument/2006/relationships/oleObject" Target="../embeddings/oleObject75.bin"/><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764.xml"/><Relationship Id="rId2" Type="http://schemas.openxmlformats.org/officeDocument/2006/relationships/tags" Target="../tags/tag763.xml"/><Relationship Id="rId1" Type="http://schemas.openxmlformats.org/officeDocument/2006/relationships/tags" Target="../tags/tag762.xml"/><Relationship Id="rId6" Type="http://schemas.openxmlformats.org/officeDocument/2006/relationships/image" Target="../media/image11.emf"/><Relationship Id="rId5" Type="http://schemas.openxmlformats.org/officeDocument/2006/relationships/oleObject" Target="../embeddings/oleObject76.bin"/><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767.xml"/><Relationship Id="rId2" Type="http://schemas.openxmlformats.org/officeDocument/2006/relationships/tags" Target="../tags/tag766.xml"/><Relationship Id="rId1" Type="http://schemas.openxmlformats.org/officeDocument/2006/relationships/tags" Target="../tags/tag765.xml"/><Relationship Id="rId6" Type="http://schemas.openxmlformats.org/officeDocument/2006/relationships/image" Target="../media/image11.emf"/><Relationship Id="rId5" Type="http://schemas.openxmlformats.org/officeDocument/2006/relationships/oleObject" Target="../embeddings/oleObject77.bin"/><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9.xml"/><Relationship Id="rId1" Type="http://schemas.openxmlformats.org/officeDocument/2006/relationships/tags" Target="../tags/tag768.xml"/><Relationship Id="rId5" Type="http://schemas.openxmlformats.org/officeDocument/2006/relationships/image" Target="../media/image19.emf"/><Relationship Id="rId4" Type="http://schemas.openxmlformats.org/officeDocument/2006/relationships/oleObject" Target="../embeddings/oleObject78.bin"/></Relationships>
</file>

<file path=ppt/slides/_rels/slide56.xml.rels><?xml version="1.0" encoding="UTF-8" standalone="yes"?>
<Relationships xmlns="http://schemas.openxmlformats.org/package/2006/relationships"><Relationship Id="rId8" Type="http://schemas.openxmlformats.org/officeDocument/2006/relationships/tags" Target="../tags/tag777.xml"/><Relationship Id="rId13" Type="http://schemas.openxmlformats.org/officeDocument/2006/relationships/slideLayout" Target="../slideLayouts/slideLayout12.xml"/><Relationship Id="rId3" Type="http://schemas.openxmlformats.org/officeDocument/2006/relationships/tags" Target="../tags/tag772.xml"/><Relationship Id="rId7" Type="http://schemas.openxmlformats.org/officeDocument/2006/relationships/tags" Target="../tags/tag776.xml"/><Relationship Id="rId12" Type="http://schemas.openxmlformats.org/officeDocument/2006/relationships/tags" Target="../tags/tag781.xml"/><Relationship Id="rId17" Type="http://schemas.openxmlformats.org/officeDocument/2006/relationships/image" Target="../media/image21.svg"/><Relationship Id="rId2" Type="http://schemas.openxmlformats.org/officeDocument/2006/relationships/tags" Target="../tags/tag771.xml"/><Relationship Id="rId16" Type="http://schemas.openxmlformats.org/officeDocument/2006/relationships/image" Target="../media/image11.emf"/><Relationship Id="rId1" Type="http://schemas.openxmlformats.org/officeDocument/2006/relationships/tags" Target="../tags/tag770.xml"/><Relationship Id="rId6" Type="http://schemas.openxmlformats.org/officeDocument/2006/relationships/tags" Target="../tags/tag775.xml"/><Relationship Id="rId11" Type="http://schemas.openxmlformats.org/officeDocument/2006/relationships/tags" Target="../tags/tag780.xml"/><Relationship Id="rId5" Type="http://schemas.openxmlformats.org/officeDocument/2006/relationships/tags" Target="../tags/tag774.xml"/><Relationship Id="rId15" Type="http://schemas.openxmlformats.org/officeDocument/2006/relationships/oleObject" Target="../embeddings/oleObject79.bin"/><Relationship Id="rId10" Type="http://schemas.openxmlformats.org/officeDocument/2006/relationships/tags" Target="../tags/tag779.xml"/><Relationship Id="rId4" Type="http://schemas.openxmlformats.org/officeDocument/2006/relationships/tags" Target="../tags/tag773.xml"/><Relationship Id="rId9" Type="http://schemas.openxmlformats.org/officeDocument/2006/relationships/tags" Target="../tags/tag778.xml"/><Relationship Id="rId14" Type="http://schemas.openxmlformats.org/officeDocument/2006/relationships/notesSlide" Target="../notesSlides/notesSlide6.xml"/></Relationships>
</file>

<file path=ppt/slides/_rels/slide57.xml.rels><?xml version="1.0" encoding="UTF-8" standalone="yes"?>
<Relationships xmlns="http://schemas.openxmlformats.org/package/2006/relationships"><Relationship Id="rId3" Type="http://schemas.openxmlformats.org/officeDocument/2006/relationships/tags" Target="../tags/tag784.xml"/><Relationship Id="rId7" Type="http://schemas.openxmlformats.org/officeDocument/2006/relationships/image" Target="../media/image11.emf"/><Relationship Id="rId2" Type="http://schemas.openxmlformats.org/officeDocument/2006/relationships/tags" Target="../tags/tag783.xml"/><Relationship Id="rId1" Type="http://schemas.openxmlformats.org/officeDocument/2006/relationships/tags" Target="../tags/tag782.xml"/><Relationship Id="rId6" Type="http://schemas.openxmlformats.org/officeDocument/2006/relationships/oleObject" Target="../embeddings/oleObject80.bin"/><Relationship Id="rId5" Type="http://schemas.openxmlformats.org/officeDocument/2006/relationships/slideLayout" Target="../slideLayouts/slideLayout2.xml"/><Relationship Id="rId4" Type="http://schemas.openxmlformats.org/officeDocument/2006/relationships/tags" Target="../tags/tag785.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7.xml"/><Relationship Id="rId1" Type="http://schemas.openxmlformats.org/officeDocument/2006/relationships/tags" Target="../tags/tag786.xml"/><Relationship Id="rId5" Type="http://schemas.openxmlformats.org/officeDocument/2006/relationships/image" Target="../media/image19.emf"/><Relationship Id="rId4" Type="http://schemas.openxmlformats.org/officeDocument/2006/relationships/oleObject" Target="../embeddings/oleObject81.bin"/></Relationships>
</file>

<file path=ppt/slides/_rels/slide59.xml.rels><?xml version="1.0" encoding="UTF-8" standalone="yes"?>
<Relationships xmlns="http://schemas.openxmlformats.org/package/2006/relationships"><Relationship Id="rId13" Type="http://schemas.openxmlformats.org/officeDocument/2006/relationships/tags" Target="../tags/tag800.xml"/><Relationship Id="rId18" Type="http://schemas.openxmlformats.org/officeDocument/2006/relationships/tags" Target="../tags/tag805.xml"/><Relationship Id="rId26" Type="http://schemas.openxmlformats.org/officeDocument/2006/relationships/tags" Target="../tags/tag813.xml"/><Relationship Id="rId3" Type="http://schemas.openxmlformats.org/officeDocument/2006/relationships/tags" Target="../tags/tag790.xml"/><Relationship Id="rId21" Type="http://schemas.openxmlformats.org/officeDocument/2006/relationships/tags" Target="../tags/tag808.xml"/><Relationship Id="rId34" Type="http://schemas.openxmlformats.org/officeDocument/2006/relationships/image" Target="../media/image19.emf"/><Relationship Id="rId7" Type="http://schemas.openxmlformats.org/officeDocument/2006/relationships/tags" Target="../tags/tag794.xml"/><Relationship Id="rId12" Type="http://schemas.openxmlformats.org/officeDocument/2006/relationships/tags" Target="../tags/tag799.xml"/><Relationship Id="rId17" Type="http://schemas.openxmlformats.org/officeDocument/2006/relationships/tags" Target="../tags/tag804.xml"/><Relationship Id="rId25" Type="http://schemas.openxmlformats.org/officeDocument/2006/relationships/tags" Target="../tags/tag812.xml"/><Relationship Id="rId33" Type="http://schemas.openxmlformats.org/officeDocument/2006/relationships/oleObject" Target="../embeddings/oleObject82.bin"/><Relationship Id="rId2" Type="http://schemas.openxmlformats.org/officeDocument/2006/relationships/tags" Target="../tags/tag789.xml"/><Relationship Id="rId16" Type="http://schemas.openxmlformats.org/officeDocument/2006/relationships/tags" Target="../tags/tag803.xml"/><Relationship Id="rId20" Type="http://schemas.openxmlformats.org/officeDocument/2006/relationships/tags" Target="../tags/tag807.xml"/><Relationship Id="rId29" Type="http://schemas.openxmlformats.org/officeDocument/2006/relationships/tags" Target="../tags/tag816.xml"/><Relationship Id="rId1" Type="http://schemas.openxmlformats.org/officeDocument/2006/relationships/tags" Target="../tags/tag788.xml"/><Relationship Id="rId6" Type="http://schemas.openxmlformats.org/officeDocument/2006/relationships/tags" Target="../tags/tag793.xml"/><Relationship Id="rId11" Type="http://schemas.openxmlformats.org/officeDocument/2006/relationships/tags" Target="../tags/tag798.xml"/><Relationship Id="rId24" Type="http://schemas.openxmlformats.org/officeDocument/2006/relationships/tags" Target="../tags/tag811.xml"/><Relationship Id="rId32" Type="http://schemas.openxmlformats.org/officeDocument/2006/relationships/slideLayout" Target="../slideLayouts/slideLayout2.xml"/><Relationship Id="rId5" Type="http://schemas.openxmlformats.org/officeDocument/2006/relationships/tags" Target="../tags/tag792.xml"/><Relationship Id="rId15" Type="http://schemas.openxmlformats.org/officeDocument/2006/relationships/tags" Target="../tags/tag802.xml"/><Relationship Id="rId23" Type="http://schemas.openxmlformats.org/officeDocument/2006/relationships/tags" Target="../tags/tag810.xml"/><Relationship Id="rId28" Type="http://schemas.openxmlformats.org/officeDocument/2006/relationships/tags" Target="../tags/tag815.xml"/><Relationship Id="rId10" Type="http://schemas.openxmlformats.org/officeDocument/2006/relationships/tags" Target="../tags/tag797.xml"/><Relationship Id="rId19" Type="http://schemas.openxmlformats.org/officeDocument/2006/relationships/tags" Target="../tags/tag806.xml"/><Relationship Id="rId31" Type="http://schemas.openxmlformats.org/officeDocument/2006/relationships/tags" Target="../tags/tag818.xml"/><Relationship Id="rId4" Type="http://schemas.openxmlformats.org/officeDocument/2006/relationships/tags" Target="../tags/tag791.xml"/><Relationship Id="rId9" Type="http://schemas.openxmlformats.org/officeDocument/2006/relationships/tags" Target="../tags/tag796.xml"/><Relationship Id="rId14" Type="http://schemas.openxmlformats.org/officeDocument/2006/relationships/tags" Target="../tags/tag801.xml"/><Relationship Id="rId22" Type="http://schemas.openxmlformats.org/officeDocument/2006/relationships/tags" Target="../tags/tag809.xml"/><Relationship Id="rId27" Type="http://schemas.openxmlformats.org/officeDocument/2006/relationships/tags" Target="../tags/tag814.xml"/><Relationship Id="rId30" Type="http://schemas.openxmlformats.org/officeDocument/2006/relationships/tags" Target="../tags/tag817.xml"/><Relationship Id="rId35" Type="http://schemas.openxmlformats.org/officeDocument/2006/relationships/image" Target="../media/image21.svg"/><Relationship Id="rId8" Type="http://schemas.openxmlformats.org/officeDocument/2006/relationships/tags" Target="../tags/tag79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6.xml"/><Relationship Id="rId1" Type="http://schemas.openxmlformats.org/officeDocument/2006/relationships/tags" Target="../tags/tag385.xml"/><Relationship Id="rId5" Type="http://schemas.openxmlformats.org/officeDocument/2006/relationships/image" Target="../media/image12.emf"/><Relationship Id="rId4" Type="http://schemas.openxmlformats.org/officeDocument/2006/relationships/oleObject" Target="../embeddings/oleObject40.bin"/></Relationships>
</file>

<file path=ppt/slides/_rels/slide60.xml.rels><?xml version="1.0" encoding="UTF-8" standalone="yes"?>
<Relationships xmlns="http://schemas.openxmlformats.org/package/2006/relationships"><Relationship Id="rId13" Type="http://schemas.openxmlformats.org/officeDocument/2006/relationships/tags" Target="../tags/tag831.xml"/><Relationship Id="rId18" Type="http://schemas.openxmlformats.org/officeDocument/2006/relationships/tags" Target="../tags/tag836.xml"/><Relationship Id="rId26" Type="http://schemas.openxmlformats.org/officeDocument/2006/relationships/slideLayout" Target="../slideLayouts/slideLayout12.xml"/><Relationship Id="rId39" Type="http://schemas.openxmlformats.org/officeDocument/2006/relationships/image" Target="../media/image32.png"/><Relationship Id="rId21" Type="http://schemas.openxmlformats.org/officeDocument/2006/relationships/tags" Target="../tags/tag839.xml"/><Relationship Id="rId34" Type="http://schemas.openxmlformats.org/officeDocument/2006/relationships/image" Target="../media/image27.png"/><Relationship Id="rId42" Type="http://schemas.openxmlformats.org/officeDocument/2006/relationships/image" Target="../media/image35.png"/><Relationship Id="rId47" Type="http://schemas.openxmlformats.org/officeDocument/2006/relationships/image" Target="../media/image40.png"/><Relationship Id="rId50" Type="http://schemas.openxmlformats.org/officeDocument/2006/relationships/image" Target="../media/image43.jpeg"/><Relationship Id="rId7" Type="http://schemas.openxmlformats.org/officeDocument/2006/relationships/tags" Target="../tags/tag825.xml"/><Relationship Id="rId2" Type="http://schemas.openxmlformats.org/officeDocument/2006/relationships/tags" Target="../tags/tag820.xml"/><Relationship Id="rId16" Type="http://schemas.openxmlformats.org/officeDocument/2006/relationships/tags" Target="../tags/tag834.xml"/><Relationship Id="rId29" Type="http://schemas.openxmlformats.org/officeDocument/2006/relationships/image" Target="../media/image22.jpeg"/><Relationship Id="rId11" Type="http://schemas.openxmlformats.org/officeDocument/2006/relationships/tags" Target="../tags/tag829.xml"/><Relationship Id="rId24" Type="http://schemas.openxmlformats.org/officeDocument/2006/relationships/tags" Target="../tags/tag842.xml"/><Relationship Id="rId32" Type="http://schemas.openxmlformats.org/officeDocument/2006/relationships/image" Target="../media/image25.png"/><Relationship Id="rId37" Type="http://schemas.openxmlformats.org/officeDocument/2006/relationships/image" Target="../media/image30.png"/><Relationship Id="rId40" Type="http://schemas.openxmlformats.org/officeDocument/2006/relationships/image" Target="../media/image33.png"/><Relationship Id="rId45" Type="http://schemas.openxmlformats.org/officeDocument/2006/relationships/image" Target="../media/image38.png"/><Relationship Id="rId5" Type="http://schemas.openxmlformats.org/officeDocument/2006/relationships/tags" Target="../tags/tag823.xml"/><Relationship Id="rId15" Type="http://schemas.openxmlformats.org/officeDocument/2006/relationships/tags" Target="../tags/tag833.xml"/><Relationship Id="rId23" Type="http://schemas.openxmlformats.org/officeDocument/2006/relationships/tags" Target="../tags/tag841.xml"/><Relationship Id="rId28" Type="http://schemas.openxmlformats.org/officeDocument/2006/relationships/image" Target="../media/image11.emf"/><Relationship Id="rId36" Type="http://schemas.openxmlformats.org/officeDocument/2006/relationships/image" Target="../media/image29.png"/><Relationship Id="rId49" Type="http://schemas.openxmlformats.org/officeDocument/2006/relationships/image" Target="../media/image42.png"/><Relationship Id="rId10" Type="http://schemas.openxmlformats.org/officeDocument/2006/relationships/tags" Target="../tags/tag828.xml"/><Relationship Id="rId19" Type="http://schemas.openxmlformats.org/officeDocument/2006/relationships/tags" Target="../tags/tag837.xml"/><Relationship Id="rId31" Type="http://schemas.openxmlformats.org/officeDocument/2006/relationships/image" Target="../media/image24.png"/><Relationship Id="rId44" Type="http://schemas.openxmlformats.org/officeDocument/2006/relationships/image" Target="../media/image37.png"/><Relationship Id="rId4" Type="http://schemas.openxmlformats.org/officeDocument/2006/relationships/tags" Target="../tags/tag822.xml"/><Relationship Id="rId9" Type="http://schemas.openxmlformats.org/officeDocument/2006/relationships/tags" Target="../tags/tag827.xml"/><Relationship Id="rId14" Type="http://schemas.openxmlformats.org/officeDocument/2006/relationships/tags" Target="../tags/tag832.xml"/><Relationship Id="rId22" Type="http://schemas.openxmlformats.org/officeDocument/2006/relationships/tags" Target="../tags/tag840.xml"/><Relationship Id="rId27" Type="http://schemas.openxmlformats.org/officeDocument/2006/relationships/oleObject" Target="../embeddings/oleObject83.bin"/><Relationship Id="rId30" Type="http://schemas.openxmlformats.org/officeDocument/2006/relationships/image" Target="../media/image23.png"/><Relationship Id="rId35" Type="http://schemas.openxmlformats.org/officeDocument/2006/relationships/image" Target="../media/image28.png"/><Relationship Id="rId43" Type="http://schemas.openxmlformats.org/officeDocument/2006/relationships/image" Target="../media/image36.png"/><Relationship Id="rId48" Type="http://schemas.openxmlformats.org/officeDocument/2006/relationships/image" Target="../media/image41.png"/><Relationship Id="rId8" Type="http://schemas.openxmlformats.org/officeDocument/2006/relationships/tags" Target="../tags/tag826.xml"/><Relationship Id="rId51" Type="http://schemas.openxmlformats.org/officeDocument/2006/relationships/image" Target="../media/image44.png"/><Relationship Id="rId3" Type="http://schemas.openxmlformats.org/officeDocument/2006/relationships/tags" Target="../tags/tag821.xml"/><Relationship Id="rId12" Type="http://schemas.openxmlformats.org/officeDocument/2006/relationships/tags" Target="../tags/tag830.xml"/><Relationship Id="rId17" Type="http://schemas.openxmlformats.org/officeDocument/2006/relationships/tags" Target="../tags/tag835.xml"/><Relationship Id="rId25" Type="http://schemas.openxmlformats.org/officeDocument/2006/relationships/tags" Target="../tags/tag843.xml"/><Relationship Id="rId33" Type="http://schemas.openxmlformats.org/officeDocument/2006/relationships/image" Target="../media/image26.jpeg"/><Relationship Id="rId38" Type="http://schemas.openxmlformats.org/officeDocument/2006/relationships/image" Target="../media/image31.jpeg"/><Relationship Id="rId46" Type="http://schemas.openxmlformats.org/officeDocument/2006/relationships/image" Target="../media/image39.png"/><Relationship Id="rId20" Type="http://schemas.openxmlformats.org/officeDocument/2006/relationships/tags" Target="../tags/tag838.xml"/><Relationship Id="rId41" Type="http://schemas.openxmlformats.org/officeDocument/2006/relationships/image" Target="../media/image34.jpeg"/><Relationship Id="rId1" Type="http://schemas.openxmlformats.org/officeDocument/2006/relationships/tags" Target="../tags/tag819.xml"/><Relationship Id="rId6" Type="http://schemas.openxmlformats.org/officeDocument/2006/relationships/tags" Target="../tags/tag824.xml"/></Relationships>
</file>

<file path=ppt/slides/_rels/slide61.xml.rels><?xml version="1.0" encoding="UTF-8" standalone="yes"?>
<Relationships xmlns="http://schemas.openxmlformats.org/package/2006/relationships"><Relationship Id="rId8" Type="http://schemas.openxmlformats.org/officeDocument/2006/relationships/tags" Target="../tags/tag851.xml"/><Relationship Id="rId13" Type="http://schemas.openxmlformats.org/officeDocument/2006/relationships/oleObject" Target="../embeddings/oleObject84.bin"/><Relationship Id="rId3" Type="http://schemas.openxmlformats.org/officeDocument/2006/relationships/tags" Target="../tags/tag846.xml"/><Relationship Id="rId7" Type="http://schemas.openxmlformats.org/officeDocument/2006/relationships/tags" Target="../tags/tag850.xml"/><Relationship Id="rId12" Type="http://schemas.openxmlformats.org/officeDocument/2006/relationships/slideLayout" Target="../slideLayouts/slideLayout12.xml"/><Relationship Id="rId2" Type="http://schemas.openxmlformats.org/officeDocument/2006/relationships/tags" Target="../tags/tag845.xml"/><Relationship Id="rId1" Type="http://schemas.openxmlformats.org/officeDocument/2006/relationships/tags" Target="../tags/tag844.xml"/><Relationship Id="rId6" Type="http://schemas.openxmlformats.org/officeDocument/2006/relationships/tags" Target="../tags/tag849.xml"/><Relationship Id="rId11" Type="http://schemas.openxmlformats.org/officeDocument/2006/relationships/tags" Target="../tags/tag854.xml"/><Relationship Id="rId5" Type="http://schemas.openxmlformats.org/officeDocument/2006/relationships/tags" Target="../tags/tag848.xml"/><Relationship Id="rId10" Type="http://schemas.openxmlformats.org/officeDocument/2006/relationships/tags" Target="../tags/tag853.xml"/><Relationship Id="rId4" Type="http://schemas.openxmlformats.org/officeDocument/2006/relationships/tags" Target="../tags/tag847.xml"/><Relationship Id="rId9" Type="http://schemas.openxmlformats.org/officeDocument/2006/relationships/tags" Target="../tags/tag852.xml"/><Relationship Id="rId14" Type="http://schemas.openxmlformats.org/officeDocument/2006/relationships/image" Target="../media/image11.emf"/></Relationships>
</file>

<file path=ppt/slides/_rels/slide62.xml.rels><?xml version="1.0" encoding="UTF-8" standalone="yes"?>
<Relationships xmlns="http://schemas.openxmlformats.org/package/2006/relationships"><Relationship Id="rId8" Type="http://schemas.openxmlformats.org/officeDocument/2006/relationships/tags" Target="../tags/tag862.xml"/><Relationship Id="rId13" Type="http://schemas.openxmlformats.org/officeDocument/2006/relationships/slideLayout" Target="../slideLayouts/slideLayout11.xml"/><Relationship Id="rId3" Type="http://schemas.openxmlformats.org/officeDocument/2006/relationships/tags" Target="../tags/tag857.xml"/><Relationship Id="rId7" Type="http://schemas.openxmlformats.org/officeDocument/2006/relationships/tags" Target="../tags/tag861.xml"/><Relationship Id="rId12" Type="http://schemas.openxmlformats.org/officeDocument/2006/relationships/tags" Target="../tags/tag866.xml"/><Relationship Id="rId2" Type="http://schemas.openxmlformats.org/officeDocument/2006/relationships/tags" Target="../tags/tag856.xml"/><Relationship Id="rId16" Type="http://schemas.openxmlformats.org/officeDocument/2006/relationships/chart" Target="../charts/chart4.xml"/><Relationship Id="rId1" Type="http://schemas.openxmlformats.org/officeDocument/2006/relationships/tags" Target="../tags/tag855.xml"/><Relationship Id="rId6" Type="http://schemas.openxmlformats.org/officeDocument/2006/relationships/tags" Target="../tags/tag860.xml"/><Relationship Id="rId11" Type="http://schemas.openxmlformats.org/officeDocument/2006/relationships/tags" Target="../tags/tag865.xml"/><Relationship Id="rId5" Type="http://schemas.openxmlformats.org/officeDocument/2006/relationships/tags" Target="../tags/tag859.xml"/><Relationship Id="rId15" Type="http://schemas.openxmlformats.org/officeDocument/2006/relationships/image" Target="../media/image12.emf"/><Relationship Id="rId10" Type="http://schemas.openxmlformats.org/officeDocument/2006/relationships/tags" Target="../tags/tag864.xml"/><Relationship Id="rId4" Type="http://schemas.openxmlformats.org/officeDocument/2006/relationships/tags" Target="../tags/tag858.xml"/><Relationship Id="rId9" Type="http://schemas.openxmlformats.org/officeDocument/2006/relationships/tags" Target="../tags/tag863.xml"/><Relationship Id="rId14" Type="http://schemas.openxmlformats.org/officeDocument/2006/relationships/oleObject" Target="../embeddings/oleObject85.bin"/></Relationships>
</file>

<file path=ppt/slides/_rels/slide63.xml.rels><?xml version="1.0" encoding="UTF-8" standalone="yes"?>
<Relationships xmlns="http://schemas.openxmlformats.org/package/2006/relationships"><Relationship Id="rId8" Type="http://schemas.openxmlformats.org/officeDocument/2006/relationships/tags" Target="../tags/tag874.xml"/><Relationship Id="rId13" Type="http://schemas.openxmlformats.org/officeDocument/2006/relationships/image" Target="../media/image12.emf"/><Relationship Id="rId3" Type="http://schemas.openxmlformats.org/officeDocument/2006/relationships/tags" Target="../tags/tag869.xml"/><Relationship Id="rId7" Type="http://schemas.openxmlformats.org/officeDocument/2006/relationships/tags" Target="../tags/tag873.xml"/><Relationship Id="rId12" Type="http://schemas.openxmlformats.org/officeDocument/2006/relationships/oleObject" Target="../embeddings/oleObject86.bin"/><Relationship Id="rId2" Type="http://schemas.openxmlformats.org/officeDocument/2006/relationships/tags" Target="../tags/tag868.xml"/><Relationship Id="rId1" Type="http://schemas.openxmlformats.org/officeDocument/2006/relationships/tags" Target="../tags/tag867.xml"/><Relationship Id="rId6" Type="http://schemas.openxmlformats.org/officeDocument/2006/relationships/tags" Target="../tags/tag872.xml"/><Relationship Id="rId11" Type="http://schemas.openxmlformats.org/officeDocument/2006/relationships/slideLayout" Target="../slideLayouts/slideLayout11.xml"/><Relationship Id="rId5" Type="http://schemas.openxmlformats.org/officeDocument/2006/relationships/tags" Target="../tags/tag871.xml"/><Relationship Id="rId10" Type="http://schemas.openxmlformats.org/officeDocument/2006/relationships/tags" Target="../tags/tag876.xml"/><Relationship Id="rId4" Type="http://schemas.openxmlformats.org/officeDocument/2006/relationships/tags" Target="../tags/tag870.xml"/><Relationship Id="rId9" Type="http://schemas.openxmlformats.org/officeDocument/2006/relationships/tags" Target="../tags/tag875.xml"/><Relationship Id="rId14" Type="http://schemas.openxmlformats.org/officeDocument/2006/relationships/chart" Target="../charts/chart5.xml"/></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tags" Target="../tags/tag879.xml"/><Relationship Id="rId7" Type="http://schemas.openxmlformats.org/officeDocument/2006/relationships/slideLayout" Target="../slideLayouts/slideLayout2.xml"/><Relationship Id="rId2" Type="http://schemas.openxmlformats.org/officeDocument/2006/relationships/tags" Target="../tags/tag878.xml"/><Relationship Id="rId1" Type="http://schemas.openxmlformats.org/officeDocument/2006/relationships/tags" Target="../tags/tag877.xml"/><Relationship Id="rId6" Type="http://schemas.openxmlformats.org/officeDocument/2006/relationships/tags" Target="../tags/tag882.xml"/><Relationship Id="rId5" Type="http://schemas.openxmlformats.org/officeDocument/2006/relationships/tags" Target="../tags/tag881.xml"/><Relationship Id="rId4" Type="http://schemas.openxmlformats.org/officeDocument/2006/relationships/tags" Target="../tags/tag880.xml"/><Relationship Id="rId9" Type="http://schemas.openxmlformats.org/officeDocument/2006/relationships/image" Target="../media/image12.emf"/></Relationships>
</file>

<file path=ppt/slides/_rels/slide6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85.xml"/><Relationship Id="rId7" Type="http://schemas.openxmlformats.org/officeDocument/2006/relationships/tags" Target="../tags/tag889.xml"/><Relationship Id="rId2" Type="http://schemas.openxmlformats.org/officeDocument/2006/relationships/tags" Target="../tags/tag884.xml"/><Relationship Id="rId1" Type="http://schemas.openxmlformats.org/officeDocument/2006/relationships/tags" Target="../tags/tag883.xml"/><Relationship Id="rId6" Type="http://schemas.openxmlformats.org/officeDocument/2006/relationships/tags" Target="../tags/tag888.xml"/><Relationship Id="rId5" Type="http://schemas.openxmlformats.org/officeDocument/2006/relationships/tags" Target="../tags/tag887.xml"/><Relationship Id="rId10" Type="http://schemas.openxmlformats.org/officeDocument/2006/relationships/image" Target="../media/image12.emf"/><Relationship Id="rId4" Type="http://schemas.openxmlformats.org/officeDocument/2006/relationships/tags" Target="../tags/tag886.xml"/><Relationship Id="rId9" Type="http://schemas.openxmlformats.org/officeDocument/2006/relationships/oleObject" Target="../embeddings/oleObject88.bin"/></Relationships>
</file>

<file path=ppt/slides/_rels/slide66.xml.rels><?xml version="1.0" encoding="UTF-8" standalone="yes"?>
<Relationships xmlns="http://schemas.openxmlformats.org/package/2006/relationships"><Relationship Id="rId8" Type="http://schemas.openxmlformats.org/officeDocument/2006/relationships/tags" Target="../tags/tag897.xml"/><Relationship Id="rId3" Type="http://schemas.openxmlformats.org/officeDocument/2006/relationships/tags" Target="../tags/tag892.xml"/><Relationship Id="rId7" Type="http://schemas.openxmlformats.org/officeDocument/2006/relationships/tags" Target="../tags/tag896.xml"/><Relationship Id="rId2" Type="http://schemas.openxmlformats.org/officeDocument/2006/relationships/tags" Target="../tags/tag891.xml"/><Relationship Id="rId1" Type="http://schemas.openxmlformats.org/officeDocument/2006/relationships/tags" Target="../tags/tag890.xml"/><Relationship Id="rId6" Type="http://schemas.openxmlformats.org/officeDocument/2006/relationships/tags" Target="../tags/tag895.xml"/><Relationship Id="rId11" Type="http://schemas.openxmlformats.org/officeDocument/2006/relationships/image" Target="../media/image11.emf"/><Relationship Id="rId5" Type="http://schemas.openxmlformats.org/officeDocument/2006/relationships/tags" Target="../tags/tag894.xml"/><Relationship Id="rId10" Type="http://schemas.openxmlformats.org/officeDocument/2006/relationships/oleObject" Target="../embeddings/oleObject89.bin"/><Relationship Id="rId4" Type="http://schemas.openxmlformats.org/officeDocument/2006/relationships/tags" Target="../tags/tag893.xml"/><Relationship Id="rId9"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00.xml"/><Relationship Id="rId7" Type="http://schemas.openxmlformats.org/officeDocument/2006/relationships/tags" Target="../tags/tag904.xml"/><Relationship Id="rId2" Type="http://schemas.openxmlformats.org/officeDocument/2006/relationships/tags" Target="../tags/tag899.xml"/><Relationship Id="rId1" Type="http://schemas.openxmlformats.org/officeDocument/2006/relationships/tags" Target="../tags/tag898.xml"/><Relationship Id="rId6" Type="http://schemas.openxmlformats.org/officeDocument/2006/relationships/tags" Target="../tags/tag903.xml"/><Relationship Id="rId5" Type="http://schemas.openxmlformats.org/officeDocument/2006/relationships/tags" Target="../tags/tag902.xml"/><Relationship Id="rId10" Type="http://schemas.openxmlformats.org/officeDocument/2006/relationships/image" Target="../media/image11.emf"/><Relationship Id="rId4" Type="http://schemas.openxmlformats.org/officeDocument/2006/relationships/tags" Target="../tags/tag901.xml"/><Relationship Id="rId9" Type="http://schemas.openxmlformats.org/officeDocument/2006/relationships/oleObject" Target="../embeddings/oleObject90.bin"/></Relationships>
</file>

<file path=ppt/slides/_rels/slide68.xml.rels><?xml version="1.0" encoding="UTF-8" standalone="yes"?>
<Relationships xmlns="http://schemas.openxmlformats.org/package/2006/relationships"><Relationship Id="rId8" Type="http://schemas.openxmlformats.org/officeDocument/2006/relationships/tags" Target="../tags/tag912.xml"/><Relationship Id="rId3" Type="http://schemas.openxmlformats.org/officeDocument/2006/relationships/tags" Target="../tags/tag907.xml"/><Relationship Id="rId7" Type="http://schemas.openxmlformats.org/officeDocument/2006/relationships/tags" Target="../tags/tag911.xml"/><Relationship Id="rId2" Type="http://schemas.openxmlformats.org/officeDocument/2006/relationships/tags" Target="../tags/tag906.xml"/><Relationship Id="rId1" Type="http://schemas.openxmlformats.org/officeDocument/2006/relationships/tags" Target="../tags/tag905.xml"/><Relationship Id="rId6" Type="http://schemas.openxmlformats.org/officeDocument/2006/relationships/tags" Target="../tags/tag910.xml"/><Relationship Id="rId11" Type="http://schemas.openxmlformats.org/officeDocument/2006/relationships/image" Target="../media/image11.emf"/><Relationship Id="rId5" Type="http://schemas.openxmlformats.org/officeDocument/2006/relationships/tags" Target="../tags/tag909.xml"/><Relationship Id="rId10" Type="http://schemas.openxmlformats.org/officeDocument/2006/relationships/oleObject" Target="../embeddings/oleObject91.bin"/><Relationship Id="rId4" Type="http://schemas.openxmlformats.org/officeDocument/2006/relationships/tags" Target="../tags/tag908.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ercot.com/files/docs/2026/03/17/145PGRR-08-ERCOT-Comments-031726.docx" TargetMode="External"/><Relationship Id="rId3" Type="http://schemas.openxmlformats.org/officeDocument/2006/relationships/slideLayout" Target="../slideLayouts/slideLayout12.xml"/><Relationship Id="rId7" Type="http://schemas.openxmlformats.org/officeDocument/2006/relationships/hyperlink" Target="https://www.ercot.com/mktrules/issues/NPRR1325" TargetMode="External"/><Relationship Id="rId2" Type="http://schemas.openxmlformats.org/officeDocument/2006/relationships/tags" Target="../tags/tag388.xml"/><Relationship Id="rId1" Type="http://schemas.openxmlformats.org/officeDocument/2006/relationships/tags" Target="../tags/tag387.xml"/><Relationship Id="rId6" Type="http://schemas.openxmlformats.org/officeDocument/2006/relationships/hyperlink" Target="https://www.ercot.com/mktrules/issues/PGRR145" TargetMode="External"/><Relationship Id="rId5" Type="http://schemas.openxmlformats.org/officeDocument/2006/relationships/image" Target="../media/image11.emf"/><Relationship Id="rId4" Type="http://schemas.openxmlformats.org/officeDocument/2006/relationships/oleObject" Target="../embeddings/oleObject41.bin"/></Relationships>
</file>

<file path=ppt/slides/_rels/slide8.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image" Target="../media/image11.emf"/><Relationship Id="rId3" Type="http://schemas.openxmlformats.org/officeDocument/2006/relationships/tags" Target="../tags/tag391.xml"/><Relationship Id="rId7" Type="http://schemas.openxmlformats.org/officeDocument/2006/relationships/tags" Target="../tags/tag395.xml"/><Relationship Id="rId12" Type="http://schemas.openxmlformats.org/officeDocument/2006/relationships/oleObject" Target="../embeddings/oleObject42.bin"/><Relationship Id="rId2" Type="http://schemas.openxmlformats.org/officeDocument/2006/relationships/tags" Target="../tags/tag390.xml"/><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slideLayout" Target="../slideLayouts/slideLayout3.xml"/><Relationship Id="rId5" Type="http://schemas.openxmlformats.org/officeDocument/2006/relationships/tags" Target="../tags/tag393.xml"/><Relationship Id="rId10" Type="http://schemas.openxmlformats.org/officeDocument/2006/relationships/tags" Target="../tags/tag398.xml"/><Relationship Id="rId4" Type="http://schemas.openxmlformats.org/officeDocument/2006/relationships/tags" Target="../tags/tag392.xml"/><Relationship Id="rId9" Type="http://schemas.openxmlformats.org/officeDocument/2006/relationships/tags" Target="../tags/tag397.xml"/></Relationships>
</file>

<file path=ppt/slides/_rels/slide9.xml.rels><?xml version="1.0" encoding="UTF-8" standalone="yes"?>
<Relationships xmlns="http://schemas.openxmlformats.org/package/2006/relationships"><Relationship Id="rId8" Type="http://schemas.openxmlformats.org/officeDocument/2006/relationships/tags" Target="../tags/tag406.xml"/><Relationship Id="rId13" Type="http://schemas.openxmlformats.org/officeDocument/2006/relationships/image" Target="../media/image11.emf"/><Relationship Id="rId3" Type="http://schemas.openxmlformats.org/officeDocument/2006/relationships/tags" Target="../tags/tag401.xml"/><Relationship Id="rId7" Type="http://schemas.openxmlformats.org/officeDocument/2006/relationships/tags" Target="../tags/tag405.xml"/><Relationship Id="rId12" Type="http://schemas.openxmlformats.org/officeDocument/2006/relationships/oleObject" Target="../embeddings/oleObject43.bin"/><Relationship Id="rId2" Type="http://schemas.openxmlformats.org/officeDocument/2006/relationships/tags" Target="../tags/tag400.xml"/><Relationship Id="rId1" Type="http://schemas.openxmlformats.org/officeDocument/2006/relationships/tags" Target="../tags/tag399.xml"/><Relationship Id="rId6" Type="http://schemas.openxmlformats.org/officeDocument/2006/relationships/tags" Target="../tags/tag404.xml"/><Relationship Id="rId11" Type="http://schemas.openxmlformats.org/officeDocument/2006/relationships/slideLayout" Target="../slideLayouts/slideLayout3.xml"/><Relationship Id="rId5" Type="http://schemas.openxmlformats.org/officeDocument/2006/relationships/tags" Target="../tags/tag403.xml"/><Relationship Id="rId10" Type="http://schemas.openxmlformats.org/officeDocument/2006/relationships/tags" Target="../tags/tag408.xml"/><Relationship Id="rId4" Type="http://schemas.openxmlformats.org/officeDocument/2006/relationships/tags" Target="../tags/tag402.xml"/><Relationship Id="rId9" Type="http://schemas.openxmlformats.org/officeDocument/2006/relationships/tags" Target="../tags/tag4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6" hidden="1">
                        <a:extLst>
                          <a:ext uri="{FF2B5EF4-FFF2-40B4-BE49-F238E27FC236}">
                            <a16:creationId xmlns:a16="http://schemas.microsoft.com/office/drawing/2014/main" id="{DFC82A3A-0A2D-4C91-9164-E53833C359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a:solidFill>
                <a:schemeClr val="bg1"/>
              </a:solidFill>
              <a:latin typeface="Georgia" panose="02040502050405020303" pitchFamily="18" charset="0"/>
              <a:ea typeface="+mj-ea"/>
              <a:cs typeface="+mj-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title"/>
            <p:custDataLst>
              <p:tags r:id="rId4"/>
            </p:custDataLst>
          </p:nvPr>
        </p:nvSpPr>
        <p:spPr>
          <a:xfrm>
            <a:off x="5219700" y="1940188"/>
            <a:ext cx="6415088" cy="2031325"/>
          </a:xfrm>
          <a:noFill/>
          <a:ln/>
          <a:extLst>
            <a:ext uri="{909E8E84-426E-40DD-AFC4-6F175D3DCCD1}">
              <a14:hiddenFill xmlns:a14="http://schemas.microsoft.com/office/drawing/2010/main">
                <a:solidFill>
                  <a:srgbClr val="FFFFFF"/>
                </a:solidFill>
              </a14:hiddenFill>
            </a:ext>
          </a:extLst>
        </p:spPr>
        <p:txBody>
          <a:bodyPr vert="horz" anchor="b">
            <a:spAutoFit/>
          </a:bodyPr>
          <a:lstStyle/>
          <a:p>
            <a:r>
              <a:rPr lang="en-US"/>
              <a:t>Large Load Interconnection Batch Study Workshop</a:t>
            </a:r>
          </a:p>
        </p:txBody>
      </p:sp>
      <p:pic>
        <p:nvPicPr>
          <p:cNvPr id="1026" name="Picture 2" descr="What is ERCOT? | Electric Reliability Council of Texas">
            <a:extLst>
              <a:ext uri="{FF2B5EF4-FFF2-40B4-BE49-F238E27FC236}">
                <a16:creationId xmlns:a16="http://schemas.microsoft.com/office/drawing/2014/main" id="{276453CC-D41C-742E-51DF-E9A8DA587D7F}"/>
              </a:ext>
            </a:extLst>
          </p:cNvPr>
          <p:cNvPicPr>
            <a:picLocks noChangeAspect="1" noChangeArrowheads="1"/>
          </p:cNvPicPr>
          <p:nvPr/>
        </p:nvPicPr>
        <p:blipFill>
          <a:blip r:embed="rId11">
            <a:biLevel thresh="25000"/>
            <a:extLst>
              <a:ext uri="{28A0092B-C50C-407E-A947-70E740481C1C}">
                <a14:useLocalDpi xmlns:a14="http://schemas.microsoft.com/office/drawing/2010/main" val="0"/>
              </a:ext>
            </a:extLst>
          </a:blip>
          <a:srcRect/>
          <a:stretch>
            <a:fillRect/>
          </a:stretch>
        </p:blipFill>
        <p:spPr bwMode="auto">
          <a:xfrm>
            <a:off x="551942" y="4897315"/>
            <a:ext cx="2047351" cy="1074859"/>
          </a:xfrm>
          <a:prstGeom prst="rect">
            <a:avLst/>
          </a:prstGeom>
          <a:noFill/>
          <a:extLst>
            <a:ext uri="{909E8E84-426E-40DD-AFC4-6F175D3DCCD1}">
              <a14:hiddenFill xmlns:a14="http://schemas.microsoft.com/office/drawing/2010/main">
                <a:solidFill>
                  <a:srgbClr val="FFFFFF"/>
                </a:solidFill>
              </a14:hiddenFill>
            </a:ext>
          </a:extLst>
        </p:spPr>
      </p:pic>
      <p:sp>
        <p:nvSpPr>
          <p:cNvPr id="5" name="Documenttype">
            <a:extLst>
              <a:ext uri="{FF2B5EF4-FFF2-40B4-BE49-F238E27FC236}">
                <a16:creationId xmlns:a16="http://schemas.microsoft.com/office/drawing/2014/main" id="{DD8FE9DE-4BC5-C27C-2B66-C18BC8C026B4}"/>
              </a:ext>
            </a:extLst>
          </p:cNvPr>
          <p:cNvSpPr txBox="1">
            <a:spLocks/>
          </p:cNvSpPr>
          <p:nvPr>
            <p:custDataLst>
              <p:tags r:id="rId5"/>
            </p:custDataLst>
          </p:nvPr>
        </p:nvSpPr>
        <p:spPr>
          <a:xfrm>
            <a:off x="5232972" y="4622071"/>
            <a:ext cx="6018213" cy="27699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Font typeface="Segoe UI" panose="020B0502040204020203" pitchFamily="34" charset="0"/>
              <a:buNone/>
            </a:pPr>
            <a:r>
              <a:rPr lang="en-US" sz="1800">
                <a:cs typeface="Arial"/>
              </a:rPr>
              <a:t>March 30</a:t>
            </a:r>
            <a:r>
              <a:rPr lang="en-US" sz="1800" baseline="30000">
                <a:cs typeface="Arial"/>
              </a:rPr>
              <a:t>th</a:t>
            </a:r>
            <a:r>
              <a:rPr lang="en-US" sz="1800">
                <a:cs typeface="Arial"/>
              </a:rPr>
              <a:t>, 2026</a:t>
            </a:r>
          </a:p>
        </p:txBody>
      </p:sp>
      <p:sp>
        <p:nvSpPr>
          <p:cNvPr id="16" name="Documenttype">
            <a:extLst>
              <a:ext uri="{FF2B5EF4-FFF2-40B4-BE49-F238E27FC236}">
                <a16:creationId xmlns:a16="http://schemas.microsoft.com/office/drawing/2014/main" id="{0BB13B68-1A53-6458-0713-384D36038468}"/>
              </a:ext>
            </a:extLst>
          </p:cNvPr>
          <p:cNvSpPr txBox="1">
            <a:spLocks/>
          </p:cNvSpPr>
          <p:nvPr>
            <p:custDataLst>
              <p:tags r:id="rId6"/>
            </p:custDataLst>
          </p:nvPr>
        </p:nvSpPr>
        <p:spPr>
          <a:xfrm>
            <a:off x="5232972" y="4165522"/>
            <a:ext cx="6018213" cy="276999"/>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None/>
            </a:pPr>
            <a:r>
              <a:rPr lang="en-US" sz="1800">
                <a:cs typeface="Arial"/>
              </a:rPr>
              <a:t>Workshop #6</a:t>
            </a:r>
          </a:p>
        </p:txBody>
      </p:sp>
    </p:spTree>
    <p:custDataLst>
      <p:tags r:id="rId1"/>
    </p:custDataLst>
    <p:extLst>
      <p:ext uri="{BB962C8B-B14F-4D97-AF65-F5344CB8AC3E}">
        <p14:creationId xmlns:p14="http://schemas.microsoft.com/office/powerpoint/2010/main" val="35006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8CEEFA-97B5-7EE6-7144-4C6708D3B707}"/>
              </a:ext>
            </a:extLst>
          </p:cNvPr>
          <p:cNvGrpSpPr/>
          <p:nvPr/>
        </p:nvGrpSpPr>
        <p:grpSpPr>
          <a:xfrm>
            <a:off x="891298" y="2206047"/>
            <a:ext cx="4116117" cy="3015741"/>
            <a:chOff x="554736" y="1534150"/>
            <a:chExt cx="3328511" cy="2268594"/>
          </a:xfrm>
        </p:grpSpPr>
        <p:pic>
          <p:nvPicPr>
            <p:cNvPr id="5" name="Picture 4">
              <a:extLst>
                <a:ext uri="{FF2B5EF4-FFF2-40B4-BE49-F238E27FC236}">
                  <a16:creationId xmlns:a16="http://schemas.microsoft.com/office/drawing/2014/main" id="{91CD5F04-2292-1E93-793D-2A8249DD9ACA}"/>
                </a:ext>
              </a:extLst>
            </p:cNvPr>
            <p:cNvPicPr>
              <a:picLocks/>
            </p:cNvPicPr>
            <p:nvPr/>
          </p:nvPicPr>
          <p:blipFill>
            <a:blip r:embed="rId4"/>
            <a:stretch>
              <a:fillRect/>
            </a:stretch>
          </p:blipFill>
          <p:spPr>
            <a:xfrm>
              <a:off x="554736" y="1534150"/>
              <a:ext cx="3328511" cy="2268594"/>
            </a:xfrm>
            <a:prstGeom prst="rect">
              <a:avLst/>
            </a:prstGeom>
          </p:spPr>
        </p:pic>
        <p:sp>
          <p:nvSpPr>
            <p:cNvPr id="6" name="Rectangle 5">
              <a:extLst>
                <a:ext uri="{FF2B5EF4-FFF2-40B4-BE49-F238E27FC236}">
                  <a16:creationId xmlns:a16="http://schemas.microsoft.com/office/drawing/2014/main" id="{048F76F4-B547-C975-FD1D-FBE7C18DCA60}"/>
                </a:ext>
              </a:extLst>
            </p:cNvPr>
            <p:cNvSpPr/>
            <p:nvPr/>
          </p:nvSpPr>
          <p:spPr>
            <a:xfrm>
              <a:off x="2412063" y="3001045"/>
              <a:ext cx="786888" cy="301007"/>
            </a:xfrm>
            <a:prstGeom prst="rect">
              <a:avLst/>
            </a:prstGeom>
            <a:solidFill>
              <a:srgbClr val="F4F6F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grpSp>
        <p:nvGrpSpPr>
          <p:cNvPr id="7" name="Group 6">
            <a:extLst>
              <a:ext uri="{FF2B5EF4-FFF2-40B4-BE49-F238E27FC236}">
                <a16:creationId xmlns:a16="http://schemas.microsoft.com/office/drawing/2014/main" id="{C2F9DB59-84FF-E65D-67E9-7A7077DA4F26}"/>
              </a:ext>
            </a:extLst>
          </p:cNvPr>
          <p:cNvGrpSpPr/>
          <p:nvPr/>
        </p:nvGrpSpPr>
        <p:grpSpPr>
          <a:xfrm>
            <a:off x="6373579" y="2206047"/>
            <a:ext cx="4116117" cy="3015741"/>
            <a:chOff x="554736" y="1534150"/>
            <a:chExt cx="3328511" cy="2268594"/>
          </a:xfrm>
        </p:grpSpPr>
        <p:pic>
          <p:nvPicPr>
            <p:cNvPr id="8" name="Picture 7">
              <a:extLst>
                <a:ext uri="{FF2B5EF4-FFF2-40B4-BE49-F238E27FC236}">
                  <a16:creationId xmlns:a16="http://schemas.microsoft.com/office/drawing/2014/main" id="{828E2299-78A1-FF06-4347-B9FAAFFEBCFD}"/>
                </a:ext>
              </a:extLst>
            </p:cNvPr>
            <p:cNvPicPr>
              <a:picLocks/>
            </p:cNvPicPr>
            <p:nvPr/>
          </p:nvPicPr>
          <p:blipFill>
            <a:blip r:embed="rId4"/>
            <a:stretch>
              <a:fillRect/>
            </a:stretch>
          </p:blipFill>
          <p:spPr>
            <a:xfrm>
              <a:off x="554736" y="1534150"/>
              <a:ext cx="3328511" cy="2268594"/>
            </a:xfrm>
            <a:prstGeom prst="rect">
              <a:avLst/>
            </a:prstGeom>
          </p:spPr>
        </p:pic>
        <p:sp>
          <p:nvSpPr>
            <p:cNvPr id="9" name="Rectangle 8">
              <a:extLst>
                <a:ext uri="{FF2B5EF4-FFF2-40B4-BE49-F238E27FC236}">
                  <a16:creationId xmlns:a16="http://schemas.microsoft.com/office/drawing/2014/main" id="{96A16C85-C77E-6F7B-AC94-D291746993E7}"/>
                </a:ext>
              </a:extLst>
            </p:cNvPr>
            <p:cNvSpPr/>
            <p:nvPr/>
          </p:nvSpPr>
          <p:spPr>
            <a:xfrm>
              <a:off x="2412063" y="3001045"/>
              <a:ext cx="786888" cy="301007"/>
            </a:xfrm>
            <a:prstGeom prst="rect">
              <a:avLst/>
            </a:prstGeom>
            <a:solidFill>
              <a:srgbClr val="F4F6F7"/>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10" name="Isosceles Triangle 9">
            <a:extLst>
              <a:ext uri="{FF2B5EF4-FFF2-40B4-BE49-F238E27FC236}">
                <a16:creationId xmlns:a16="http://schemas.microsoft.com/office/drawing/2014/main" id="{A83827F5-8C5F-D042-EFBA-AF122630619F}"/>
              </a:ext>
            </a:extLst>
          </p:cNvPr>
          <p:cNvSpPr/>
          <p:nvPr/>
        </p:nvSpPr>
        <p:spPr>
          <a:xfrm>
            <a:off x="1683450" y="302154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9" name="TextBox 18">
            <a:extLst>
              <a:ext uri="{FF2B5EF4-FFF2-40B4-BE49-F238E27FC236}">
                <a16:creationId xmlns:a16="http://schemas.microsoft.com/office/drawing/2014/main" id="{A21C03CB-97D1-1AA1-72D5-21DBBB4FE53D}"/>
              </a:ext>
            </a:extLst>
          </p:cNvPr>
          <p:cNvSpPr txBox="1">
            <a:spLocks/>
          </p:cNvSpPr>
          <p:nvPr/>
        </p:nvSpPr>
        <p:spPr>
          <a:xfrm>
            <a:off x="1294408" y="1666536"/>
            <a:ext cx="3814920" cy="43088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400"/>
              <a:t>Automatic study validation – All studies approved prior to Batch Zero are valid</a:t>
            </a:r>
          </a:p>
        </p:txBody>
      </p:sp>
      <p:sp>
        <p:nvSpPr>
          <p:cNvPr id="20" name="TrackerAlphaBlue 110">
            <a:extLst>
              <a:ext uri="{FF2B5EF4-FFF2-40B4-BE49-F238E27FC236}">
                <a16:creationId xmlns:a16="http://schemas.microsoft.com/office/drawing/2014/main" id="{AAE09F86-3043-1768-86F3-56478E8F3D2B}"/>
              </a:ext>
            </a:extLst>
          </p:cNvPr>
          <p:cNvSpPr/>
          <p:nvPr>
            <p:custDataLst>
              <p:tags r:id="rId1"/>
            </p:custDataLst>
          </p:nvPr>
        </p:nvSpPr>
        <p:spPr>
          <a:xfrm>
            <a:off x="831606" y="1712662"/>
            <a:ext cx="298310" cy="23177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A</a:t>
            </a:r>
          </a:p>
        </p:txBody>
      </p:sp>
      <p:sp>
        <p:nvSpPr>
          <p:cNvPr id="23" name="Isosceles Triangle 22">
            <a:extLst>
              <a:ext uri="{FF2B5EF4-FFF2-40B4-BE49-F238E27FC236}">
                <a16:creationId xmlns:a16="http://schemas.microsoft.com/office/drawing/2014/main" id="{21C8639F-EC51-B62F-F76E-28936E02FE3F}"/>
              </a:ext>
            </a:extLst>
          </p:cNvPr>
          <p:cNvSpPr/>
          <p:nvPr/>
        </p:nvSpPr>
        <p:spPr>
          <a:xfrm>
            <a:off x="980761" y="5311033"/>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4" name="Isosceles Triangle 23">
            <a:extLst>
              <a:ext uri="{FF2B5EF4-FFF2-40B4-BE49-F238E27FC236}">
                <a16:creationId xmlns:a16="http://schemas.microsoft.com/office/drawing/2014/main" id="{F897F9AC-8F7A-7BBB-9BA4-2D4A8E8A9522}"/>
              </a:ext>
            </a:extLst>
          </p:cNvPr>
          <p:cNvSpPr/>
          <p:nvPr/>
        </p:nvSpPr>
        <p:spPr>
          <a:xfrm>
            <a:off x="6474020" y="5712789"/>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5" name="Isosceles Triangle 24">
            <a:extLst>
              <a:ext uri="{FF2B5EF4-FFF2-40B4-BE49-F238E27FC236}">
                <a16:creationId xmlns:a16="http://schemas.microsoft.com/office/drawing/2014/main" id="{FFE18873-9D16-4A0D-CD30-5063353B1069}"/>
              </a:ext>
            </a:extLst>
          </p:cNvPr>
          <p:cNvSpPr/>
          <p:nvPr/>
        </p:nvSpPr>
        <p:spPr>
          <a:xfrm>
            <a:off x="2159998" y="2941025"/>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 name="Oval 25">
            <a:extLst>
              <a:ext uri="{FF2B5EF4-FFF2-40B4-BE49-F238E27FC236}">
                <a16:creationId xmlns:a16="http://schemas.microsoft.com/office/drawing/2014/main" id="{EEB917D5-01EB-BBD3-DB32-0353254E3E6C}"/>
              </a:ext>
            </a:extLst>
          </p:cNvPr>
          <p:cNvSpPr/>
          <p:nvPr/>
        </p:nvSpPr>
        <p:spPr>
          <a:xfrm>
            <a:off x="1555423" y="2632073"/>
            <a:ext cx="1040064" cy="769127"/>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7" name="Oval 26">
            <a:extLst>
              <a:ext uri="{FF2B5EF4-FFF2-40B4-BE49-F238E27FC236}">
                <a16:creationId xmlns:a16="http://schemas.microsoft.com/office/drawing/2014/main" id="{A9DFB08A-9CF2-2178-8230-EB643D5E3442}"/>
              </a:ext>
            </a:extLst>
          </p:cNvPr>
          <p:cNvSpPr/>
          <p:nvPr/>
        </p:nvSpPr>
        <p:spPr>
          <a:xfrm>
            <a:off x="1690080" y="3656914"/>
            <a:ext cx="699251" cy="599336"/>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8" name="Oval 27">
            <a:extLst>
              <a:ext uri="{FF2B5EF4-FFF2-40B4-BE49-F238E27FC236}">
                <a16:creationId xmlns:a16="http://schemas.microsoft.com/office/drawing/2014/main" id="{ACC3C8F0-95D6-EF37-C131-15722DCE0F68}"/>
              </a:ext>
            </a:extLst>
          </p:cNvPr>
          <p:cNvSpPr/>
          <p:nvPr/>
        </p:nvSpPr>
        <p:spPr>
          <a:xfrm>
            <a:off x="2276587" y="4439111"/>
            <a:ext cx="1040064" cy="752353"/>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9" name="TextBox 28">
            <a:extLst>
              <a:ext uri="{FF2B5EF4-FFF2-40B4-BE49-F238E27FC236}">
                <a16:creationId xmlns:a16="http://schemas.microsoft.com/office/drawing/2014/main" id="{10EF1F70-6B4C-EB7D-505C-6EAE91AED7A1}"/>
              </a:ext>
            </a:extLst>
          </p:cNvPr>
          <p:cNvSpPr txBox="1"/>
          <p:nvPr/>
        </p:nvSpPr>
        <p:spPr>
          <a:xfrm>
            <a:off x="1189646" y="5281977"/>
            <a:ext cx="6100118" cy="261610"/>
          </a:xfrm>
          <a:prstGeom prst="rect">
            <a:avLst/>
          </a:prstGeom>
          <a:noFill/>
          <a:ln w="6350">
            <a:noFill/>
            <a:miter lim="800000"/>
          </a:ln>
        </p:spPr>
        <p:txBody>
          <a:bodyPr wrap="square">
            <a:spAutoFit/>
          </a:bodyPr>
          <a:lstStyle/>
          <a:p>
            <a:pPr>
              <a:spcBef>
                <a:spcPts val="300"/>
              </a:spcBef>
              <a:spcAft>
                <a:spcPts val="300"/>
              </a:spcAft>
            </a:pPr>
            <a:r>
              <a:rPr lang="en-US" sz="1100"/>
              <a:t>Large Load with a study approved prior to July 10</a:t>
            </a:r>
            <a:endParaRPr lang="en-US" sz="1100">
              <a:cs typeface="Arial"/>
            </a:endParaRPr>
          </a:p>
        </p:txBody>
      </p:sp>
      <p:sp>
        <p:nvSpPr>
          <p:cNvPr id="30" name="Oval 29">
            <a:extLst>
              <a:ext uri="{FF2B5EF4-FFF2-40B4-BE49-F238E27FC236}">
                <a16:creationId xmlns:a16="http://schemas.microsoft.com/office/drawing/2014/main" id="{4A50C44E-A581-6818-94EF-B3A78206DAED}"/>
              </a:ext>
            </a:extLst>
          </p:cNvPr>
          <p:cNvSpPr/>
          <p:nvPr/>
        </p:nvSpPr>
        <p:spPr>
          <a:xfrm>
            <a:off x="797984" y="5673424"/>
            <a:ext cx="391662" cy="261610"/>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1" name="TextBox 30">
            <a:extLst>
              <a:ext uri="{FF2B5EF4-FFF2-40B4-BE49-F238E27FC236}">
                <a16:creationId xmlns:a16="http://schemas.microsoft.com/office/drawing/2014/main" id="{A8174C1A-BD36-DD70-1A46-0BA5800DCA2A}"/>
              </a:ext>
            </a:extLst>
          </p:cNvPr>
          <p:cNvSpPr txBox="1"/>
          <p:nvPr/>
        </p:nvSpPr>
        <p:spPr>
          <a:xfrm>
            <a:off x="1194974" y="5621349"/>
            <a:ext cx="3557448" cy="430887"/>
          </a:xfrm>
          <a:prstGeom prst="rect">
            <a:avLst/>
          </a:prstGeom>
          <a:noFill/>
          <a:ln w="6350">
            <a:noFill/>
            <a:miter lim="800000"/>
          </a:ln>
        </p:spPr>
        <p:txBody>
          <a:bodyPr wrap="square">
            <a:spAutoFit/>
          </a:bodyPr>
          <a:lstStyle/>
          <a:p>
            <a:pPr>
              <a:spcBef>
                <a:spcPts val="300"/>
              </a:spcBef>
              <a:spcAft>
                <a:spcPts val="300"/>
              </a:spcAft>
            </a:pPr>
            <a:r>
              <a:rPr lang="en-US" sz="1100"/>
              <a:t>Area where grid cannot reliably supply all the approved load in all conditions</a:t>
            </a:r>
            <a:endParaRPr lang="en-US" sz="1100">
              <a:cs typeface="Arial"/>
            </a:endParaRPr>
          </a:p>
        </p:txBody>
      </p:sp>
      <p:sp>
        <p:nvSpPr>
          <p:cNvPr id="32" name="TrackerAlphaBlue 110">
            <a:extLst>
              <a:ext uri="{FF2B5EF4-FFF2-40B4-BE49-F238E27FC236}">
                <a16:creationId xmlns:a16="http://schemas.microsoft.com/office/drawing/2014/main" id="{A5001C9B-D676-8A6F-C918-659DCCC4E13B}"/>
              </a:ext>
            </a:extLst>
          </p:cNvPr>
          <p:cNvSpPr/>
          <p:nvPr>
            <p:custDataLst>
              <p:tags r:id="rId2"/>
            </p:custDataLst>
          </p:nvPr>
        </p:nvSpPr>
        <p:spPr>
          <a:xfrm>
            <a:off x="6333685" y="1690598"/>
            <a:ext cx="231775" cy="231775"/>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B</a:t>
            </a:r>
          </a:p>
        </p:txBody>
      </p:sp>
      <p:sp>
        <p:nvSpPr>
          <p:cNvPr id="34" name="TextBox 33">
            <a:extLst>
              <a:ext uri="{FF2B5EF4-FFF2-40B4-BE49-F238E27FC236}">
                <a16:creationId xmlns:a16="http://schemas.microsoft.com/office/drawing/2014/main" id="{B641CC91-1CD6-74A8-471C-C6F29AF19683}"/>
              </a:ext>
            </a:extLst>
          </p:cNvPr>
          <p:cNvSpPr txBox="1"/>
          <p:nvPr/>
        </p:nvSpPr>
        <p:spPr>
          <a:xfrm>
            <a:off x="6565460" y="1594940"/>
            <a:ext cx="4669513" cy="523220"/>
          </a:xfrm>
          <a:prstGeom prst="rect">
            <a:avLst/>
          </a:prstGeom>
          <a:noFill/>
          <a:ln w="6350">
            <a:noFill/>
            <a:miter lim="800000"/>
          </a:ln>
        </p:spPr>
        <p:txBody>
          <a:bodyPr wrap="square">
            <a:spAutoFit/>
          </a:bodyPr>
          <a:lstStyle/>
          <a:p>
            <a:r>
              <a:rPr lang="en-US" sz="1400"/>
              <a:t>Automatic study validation before March 4 and coordinated study validation after, using PGRR145</a:t>
            </a:r>
          </a:p>
        </p:txBody>
      </p:sp>
      <p:sp>
        <p:nvSpPr>
          <p:cNvPr id="59" name="Isosceles Triangle 58">
            <a:extLst>
              <a:ext uri="{FF2B5EF4-FFF2-40B4-BE49-F238E27FC236}">
                <a16:creationId xmlns:a16="http://schemas.microsoft.com/office/drawing/2014/main" id="{B3654892-5D09-87C2-EDFF-559095F5B24C}"/>
              </a:ext>
            </a:extLst>
          </p:cNvPr>
          <p:cNvSpPr/>
          <p:nvPr/>
        </p:nvSpPr>
        <p:spPr>
          <a:xfrm>
            <a:off x="7165731" y="302154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8" name="Isosceles Triangle 67">
            <a:extLst>
              <a:ext uri="{FF2B5EF4-FFF2-40B4-BE49-F238E27FC236}">
                <a16:creationId xmlns:a16="http://schemas.microsoft.com/office/drawing/2014/main" id="{DE8FF766-D575-8FF4-4122-7D42A2686F09}"/>
              </a:ext>
            </a:extLst>
          </p:cNvPr>
          <p:cNvSpPr/>
          <p:nvPr/>
        </p:nvSpPr>
        <p:spPr>
          <a:xfrm>
            <a:off x="7642279" y="2941025"/>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2" name="Isosceles Triangle 71">
            <a:extLst>
              <a:ext uri="{FF2B5EF4-FFF2-40B4-BE49-F238E27FC236}">
                <a16:creationId xmlns:a16="http://schemas.microsoft.com/office/drawing/2014/main" id="{21A1DFD2-2D33-C06E-6689-EFB249EE5204}"/>
              </a:ext>
            </a:extLst>
          </p:cNvPr>
          <p:cNvSpPr/>
          <p:nvPr/>
        </p:nvSpPr>
        <p:spPr>
          <a:xfrm>
            <a:off x="7423235" y="4000558"/>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3" name="Isosceles Triangle 72">
            <a:extLst>
              <a:ext uri="{FF2B5EF4-FFF2-40B4-BE49-F238E27FC236}">
                <a16:creationId xmlns:a16="http://schemas.microsoft.com/office/drawing/2014/main" id="{F36DC681-E326-4A08-E044-364EE2BF8917}"/>
              </a:ext>
            </a:extLst>
          </p:cNvPr>
          <p:cNvSpPr/>
          <p:nvPr/>
        </p:nvSpPr>
        <p:spPr>
          <a:xfrm>
            <a:off x="7597979" y="3812826"/>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4" name="Isosceles Triangle 73">
            <a:extLst>
              <a:ext uri="{FF2B5EF4-FFF2-40B4-BE49-F238E27FC236}">
                <a16:creationId xmlns:a16="http://schemas.microsoft.com/office/drawing/2014/main" id="{C8C792B4-E5F7-7368-35AE-1F80EC25877F}"/>
              </a:ext>
            </a:extLst>
          </p:cNvPr>
          <p:cNvSpPr/>
          <p:nvPr/>
        </p:nvSpPr>
        <p:spPr>
          <a:xfrm>
            <a:off x="8068644" y="4526836"/>
            <a:ext cx="182880" cy="182880"/>
          </a:xfrm>
          <a:prstGeom prst="triangl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6" name="Isosceles Triangle 75">
            <a:extLst>
              <a:ext uri="{FF2B5EF4-FFF2-40B4-BE49-F238E27FC236}">
                <a16:creationId xmlns:a16="http://schemas.microsoft.com/office/drawing/2014/main" id="{E4937CB4-1D2A-51A6-056D-DE41C60A0131}"/>
              </a:ext>
            </a:extLst>
          </p:cNvPr>
          <p:cNvSpPr/>
          <p:nvPr/>
        </p:nvSpPr>
        <p:spPr>
          <a:xfrm>
            <a:off x="7871743" y="464260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7" name="Isosceles Triangle 76">
            <a:extLst>
              <a:ext uri="{FF2B5EF4-FFF2-40B4-BE49-F238E27FC236}">
                <a16:creationId xmlns:a16="http://schemas.microsoft.com/office/drawing/2014/main" id="{DFB7D5F2-3BFB-EC19-B0D9-7E39B6112DEE}"/>
              </a:ext>
            </a:extLst>
          </p:cNvPr>
          <p:cNvSpPr/>
          <p:nvPr/>
        </p:nvSpPr>
        <p:spPr>
          <a:xfrm>
            <a:off x="7342044" y="372979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8" name="Isosceles Triangle 77">
            <a:extLst>
              <a:ext uri="{FF2B5EF4-FFF2-40B4-BE49-F238E27FC236}">
                <a16:creationId xmlns:a16="http://schemas.microsoft.com/office/drawing/2014/main" id="{3197C55E-3116-F0E5-8B3B-F1F09E8B0FE7}"/>
              </a:ext>
            </a:extLst>
          </p:cNvPr>
          <p:cNvSpPr/>
          <p:nvPr/>
        </p:nvSpPr>
        <p:spPr>
          <a:xfrm>
            <a:off x="7793994" y="2705768"/>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9" name="Isosceles Triangle 78">
            <a:extLst>
              <a:ext uri="{FF2B5EF4-FFF2-40B4-BE49-F238E27FC236}">
                <a16:creationId xmlns:a16="http://schemas.microsoft.com/office/drawing/2014/main" id="{C8BFF95F-59BE-A658-487A-FFFA8A1D2FC5}"/>
              </a:ext>
            </a:extLst>
          </p:cNvPr>
          <p:cNvSpPr/>
          <p:nvPr/>
        </p:nvSpPr>
        <p:spPr>
          <a:xfrm>
            <a:off x="9340180" y="293010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0" name="Isosceles Triangle 79">
            <a:extLst>
              <a:ext uri="{FF2B5EF4-FFF2-40B4-BE49-F238E27FC236}">
                <a16:creationId xmlns:a16="http://schemas.microsoft.com/office/drawing/2014/main" id="{134344E7-55D5-F3B2-A23D-0ABBD173B8B8}"/>
              </a:ext>
            </a:extLst>
          </p:cNvPr>
          <p:cNvSpPr/>
          <p:nvPr/>
        </p:nvSpPr>
        <p:spPr>
          <a:xfrm>
            <a:off x="8487513" y="4840052"/>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1" name="Isosceles Triangle 80">
            <a:extLst>
              <a:ext uri="{FF2B5EF4-FFF2-40B4-BE49-F238E27FC236}">
                <a16:creationId xmlns:a16="http://schemas.microsoft.com/office/drawing/2014/main" id="{AE5959AB-4AAD-5EA6-9945-A4E0FE5BFC84}"/>
              </a:ext>
            </a:extLst>
          </p:cNvPr>
          <p:cNvSpPr/>
          <p:nvPr/>
        </p:nvSpPr>
        <p:spPr>
          <a:xfrm>
            <a:off x="6474020" y="5317835"/>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2" name="TextBox 81">
            <a:extLst>
              <a:ext uri="{FF2B5EF4-FFF2-40B4-BE49-F238E27FC236}">
                <a16:creationId xmlns:a16="http://schemas.microsoft.com/office/drawing/2014/main" id="{F55F79CF-D975-D602-6E6A-D939C624D807}"/>
              </a:ext>
            </a:extLst>
          </p:cNvPr>
          <p:cNvSpPr txBox="1"/>
          <p:nvPr/>
        </p:nvSpPr>
        <p:spPr>
          <a:xfrm>
            <a:off x="6713081" y="5309675"/>
            <a:ext cx="6100118" cy="261610"/>
          </a:xfrm>
          <a:prstGeom prst="rect">
            <a:avLst/>
          </a:prstGeom>
          <a:noFill/>
          <a:ln w="6350">
            <a:noFill/>
            <a:miter lim="800000"/>
          </a:ln>
        </p:spPr>
        <p:txBody>
          <a:bodyPr wrap="square">
            <a:spAutoFit/>
          </a:bodyPr>
          <a:lstStyle/>
          <a:p>
            <a:pPr>
              <a:spcBef>
                <a:spcPts val="300"/>
              </a:spcBef>
              <a:spcAft>
                <a:spcPts val="300"/>
              </a:spcAft>
            </a:pPr>
            <a:r>
              <a:rPr lang="en-US" sz="1100"/>
              <a:t>Large Load with a study approved prior to March 4 deemed valid</a:t>
            </a:r>
            <a:endParaRPr lang="en-US" sz="1100">
              <a:cs typeface="Arial"/>
            </a:endParaRPr>
          </a:p>
        </p:txBody>
      </p:sp>
      <p:sp>
        <p:nvSpPr>
          <p:cNvPr id="83" name="TextBox 82">
            <a:extLst>
              <a:ext uri="{FF2B5EF4-FFF2-40B4-BE49-F238E27FC236}">
                <a16:creationId xmlns:a16="http://schemas.microsoft.com/office/drawing/2014/main" id="{BFED5501-A5DC-425D-FBD5-A72E833788C6}"/>
              </a:ext>
            </a:extLst>
          </p:cNvPr>
          <p:cNvSpPr txBox="1"/>
          <p:nvPr/>
        </p:nvSpPr>
        <p:spPr>
          <a:xfrm>
            <a:off x="6696681" y="5599813"/>
            <a:ext cx="4538291" cy="430887"/>
          </a:xfrm>
          <a:prstGeom prst="rect">
            <a:avLst/>
          </a:prstGeom>
          <a:noFill/>
          <a:ln w="6350">
            <a:noFill/>
            <a:miter lim="800000"/>
          </a:ln>
        </p:spPr>
        <p:txBody>
          <a:bodyPr wrap="square">
            <a:spAutoFit/>
          </a:bodyPr>
          <a:lstStyle/>
          <a:p>
            <a:pPr>
              <a:spcBef>
                <a:spcPts val="300"/>
              </a:spcBef>
              <a:spcAft>
                <a:spcPts val="300"/>
              </a:spcAft>
            </a:pPr>
            <a:r>
              <a:rPr lang="en-US" sz="1100"/>
              <a:t>Large Load with a study approved between March 4 and July 10 that may receive a MW amount lower than the initially approved study</a:t>
            </a:r>
            <a:endParaRPr lang="en-US" sz="1100">
              <a:cs typeface="Arial"/>
            </a:endParaRPr>
          </a:p>
        </p:txBody>
      </p:sp>
      <p:sp>
        <p:nvSpPr>
          <p:cNvPr id="84" name="Oval 83">
            <a:extLst>
              <a:ext uri="{FF2B5EF4-FFF2-40B4-BE49-F238E27FC236}">
                <a16:creationId xmlns:a16="http://schemas.microsoft.com/office/drawing/2014/main" id="{ACF3318F-251E-8AC1-FBCE-EC8295A2D902}"/>
              </a:ext>
            </a:extLst>
          </p:cNvPr>
          <p:cNvSpPr/>
          <p:nvPr/>
        </p:nvSpPr>
        <p:spPr>
          <a:xfrm>
            <a:off x="6300233" y="6126747"/>
            <a:ext cx="391662" cy="261610"/>
          </a:xfrm>
          <a:prstGeom prst="ellipse">
            <a:avLst/>
          </a:prstGeom>
          <a:no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5" name="TextBox 84">
            <a:extLst>
              <a:ext uri="{FF2B5EF4-FFF2-40B4-BE49-F238E27FC236}">
                <a16:creationId xmlns:a16="http://schemas.microsoft.com/office/drawing/2014/main" id="{219388FA-9291-0C68-0B84-8856E43B42BB}"/>
              </a:ext>
            </a:extLst>
          </p:cNvPr>
          <p:cNvSpPr txBox="1"/>
          <p:nvPr/>
        </p:nvSpPr>
        <p:spPr>
          <a:xfrm>
            <a:off x="6713081" y="6023947"/>
            <a:ext cx="3776615" cy="430887"/>
          </a:xfrm>
          <a:prstGeom prst="rect">
            <a:avLst/>
          </a:prstGeom>
          <a:noFill/>
          <a:ln w="6350">
            <a:noFill/>
            <a:miter lim="800000"/>
          </a:ln>
        </p:spPr>
        <p:txBody>
          <a:bodyPr wrap="square">
            <a:spAutoFit/>
          </a:bodyPr>
          <a:lstStyle/>
          <a:p>
            <a:pPr>
              <a:spcBef>
                <a:spcPts val="300"/>
              </a:spcBef>
              <a:spcAft>
                <a:spcPts val="300"/>
              </a:spcAft>
            </a:pPr>
            <a:r>
              <a:rPr lang="en-US" sz="1100"/>
              <a:t>Areas where grid cannot reliably supply all the approved load in all conditions are avoided</a:t>
            </a:r>
            <a:endParaRPr lang="en-US" sz="1100">
              <a:cs typeface="Arial"/>
            </a:endParaRPr>
          </a:p>
        </p:txBody>
      </p:sp>
      <p:sp>
        <p:nvSpPr>
          <p:cNvPr id="86" name="Title 1">
            <a:extLst>
              <a:ext uri="{FF2B5EF4-FFF2-40B4-BE49-F238E27FC236}">
                <a16:creationId xmlns:a16="http://schemas.microsoft.com/office/drawing/2014/main" id="{2E051655-0E0E-A995-3B88-E3C3C0B77068}"/>
              </a:ext>
            </a:extLst>
          </p:cNvPr>
          <p:cNvSpPr>
            <a:spLocks noGrp="1"/>
          </p:cNvSpPr>
          <p:nvPr>
            <p:ph type="title"/>
          </p:nvPr>
        </p:nvSpPr>
        <p:spPr>
          <a:xfrm>
            <a:off x="554038" y="171450"/>
            <a:ext cx="11083925" cy="1155700"/>
          </a:xfrm>
        </p:spPr>
        <p:txBody>
          <a:bodyPr/>
          <a:lstStyle/>
          <a:p>
            <a:r>
              <a:rPr lang="en-US"/>
              <a:t>Defining study validity: trade-off between certainty and system reliability</a:t>
            </a:r>
          </a:p>
        </p:txBody>
      </p:sp>
      <p:sp>
        <p:nvSpPr>
          <p:cNvPr id="88" name="TextBox 87">
            <a:extLst>
              <a:ext uri="{FF2B5EF4-FFF2-40B4-BE49-F238E27FC236}">
                <a16:creationId xmlns:a16="http://schemas.microsoft.com/office/drawing/2014/main" id="{62C67E1C-B2F9-ED44-7296-EC6419B2C798}"/>
              </a:ext>
            </a:extLst>
          </p:cNvPr>
          <p:cNvSpPr txBox="1"/>
          <p:nvPr/>
        </p:nvSpPr>
        <p:spPr>
          <a:xfrm>
            <a:off x="554037" y="743929"/>
            <a:ext cx="10910107" cy="600164"/>
          </a:xfrm>
          <a:prstGeom prst="rect">
            <a:avLst/>
          </a:prstGeom>
          <a:noFill/>
          <a:ln w="6350">
            <a:noFill/>
            <a:miter lim="800000"/>
          </a:ln>
        </p:spPr>
        <p:txBody>
          <a:bodyPr wrap="square">
            <a:spAutoFit/>
          </a:bodyPr>
          <a:lstStyle/>
          <a:p>
            <a:pPr marL="285750" indent="-285750">
              <a:spcBef>
                <a:spcPts val="300"/>
              </a:spcBef>
              <a:spcAft>
                <a:spcPts val="300"/>
              </a:spcAft>
              <a:buFont typeface="Arial" panose="020B0604020202020204" pitchFamily="34" charset="0"/>
              <a:buChar char="•"/>
            </a:pPr>
            <a:r>
              <a:rPr lang="en-US" sz="1400">
                <a:cs typeface="Arial"/>
              </a:rPr>
              <a:t>The topic receiving the most comments in PGRR145 is the proposed study validity check for studies completed after March 4, 2026</a:t>
            </a:r>
          </a:p>
          <a:p>
            <a:pPr marL="285750" indent="-285750">
              <a:spcBef>
                <a:spcPts val="300"/>
              </a:spcBef>
              <a:spcAft>
                <a:spcPts val="300"/>
              </a:spcAft>
              <a:buFont typeface="Arial" panose="020B0604020202020204" pitchFamily="34" charset="0"/>
              <a:buChar char="•"/>
            </a:pPr>
            <a:r>
              <a:rPr lang="en-US" sz="1400">
                <a:cs typeface="Arial"/>
              </a:rPr>
              <a:t>ERCOT proposed this check to ensure the base load level in Batch Zero does not exceed transmission system reliability limits</a:t>
            </a:r>
          </a:p>
        </p:txBody>
      </p:sp>
      <p:sp>
        <p:nvSpPr>
          <p:cNvPr id="2" name="Isosceles Triangle 1">
            <a:extLst>
              <a:ext uri="{FF2B5EF4-FFF2-40B4-BE49-F238E27FC236}">
                <a16:creationId xmlns:a16="http://schemas.microsoft.com/office/drawing/2014/main" id="{9F7C3D72-0740-4B7C-C8B2-88479E4A4DBD}"/>
              </a:ext>
            </a:extLst>
          </p:cNvPr>
          <p:cNvSpPr/>
          <p:nvPr/>
        </p:nvSpPr>
        <p:spPr>
          <a:xfrm>
            <a:off x="1917839" y="4035278"/>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1" name="Isosceles Triangle 20">
            <a:extLst>
              <a:ext uri="{FF2B5EF4-FFF2-40B4-BE49-F238E27FC236}">
                <a16:creationId xmlns:a16="http://schemas.microsoft.com/office/drawing/2014/main" id="{B7972774-BF3B-3154-D99E-1F9D1E83D74C}"/>
              </a:ext>
            </a:extLst>
          </p:cNvPr>
          <p:cNvSpPr/>
          <p:nvPr/>
        </p:nvSpPr>
        <p:spPr>
          <a:xfrm>
            <a:off x="2092583" y="3847546"/>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Isosceles Triangle 21">
            <a:extLst>
              <a:ext uri="{FF2B5EF4-FFF2-40B4-BE49-F238E27FC236}">
                <a16:creationId xmlns:a16="http://schemas.microsoft.com/office/drawing/2014/main" id="{D2343AC6-45B4-C5A0-0A26-66DB0A61FD3B}"/>
              </a:ext>
            </a:extLst>
          </p:cNvPr>
          <p:cNvSpPr/>
          <p:nvPr/>
        </p:nvSpPr>
        <p:spPr>
          <a:xfrm>
            <a:off x="2563248" y="4561556"/>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3" name="Isosceles Triangle 32">
            <a:extLst>
              <a:ext uri="{FF2B5EF4-FFF2-40B4-BE49-F238E27FC236}">
                <a16:creationId xmlns:a16="http://schemas.microsoft.com/office/drawing/2014/main" id="{FF4119CD-6F03-BBA7-AD91-D108F1101B52}"/>
              </a:ext>
            </a:extLst>
          </p:cNvPr>
          <p:cNvSpPr/>
          <p:nvPr/>
        </p:nvSpPr>
        <p:spPr>
          <a:xfrm>
            <a:off x="2366347" y="467732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5" name="Isosceles Triangle 34">
            <a:extLst>
              <a:ext uri="{FF2B5EF4-FFF2-40B4-BE49-F238E27FC236}">
                <a16:creationId xmlns:a16="http://schemas.microsoft.com/office/drawing/2014/main" id="{8ED814A3-CEBF-9A35-9211-92DA7EFE1069}"/>
              </a:ext>
            </a:extLst>
          </p:cNvPr>
          <p:cNvSpPr/>
          <p:nvPr/>
        </p:nvSpPr>
        <p:spPr>
          <a:xfrm>
            <a:off x="1836648" y="3764511"/>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6" name="Isosceles Triangle 35">
            <a:extLst>
              <a:ext uri="{FF2B5EF4-FFF2-40B4-BE49-F238E27FC236}">
                <a16:creationId xmlns:a16="http://schemas.microsoft.com/office/drawing/2014/main" id="{AE79876F-F447-94A8-D70E-BA3A8B0CFF32}"/>
              </a:ext>
            </a:extLst>
          </p:cNvPr>
          <p:cNvSpPr/>
          <p:nvPr/>
        </p:nvSpPr>
        <p:spPr>
          <a:xfrm>
            <a:off x="2288598" y="2740488"/>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7" name="Isosceles Triangle 36">
            <a:extLst>
              <a:ext uri="{FF2B5EF4-FFF2-40B4-BE49-F238E27FC236}">
                <a16:creationId xmlns:a16="http://schemas.microsoft.com/office/drawing/2014/main" id="{FB5355CD-686B-CF74-F0C7-14883C990145}"/>
              </a:ext>
            </a:extLst>
          </p:cNvPr>
          <p:cNvSpPr/>
          <p:nvPr/>
        </p:nvSpPr>
        <p:spPr>
          <a:xfrm>
            <a:off x="3834784" y="2964820"/>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Isosceles Triangle 37">
            <a:extLst>
              <a:ext uri="{FF2B5EF4-FFF2-40B4-BE49-F238E27FC236}">
                <a16:creationId xmlns:a16="http://schemas.microsoft.com/office/drawing/2014/main" id="{FEADB132-7D10-3AA0-1730-BCF173622EBC}"/>
              </a:ext>
            </a:extLst>
          </p:cNvPr>
          <p:cNvSpPr/>
          <p:nvPr/>
        </p:nvSpPr>
        <p:spPr>
          <a:xfrm>
            <a:off x="2982117" y="4874772"/>
            <a:ext cx="182880" cy="182880"/>
          </a:xfrm>
          <a:prstGeom prst="triangle">
            <a:avLst/>
          </a:prstGeom>
          <a:solidFill>
            <a:schemeClr val="accent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Tree>
    <p:extLst>
      <p:ext uri="{BB962C8B-B14F-4D97-AF65-F5344CB8AC3E}">
        <p14:creationId xmlns:p14="http://schemas.microsoft.com/office/powerpoint/2010/main" val="2703536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C70CC-B876-AEBC-EB8A-B5C2A9506C61}"/>
            </a:ext>
          </a:extLst>
        </p:cNvPr>
        <p:cNvGrpSpPr/>
        <p:nvPr/>
      </p:nvGrpSpPr>
      <p:grpSpPr>
        <a:xfrm>
          <a:off x="0" y="0"/>
          <a:ext cx="0" cy="0"/>
          <a:chOff x="0" y="0"/>
          <a:chExt cx="0" cy="0"/>
        </a:xfrm>
      </p:grpSpPr>
      <p:sp>
        <p:nvSpPr>
          <p:cNvPr id="223" name="TextBox 222">
            <a:extLst>
              <a:ext uri="{FF2B5EF4-FFF2-40B4-BE49-F238E27FC236}">
                <a16:creationId xmlns:a16="http://schemas.microsoft.com/office/drawing/2014/main" id="{04BCEDDB-C37C-8CAA-6505-758EB9B9B94D}"/>
              </a:ext>
            </a:extLst>
          </p:cNvPr>
          <p:cNvSpPr txBox="1">
            <a:spLocks/>
          </p:cNvSpPr>
          <p:nvPr/>
        </p:nvSpPr>
        <p:spPr>
          <a:xfrm>
            <a:off x="7283900" y="5080253"/>
            <a:ext cx="796819" cy="161583"/>
          </a:xfrm>
          <a:prstGeom prst="rect">
            <a:avLst/>
          </a:prstGeom>
          <a:solidFill>
            <a:schemeClr val="bg1"/>
          </a:solidFill>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1000"/>
              <a:t>March 1</a:t>
            </a:r>
          </a:p>
        </p:txBody>
      </p:sp>
      <p:graphicFrame>
        <p:nvGraphicFramePr>
          <p:cNvPr id="5" name="Object 2" hidden="1">
            <a:extLst>
              <a:ext uri="{FF2B5EF4-FFF2-40B4-BE49-F238E27FC236}">
                <a16:creationId xmlns:a16="http://schemas.microsoft.com/office/drawing/2014/main" id="{2860939A-A571-570F-D00D-B387A4EF0CAD}"/>
              </a:ext>
            </a:extLst>
          </p:cNvPr>
          <p:cNvGraphicFramePr>
            <a:graphicFrameLocks noChangeAspect="1"/>
          </p:cNvGraphicFramePr>
          <p:nvPr>
            <p:custDataLst>
              <p:tags r:id="rId1"/>
            </p:custDataLst>
            <p:extLst>
              <p:ext uri="{D42A27DB-BD31-4B8C-83A1-F6EECF244321}">
                <p14:modId xmlns:p14="http://schemas.microsoft.com/office/powerpoint/2010/main" val="1225429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3" progId="TCLayout.ActiveDocument.1">
                  <p:embed/>
                </p:oleObj>
              </mc:Choice>
              <mc:Fallback>
                <p:oleObj name="think-cell Slide" r:id="rId29" imgW="404" imgH="403" progId="TCLayout.ActiveDocument.1">
                  <p:embed/>
                  <p:pic>
                    <p:nvPicPr>
                      <p:cNvPr id="5" name="Object 2" hidden="1">
                        <a:extLst>
                          <a:ext uri="{FF2B5EF4-FFF2-40B4-BE49-F238E27FC236}">
                            <a16:creationId xmlns:a16="http://schemas.microsoft.com/office/drawing/2014/main" id="{2860939A-A571-570F-D00D-B387A4EF0CAD}"/>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B0DCAECF-0CE3-47BC-F06C-460211C059CA}"/>
              </a:ext>
            </a:extLst>
          </p:cNvPr>
          <p:cNvSpPr>
            <a:spLocks noGrp="1"/>
          </p:cNvSpPr>
          <p:nvPr>
            <p:ph type="title"/>
            <p:custDataLst>
              <p:tags r:id="rId2"/>
            </p:custDataLst>
          </p:nvPr>
        </p:nvSpPr>
        <p:spPr>
          <a:xfrm>
            <a:off x="554736" y="213308"/>
            <a:ext cx="11082528" cy="769441"/>
          </a:xfrm>
        </p:spPr>
        <p:txBody>
          <a:bodyPr vert="horz">
            <a:spAutoFit/>
          </a:bodyPr>
          <a:lstStyle/>
          <a:p>
            <a:r>
              <a:rPr lang="en-US"/>
              <a:t>Proposed Batch inclusion and treatment depend on timing of study completion and milestone achievement</a:t>
            </a:r>
          </a:p>
        </p:txBody>
      </p:sp>
      <p:grpSp>
        <p:nvGrpSpPr>
          <p:cNvPr id="10" name="Group 9">
            <a:extLst>
              <a:ext uri="{FF2B5EF4-FFF2-40B4-BE49-F238E27FC236}">
                <a16:creationId xmlns:a16="http://schemas.microsoft.com/office/drawing/2014/main" id="{61F72EF0-2712-9ECB-FA17-56921032F7E1}"/>
              </a:ext>
            </a:extLst>
          </p:cNvPr>
          <p:cNvGrpSpPr/>
          <p:nvPr/>
        </p:nvGrpSpPr>
        <p:grpSpPr>
          <a:xfrm>
            <a:off x="554736" y="1551328"/>
            <a:ext cx="796819" cy="211980"/>
            <a:chOff x="1257300" y="1665156"/>
            <a:chExt cx="2802637" cy="256495"/>
          </a:xfrm>
        </p:grpSpPr>
        <p:sp>
          <p:nvSpPr>
            <p:cNvPr id="11" name="TextBox 10">
              <a:extLst>
                <a:ext uri="{FF2B5EF4-FFF2-40B4-BE49-F238E27FC236}">
                  <a16:creationId xmlns:a16="http://schemas.microsoft.com/office/drawing/2014/main" id="{740D2141-1487-DBB1-61A9-6BE96963972F}"/>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Studies</a:t>
              </a:r>
            </a:p>
          </p:txBody>
        </p:sp>
        <p:cxnSp>
          <p:nvCxnSpPr>
            <p:cNvPr id="12" name="LineBasicDefault 7">
              <a:extLst>
                <a:ext uri="{FF2B5EF4-FFF2-40B4-BE49-F238E27FC236}">
                  <a16:creationId xmlns:a16="http://schemas.microsoft.com/office/drawing/2014/main" id="{0AEA2FF3-9B51-0F14-A0CE-3FE25BADFC13}"/>
                </a:ext>
              </a:extLst>
            </p:cNvPr>
            <p:cNvCxnSpPr>
              <a:cxnSpLocks/>
            </p:cNvCxnSpPr>
            <p:nvPr>
              <p:custDataLst>
                <p:tags r:id="rId27"/>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D4B638E3-E814-3C18-EE17-825B67FAF52A}"/>
              </a:ext>
            </a:extLst>
          </p:cNvPr>
          <p:cNvGrpSpPr/>
          <p:nvPr/>
        </p:nvGrpSpPr>
        <p:grpSpPr>
          <a:xfrm>
            <a:off x="1607076" y="1551322"/>
            <a:ext cx="3197864" cy="211979"/>
            <a:chOff x="1257300" y="1665156"/>
            <a:chExt cx="2802637" cy="256495"/>
          </a:xfrm>
        </p:grpSpPr>
        <p:sp>
          <p:nvSpPr>
            <p:cNvPr id="16" name="TextBox 15">
              <a:extLst>
                <a:ext uri="{FF2B5EF4-FFF2-40B4-BE49-F238E27FC236}">
                  <a16:creationId xmlns:a16="http://schemas.microsoft.com/office/drawing/2014/main" id="{16A00058-2AB8-A3BE-09C4-8059C7E8DDCB}"/>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Eligibility</a:t>
              </a:r>
            </a:p>
          </p:txBody>
        </p:sp>
        <p:cxnSp>
          <p:nvCxnSpPr>
            <p:cNvPr id="17" name="LineBasicDefault 7">
              <a:extLst>
                <a:ext uri="{FF2B5EF4-FFF2-40B4-BE49-F238E27FC236}">
                  <a16:creationId xmlns:a16="http://schemas.microsoft.com/office/drawing/2014/main" id="{D8264428-AE4D-E334-9FBE-806F63BCCB7E}"/>
                </a:ext>
              </a:extLst>
            </p:cNvPr>
            <p:cNvCxnSpPr>
              <a:cxnSpLocks/>
            </p:cNvCxnSpPr>
            <p:nvPr>
              <p:custDataLst>
                <p:tags r:id="rId26"/>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E068AE27-76A7-01AF-7D9B-76003648AC07}"/>
              </a:ext>
            </a:extLst>
          </p:cNvPr>
          <p:cNvGrpSpPr/>
          <p:nvPr/>
        </p:nvGrpSpPr>
        <p:grpSpPr>
          <a:xfrm>
            <a:off x="8473434" y="1551322"/>
            <a:ext cx="796819" cy="211979"/>
            <a:chOff x="1257300" y="1665156"/>
            <a:chExt cx="2802637" cy="256495"/>
          </a:xfrm>
        </p:grpSpPr>
        <p:sp>
          <p:nvSpPr>
            <p:cNvPr id="22" name="TextBox 21">
              <a:extLst>
                <a:ext uri="{FF2B5EF4-FFF2-40B4-BE49-F238E27FC236}">
                  <a16:creationId xmlns:a16="http://schemas.microsoft.com/office/drawing/2014/main" id="{A5F26949-9203-9754-8C65-230A2AF938B0}"/>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Inclusion</a:t>
              </a:r>
            </a:p>
          </p:txBody>
        </p:sp>
        <p:cxnSp>
          <p:nvCxnSpPr>
            <p:cNvPr id="23" name="LineBasicDefault 7">
              <a:extLst>
                <a:ext uri="{FF2B5EF4-FFF2-40B4-BE49-F238E27FC236}">
                  <a16:creationId xmlns:a16="http://schemas.microsoft.com/office/drawing/2014/main" id="{B5A843EB-380E-BFA8-D091-3C04DA5AC8EC}"/>
                </a:ext>
              </a:extLst>
            </p:cNvPr>
            <p:cNvCxnSpPr>
              <a:cxnSpLocks/>
            </p:cNvCxnSpPr>
            <p:nvPr>
              <p:custDataLst>
                <p:tags r:id="rId25"/>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4" name="Group 23">
            <a:extLst>
              <a:ext uri="{FF2B5EF4-FFF2-40B4-BE49-F238E27FC236}">
                <a16:creationId xmlns:a16="http://schemas.microsoft.com/office/drawing/2014/main" id="{1D2D59C5-DB0E-9DCC-3AD6-727A7E3FA807}"/>
              </a:ext>
            </a:extLst>
          </p:cNvPr>
          <p:cNvGrpSpPr/>
          <p:nvPr/>
        </p:nvGrpSpPr>
        <p:grpSpPr>
          <a:xfrm>
            <a:off x="9363846" y="1551322"/>
            <a:ext cx="2273418" cy="211979"/>
            <a:chOff x="1257300" y="1665156"/>
            <a:chExt cx="2802637" cy="256495"/>
          </a:xfrm>
        </p:grpSpPr>
        <p:sp>
          <p:nvSpPr>
            <p:cNvPr id="25" name="TextBox 24">
              <a:extLst>
                <a:ext uri="{FF2B5EF4-FFF2-40B4-BE49-F238E27FC236}">
                  <a16:creationId xmlns:a16="http://schemas.microsoft.com/office/drawing/2014/main" id="{D0BFBCAE-C9AA-01C2-3768-C3489872CEF6}"/>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Treatment</a:t>
              </a:r>
            </a:p>
          </p:txBody>
        </p:sp>
        <p:cxnSp>
          <p:nvCxnSpPr>
            <p:cNvPr id="26" name="LineBasicDefault 7">
              <a:extLst>
                <a:ext uri="{FF2B5EF4-FFF2-40B4-BE49-F238E27FC236}">
                  <a16:creationId xmlns:a16="http://schemas.microsoft.com/office/drawing/2014/main" id="{D6B602F0-8C9B-6CC3-451E-5362C7E2D3A0}"/>
                </a:ext>
              </a:extLst>
            </p:cNvPr>
            <p:cNvCxnSpPr>
              <a:cxnSpLocks/>
            </p:cNvCxnSpPr>
            <p:nvPr>
              <p:custDataLst>
                <p:tags r:id="rId24"/>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0" name="TextBox 29">
            <a:extLst>
              <a:ext uri="{FF2B5EF4-FFF2-40B4-BE49-F238E27FC236}">
                <a16:creationId xmlns:a16="http://schemas.microsoft.com/office/drawing/2014/main" id="{1F9A7E37-AFC1-9534-E810-DCA16021D973}"/>
              </a:ext>
            </a:extLst>
          </p:cNvPr>
          <p:cNvSpPr txBox="1">
            <a:spLocks/>
          </p:cNvSpPr>
          <p:nvPr/>
        </p:nvSpPr>
        <p:spPr>
          <a:xfrm>
            <a:off x="554736" y="1910920"/>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Legacy</a:t>
            </a:r>
          </a:p>
        </p:txBody>
      </p:sp>
      <p:sp>
        <p:nvSpPr>
          <p:cNvPr id="33" name="TextBox 32">
            <a:extLst>
              <a:ext uri="{FF2B5EF4-FFF2-40B4-BE49-F238E27FC236}">
                <a16:creationId xmlns:a16="http://schemas.microsoft.com/office/drawing/2014/main" id="{C0B7F729-EA09-03FE-B852-A3D8107B5BFE}"/>
              </a:ext>
            </a:extLst>
          </p:cNvPr>
          <p:cNvSpPr txBox="1">
            <a:spLocks/>
          </p:cNvSpPr>
          <p:nvPr/>
        </p:nvSpPr>
        <p:spPr>
          <a:xfrm>
            <a:off x="1607076" y="1910920"/>
            <a:ext cx="3197864" cy="846386"/>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 has complete and valid studies as of March 4, 2026 under PGRR145 Section 9.2.1.4(3) </a:t>
            </a:r>
            <a:r>
              <a:rPr lang="en-US" sz="1100" i="1"/>
              <a:t>(i.e., LLIS completed and interconnection agreement executed under PGRR115 Sections 9.4 and 9.5)</a:t>
            </a:r>
          </a:p>
        </p:txBody>
      </p:sp>
      <p:sp>
        <p:nvSpPr>
          <p:cNvPr id="39" name="TextBox 38">
            <a:extLst>
              <a:ext uri="{FF2B5EF4-FFF2-40B4-BE49-F238E27FC236}">
                <a16:creationId xmlns:a16="http://schemas.microsoft.com/office/drawing/2014/main" id="{557C4CC4-3262-9CD1-B591-1E6A8DC9ED3A}"/>
              </a:ext>
            </a:extLst>
          </p:cNvPr>
          <p:cNvSpPr txBox="1">
            <a:spLocks/>
          </p:cNvSpPr>
          <p:nvPr/>
        </p:nvSpPr>
        <p:spPr>
          <a:xfrm>
            <a:off x="8473434" y="1910920"/>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Zero</a:t>
            </a:r>
          </a:p>
        </p:txBody>
      </p:sp>
      <p:sp>
        <p:nvSpPr>
          <p:cNvPr id="42" name="TextBox 41">
            <a:extLst>
              <a:ext uri="{FF2B5EF4-FFF2-40B4-BE49-F238E27FC236}">
                <a16:creationId xmlns:a16="http://schemas.microsoft.com/office/drawing/2014/main" id="{FE6A8A0F-5E62-9A17-6C6C-1215FA31A0E6}"/>
              </a:ext>
            </a:extLst>
          </p:cNvPr>
          <p:cNvSpPr txBox="1">
            <a:spLocks/>
          </p:cNvSpPr>
          <p:nvPr/>
        </p:nvSpPr>
        <p:spPr>
          <a:xfrm>
            <a:off x="9363846" y="1910920"/>
            <a:ext cx="2497840" cy="133882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If meeting Section 9.2.1.1: modeled as Base Load </a:t>
            </a:r>
            <a:r>
              <a:rPr lang="en-US" sz="1100"/>
              <a:t>not subject to additional study</a:t>
            </a:r>
          </a:p>
          <a:p>
            <a:r>
              <a:rPr lang="en-US" sz="1100" b="1"/>
              <a:t>If meeting Section 9.2.1.2: studied </a:t>
            </a:r>
            <a:r>
              <a:rPr lang="en-US" sz="1100"/>
              <a:t>and allocated based on amount of load that may be served reliably</a:t>
            </a:r>
          </a:p>
          <a:p>
            <a:endParaRPr lang="en-US" sz="1100"/>
          </a:p>
        </p:txBody>
      </p:sp>
      <p:grpSp>
        <p:nvGrpSpPr>
          <p:cNvPr id="44" name="Group 43">
            <a:extLst>
              <a:ext uri="{FF2B5EF4-FFF2-40B4-BE49-F238E27FC236}">
                <a16:creationId xmlns:a16="http://schemas.microsoft.com/office/drawing/2014/main" id="{B98E2550-A8AA-10B0-DCD0-C164CBB7720E}"/>
              </a:ext>
            </a:extLst>
          </p:cNvPr>
          <p:cNvGrpSpPr/>
          <p:nvPr/>
        </p:nvGrpSpPr>
        <p:grpSpPr>
          <a:xfrm>
            <a:off x="4997450" y="1099402"/>
            <a:ext cx="3328988" cy="211979"/>
            <a:chOff x="1257300" y="1665156"/>
            <a:chExt cx="2802637" cy="256495"/>
          </a:xfrm>
        </p:grpSpPr>
        <p:sp>
          <p:nvSpPr>
            <p:cNvPr id="45" name="TextBox 44">
              <a:extLst>
                <a:ext uri="{FF2B5EF4-FFF2-40B4-BE49-F238E27FC236}">
                  <a16:creationId xmlns:a16="http://schemas.microsoft.com/office/drawing/2014/main" id="{628E6524-B7A3-ACDB-EB62-1CADFC9C837D}"/>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Milestone timeline</a:t>
              </a:r>
            </a:p>
          </p:txBody>
        </p:sp>
        <p:cxnSp>
          <p:nvCxnSpPr>
            <p:cNvPr id="46" name="LineBasicDefault 7">
              <a:extLst>
                <a:ext uri="{FF2B5EF4-FFF2-40B4-BE49-F238E27FC236}">
                  <a16:creationId xmlns:a16="http://schemas.microsoft.com/office/drawing/2014/main" id="{D9C82AC8-3DFE-C5EE-8FD1-555ED7637154}"/>
                </a:ext>
              </a:extLst>
            </p:cNvPr>
            <p:cNvCxnSpPr>
              <a:cxnSpLocks/>
            </p:cNvCxnSpPr>
            <p:nvPr>
              <p:custDataLst>
                <p:tags r:id="rId23"/>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7" name="Group 46">
            <a:extLst>
              <a:ext uri="{FF2B5EF4-FFF2-40B4-BE49-F238E27FC236}">
                <a16:creationId xmlns:a16="http://schemas.microsoft.com/office/drawing/2014/main" id="{BCEEB8DA-F9E0-31D5-D367-B3ADFFDF6BE4}"/>
              </a:ext>
            </a:extLst>
          </p:cNvPr>
          <p:cNvGrpSpPr/>
          <p:nvPr/>
        </p:nvGrpSpPr>
        <p:grpSpPr>
          <a:xfrm>
            <a:off x="8473434" y="1099402"/>
            <a:ext cx="3163830" cy="211979"/>
            <a:chOff x="1257300" y="1665156"/>
            <a:chExt cx="2802637" cy="256495"/>
          </a:xfrm>
        </p:grpSpPr>
        <p:sp>
          <p:nvSpPr>
            <p:cNvPr id="48" name="TextBox 47">
              <a:extLst>
                <a:ext uri="{FF2B5EF4-FFF2-40B4-BE49-F238E27FC236}">
                  <a16:creationId xmlns:a16="http://schemas.microsoft.com/office/drawing/2014/main" id="{939636A3-6DCD-3AA5-6E79-F98B6F146443}"/>
                </a:ext>
              </a:extLst>
            </p:cNvPr>
            <p:cNvSpPr txBox="1">
              <a:spLocks/>
            </p:cNvSpPr>
            <p:nvPr/>
          </p:nvSpPr>
          <p:spPr>
            <a:xfrm>
              <a:off x="1257300" y="1665156"/>
              <a:ext cx="2802637" cy="204825"/>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implications</a:t>
              </a:r>
            </a:p>
          </p:txBody>
        </p:sp>
        <p:cxnSp>
          <p:nvCxnSpPr>
            <p:cNvPr id="49" name="LineBasicDefault 7">
              <a:extLst>
                <a:ext uri="{FF2B5EF4-FFF2-40B4-BE49-F238E27FC236}">
                  <a16:creationId xmlns:a16="http://schemas.microsoft.com/office/drawing/2014/main" id="{F0927618-B6A1-C7C5-7CD1-D9D623B7DABA}"/>
                </a:ext>
              </a:extLst>
            </p:cNvPr>
            <p:cNvCxnSpPr>
              <a:cxnSpLocks/>
            </p:cNvCxnSpPr>
            <p:nvPr>
              <p:custDataLst>
                <p:tags r:id="rId22"/>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81" name="Text Placeholder 4">
            <a:extLst>
              <a:ext uri="{FF2B5EF4-FFF2-40B4-BE49-F238E27FC236}">
                <a16:creationId xmlns:a16="http://schemas.microsoft.com/office/drawing/2014/main" id="{FF3B9A2F-4555-07C4-3987-C22CB1BE9A8D}"/>
              </a:ext>
            </a:extLst>
          </p:cNvPr>
          <p:cNvSpPr>
            <a:spLocks noGrp="1"/>
          </p:cNvSpPr>
          <p:nvPr>
            <p:custDataLst>
              <p:tags r:id="rId3"/>
            </p:custDataLst>
          </p:nvPr>
        </p:nvSpPr>
        <p:spPr bwMode="auto">
          <a:xfrm>
            <a:off x="5006975" y="1341438"/>
            <a:ext cx="2354263"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B28CC63-0088-436C-89AC-6745C851684F}" type="datetime'''''''''''''''2''''''''''0''''''''''''''''''''''''2''6'''''''">
              <a:rPr lang="en-US" altLang="en-US" sz="1050" b="1" smtClean="0">
                <a:effectLst/>
                <a:cs typeface="+mn-cs"/>
              </a:rPr>
              <a:pPr lvl="0">
                <a:spcBef>
                  <a:spcPct val="0"/>
                </a:spcBef>
                <a:spcAft>
                  <a:spcPct val="0"/>
                </a:spcAft>
              </a:pPr>
              <a:t>2026</a:t>
            </a:fld>
            <a:endParaRPr lang="en-US" sz="1050" b="1">
              <a:cs typeface="+mn-cs"/>
            </a:endParaRPr>
          </a:p>
        </p:txBody>
      </p:sp>
      <p:sp>
        <p:nvSpPr>
          <p:cNvPr id="183" name="Text Placeholder 4">
            <a:extLst>
              <a:ext uri="{FF2B5EF4-FFF2-40B4-BE49-F238E27FC236}">
                <a16:creationId xmlns:a16="http://schemas.microsoft.com/office/drawing/2014/main" id="{CCAACB3E-DCFF-7E29-28A6-B123F7080200}"/>
              </a:ext>
            </a:extLst>
          </p:cNvPr>
          <p:cNvSpPr>
            <a:spLocks noGrp="1"/>
          </p:cNvSpPr>
          <p:nvPr>
            <p:custDataLst>
              <p:tags r:id="rId4"/>
            </p:custDataLst>
          </p:nvPr>
        </p:nvSpPr>
        <p:spPr bwMode="auto">
          <a:xfrm>
            <a:off x="7361238" y="1341438"/>
            <a:ext cx="9747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18EA1E-7015-4FA4-A71C-563EB1029E57}" type="datetime'''''''''''''''''''''''2''02''7'''''">
              <a:rPr lang="en-US" altLang="en-US" sz="1050" b="1" smtClean="0">
                <a:cs typeface="+mn-cs"/>
              </a:rPr>
              <a:pPr lvl="0">
                <a:spcBef>
                  <a:spcPct val="0"/>
                </a:spcBef>
                <a:spcAft>
                  <a:spcPct val="0"/>
                </a:spcAft>
              </a:pPr>
              <a:t>2027</a:t>
            </a:fld>
            <a:endParaRPr lang="en-US" sz="1050" b="1">
              <a:cs typeface="+mn-cs"/>
            </a:endParaRPr>
          </a:p>
        </p:txBody>
      </p:sp>
      <p:sp>
        <p:nvSpPr>
          <p:cNvPr id="186" name="Text Placeholder 4">
            <a:extLst>
              <a:ext uri="{FF2B5EF4-FFF2-40B4-BE49-F238E27FC236}">
                <a16:creationId xmlns:a16="http://schemas.microsoft.com/office/drawing/2014/main" id="{A5BDC6B0-3642-5920-8082-BAD504F84CB0}"/>
              </a:ext>
            </a:extLst>
          </p:cNvPr>
          <p:cNvSpPr>
            <a:spLocks noGrp="1"/>
          </p:cNvSpPr>
          <p:nvPr>
            <p:custDataLst>
              <p:tags r:id="rId5"/>
            </p:custDataLst>
          </p:nvPr>
        </p:nvSpPr>
        <p:spPr bwMode="auto">
          <a:xfrm>
            <a:off x="5006975" y="1549400"/>
            <a:ext cx="5810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CED5456-0156-4810-82BC-7C3B3BEE6741}" type="datetime'''''''''''''''''Q''''''''''''''''''''1'''">
              <a:rPr lang="en-US" altLang="en-US" sz="1050" b="1" smtClean="0">
                <a:effectLst/>
                <a:cs typeface="+mn-cs"/>
              </a:rPr>
              <a:pPr lvl="0">
                <a:spcBef>
                  <a:spcPct val="0"/>
                </a:spcBef>
                <a:spcAft>
                  <a:spcPct val="0"/>
                </a:spcAft>
              </a:pPr>
              <a:t>Q1</a:t>
            </a:fld>
            <a:endParaRPr lang="en-US" sz="1050" b="1">
              <a:cs typeface="+mn-cs"/>
            </a:endParaRPr>
          </a:p>
        </p:txBody>
      </p:sp>
      <p:sp>
        <p:nvSpPr>
          <p:cNvPr id="188" name="Text Placeholder 4">
            <a:extLst>
              <a:ext uri="{FF2B5EF4-FFF2-40B4-BE49-F238E27FC236}">
                <a16:creationId xmlns:a16="http://schemas.microsoft.com/office/drawing/2014/main" id="{7F9876E5-7B6D-0E3B-892A-F5AFB923C4F0}"/>
              </a:ext>
            </a:extLst>
          </p:cNvPr>
          <p:cNvSpPr>
            <a:spLocks noGrp="1"/>
          </p:cNvSpPr>
          <p:nvPr>
            <p:custDataLst>
              <p:tags r:id="rId6"/>
            </p:custDataLst>
          </p:nvPr>
        </p:nvSpPr>
        <p:spPr bwMode="auto">
          <a:xfrm>
            <a:off x="5588000" y="1549400"/>
            <a:ext cx="58737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775D0AD-A26F-43E1-AD62-7B54121AED29}" type="datetime'''''''''''Q''''''''''''''''2'''''''''''''''''''''''''''''">
              <a:rPr lang="en-US" altLang="en-US" sz="1050" b="1" smtClean="0">
                <a:cs typeface="+mn-cs"/>
              </a:rPr>
              <a:pPr lvl="0">
                <a:spcBef>
                  <a:spcPct val="0"/>
                </a:spcBef>
                <a:spcAft>
                  <a:spcPct val="0"/>
                </a:spcAft>
              </a:pPr>
              <a:t>Q2</a:t>
            </a:fld>
            <a:endParaRPr lang="en-US" sz="1050" b="1">
              <a:cs typeface="+mn-cs"/>
            </a:endParaRPr>
          </a:p>
        </p:txBody>
      </p:sp>
      <p:sp>
        <p:nvSpPr>
          <p:cNvPr id="189" name="Text Placeholder 4">
            <a:extLst>
              <a:ext uri="{FF2B5EF4-FFF2-40B4-BE49-F238E27FC236}">
                <a16:creationId xmlns:a16="http://schemas.microsoft.com/office/drawing/2014/main" id="{4C4B2FDA-A731-EA0E-765D-773572E3287C}"/>
              </a:ext>
            </a:extLst>
          </p:cNvPr>
          <p:cNvSpPr>
            <a:spLocks noGrp="1"/>
          </p:cNvSpPr>
          <p:nvPr>
            <p:custDataLst>
              <p:tags r:id="rId7"/>
            </p:custDataLst>
          </p:nvPr>
        </p:nvSpPr>
        <p:spPr bwMode="auto">
          <a:xfrm>
            <a:off x="6175375" y="1549400"/>
            <a:ext cx="592138"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51D1FE3A-CCBE-436D-996D-25CC8D3C7F79}" type="datetime'''Q''''''''''''''''''''''''''3'''">
              <a:rPr lang="en-US" altLang="en-US" sz="1050" b="1" smtClean="0">
                <a:cs typeface="+mn-cs"/>
              </a:rPr>
              <a:pPr lvl="0">
                <a:spcBef>
                  <a:spcPct val="0"/>
                </a:spcBef>
                <a:spcAft>
                  <a:spcPct val="0"/>
                </a:spcAft>
              </a:pPr>
              <a:t>Q3</a:t>
            </a:fld>
            <a:endParaRPr lang="en-US" sz="1050" b="1">
              <a:cs typeface="+mn-cs"/>
            </a:endParaRPr>
          </a:p>
        </p:txBody>
      </p:sp>
      <p:sp>
        <p:nvSpPr>
          <p:cNvPr id="190" name="Text Placeholder 4">
            <a:extLst>
              <a:ext uri="{FF2B5EF4-FFF2-40B4-BE49-F238E27FC236}">
                <a16:creationId xmlns:a16="http://schemas.microsoft.com/office/drawing/2014/main" id="{BD0A38C4-3328-A8E4-6D22-5D8E86CC2406}"/>
              </a:ext>
            </a:extLst>
          </p:cNvPr>
          <p:cNvSpPr>
            <a:spLocks noGrp="1"/>
          </p:cNvSpPr>
          <p:nvPr>
            <p:custDataLst>
              <p:tags r:id="rId8"/>
            </p:custDataLst>
          </p:nvPr>
        </p:nvSpPr>
        <p:spPr bwMode="auto">
          <a:xfrm>
            <a:off x="6767514" y="1549400"/>
            <a:ext cx="5937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4A373A4-FBE3-4B65-91A5-BA0C735B743D}" type="datetime'''''''''''''''''''''''''''''Q''''''''''''''4'''''''">
              <a:rPr lang="en-US" altLang="en-US" sz="1050" b="1" smtClean="0">
                <a:cs typeface="+mn-cs"/>
              </a:rPr>
              <a:pPr lvl="0">
                <a:spcBef>
                  <a:spcPct val="0"/>
                </a:spcBef>
                <a:spcAft>
                  <a:spcPct val="0"/>
                </a:spcAft>
              </a:pPr>
              <a:t>Q4</a:t>
            </a:fld>
            <a:endParaRPr lang="en-US" sz="1050" b="1">
              <a:cs typeface="+mn-cs"/>
            </a:endParaRPr>
          </a:p>
        </p:txBody>
      </p:sp>
      <p:sp>
        <p:nvSpPr>
          <p:cNvPr id="191" name="Text Placeholder 4">
            <a:extLst>
              <a:ext uri="{FF2B5EF4-FFF2-40B4-BE49-F238E27FC236}">
                <a16:creationId xmlns:a16="http://schemas.microsoft.com/office/drawing/2014/main" id="{1F7B098E-2444-15CD-225B-37388658D8ED}"/>
              </a:ext>
            </a:extLst>
          </p:cNvPr>
          <p:cNvSpPr>
            <a:spLocks noGrp="1"/>
          </p:cNvSpPr>
          <p:nvPr>
            <p:custDataLst>
              <p:tags r:id="rId9"/>
            </p:custDataLst>
          </p:nvPr>
        </p:nvSpPr>
        <p:spPr bwMode="auto">
          <a:xfrm>
            <a:off x="7361238" y="1549400"/>
            <a:ext cx="581025"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FA7DCEE6-6AC8-4F66-87FC-E6A0D08A7826}" type="datetime'''''Q''1'''''''''''''''''''''''">
              <a:rPr lang="en-US" altLang="en-US" sz="1050" b="1" smtClean="0">
                <a:cs typeface="+mn-cs"/>
              </a:rPr>
              <a:pPr lvl="0">
                <a:spcBef>
                  <a:spcPct val="0"/>
                </a:spcBef>
                <a:spcAft>
                  <a:spcPct val="0"/>
                </a:spcAft>
              </a:pPr>
              <a:t>Q1</a:t>
            </a:fld>
            <a:endParaRPr lang="en-US" sz="1050" b="1">
              <a:cs typeface="+mn-cs"/>
            </a:endParaRPr>
          </a:p>
        </p:txBody>
      </p:sp>
      <p:sp>
        <p:nvSpPr>
          <p:cNvPr id="227" name="Text Placeholder 4">
            <a:extLst>
              <a:ext uri="{FF2B5EF4-FFF2-40B4-BE49-F238E27FC236}">
                <a16:creationId xmlns:a16="http://schemas.microsoft.com/office/drawing/2014/main" id="{52113FD2-F5B7-57B6-B99D-7CCD594A649B}"/>
              </a:ext>
            </a:extLst>
          </p:cNvPr>
          <p:cNvSpPr>
            <a:spLocks noGrp="1"/>
          </p:cNvSpPr>
          <p:nvPr>
            <p:custDataLst>
              <p:tags r:id="rId10"/>
            </p:custDataLst>
          </p:nvPr>
        </p:nvSpPr>
        <p:spPr bwMode="auto">
          <a:xfrm>
            <a:off x="7942263" y="1549400"/>
            <a:ext cx="393700" cy="2079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3813" rIns="0" bIns="23813"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FF1FFB6-57BB-45A3-9FC1-DF8FAA3326EE}" type="datetime'''''''''''''''''''''''''''''''''''''Q2'''''''''''''''''''''''">
              <a:rPr lang="en-US" altLang="en-US" sz="1050" b="1" smtClean="0">
                <a:cs typeface="+mn-cs"/>
              </a:rPr>
              <a:pPr lvl="0">
                <a:spcBef>
                  <a:spcPct val="0"/>
                </a:spcBef>
                <a:spcAft>
                  <a:spcPct val="0"/>
                </a:spcAft>
              </a:pPr>
              <a:t>Q2</a:t>
            </a:fld>
            <a:endParaRPr lang="en-US" sz="1050" b="1">
              <a:cs typeface="+mn-cs"/>
            </a:endParaRPr>
          </a:p>
        </p:txBody>
      </p:sp>
      <p:cxnSp>
        <p:nvCxnSpPr>
          <p:cNvPr id="184" name="Straight Connector 183">
            <a:extLst>
              <a:ext uri="{FF2B5EF4-FFF2-40B4-BE49-F238E27FC236}">
                <a16:creationId xmlns:a16="http://schemas.microsoft.com/office/drawing/2014/main" id="{38E6CE21-495A-2D31-84B5-C40049021178}"/>
              </a:ext>
            </a:extLst>
          </p:cNvPr>
          <p:cNvCxnSpPr/>
          <p:nvPr>
            <p:custDataLst>
              <p:tags r:id="rId11"/>
            </p:custDataLst>
          </p:nvPr>
        </p:nvCxnSpPr>
        <p:spPr bwMode="auto">
          <a:xfrm flipH="1">
            <a:off x="4951414" y="1549400"/>
            <a:ext cx="24098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267940F5-ACA9-82E4-C1DD-FB9AC544A3E7}"/>
              </a:ext>
            </a:extLst>
          </p:cNvPr>
          <p:cNvCxnSpPr/>
          <p:nvPr>
            <p:custDataLst>
              <p:tags r:id="rId12"/>
            </p:custDataLst>
          </p:nvPr>
        </p:nvCxnSpPr>
        <p:spPr bwMode="auto">
          <a:xfrm flipH="1">
            <a:off x="7305674" y="1549400"/>
            <a:ext cx="10302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06970A58-93FC-38DA-4107-6AD7FC9CDE9A}"/>
              </a:ext>
            </a:extLst>
          </p:cNvPr>
          <p:cNvCxnSpPr/>
          <p:nvPr>
            <p:custDataLst>
              <p:tags r:id="rId13"/>
            </p:custDataLst>
          </p:nvPr>
        </p:nvCxnSpPr>
        <p:spPr bwMode="auto">
          <a:xfrm>
            <a:off x="5006975"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330C660-58B2-A372-C4D1-2152307FA50E}"/>
              </a:ext>
            </a:extLst>
          </p:cNvPr>
          <p:cNvCxnSpPr/>
          <p:nvPr>
            <p:custDataLst>
              <p:tags r:id="rId14"/>
            </p:custDataLst>
          </p:nvPr>
        </p:nvCxnSpPr>
        <p:spPr bwMode="auto">
          <a:xfrm>
            <a:off x="8335963"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9F0FFDBD-439F-3C1E-B17F-CD1F2A79BE75}"/>
              </a:ext>
            </a:extLst>
          </p:cNvPr>
          <p:cNvCxnSpPr/>
          <p:nvPr>
            <p:custDataLst>
              <p:tags r:id="rId15"/>
            </p:custDataLst>
          </p:nvPr>
        </p:nvCxnSpPr>
        <p:spPr bwMode="auto">
          <a:xfrm>
            <a:off x="5588000"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8FF18510-06D4-8FBD-1119-32A02A37329F}"/>
              </a:ext>
            </a:extLst>
          </p:cNvPr>
          <p:cNvCxnSpPr/>
          <p:nvPr>
            <p:custDataLst>
              <p:tags r:id="rId16"/>
            </p:custDataLst>
          </p:nvPr>
        </p:nvCxnSpPr>
        <p:spPr bwMode="auto">
          <a:xfrm>
            <a:off x="6175375"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846AA43D-40B2-EFF6-5A94-5C2997C6D3D2}"/>
              </a:ext>
            </a:extLst>
          </p:cNvPr>
          <p:cNvCxnSpPr/>
          <p:nvPr>
            <p:custDataLst>
              <p:tags r:id="rId17"/>
            </p:custDataLst>
          </p:nvPr>
        </p:nvCxnSpPr>
        <p:spPr bwMode="auto">
          <a:xfrm>
            <a:off x="6767513"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718A8F28-F9F0-A512-18B5-735F9F78A11D}"/>
              </a:ext>
            </a:extLst>
          </p:cNvPr>
          <p:cNvCxnSpPr/>
          <p:nvPr>
            <p:custDataLst>
              <p:tags r:id="rId18"/>
            </p:custDataLst>
          </p:nvPr>
        </p:nvCxnSpPr>
        <p:spPr bwMode="auto">
          <a:xfrm>
            <a:off x="7361238"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5F4D6A99-B353-619D-DC82-F9CD987A77A3}"/>
              </a:ext>
            </a:extLst>
          </p:cNvPr>
          <p:cNvCxnSpPr/>
          <p:nvPr>
            <p:custDataLst>
              <p:tags r:id="rId19"/>
            </p:custDataLst>
          </p:nvPr>
        </p:nvCxnSpPr>
        <p:spPr bwMode="auto">
          <a:xfrm>
            <a:off x="7942263" y="1757362"/>
            <a:ext cx="0" cy="429895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1C07344-50A3-DC21-7E35-894398A6EB77}"/>
              </a:ext>
            </a:extLst>
          </p:cNvPr>
          <p:cNvCxnSpPr/>
          <p:nvPr>
            <p:custDataLst>
              <p:tags r:id="rId20"/>
            </p:custDataLst>
          </p:nvPr>
        </p:nvCxnSpPr>
        <p:spPr bwMode="auto">
          <a:xfrm>
            <a:off x="5006975" y="6159053"/>
            <a:ext cx="3328988"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A93A8370-5C03-C996-6CC1-AB806F0D45E5}"/>
              </a:ext>
            </a:extLst>
          </p:cNvPr>
          <p:cNvCxnSpPr/>
          <p:nvPr>
            <p:custDataLst>
              <p:tags r:id="rId21"/>
            </p:custDataLst>
          </p:nvPr>
        </p:nvCxnSpPr>
        <p:spPr bwMode="auto">
          <a:xfrm>
            <a:off x="5006975" y="1757363"/>
            <a:ext cx="3328988"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A10BDAA5-22B6-02D2-366F-F583996ADD42}"/>
              </a:ext>
            </a:extLst>
          </p:cNvPr>
          <p:cNvCxnSpPr>
            <a:cxnSpLocks/>
          </p:cNvCxnSpPr>
          <p:nvPr/>
        </p:nvCxnSpPr>
        <p:spPr>
          <a:xfrm>
            <a:off x="521663" y="3014543"/>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09834C97-16ED-E5EA-D102-C2DD6836BF1F}"/>
              </a:ext>
            </a:extLst>
          </p:cNvPr>
          <p:cNvCxnSpPr>
            <a:cxnSpLocks/>
          </p:cNvCxnSpPr>
          <p:nvPr/>
        </p:nvCxnSpPr>
        <p:spPr>
          <a:xfrm>
            <a:off x="5006975" y="1990661"/>
            <a:ext cx="509588"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06" name="Isosceles Triangle 205">
            <a:extLst>
              <a:ext uri="{FF2B5EF4-FFF2-40B4-BE49-F238E27FC236}">
                <a16:creationId xmlns:a16="http://schemas.microsoft.com/office/drawing/2014/main" id="{36F93DEA-10C5-88DC-0078-6BEDB842612D}"/>
              </a:ext>
            </a:extLst>
          </p:cNvPr>
          <p:cNvSpPr/>
          <p:nvPr/>
        </p:nvSpPr>
        <p:spPr>
          <a:xfrm>
            <a:off x="5385964" y="1899221"/>
            <a:ext cx="182880" cy="182880"/>
          </a:xfrm>
          <a:prstGeom prs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sp>
        <p:nvSpPr>
          <p:cNvPr id="207" name="TextBox 206">
            <a:extLst>
              <a:ext uri="{FF2B5EF4-FFF2-40B4-BE49-F238E27FC236}">
                <a16:creationId xmlns:a16="http://schemas.microsoft.com/office/drawing/2014/main" id="{BD614563-1560-7D5B-6337-4186EA8409C2}"/>
              </a:ext>
            </a:extLst>
          </p:cNvPr>
          <p:cNvSpPr txBox="1">
            <a:spLocks/>
          </p:cNvSpPr>
          <p:nvPr/>
        </p:nvSpPr>
        <p:spPr>
          <a:xfrm>
            <a:off x="5262497" y="2115108"/>
            <a:ext cx="494762" cy="161583"/>
          </a:xfrm>
          <a:prstGeom prst="rect">
            <a:avLst/>
          </a:prstGeom>
          <a:solidFill>
            <a:schemeClr val="bg1"/>
          </a:solidFill>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1000"/>
              <a:t>March 4</a:t>
            </a:r>
          </a:p>
        </p:txBody>
      </p:sp>
      <p:sp>
        <p:nvSpPr>
          <p:cNvPr id="208" name="TextBox 207">
            <a:extLst>
              <a:ext uri="{FF2B5EF4-FFF2-40B4-BE49-F238E27FC236}">
                <a16:creationId xmlns:a16="http://schemas.microsoft.com/office/drawing/2014/main" id="{56F5728E-5BA4-D3D3-1DE8-C95D2D54276A}"/>
              </a:ext>
            </a:extLst>
          </p:cNvPr>
          <p:cNvSpPr txBox="1">
            <a:spLocks/>
          </p:cNvSpPr>
          <p:nvPr/>
        </p:nvSpPr>
        <p:spPr>
          <a:xfrm>
            <a:off x="554736" y="3092273"/>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Zero</a:t>
            </a:r>
          </a:p>
        </p:txBody>
      </p:sp>
      <p:sp>
        <p:nvSpPr>
          <p:cNvPr id="209" name="TextBox 208">
            <a:extLst>
              <a:ext uri="{FF2B5EF4-FFF2-40B4-BE49-F238E27FC236}">
                <a16:creationId xmlns:a16="http://schemas.microsoft.com/office/drawing/2014/main" id="{A319E626-95C2-0A8C-32AC-8AC4A0637D5E}"/>
              </a:ext>
            </a:extLst>
          </p:cNvPr>
          <p:cNvSpPr txBox="1">
            <a:spLocks/>
          </p:cNvSpPr>
          <p:nvPr/>
        </p:nvSpPr>
        <p:spPr>
          <a:xfrm>
            <a:off x="1607076" y="3092273"/>
            <a:ext cx="3197864" cy="1169551"/>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 meets eligibility criteria under PGRR145 Sections 9.2.1.1 or 9.2.1.2 by July 10, 2026 </a:t>
            </a:r>
            <a:r>
              <a:rPr lang="en-US" sz="1100"/>
              <a:t>(with DSP/TSP submission by July 24), </a:t>
            </a:r>
            <a:r>
              <a:rPr lang="en-US" sz="1100" b="1"/>
              <a:t>and does not qualify under Section 9.2.1.4(3)</a:t>
            </a:r>
          </a:p>
          <a:p>
            <a:endParaRPr lang="en-US" sz="1100" b="1" i="1"/>
          </a:p>
          <a:p>
            <a:r>
              <a:rPr lang="en-US" sz="1100" b="1" i="1">
                <a:solidFill>
                  <a:srgbClr val="FF0000"/>
                </a:solidFill>
              </a:rPr>
              <a:t>PGRR115 process stops on July 10, 2026</a:t>
            </a:r>
          </a:p>
        </p:txBody>
      </p:sp>
      <p:sp>
        <p:nvSpPr>
          <p:cNvPr id="210" name="TextBox 209">
            <a:extLst>
              <a:ext uri="{FF2B5EF4-FFF2-40B4-BE49-F238E27FC236}">
                <a16:creationId xmlns:a16="http://schemas.microsoft.com/office/drawing/2014/main" id="{CEBD3189-2C59-70C4-35BE-8DD059757F5F}"/>
              </a:ext>
            </a:extLst>
          </p:cNvPr>
          <p:cNvSpPr txBox="1">
            <a:spLocks/>
          </p:cNvSpPr>
          <p:nvPr/>
        </p:nvSpPr>
        <p:spPr>
          <a:xfrm>
            <a:off x="8473434" y="3092273"/>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Zero</a:t>
            </a:r>
          </a:p>
        </p:txBody>
      </p:sp>
      <p:sp>
        <p:nvSpPr>
          <p:cNvPr id="211" name="TextBox 210">
            <a:extLst>
              <a:ext uri="{FF2B5EF4-FFF2-40B4-BE49-F238E27FC236}">
                <a16:creationId xmlns:a16="http://schemas.microsoft.com/office/drawing/2014/main" id="{C2F2BF27-961C-AB2D-1F12-24DCB2CA7C76}"/>
              </a:ext>
            </a:extLst>
          </p:cNvPr>
          <p:cNvSpPr txBox="1">
            <a:spLocks/>
          </p:cNvSpPr>
          <p:nvPr/>
        </p:nvSpPr>
        <p:spPr>
          <a:xfrm>
            <a:off x="9363845" y="3092273"/>
            <a:ext cx="2497835" cy="1677382"/>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Prior studies (if any) are subject to ERCOT validation </a:t>
            </a:r>
            <a:r>
              <a:rPr lang="en-US" sz="1100"/>
              <a:t>and project ordering under Section 9.2.1.4</a:t>
            </a:r>
          </a:p>
          <a:p>
            <a:r>
              <a:rPr lang="en-US" sz="1100" b="1"/>
              <a:t>If meeting Section 9.2.1.1: modeled as Base Load </a:t>
            </a:r>
            <a:r>
              <a:rPr lang="en-US" sz="1100"/>
              <a:t>not subject to additional study</a:t>
            </a:r>
          </a:p>
          <a:p>
            <a:r>
              <a:rPr lang="en-US" sz="1100" b="1"/>
              <a:t>If meeting Section 9.2.1.2: studied </a:t>
            </a:r>
            <a:r>
              <a:rPr lang="en-US" sz="1100"/>
              <a:t>and allocated based on amount of load that may be served reliably</a:t>
            </a:r>
          </a:p>
        </p:txBody>
      </p:sp>
      <p:cxnSp>
        <p:nvCxnSpPr>
          <p:cNvPr id="212" name="Straight Connector 211">
            <a:extLst>
              <a:ext uri="{FF2B5EF4-FFF2-40B4-BE49-F238E27FC236}">
                <a16:creationId xmlns:a16="http://schemas.microsoft.com/office/drawing/2014/main" id="{DC406B0B-61EB-814A-57B2-1357B530B091}"/>
              </a:ext>
            </a:extLst>
          </p:cNvPr>
          <p:cNvCxnSpPr>
            <a:cxnSpLocks/>
          </p:cNvCxnSpPr>
          <p:nvPr/>
        </p:nvCxnSpPr>
        <p:spPr>
          <a:xfrm>
            <a:off x="5477404" y="3168583"/>
            <a:ext cx="1077508"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FB616C84-A11C-86FE-793F-039E0CBAE9B6}"/>
              </a:ext>
            </a:extLst>
          </p:cNvPr>
          <p:cNvSpPr txBox="1">
            <a:spLocks/>
          </p:cNvSpPr>
          <p:nvPr/>
        </p:nvSpPr>
        <p:spPr>
          <a:xfrm>
            <a:off x="6273022" y="3293030"/>
            <a:ext cx="494762" cy="161583"/>
          </a:xfrm>
          <a:prstGeom prst="rect">
            <a:avLst/>
          </a:prstGeom>
          <a:solidFill>
            <a:schemeClr val="bg1"/>
          </a:solidFill>
        </p:spPr>
        <p:txBody>
          <a:bodyPr vert="horz" wrap="square" lIns="0" tIns="0" rIns="0" bIns="0" rtlCol="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sz="1000"/>
              <a:t>July 10</a:t>
            </a:r>
          </a:p>
        </p:txBody>
      </p:sp>
      <p:sp>
        <p:nvSpPr>
          <p:cNvPr id="215" name="Isosceles Triangle 214">
            <a:extLst>
              <a:ext uri="{FF2B5EF4-FFF2-40B4-BE49-F238E27FC236}">
                <a16:creationId xmlns:a16="http://schemas.microsoft.com/office/drawing/2014/main" id="{5C60106E-606A-3B68-F3BD-370551CD773D}"/>
              </a:ext>
            </a:extLst>
          </p:cNvPr>
          <p:cNvSpPr/>
          <p:nvPr/>
        </p:nvSpPr>
        <p:spPr>
          <a:xfrm>
            <a:off x="6458218" y="3077143"/>
            <a:ext cx="182880" cy="182880"/>
          </a:xfrm>
          <a:prstGeom prs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cxnSp>
        <p:nvCxnSpPr>
          <p:cNvPr id="217" name="Straight Connector 216">
            <a:extLst>
              <a:ext uri="{FF2B5EF4-FFF2-40B4-BE49-F238E27FC236}">
                <a16:creationId xmlns:a16="http://schemas.microsoft.com/office/drawing/2014/main" id="{7CD2618C-BA1C-75BE-1D10-F0716A196CA5}"/>
              </a:ext>
            </a:extLst>
          </p:cNvPr>
          <p:cNvCxnSpPr>
            <a:cxnSpLocks/>
          </p:cNvCxnSpPr>
          <p:nvPr/>
        </p:nvCxnSpPr>
        <p:spPr>
          <a:xfrm>
            <a:off x="521663" y="4791492"/>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8" name="TextBox 217">
            <a:extLst>
              <a:ext uri="{FF2B5EF4-FFF2-40B4-BE49-F238E27FC236}">
                <a16:creationId xmlns:a16="http://schemas.microsoft.com/office/drawing/2014/main" id="{B1AFFA5B-87A9-8821-5DDB-C8578318AB4A}"/>
              </a:ext>
            </a:extLst>
          </p:cNvPr>
          <p:cNvSpPr txBox="1">
            <a:spLocks/>
          </p:cNvSpPr>
          <p:nvPr/>
        </p:nvSpPr>
        <p:spPr>
          <a:xfrm>
            <a:off x="554736" y="4869222"/>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1</a:t>
            </a:r>
          </a:p>
        </p:txBody>
      </p:sp>
      <p:sp>
        <p:nvSpPr>
          <p:cNvPr id="219" name="TextBox 218">
            <a:extLst>
              <a:ext uri="{FF2B5EF4-FFF2-40B4-BE49-F238E27FC236}">
                <a16:creationId xmlns:a16="http://schemas.microsoft.com/office/drawing/2014/main" id="{41183E30-78D0-1B2B-4267-150DC8774F54}"/>
              </a:ext>
            </a:extLst>
          </p:cNvPr>
          <p:cNvSpPr txBox="1">
            <a:spLocks/>
          </p:cNvSpPr>
          <p:nvPr/>
        </p:nvSpPr>
        <p:spPr>
          <a:xfrm>
            <a:off x="1607076" y="4869222"/>
            <a:ext cx="3197864" cy="67710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 does not meet Batch Zero eligibility criteria under PGRR145 by July 10, 2026 </a:t>
            </a:r>
            <a:r>
              <a:rPr lang="en-US" sz="1100"/>
              <a:t>(i.e., has not met required LLIS milestones under PGRR115)</a:t>
            </a:r>
          </a:p>
        </p:txBody>
      </p:sp>
      <p:sp>
        <p:nvSpPr>
          <p:cNvPr id="220" name="TextBox 219">
            <a:extLst>
              <a:ext uri="{FF2B5EF4-FFF2-40B4-BE49-F238E27FC236}">
                <a16:creationId xmlns:a16="http://schemas.microsoft.com/office/drawing/2014/main" id="{1430C8AA-4F64-AEE9-8808-6A9E08F63592}"/>
              </a:ext>
            </a:extLst>
          </p:cNvPr>
          <p:cNvSpPr txBox="1">
            <a:spLocks/>
          </p:cNvSpPr>
          <p:nvPr/>
        </p:nvSpPr>
        <p:spPr>
          <a:xfrm>
            <a:off x="8473434" y="4869222"/>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1</a:t>
            </a:r>
          </a:p>
        </p:txBody>
      </p:sp>
      <p:cxnSp>
        <p:nvCxnSpPr>
          <p:cNvPr id="222" name="Straight Connector 221">
            <a:extLst>
              <a:ext uri="{FF2B5EF4-FFF2-40B4-BE49-F238E27FC236}">
                <a16:creationId xmlns:a16="http://schemas.microsoft.com/office/drawing/2014/main" id="{E3285E15-78B2-6112-0628-5D58871BD635}"/>
              </a:ext>
            </a:extLst>
          </p:cNvPr>
          <p:cNvCxnSpPr>
            <a:cxnSpLocks/>
          </p:cNvCxnSpPr>
          <p:nvPr/>
        </p:nvCxnSpPr>
        <p:spPr>
          <a:xfrm>
            <a:off x="6554912" y="4955806"/>
            <a:ext cx="1212392"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4" name="Isosceles Triangle 223">
            <a:extLst>
              <a:ext uri="{FF2B5EF4-FFF2-40B4-BE49-F238E27FC236}">
                <a16:creationId xmlns:a16="http://schemas.microsoft.com/office/drawing/2014/main" id="{FF5380B9-5FE8-6254-A1C4-DCC71E3A3CB0}"/>
              </a:ext>
            </a:extLst>
          </p:cNvPr>
          <p:cNvSpPr/>
          <p:nvPr/>
        </p:nvSpPr>
        <p:spPr>
          <a:xfrm>
            <a:off x="7650946" y="4864366"/>
            <a:ext cx="182880" cy="182880"/>
          </a:xfrm>
          <a:prstGeom prs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400" err="1">
              <a:solidFill>
                <a:schemeClr val="bg1"/>
              </a:solidFill>
            </a:endParaRPr>
          </a:p>
        </p:txBody>
      </p:sp>
      <p:cxnSp>
        <p:nvCxnSpPr>
          <p:cNvPr id="241" name="Straight Connector 240">
            <a:extLst>
              <a:ext uri="{FF2B5EF4-FFF2-40B4-BE49-F238E27FC236}">
                <a16:creationId xmlns:a16="http://schemas.microsoft.com/office/drawing/2014/main" id="{9FDADC0C-5004-278B-63E6-EB5346203EF8}"/>
              </a:ext>
            </a:extLst>
          </p:cNvPr>
          <p:cNvCxnSpPr>
            <a:cxnSpLocks/>
          </p:cNvCxnSpPr>
          <p:nvPr/>
        </p:nvCxnSpPr>
        <p:spPr>
          <a:xfrm>
            <a:off x="521663" y="5599753"/>
            <a:ext cx="8748590"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2" name="TextBox 241">
            <a:extLst>
              <a:ext uri="{FF2B5EF4-FFF2-40B4-BE49-F238E27FC236}">
                <a16:creationId xmlns:a16="http://schemas.microsoft.com/office/drawing/2014/main" id="{982E00C2-0E51-C3E3-CFF9-05BB808ABE85}"/>
              </a:ext>
            </a:extLst>
          </p:cNvPr>
          <p:cNvSpPr txBox="1">
            <a:spLocks/>
          </p:cNvSpPr>
          <p:nvPr/>
        </p:nvSpPr>
        <p:spPr>
          <a:xfrm>
            <a:off x="554736" y="5667209"/>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Batch 2+</a:t>
            </a:r>
          </a:p>
        </p:txBody>
      </p:sp>
      <p:sp>
        <p:nvSpPr>
          <p:cNvPr id="243" name="TextBox 242">
            <a:extLst>
              <a:ext uri="{FF2B5EF4-FFF2-40B4-BE49-F238E27FC236}">
                <a16:creationId xmlns:a16="http://schemas.microsoft.com/office/drawing/2014/main" id="{E479874D-2527-F019-4965-2B625517C876}"/>
              </a:ext>
            </a:extLst>
          </p:cNvPr>
          <p:cNvSpPr txBox="1">
            <a:spLocks/>
          </p:cNvSpPr>
          <p:nvPr/>
        </p:nvSpPr>
        <p:spPr>
          <a:xfrm>
            <a:off x="1607076" y="5667209"/>
            <a:ext cx="3197864" cy="3385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Projects not included in Batch 1 </a:t>
            </a:r>
            <a:r>
              <a:rPr lang="en-US" sz="1100"/>
              <a:t>(e.g., after March 2027 cutoff)</a:t>
            </a:r>
          </a:p>
        </p:txBody>
      </p:sp>
      <p:sp>
        <p:nvSpPr>
          <p:cNvPr id="244" name="TextBox 243">
            <a:extLst>
              <a:ext uri="{FF2B5EF4-FFF2-40B4-BE49-F238E27FC236}">
                <a16:creationId xmlns:a16="http://schemas.microsoft.com/office/drawing/2014/main" id="{EE60DD8C-0FF3-B39C-BE00-49A60F62D70E}"/>
              </a:ext>
            </a:extLst>
          </p:cNvPr>
          <p:cNvSpPr txBox="1">
            <a:spLocks/>
          </p:cNvSpPr>
          <p:nvPr/>
        </p:nvSpPr>
        <p:spPr>
          <a:xfrm>
            <a:off x="8473434" y="5667209"/>
            <a:ext cx="796819"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a:t>Batch 2+</a:t>
            </a:r>
          </a:p>
        </p:txBody>
      </p:sp>
      <p:cxnSp>
        <p:nvCxnSpPr>
          <p:cNvPr id="246" name="Straight Connector 245">
            <a:extLst>
              <a:ext uri="{FF2B5EF4-FFF2-40B4-BE49-F238E27FC236}">
                <a16:creationId xmlns:a16="http://schemas.microsoft.com/office/drawing/2014/main" id="{DC0E2BB9-E7E0-5986-735C-12D36601DD3C}"/>
              </a:ext>
            </a:extLst>
          </p:cNvPr>
          <p:cNvCxnSpPr>
            <a:cxnSpLocks/>
          </p:cNvCxnSpPr>
          <p:nvPr/>
        </p:nvCxnSpPr>
        <p:spPr>
          <a:xfrm>
            <a:off x="7767304" y="5752111"/>
            <a:ext cx="559134" cy="0"/>
          </a:xfrm>
          <a:prstGeom prst="line">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E33A15A2-B942-4A7E-0A9A-956103FA3BD6}"/>
              </a:ext>
            </a:extLst>
          </p:cNvPr>
          <p:cNvCxnSpPr>
            <a:cxnSpLocks/>
          </p:cNvCxnSpPr>
          <p:nvPr/>
        </p:nvCxnSpPr>
        <p:spPr>
          <a:xfrm>
            <a:off x="10489915" y="4854548"/>
            <a:ext cx="0" cy="1323571"/>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F32DCCC-A18E-B48E-9DC4-F8547C36B66F}"/>
              </a:ext>
            </a:extLst>
          </p:cNvPr>
          <p:cNvSpPr txBox="1">
            <a:spLocks/>
          </p:cNvSpPr>
          <p:nvPr/>
        </p:nvSpPr>
        <p:spPr>
          <a:xfrm>
            <a:off x="9363846" y="5177779"/>
            <a:ext cx="2497834" cy="67710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100" b="1"/>
              <a:t>Studied </a:t>
            </a:r>
            <a:r>
              <a:rPr lang="en-US" sz="1100"/>
              <a:t>and allocated in subsequent batch process; MWs determined based on amount of load that may be served reliably</a:t>
            </a:r>
          </a:p>
        </p:txBody>
      </p:sp>
    </p:spTree>
    <p:extLst>
      <p:ext uri="{BB962C8B-B14F-4D97-AF65-F5344CB8AC3E}">
        <p14:creationId xmlns:p14="http://schemas.microsoft.com/office/powerpoint/2010/main" val="412785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E6775-9FC0-C74D-E56F-6CFD9121A547}"/>
            </a:ext>
          </a:extLst>
        </p:cNvPr>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13E97B8E-8E7D-9A62-5D53-2B0691DF1C65}"/>
              </a:ext>
            </a:extLst>
          </p:cNvPr>
          <p:cNvCxnSpPr>
            <a:cxnSpLocks/>
          </p:cNvCxnSpPr>
          <p:nvPr/>
        </p:nvCxnSpPr>
        <p:spPr>
          <a:xfrm>
            <a:off x="3058552"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37" name="Arrow: Right 36">
            <a:extLst>
              <a:ext uri="{FF2B5EF4-FFF2-40B4-BE49-F238E27FC236}">
                <a16:creationId xmlns:a16="http://schemas.microsoft.com/office/drawing/2014/main" id="{3AC99B4A-D7F8-B90A-149F-F1155E9FB416}"/>
              </a:ext>
            </a:extLst>
          </p:cNvPr>
          <p:cNvSpPr/>
          <p:nvPr/>
        </p:nvSpPr>
        <p:spPr>
          <a:xfrm>
            <a:off x="554736" y="3279872"/>
            <a:ext cx="11159209" cy="966121"/>
          </a:xfrm>
          <a:prstGeom prst="rightArrow">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aphicFrame>
        <p:nvGraphicFramePr>
          <p:cNvPr id="5" name="Object 2" hidden="1">
            <a:extLst>
              <a:ext uri="{FF2B5EF4-FFF2-40B4-BE49-F238E27FC236}">
                <a16:creationId xmlns:a16="http://schemas.microsoft.com/office/drawing/2014/main" id="{8F713B1E-04AC-3593-9C83-0FF399C2E7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5" name="Object 2" hidden="1">
                        <a:extLst>
                          <a:ext uri="{FF2B5EF4-FFF2-40B4-BE49-F238E27FC236}">
                            <a16:creationId xmlns:a16="http://schemas.microsoft.com/office/drawing/2014/main" id="{8F713B1E-04AC-3593-9C83-0FF399C2E7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ED464E34-DD96-DE1B-FC32-513100713CFD}"/>
              </a:ext>
            </a:extLst>
          </p:cNvPr>
          <p:cNvSpPr>
            <a:spLocks noGrp="1"/>
          </p:cNvSpPr>
          <p:nvPr>
            <p:ph type="title"/>
            <p:custDataLst>
              <p:tags r:id="rId2"/>
            </p:custDataLst>
          </p:nvPr>
        </p:nvSpPr>
        <p:spPr>
          <a:xfrm>
            <a:off x="554736" y="213308"/>
            <a:ext cx="11082528" cy="769441"/>
          </a:xfrm>
        </p:spPr>
        <p:txBody>
          <a:bodyPr vert="horz">
            <a:spAutoFit/>
          </a:bodyPr>
          <a:lstStyle/>
          <a:p>
            <a:r>
              <a:rPr lang="en-US"/>
              <a:t>Proposed Batch inclusion and treatment depend on timing of study completion and milestone achievement</a:t>
            </a:r>
          </a:p>
        </p:txBody>
      </p:sp>
      <p:sp>
        <p:nvSpPr>
          <p:cNvPr id="8" name="TextBox 7">
            <a:extLst>
              <a:ext uri="{FF2B5EF4-FFF2-40B4-BE49-F238E27FC236}">
                <a16:creationId xmlns:a16="http://schemas.microsoft.com/office/drawing/2014/main" id="{383DA206-F377-0CDD-EA00-E94E3CEA74B1}"/>
              </a:ext>
            </a:extLst>
          </p:cNvPr>
          <p:cNvSpPr txBox="1"/>
          <p:nvPr/>
        </p:nvSpPr>
        <p:spPr>
          <a:xfrm>
            <a:off x="2673285" y="4119902"/>
            <a:ext cx="791110" cy="307777"/>
          </a:xfrm>
          <a:prstGeom prst="rect">
            <a:avLst/>
          </a:prstGeom>
          <a:noFill/>
        </p:spPr>
        <p:txBody>
          <a:bodyPr wrap="square" rtlCol="0">
            <a:spAutoFit/>
          </a:bodyPr>
          <a:lstStyle/>
          <a:p>
            <a:pPr algn="ctr"/>
            <a:r>
              <a:rPr lang="en-US" sz="1400"/>
              <a:t>3/4/26</a:t>
            </a:r>
          </a:p>
        </p:txBody>
      </p:sp>
      <p:sp>
        <p:nvSpPr>
          <p:cNvPr id="13" name="TextBox 12">
            <a:extLst>
              <a:ext uri="{FF2B5EF4-FFF2-40B4-BE49-F238E27FC236}">
                <a16:creationId xmlns:a16="http://schemas.microsoft.com/office/drawing/2014/main" id="{EBF3B496-8DD1-A539-3D62-210371E0FFD4}"/>
              </a:ext>
            </a:extLst>
          </p:cNvPr>
          <p:cNvSpPr txBox="1"/>
          <p:nvPr/>
        </p:nvSpPr>
        <p:spPr>
          <a:xfrm>
            <a:off x="4572292" y="4119902"/>
            <a:ext cx="791110" cy="307777"/>
          </a:xfrm>
          <a:prstGeom prst="rect">
            <a:avLst/>
          </a:prstGeom>
          <a:noFill/>
        </p:spPr>
        <p:txBody>
          <a:bodyPr wrap="square" rtlCol="0">
            <a:spAutoFit/>
          </a:bodyPr>
          <a:lstStyle/>
          <a:p>
            <a:pPr algn="ctr"/>
            <a:r>
              <a:rPr lang="en-US" sz="1400"/>
              <a:t>7/10/26</a:t>
            </a:r>
          </a:p>
        </p:txBody>
      </p:sp>
      <p:sp>
        <p:nvSpPr>
          <p:cNvPr id="18" name="TextBox 17">
            <a:extLst>
              <a:ext uri="{FF2B5EF4-FFF2-40B4-BE49-F238E27FC236}">
                <a16:creationId xmlns:a16="http://schemas.microsoft.com/office/drawing/2014/main" id="{19437269-77B1-8D1B-6536-7E26A6596401}"/>
              </a:ext>
            </a:extLst>
          </p:cNvPr>
          <p:cNvSpPr txBox="1"/>
          <p:nvPr/>
        </p:nvSpPr>
        <p:spPr>
          <a:xfrm>
            <a:off x="8911410" y="4119902"/>
            <a:ext cx="791110" cy="307777"/>
          </a:xfrm>
          <a:prstGeom prst="rect">
            <a:avLst/>
          </a:prstGeom>
          <a:noFill/>
        </p:spPr>
        <p:txBody>
          <a:bodyPr wrap="square" rtlCol="0">
            <a:spAutoFit/>
          </a:bodyPr>
          <a:lstStyle/>
          <a:p>
            <a:pPr algn="ctr"/>
            <a:r>
              <a:rPr lang="en-US" sz="1400"/>
              <a:t>3/1/27</a:t>
            </a:r>
          </a:p>
        </p:txBody>
      </p:sp>
      <p:sp>
        <p:nvSpPr>
          <p:cNvPr id="19" name="TextBox 18">
            <a:extLst>
              <a:ext uri="{FF2B5EF4-FFF2-40B4-BE49-F238E27FC236}">
                <a16:creationId xmlns:a16="http://schemas.microsoft.com/office/drawing/2014/main" id="{16D576D6-E07F-B610-DC10-F1981BB275DC}"/>
              </a:ext>
            </a:extLst>
          </p:cNvPr>
          <p:cNvSpPr txBox="1"/>
          <p:nvPr/>
        </p:nvSpPr>
        <p:spPr>
          <a:xfrm>
            <a:off x="850452" y="2290047"/>
            <a:ext cx="1624178" cy="1200329"/>
          </a:xfrm>
          <a:prstGeom prst="rect">
            <a:avLst/>
          </a:prstGeom>
          <a:noFill/>
        </p:spPr>
        <p:txBody>
          <a:bodyPr wrap="square" rtlCol="0">
            <a:spAutoFit/>
          </a:bodyPr>
          <a:lstStyle/>
          <a:p>
            <a:pPr algn="ctr"/>
            <a:r>
              <a:rPr lang="en-US"/>
              <a:t>LLIS studies are deemed complete and valid*</a:t>
            </a:r>
          </a:p>
        </p:txBody>
      </p:sp>
      <p:sp>
        <p:nvSpPr>
          <p:cNvPr id="20" name="TextBox 19">
            <a:extLst>
              <a:ext uri="{FF2B5EF4-FFF2-40B4-BE49-F238E27FC236}">
                <a16:creationId xmlns:a16="http://schemas.microsoft.com/office/drawing/2014/main" id="{033E7E68-0BE3-D54D-73D4-478BB24C1DB2}"/>
              </a:ext>
            </a:extLst>
          </p:cNvPr>
          <p:cNvSpPr txBox="1"/>
          <p:nvPr/>
        </p:nvSpPr>
        <p:spPr>
          <a:xfrm>
            <a:off x="3115021" y="2283622"/>
            <a:ext cx="1852826" cy="1200329"/>
          </a:xfrm>
          <a:prstGeom prst="rect">
            <a:avLst/>
          </a:prstGeom>
          <a:noFill/>
        </p:spPr>
        <p:txBody>
          <a:bodyPr wrap="square" rtlCol="0">
            <a:spAutoFit/>
          </a:bodyPr>
          <a:lstStyle/>
          <a:p>
            <a:pPr algn="ctr"/>
            <a:r>
              <a:rPr lang="en-US"/>
              <a:t>LLIS studies </a:t>
            </a:r>
            <a:r>
              <a:rPr lang="en-US" b="1" i="1"/>
              <a:t>may</a:t>
            </a:r>
            <a:r>
              <a:rPr lang="en-US"/>
              <a:t> be deemed complete and valid*</a:t>
            </a:r>
          </a:p>
        </p:txBody>
      </p:sp>
      <p:sp>
        <p:nvSpPr>
          <p:cNvPr id="27" name="TextBox 26">
            <a:extLst>
              <a:ext uri="{FF2B5EF4-FFF2-40B4-BE49-F238E27FC236}">
                <a16:creationId xmlns:a16="http://schemas.microsoft.com/office/drawing/2014/main" id="{5166AA60-8A7D-A954-B263-C4E3169C7E13}"/>
              </a:ext>
            </a:extLst>
          </p:cNvPr>
          <p:cNvSpPr txBox="1"/>
          <p:nvPr/>
        </p:nvSpPr>
        <p:spPr>
          <a:xfrm>
            <a:off x="1419844" y="5229484"/>
            <a:ext cx="4780609" cy="307777"/>
          </a:xfrm>
          <a:prstGeom prst="rect">
            <a:avLst/>
          </a:prstGeom>
          <a:noFill/>
        </p:spPr>
        <p:txBody>
          <a:bodyPr wrap="square" rtlCol="0">
            <a:spAutoFit/>
          </a:bodyPr>
          <a:lstStyle/>
          <a:p>
            <a:r>
              <a:rPr lang="en-US" sz="1400"/>
              <a:t>* LLI projects must also meet Planning Guide Section 9.5</a:t>
            </a:r>
          </a:p>
        </p:txBody>
      </p:sp>
      <p:sp>
        <p:nvSpPr>
          <p:cNvPr id="31" name="TextBox 30">
            <a:extLst>
              <a:ext uri="{FF2B5EF4-FFF2-40B4-BE49-F238E27FC236}">
                <a16:creationId xmlns:a16="http://schemas.microsoft.com/office/drawing/2014/main" id="{73B50B12-4FF7-AEF6-A40A-C95AD31E15A3}"/>
              </a:ext>
            </a:extLst>
          </p:cNvPr>
          <p:cNvSpPr txBox="1"/>
          <p:nvPr/>
        </p:nvSpPr>
        <p:spPr>
          <a:xfrm>
            <a:off x="5881040" y="2283621"/>
            <a:ext cx="2427682" cy="1200329"/>
          </a:xfrm>
          <a:prstGeom prst="rect">
            <a:avLst/>
          </a:prstGeom>
          <a:noFill/>
        </p:spPr>
        <p:txBody>
          <a:bodyPr wrap="square" rtlCol="0">
            <a:spAutoFit/>
          </a:bodyPr>
          <a:lstStyle/>
          <a:p>
            <a:pPr algn="ctr"/>
            <a:r>
              <a:rPr lang="en-US"/>
              <a:t>LLIS studies no longer accepted; if not in Batch Zero, wait for Batch 1</a:t>
            </a:r>
          </a:p>
        </p:txBody>
      </p:sp>
      <p:sp>
        <p:nvSpPr>
          <p:cNvPr id="32" name="TextBox 31">
            <a:extLst>
              <a:ext uri="{FF2B5EF4-FFF2-40B4-BE49-F238E27FC236}">
                <a16:creationId xmlns:a16="http://schemas.microsoft.com/office/drawing/2014/main" id="{9811141A-2BD6-6368-788F-F51240D3F593}"/>
              </a:ext>
            </a:extLst>
          </p:cNvPr>
          <p:cNvSpPr txBox="1"/>
          <p:nvPr/>
        </p:nvSpPr>
        <p:spPr>
          <a:xfrm>
            <a:off x="9702520" y="2284774"/>
            <a:ext cx="1438382" cy="1200329"/>
          </a:xfrm>
          <a:prstGeom prst="rect">
            <a:avLst/>
          </a:prstGeom>
          <a:noFill/>
        </p:spPr>
        <p:txBody>
          <a:bodyPr wrap="square" rtlCol="0">
            <a:spAutoFit/>
          </a:bodyPr>
          <a:lstStyle/>
          <a:p>
            <a:pPr algn="ctr"/>
            <a:r>
              <a:rPr lang="en-US"/>
              <a:t>If not in Batch 1, wait for Batch 2</a:t>
            </a:r>
          </a:p>
        </p:txBody>
      </p:sp>
      <p:sp>
        <p:nvSpPr>
          <p:cNvPr id="34" name="TextBox 33">
            <a:extLst>
              <a:ext uri="{FF2B5EF4-FFF2-40B4-BE49-F238E27FC236}">
                <a16:creationId xmlns:a16="http://schemas.microsoft.com/office/drawing/2014/main" id="{EF02D75D-6B63-A774-BBB2-7C61038C1F6F}"/>
              </a:ext>
            </a:extLst>
          </p:cNvPr>
          <p:cNvSpPr txBox="1"/>
          <p:nvPr/>
        </p:nvSpPr>
        <p:spPr>
          <a:xfrm>
            <a:off x="6282792" y="3579801"/>
            <a:ext cx="1624178" cy="369332"/>
          </a:xfrm>
          <a:prstGeom prst="rect">
            <a:avLst/>
          </a:prstGeom>
          <a:noFill/>
        </p:spPr>
        <p:txBody>
          <a:bodyPr wrap="square" rtlCol="0">
            <a:spAutoFit/>
          </a:bodyPr>
          <a:lstStyle/>
          <a:p>
            <a:pPr algn="ctr"/>
            <a:r>
              <a:rPr lang="en-US" b="1" i="1">
                <a:solidFill>
                  <a:schemeClr val="bg1"/>
                </a:solidFill>
              </a:rPr>
              <a:t>Batch Zero</a:t>
            </a:r>
          </a:p>
        </p:txBody>
      </p:sp>
      <p:sp>
        <p:nvSpPr>
          <p:cNvPr id="35" name="TextBox 34">
            <a:extLst>
              <a:ext uri="{FF2B5EF4-FFF2-40B4-BE49-F238E27FC236}">
                <a16:creationId xmlns:a16="http://schemas.microsoft.com/office/drawing/2014/main" id="{0706F965-F050-6A2A-1C5D-5349B569D178}"/>
              </a:ext>
            </a:extLst>
          </p:cNvPr>
          <p:cNvSpPr txBox="1"/>
          <p:nvPr/>
        </p:nvSpPr>
        <p:spPr>
          <a:xfrm>
            <a:off x="9702519" y="3573376"/>
            <a:ext cx="1624178" cy="369332"/>
          </a:xfrm>
          <a:prstGeom prst="rect">
            <a:avLst/>
          </a:prstGeom>
          <a:noFill/>
        </p:spPr>
        <p:txBody>
          <a:bodyPr wrap="square" rtlCol="0">
            <a:spAutoFit/>
          </a:bodyPr>
          <a:lstStyle/>
          <a:p>
            <a:pPr algn="ctr"/>
            <a:r>
              <a:rPr lang="en-US" b="1" i="1">
                <a:solidFill>
                  <a:schemeClr val="bg1"/>
                </a:solidFill>
              </a:rPr>
              <a:t>Batch 1</a:t>
            </a:r>
          </a:p>
        </p:txBody>
      </p:sp>
      <p:sp>
        <p:nvSpPr>
          <p:cNvPr id="36" name="TextBox 35">
            <a:extLst>
              <a:ext uri="{FF2B5EF4-FFF2-40B4-BE49-F238E27FC236}">
                <a16:creationId xmlns:a16="http://schemas.microsoft.com/office/drawing/2014/main" id="{ED68051B-ADDE-312B-3AB1-3A8EE8C42A3A}"/>
              </a:ext>
            </a:extLst>
          </p:cNvPr>
          <p:cNvSpPr txBox="1"/>
          <p:nvPr/>
        </p:nvSpPr>
        <p:spPr>
          <a:xfrm>
            <a:off x="1473895" y="3579801"/>
            <a:ext cx="2621590" cy="369332"/>
          </a:xfrm>
          <a:prstGeom prst="rect">
            <a:avLst/>
          </a:prstGeom>
          <a:noFill/>
        </p:spPr>
        <p:txBody>
          <a:bodyPr wrap="square" rtlCol="0">
            <a:spAutoFit/>
          </a:bodyPr>
          <a:lstStyle/>
          <a:p>
            <a:pPr algn="ctr"/>
            <a:r>
              <a:rPr lang="en-US" b="1" i="1">
                <a:solidFill>
                  <a:schemeClr val="bg1"/>
                </a:solidFill>
              </a:rPr>
              <a:t>LLIS (“PGRR115”)</a:t>
            </a:r>
          </a:p>
        </p:txBody>
      </p:sp>
      <p:cxnSp>
        <p:nvCxnSpPr>
          <p:cNvPr id="40" name="Straight Connector 39">
            <a:extLst>
              <a:ext uri="{FF2B5EF4-FFF2-40B4-BE49-F238E27FC236}">
                <a16:creationId xmlns:a16="http://schemas.microsoft.com/office/drawing/2014/main" id="{0B509EFC-7258-7690-8F3A-E4C24F4745D2}"/>
              </a:ext>
            </a:extLst>
          </p:cNvPr>
          <p:cNvCxnSpPr>
            <a:cxnSpLocks/>
          </p:cNvCxnSpPr>
          <p:nvPr/>
        </p:nvCxnSpPr>
        <p:spPr>
          <a:xfrm>
            <a:off x="4967847" y="3423001"/>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43B325D-1619-DB98-861C-AF171996429E}"/>
              </a:ext>
            </a:extLst>
          </p:cNvPr>
          <p:cNvCxnSpPr>
            <a:cxnSpLocks/>
          </p:cNvCxnSpPr>
          <p:nvPr/>
        </p:nvCxnSpPr>
        <p:spPr>
          <a:xfrm>
            <a:off x="9306965" y="3429000"/>
            <a:ext cx="0" cy="644893"/>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58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E354-AA83-CC00-DEF1-D3560A034AF6}"/>
              </a:ext>
            </a:extLst>
          </p:cNvPr>
          <p:cNvSpPr>
            <a:spLocks noGrp="1"/>
          </p:cNvSpPr>
          <p:nvPr>
            <p:ph type="title"/>
          </p:nvPr>
        </p:nvSpPr>
        <p:spPr/>
        <p:txBody>
          <a:bodyPr/>
          <a:lstStyle/>
          <a:p>
            <a:r>
              <a:rPr lang="en-US"/>
              <a:t>PGRR145 Study Validity FAQ</a:t>
            </a:r>
          </a:p>
        </p:txBody>
      </p:sp>
      <p:sp>
        <p:nvSpPr>
          <p:cNvPr id="4" name="TextBox 3">
            <a:extLst>
              <a:ext uri="{FF2B5EF4-FFF2-40B4-BE49-F238E27FC236}">
                <a16:creationId xmlns:a16="http://schemas.microsoft.com/office/drawing/2014/main" id="{795F77BC-EF98-CD46-E59F-AE4B0EECE96D}"/>
              </a:ext>
            </a:extLst>
          </p:cNvPr>
          <p:cNvSpPr txBox="1"/>
          <p:nvPr/>
        </p:nvSpPr>
        <p:spPr>
          <a:xfrm>
            <a:off x="583025" y="812859"/>
            <a:ext cx="10781660" cy="447814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600">
                <a:cs typeface="Arial"/>
              </a:rPr>
              <a:t>Q: Is March 4, 2026 a retroactive cutoff date in PGRR145 for LLIS and RPG studies to be deemed valid?</a:t>
            </a:r>
          </a:p>
          <a:p>
            <a:pPr marL="231775" indent="-231775">
              <a:spcBef>
                <a:spcPts val="300"/>
              </a:spcBef>
              <a:spcAft>
                <a:spcPts val="300"/>
              </a:spcAft>
            </a:pPr>
            <a:r>
              <a:rPr lang="en-US" sz="1600">
                <a:cs typeface="Arial"/>
              </a:rPr>
              <a:t>A: No. Studies that are approved for LLI projects meeting Planning Guide Section 9.5 may still be deemed valid until July 10, 2026 if no other LLI projects that impact the reliability study results (i.e., in the study area and not included in the study) achieve this status before them.</a:t>
            </a:r>
          </a:p>
          <a:p>
            <a:pPr marL="231775" indent="-231775">
              <a:spcBef>
                <a:spcPts val="300"/>
              </a:spcBef>
              <a:spcAft>
                <a:spcPts val="300"/>
              </a:spcAft>
            </a:pPr>
            <a:endParaRPr lang="en-US" sz="1600">
              <a:cs typeface="Arial"/>
            </a:endParaRPr>
          </a:p>
          <a:p>
            <a:pPr marL="231775" indent="-231775">
              <a:spcBef>
                <a:spcPts val="300"/>
              </a:spcBef>
              <a:spcAft>
                <a:spcPts val="300"/>
              </a:spcAft>
            </a:pPr>
            <a:r>
              <a:rPr lang="en-US" sz="1600">
                <a:cs typeface="Arial"/>
              </a:rPr>
              <a:t>Q: How will ILLEs for LLI projects with approved studies and meeting Planning Guide Section 9.5 after March 4, 2026 know that their studies have been deemed valid?</a:t>
            </a:r>
          </a:p>
          <a:p>
            <a:pPr marL="231775" indent="-231775">
              <a:spcBef>
                <a:spcPts val="300"/>
              </a:spcBef>
              <a:spcAft>
                <a:spcPts val="300"/>
              </a:spcAft>
            </a:pPr>
            <a:r>
              <a:rPr lang="en-US" sz="1600">
                <a:cs typeface="Arial"/>
              </a:rPr>
              <a:t>A: Going forward, ERCOT will provide periodic updates to the interconnecting TSPs regarding LLI study validity for all LLI projects.</a:t>
            </a:r>
          </a:p>
          <a:p>
            <a:pPr marL="231775" indent="-231775">
              <a:spcBef>
                <a:spcPts val="300"/>
              </a:spcBef>
              <a:spcAft>
                <a:spcPts val="300"/>
              </a:spcAft>
            </a:pPr>
            <a:endParaRPr lang="en-US" sz="1600">
              <a:cs typeface="Arial"/>
            </a:endParaRPr>
          </a:p>
          <a:p>
            <a:pPr marL="231775" indent="-231775">
              <a:spcBef>
                <a:spcPts val="300"/>
              </a:spcBef>
              <a:spcAft>
                <a:spcPts val="300"/>
              </a:spcAft>
            </a:pPr>
            <a:r>
              <a:rPr lang="en-US" sz="1600">
                <a:cs typeface="Arial"/>
              </a:rPr>
              <a:t>Q: Will the current LLIS process (“PGRR115 process”) continue for LLI projects that do not qualify to be included in Batch Zero?</a:t>
            </a:r>
          </a:p>
          <a:p>
            <a:pPr marL="231775" indent="-231775">
              <a:spcBef>
                <a:spcPts val="300"/>
              </a:spcBef>
              <a:spcAft>
                <a:spcPts val="300"/>
              </a:spcAft>
            </a:pPr>
            <a:r>
              <a:rPr lang="en-US" sz="1600">
                <a:cs typeface="Arial"/>
              </a:rPr>
              <a:t>A: No. As proposed in PGRR145, the PGRR115 process will cease on July 10, 2026. Going forward, all LLI projects will need to be included in a batch study as a condition for being included in a planning load forecast and for being approved to energize. If an LLI project does not qualify to be included in Batch Zero, they may be eligible for inclusion in Batch 1, pending TBD requirements.</a:t>
            </a:r>
          </a:p>
        </p:txBody>
      </p:sp>
    </p:spTree>
    <p:extLst>
      <p:ext uri="{BB962C8B-B14F-4D97-AF65-F5344CB8AC3E}">
        <p14:creationId xmlns:p14="http://schemas.microsoft.com/office/powerpoint/2010/main" val="284506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49C7-DF25-BA7B-5321-880BBC459DC3}"/>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A2F06C6-8726-CFAB-0949-BB225262182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2A2F06C6-8726-CFAB-0949-BB225262182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C3A51A7D-C923-D284-8B37-A58998D20D52}"/>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 action="ppaction://noaction"/>
            <a:extLst>
              <a:ext uri="{FF2B5EF4-FFF2-40B4-BE49-F238E27FC236}">
                <a16:creationId xmlns:a16="http://schemas.microsoft.com/office/drawing/2014/main" id="{902AC0D9-39F7-20CC-044C-EE7F252D3C94}"/>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7" name="Text Placeholder 2">
            <a:hlinkClick r:id="" action="ppaction://noaction"/>
            <a:extLst>
              <a:ext uri="{FF2B5EF4-FFF2-40B4-BE49-F238E27FC236}">
                <a16:creationId xmlns:a16="http://schemas.microsoft.com/office/drawing/2014/main" id="{03FB1A80-1B07-282B-3B91-EC9D3136CE07}"/>
              </a:ext>
            </a:extLst>
          </p:cNvPr>
          <p:cNvSpPr>
            <a:spLocks noGrp="1"/>
          </p:cNvSpPr>
          <p:nvPr>
            <p:custDataLst>
              <p:tags r:id="rId4"/>
            </p:custDataLst>
          </p:nvPr>
        </p:nvSpPr>
        <p:spPr bwMode="auto">
          <a:xfrm>
            <a:off x="4052888" y="1798639"/>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37" name="Text Placeholder 2">
            <a:hlinkClick r:id="" action="ppaction://noaction"/>
            <a:extLst>
              <a:ext uri="{FF2B5EF4-FFF2-40B4-BE49-F238E27FC236}">
                <a16:creationId xmlns:a16="http://schemas.microsoft.com/office/drawing/2014/main" id="{9682E6B9-34F7-EB37-B595-EEDA5D5F89CB}"/>
              </a:ext>
            </a:extLst>
          </p:cNvPr>
          <p:cNvSpPr>
            <a:spLocks noGrp="1"/>
          </p:cNvSpPr>
          <p:nvPr>
            <p:custDataLst>
              <p:tags r:id="rId5"/>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Eligibility / March 4</a:t>
            </a:r>
            <a:r>
              <a:rPr lang="en-US" baseline="30000"/>
              <a:t>th</a:t>
            </a:r>
            <a:r>
              <a:rPr lang="en-US"/>
              <a:t> discussion</a:t>
            </a:r>
          </a:p>
        </p:txBody>
      </p:sp>
      <p:sp>
        <p:nvSpPr>
          <p:cNvPr id="58" name="Text Placeholder 2">
            <a:extLst>
              <a:ext uri="{FF2B5EF4-FFF2-40B4-BE49-F238E27FC236}">
                <a16:creationId xmlns:a16="http://schemas.microsoft.com/office/drawing/2014/main" id="{A1691304-B8DC-441E-2354-018492A26C00}"/>
              </a:ext>
            </a:extLst>
          </p:cNvPr>
          <p:cNvSpPr>
            <a:spLocks noGrp="1"/>
          </p:cNvSpPr>
          <p:nvPr>
            <p:custDataLst>
              <p:tags r:id="rId6"/>
            </p:custDataLst>
          </p:nvPr>
        </p:nvSpPr>
        <p:spPr bwMode="auto">
          <a:xfrm>
            <a:off x="4052888" y="3079750"/>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Year 6 transmission planning</a:t>
            </a:r>
          </a:p>
        </p:txBody>
      </p:sp>
      <p:sp>
        <p:nvSpPr>
          <p:cNvPr id="45" name="Text Placeholder 2">
            <a:hlinkClick r:id="" action="ppaction://noaction"/>
            <a:extLst>
              <a:ext uri="{FF2B5EF4-FFF2-40B4-BE49-F238E27FC236}">
                <a16:creationId xmlns:a16="http://schemas.microsoft.com/office/drawing/2014/main" id="{79A7F542-B89C-5FDD-AA84-96FEB3288D76}"/>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48" name="Text Placeholder 2">
            <a:hlinkClick r:id="" action="ppaction://noaction"/>
            <a:extLst>
              <a:ext uri="{FF2B5EF4-FFF2-40B4-BE49-F238E27FC236}">
                <a16:creationId xmlns:a16="http://schemas.microsoft.com/office/drawing/2014/main" id="{B998BE28-8008-F7B8-D4DB-B8D46B216A60}"/>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50" name="Text Placeholder 2">
            <a:hlinkClick r:id="" action="ppaction://noaction"/>
            <a:extLst>
              <a:ext uri="{FF2B5EF4-FFF2-40B4-BE49-F238E27FC236}">
                <a16:creationId xmlns:a16="http://schemas.microsoft.com/office/drawing/2014/main" id="{FEB59BB1-C7C4-9BD1-2AEF-A3B1721C46E0}"/>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5645BE6E-0465-56C8-D014-458A66E2DC9B}"/>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3396028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E4AAD-4A89-1BCB-479B-752F2E4C1E7A}"/>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4B457A8C-4426-6DEA-24E4-F9495B4CD9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3" imgW="404" imgH="403" progId="TCLayout.ActiveDocument.1">
                  <p:embed/>
                </p:oleObj>
              </mc:Choice>
              <mc:Fallback>
                <p:oleObj name="think-cell Slide" r:id="rId23" imgW="404" imgH="403" progId="TCLayout.ActiveDocument.1">
                  <p:embed/>
                  <p:pic>
                    <p:nvPicPr>
                      <p:cNvPr id="5" name="Object 2" hidden="1">
                        <a:extLst>
                          <a:ext uri="{FF2B5EF4-FFF2-40B4-BE49-F238E27FC236}">
                            <a16:creationId xmlns:a16="http://schemas.microsoft.com/office/drawing/2014/main" id="{4B457A8C-4426-6DEA-24E4-F9495B4CD9B5}"/>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grpSp>
        <p:nvGrpSpPr>
          <p:cNvPr id="53" name="Group 52">
            <a:extLst>
              <a:ext uri="{FF2B5EF4-FFF2-40B4-BE49-F238E27FC236}">
                <a16:creationId xmlns:a16="http://schemas.microsoft.com/office/drawing/2014/main" id="{731F094C-C06C-A56A-89F3-2A388CCC52A2}"/>
              </a:ext>
            </a:extLst>
          </p:cNvPr>
          <p:cNvGrpSpPr/>
          <p:nvPr/>
        </p:nvGrpSpPr>
        <p:grpSpPr>
          <a:xfrm>
            <a:off x="11011961" y="2045583"/>
            <a:ext cx="510155" cy="494387"/>
            <a:chOff x="11011961" y="2045583"/>
            <a:chExt cx="510155" cy="494387"/>
          </a:xfrm>
          <a:solidFill>
            <a:schemeClr val="bg1">
              <a:lumMod val="75000"/>
            </a:schemeClr>
          </a:solidFill>
        </p:grpSpPr>
        <p:sp>
          <p:nvSpPr>
            <p:cNvPr id="37" name="Rectangle 36">
              <a:extLst>
                <a:ext uri="{FF2B5EF4-FFF2-40B4-BE49-F238E27FC236}">
                  <a16:creationId xmlns:a16="http://schemas.microsoft.com/office/drawing/2014/main" id="{918635F6-75B9-28BF-ED5E-E021F0971C71}"/>
                </a:ext>
              </a:extLst>
            </p:cNvPr>
            <p:cNvSpPr/>
            <p:nvPr/>
          </p:nvSpPr>
          <p:spPr>
            <a:xfrm>
              <a:off x="11011961" y="204558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8" name="Rectangle 37">
              <a:extLst>
                <a:ext uri="{FF2B5EF4-FFF2-40B4-BE49-F238E27FC236}">
                  <a16:creationId xmlns:a16="http://schemas.microsoft.com/office/drawing/2014/main" id="{438D759F-E3F6-751E-A662-FF51B9DEF5B6}"/>
                </a:ext>
              </a:extLst>
            </p:cNvPr>
            <p:cNvSpPr/>
            <p:nvPr/>
          </p:nvSpPr>
          <p:spPr>
            <a:xfrm>
              <a:off x="11011961" y="208503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9" name="Rectangle 38">
              <a:extLst>
                <a:ext uri="{FF2B5EF4-FFF2-40B4-BE49-F238E27FC236}">
                  <a16:creationId xmlns:a16="http://schemas.microsoft.com/office/drawing/2014/main" id="{53AC06BF-B883-09C4-7A56-3BA34FF5422C}"/>
                </a:ext>
              </a:extLst>
            </p:cNvPr>
            <p:cNvSpPr/>
            <p:nvPr/>
          </p:nvSpPr>
          <p:spPr>
            <a:xfrm>
              <a:off x="11011961" y="2124489"/>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0" name="Rectangle 39">
              <a:extLst>
                <a:ext uri="{FF2B5EF4-FFF2-40B4-BE49-F238E27FC236}">
                  <a16:creationId xmlns:a16="http://schemas.microsoft.com/office/drawing/2014/main" id="{5BE06EC5-332A-7010-3F6E-38B43227A262}"/>
                </a:ext>
              </a:extLst>
            </p:cNvPr>
            <p:cNvSpPr/>
            <p:nvPr/>
          </p:nvSpPr>
          <p:spPr>
            <a:xfrm>
              <a:off x="11011961" y="2203395"/>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1" name="Rectangle 40">
              <a:extLst>
                <a:ext uri="{FF2B5EF4-FFF2-40B4-BE49-F238E27FC236}">
                  <a16:creationId xmlns:a16="http://schemas.microsoft.com/office/drawing/2014/main" id="{8903679B-279B-FA8D-AADF-12FBB8532D92}"/>
                </a:ext>
              </a:extLst>
            </p:cNvPr>
            <p:cNvSpPr/>
            <p:nvPr/>
          </p:nvSpPr>
          <p:spPr>
            <a:xfrm>
              <a:off x="11011961" y="2163942"/>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Rectangle 41">
              <a:extLst>
                <a:ext uri="{FF2B5EF4-FFF2-40B4-BE49-F238E27FC236}">
                  <a16:creationId xmlns:a16="http://schemas.microsoft.com/office/drawing/2014/main" id="{D6FC594C-E506-E92F-9978-4790133EFE03}"/>
                </a:ext>
              </a:extLst>
            </p:cNvPr>
            <p:cNvSpPr/>
            <p:nvPr/>
          </p:nvSpPr>
          <p:spPr>
            <a:xfrm>
              <a:off x="11011961" y="228230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Rectangle 42">
              <a:extLst>
                <a:ext uri="{FF2B5EF4-FFF2-40B4-BE49-F238E27FC236}">
                  <a16:creationId xmlns:a16="http://schemas.microsoft.com/office/drawing/2014/main" id="{FE78F81F-A4D5-2DF5-9A79-5645F4CD2946}"/>
                </a:ext>
              </a:extLst>
            </p:cNvPr>
            <p:cNvSpPr/>
            <p:nvPr/>
          </p:nvSpPr>
          <p:spPr>
            <a:xfrm>
              <a:off x="11011961" y="2242848"/>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Rectangle 43">
              <a:extLst>
                <a:ext uri="{FF2B5EF4-FFF2-40B4-BE49-F238E27FC236}">
                  <a16:creationId xmlns:a16="http://schemas.microsoft.com/office/drawing/2014/main" id="{AD8FD603-B955-FC08-086A-55C4C555C8FA}"/>
                </a:ext>
              </a:extLst>
            </p:cNvPr>
            <p:cNvSpPr/>
            <p:nvPr/>
          </p:nvSpPr>
          <p:spPr>
            <a:xfrm>
              <a:off x="11011961" y="2321754"/>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Rectangle 44">
              <a:extLst>
                <a:ext uri="{FF2B5EF4-FFF2-40B4-BE49-F238E27FC236}">
                  <a16:creationId xmlns:a16="http://schemas.microsoft.com/office/drawing/2014/main" id="{ED729FF0-404C-45BC-C344-DA187FDA9C48}"/>
                </a:ext>
              </a:extLst>
            </p:cNvPr>
            <p:cNvSpPr/>
            <p:nvPr/>
          </p:nvSpPr>
          <p:spPr>
            <a:xfrm>
              <a:off x="11011961" y="2361207"/>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Rectangle 45">
              <a:extLst>
                <a:ext uri="{FF2B5EF4-FFF2-40B4-BE49-F238E27FC236}">
                  <a16:creationId xmlns:a16="http://schemas.microsoft.com/office/drawing/2014/main" id="{F81AB8E2-27CE-4F92-FF34-B705277CF487}"/>
                </a:ext>
              </a:extLst>
            </p:cNvPr>
            <p:cNvSpPr/>
            <p:nvPr/>
          </p:nvSpPr>
          <p:spPr>
            <a:xfrm>
              <a:off x="11011961" y="2400660"/>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Rectangle 46">
              <a:extLst>
                <a:ext uri="{FF2B5EF4-FFF2-40B4-BE49-F238E27FC236}">
                  <a16:creationId xmlns:a16="http://schemas.microsoft.com/office/drawing/2014/main" id="{19BB089E-9045-8D85-48F4-E4EED7281DC0}"/>
                </a:ext>
              </a:extLst>
            </p:cNvPr>
            <p:cNvSpPr/>
            <p:nvPr/>
          </p:nvSpPr>
          <p:spPr>
            <a:xfrm>
              <a:off x="11011961" y="2440113"/>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Rectangle 47">
              <a:extLst>
                <a:ext uri="{FF2B5EF4-FFF2-40B4-BE49-F238E27FC236}">
                  <a16:creationId xmlns:a16="http://schemas.microsoft.com/office/drawing/2014/main" id="{2282DE10-1502-A760-A12C-5B478B21AA3E}"/>
                </a:ext>
              </a:extLst>
            </p:cNvPr>
            <p:cNvSpPr/>
            <p:nvPr/>
          </p:nvSpPr>
          <p:spPr>
            <a:xfrm>
              <a:off x="11011961" y="2479566"/>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9" name="Rectangle 48">
              <a:extLst>
                <a:ext uri="{FF2B5EF4-FFF2-40B4-BE49-F238E27FC236}">
                  <a16:creationId xmlns:a16="http://schemas.microsoft.com/office/drawing/2014/main" id="{F7433F21-78D9-5796-5369-7924F86C1D8C}"/>
                </a:ext>
              </a:extLst>
            </p:cNvPr>
            <p:cNvSpPr/>
            <p:nvPr/>
          </p:nvSpPr>
          <p:spPr>
            <a:xfrm>
              <a:off x="11011961" y="2519021"/>
              <a:ext cx="510155" cy="20949"/>
            </a:xfrm>
            <a:prstGeom prst="rect">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grpSp>
      <p:sp>
        <p:nvSpPr>
          <p:cNvPr id="2" name="2. Slide Title">
            <a:extLst>
              <a:ext uri="{FF2B5EF4-FFF2-40B4-BE49-F238E27FC236}">
                <a16:creationId xmlns:a16="http://schemas.microsoft.com/office/drawing/2014/main" id="{769553DD-5B97-697D-AEBD-ACC36420677C}"/>
              </a:ext>
            </a:extLst>
          </p:cNvPr>
          <p:cNvSpPr>
            <a:spLocks noGrp="1"/>
          </p:cNvSpPr>
          <p:nvPr>
            <p:ph type="title"/>
            <p:custDataLst>
              <p:tags r:id="rId2"/>
            </p:custDataLst>
          </p:nvPr>
        </p:nvSpPr>
        <p:spPr>
          <a:xfrm>
            <a:off x="554736" y="233856"/>
            <a:ext cx="11082528" cy="769441"/>
          </a:xfrm>
        </p:spPr>
        <p:txBody>
          <a:bodyPr vert="horz">
            <a:spAutoFit/>
          </a:bodyPr>
          <a:lstStyle/>
          <a:p>
            <a:r>
              <a:rPr lang="en-US"/>
              <a:t>Two approaches to allocating future MWs: early certainty vs. alignment with transmission development</a:t>
            </a:r>
          </a:p>
        </p:txBody>
      </p:sp>
      <p:grpSp>
        <p:nvGrpSpPr>
          <p:cNvPr id="6" name="Group 5">
            <a:extLst>
              <a:ext uri="{FF2B5EF4-FFF2-40B4-BE49-F238E27FC236}">
                <a16:creationId xmlns:a16="http://schemas.microsoft.com/office/drawing/2014/main" id="{6208E219-8A34-1B7F-F2CF-2A26F74CC477}"/>
              </a:ext>
            </a:extLst>
          </p:cNvPr>
          <p:cNvGrpSpPr/>
          <p:nvPr/>
        </p:nvGrpSpPr>
        <p:grpSpPr>
          <a:xfrm>
            <a:off x="2293906" y="1502881"/>
            <a:ext cx="4430248" cy="211979"/>
            <a:chOff x="1257300" y="1665156"/>
            <a:chExt cx="2802637" cy="256495"/>
          </a:xfrm>
        </p:grpSpPr>
        <p:sp>
          <p:nvSpPr>
            <p:cNvPr id="7" name="TextBox 6">
              <a:extLst>
                <a:ext uri="{FF2B5EF4-FFF2-40B4-BE49-F238E27FC236}">
                  <a16:creationId xmlns:a16="http://schemas.microsoft.com/office/drawing/2014/main" id="{81AA852F-8520-77C0-4207-9EC7B6850E8D}"/>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PGRR145 Approach</a:t>
              </a:r>
            </a:p>
          </p:txBody>
        </p:sp>
        <p:cxnSp>
          <p:nvCxnSpPr>
            <p:cNvPr id="8" name="LineBasicDefault 7">
              <a:extLst>
                <a:ext uri="{FF2B5EF4-FFF2-40B4-BE49-F238E27FC236}">
                  <a16:creationId xmlns:a16="http://schemas.microsoft.com/office/drawing/2014/main" id="{E36BE4AF-EAB4-E9C0-D83B-1343B21BFD15}"/>
                </a:ext>
              </a:extLst>
            </p:cNvPr>
            <p:cNvCxnSpPr>
              <a:cxnSpLocks/>
            </p:cNvCxnSpPr>
            <p:nvPr>
              <p:custDataLst>
                <p:tags r:id="rId21"/>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A790843-69B5-D07A-CA6D-C09E4DE19144}"/>
              </a:ext>
            </a:extLst>
          </p:cNvPr>
          <p:cNvGrpSpPr/>
          <p:nvPr/>
        </p:nvGrpSpPr>
        <p:grpSpPr>
          <a:xfrm>
            <a:off x="7207016" y="1502881"/>
            <a:ext cx="4430248" cy="211979"/>
            <a:chOff x="1257300" y="1665156"/>
            <a:chExt cx="2802637" cy="256495"/>
          </a:xfrm>
        </p:grpSpPr>
        <p:sp>
          <p:nvSpPr>
            <p:cNvPr id="10" name="TextBox 9">
              <a:extLst>
                <a:ext uri="{FF2B5EF4-FFF2-40B4-BE49-F238E27FC236}">
                  <a16:creationId xmlns:a16="http://schemas.microsoft.com/office/drawing/2014/main" id="{E7B8542B-8AE8-28CC-E9F1-5849EC3EFAE3}"/>
                </a:ext>
              </a:extLst>
            </p:cNvPr>
            <p:cNvSpPr txBox="1">
              <a:spLocks/>
            </p:cNvSpPr>
            <p:nvPr/>
          </p:nvSpPr>
          <p:spPr>
            <a:xfrm>
              <a:off x="1257300" y="1665156"/>
              <a:ext cx="2802637" cy="223447"/>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t>Alternative approach to address TSP comments</a:t>
              </a:r>
            </a:p>
          </p:txBody>
        </p:sp>
        <p:cxnSp>
          <p:nvCxnSpPr>
            <p:cNvPr id="11" name="LineBasicDefault 7">
              <a:extLst>
                <a:ext uri="{FF2B5EF4-FFF2-40B4-BE49-F238E27FC236}">
                  <a16:creationId xmlns:a16="http://schemas.microsoft.com/office/drawing/2014/main" id="{4071457F-54C8-0CCD-5289-16541D8CC099}"/>
                </a:ext>
              </a:extLst>
            </p:cNvPr>
            <p:cNvCxnSpPr>
              <a:cxnSpLocks/>
            </p:cNvCxnSpPr>
            <p:nvPr>
              <p:custDataLst>
                <p:tags r:id="rId20"/>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2" name="4. Footnote">
            <a:extLst>
              <a:ext uri="{FF2B5EF4-FFF2-40B4-BE49-F238E27FC236}">
                <a16:creationId xmlns:a16="http://schemas.microsoft.com/office/drawing/2014/main" id="{5F6D3259-C713-1056-12ED-FF73247B53B9}"/>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t>Source:  ERCOT discussions</a:t>
            </a:r>
          </a:p>
        </p:txBody>
      </p:sp>
      <p:pic>
        <p:nvPicPr>
          <p:cNvPr id="14" name="Graphic 13">
            <a:extLst>
              <a:ext uri="{FF2B5EF4-FFF2-40B4-BE49-F238E27FC236}">
                <a16:creationId xmlns:a16="http://schemas.microsoft.com/office/drawing/2014/main" id="{9C182076-B176-9D20-81E7-EC4164A71B15}"/>
              </a:ext>
            </a:extLst>
          </p:cNvPr>
          <p:cNvPicPr>
            <a:picLocks noChangeAspect="1"/>
          </p:cNvPicPr>
          <p:nvPr/>
        </p:nvPicPr>
        <p:blipFill>
          <a:blip>
            <a:extLst>
              <a:ext uri="{96DAC541-7B7A-43D3-8B79-37D633B846F1}">
                <asvg:svgBlip xmlns:asvg="http://schemas.microsoft.com/office/drawing/2016/SVG/main" r:embed="rId25"/>
              </a:ext>
            </a:extLst>
          </a:blip>
          <a:stretch>
            <a:fillRect/>
          </a:stretch>
        </p:blipFill>
        <p:spPr>
          <a:xfrm>
            <a:off x="554736" y="1030552"/>
            <a:ext cx="312822" cy="312822"/>
          </a:xfrm>
          <a:prstGeom prst="rect">
            <a:avLst/>
          </a:prstGeom>
        </p:spPr>
      </p:pic>
      <p:sp>
        <p:nvSpPr>
          <p:cNvPr id="19" name="TextBox 18">
            <a:extLst>
              <a:ext uri="{FF2B5EF4-FFF2-40B4-BE49-F238E27FC236}">
                <a16:creationId xmlns:a16="http://schemas.microsoft.com/office/drawing/2014/main" id="{291FC1C9-BD4E-7FAA-3A99-6477DE9303D8}"/>
              </a:ext>
            </a:extLst>
          </p:cNvPr>
          <p:cNvSpPr txBox="1">
            <a:spLocks/>
          </p:cNvSpPr>
          <p:nvPr/>
        </p:nvSpPr>
        <p:spPr>
          <a:xfrm>
            <a:off x="1025166" y="1079241"/>
            <a:ext cx="696772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solidFill>
                  <a:schemeClr val="bg1">
                    <a:lumMod val="50000"/>
                  </a:schemeClr>
                </a:solidFill>
              </a:rPr>
              <a:t>Example: </a:t>
            </a:r>
            <a:r>
              <a:rPr lang="en-US" sz="1400">
                <a:solidFill>
                  <a:schemeClr val="bg1">
                    <a:lumMod val="50000"/>
                  </a:schemeClr>
                </a:solidFill>
              </a:rPr>
              <a:t>1,000 MW data center requiring full capacity by Year 6</a:t>
            </a:r>
          </a:p>
        </p:txBody>
      </p:sp>
      <p:sp>
        <p:nvSpPr>
          <p:cNvPr id="20" name="TextBox 19">
            <a:extLst>
              <a:ext uri="{FF2B5EF4-FFF2-40B4-BE49-F238E27FC236}">
                <a16:creationId xmlns:a16="http://schemas.microsoft.com/office/drawing/2014/main" id="{96A45BCE-0888-1AF8-80DD-7FD92D860A6D}"/>
              </a:ext>
            </a:extLst>
          </p:cNvPr>
          <p:cNvSpPr txBox="1">
            <a:spLocks/>
          </p:cNvSpPr>
          <p:nvPr/>
        </p:nvSpPr>
        <p:spPr>
          <a:xfrm>
            <a:off x="554736" y="3765055"/>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Years 1-5</a:t>
            </a:r>
            <a:endParaRPr lang="en-US" sz="1200"/>
          </a:p>
        </p:txBody>
      </p:sp>
      <p:sp>
        <p:nvSpPr>
          <p:cNvPr id="24" name="TextBox 23">
            <a:extLst>
              <a:ext uri="{FF2B5EF4-FFF2-40B4-BE49-F238E27FC236}">
                <a16:creationId xmlns:a16="http://schemas.microsoft.com/office/drawing/2014/main" id="{FA103BFA-8BBB-EC5A-5691-FBF37EC05A23}"/>
              </a:ext>
            </a:extLst>
          </p:cNvPr>
          <p:cNvSpPr txBox="1">
            <a:spLocks/>
          </p:cNvSpPr>
          <p:nvPr/>
        </p:nvSpPr>
        <p:spPr>
          <a:xfrm>
            <a:off x="2293906" y="3765055"/>
            <a:ext cx="4430248"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Request studied in Batch Zero: initial MWs allocated based on system capability; transmission constraints and required upgrades identified</a:t>
            </a:r>
          </a:p>
        </p:txBody>
      </p:sp>
      <p:sp>
        <p:nvSpPr>
          <p:cNvPr id="25" name="TextBox 24">
            <a:extLst>
              <a:ext uri="{FF2B5EF4-FFF2-40B4-BE49-F238E27FC236}">
                <a16:creationId xmlns:a16="http://schemas.microsoft.com/office/drawing/2014/main" id="{217425F5-1E25-A6CD-E9CF-F8252D8EE500}"/>
              </a:ext>
            </a:extLst>
          </p:cNvPr>
          <p:cNvSpPr txBox="1">
            <a:spLocks/>
          </p:cNvSpPr>
          <p:nvPr/>
        </p:nvSpPr>
        <p:spPr>
          <a:xfrm>
            <a:off x="7207016" y="3765055"/>
            <a:ext cx="4430248" cy="55399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Request studied in Batch Zero: initial MWs allocated based on system capability; transmission constraints and required upgrades identified</a:t>
            </a:r>
          </a:p>
        </p:txBody>
      </p:sp>
      <p:grpSp>
        <p:nvGrpSpPr>
          <p:cNvPr id="32" name="Group 31">
            <a:extLst>
              <a:ext uri="{FF2B5EF4-FFF2-40B4-BE49-F238E27FC236}">
                <a16:creationId xmlns:a16="http://schemas.microsoft.com/office/drawing/2014/main" id="{883ED3B3-A0F4-1573-B8EA-813A55218968}"/>
              </a:ext>
            </a:extLst>
          </p:cNvPr>
          <p:cNvGrpSpPr/>
          <p:nvPr/>
        </p:nvGrpSpPr>
        <p:grpSpPr>
          <a:xfrm>
            <a:off x="554736" y="5264983"/>
            <a:ext cx="11082528" cy="815608"/>
            <a:chOff x="554736" y="4356105"/>
            <a:chExt cx="11082528" cy="815608"/>
          </a:xfrm>
        </p:grpSpPr>
        <p:sp>
          <p:nvSpPr>
            <p:cNvPr id="23" name="TextBox 22">
              <a:extLst>
                <a:ext uri="{FF2B5EF4-FFF2-40B4-BE49-F238E27FC236}">
                  <a16:creationId xmlns:a16="http://schemas.microsoft.com/office/drawing/2014/main" id="{C3A31943-9621-8048-9487-AE04A8A0D0BE}"/>
                </a:ext>
              </a:extLst>
            </p:cNvPr>
            <p:cNvSpPr txBox="1">
              <a:spLocks/>
            </p:cNvSpPr>
            <p:nvPr/>
          </p:nvSpPr>
          <p:spPr>
            <a:xfrm>
              <a:off x="554736" y="4356105"/>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Considerations</a:t>
              </a:r>
              <a:endParaRPr lang="en-US" sz="1200"/>
            </a:p>
          </p:txBody>
        </p:sp>
        <p:sp>
          <p:nvSpPr>
            <p:cNvPr id="27" name="TextBox 26">
              <a:extLst>
                <a:ext uri="{FF2B5EF4-FFF2-40B4-BE49-F238E27FC236}">
                  <a16:creationId xmlns:a16="http://schemas.microsoft.com/office/drawing/2014/main" id="{93BBB4E8-94CF-2192-77A4-128DE6B8AE2F}"/>
                </a:ext>
              </a:extLst>
            </p:cNvPr>
            <p:cNvSpPr txBox="1">
              <a:spLocks/>
            </p:cNvSpPr>
            <p:nvPr/>
          </p:nvSpPr>
          <p:spPr>
            <a:xfrm>
              <a:off x="2293906" y="4356105"/>
              <a:ext cx="4430248" cy="63094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Provides certainty by guaranteeing full MWs by Year 6</a:t>
              </a:r>
            </a:p>
            <a:p>
              <a:pPr marL="171450" indent="-171450">
                <a:spcBef>
                  <a:spcPts val="300"/>
                </a:spcBef>
                <a:spcAft>
                  <a:spcPts val="300"/>
                </a:spcAft>
                <a:buFont typeface="Arial" panose="020B0604020202020204" pitchFamily="34" charset="0"/>
                <a:buChar char="•"/>
              </a:pPr>
              <a:r>
                <a:rPr lang="en-US" sz="1200"/>
                <a:t>Creates a potential step-change in MWs between Years 5 and 6, with limited time to develop required transmission</a:t>
              </a:r>
            </a:p>
          </p:txBody>
        </p:sp>
        <p:sp>
          <p:nvSpPr>
            <p:cNvPr id="28" name="TextBox 27">
              <a:extLst>
                <a:ext uri="{FF2B5EF4-FFF2-40B4-BE49-F238E27FC236}">
                  <a16:creationId xmlns:a16="http://schemas.microsoft.com/office/drawing/2014/main" id="{ABEF6106-2314-0CA1-1B1F-528AECA29EC0}"/>
                </a:ext>
              </a:extLst>
            </p:cNvPr>
            <p:cNvSpPr txBox="1">
              <a:spLocks/>
            </p:cNvSpPr>
            <p:nvPr/>
          </p:nvSpPr>
          <p:spPr>
            <a:xfrm>
              <a:off x="7207016" y="4356105"/>
              <a:ext cx="4430248" cy="81560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71450" indent="-171450">
                <a:spcBef>
                  <a:spcPts val="300"/>
                </a:spcBef>
                <a:spcAft>
                  <a:spcPts val="300"/>
                </a:spcAft>
                <a:buFont typeface="Arial" panose="020B0604020202020204" pitchFamily="34" charset="0"/>
                <a:buChar char="•"/>
              </a:pPr>
              <a:r>
                <a:rPr lang="en-US" sz="1200"/>
                <a:t>Full MW allocation is aligned with identified transmission upgrades</a:t>
              </a:r>
            </a:p>
            <a:p>
              <a:pPr marL="171450" indent="-171450">
                <a:spcBef>
                  <a:spcPts val="300"/>
                </a:spcBef>
                <a:spcAft>
                  <a:spcPts val="300"/>
                </a:spcAft>
                <a:buFont typeface="Arial" panose="020B0604020202020204" pitchFamily="34" charset="0"/>
                <a:buChar char="•"/>
              </a:pPr>
              <a:r>
                <a:rPr lang="en-US" sz="1200"/>
                <a:t>Requires financial commitment for partial MWs without clear visibility on timing or certainty of full MW delivery</a:t>
              </a:r>
            </a:p>
          </p:txBody>
        </p:sp>
      </p:grpSp>
      <p:grpSp>
        <p:nvGrpSpPr>
          <p:cNvPr id="31" name="Group 30">
            <a:extLst>
              <a:ext uri="{FF2B5EF4-FFF2-40B4-BE49-F238E27FC236}">
                <a16:creationId xmlns:a16="http://schemas.microsoft.com/office/drawing/2014/main" id="{35357C88-C788-1166-0BC2-80C350BA8F02}"/>
              </a:ext>
            </a:extLst>
          </p:cNvPr>
          <p:cNvGrpSpPr/>
          <p:nvPr/>
        </p:nvGrpSpPr>
        <p:grpSpPr>
          <a:xfrm>
            <a:off x="554736" y="4607353"/>
            <a:ext cx="11082528" cy="369332"/>
            <a:chOff x="554736" y="3682344"/>
            <a:chExt cx="11082528" cy="369332"/>
          </a:xfrm>
        </p:grpSpPr>
        <p:sp>
          <p:nvSpPr>
            <p:cNvPr id="22" name="TextBox 21">
              <a:extLst>
                <a:ext uri="{FF2B5EF4-FFF2-40B4-BE49-F238E27FC236}">
                  <a16:creationId xmlns:a16="http://schemas.microsoft.com/office/drawing/2014/main" id="{139F85CC-74C4-0881-C623-B9ADA8033F59}"/>
                </a:ext>
              </a:extLst>
            </p:cNvPr>
            <p:cNvSpPr txBox="1">
              <a:spLocks/>
            </p:cNvSpPr>
            <p:nvPr/>
          </p:nvSpPr>
          <p:spPr>
            <a:xfrm>
              <a:off x="554736" y="3682344"/>
              <a:ext cx="1411614" cy="18466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Year 6</a:t>
              </a:r>
              <a:endParaRPr lang="en-US" sz="1200"/>
            </a:p>
          </p:txBody>
        </p:sp>
        <p:sp>
          <p:nvSpPr>
            <p:cNvPr id="26" name="TextBox 25">
              <a:extLst>
                <a:ext uri="{FF2B5EF4-FFF2-40B4-BE49-F238E27FC236}">
                  <a16:creationId xmlns:a16="http://schemas.microsoft.com/office/drawing/2014/main" id="{54E244E0-A97C-70F3-D5C2-A4E6C3AE25AF}"/>
                </a:ext>
              </a:extLst>
            </p:cNvPr>
            <p:cNvSpPr txBox="1">
              <a:spLocks/>
            </p:cNvSpPr>
            <p:nvPr/>
          </p:nvSpPr>
          <p:spPr>
            <a:xfrm>
              <a:off x="2293906" y="3682344"/>
              <a:ext cx="4430248"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Full MW automatically allocated based on Batch Zero results; transmission solutions further defined in the 2027 RTP</a:t>
              </a:r>
            </a:p>
          </p:txBody>
        </p:sp>
        <p:sp>
          <p:nvSpPr>
            <p:cNvPr id="29" name="TextBox 28">
              <a:extLst>
                <a:ext uri="{FF2B5EF4-FFF2-40B4-BE49-F238E27FC236}">
                  <a16:creationId xmlns:a16="http://schemas.microsoft.com/office/drawing/2014/main" id="{95478BE8-54ED-EF1A-D535-2E9476A60AD9}"/>
                </a:ext>
              </a:extLst>
            </p:cNvPr>
            <p:cNvSpPr txBox="1">
              <a:spLocks/>
            </p:cNvSpPr>
            <p:nvPr/>
          </p:nvSpPr>
          <p:spPr>
            <a:xfrm>
              <a:off x="7207016" y="3682344"/>
              <a:ext cx="4430248"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a:t>Full MW not committed in Batch Zero; additional MWs studied and allocated through a subsequent Batch 1 process</a:t>
              </a:r>
            </a:p>
          </p:txBody>
        </p:sp>
      </p:grpSp>
      <p:cxnSp>
        <p:nvCxnSpPr>
          <p:cNvPr id="33" name="Straight Connector 32">
            <a:extLst>
              <a:ext uri="{FF2B5EF4-FFF2-40B4-BE49-F238E27FC236}">
                <a16:creationId xmlns:a16="http://schemas.microsoft.com/office/drawing/2014/main" id="{8EAF7212-99A2-48BD-4AFB-D62164AF8100}"/>
              </a:ext>
            </a:extLst>
          </p:cNvPr>
          <p:cNvCxnSpPr>
            <a:cxnSpLocks/>
          </p:cNvCxnSpPr>
          <p:nvPr/>
        </p:nvCxnSpPr>
        <p:spPr>
          <a:xfrm>
            <a:off x="521663" y="4463203"/>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1ADD79-E1D5-B429-9673-07D32E6C933A}"/>
              </a:ext>
            </a:extLst>
          </p:cNvPr>
          <p:cNvCxnSpPr>
            <a:cxnSpLocks/>
          </p:cNvCxnSpPr>
          <p:nvPr/>
        </p:nvCxnSpPr>
        <p:spPr>
          <a:xfrm>
            <a:off x="521663" y="5120834"/>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30" name="Chart 29">
            <a:extLst>
              <a:ext uri="{FF2B5EF4-FFF2-40B4-BE49-F238E27FC236}">
                <a16:creationId xmlns:a16="http://schemas.microsoft.com/office/drawing/2014/main" id="{C1B4B309-982C-3AF8-1796-59DA9DA5A51D}"/>
              </a:ext>
            </a:extLst>
          </p:cNvPr>
          <p:cNvGraphicFramePr/>
          <p:nvPr>
            <p:custDataLst>
              <p:tags r:id="rId4"/>
            </p:custDataLst>
          </p:nvPr>
        </p:nvGraphicFramePr>
        <p:xfrm>
          <a:off x="2152650" y="1681163"/>
          <a:ext cx="4654550" cy="1914525"/>
        </p:xfrm>
        <a:graphic>
          <a:graphicData uri="http://schemas.openxmlformats.org/drawingml/2006/chart">
            <c:chart xmlns:c="http://schemas.openxmlformats.org/drawingml/2006/chart" xmlns:r="http://schemas.openxmlformats.org/officeDocument/2006/relationships" r:id="rId26"/>
          </a:graphicData>
        </a:graphic>
      </p:graphicFrame>
      <p:sp>
        <p:nvSpPr>
          <p:cNvPr id="36" name="Text Placeholder 4">
            <a:extLst>
              <a:ext uri="{FF2B5EF4-FFF2-40B4-BE49-F238E27FC236}">
                <a16:creationId xmlns:a16="http://schemas.microsoft.com/office/drawing/2014/main" id="{DE16EF3B-1A36-77C1-A9B0-BE2839AFA64B}"/>
              </a:ext>
            </a:extLst>
          </p:cNvPr>
          <p:cNvSpPr>
            <a:spLocks noGrp="1"/>
          </p:cNvSpPr>
          <p:nvPr>
            <p:custDataLst>
              <p:tags r:id="rId5"/>
            </p:custDataLst>
          </p:nvPr>
        </p:nvSpPr>
        <p:spPr bwMode="auto">
          <a:xfrm>
            <a:off x="2401888"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2F5A9D46-6CC1-4DBD-8216-D4C0A378D423}" type="datetime'Y''''e''''ar'''''''''' ''''''1'''''''''''''''">
              <a:rPr lang="en-US" altLang="en-US" sz="1050" b="1" smtClean="0">
                <a:cs typeface="+mn-cs"/>
              </a:rPr>
              <a:pPr lvl="0" algn="ctr">
                <a:spcBef>
                  <a:spcPct val="0"/>
                </a:spcBef>
                <a:spcAft>
                  <a:spcPct val="0"/>
                </a:spcAft>
              </a:pPr>
              <a:t>Year 1</a:t>
            </a:fld>
            <a:endParaRPr lang="en-US" sz="1050" b="1">
              <a:cs typeface="+mn-cs"/>
            </a:endParaRPr>
          </a:p>
        </p:txBody>
      </p:sp>
      <p:sp>
        <p:nvSpPr>
          <p:cNvPr id="51" name="Text Placeholder 4">
            <a:extLst>
              <a:ext uri="{FF2B5EF4-FFF2-40B4-BE49-F238E27FC236}">
                <a16:creationId xmlns:a16="http://schemas.microsoft.com/office/drawing/2014/main" id="{7D0BFDFD-7114-DB13-95D9-C251BA4135D1}"/>
              </a:ext>
            </a:extLst>
          </p:cNvPr>
          <p:cNvSpPr>
            <a:spLocks noGrp="1"/>
          </p:cNvSpPr>
          <p:nvPr>
            <p:custDataLst>
              <p:tags r:id="rId6"/>
            </p:custDataLst>
          </p:nvPr>
        </p:nvSpPr>
        <p:spPr bwMode="auto">
          <a:xfrm>
            <a:off x="3151188"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F914C22-07D8-4B7A-84C1-44C978254383}" type="datetime'''Y''''''''''e''''''''''a''''''''''''r ''2'''''''''''">
              <a:rPr lang="en-US" altLang="en-US" sz="1050" b="1" smtClean="0">
                <a:cs typeface="+mn-cs"/>
              </a:rPr>
              <a:pPr lvl="0" algn="ctr">
                <a:spcBef>
                  <a:spcPct val="0"/>
                </a:spcBef>
                <a:spcAft>
                  <a:spcPct val="0"/>
                </a:spcAft>
              </a:pPr>
              <a:t>Year 2</a:t>
            </a:fld>
            <a:endParaRPr lang="en-US" sz="1050" b="1">
              <a:cs typeface="+mn-cs"/>
            </a:endParaRPr>
          </a:p>
        </p:txBody>
      </p:sp>
      <p:sp>
        <p:nvSpPr>
          <p:cNvPr id="54" name="Text Placeholder 4">
            <a:extLst>
              <a:ext uri="{FF2B5EF4-FFF2-40B4-BE49-F238E27FC236}">
                <a16:creationId xmlns:a16="http://schemas.microsoft.com/office/drawing/2014/main" id="{540F76ED-35DB-930C-E33D-FACD18F29B7D}"/>
              </a:ext>
            </a:extLst>
          </p:cNvPr>
          <p:cNvSpPr>
            <a:spLocks noGrp="1"/>
          </p:cNvSpPr>
          <p:nvPr>
            <p:custDataLst>
              <p:tags r:id="rId7"/>
            </p:custDataLst>
          </p:nvPr>
        </p:nvSpPr>
        <p:spPr bwMode="auto">
          <a:xfrm>
            <a:off x="3898900"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C2FF176-0CCF-4C0A-8AF7-50860AAD9CB6}" type="datetime'''''''Y''''''''''''''''''''''''''ea''r'' 3'''''''''''''''''''">
              <a:rPr lang="en-US" altLang="en-US" sz="1050" b="1" smtClean="0">
                <a:cs typeface="+mn-cs"/>
              </a:rPr>
              <a:pPr lvl="0" algn="ctr">
                <a:spcBef>
                  <a:spcPct val="0"/>
                </a:spcBef>
                <a:spcAft>
                  <a:spcPct val="0"/>
                </a:spcAft>
              </a:pPr>
              <a:t>Year 3</a:t>
            </a:fld>
            <a:endParaRPr lang="en-US" sz="1050" b="1">
              <a:cs typeface="+mn-cs"/>
            </a:endParaRPr>
          </a:p>
        </p:txBody>
      </p:sp>
      <p:sp>
        <p:nvSpPr>
          <p:cNvPr id="57" name="Text Placeholder 4">
            <a:extLst>
              <a:ext uri="{FF2B5EF4-FFF2-40B4-BE49-F238E27FC236}">
                <a16:creationId xmlns:a16="http://schemas.microsoft.com/office/drawing/2014/main" id="{8181BC29-3ED4-08F6-CA62-3928FA39CF7F}"/>
              </a:ext>
            </a:extLst>
          </p:cNvPr>
          <p:cNvSpPr>
            <a:spLocks noGrp="1"/>
          </p:cNvSpPr>
          <p:nvPr>
            <p:custDataLst>
              <p:tags r:id="rId8"/>
            </p:custDataLst>
          </p:nvPr>
        </p:nvSpPr>
        <p:spPr bwMode="auto">
          <a:xfrm>
            <a:off x="4646613"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63625A9E-C5CD-442C-9346-0C6A764A974B}" type="datetime'''''Y''''''e''''''''''''''''''''''''a''''r'' ''4'''''''">
              <a:rPr lang="en-US" altLang="en-US" sz="1050" b="1" smtClean="0">
                <a:cs typeface="+mn-cs"/>
              </a:rPr>
              <a:pPr lvl="0" algn="ctr">
                <a:spcBef>
                  <a:spcPct val="0"/>
                </a:spcBef>
                <a:spcAft>
                  <a:spcPct val="0"/>
                </a:spcAft>
              </a:pPr>
              <a:t>Year 4</a:t>
            </a:fld>
            <a:endParaRPr lang="en-US" sz="1050" b="1">
              <a:cs typeface="+mn-cs"/>
            </a:endParaRPr>
          </a:p>
        </p:txBody>
      </p:sp>
      <p:sp>
        <p:nvSpPr>
          <p:cNvPr id="60" name="Text Placeholder 4">
            <a:extLst>
              <a:ext uri="{FF2B5EF4-FFF2-40B4-BE49-F238E27FC236}">
                <a16:creationId xmlns:a16="http://schemas.microsoft.com/office/drawing/2014/main" id="{3A862126-99A8-6784-E61D-F41976046D21}"/>
              </a:ext>
            </a:extLst>
          </p:cNvPr>
          <p:cNvSpPr>
            <a:spLocks noGrp="1"/>
          </p:cNvSpPr>
          <p:nvPr>
            <p:custDataLst>
              <p:tags r:id="rId9"/>
            </p:custDataLst>
          </p:nvPr>
        </p:nvSpPr>
        <p:spPr bwMode="auto">
          <a:xfrm>
            <a:off x="5395913"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C9F5B47-5E9B-49CE-BBDB-339B84C8840E}" type="datetime'Y''e''''''''''a''''r'''''''''''''' ''''''5'">
              <a:rPr lang="en-US" altLang="en-US" sz="1050" b="1" smtClean="0">
                <a:cs typeface="+mn-cs"/>
              </a:rPr>
              <a:pPr lvl="0" algn="ctr">
                <a:spcBef>
                  <a:spcPct val="0"/>
                </a:spcBef>
                <a:spcAft>
                  <a:spcPct val="0"/>
                </a:spcAft>
              </a:pPr>
              <a:t>Year 5</a:t>
            </a:fld>
            <a:endParaRPr lang="en-US" sz="1050" b="1">
              <a:cs typeface="+mn-cs"/>
            </a:endParaRPr>
          </a:p>
        </p:txBody>
      </p:sp>
      <p:sp>
        <p:nvSpPr>
          <p:cNvPr id="63" name="Text Placeholder 4">
            <a:extLst>
              <a:ext uri="{FF2B5EF4-FFF2-40B4-BE49-F238E27FC236}">
                <a16:creationId xmlns:a16="http://schemas.microsoft.com/office/drawing/2014/main" id="{979C018C-5A67-AAA2-6A9A-D973AAE03663}"/>
              </a:ext>
            </a:extLst>
          </p:cNvPr>
          <p:cNvSpPr>
            <a:spLocks noGrp="1"/>
          </p:cNvSpPr>
          <p:nvPr>
            <p:custDataLst>
              <p:tags r:id="rId10"/>
            </p:custDataLst>
          </p:nvPr>
        </p:nvSpPr>
        <p:spPr bwMode="auto">
          <a:xfrm>
            <a:off x="6143625"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AC00EA4-0185-470F-9FCD-B8F25B209C28}" type="datetime'''''Ye''''''''''''''a''r'''''''' ''6'">
              <a:rPr lang="en-US" altLang="en-US" sz="1050" b="1" smtClean="0">
                <a:cs typeface="+mn-cs"/>
              </a:rPr>
              <a:pPr lvl="0" algn="ctr">
                <a:spcBef>
                  <a:spcPct val="0"/>
                </a:spcBef>
                <a:spcAft>
                  <a:spcPct val="0"/>
                </a:spcAft>
              </a:pPr>
              <a:t>Year 6</a:t>
            </a:fld>
            <a:endParaRPr lang="en-US" sz="1050" b="1">
              <a:cs typeface="+mn-cs"/>
            </a:endParaRPr>
          </a:p>
        </p:txBody>
      </p:sp>
      <p:cxnSp>
        <p:nvCxnSpPr>
          <p:cNvPr id="94" name="Straight Connector 93">
            <a:extLst>
              <a:ext uri="{FF2B5EF4-FFF2-40B4-BE49-F238E27FC236}">
                <a16:creationId xmlns:a16="http://schemas.microsoft.com/office/drawing/2014/main" id="{C3648CCA-51A7-4BCE-C2D2-035BA02CE4FF}"/>
              </a:ext>
            </a:extLst>
          </p:cNvPr>
          <p:cNvCxnSpPr>
            <a:cxnSpLocks/>
          </p:cNvCxnSpPr>
          <p:nvPr/>
        </p:nvCxnSpPr>
        <p:spPr>
          <a:xfrm>
            <a:off x="521663" y="3625437"/>
            <a:ext cx="11115601" cy="0"/>
          </a:xfrm>
          <a:prstGeom prst="line">
            <a:avLst/>
          </a:prstGeom>
          <a:ln w="1270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090A3022-974C-A31C-7369-E2CD758FC4EB}"/>
              </a:ext>
            </a:extLst>
          </p:cNvPr>
          <p:cNvSpPr txBox="1">
            <a:spLocks/>
          </p:cNvSpPr>
          <p:nvPr/>
        </p:nvSpPr>
        <p:spPr>
          <a:xfrm>
            <a:off x="554736" y="1808167"/>
            <a:ext cx="1411614" cy="3693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1200" b="1"/>
              <a:t>Illustrative allocation</a:t>
            </a:r>
            <a:r>
              <a:rPr lang="en-US" sz="1200"/>
              <a:t>, MW</a:t>
            </a:r>
          </a:p>
        </p:txBody>
      </p:sp>
      <p:graphicFrame>
        <p:nvGraphicFramePr>
          <p:cNvPr id="55" name="Chart 54">
            <a:extLst>
              <a:ext uri="{FF2B5EF4-FFF2-40B4-BE49-F238E27FC236}">
                <a16:creationId xmlns:a16="http://schemas.microsoft.com/office/drawing/2014/main" id="{D9B68B04-DBAD-C3E4-D6B9-AF7D2461B77D}"/>
              </a:ext>
            </a:extLst>
          </p:cNvPr>
          <p:cNvGraphicFramePr/>
          <p:nvPr>
            <p:custDataLst>
              <p:tags r:id="rId11"/>
            </p:custDataLst>
          </p:nvPr>
        </p:nvGraphicFramePr>
        <p:xfrm>
          <a:off x="7065963" y="1785938"/>
          <a:ext cx="4654550" cy="1809750"/>
        </p:xfrm>
        <a:graphic>
          <a:graphicData uri="http://schemas.openxmlformats.org/drawingml/2006/chart">
            <c:chart xmlns:c="http://schemas.openxmlformats.org/drawingml/2006/chart" xmlns:r="http://schemas.openxmlformats.org/officeDocument/2006/relationships" r:id="rId27"/>
          </a:graphicData>
        </a:graphic>
      </p:graphicFrame>
      <p:sp>
        <p:nvSpPr>
          <p:cNvPr id="50" name="Rectangle 49">
            <a:extLst>
              <a:ext uri="{FF2B5EF4-FFF2-40B4-BE49-F238E27FC236}">
                <a16:creationId xmlns:a16="http://schemas.microsoft.com/office/drawing/2014/main" id="{B1C8774A-1868-567E-8E8A-4D31497F0514}"/>
              </a:ext>
            </a:extLst>
          </p:cNvPr>
          <p:cNvSpPr/>
          <p:nvPr>
            <p:custDataLst>
              <p:tags r:id="rId12"/>
            </p:custDataLst>
          </p:nvPr>
        </p:nvSpPr>
        <p:spPr bwMode="auto">
          <a:xfrm>
            <a:off x="10996613" y="2022475"/>
            <a:ext cx="534987" cy="534988"/>
          </a:xfrm>
          <a:prstGeom prst="rect">
            <a:avLst/>
          </a:prstGeom>
          <a:noFill/>
          <a:ln w="19050" cap="sq" cmpd="sng" algn="ctr">
            <a:solidFill>
              <a:srgbClr val="7F7F7F"/>
            </a:solidFill>
            <a:prstDash val="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3" name="Text Placeholder 4">
            <a:extLst>
              <a:ext uri="{FF2B5EF4-FFF2-40B4-BE49-F238E27FC236}">
                <a16:creationId xmlns:a16="http://schemas.microsoft.com/office/drawing/2014/main" id="{C443B717-1A4D-3E75-F9CC-6155F11A91CF}"/>
              </a:ext>
            </a:extLst>
          </p:cNvPr>
          <p:cNvSpPr>
            <a:spLocks noGrp="1"/>
          </p:cNvSpPr>
          <p:nvPr>
            <p:custDataLst>
              <p:tags r:id="rId13"/>
            </p:custDataLst>
          </p:nvPr>
        </p:nvSpPr>
        <p:spPr bwMode="auto">
          <a:xfrm>
            <a:off x="7315200"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27EDC59-E034-42E8-A862-C4E42FA34DD2}" type="datetime'Y''''''''''''e''''a''r'''''''''''''''''''''''''''''''' ''1'">
              <a:rPr lang="en-US" altLang="en-US" sz="1050" b="1" smtClean="0">
                <a:cs typeface="+mn-cs"/>
              </a:rPr>
              <a:pPr lvl="0" algn="ctr">
                <a:spcBef>
                  <a:spcPct val="0"/>
                </a:spcBef>
                <a:spcAft>
                  <a:spcPct val="0"/>
                </a:spcAft>
              </a:pPr>
              <a:t>Year 1</a:t>
            </a:fld>
            <a:endParaRPr lang="en-US" sz="1050" b="1">
              <a:cs typeface="+mn-cs"/>
            </a:endParaRPr>
          </a:p>
        </p:txBody>
      </p:sp>
      <p:sp>
        <p:nvSpPr>
          <p:cNvPr id="104" name="Text Placeholder 4">
            <a:extLst>
              <a:ext uri="{FF2B5EF4-FFF2-40B4-BE49-F238E27FC236}">
                <a16:creationId xmlns:a16="http://schemas.microsoft.com/office/drawing/2014/main" id="{C44A3877-D5C7-C297-B479-0768041A51CA}"/>
              </a:ext>
            </a:extLst>
          </p:cNvPr>
          <p:cNvSpPr>
            <a:spLocks noGrp="1"/>
          </p:cNvSpPr>
          <p:nvPr>
            <p:custDataLst>
              <p:tags r:id="rId14"/>
            </p:custDataLst>
          </p:nvPr>
        </p:nvSpPr>
        <p:spPr bwMode="auto">
          <a:xfrm>
            <a:off x="8064500"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941E95D-C321-442E-A2D4-3E9B82CE0E8A}" type="datetime'''''''''''''''''''''Y''''e''''''''''a''''''''r'' ''''''2'''">
              <a:rPr lang="en-US" altLang="en-US" sz="1050" b="1" smtClean="0">
                <a:cs typeface="+mn-cs"/>
              </a:rPr>
              <a:pPr lvl="0" algn="ctr">
                <a:spcBef>
                  <a:spcPct val="0"/>
                </a:spcBef>
                <a:spcAft>
                  <a:spcPct val="0"/>
                </a:spcAft>
              </a:pPr>
              <a:t>Year 2</a:t>
            </a:fld>
            <a:endParaRPr lang="en-US" sz="1050" b="1">
              <a:cs typeface="+mn-cs"/>
            </a:endParaRPr>
          </a:p>
        </p:txBody>
      </p:sp>
      <p:sp>
        <p:nvSpPr>
          <p:cNvPr id="105" name="Text Placeholder 4">
            <a:extLst>
              <a:ext uri="{FF2B5EF4-FFF2-40B4-BE49-F238E27FC236}">
                <a16:creationId xmlns:a16="http://schemas.microsoft.com/office/drawing/2014/main" id="{A75DE33C-C62D-5FA6-349F-3D1C1F34FBFC}"/>
              </a:ext>
            </a:extLst>
          </p:cNvPr>
          <p:cNvSpPr>
            <a:spLocks noGrp="1"/>
          </p:cNvSpPr>
          <p:nvPr>
            <p:custDataLst>
              <p:tags r:id="rId15"/>
            </p:custDataLst>
          </p:nvPr>
        </p:nvSpPr>
        <p:spPr bwMode="auto">
          <a:xfrm>
            <a:off x="8812213"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6EE476C-FA2C-4B67-9327-39B2FB390938}" type="datetime'''Y''''''e''''''a''''''''''''''''r'''''' ''''3'''''''''''">
              <a:rPr lang="en-US" altLang="en-US" sz="1050" b="1" smtClean="0">
                <a:cs typeface="+mn-cs"/>
              </a:rPr>
              <a:pPr lvl="0" algn="ctr">
                <a:spcBef>
                  <a:spcPct val="0"/>
                </a:spcBef>
                <a:spcAft>
                  <a:spcPct val="0"/>
                </a:spcAft>
              </a:pPr>
              <a:t>Year 3</a:t>
            </a:fld>
            <a:endParaRPr lang="en-US" sz="1050" b="1">
              <a:cs typeface="+mn-cs"/>
            </a:endParaRPr>
          </a:p>
        </p:txBody>
      </p:sp>
      <p:sp>
        <p:nvSpPr>
          <p:cNvPr id="106" name="Text Placeholder 4">
            <a:extLst>
              <a:ext uri="{FF2B5EF4-FFF2-40B4-BE49-F238E27FC236}">
                <a16:creationId xmlns:a16="http://schemas.microsoft.com/office/drawing/2014/main" id="{9582B222-6840-CB10-ABD4-F936EC5C75DB}"/>
              </a:ext>
            </a:extLst>
          </p:cNvPr>
          <p:cNvSpPr>
            <a:spLocks noGrp="1"/>
          </p:cNvSpPr>
          <p:nvPr>
            <p:custDataLst>
              <p:tags r:id="rId16"/>
            </p:custDataLst>
          </p:nvPr>
        </p:nvSpPr>
        <p:spPr bwMode="auto">
          <a:xfrm>
            <a:off x="9559925"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B74315D-7201-4F75-90CA-EB4887F5AE1D}" type="datetime'Year'''''''''''' ''''''''''''4'''''''''''''''''''''''''''">
              <a:rPr lang="en-US" altLang="en-US" sz="1050" b="1" smtClean="0">
                <a:cs typeface="+mn-cs"/>
              </a:rPr>
              <a:pPr lvl="0" algn="ctr">
                <a:spcBef>
                  <a:spcPct val="0"/>
                </a:spcBef>
                <a:spcAft>
                  <a:spcPct val="0"/>
                </a:spcAft>
              </a:pPr>
              <a:t>Year 4</a:t>
            </a:fld>
            <a:endParaRPr lang="en-US" sz="1050" b="1">
              <a:cs typeface="+mn-cs"/>
            </a:endParaRPr>
          </a:p>
        </p:txBody>
      </p:sp>
      <p:sp>
        <p:nvSpPr>
          <p:cNvPr id="107" name="Text Placeholder 4">
            <a:extLst>
              <a:ext uri="{FF2B5EF4-FFF2-40B4-BE49-F238E27FC236}">
                <a16:creationId xmlns:a16="http://schemas.microsoft.com/office/drawing/2014/main" id="{608CCD71-CFA9-5A9D-7002-EBAB3BAFAF70}"/>
              </a:ext>
            </a:extLst>
          </p:cNvPr>
          <p:cNvSpPr>
            <a:spLocks noGrp="1"/>
          </p:cNvSpPr>
          <p:nvPr>
            <p:custDataLst>
              <p:tags r:id="rId17"/>
            </p:custDataLst>
          </p:nvPr>
        </p:nvSpPr>
        <p:spPr bwMode="auto">
          <a:xfrm>
            <a:off x="10309225"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E796650-6A1A-45BD-92DA-EDAD390D9F04}" type="datetime'''''''''Ye''''a''''''''''''''''''r'' ''5'">
              <a:rPr lang="en-US" altLang="en-US" sz="1050" b="1" smtClean="0">
                <a:cs typeface="+mn-cs"/>
              </a:rPr>
              <a:pPr lvl="0" algn="ctr">
                <a:spcBef>
                  <a:spcPct val="0"/>
                </a:spcBef>
                <a:spcAft>
                  <a:spcPct val="0"/>
                </a:spcAft>
              </a:pPr>
              <a:t>Year 5</a:t>
            </a:fld>
            <a:endParaRPr lang="en-US" sz="1050" b="1">
              <a:cs typeface="+mn-cs"/>
            </a:endParaRPr>
          </a:p>
        </p:txBody>
      </p:sp>
      <p:sp>
        <p:nvSpPr>
          <p:cNvPr id="108" name="Text Placeholder 4">
            <a:extLst>
              <a:ext uri="{FF2B5EF4-FFF2-40B4-BE49-F238E27FC236}">
                <a16:creationId xmlns:a16="http://schemas.microsoft.com/office/drawing/2014/main" id="{2AF0D122-C997-88B9-DE35-496A45F24A97}"/>
              </a:ext>
            </a:extLst>
          </p:cNvPr>
          <p:cNvSpPr>
            <a:spLocks noGrp="1"/>
          </p:cNvSpPr>
          <p:nvPr>
            <p:custDataLst>
              <p:tags r:id="rId18"/>
            </p:custDataLst>
          </p:nvPr>
        </p:nvSpPr>
        <p:spPr bwMode="auto">
          <a:xfrm>
            <a:off x="11056938" y="3403600"/>
            <a:ext cx="414338"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0CA259E9-B5B2-46ED-90AD-84D9ED40D2DE}" type="datetime'''''''Y''e''''''''''''''''''a''r'''''' ''''6'''''''''''''''">
              <a:rPr lang="en-US" altLang="en-US" sz="1050" b="1" smtClean="0">
                <a:cs typeface="+mn-cs"/>
              </a:rPr>
              <a:pPr lvl="0" algn="ctr">
                <a:spcBef>
                  <a:spcPct val="0"/>
                </a:spcBef>
                <a:spcAft>
                  <a:spcPct val="0"/>
                </a:spcAft>
              </a:pPr>
              <a:t>Year 6</a:t>
            </a:fld>
            <a:endParaRPr lang="en-US" sz="1050" b="1">
              <a:cs typeface="+mn-cs"/>
            </a:endParaRPr>
          </a:p>
        </p:txBody>
      </p:sp>
      <p:sp>
        <p:nvSpPr>
          <p:cNvPr id="13"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gray">
          <a:xfrm>
            <a:off x="11110913" y="2209800"/>
            <a:ext cx="304800" cy="1603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9050" tIns="0" rIns="1905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r>
              <a:rPr lang="en-US" altLang="en-US" sz="1050">
                <a:effectLst/>
                <a:cs typeface="+mn-cs"/>
              </a:rPr>
              <a:t>TBD</a:t>
            </a:r>
            <a:endParaRPr lang="en-US" sz="1050">
              <a:cs typeface="+mn-cs"/>
            </a:endParaRPr>
          </a:p>
        </p:txBody>
      </p:sp>
      <p:sp>
        <p:nvSpPr>
          <p:cNvPr id="135" name="Speech Bubble: Rectangle 134">
            <a:extLst>
              <a:ext uri="{FF2B5EF4-FFF2-40B4-BE49-F238E27FC236}">
                <a16:creationId xmlns:a16="http://schemas.microsoft.com/office/drawing/2014/main" id="{C8EDF0EC-240F-BBEF-80A7-E0586B2E74DE}"/>
              </a:ext>
            </a:extLst>
          </p:cNvPr>
          <p:cNvSpPr/>
          <p:nvPr/>
        </p:nvSpPr>
        <p:spPr>
          <a:xfrm>
            <a:off x="4238387" y="1808167"/>
            <a:ext cx="1646714" cy="537010"/>
          </a:xfrm>
          <a:prstGeom prst="wedgeRectCallout">
            <a:avLst>
              <a:gd name="adj1" fmla="val 59465"/>
              <a:gd name="adj2" fmla="val -2550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a:solidFill>
                  <a:schemeClr val="tx1"/>
                </a:solidFill>
              </a:rPr>
              <a:t>Automatically set at requested peak Demand</a:t>
            </a:r>
          </a:p>
        </p:txBody>
      </p:sp>
      <p:sp>
        <p:nvSpPr>
          <p:cNvPr id="136" name="Speech Bubble: Rectangle 135">
            <a:extLst>
              <a:ext uri="{FF2B5EF4-FFF2-40B4-BE49-F238E27FC236}">
                <a16:creationId xmlns:a16="http://schemas.microsoft.com/office/drawing/2014/main" id="{81A5E123-C96D-C685-64B3-4C567950B2F3}"/>
              </a:ext>
            </a:extLst>
          </p:cNvPr>
          <p:cNvSpPr/>
          <p:nvPr/>
        </p:nvSpPr>
        <p:spPr>
          <a:xfrm>
            <a:off x="8949003" y="1788141"/>
            <a:ext cx="1840141" cy="498973"/>
          </a:xfrm>
          <a:prstGeom prst="wedgeRectCallout">
            <a:avLst>
              <a:gd name="adj1" fmla="val 57023"/>
              <a:gd name="adj2" fmla="val 23058"/>
            </a:avLst>
          </a:prstGeom>
          <a:solidFill>
            <a:schemeClr val="bg1"/>
          </a:solid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000" b="1">
                <a:solidFill>
                  <a:schemeClr val="tx1"/>
                </a:solidFill>
              </a:rPr>
              <a:t>TBD:</a:t>
            </a:r>
            <a:r>
              <a:rPr lang="en-US" sz="1000">
                <a:solidFill>
                  <a:schemeClr val="tx1"/>
                </a:solidFill>
              </a:rPr>
              <a:t> additional MWs studied in next batch and allocated based on available capacity</a:t>
            </a:r>
          </a:p>
        </p:txBody>
      </p:sp>
      <p:sp>
        <p:nvSpPr>
          <p:cNvPr id="140" name="Rectangle 139">
            <a:extLst>
              <a:ext uri="{FF2B5EF4-FFF2-40B4-BE49-F238E27FC236}">
                <a16:creationId xmlns:a16="http://schemas.microsoft.com/office/drawing/2014/main" id="{E399B29C-938F-2BC9-9A65-FC0C9519578E}"/>
              </a:ext>
            </a:extLst>
          </p:cNvPr>
          <p:cNvSpPr/>
          <p:nvPr/>
        </p:nvSpPr>
        <p:spPr>
          <a:xfrm>
            <a:off x="2217736" y="2375999"/>
            <a:ext cx="3768995" cy="1200749"/>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1" name="Rectangle 140">
            <a:extLst>
              <a:ext uri="{FF2B5EF4-FFF2-40B4-BE49-F238E27FC236}">
                <a16:creationId xmlns:a16="http://schemas.microsoft.com/office/drawing/2014/main" id="{D87A6640-2342-6DC6-2BC4-8C0610C99AC1}"/>
              </a:ext>
            </a:extLst>
          </p:cNvPr>
          <p:cNvSpPr/>
          <p:nvPr/>
        </p:nvSpPr>
        <p:spPr>
          <a:xfrm>
            <a:off x="7129776" y="2375999"/>
            <a:ext cx="3768995" cy="1200749"/>
          </a:xfrm>
          <a:prstGeom prst="rect">
            <a:avLst/>
          </a:prstGeom>
          <a:solidFill>
            <a:srgbClr val="FFFFFF">
              <a:alpha val="50196"/>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Tree>
    <p:extLst>
      <p:ext uri="{BB962C8B-B14F-4D97-AF65-F5344CB8AC3E}">
        <p14:creationId xmlns:p14="http://schemas.microsoft.com/office/powerpoint/2010/main" val="1028246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AC1D-E4C1-2E8A-35E6-FFEDC79DE114}"/>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CFA2A696-61A3-0E52-798E-85A2D247313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CFA2A696-61A3-0E52-798E-85A2D247313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436B8ABD-1CC5-1CC6-4911-6EA8456EC23D}"/>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 name="Text Placeholder 2">
            <a:hlinkClick r:id="" action="ppaction://noaction"/>
            <a:extLst>
              <a:ext uri="{FF2B5EF4-FFF2-40B4-BE49-F238E27FC236}">
                <a16:creationId xmlns:a16="http://schemas.microsoft.com/office/drawing/2014/main" id="{02995C65-B2D4-44C8-01A8-1A4A04A2D297}"/>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9" name="Text Placeholder 2">
            <a:hlinkClick r:id="" action="ppaction://noaction"/>
            <a:extLst>
              <a:ext uri="{FF2B5EF4-FFF2-40B4-BE49-F238E27FC236}">
                <a16:creationId xmlns:a16="http://schemas.microsoft.com/office/drawing/2014/main" id="{4D3100FF-5001-4005-0735-A5A98B57FB6B}"/>
              </a:ext>
            </a:extLst>
          </p:cNvPr>
          <p:cNvSpPr>
            <a:spLocks noGrp="1"/>
          </p:cNvSpPr>
          <p:nvPr>
            <p:custDataLst>
              <p:tags r:id="rId4"/>
            </p:custDataLst>
          </p:nvPr>
        </p:nvSpPr>
        <p:spPr bwMode="auto">
          <a:xfrm>
            <a:off x="4052888" y="1798639"/>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37" name="Text Placeholder 2">
            <a:hlinkClick r:id="" action="ppaction://noaction"/>
            <a:extLst>
              <a:ext uri="{FF2B5EF4-FFF2-40B4-BE49-F238E27FC236}">
                <a16:creationId xmlns:a16="http://schemas.microsoft.com/office/drawing/2014/main" id="{0955C986-6B41-38AE-CB95-5F3DBC1D5095}"/>
              </a:ext>
            </a:extLst>
          </p:cNvPr>
          <p:cNvSpPr>
            <a:spLocks noGrp="1"/>
          </p:cNvSpPr>
          <p:nvPr>
            <p:custDataLst>
              <p:tags r:id="rId5"/>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Eligibility / March 4</a:t>
            </a:r>
            <a:r>
              <a:rPr lang="en-US" baseline="30000"/>
              <a:t>th</a:t>
            </a:r>
            <a:r>
              <a:rPr lang="en-US"/>
              <a:t> discussion</a:t>
            </a:r>
          </a:p>
        </p:txBody>
      </p:sp>
      <p:sp>
        <p:nvSpPr>
          <p:cNvPr id="5" name="Text Placeholder 2">
            <a:hlinkClick r:id="" action="ppaction://noaction"/>
            <a:extLst>
              <a:ext uri="{FF2B5EF4-FFF2-40B4-BE49-F238E27FC236}">
                <a16:creationId xmlns:a16="http://schemas.microsoft.com/office/drawing/2014/main" id="{0DB681F5-0653-3173-5065-C3FB46CC65C8}"/>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transmission planning</a:t>
            </a:r>
          </a:p>
        </p:txBody>
      </p:sp>
      <p:sp>
        <p:nvSpPr>
          <p:cNvPr id="45" name="Text Placeholder 2">
            <a:extLst>
              <a:ext uri="{FF2B5EF4-FFF2-40B4-BE49-F238E27FC236}">
                <a16:creationId xmlns:a16="http://schemas.microsoft.com/office/drawing/2014/main" id="{73CCED99-C3D1-9A9A-D8C2-3FA398226984}"/>
              </a:ext>
            </a:extLst>
          </p:cNvPr>
          <p:cNvSpPr>
            <a:spLocks noGrp="1"/>
          </p:cNvSpPr>
          <p:nvPr>
            <p:custDataLst>
              <p:tags r:id="rId7"/>
            </p:custDataLst>
          </p:nvPr>
        </p:nvSpPr>
        <p:spPr bwMode="auto">
          <a:xfrm>
            <a:off x="4052888" y="3721100"/>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CLR discussion</a:t>
            </a:r>
          </a:p>
        </p:txBody>
      </p:sp>
      <p:sp>
        <p:nvSpPr>
          <p:cNvPr id="48" name="Text Placeholder 2">
            <a:hlinkClick r:id="" action="ppaction://noaction"/>
            <a:extLst>
              <a:ext uri="{FF2B5EF4-FFF2-40B4-BE49-F238E27FC236}">
                <a16:creationId xmlns:a16="http://schemas.microsoft.com/office/drawing/2014/main" id="{60237DAF-4458-F177-73E8-3AD300A0CF22}"/>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50" name="Text Placeholder 2">
            <a:hlinkClick r:id="" action="ppaction://noaction"/>
            <a:extLst>
              <a:ext uri="{FF2B5EF4-FFF2-40B4-BE49-F238E27FC236}">
                <a16:creationId xmlns:a16="http://schemas.microsoft.com/office/drawing/2014/main" id="{1C4224D4-A0F7-4074-6CE4-55C7A123BD37}"/>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489F19CB-8E70-A9F1-3271-37633A8C80CF}"/>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275166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25054-1B2D-1125-D20F-9E518342901B}"/>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0F8DA10B-5556-E2ED-E22B-3D54BA52B9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404" imgH="403" progId="TCLayout.ActiveDocument.1">
                  <p:embed/>
                </p:oleObj>
              </mc:Choice>
              <mc:Fallback>
                <p:oleObj name="think-cell Slide" r:id="rId24" imgW="404" imgH="403" progId="TCLayout.ActiveDocument.1">
                  <p:embed/>
                  <p:pic>
                    <p:nvPicPr>
                      <p:cNvPr id="4" name="Object 2" hidden="1">
                        <a:extLst>
                          <a:ext uri="{FF2B5EF4-FFF2-40B4-BE49-F238E27FC236}">
                            <a16:creationId xmlns:a16="http://schemas.microsoft.com/office/drawing/2014/main" id="{0F8DA10B-5556-E2ED-E22B-3D54BA52B95F}"/>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FEC66BF9-7DD1-711A-E605-557082A6E696}"/>
              </a:ext>
            </a:extLst>
          </p:cNvPr>
          <p:cNvSpPr>
            <a:spLocks noGrp="1"/>
          </p:cNvSpPr>
          <p:nvPr>
            <p:ph type="title"/>
            <p:custDataLst>
              <p:tags r:id="rId2"/>
            </p:custDataLst>
          </p:nvPr>
        </p:nvSpPr>
        <p:spPr>
          <a:xfrm>
            <a:off x="554736" y="172212"/>
            <a:ext cx="11082528" cy="384721"/>
          </a:xfrm>
        </p:spPr>
        <p:txBody>
          <a:bodyPr vert="horz">
            <a:spAutoFit/>
          </a:bodyPr>
          <a:lstStyle/>
          <a:p>
            <a:r>
              <a:rPr lang="en-US"/>
              <a:t>Concept Review - CLRs (Not netted with any Generation or Batteries)</a:t>
            </a:r>
            <a:endParaRPr lang="de-DE"/>
          </a:p>
        </p:txBody>
      </p:sp>
      <p:sp>
        <p:nvSpPr>
          <p:cNvPr id="55" name="4. Footnote">
            <a:extLst>
              <a:ext uri="{FF2B5EF4-FFF2-40B4-BE49-F238E27FC236}">
                <a16:creationId xmlns:a16="http://schemas.microsoft.com/office/drawing/2014/main" id="{876DA1CD-4E56-00DE-1A67-05A46852A284}"/>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F4DF17FC-89E0-D1A5-A5F7-F9380F6D96B4}"/>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5C22CB6C-C816-7EA6-3383-2B5D80166FD5}"/>
                </a:ext>
              </a:extLst>
            </p:cNvPr>
            <p:cNvGrpSpPr>
              <a:grpSpLocks noChangeAspect="1"/>
            </p:cNvGrpSpPr>
            <p:nvPr>
              <p:custDataLst>
                <p:tags r:id="rId22"/>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8108A7AD-CA34-2797-737A-14D41A916A07}"/>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8E5B37B0-AD53-E3F4-7A9F-B7E01D2449D7}"/>
                  </a:ext>
                </a:extLst>
              </p:cNvPr>
              <p:cNvPicPr>
                <a:picLocks noChangeAspect="1"/>
              </p:cNvPicPr>
              <p:nvPr/>
            </p:nvPicPr>
            <p:blipFill>
              <a:blip>
                <a:extLst>
                  <a:ext uri="{96DAC541-7B7A-43D3-8B79-37D633B846F1}">
                    <asvg:svgBlip xmlns:asvg="http://schemas.microsoft.com/office/drawing/2016/SVG/main" r:embed="rId26"/>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BBB33617-7F5A-6D78-03C1-656BEBD3594D}"/>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B0F5820F-08F7-29BC-1B45-8F039C1DBFD2}"/>
              </a:ext>
            </a:extLst>
          </p:cNvPr>
          <p:cNvSpPr txBox="1">
            <a:spLocks/>
          </p:cNvSpPr>
          <p:nvPr/>
        </p:nvSpPr>
        <p:spPr>
          <a:xfrm>
            <a:off x="521663" y="1299945"/>
            <a:ext cx="2675973" cy="192360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indent="-171450">
              <a:buFont typeface="Arial" panose="020B0604020202020204" pitchFamily="34" charset="0"/>
              <a:buChar char="•"/>
            </a:pPr>
            <a:r>
              <a:rPr lang="en-US" sz="1200" b="1">
                <a:cs typeface="Arial"/>
              </a:rPr>
              <a:t>Large Load registers entirely as a CLR without any type of netting with generation or storage </a:t>
            </a:r>
          </a:p>
          <a:p>
            <a:pPr marL="171450" indent="-171450">
              <a:buFont typeface="Arial" panose="020B0604020202020204" pitchFamily="34" charset="0"/>
              <a:buChar char="•"/>
            </a:pPr>
            <a:r>
              <a:rPr lang="en-US" sz="1200"/>
              <a:t>Load-Only CLR leverages the existing CLR framework as the simplest near-term option,</a:t>
            </a:r>
            <a:r>
              <a:rPr lang="en-US" sz="1200" baseline="30000"/>
              <a:t>1</a:t>
            </a:r>
            <a:r>
              <a:rPr lang="en-US" sz="1200"/>
              <a:t> subject to required market/system implementation items (e.g., SCED CLR Bid Curve capping enhancements) before energization</a:t>
            </a:r>
          </a:p>
        </p:txBody>
      </p:sp>
      <p:sp>
        <p:nvSpPr>
          <p:cNvPr id="24" name="TextBox 62">
            <a:extLst>
              <a:ext uri="{FF2B5EF4-FFF2-40B4-BE49-F238E27FC236}">
                <a16:creationId xmlns:a16="http://schemas.microsoft.com/office/drawing/2014/main" id="{B9A141AD-2C79-8B73-2B1A-E32E553FF226}"/>
              </a:ext>
            </a:extLst>
          </p:cNvPr>
          <p:cNvSpPr txBox="1">
            <a:spLocks/>
          </p:cNvSpPr>
          <p:nvPr/>
        </p:nvSpPr>
        <p:spPr>
          <a:xfrm>
            <a:off x="3327750" y="1299945"/>
            <a:ext cx="5374461" cy="4901342"/>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Participates as dispatchable demand and must follow SCED basepoints</a:t>
            </a:r>
            <a:r>
              <a:rPr lang="en-US" sz="1200"/>
              <a:t> within its registered operating range (PC/LPC/MPC)</a:t>
            </a:r>
          </a:p>
          <a:p>
            <a:pPr marL="171450" lvl="0" indent="-171450">
              <a:buClr>
                <a:srgbClr val="000000"/>
              </a:buClr>
              <a:buFont typeface="Arial" panose="020B0604020202020204" pitchFamily="34" charset="0"/>
              <a:buChar char="•"/>
              <a:defRPr/>
            </a:pPr>
            <a:r>
              <a:rPr lang="en-US" sz="1200" b="1"/>
              <a:t>No assurance of service above awarded firm MW</a:t>
            </a:r>
            <a:r>
              <a:rPr lang="en-US" sz="1200"/>
              <a:t>; real-time consumption may be reduced below PC based on system conditions and SCED CLR Bid Curve capping</a:t>
            </a:r>
          </a:p>
          <a:p>
            <a:pPr marL="171450" lvl="0" indent="-171450">
              <a:buClr>
                <a:srgbClr val="000000"/>
              </a:buClr>
              <a:buFont typeface="Arial" panose="020B0604020202020204" pitchFamily="34" charset="0"/>
              <a:buChar char="•"/>
              <a:defRPr/>
            </a:pPr>
            <a:r>
              <a:rPr lang="en-US" sz="1200" b="1"/>
              <a:t>ERCOT observes and verifies performance based on net MW at the POI </a:t>
            </a:r>
            <a:r>
              <a:rPr lang="en-US" sz="1200"/>
              <a:t>and adherence to SCED dispatch instructions</a:t>
            </a:r>
            <a:endParaRPr lang="en-US" sz="1200" b="1"/>
          </a:p>
          <a:p>
            <a:pPr marL="171450" lvl="0" indent="-171450">
              <a:buClr>
                <a:srgbClr val="000000"/>
              </a:buClr>
              <a:buFont typeface="Arial" panose="020B0604020202020204" pitchFamily="34" charset="0"/>
              <a:buChar char="•"/>
              <a:defRPr/>
            </a:pPr>
            <a:r>
              <a:rPr lang="en-US" sz="1200" b="1"/>
              <a:t>Must meet existing CLR telemetry and dispatch performance requirements </a:t>
            </a:r>
            <a:r>
              <a:rPr lang="en-US" sz="1200"/>
              <a:t>(subject to SCED instructions and registered operating limits)</a:t>
            </a:r>
          </a:p>
          <a:p>
            <a:pPr marL="171450" lvl="0" indent="-171450">
              <a:buClr>
                <a:srgbClr val="000000"/>
              </a:buClr>
              <a:buFont typeface="Arial" panose="020B0604020202020204" pitchFamily="34" charset="0"/>
              <a:buChar char="•"/>
              <a:defRPr/>
            </a:pPr>
            <a:r>
              <a:rPr lang="en-US" sz="1200" b="1"/>
              <a:t>Load may register operational capability above awarded firm MW</a:t>
            </a:r>
            <a:r>
              <a:rPr lang="en-US" sz="1200"/>
              <a:t>, subject to real-time dispatch and congestion mitigation</a:t>
            </a:r>
            <a:r>
              <a:rPr lang="en-US" sz="1200" baseline="30000"/>
              <a:t>2</a:t>
            </a:r>
            <a:endParaRPr lang="en-US" sz="1200"/>
          </a:p>
          <a:p>
            <a:pPr marL="171450" lvl="0" indent="-171450">
              <a:buClr>
                <a:srgbClr val="000000"/>
              </a:buClr>
              <a:buFont typeface="Arial" panose="020B0604020202020204" pitchFamily="34" charset="0"/>
              <a:buChar char="•"/>
              <a:defRPr/>
            </a:pPr>
            <a:r>
              <a:rPr kumimoji="0" lang="en-US" sz="1200" b="1" i="1"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example</a:t>
            </a:r>
          </a:p>
          <a:p>
            <a:pPr marL="514350" lvl="1" indent="-285750">
              <a:buClr>
                <a:srgbClr val="000000"/>
              </a:buClr>
              <a:buFont typeface="Courier New" panose="02070309020205020404" pitchFamily="49" charset="0"/>
              <a:buChar char="o"/>
              <a:defRPr/>
            </a:pPr>
            <a:r>
              <a:rPr lang="en-US" sz="1200"/>
              <a:t>150 MW requested in Year 1</a:t>
            </a:r>
          </a:p>
          <a:p>
            <a:pPr marL="514350" lvl="1" indent="-285750">
              <a:buClr>
                <a:srgbClr val="000000"/>
              </a:buClr>
              <a:buFont typeface="Courier New" panose="02070309020205020404" pitchFamily="49" charset="0"/>
              <a:buChar char="o"/>
              <a:defRPr/>
            </a:pPr>
            <a:r>
              <a:rPr lang="en-US" sz="1200"/>
              <a:t>ERCOT performs steady-state and stability studies and allocate phased MW (e.g., 100 MW in Years 1–2, 300 MW in Years 3-4</a:t>
            </a:r>
            <a:r>
              <a:rPr lang="en-US" sz="1200">
                <a:solidFill>
                  <a:srgbClr val="FF0000"/>
                </a:solidFill>
              </a:rPr>
              <a:t>,</a:t>
            </a:r>
            <a:r>
              <a:rPr lang="en-US" sz="1200"/>
              <a:t> until transmission upgrade in Year 5)</a:t>
            </a:r>
          </a:p>
          <a:p>
            <a:pPr marL="514350" lvl="1" indent="-285750">
              <a:buClr>
                <a:srgbClr val="000000"/>
              </a:buClr>
              <a:buFont typeface="Courier New" panose="02070309020205020404" pitchFamily="49" charset="0"/>
              <a:buChar char="o"/>
              <a:defRPr/>
            </a:pPr>
            <a:r>
              <a:rPr lang="en-US" sz="1200"/>
              <a:t>Operational parameters:</a:t>
            </a:r>
          </a:p>
          <a:p>
            <a:pPr marL="724662" lvl="2" indent="-285750">
              <a:buClr>
                <a:srgbClr val="000000"/>
              </a:buClr>
              <a:buFont typeface="Arial" panose="020B0604020202020204" pitchFamily="34" charset="0"/>
              <a:buChar char="­"/>
              <a:defRPr/>
            </a:pPr>
            <a:r>
              <a:rPr lang="en-US" sz="1200"/>
              <a:t>PC = 0–100 MW (firm)</a:t>
            </a:r>
          </a:p>
          <a:p>
            <a:pPr marL="724662" lvl="2" indent="-285750">
              <a:buClr>
                <a:srgbClr val="000000"/>
              </a:buClr>
              <a:buFont typeface="Arial" panose="020B0604020202020204" pitchFamily="34" charset="0"/>
              <a:buChar char="­"/>
              <a:defRPr/>
            </a:pPr>
            <a:r>
              <a:rPr lang="en-US" sz="1200"/>
              <a:t>LPC = 0–100 MW</a:t>
            </a:r>
          </a:p>
          <a:p>
            <a:pPr marL="724662" lvl="2" indent="-285750">
              <a:buClr>
                <a:srgbClr val="000000"/>
              </a:buClr>
              <a:buFont typeface="Arial" panose="020B0604020202020204" pitchFamily="34" charset="0"/>
              <a:buChar char="­"/>
              <a:defRPr/>
            </a:pPr>
            <a:r>
              <a:rPr lang="en-US" sz="1200"/>
              <a:t>MPC = 150 MW (upper operational capability; not a planning guarantee)</a:t>
            </a:r>
          </a:p>
          <a:p>
            <a:pPr marL="724662" lvl="2" indent="-285750">
              <a:buClr>
                <a:srgbClr val="000000"/>
              </a:buClr>
              <a:buFont typeface="Arial" panose="020B0604020202020204" pitchFamily="34" charset="0"/>
              <a:buChar char="­"/>
              <a:defRPr/>
            </a:pPr>
            <a:r>
              <a:rPr lang="en-US" sz="1200"/>
              <a:t>CLR quantity may be modified in later years as transmission capability increases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9" name="4. Footnote">
            <a:extLst>
              <a:ext uri="{FF2B5EF4-FFF2-40B4-BE49-F238E27FC236}">
                <a16:creationId xmlns:a16="http://schemas.microsoft.com/office/drawing/2014/main" id="{9F19D934-FD28-75B3-BF8B-64C7CC885733}"/>
              </a:ext>
            </a:extLst>
          </p:cNvPr>
          <p:cNvSpPr txBox="1"/>
          <p:nvPr>
            <p:custDataLst>
              <p:tags r:id="rId4"/>
            </p:custDataLst>
          </p:nvPr>
        </p:nvSpPr>
        <p:spPr>
          <a:xfrm>
            <a:off x="2226070" y="6307848"/>
            <a:ext cx="916741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1. NPRR1188 later in 2026: Nodal pricing align local congestion prices. NPRR1255 mitigation methods needed (small project)  |  2. Potentially subject to additional limits identified in dynamic studies</a:t>
            </a:r>
          </a:p>
        </p:txBody>
      </p:sp>
      <p:sp>
        <p:nvSpPr>
          <p:cNvPr id="5" name="TextBox 62">
            <a:extLst>
              <a:ext uri="{FF2B5EF4-FFF2-40B4-BE49-F238E27FC236}">
                <a16:creationId xmlns:a16="http://schemas.microsoft.com/office/drawing/2014/main" id="{7EAF748A-D41C-719B-D344-4DF65AF51681}"/>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15" name="Straight Connector 14">
            <a:extLst>
              <a:ext uri="{FF2B5EF4-FFF2-40B4-BE49-F238E27FC236}">
                <a16:creationId xmlns:a16="http://schemas.microsoft.com/office/drawing/2014/main" id="{78BF161E-3F49-2FAD-C5C8-B6A735B9F757}"/>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62">
            <a:extLst>
              <a:ext uri="{FF2B5EF4-FFF2-40B4-BE49-F238E27FC236}">
                <a16:creationId xmlns:a16="http://schemas.microsoft.com/office/drawing/2014/main" id="{DC2D6DEF-0F8C-74E0-A77D-FFC9F6F08257}"/>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sp>
        <p:nvSpPr>
          <p:cNvPr id="67" name="Rectangle 66">
            <a:extLst>
              <a:ext uri="{FF2B5EF4-FFF2-40B4-BE49-F238E27FC236}">
                <a16:creationId xmlns:a16="http://schemas.microsoft.com/office/drawing/2014/main" id="{D9511C7D-3082-54B2-CDD0-83EE05A21101}"/>
              </a:ext>
            </a:extLst>
          </p:cNvPr>
          <p:cNvSpPr/>
          <p:nvPr/>
        </p:nvSpPr>
        <p:spPr>
          <a:xfrm>
            <a:off x="9176920" y="1521081"/>
            <a:ext cx="2118748" cy="834244"/>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42E11331-18EE-5569-581B-9E3167FB3A18}"/>
              </a:ext>
            </a:extLst>
          </p:cNvPr>
          <p:cNvSpPr/>
          <p:nvPr/>
        </p:nvSpPr>
        <p:spPr>
          <a:xfrm>
            <a:off x="9625074" y="1703363"/>
            <a:ext cx="1141110"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cxnSp>
        <p:nvCxnSpPr>
          <p:cNvPr id="9" name="Straight Connector 8">
            <a:extLst>
              <a:ext uri="{FF2B5EF4-FFF2-40B4-BE49-F238E27FC236}">
                <a16:creationId xmlns:a16="http://schemas.microsoft.com/office/drawing/2014/main" id="{C571CB4D-2A61-D019-45A5-65593350E0E0}"/>
              </a:ext>
            </a:extLst>
          </p:cNvPr>
          <p:cNvCxnSpPr>
            <a:cxnSpLocks/>
            <a:stCxn id="7" idx="2"/>
          </p:cNvCxnSpPr>
          <p:nvPr/>
        </p:nvCxnSpPr>
        <p:spPr>
          <a:xfrm>
            <a:off x="10195629" y="2246593"/>
            <a:ext cx="1" cy="231789"/>
          </a:xfrm>
          <a:prstGeom prst="line">
            <a:avLst/>
          </a:prstGeom>
        </p:spPr>
        <p:style>
          <a:lnRef idx="2">
            <a:schemeClr val="accent1"/>
          </a:lnRef>
          <a:fillRef idx="0">
            <a:schemeClr val="accent1"/>
          </a:fillRef>
          <a:effectRef idx="1">
            <a:schemeClr val="accent1"/>
          </a:effectRef>
          <a:fontRef idx="minor">
            <a:schemeClr val="tx1"/>
          </a:fontRef>
        </p:style>
      </p:cxnSp>
      <p:grpSp>
        <p:nvGrpSpPr>
          <p:cNvPr id="53" name="XWhite 32">
            <a:extLst>
              <a:ext uri="{FF2B5EF4-FFF2-40B4-BE49-F238E27FC236}">
                <a16:creationId xmlns:a16="http://schemas.microsoft.com/office/drawing/2014/main" id="{A8BB6111-CAE4-D667-67AE-AAB3FF68E0FB}"/>
              </a:ext>
            </a:extLst>
          </p:cNvPr>
          <p:cNvGrpSpPr>
            <a:grpSpLocks noChangeAspect="1"/>
          </p:cNvGrpSpPr>
          <p:nvPr>
            <p:custDataLst>
              <p:tags r:id="rId5"/>
            </p:custDataLst>
          </p:nvPr>
        </p:nvGrpSpPr>
        <p:grpSpPr>
          <a:xfrm>
            <a:off x="10060315" y="2478382"/>
            <a:ext cx="270629" cy="270629"/>
            <a:chOff x="1016000" y="1016000"/>
            <a:chExt cx="396228" cy="396228"/>
          </a:xfrm>
          <a:solidFill>
            <a:schemeClr val="bg2"/>
          </a:solidFill>
        </p:grpSpPr>
        <p:sp>
          <p:nvSpPr>
            <p:cNvPr id="54" name="Oval 53">
              <a:extLst>
                <a:ext uri="{FF2B5EF4-FFF2-40B4-BE49-F238E27FC236}">
                  <a16:creationId xmlns:a16="http://schemas.microsoft.com/office/drawing/2014/main" id="{38783B1A-3E28-19EF-20CC-536BE04FB0CA}"/>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62" name="Graphic 61">
              <a:extLst>
                <a:ext uri="{FF2B5EF4-FFF2-40B4-BE49-F238E27FC236}">
                  <a16:creationId xmlns:a16="http://schemas.microsoft.com/office/drawing/2014/main" id="{4BF90B87-9B49-F8BC-B7BD-5E99DA497144}"/>
                </a:ext>
              </a:extLst>
            </p:cNvPr>
            <p:cNvPicPr>
              <a:picLocks noChangeAspect="1"/>
            </p:cNvPicPr>
            <p:nvPr/>
          </p:nvPicPr>
          <p:blipFill>
            <a:blip>
              <a:extLst>
                <a:ext uri="{96DAC541-7B7A-43D3-8B79-37D633B846F1}">
                  <asvg:svgBlip xmlns:asvg="http://schemas.microsoft.com/office/drawing/2016/SVG/main" r:embed="rId27"/>
                </a:ext>
              </a:extLst>
            </a:blip>
            <a:stretch>
              <a:fillRect/>
            </a:stretch>
          </p:blipFill>
          <p:spPr>
            <a:xfrm>
              <a:off x="1023614" y="1023614"/>
              <a:ext cx="381000" cy="381000"/>
            </a:xfrm>
            <a:prstGeom prst="rect">
              <a:avLst/>
            </a:prstGeom>
          </p:spPr>
        </p:pic>
      </p:grpSp>
      <p:sp>
        <p:nvSpPr>
          <p:cNvPr id="69" name="TextBox 62">
            <a:extLst>
              <a:ext uri="{FF2B5EF4-FFF2-40B4-BE49-F238E27FC236}">
                <a16:creationId xmlns:a16="http://schemas.microsoft.com/office/drawing/2014/main" id="{53A15311-446F-3673-D1B1-22F40F9ECC22}"/>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graphicFrame>
        <p:nvGraphicFramePr>
          <p:cNvPr id="12" name="Chart 11">
            <a:extLst>
              <a:ext uri="{FF2B5EF4-FFF2-40B4-BE49-F238E27FC236}">
                <a16:creationId xmlns:a16="http://schemas.microsoft.com/office/drawing/2014/main" id="{8DA8C208-DD1E-C2B7-1C8B-7FF30461F849}"/>
              </a:ext>
            </a:extLst>
          </p:cNvPr>
          <p:cNvGraphicFramePr/>
          <p:nvPr>
            <p:custDataLst>
              <p:tags r:id="rId6"/>
            </p:custDataLst>
            <p:extLst>
              <p:ext uri="{D42A27DB-BD31-4B8C-83A1-F6EECF244321}">
                <p14:modId xmlns:p14="http://schemas.microsoft.com/office/powerpoint/2010/main" val="1279395048"/>
              </p:ext>
            </p:extLst>
          </p:nvPr>
        </p:nvGraphicFramePr>
        <p:xfrm>
          <a:off x="9083675" y="3546475"/>
          <a:ext cx="2309813" cy="2409825"/>
        </p:xfrm>
        <a:graphic>
          <a:graphicData uri="http://schemas.openxmlformats.org/drawingml/2006/chart">
            <c:chart xmlns:c="http://schemas.openxmlformats.org/drawingml/2006/chart" xmlns:r="http://schemas.openxmlformats.org/officeDocument/2006/relationships" r:id="rId28"/>
          </a:graphicData>
        </a:graphic>
      </p:graphicFrame>
      <p:sp>
        <p:nvSpPr>
          <p:cNvPr id="131" name="Text Placeholder 4">
            <a:extLst>
              <a:ext uri="{FF2B5EF4-FFF2-40B4-BE49-F238E27FC236}">
                <a16:creationId xmlns:a16="http://schemas.microsoft.com/office/drawing/2014/main" id="{4C1F3293-4EFE-461D-940D-7EE66BAE31C5}"/>
              </a:ext>
            </a:extLst>
          </p:cNvPr>
          <p:cNvSpPr>
            <a:spLocks noGrp="1"/>
          </p:cNvSpPr>
          <p:nvPr>
            <p:custDataLst>
              <p:tags r:id="rId7"/>
            </p:custDataLst>
          </p:nvPr>
        </p:nvSpPr>
        <p:spPr bwMode="gray">
          <a:xfrm>
            <a:off x="9301163" y="5422900"/>
            <a:ext cx="174625" cy="152400"/>
          </a:xfrm>
          <a:prstGeom prst="rect">
            <a:avLst/>
          </a:prstGeom>
          <a:solidFill>
            <a:schemeClr val="accent1"/>
          </a:solidFill>
          <a:ln>
            <a:noFill/>
          </a:ln>
          <a:effectLst/>
        </p:spPr>
        <p:txBody>
          <a:bodyPr vert="horz" wrap="none" lIns="17463" tIns="0" rIns="17463"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F4DB2C6A-6B5D-4284-882C-BFA7D9137836}" type="datetime'''''''''''''''''5''0'''''''''''''''''''''''''''''">
              <a:rPr lang="de-DE" altLang="en-US" sz="1000" smtClean="0">
                <a:solidFill>
                  <a:schemeClr val="tx2"/>
                </a:solidFill>
                <a:effectLst/>
                <a:cs typeface="+mn-cs"/>
              </a:rPr>
              <a:pPr lvl="0" algn="ctr">
                <a:spcBef>
                  <a:spcPct val="0"/>
                </a:spcBef>
                <a:spcAft>
                  <a:spcPct val="0"/>
                </a:spcAft>
              </a:pPr>
              <a:t>50</a:t>
            </a:fld>
            <a:endParaRPr lang="de-DE" sz="1000">
              <a:solidFill>
                <a:schemeClr val="tx2"/>
              </a:solidFill>
              <a:cs typeface="+mn-cs"/>
            </a:endParaRPr>
          </a:p>
        </p:txBody>
      </p:sp>
      <p:sp>
        <p:nvSpPr>
          <p:cNvPr id="6"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auto">
          <a:xfrm>
            <a:off x="919321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8C8E957-6C0A-4658-9C63-95EBB16A85C8}" type="datetime'''''''''''''''''Y''''''''''''ea''''r'''''''''''' 1'''''''">
              <a:rPr lang="de-DE" altLang="en-US" sz="1000" b="1" smtClean="0">
                <a:cs typeface="+mn-cs"/>
              </a:rPr>
              <a:pPr lvl="0" algn="ctr">
                <a:spcBef>
                  <a:spcPct val="0"/>
                </a:spcBef>
                <a:spcAft>
                  <a:spcPct val="0"/>
                </a:spcAft>
              </a:pPr>
              <a:t>Year 1</a:t>
            </a:fld>
            <a:endParaRPr lang="de-DE" sz="1000" b="1">
              <a:cs typeface="+mn-cs"/>
            </a:endParaRPr>
          </a:p>
        </p:txBody>
      </p:sp>
      <p:sp>
        <p:nvSpPr>
          <p:cNvPr id="43" name="Text Placeholder 4">
            <a:extLst>
              <a:ext uri="{FF2B5EF4-FFF2-40B4-BE49-F238E27FC236}">
                <a16:creationId xmlns:a16="http://schemas.microsoft.com/office/drawing/2014/main" id="{568C4124-CF03-A5E2-3715-BE9966AF7213}"/>
              </a:ext>
            </a:extLst>
          </p:cNvPr>
          <p:cNvSpPr>
            <a:spLocks noGrp="1"/>
          </p:cNvSpPr>
          <p:nvPr>
            <p:custDataLst>
              <p:tags r:id="rId9"/>
            </p:custDataLst>
          </p:nvPr>
        </p:nvSpPr>
        <p:spPr bwMode="auto">
          <a:xfrm>
            <a:off x="9618663"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87B70740-CE32-477A-A266-0691B6A10176}" type="datetime'''''Y''''''''''''''''e''''a''r ''''''''2'''">
              <a:rPr lang="de-DE" altLang="en-US" sz="1000" b="1" smtClean="0">
                <a:cs typeface="+mn-cs"/>
              </a:rPr>
              <a:pPr lvl="0" algn="ctr">
                <a:spcBef>
                  <a:spcPct val="0"/>
                </a:spcBef>
                <a:spcAft>
                  <a:spcPct val="0"/>
                </a:spcAft>
              </a:pPr>
              <a:t>Year 2</a:t>
            </a:fld>
            <a:endParaRPr lang="de-DE" sz="1000" b="1">
              <a:cs typeface="+mn-cs"/>
            </a:endParaRPr>
          </a:p>
        </p:txBody>
      </p:sp>
      <p:sp>
        <p:nvSpPr>
          <p:cNvPr id="46" name="Text Placeholder 4">
            <a:extLst>
              <a:ext uri="{FF2B5EF4-FFF2-40B4-BE49-F238E27FC236}">
                <a16:creationId xmlns:a16="http://schemas.microsoft.com/office/drawing/2014/main" id="{4BEF68E8-9E02-0B31-83B9-702DD5B8711D}"/>
              </a:ext>
            </a:extLst>
          </p:cNvPr>
          <p:cNvSpPr>
            <a:spLocks noGrp="1"/>
          </p:cNvSpPr>
          <p:nvPr>
            <p:custDataLst>
              <p:tags r:id="rId10"/>
            </p:custDataLst>
          </p:nvPr>
        </p:nvSpPr>
        <p:spPr bwMode="auto">
          <a:xfrm>
            <a:off x="1004252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173389E-FBFE-402F-8FE9-CB27AA727F85}" type="datetime'''''Yea''r'''' ''''''''''''''''''''''''''''3'''''">
              <a:rPr lang="de-DE" altLang="en-US" sz="1000" b="1" smtClean="0">
                <a:cs typeface="+mn-cs"/>
              </a:rPr>
              <a:pPr lvl="0" algn="ctr">
                <a:spcBef>
                  <a:spcPct val="0"/>
                </a:spcBef>
                <a:spcAft>
                  <a:spcPct val="0"/>
                </a:spcAft>
              </a:pPr>
              <a:t>Year 3</a:t>
            </a:fld>
            <a:endParaRPr lang="de-DE" sz="1000" b="1">
              <a:cs typeface="+mn-cs"/>
            </a:endParaRPr>
          </a:p>
        </p:txBody>
      </p:sp>
      <p:sp>
        <p:nvSpPr>
          <p:cNvPr id="50" name="Text Placeholder 4">
            <a:extLst>
              <a:ext uri="{FF2B5EF4-FFF2-40B4-BE49-F238E27FC236}">
                <a16:creationId xmlns:a16="http://schemas.microsoft.com/office/drawing/2014/main" id="{69448910-AD99-7617-53C0-12910D7B2D7E}"/>
              </a:ext>
            </a:extLst>
          </p:cNvPr>
          <p:cNvSpPr>
            <a:spLocks noGrp="1"/>
          </p:cNvSpPr>
          <p:nvPr>
            <p:custDataLst>
              <p:tags r:id="rId11"/>
            </p:custDataLst>
          </p:nvPr>
        </p:nvSpPr>
        <p:spPr bwMode="auto">
          <a:xfrm>
            <a:off x="10467975"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695A4AD-FFD0-4F46-8D9E-0D4FC5E59BD1}" type="datetime'''''''''''''Ye''''''''''''''''''''a''''''''''r'''''''' ''4'''">
              <a:rPr lang="de-DE" altLang="en-US" sz="1000" b="1" smtClean="0">
                <a:cs typeface="+mn-cs"/>
              </a:rPr>
              <a:pPr lvl="0" algn="ctr">
                <a:spcBef>
                  <a:spcPct val="0"/>
                </a:spcBef>
                <a:spcAft>
                  <a:spcPct val="0"/>
                </a:spcAft>
              </a:pPr>
              <a:t>Year 4</a:t>
            </a:fld>
            <a:endParaRPr lang="de-DE" sz="1000" b="1">
              <a:cs typeface="+mn-cs"/>
            </a:endParaRPr>
          </a:p>
        </p:txBody>
      </p:sp>
      <p:sp>
        <p:nvSpPr>
          <p:cNvPr id="63" name="Text Placeholder 4">
            <a:extLst>
              <a:ext uri="{FF2B5EF4-FFF2-40B4-BE49-F238E27FC236}">
                <a16:creationId xmlns:a16="http://schemas.microsoft.com/office/drawing/2014/main" id="{C9FCD48B-AF0E-6E69-9C78-E6E12074E53D}"/>
              </a:ext>
            </a:extLst>
          </p:cNvPr>
          <p:cNvSpPr>
            <a:spLocks noGrp="1"/>
          </p:cNvSpPr>
          <p:nvPr>
            <p:custDataLst>
              <p:tags r:id="rId12"/>
            </p:custDataLst>
          </p:nvPr>
        </p:nvSpPr>
        <p:spPr bwMode="auto">
          <a:xfrm>
            <a:off x="10891838" y="5773738"/>
            <a:ext cx="3905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4F6A5C7B-E9ED-4ED7-A3C9-9BB8A67A6A63}" type="datetime'''Ye''''''''''ar'''''''''''''' 5'''''''''''''''''''''">
              <a:rPr lang="de-DE" altLang="en-US" sz="1000" b="1" smtClean="0">
                <a:cs typeface="+mn-cs"/>
              </a:rPr>
              <a:pPr lvl="0" algn="ctr">
                <a:spcBef>
                  <a:spcPct val="0"/>
                </a:spcBef>
                <a:spcAft>
                  <a:spcPct val="0"/>
                </a:spcAft>
              </a:pPr>
              <a:t>Year 5</a:t>
            </a:fld>
            <a:endParaRPr lang="de-DE" sz="1000" b="1">
              <a:cs typeface="+mn-cs"/>
            </a:endParaRPr>
          </a:p>
        </p:txBody>
      </p:sp>
      <p:sp>
        <p:nvSpPr>
          <p:cNvPr id="28"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gray">
          <a:xfrm>
            <a:off x="9266239" y="52705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B2B83542-CF06-4466-BC31-1B92FE26BD77}" type="datetime'''''''''''''''''''''''1''''''''''5''''''''''''''''''''''0'">
              <a:rPr lang="de-DE" altLang="en-US" sz="1000" b="1" smtClean="0">
                <a:cs typeface="+mn-cs"/>
              </a:rPr>
              <a:pPr lvl="0" algn="ctr">
                <a:spcBef>
                  <a:spcPct val="0"/>
                </a:spcBef>
                <a:spcAft>
                  <a:spcPct val="0"/>
                </a:spcAft>
              </a:pPr>
              <a:t>150</a:t>
            </a:fld>
            <a:endParaRPr lang="de-DE" sz="1000" b="1">
              <a:cs typeface="+mn-cs"/>
            </a:endParaRPr>
          </a:p>
        </p:txBody>
      </p:sp>
      <p:sp>
        <p:nvSpPr>
          <p:cNvPr id="30"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gray">
          <a:xfrm>
            <a:off x="9691689" y="49958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A8371987-F673-4FE6-B4DF-2E4308AE0FA2}" type="datetime'''''''''''''''''30''''''0'''''''''''''''''''''''''''''''''''">
              <a:rPr lang="de-DE" altLang="en-US" sz="1000" b="1" smtClean="0">
                <a:cs typeface="+mn-cs"/>
              </a:rPr>
              <a:pPr lvl="0" algn="ctr">
                <a:spcBef>
                  <a:spcPct val="0"/>
                </a:spcBef>
                <a:spcAft>
                  <a:spcPct val="0"/>
                </a:spcAft>
              </a:pPr>
              <a:t>300</a:t>
            </a:fld>
            <a:endParaRPr lang="de-DE" sz="1000" b="1">
              <a:cs typeface="+mn-cs"/>
            </a:endParaRPr>
          </a:p>
        </p:txBody>
      </p:sp>
      <p:sp>
        <p:nvSpPr>
          <p:cNvPr id="31" name="Text Placeholder 4">
            <a:extLst>
              <a:ext uri="{FF2B5EF4-FFF2-40B4-BE49-F238E27FC236}">
                <a16:creationId xmlns:a16="http://schemas.microsoft.com/office/drawing/2014/main" id="{4C1F3293-4EFE-461D-940D-7EE66BAE31C5}"/>
              </a:ext>
            </a:extLst>
          </p:cNvPr>
          <p:cNvSpPr>
            <a:spLocks noGrp="1"/>
          </p:cNvSpPr>
          <p:nvPr>
            <p:custDataLst>
              <p:tags r:id="rId15"/>
            </p:custDataLst>
          </p:nvPr>
        </p:nvSpPr>
        <p:spPr bwMode="gray">
          <a:xfrm>
            <a:off x="10115551" y="46243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9729C0E3-50FF-4142-AD3E-BD4B98E57D71}" type="datetime'''''''''5''''''00'''''''''''''''">
              <a:rPr lang="de-DE" altLang="en-US" sz="1000" b="1" smtClean="0">
                <a:cs typeface="+mn-cs"/>
              </a:rPr>
              <a:pPr lvl="0" algn="ctr">
                <a:spcBef>
                  <a:spcPct val="0"/>
                </a:spcBef>
                <a:spcAft>
                  <a:spcPct val="0"/>
                </a:spcAft>
              </a:pPr>
              <a:t>500</a:t>
            </a:fld>
            <a:endParaRPr lang="de-DE" sz="1000" b="1">
              <a:cs typeface="+mn-cs"/>
            </a:endParaRPr>
          </a:p>
        </p:txBody>
      </p:sp>
      <p:sp>
        <p:nvSpPr>
          <p:cNvPr id="88" name="Text Placeholder 4">
            <a:extLst>
              <a:ext uri="{FF2B5EF4-FFF2-40B4-BE49-F238E27FC236}">
                <a16:creationId xmlns:a16="http://schemas.microsoft.com/office/drawing/2014/main" id="{4C1F3293-4EFE-461D-940D-7EE66BAE31C5}"/>
              </a:ext>
            </a:extLst>
          </p:cNvPr>
          <p:cNvSpPr>
            <a:spLocks noGrp="1"/>
          </p:cNvSpPr>
          <p:nvPr>
            <p:custDataLst>
              <p:tags r:id="rId16"/>
            </p:custDataLst>
          </p:nvPr>
        </p:nvSpPr>
        <p:spPr bwMode="gray">
          <a:xfrm>
            <a:off x="10541001" y="42529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rtlCol="0" anchor="b">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7C978F97-0A14-4592-8C7E-E6F8713F0535}" type="datetime'''''''''''''''''''''''70''0'''''''''''''''''''''''''''''''''">
              <a:rPr lang="de-DE" altLang="en-US" sz="1000" b="1" smtClean="0">
                <a:effectLst/>
                <a:cs typeface="+mn-cs"/>
              </a:rPr>
              <a:pPr lvl="0" algn="ctr">
                <a:spcBef>
                  <a:spcPct val="0"/>
                </a:spcBef>
                <a:spcAft>
                  <a:spcPct val="0"/>
                </a:spcAft>
              </a:pPr>
              <a:t>700</a:t>
            </a:fld>
            <a:endParaRPr lang="de-DE" sz="1000" b="1">
              <a:cs typeface="+mn-cs"/>
            </a:endParaRPr>
          </a:p>
        </p:txBody>
      </p:sp>
      <p:sp>
        <p:nvSpPr>
          <p:cNvPr id="98" name="Rectangle 97">
            <a:extLst>
              <a:ext uri="{FF2B5EF4-FFF2-40B4-BE49-F238E27FC236}">
                <a16:creationId xmlns:a16="http://schemas.microsoft.com/office/drawing/2014/main" id="{1C5F56B5-6907-182B-2EF9-753051E167DE}"/>
              </a:ext>
            </a:extLst>
          </p:cNvPr>
          <p:cNvSpPr/>
          <p:nvPr>
            <p:custDataLst>
              <p:tags r:id="rId17"/>
            </p:custDataLst>
          </p:nvPr>
        </p:nvSpPr>
        <p:spPr bwMode="auto">
          <a:xfrm>
            <a:off x="10633075" y="369888"/>
            <a:ext cx="109538" cy="109538"/>
          </a:xfrm>
          <a:prstGeom prst="rect">
            <a:avLst/>
          </a:prstGeom>
          <a:solidFill>
            <a:schemeClr val="accent1"/>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9" name="Rectangle 98">
            <a:extLst>
              <a:ext uri="{FF2B5EF4-FFF2-40B4-BE49-F238E27FC236}">
                <a16:creationId xmlns:a16="http://schemas.microsoft.com/office/drawing/2014/main" id="{7BA27E91-E9C6-EBB4-D2A6-199992249189}"/>
              </a:ext>
            </a:extLst>
          </p:cNvPr>
          <p:cNvSpPr/>
          <p:nvPr>
            <p:custDataLst>
              <p:tags r:id="rId18"/>
            </p:custDataLst>
          </p:nvPr>
        </p:nvSpPr>
        <p:spPr bwMode="auto">
          <a:xfrm>
            <a:off x="10633075" y="542925"/>
            <a:ext cx="109538" cy="109538"/>
          </a:xfrm>
          <a:prstGeom prst="rect">
            <a:avLst/>
          </a:prstGeom>
          <a:solidFill>
            <a:schemeClr val="accent4"/>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7" name="Text Placeholder 4">
            <a:extLst>
              <a:ext uri="{FF2B5EF4-FFF2-40B4-BE49-F238E27FC236}">
                <a16:creationId xmlns:a16="http://schemas.microsoft.com/office/drawing/2014/main" id="{4C1F3293-4EFE-461D-940D-7EE66BAE31C5}"/>
              </a:ext>
            </a:extLst>
          </p:cNvPr>
          <p:cNvSpPr>
            <a:spLocks noGrp="1"/>
          </p:cNvSpPr>
          <p:nvPr>
            <p:custDataLst>
              <p:tags r:id="rId19"/>
            </p:custDataLst>
          </p:nvPr>
        </p:nvSpPr>
        <p:spPr bwMode="auto">
          <a:xfrm>
            <a:off x="10793413" y="366713"/>
            <a:ext cx="460375"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8F62FCB-7956-418B-9E43-7BB9067DD368}" type="datetime'''C''''''''''''LR'''''''''''''''''' L''''''o''''''a''d'''''">
              <a:rPr lang="de-DE" altLang="en-US" sz="800" smtClean="0">
                <a:cs typeface="+mn-cs"/>
              </a:rPr>
              <a:pPr lvl="0">
                <a:spcBef>
                  <a:spcPct val="0"/>
                </a:spcBef>
                <a:spcAft>
                  <a:spcPct val="0"/>
                </a:spcAft>
              </a:pPr>
              <a:t>CLR Load</a:t>
            </a:fld>
            <a:endParaRPr lang="de-DE" sz="800">
              <a:cs typeface="+mn-cs"/>
            </a:endParaRPr>
          </a:p>
        </p:txBody>
      </p:sp>
      <p:sp>
        <p:nvSpPr>
          <p:cNvPr id="20" name="Text Placeholder 4">
            <a:extLst>
              <a:ext uri="{FF2B5EF4-FFF2-40B4-BE49-F238E27FC236}">
                <a16:creationId xmlns:a16="http://schemas.microsoft.com/office/drawing/2014/main" id="{4C1F3293-4EFE-461D-940D-7EE66BAE31C5}"/>
              </a:ext>
            </a:extLst>
          </p:cNvPr>
          <p:cNvSpPr>
            <a:spLocks noGrp="1"/>
          </p:cNvSpPr>
          <p:nvPr>
            <p:custDataLst>
              <p:tags r:id="rId20"/>
            </p:custDataLst>
          </p:nvPr>
        </p:nvSpPr>
        <p:spPr bwMode="auto">
          <a:xfrm>
            <a:off x="10793413" y="539750"/>
            <a:ext cx="458788"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C77EF8-C71E-42DF-903A-63319202F115}" type="datetime'''F''''''irm'' ''''''''''''''''L''o''a''d'''''''''''''''''''''">
              <a:rPr lang="de-DE" altLang="en-US" sz="800" smtClean="0">
                <a:cs typeface="+mn-cs"/>
              </a:rPr>
              <a:pPr lvl="0">
                <a:spcBef>
                  <a:spcPct val="0"/>
                </a:spcBef>
                <a:spcAft>
                  <a:spcPct val="0"/>
                </a:spcAft>
              </a:pPr>
              <a:t>Firm Load</a:t>
            </a:fld>
            <a:endParaRPr lang="de-DE" sz="800">
              <a:cs typeface="+mn-cs"/>
            </a:endParaRPr>
          </a:p>
        </p:txBody>
      </p:sp>
      <p:sp>
        <p:nvSpPr>
          <p:cNvPr id="150" name="Sticker">
            <a:extLst>
              <a:ext uri="{FF2B5EF4-FFF2-40B4-BE49-F238E27FC236}">
                <a16:creationId xmlns:a16="http://schemas.microsoft.com/office/drawing/2014/main" id="{F912A404-FF33-9422-106A-E8283A09862B}"/>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FF0000"/>
                </a:solidFill>
                <a:effectLst/>
                <a:uLnTx/>
                <a:uFillTx/>
                <a:latin typeface="Arial"/>
                <a:ea typeface="+mn-ea"/>
                <a:cs typeface="+mn-cs"/>
              </a:rPr>
              <a:t>POTENTIALLY FEASIBLE CONFIGURATION</a:t>
            </a:r>
          </a:p>
        </p:txBody>
      </p:sp>
      <p:sp>
        <p:nvSpPr>
          <p:cNvPr id="8" name="TrackerNumBlue 12">
            <a:extLst>
              <a:ext uri="{FF2B5EF4-FFF2-40B4-BE49-F238E27FC236}">
                <a16:creationId xmlns:a16="http://schemas.microsoft.com/office/drawing/2014/main" id="{2D1C6F6B-FAE7-5F40-8B1A-414E8D8F81F8}"/>
              </a:ext>
            </a:extLst>
          </p:cNvPr>
          <p:cNvSpPr/>
          <p:nvPr>
            <p:custDataLst>
              <p:tags r:id="rId21"/>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1A</a:t>
            </a:r>
          </a:p>
        </p:txBody>
      </p:sp>
      <p:sp>
        <p:nvSpPr>
          <p:cNvPr id="10" name="Rectangle 9">
            <a:extLst>
              <a:ext uri="{FF2B5EF4-FFF2-40B4-BE49-F238E27FC236}">
                <a16:creationId xmlns:a16="http://schemas.microsoft.com/office/drawing/2014/main" id="{D0E7695A-19FB-7003-9074-FA23C5C01DA1}"/>
              </a:ext>
            </a:extLst>
          </p:cNvPr>
          <p:cNvSpPr/>
          <p:nvPr/>
        </p:nvSpPr>
        <p:spPr>
          <a:xfrm>
            <a:off x="9688772" y="298080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3" name="Straight Connector 12">
            <a:extLst>
              <a:ext uri="{FF2B5EF4-FFF2-40B4-BE49-F238E27FC236}">
                <a16:creationId xmlns:a16="http://schemas.microsoft.com/office/drawing/2014/main" id="{36D8ADAD-F2CC-9619-0DBE-68A262734D3D}"/>
              </a:ext>
            </a:extLst>
          </p:cNvPr>
          <p:cNvCxnSpPr>
            <a:cxnSpLocks/>
            <a:stCxn id="10" idx="0"/>
          </p:cNvCxnSpPr>
          <p:nvPr/>
        </p:nvCxnSpPr>
        <p:spPr>
          <a:xfrm flipV="1">
            <a:off x="10195630" y="2749011"/>
            <a:ext cx="0" cy="231789"/>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C41AADE7-FFD0-AE3A-5B65-03F17093C144}"/>
              </a:ext>
            </a:extLst>
          </p:cNvPr>
          <p:cNvSpPr txBox="1"/>
          <p:nvPr/>
        </p:nvSpPr>
        <p:spPr>
          <a:xfrm>
            <a:off x="8224020" y="6597651"/>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80049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1C4C8-147D-B79C-5FB0-A2DBAA97B6E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C75F0E7-0630-B0B5-A3AB-05EC41A188F2}"/>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4D9078A2-1402-AA77-D8FF-EC783E84534E}"/>
              </a:ext>
            </a:extLst>
          </p:cNvPr>
          <p:cNvSpPr>
            <a:spLocks noGrp="1"/>
          </p:cNvSpPr>
          <p:nvPr>
            <p:ph type="title"/>
          </p:nvPr>
        </p:nvSpPr>
        <p:spPr>
          <a:xfrm>
            <a:off x="554736" y="172212"/>
            <a:ext cx="11082528" cy="589789"/>
          </a:xfrm>
        </p:spPr>
        <p:txBody>
          <a:bodyPr/>
          <a:lstStyle/>
          <a:p>
            <a:r>
              <a:rPr lang="en-US"/>
              <a:t>Provisional CLRs – Structure of Revision Requests</a:t>
            </a:r>
            <a:r>
              <a:rPr lang="en-US" baseline="30000"/>
              <a:t>1</a:t>
            </a:r>
            <a:endParaRPr lang="en-US"/>
          </a:p>
        </p:txBody>
      </p:sp>
      <p:sp>
        <p:nvSpPr>
          <p:cNvPr id="2" name="TextBox 1">
            <a:extLst>
              <a:ext uri="{FF2B5EF4-FFF2-40B4-BE49-F238E27FC236}">
                <a16:creationId xmlns:a16="http://schemas.microsoft.com/office/drawing/2014/main" id="{BBF883A8-05DD-C870-6B4E-F2A2A7ABB264}"/>
              </a:ext>
            </a:extLst>
          </p:cNvPr>
          <p:cNvSpPr txBox="1"/>
          <p:nvPr/>
        </p:nvSpPr>
        <p:spPr>
          <a:xfrm>
            <a:off x="406400" y="942225"/>
            <a:ext cx="11470640" cy="2031325"/>
          </a:xfrm>
          <a:prstGeom prst="rect">
            <a:avLst/>
          </a:prstGeom>
          <a:noFill/>
        </p:spPr>
        <p:txBody>
          <a:bodyPr wrap="square" rtlCol="0">
            <a:spAutoFit/>
          </a:bodyPr>
          <a:lstStyle/>
          <a:p>
            <a:pPr marL="285750" indent="-285750">
              <a:buFont typeface="Arial" panose="020B0604020202020204" pitchFamily="34" charset="0"/>
              <a:buChar char="•"/>
            </a:pPr>
            <a:r>
              <a:rPr lang="en-US"/>
              <a:t>Will consist of a PGRR and companion NPRR</a:t>
            </a:r>
          </a:p>
          <a:p>
            <a:pPr marL="285750" indent="-285750">
              <a:buFont typeface="Arial" panose="020B0604020202020204" pitchFamily="34" charset="0"/>
              <a:buChar char="•"/>
            </a:pPr>
            <a:r>
              <a:rPr lang="en-US"/>
              <a:t>Modular structure adds to PGRR145 and NPRR1325</a:t>
            </a:r>
          </a:p>
          <a:p>
            <a:pPr marL="742950" lvl="1" indent="-285750">
              <a:buFont typeface="Arial" panose="020B0604020202020204" pitchFamily="34" charset="0"/>
              <a:buChar char="•"/>
            </a:pPr>
            <a:r>
              <a:rPr lang="en-US" b="1"/>
              <a:t>Example – </a:t>
            </a:r>
            <a:r>
              <a:rPr lang="en-US"/>
              <a:t>Section 9.2.2.1, Additional Information Required for Provisional Controllable Load Resources (PCLRs) </a:t>
            </a:r>
            <a:r>
              <a:rPr lang="en-US" b="1"/>
              <a:t>compliments</a:t>
            </a:r>
            <a:r>
              <a:rPr lang="en-US"/>
              <a:t> Section 9.2.2 as written in PGRR145</a:t>
            </a:r>
          </a:p>
          <a:p>
            <a:pPr marL="285750" indent="-285750">
              <a:buFont typeface="Arial" panose="020B0604020202020204" pitchFamily="34" charset="0"/>
              <a:buChar char="•"/>
            </a:pPr>
            <a:r>
              <a:rPr lang="en-US"/>
              <a:t>This structure will allow the CLR Revision Requests to move forward in parallel with PGRR145 and NPRR1325 if possible, without interfering with the core Batch Zero language</a:t>
            </a:r>
          </a:p>
          <a:p>
            <a:pPr marL="742950" lvl="1" indent="-285750">
              <a:buFont typeface="Arial" panose="020B0604020202020204" pitchFamily="34" charset="0"/>
              <a:buChar char="•"/>
            </a:pPr>
            <a:endParaRPr lang="en-US"/>
          </a:p>
        </p:txBody>
      </p:sp>
      <p:sp>
        <p:nvSpPr>
          <p:cNvPr id="5" name="4. Footnote">
            <a:extLst>
              <a:ext uri="{FF2B5EF4-FFF2-40B4-BE49-F238E27FC236}">
                <a16:creationId xmlns:a16="http://schemas.microsoft.com/office/drawing/2014/main" id="{16E776B9-CF6E-637A-1B7E-05AF9472BD1D}"/>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Tree>
    <p:extLst>
      <p:ext uri="{BB962C8B-B14F-4D97-AF65-F5344CB8AC3E}">
        <p14:creationId xmlns:p14="http://schemas.microsoft.com/office/powerpoint/2010/main" val="2464593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7E0CA-0A97-1951-6118-A170F9DAD6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B2AE8E5-B6C9-F425-9DF0-9FF159814FB9}"/>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B21B8D1F-3BD9-02B3-F623-9565BE713C6E}"/>
              </a:ext>
            </a:extLst>
          </p:cNvPr>
          <p:cNvSpPr>
            <a:spLocks noGrp="1"/>
          </p:cNvSpPr>
          <p:nvPr>
            <p:ph type="title"/>
          </p:nvPr>
        </p:nvSpPr>
        <p:spPr>
          <a:xfrm>
            <a:off x="554736" y="172212"/>
            <a:ext cx="11082528" cy="589789"/>
          </a:xfrm>
        </p:spPr>
        <p:txBody>
          <a:bodyPr/>
          <a:lstStyle/>
          <a:p>
            <a:r>
              <a:rPr lang="en-US"/>
              <a:t>Provisional CLRs – Definition</a:t>
            </a:r>
            <a:r>
              <a:rPr lang="en-US" baseline="30000"/>
              <a:t>1</a:t>
            </a:r>
            <a:endParaRPr lang="en-US"/>
          </a:p>
        </p:txBody>
      </p:sp>
      <p:sp>
        <p:nvSpPr>
          <p:cNvPr id="5" name="4. Footnote">
            <a:extLst>
              <a:ext uri="{FF2B5EF4-FFF2-40B4-BE49-F238E27FC236}">
                <a16:creationId xmlns:a16="http://schemas.microsoft.com/office/drawing/2014/main" id="{9C6BE80A-8A56-609E-C518-26A786E425F1}"/>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graphicFrame>
        <p:nvGraphicFramePr>
          <p:cNvPr id="6" name="Content Placeholder 2">
            <a:extLst>
              <a:ext uri="{FF2B5EF4-FFF2-40B4-BE49-F238E27FC236}">
                <a16:creationId xmlns:a16="http://schemas.microsoft.com/office/drawing/2014/main" id="{6B3E0E97-897B-0A7E-DA69-04ACE0F40BBF}"/>
              </a:ext>
            </a:extLst>
          </p:cNvPr>
          <p:cNvGraphicFramePr>
            <a:graphicFrameLocks/>
          </p:cNvGraphicFramePr>
          <p:nvPr>
            <p:extLst>
              <p:ext uri="{D42A27DB-BD31-4B8C-83A1-F6EECF244321}">
                <p14:modId xmlns:p14="http://schemas.microsoft.com/office/powerpoint/2010/main" val="1728136992"/>
              </p:ext>
            </p:extLst>
          </p:nvPr>
        </p:nvGraphicFramePr>
        <p:xfrm>
          <a:off x="406400" y="762001"/>
          <a:ext cx="11379200" cy="528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691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3DEC2-059F-7FD7-85E4-917F6FB9A8A1}"/>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1E98D365-1B26-E8B5-6A28-F2D67ED2011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404" imgH="403" progId="TCLayout.ActiveDocument.1">
                  <p:embed/>
                </p:oleObj>
              </mc:Choice>
              <mc:Fallback>
                <p:oleObj name="think-cell Slide" r:id="rId18" imgW="404" imgH="403" progId="TCLayout.ActiveDocument.1">
                  <p:embed/>
                  <p:pic>
                    <p:nvPicPr>
                      <p:cNvPr id="5" name="Object 6" hidden="1">
                        <a:extLst>
                          <a:ext uri="{FF2B5EF4-FFF2-40B4-BE49-F238E27FC236}">
                            <a16:creationId xmlns:a16="http://schemas.microsoft.com/office/drawing/2014/main" id="{1E98D365-1B26-E8B5-6A28-F2D67ED20115}"/>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AA2B72DA-31DA-C6EA-A329-D52700D0732A}"/>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Agenda</a:t>
            </a:r>
          </a:p>
        </p:txBody>
      </p:sp>
      <p:grpSp>
        <p:nvGrpSpPr>
          <p:cNvPr id="24" name="Group 23">
            <a:extLst>
              <a:ext uri="{FF2B5EF4-FFF2-40B4-BE49-F238E27FC236}">
                <a16:creationId xmlns:a16="http://schemas.microsoft.com/office/drawing/2014/main" id="{E935226A-AA24-E332-2218-F20BAFB64725}"/>
              </a:ext>
            </a:extLst>
          </p:cNvPr>
          <p:cNvGrpSpPr/>
          <p:nvPr/>
        </p:nvGrpSpPr>
        <p:grpSpPr>
          <a:xfrm>
            <a:off x="499324" y="1028220"/>
            <a:ext cx="11193353" cy="4801561"/>
            <a:chOff x="499324" y="1379782"/>
            <a:chExt cx="11193353" cy="4801561"/>
          </a:xfrm>
        </p:grpSpPr>
        <p:sp>
          <p:nvSpPr>
            <p:cNvPr id="28" name="Rectangle 27">
              <a:extLst>
                <a:ext uri="{FF2B5EF4-FFF2-40B4-BE49-F238E27FC236}">
                  <a16:creationId xmlns:a16="http://schemas.microsoft.com/office/drawing/2014/main" id="{07511C15-320A-53B6-1101-28E25EAAAA14}"/>
                </a:ext>
              </a:extLst>
            </p:cNvPr>
            <p:cNvSpPr>
              <a:spLocks/>
            </p:cNvSpPr>
            <p:nvPr/>
          </p:nvSpPr>
          <p:spPr>
            <a:xfrm>
              <a:off x="499324" y="1379782"/>
              <a:ext cx="11193353" cy="480156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3" name="Group 22">
              <a:extLst>
                <a:ext uri="{FF2B5EF4-FFF2-40B4-BE49-F238E27FC236}">
                  <a16:creationId xmlns:a16="http://schemas.microsoft.com/office/drawing/2014/main" id="{685F25F1-CAEE-FB94-5EBA-01C8BEF50837}"/>
                </a:ext>
              </a:extLst>
            </p:cNvPr>
            <p:cNvGrpSpPr/>
            <p:nvPr/>
          </p:nvGrpSpPr>
          <p:grpSpPr>
            <a:xfrm>
              <a:off x="554736" y="1537584"/>
              <a:ext cx="11082529" cy="4485957"/>
              <a:chOff x="554736" y="1510627"/>
              <a:chExt cx="11082529" cy="4485957"/>
            </a:xfrm>
          </p:grpSpPr>
          <p:cxnSp>
            <p:nvCxnSpPr>
              <p:cNvPr id="55" name="Straight Connector 54">
                <a:extLst>
                  <a:ext uri="{FF2B5EF4-FFF2-40B4-BE49-F238E27FC236}">
                    <a16:creationId xmlns:a16="http://schemas.microsoft.com/office/drawing/2014/main" id="{A17A8A82-8199-5A6B-FCE2-A34713067104}"/>
                  </a:ext>
                </a:extLst>
              </p:cNvPr>
              <p:cNvCxnSpPr>
                <a:cxnSpLocks/>
              </p:cNvCxnSpPr>
              <p:nvPr/>
            </p:nvCxnSpPr>
            <p:spPr>
              <a:xfrm>
                <a:off x="554737" y="2907813"/>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A169AD-AA9D-2FA1-87E2-141C99DC83C4}"/>
                  </a:ext>
                </a:extLst>
              </p:cNvPr>
              <p:cNvCxnSpPr>
                <a:cxnSpLocks/>
              </p:cNvCxnSpPr>
              <p:nvPr/>
            </p:nvCxnSpPr>
            <p:spPr>
              <a:xfrm>
                <a:off x="554737" y="3839271"/>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7750FDA-88FF-09AC-860C-576E5F9C2132}"/>
                  </a:ext>
                </a:extLst>
              </p:cNvPr>
              <p:cNvCxnSpPr>
                <a:cxnSpLocks/>
              </p:cNvCxnSpPr>
              <p:nvPr/>
            </p:nvCxnSpPr>
            <p:spPr>
              <a:xfrm>
                <a:off x="554737" y="4362096"/>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29E02C2-981A-0CE5-A4CB-CF1BE4E77E03}"/>
                  </a:ext>
                </a:extLst>
              </p:cNvPr>
              <p:cNvCxnSpPr>
                <a:cxnSpLocks/>
              </p:cNvCxnSpPr>
              <p:nvPr/>
            </p:nvCxnSpPr>
            <p:spPr>
              <a:xfrm>
                <a:off x="554737" y="4884921"/>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573350B-EB8C-C5C3-C523-273C744E0934}"/>
                  </a:ext>
                </a:extLst>
              </p:cNvPr>
              <p:cNvGrpSpPr/>
              <p:nvPr/>
            </p:nvGrpSpPr>
            <p:grpSpPr>
              <a:xfrm>
                <a:off x="554736" y="1510627"/>
                <a:ext cx="11082528" cy="553997"/>
                <a:chOff x="554736" y="1510627"/>
                <a:chExt cx="11082528" cy="553997"/>
              </a:xfrm>
            </p:grpSpPr>
            <p:sp>
              <p:nvSpPr>
                <p:cNvPr id="53" name="TextBox 52">
                  <a:extLst>
                    <a:ext uri="{FF2B5EF4-FFF2-40B4-BE49-F238E27FC236}">
                      <a16:creationId xmlns:a16="http://schemas.microsoft.com/office/drawing/2014/main" id="{42DA6185-310A-6D76-9779-EC2B453DE937}"/>
                    </a:ext>
                  </a:extLst>
                </p:cNvPr>
                <p:cNvSpPr txBox="1">
                  <a:spLocks/>
                </p:cNvSpPr>
                <p:nvPr/>
              </p:nvSpPr>
              <p:spPr>
                <a:xfrm>
                  <a:off x="1022758" y="1510627"/>
                  <a:ext cx="2655391" cy="553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solidFill>
                        <a:srgbClr val="000000"/>
                      </a:solidFill>
                    </a:rPr>
                    <a:t>Timeline and governance recap</a:t>
                  </a:r>
                  <a:endParaRPr lang="en-US" sz="1800">
                    <a:solidFill>
                      <a:srgbClr val="000000"/>
                    </a:solidFill>
                  </a:endParaRPr>
                </a:p>
              </p:txBody>
            </p:sp>
            <p:sp>
              <p:nvSpPr>
                <p:cNvPr id="54" name="TextBox 53">
                  <a:extLst>
                    <a:ext uri="{FF2B5EF4-FFF2-40B4-BE49-F238E27FC236}">
                      <a16:creationId xmlns:a16="http://schemas.microsoft.com/office/drawing/2014/main" id="{348B67FB-8ECA-A668-2FDC-2B6433993580}"/>
                    </a:ext>
                  </a:extLst>
                </p:cNvPr>
                <p:cNvSpPr txBox="1"/>
                <p:nvPr>
                  <p:custDataLst>
                    <p:tags r:id="rId15"/>
                  </p:custDataLst>
                </p:nvPr>
              </p:nvSpPr>
              <p:spPr>
                <a:xfrm>
                  <a:off x="3924729" y="1510627"/>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Update on timeline and key workshop dates</a:t>
                  </a:r>
                </a:p>
                <a:p>
                  <a:pPr marL="285750" indent="-285750">
                    <a:spcBef>
                      <a:spcPts val="0"/>
                    </a:spcBef>
                    <a:spcAft>
                      <a:spcPts val="0"/>
                    </a:spcAft>
                    <a:buFont typeface="Arial" panose="020B0604020202020204" pitchFamily="34" charset="0"/>
                    <a:buChar char="•"/>
                  </a:pPr>
                  <a:r>
                    <a:rPr lang="en-US"/>
                    <a:t>Outline PRS/ROS/TAC pathways to June Board with key submission dates</a:t>
                  </a:r>
                </a:p>
              </p:txBody>
            </p:sp>
            <p:sp>
              <p:nvSpPr>
                <p:cNvPr id="33" name="TrackerNumBlue 15">
                  <a:extLst>
                    <a:ext uri="{FF2B5EF4-FFF2-40B4-BE49-F238E27FC236}">
                      <a16:creationId xmlns:a16="http://schemas.microsoft.com/office/drawing/2014/main" id="{AFDB3E22-AF7E-CB49-5A43-90A891F2610A}"/>
                    </a:ext>
                  </a:extLst>
                </p:cNvPr>
                <p:cNvSpPr>
                  <a:spLocks noChangeAspect="1"/>
                </p:cNvSpPr>
                <p:nvPr>
                  <p:custDataLst>
                    <p:tags r:id="rId16"/>
                  </p:custDataLst>
                </p:nvPr>
              </p:nvSpPr>
              <p:spPr>
                <a:xfrm>
                  <a:off x="554736" y="1510627"/>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1</a:t>
                  </a:r>
                </a:p>
              </p:txBody>
            </p:sp>
          </p:grpSp>
          <p:grpSp>
            <p:nvGrpSpPr>
              <p:cNvPr id="12" name="Group 11">
                <a:extLst>
                  <a:ext uri="{FF2B5EF4-FFF2-40B4-BE49-F238E27FC236}">
                    <a16:creationId xmlns:a16="http://schemas.microsoft.com/office/drawing/2014/main" id="{F31CF7E8-FC8B-84CF-C763-4E81BB7981E7}"/>
                  </a:ext>
                </a:extLst>
              </p:cNvPr>
              <p:cNvGrpSpPr/>
              <p:nvPr/>
            </p:nvGrpSpPr>
            <p:grpSpPr>
              <a:xfrm>
                <a:off x="554736" y="3004210"/>
                <a:ext cx="11082528" cy="738664"/>
                <a:chOff x="554736" y="2332355"/>
                <a:chExt cx="11082528" cy="738664"/>
              </a:xfrm>
            </p:grpSpPr>
            <p:sp>
              <p:nvSpPr>
                <p:cNvPr id="57" name="TextBox 56">
                  <a:extLst>
                    <a:ext uri="{FF2B5EF4-FFF2-40B4-BE49-F238E27FC236}">
                      <a16:creationId xmlns:a16="http://schemas.microsoft.com/office/drawing/2014/main" id="{CCD96B6B-95AC-E73D-23BB-0FA552C66181}"/>
                    </a:ext>
                  </a:extLst>
                </p:cNvPr>
                <p:cNvSpPr txBox="1">
                  <a:spLocks/>
                </p:cNvSpPr>
                <p:nvPr/>
              </p:nvSpPr>
              <p:spPr>
                <a:xfrm>
                  <a:off x="1022758" y="2332355"/>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Eligibility and March 4</a:t>
                  </a:r>
                  <a:r>
                    <a:rPr lang="en-US" sz="1800" b="1" baseline="30000"/>
                    <a:t>th</a:t>
                  </a:r>
                  <a:r>
                    <a:rPr lang="en-US" sz="1800" b="1"/>
                    <a:t> cutoff date discussion</a:t>
                  </a:r>
                  <a:endParaRPr lang="en-US" sz="1800" b="1">
                    <a:solidFill>
                      <a:srgbClr val="000000"/>
                    </a:solidFill>
                  </a:endParaRPr>
                </a:p>
              </p:txBody>
            </p:sp>
            <p:sp>
              <p:nvSpPr>
                <p:cNvPr id="58" name="TextBox 57">
                  <a:extLst>
                    <a:ext uri="{FF2B5EF4-FFF2-40B4-BE49-F238E27FC236}">
                      <a16:creationId xmlns:a16="http://schemas.microsoft.com/office/drawing/2014/main" id="{FF5342B8-7DE3-2F3B-0572-A853E70D8799}"/>
                    </a:ext>
                  </a:extLst>
                </p:cNvPr>
                <p:cNvSpPr txBox="1"/>
                <p:nvPr>
                  <p:custDataLst>
                    <p:tags r:id="rId13"/>
                  </p:custDataLst>
                </p:nvPr>
              </p:nvSpPr>
              <p:spPr>
                <a:xfrm>
                  <a:off x="3924729" y="2332355"/>
                  <a:ext cx="7712535"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Understand the trade-off between investment certainty and system reliability</a:t>
                  </a:r>
                </a:p>
                <a:p>
                  <a:pPr marL="285750" indent="-285750">
                    <a:spcBef>
                      <a:spcPts val="0"/>
                    </a:spcBef>
                    <a:spcAft>
                      <a:spcPts val="0"/>
                    </a:spcAft>
                    <a:buFont typeface="Arial" panose="020B0604020202020204" pitchFamily="34" charset="0"/>
                    <a:buChar char="•"/>
                  </a:pPr>
                  <a:r>
                    <a:rPr lang="en-US"/>
                    <a:t>Review proposed Batch Zero inclusion and treatment, including how outcomes vary based on study completion timing and milestone achievement</a:t>
                  </a:r>
                </a:p>
              </p:txBody>
            </p:sp>
            <p:sp>
              <p:nvSpPr>
                <p:cNvPr id="52" name="TrackerNumBlue 15">
                  <a:extLst>
                    <a:ext uri="{FF2B5EF4-FFF2-40B4-BE49-F238E27FC236}">
                      <a16:creationId xmlns:a16="http://schemas.microsoft.com/office/drawing/2014/main" id="{69C436A2-772C-0DEE-E3D9-6F6363807AA3}"/>
                    </a:ext>
                  </a:extLst>
                </p:cNvPr>
                <p:cNvSpPr>
                  <a:spLocks noChangeAspect="1"/>
                </p:cNvSpPr>
                <p:nvPr>
                  <p:custDataLst>
                    <p:tags r:id="rId14"/>
                  </p:custDataLst>
                </p:nvPr>
              </p:nvSpPr>
              <p:spPr>
                <a:xfrm>
                  <a:off x="554736" y="2332355"/>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3</a:t>
                  </a:r>
                </a:p>
              </p:txBody>
            </p:sp>
          </p:grpSp>
          <p:grpSp>
            <p:nvGrpSpPr>
              <p:cNvPr id="13" name="Group 12">
                <a:extLst>
                  <a:ext uri="{FF2B5EF4-FFF2-40B4-BE49-F238E27FC236}">
                    <a16:creationId xmlns:a16="http://schemas.microsoft.com/office/drawing/2014/main" id="{2A278C41-4383-6191-E428-9963A9F9FFEF}"/>
                  </a:ext>
                </a:extLst>
              </p:cNvPr>
              <p:cNvGrpSpPr/>
              <p:nvPr/>
            </p:nvGrpSpPr>
            <p:grpSpPr>
              <a:xfrm>
                <a:off x="554736" y="3935668"/>
                <a:ext cx="11082528" cy="330031"/>
                <a:chOff x="554736" y="3154083"/>
                <a:chExt cx="11082528" cy="330031"/>
              </a:xfrm>
            </p:grpSpPr>
            <p:sp>
              <p:nvSpPr>
                <p:cNvPr id="62" name="TextBox 61">
                  <a:extLst>
                    <a:ext uri="{FF2B5EF4-FFF2-40B4-BE49-F238E27FC236}">
                      <a16:creationId xmlns:a16="http://schemas.microsoft.com/office/drawing/2014/main" id="{73434686-1186-CA08-2ECB-977AEFD47A19}"/>
                    </a:ext>
                  </a:extLst>
                </p:cNvPr>
                <p:cNvSpPr txBox="1">
                  <a:spLocks/>
                </p:cNvSpPr>
                <p:nvPr/>
              </p:nvSpPr>
              <p:spPr>
                <a:xfrm>
                  <a:off x="1022758" y="3154083"/>
                  <a:ext cx="2789861" cy="27699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Year 6 transmission</a:t>
                  </a:r>
                  <a:endParaRPr lang="en-US" sz="1800" b="1">
                    <a:solidFill>
                      <a:srgbClr val="000000"/>
                    </a:solidFill>
                  </a:endParaRPr>
                </a:p>
              </p:txBody>
            </p:sp>
            <p:sp>
              <p:nvSpPr>
                <p:cNvPr id="64" name="TextBox 63">
                  <a:extLst>
                    <a:ext uri="{FF2B5EF4-FFF2-40B4-BE49-F238E27FC236}">
                      <a16:creationId xmlns:a16="http://schemas.microsoft.com/office/drawing/2014/main" id="{F626402F-BE40-7609-0EDA-C4586D6AEA22}"/>
                    </a:ext>
                  </a:extLst>
                </p:cNvPr>
                <p:cNvSpPr txBox="1"/>
                <p:nvPr>
                  <p:custDataLst>
                    <p:tags r:id="rId11"/>
                  </p:custDataLst>
                </p:nvPr>
              </p:nvSpPr>
              <p:spPr>
                <a:xfrm>
                  <a:off x="3924729" y="3154083"/>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Assess alternative approaches for Year 6 MW allocation</a:t>
                  </a:r>
                </a:p>
              </p:txBody>
            </p:sp>
            <p:sp>
              <p:nvSpPr>
                <p:cNvPr id="56" name="TrackerNumBlue 15">
                  <a:extLst>
                    <a:ext uri="{FF2B5EF4-FFF2-40B4-BE49-F238E27FC236}">
                      <a16:creationId xmlns:a16="http://schemas.microsoft.com/office/drawing/2014/main" id="{88ACB693-DA74-EB0B-C79E-1CD42558F095}"/>
                    </a:ext>
                  </a:extLst>
                </p:cNvPr>
                <p:cNvSpPr>
                  <a:spLocks noChangeAspect="1"/>
                </p:cNvSpPr>
                <p:nvPr>
                  <p:custDataLst>
                    <p:tags r:id="rId12"/>
                  </p:custDataLst>
                </p:nvPr>
              </p:nvSpPr>
              <p:spPr>
                <a:xfrm>
                  <a:off x="554736" y="3154083"/>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4</a:t>
                  </a:r>
                </a:p>
              </p:txBody>
            </p:sp>
          </p:grpSp>
          <p:grpSp>
            <p:nvGrpSpPr>
              <p:cNvPr id="14" name="Group 13">
                <a:extLst>
                  <a:ext uri="{FF2B5EF4-FFF2-40B4-BE49-F238E27FC236}">
                    <a16:creationId xmlns:a16="http://schemas.microsoft.com/office/drawing/2014/main" id="{23F94376-148B-5D33-C448-F885D7F70D95}"/>
                  </a:ext>
                </a:extLst>
              </p:cNvPr>
              <p:cNvGrpSpPr/>
              <p:nvPr/>
            </p:nvGrpSpPr>
            <p:grpSpPr>
              <a:xfrm>
                <a:off x="554736" y="4458493"/>
                <a:ext cx="11082528" cy="330031"/>
                <a:chOff x="554736" y="3862533"/>
                <a:chExt cx="11082528" cy="330031"/>
              </a:xfrm>
            </p:grpSpPr>
            <p:sp>
              <p:nvSpPr>
                <p:cNvPr id="60" name="TrackerNumBlue 15">
                  <a:extLst>
                    <a:ext uri="{FF2B5EF4-FFF2-40B4-BE49-F238E27FC236}">
                      <a16:creationId xmlns:a16="http://schemas.microsoft.com/office/drawing/2014/main" id="{48DD59C6-611C-E1A6-6D2A-C738508CDADE}"/>
                    </a:ext>
                  </a:extLst>
                </p:cNvPr>
                <p:cNvSpPr>
                  <a:spLocks noChangeAspect="1"/>
                </p:cNvSpPr>
                <p:nvPr>
                  <p:custDataLst>
                    <p:tags r:id="rId9"/>
                  </p:custDataLst>
                </p:nvPr>
              </p:nvSpPr>
              <p:spPr>
                <a:xfrm>
                  <a:off x="554736" y="3862533"/>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5</a:t>
                  </a:r>
                </a:p>
              </p:txBody>
            </p:sp>
            <p:sp>
              <p:nvSpPr>
                <p:cNvPr id="68" name="TextBox 67">
                  <a:extLst>
                    <a:ext uri="{FF2B5EF4-FFF2-40B4-BE49-F238E27FC236}">
                      <a16:creationId xmlns:a16="http://schemas.microsoft.com/office/drawing/2014/main" id="{50413AB8-88BA-EC68-5BB7-F0BF4F06B19E}"/>
                    </a:ext>
                  </a:extLst>
                </p:cNvPr>
                <p:cNvSpPr txBox="1">
                  <a:spLocks/>
                </p:cNvSpPr>
                <p:nvPr/>
              </p:nvSpPr>
              <p:spPr>
                <a:xfrm>
                  <a:off x="1022758" y="3862533"/>
                  <a:ext cx="265539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lang="en-US" sz="1800" b="1">
                      <a:cs typeface="Arial"/>
                    </a:rPr>
                    <a:t>CLR discussion</a:t>
                  </a:r>
                  <a:endParaRPr lang="en-US" sz="1800" b="1">
                    <a:solidFill>
                      <a:srgbClr val="000000"/>
                    </a:solidFill>
                    <a:cs typeface="Arial"/>
                  </a:endParaRPr>
                </a:p>
              </p:txBody>
            </p:sp>
            <p:sp>
              <p:nvSpPr>
                <p:cNvPr id="69" name="TextBox 68">
                  <a:extLst>
                    <a:ext uri="{FF2B5EF4-FFF2-40B4-BE49-F238E27FC236}">
                      <a16:creationId xmlns:a16="http://schemas.microsoft.com/office/drawing/2014/main" id="{9E6F81F6-FC75-2BEF-6806-336223055479}"/>
                    </a:ext>
                  </a:extLst>
                </p:cNvPr>
                <p:cNvSpPr txBox="1"/>
                <p:nvPr>
                  <p:custDataLst>
                    <p:tags r:id="rId10"/>
                  </p:custDataLst>
                </p:nvPr>
              </p:nvSpPr>
              <p:spPr>
                <a:xfrm>
                  <a:off x="3924729" y="3862533"/>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Advance discussion on CLR framework for Batch Zero</a:t>
                  </a:r>
                </a:p>
              </p:txBody>
            </p:sp>
          </p:grpSp>
          <p:grpSp>
            <p:nvGrpSpPr>
              <p:cNvPr id="15" name="Group 14">
                <a:extLst>
                  <a:ext uri="{FF2B5EF4-FFF2-40B4-BE49-F238E27FC236}">
                    <a16:creationId xmlns:a16="http://schemas.microsoft.com/office/drawing/2014/main" id="{5DDE22E8-10BB-1AEA-CDD7-4BC0AFA533CE}"/>
                  </a:ext>
                </a:extLst>
              </p:cNvPr>
              <p:cNvGrpSpPr/>
              <p:nvPr/>
            </p:nvGrpSpPr>
            <p:grpSpPr>
              <a:xfrm>
                <a:off x="554736" y="4981318"/>
                <a:ext cx="11082528" cy="492443"/>
                <a:chOff x="554736" y="4252750"/>
                <a:chExt cx="11082528" cy="492443"/>
              </a:xfrm>
            </p:grpSpPr>
            <p:sp>
              <p:nvSpPr>
                <p:cNvPr id="67" name="TrackerNumBlue 15">
                  <a:extLst>
                    <a:ext uri="{FF2B5EF4-FFF2-40B4-BE49-F238E27FC236}">
                      <a16:creationId xmlns:a16="http://schemas.microsoft.com/office/drawing/2014/main" id="{6567D38E-AF7C-98F2-8BAD-4818834D4D6B}"/>
                    </a:ext>
                  </a:extLst>
                </p:cNvPr>
                <p:cNvSpPr>
                  <a:spLocks noChangeAspect="1"/>
                </p:cNvSpPr>
                <p:nvPr>
                  <p:custDataLst>
                    <p:tags r:id="rId7"/>
                  </p:custDataLst>
                </p:nvPr>
              </p:nvSpPr>
              <p:spPr>
                <a:xfrm>
                  <a:off x="554736" y="4252750"/>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6</a:t>
                  </a:r>
                </a:p>
              </p:txBody>
            </p:sp>
            <p:sp>
              <p:nvSpPr>
                <p:cNvPr id="10" name="TextBox 9">
                  <a:extLst>
                    <a:ext uri="{FF2B5EF4-FFF2-40B4-BE49-F238E27FC236}">
                      <a16:creationId xmlns:a16="http://schemas.microsoft.com/office/drawing/2014/main" id="{6D4322BF-C4F9-C20A-6E4B-46B511C056B4}"/>
                    </a:ext>
                  </a:extLst>
                </p:cNvPr>
                <p:cNvSpPr txBox="1">
                  <a:spLocks/>
                </p:cNvSpPr>
                <p:nvPr/>
              </p:nvSpPr>
              <p:spPr>
                <a:xfrm>
                  <a:off x="1022758" y="4252750"/>
                  <a:ext cx="2655391" cy="276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BYOG discussion</a:t>
                  </a:r>
                  <a:endParaRPr lang="en-US" sz="1800" b="1">
                    <a:solidFill>
                      <a:srgbClr val="000000"/>
                    </a:solidFill>
                  </a:endParaRPr>
                </a:p>
              </p:txBody>
            </p:sp>
            <p:sp>
              <p:nvSpPr>
                <p:cNvPr id="11" name="TextBox 10">
                  <a:extLst>
                    <a:ext uri="{FF2B5EF4-FFF2-40B4-BE49-F238E27FC236}">
                      <a16:creationId xmlns:a16="http://schemas.microsoft.com/office/drawing/2014/main" id="{30E94C21-C627-6090-3CAD-8075312771D1}"/>
                    </a:ext>
                  </a:extLst>
                </p:cNvPr>
                <p:cNvSpPr txBox="1"/>
                <p:nvPr>
                  <p:custDataLst>
                    <p:tags r:id="rId8"/>
                  </p:custDataLst>
                </p:nvPr>
              </p:nvSpPr>
              <p:spPr>
                <a:xfrm>
                  <a:off x="3924729" y="4252750"/>
                  <a:ext cx="7712535"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Vetting the Self-Limiting Facility (SLF) option</a:t>
                  </a:r>
                </a:p>
                <a:p>
                  <a:pPr marL="285750" indent="-285750">
                    <a:spcBef>
                      <a:spcPts val="0"/>
                    </a:spcBef>
                    <a:spcAft>
                      <a:spcPts val="0"/>
                    </a:spcAft>
                    <a:buFont typeface="Arial" panose="020B0604020202020204" pitchFamily="34" charset="0"/>
                    <a:buChar char="•"/>
                  </a:pPr>
                  <a:r>
                    <a:rPr lang="en-US"/>
                    <a:t>Gathering stakeholder input on key design and implementation questions</a:t>
                  </a:r>
                </a:p>
              </p:txBody>
            </p:sp>
          </p:grpSp>
          <p:cxnSp>
            <p:nvCxnSpPr>
              <p:cNvPr id="3" name="Straight Connector 2">
                <a:extLst>
                  <a:ext uri="{FF2B5EF4-FFF2-40B4-BE49-F238E27FC236}">
                    <a16:creationId xmlns:a16="http://schemas.microsoft.com/office/drawing/2014/main" id="{F656C206-7AAE-E45F-5D09-8581C28A6778}"/>
                  </a:ext>
                </a:extLst>
              </p:cNvPr>
              <p:cNvCxnSpPr>
                <a:cxnSpLocks/>
              </p:cNvCxnSpPr>
              <p:nvPr/>
            </p:nvCxnSpPr>
            <p:spPr>
              <a:xfrm>
                <a:off x="554737" y="5570158"/>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31517EF-0A97-C553-5386-362B86D0BAB4}"/>
                  </a:ext>
                </a:extLst>
              </p:cNvPr>
              <p:cNvGrpSpPr/>
              <p:nvPr/>
            </p:nvGrpSpPr>
            <p:grpSpPr>
              <a:xfrm>
                <a:off x="554736" y="5666554"/>
                <a:ext cx="11082528" cy="330030"/>
                <a:chOff x="554736" y="5017330"/>
                <a:chExt cx="11082528" cy="330030"/>
              </a:xfrm>
            </p:grpSpPr>
            <p:sp>
              <p:nvSpPr>
                <p:cNvPr id="4" name="TrackerNumBlue 15">
                  <a:extLst>
                    <a:ext uri="{FF2B5EF4-FFF2-40B4-BE49-F238E27FC236}">
                      <a16:creationId xmlns:a16="http://schemas.microsoft.com/office/drawing/2014/main" id="{C4F7AEC0-842A-13DD-7D25-015E23FAD61F}"/>
                    </a:ext>
                  </a:extLst>
                </p:cNvPr>
                <p:cNvSpPr>
                  <a:spLocks noChangeAspect="1"/>
                </p:cNvSpPr>
                <p:nvPr>
                  <p:custDataLst>
                    <p:tags r:id="rId5"/>
                  </p:custDataLst>
                </p:nvPr>
              </p:nvSpPr>
              <p:spPr>
                <a:xfrm>
                  <a:off x="554736" y="5017330"/>
                  <a:ext cx="330031" cy="33003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7</a:t>
                  </a:r>
                </a:p>
              </p:txBody>
            </p:sp>
            <p:sp>
              <p:nvSpPr>
                <p:cNvPr id="7" name="TextBox 6">
                  <a:extLst>
                    <a:ext uri="{FF2B5EF4-FFF2-40B4-BE49-F238E27FC236}">
                      <a16:creationId xmlns:a16="http://schemas.microsoft.com/office/drawing/2014/main" id="{AA42C8EC-502D-1F88-0E82-03C3031669BD}"/>
                    </a:ext>
                  </a:extLst>
                </p:cNvPr>
                <p:cNvSpPr txBox="1">
                  <a:spLocks/>
                </p:cNvSpPr>
                <p:nvPr/>
              </p:nvSpPr>
              <p:spPr>
                <a:xfrm>
                  <a:off x="1022758" y="5017330"/>
                  <a:ext cx="2655391" cy="276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t>Q&amp;A</a:t>
                  </a:r>
                  <a:endParaRPr lang="en-US" sz="1800" b="1">
                    <a:solidFill>
                      <a:srgbClr val="000000"/>
                    </a:solidFill>
                  </a:endParaRPr>
                </a:p>
              </p:txBody>
            </p:sp>
            <p:sp>
              <p:nvSpPr>
                <p:cNvPr id="8" name="TextBox 7">
                  <a:extLst>
                    <a:ext uri="{FF2B5EF4-FFF2-40B4-BE49-F238E27FC236}">
                      <a16:creationId xmlns:a16="http://schemas.microsoft.com/office/drawing/2014/main" id="{F2C4EEE9-047D-A67F-D60F-5DE6B66ED988}"/>
                    </a:ext>
                  </a:extLst>
                </p:cNvPr>
                <p:cNvSpPr txBox="1"/>
                <p:nvPr>
                  <p:custDataLst>
                    <p:tags r:id="rId6"/>
                  </p:custDataLst>
                </p:nvPr>
              </p:nvSpPr>
              <p:spPr>
                <a:xfrm>
                  <a:off x="3924729" y="5017330"/>
                  <a:ext cx="7712535" cy="24622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Open forum for Batch Zero concerns, comments, and suggestions</a:t>
                  </a:r>
                </a:p>
              </p:txBody>
            </p:sp>
          </p:grpSp>
          <p:cxnSp>
            <p:nvCxnSpPr>
              <p:cNvPr id="6" name="Straight Connector 5">
                <a:extLst>
                  <a:ext uri="{FF2B5EF4-FFF2-40B4-BE49-F238E27FC236}">
                    <a16:creationId xmlns:a16="http://schemas.microsoft.com/office/drawing/2014/main" id="{E493552B-297D-AB91-8517-2E41C8E5DDA6}"/>
                  </a:ext>
                </a:extLst>
              </p:cNvPr>
              <p:cNvCxnSpPr>
                <a:cxnSpLocks/>
              </p:cNvCxnSpPr>
              <p:nvPr/>
            </p:nvCxnSpPr>
            <p:spPr>
              <a:xfrm>
                <a:off x="554737" y="2161021"/>
                <a:ext cx="11082528"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B24396A9-A1A2-1BCB-EBBD-985C16E17DB8}"/>
                  </a:ext>
                </a:extLst>
              </p:cNvPr>
              <p:cNvGrpSpPr/>
              <p:nvPr/>
            </p:nvGrpSpPr>
            <p:grpSpPr>
              <a:xfrm>
                <a:off x="554736" y="2257418"/>
                <a:ext cx="11082528" cy="553998"/>
                <a:chOff x="554736" y="2248243"/>
                <a:chExt cx="11082528" cy="553998"/>
              </a:xfrm>
            </p:grpSpPr>
            <p:sp>
              <p:nvSpPr>
                <p:cNvPr id="18" name="TrackerNumBlue 15">
                  <a:extLst>
                    <a:ext uri="{FF2B5EF4-FFF2-40B4-BE49-F238E27FC236}">
                      <a16:creationId xmlns:a16="http://schemas.microsoft.com/office/drawing/2014/main" id="{B2B515CD-DC1C-F52A-E014-5DABDADA88DC}"/>
                    </a:ext>
                  </a:extLst>
                </p:cNvPr>
                <p:cNvSpPr>
                  <a:spLocks noChangeAspect="1"/>
                </p:cNvSpPr>
                <p:nvPr>
                  <p:custDataLst>
                    <p:tags r:id="rId3"/>
                  </p:custDataLst>
                </p:nvPr>
              </p:nvSpPr>
              <p:spPr>
                <a:xfrm>
                  <a:off x="554736" y="2291402"/>
                  <a:ext cx="330031" cy="33003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600" b="1">
                      <a:solidFill>
                        <a:schemeClr val="bg1"/>
                      </a:solidFill>
                    </a:rPr>
                    <a:t>2</a:t>
                  </a:r>
                </a:p>
              </p:txBody>
            </p:sp>
            <p:sp>
              <p:nvSpPr>
                <p:cNvPr id="19" name="TextBox 18">
                  <a:extLst>
                    <a:ext uri="{FF2B5EF4-FFF2-40B4-BE49-F238E27FC236}">
                      <a16:creationId xmlns:a16="http://schemas.microsoft.com/office/drawing/2014/main" id="{DC51B0AC-A830-DF47-B8C2-9311648217A6}"/>
                    </a:ext>
                  </a:extLst>
                </p:cNvPr>
                <p:cNvSpPr txBox="1">
                  <a:spLocks/>
                </p:cNvSpPr>
                <p:nvPr/>
              </p:nvSpPr>
              <p:spPr>
                <a:xfrm>
                  <a:off x="1022758" y="2248243"/>
                  <a:ext cx="265539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None/>
                    <a:defRPr/>
                  </a:pPr>
                  <a:r>
                    <a:rPr lang="en-US" sz="1800" b="1">
                      <a:cs typeface="Arial"/>
                    </a:rPr>
                    <a:t>Market Comments filed on NPRR/PGRR</a:t>
                  </a:r>
                  <a:endParaRPr lang="en-US" sz="1800">
                    <a:solidFill>
                      <a:srgbClr val="000000"/>
                    </a:solidFill>
                  </a:endParaRPr>
                </a:p>
              </p:txBody>
            </p:sp>
            <p:sp>
              <p:nvSpPr>
                <p:cNvPr id="20" name="TextBox 19">
                  <a:extLst>
                    <a:ext uri="{FF2B5EF4-FFF2-40B4-BE49-F238E27FC236}">
                      <a16:creationId xmlns:a16="http://schemas.microsoft.com/office/drawing/2014/main" id="{0914EAC2-0F87-2A64-F0E8-FB7174764839}"/>
                    </a:ext>
                  </a:extLst>
                </p:cNvPr>
                <p:cNvSpPr txBox="1"/>
                <p:nvPr>
                  <p:custDataLst>
                    <p:tags r:id="rId4"/>
                  </p:custDataLst>
                </p:nvPr>
              </p:nvSpPr>
              <p:spPr>
                <a:xfrm>
                  <a:off x="3924729" y="2248243"/>
                  <a:ext cx="7712535"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spcBef>
                      <a:spcPts val="0"/>
                    </a:spcBef>
                    <a:spcAft>
                      <a:spcPts val="0"/>
                    </a:spcAft>
                    <a:buFont typeface="Arial" panose="020B0604020202020204" pitchFamily="34" charset="0"/>
                    <a:buChar char="•"/>
                  </a:pPr>
                  <a:r>
                    <a:rPr lang="en-US"/>
                    <a:t>Review new stakeholder comments</a:t>
                  </a:r>
                </a:p>
              </p:txBody>
            </p:sp>
          </p:grpSp>
        </p:grpSp>
      </p:grpSp>
    </p:spTree>
    <p:extLst>
      <p:ext uri="{BB962C8B-B14F-4D97-AF65-F5344CB8AC3E}">
        <p14:creationId xmlns:p14="http://schemas.microsoft.com/office/powerpoint/2010/main" val="2087862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C9C0F-2E0F-2D1B-0EC0-385E7CB5164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9216442-994C-077C-731B-0BAC06DB5CE8}"/>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FFAC5CB0-8E67-F3CB-132C-4771EEFBD87C}"/>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23" name="Rectangle: Rounded Corners 22">
            <a:extLst>
              <a:ext uri="{FF2B5EF4-FFF2-40B4-BE49-F238E27FC236}">
                <a16:creationId xmlns:a16="http://schemas.microsoft.com/office/drawing/2014/main" id="{A3261F67-ED9E-F430-1B08-CA5071243CC8}"/>
              </a:ext>
            </a:extLst>
          </p:cNvPr>
          <p:cNvSpPr/>
          <p:nvPr/>
        </p:nvSpPr>
        <p:spPr>
          <a:xfrm>
            <a:off x="352447" y="3475652"/>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validates completion of all steps prior to granting Approval to Energize</a:t>
            </a:r>
          </a:p>
        </p:txBody>
      </p:sp>
      <p:sp>
        <p:nvSpPr>
          <p:cNvPr id="24" name="Oval 23">
            <a:extLst>
              <a:ext uri="{FF2B5EF4-FFF2-40B4-BE49-F238E27FC236}">
                <a16:creationId xmlns:a16="http://schemas.microsoft.com/office/drawing/2014/main" id="{9059EEA0-ABC3-87DD-C490-93894EE5FDED}"/>
              </a:ext>
            </a:extLst>
          </p:cNvPr>
          <p:cNvSpPr/>
          <p:nvPr/>
        </p:nvSpPr>
        <p:spPr>
          <a:xfrm>
            <a:off x="1252416" y="3550968"/>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8</a:t>
            </a:r>
          </a:p>
        </p:txBody>
      </p:sp>
      <p:sp>
        <p:nvSpPr>
          <p:cNvPr id="25" name="Rectangle: Rounded Corners 24">
            <a:extLst>
              <a:ext uri="{FF2B5EF4-FFF2-40B4-BE49-F238E27FC236}">
                <a16:creationId xmlns:a16="http://schemas.microsoft.com/office/drawing/2014/main" id="{11EAF738-6DB5-CD6B-EE2B-B19ECA972504}"/>
              </a:ext>
            </a:extLst>
          </p:cNvPr>
          <p:cNvSpPr/>
          <p:nvPr/>
        </p:nvSpPr>
        <p:spPr>
          <a:xfrm>
            <a:off x="3444240" y="3475652"/>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QSE establishes required ICCP telemetry points</a:t>
            </a:r>
          </a:p>
        </p:txBody>
      </p:sp>
      <p:sp>
        <p:nvSpPr>
          <p:cNvPr id="26" name="Oval 25">
            <a:extLst>
              <a:ext uri="{FF2B5EF4-FFF2-40B4-BE49-F238E27FC236}">
                <a16:creationId xmlns:a16="http://schemas.microsoft.com/office/drawing/2014/main" id="{62BDC2B6-135E-2ADE-F31F-2F97487E9204}"/>
              </a:ext>
            </a:extLst>
          </p:cNvPr>
          <p:cNvSpPr/>
          <p:nvPr/>
        </p:nvSpPr>
        <p:spPr>
          <a:xfrm>
            <a:off x="4344209" y="3550968"/>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7</a:t>
            </a:r>
          </a:p>
        </p:txBody>
      </p:sp>
      <p:sp>
        <p:nvSpPr>
          <p:cNvPr id="27" name="Rectangle: Rounded Corners 26">
            <a:extLst>
              <a:ext uri="{FF2B5EF4-FFF2-40B4-BE49-F238E27FC236}">
                <a16:creationId xmlns:a16="http://schemas.microsoft.com/office/drawing/2014/main" id="{E2EA8575-E945-7C75-4CA5-76D3C8DC49E8}"/>
              </a:ext>
            </a:extLst>
          </p:cNvPr>
          <p:cNvSpPr/>
          <p:nvPr/>
        </p:nvSpPr>
        <p:spPr>
          <a:xfrm>
            <a:off x="6537709" y="3475652"/>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RE coordinates with ERCOT to establish metering and submit CLR parameters via RIOO</a:t>
            </a:r>
          </a:p>
        </p:txBody>
      </p:sp>
      <p:sp>
        <p:nvSpPr>
          <p:cNvPr id="28" name="Oval 27">
            <a:extLst>
              <a:ext uri="{FF2B5EF4-FFF2-40B4-BE49-F238E27FC236}">
                <a16:creationId xmlns:a16="http://schemas.microsoft.com/office/drawing/2014/main" id="{19682C19-94F8-E742-EAAE-BCEF58C51F02}"/>
              </a:ext>
            </a:extLst>
          </p:cNvPr>
          <p:cNvSpPr/>
          <p:nvPr/>
        </p:nvSpPr>
        <p:spPr>
          <a:xfrm>
            <a:off x="7437678" y="3550968"/>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6</a:t>
            </a:r>
          </a:p>
        </p:txBody>
      </p:sp>
      <p:sp>
        <p:nvSpPr>
          <p:cNvPr id="29" name="Rectangle: Rounded Corners 28">
            <a:extLst>
              <a:ext uri="{FF2B5EF4-FFF2-40B4-BE49-F238E27FC236}">
                <a16:creationId xmlns:a16="http://schemas.microsoft.com/office/drawing/2014/main" id="{06A02D24-F6C1-2A2A-642B-420DB2E0AA86}"/>
              </a:ext>
            </a:extLst>
          </p:cNvPr>
          <p:cNvSpPr/>
          <p:nvPr/>
        </p:nvSpPr>
        <p:spPr>
          <a:xfrm>
            <a:off x="9647729" y="3475652"/>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ILLE registers with ERCOT as a Resource Entity (RE) and designates a QSE</a:t>
            </a:r>
          </a:p>
        </p:txBody>
      </p:sp>
      <p:sp>
        <p:nvSpPr>
          <p:cNvPr id="30" name="Oval 29">
            <a:extLst>
              <a:ext uri="{FF2B5EF4-FFF2-40B4-BE49-F238E27FC236}">
                <a16:creationId xmlns:a16="http://schemas.microsoft.com/office/drawing/2014/main" id="{5DC23CC1-52DD-69AC-56DC-E31289DF79A0}"/>
              </a:ext>
            </a:extLst>
          </p:cNvPr>
          <p:cNvSpPr/>
          <p:nvPr/>
        </p:nvSpPr>
        <p:spPr>
          <a:xfrm>
            <a:off x="10547698" y="3550968"/>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5</a:t>
            </a:r>
          </a:p>
        </p:txBody>
      </p:sp>
      <p:sp>
        <p:nvSpPr>
          <p:cNvPr id="31" name="Rectangle: Rounded Corners 30">
            <a:extLst>
              <a:ext uri="{FF2B5EF4-FFF2-40B4-BE49-F238E27FC236}">
                <a16:creationId xmlns:a16="http://schemas.microsoft.com/office/drawing/2014/main" id="{458B5B9F-786C-BBB4-9566-B1E85F7CFC6D}"/>
              </a:ext>
            </a:extLst>
          </p:cNvPr>
          <p:cNvSpPr/>
          <p:nvPr/>
        </p:nvSpPr>
        <p:spPr>
          <a:xfrm>
            <a:off x="9647729" y="979045"/>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ERCOT studies the full load amount in the Batch Zero Refinement Study</a:t>
            </a:r>
          </a:p>
        </p:txBody>
      </p:sp>
      <p:sp>
        <p:nvSpPr>
          <p:cNvPr id="32" name="Oval 31">
            <a:extLst>
              <a:ext uri="{FF2B5EF4-FFF2-40B4-BE49-F238E27FC236}">
                <a16:creationId xmlns:a16="http://schemas.microsoft.com/office/drawing/2014/main" id="{5B636E4C-DF98-2B9E-A371-5D98E4BA6B28}"/>
              </a:ext>
            </a:extLst>
          </p:cNvPr>
          <p:cNvSpPr/>
          <p:nvPr/>
        </p:nvSpPr>
        <p:spPr>
          <a:xfrm>
            <a:off x="10547698" y="105436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4</a:t>
            </a:r>
          </a:p>
        </p:txBody>
      </p:sp>
      <p:sp>
        <p:nvSpPr>
          <p:cNvPr id="33" name="Rectangle: Rounded Corners 32">
            <a:extLst>
              <a:ext uri="{FF2B5EF4-FFF2-40B4-BE49-F238E27FC236}">
                <a16:creationId xmlns:a16="http://schemas.microsoft.com/office/drawing/2014/main" id="{8109BEBD-51D1-88D4-29C2-6E511ED14E7D}"/>
              </a:ext>
            </a:extLst>
          </p:cNvPr>
          <p:cNvSpPr/>
          <p:nvPr/>
        </p:nvSpPr>
        <p:spPr>
          <a:xfrm>
            <a:off x="6537709" y="979045"/>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r>
              <a:rPr lang="en-US" sz="1600">
                <a:solidFill>
                  <a:schemeClr val="bg1"/>
                </a:solidFill>
              </a:rPr>
              <a:t>ILLE submits updated Declaration to accept allocation amounts</a:t>
            </a:r>
          </a:p>
        </p:txBody>
      </p:sp>
      <p:sp>
        <p:nvSpPr>
          <p:cNvPr id="34" name="Oval 33">
            <a:extLst>
              <a:ext uri="{FF2B5EF4-FFF2-40B4-BE49-F238E27FC236}">
                <a16:creationId xmlns:a16="http://schemas.microsoft.com/office/drawing/2014/main" id="{FFE25BC1-84FB-B8EE-1A9B-EE63C5236634}"/>
              </a:ext>
            </a:extLst>
          </p:cNvPr>
          <p:cNvSpPr/>
          <p:nvPr/>
        </p:nvSpPr>
        <p:spPr>
          <a:xfrm>
            <a:off x="7437678" y="105436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3</a:t>
            </a:r>
          </a:p>
        </p:txBody>
      </p:sp>
      <p:sp>
        <p:nvSpPr>
          <p:cNvPr id="37" name="Rectangle: Rounded Corners 36">
            <a:extLst>
              <a:ext uri="{FF2B5EF4-FFF2-40B4-BE49-F238E27FC236}">
                <a16:creationId xmlns:a16="http://schemas.microsoft.com/office/drawing/2014/main" id="{7BDE6A3F-877C-A28B-CB02-EF831D12E880}"/>
              </a:ext>
            </a:extLst>
          </p:cNvPr>
          <p:cNvSpPr/>
          <p:nvPr/>
        </p:nvSpPr>
        <p:spPr>
          <a:xfrm>
            <a:off x="3444240" y="979045"/>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1600">
                <a:solidFill>
                  <a:schemeClr val="bg1"/>
                </a:solidFill>
              </a:rPr>
              <a:t>ERCOT studies PCLR in Batch Zero</a:t>
            </a:r>
          </a:p>
        </p:txBody>
      </p:sp>
      <p:sp>
        <p:nvSpPr>
          <p:cNvPr id="38" name="Oval 37">
            <a:extLst>
              <a:ext uri="{FF2B5EF4-FFF2-40B4-BE49-F238E27FC236}">
                <a16:creationId xmlns:a16="http://schemas.microsoft.com/office/drawing/2014/main" id="{875669AC-92B5-5404-D749-1A7D40303C4E}"/>
              </a:ext>
            </a:extLst>
          </p:cNvPr>
          <p:cNvSpPr/>
          <p:nvPr/>
        </p:nvSpPr>
        <p:spPr>
          <a:xfrm>
            <a:off x="4344209" y="105436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2</a:t>
            </a:r>
          </a:p>
        </p:txBody>
      </p:sp>
      <p:sp>
        <p:nvSpPr>
          <p:cNvPr id="39" name="Rectangle: Rounded Corners 38">
            <a:extLst>
              <a:ext uri="{FF2B5EF4-FFF2-40B4-BE49-F238E27FC236}">
                <a16:creationId xmlns:a16="http://schemas.microsoft.com/office/drawing/2014/main" id="{B6A9084E-21A5-8E65-8387-748C473113A3}"/>
              </a:ext>
            </a:extLst>
          </p:cNvPr>
          <p:cNvSpPr/>
          <p:nvPr/>
        </p:nvSpPr>
        <p:spPr>
          <a:xfrm>
            <a:off x="352447" y="979045"/>
            <a:ext cx="2191824" cy="1932105"/>
          </a:xfrm>
          <a:prstGeom prst="roundRect">
            <a:avLst>
              <a:gd name="adj" fmla="val 1116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a:p>
            <a:pPr algn="ctr">
              <a:spcBef>
                <a:spcPts val="300"/>
              </a:spcBef>
              <a:spcAft>
                <a:spcPts val="300"/>
              </a:spcAft>
            </a:pPr>
            <a:endParaRPr lang="en-US" sz="1400">
              <a:solidFill>
                <a:schemeClr val="bg1"/>
              </a:solidFill>
            </a:endParaRPr>
          </a:p>
          <a:p>
            <a:pPr algn="ctr">
              <a:spcBef>
                <a:spcPts val="300"/>
              </a:spcBef>
              <a:spcAft>
                <a:spcPts val="300"/>
              </a:spcAft>
            </a:pPr>
            <a:r>
              <a:rPr lang="en-US" sz="1600">
                <a:solidFill>
                  <a:schemeClr val="bg1"/>
                </a:solidFill>
              </a:rPr>
              <a:t>Submission of Declaration and required information to ERCOT</a:t>
            </a:r>
          </a:p>
          <a:p>
            <a:pPr algn="ctr">
              <a:spcBef>
                <a:spcPts val="300"/>
              </a:spcBef>
              <a:spcAft>
                <a:spcPts val="300"/>
              </a:spcAft>
            </a:pPr>
            <a:r>
              <a:rPr lang="en-US" sz="1200" b="1">
                <a:solidFill>
                  <a:schemeClr val="bg1"/>
                </a:solidFill>
              </a:rPr>
              <a:t>(by July 24)</a:t>
            </a:r>
          </a:p>
        </p:txBody>
      </p:sp>
      <p:sp>
        <p:nvSpPr>
          <p:cNvPr id="40" name="Oval 39">
            <a:extLst>
              <a:ext uri="{FF2B5EF4-FFF2-40B4-BE49-F238E27FC236}">
                <a16:creationId xmlns:a16="http://schemas.microsoft.com/office/drawing/2014/main" id="{55A07200-EE25-F561-FCD4-FC9FC0D22EB5}"/>
              </a:ext>
            </a:extLst>
          </p:cNvPr>
          <p:cNvSpPr/>
          <p:nvPr/>
        </p:nvSpPr>
        <p:spPr>
          <a:xfrm>
            <a:off x="1252416" y="1054361"/>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1</a:t>
            </a:r>
          </a:p>
        </p:txBody>
      </p:sp>
      <p:sp>
        <p:nvSpPr>
          <p:cNvPr id="41" name="Arrow: Right 40">
            <a:extLst>
              <a:ext uri="{FF2B5EF4-FFF2-40B4-BE49-F238E27FC236}">
                <a16:creationId xmlns:a16="http://schemas.microsoft.com/office/drawing/2014/main" id="{133CADAD-B4CD-7A84-E9B2-71ABCDD08981}"/>
              </a:ext>
            </a:extLst>
          </p:cNvPr>
          <p:cNvSpPr/>
          <p:nvPr/>
        </p:nvSpPr>
        <p:spPr>
          <a:xfrm>
            <a:off x="2638854" y="1683840"/>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2" name="Arrow: Right 41">
            <a:extLst>
              <a:ext uri="{FF2B5EF4-FFF2-40B4-BE49-F238E27FC236}">
                <a16:creationId xmlns:a16="http://schemas.microsoft.com/office/drawing/2014/main" id="{737207F2-AB77-A5FF-4D17-78ACE0E85F3C}"/>
              </a:ext>
            </a:extLst>
          </p:cNvPr>
          <p:cNvSpPr/>
          <p:nvPr/>
        </p:nvSpPr>
        <p:spPr>
          <a:xfrm>
            <a:off x="5740598" y="1667178"/>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row: Right 42">
            <a:extLst>
              <a:ext uri="{FF2B5EF4-FFF2-40B4-BE49-F238E27FC236}">
                <a16:creationId xmlns:a16="http://schemas.microsoft.com/office/drawing/2014/main" id="{CA93B1B5-59DF-6442-EF25-1909B528627D}"/>
              </a:ext>
            </a:extLst>
          </p:cNvPr>
          <p:cNvSpPr/>
          <p:nvPr/>
        </p:nvSpPr>
        <p:spPr>
          <a:xfrm>
            <a:off x="8834067" y="1673507"/>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Arrow: Right 43">
            <a:extLst>
              <a:ext uri="{FF2B5EF4-FFF2-40B4-BE49-F238E27FC236}">
                <a16:creationId xmlns:a16="http://schemas.microsoft.com/office/drawing/2014/main" id="{C8077362-C0F5-DF76-1859-0C12BA7D5E93}"/>
              </a:ext>
            </a:extLst>
          </p:cNvPr>
          <p:cNvSpPr/>
          <p:nvPr/>
        </p:nvSpPr>
        <p:spPr>
          <a:xfrm rot="10800000">
            <a:off x="2639475" y="4246099"/>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row: Right 44">
            <a:extLst>
              <a:ext uri="{FF2B5EF4-FFF2-40B4-BE49-F238E27FC236}">
                <a16:creationId xmlns:a16="http://schemas.microsoft.com/office/drawing/2014/main" id="{AD919FE6-724E-7A77-65B6-0EB04241C1BD}"/>
              </a:ext>
            </a:extLst>
          </p:cNvPr>
          <p:cNvSpPr/>
          <p:nvPr/>
        </p:nvSpPr>
        <p:spPr>
          <a:xfrm rot="10800000">
            <a:off x="5741219" y="4229437"/>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Arrow: Right 45">
            <a:extLst>
              <a:ext uri="{FF2B5EF4-FFF2-40B4-BE49-F238E27FC236}">
                <a16:creationId xmlns:a16="http://schemas.microsoft.com/office/drawing/2014/main" id="{A1A1EC3E-41BC-F177-0D5A-AF8D02D269D7}"/>
              </a:ext>
            </a:extLst>
          </p:cNvPr>
          <p:cNvSpPr/>
          <p:nvPr/>
        </p:nvSpPr>
        <p:spPr>
          <a:xfrm rot="10800000">
            <a:off x="8834688" y="4235766"/>
            <a:ext cx="709127"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row: Right 46">
            <a:extLst>
              <a:ext uri="{FF2B5EF4-FFF2-40B4-BE49-F238E27FC236}">
                <a16:creationId xmlns:a16="http://schemas.microsoft.com/office/drawing/2014/main" id="{63448552-442D-F36F-42C0-54362668FF46}"/>
              </a:ext>
            </a:extLst>
          </p:cNvPr>
          <p:cNvSpPr/>
          <p:nvPr/>
        </p:nvSpPr>
        <p:spPr>
          <a:xfrm rot="5400000">
            <a:off x="10527871" y="2940976"/>
            <a:ext cx="431540" cy="522514"/>
          </a:xfrm>
          <a:prstGeom prst="rightArrow">
            <a:avLst/>
          </a:prstGeom>
          <a:solidFill>
            <a:srgbClr val="7C858C"/>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Left Brace 47">
            <a:extLst>
              <a:ext uri="{FF2B5EF4-FFF2-40B4-BE49-F238E27FC236}">
                <a16:creationId xmlns:a16="http://schemas.microsoft.com/office/drawing/2014/main" id="{30F88410-853B-4024-A76D-EA519B864E72}"/>
              </a:ext>
            </a:extLst>
          </p:cNvPr>
          <p:cNvSpPr/>
          <p:nvPr/>
        </p:nvSpPr>
        <p:spPr>
          <a:xfrm rot="16200000">
            <a:off x="7489102" y="1379239"/>
            <a:ext cx="305594" cy="8395313"/>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a:extLst>
              <a:ext uri="{FF2B5EF4-FFF2-40B4-BE49-F238E27FC236}">
                <a16:creationId xmlns:a16="http://schemas.microsoft.com/office/drawing/2014/main" id="{9DE14EC4-D0D1-64F9-2186-E4C00FEAAEDE}"/>
              </a:ext>
            </a:extLst>
          </p:cNvPr>
          <p:cNvSpPr txBox="1"/>
          <p:nvPr/>
        </p:nvSpPr>
        <p:spPr>
          <a:xfrm>
            <a:off x="4370049" y="5706580"/>
            <a:ext cx="6527143" cy="584775"/>
          </a:xfrm>
          <a:prstGeom prst="rect">
            <a:avLst/>
          </a:prstGeom>
          <a:noFill/>
        </p:spPr>
        <p:txBody>
          <a:bodyPr wrap="square" rtlCol="0">
            <a:spAutoFit/>
          </a:bodyPr>
          <a:lstStyle/>
          <a:p>
            <a:pPr algn="ctr"/>
            <a:r>
              <a:rPr lang="en-US" sz="1600">
                <a:solidFill>
                  <a:srgbClr val="FF8200"/>
                </a:solidFill>
              </a:rPr>
              <a:t>Must be done before non-firm load may energize</a:t>
            </a:r>
          </a:p>
          <a:p>
            <a:pPr algn="ctr"/>
            <a:r>
              <a:rPr lang="en-US" sz="1600">
                <a:solidFill>
                  <a:srgbClr val="FF8200"/>
                </a:solidFill>
              </a:rPr>
              <a:t>May be done in parallel with QSA </a:t>
            </a:r>
          </a:p>
        </p:txBody>
      </p:sp>
      <p:sp>
        <p:nvSpPr>
          <p:cNvPr id="52" name="4. Footnote">
            <a:extLst>
              <a:ext uri="{FF2B5EF4-FFF2-40B4-BE49-F238E27FC236}">
                <a16:creationId xmlns:a16="http://schemas.microsoft.com/office/drawing/2014/main" id="{56E08084-82F5-C9EC-ADB9-8C3937E4E45D}"/>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Tree>
    <p:extLst>
      <p:ext uri="{BB962C8B-B14F-4D97-AF65-F5344CB8AC3E}">
        <p14:creationId xmlns:p14="http://schemas.microsoft.com/office/powerpoint/2010/main" val="948367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840DE-1D61-C24D-8F52-370254D4831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F939845-A599-85E1-ACB3-35927307098B}"/>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BF22DEAC-172F-2E90-E66B-7F5AEFF3AA97}"/>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52" name="4. Footnote">
            <a:extLst>
              <a:ext uri="{FF2B5EF4-FFF2-40B4-BE49-F238E27FC236}">
                <a16:creationId xmlns:a16="http://schemas.microsoft.com/office/drawing/2014/main" id="{B928AE6B-CF6E-DE69-9281-2D9DB78B55C5}"/>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
        <p:nvSpPr>
          <p:cNvPr id="2" name="Rectangle: Top Corners Rounded 1">
            <a:extLst>
              <a:ext uri="{FF2B5EF4-FFF2-40B4-BE49-F238E27FC236}">
                <a16:creationId xmlns:a16="http://schemas.microsoft.com/office/drawing/2014/main" id="{26221EE1-CFF4-C17D-ADE9-0D41370EB0D9}"/>
              </a:ext>
            </a:extLst>
          </p:cNvPr>
          <p:cNvSpPr/>
          <p:nvPr/>
        </p:nvSpPr>
        <p:spPr>
          <a:xfrm>
            <a:off x="367129"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Rectangle: Top Corners Rounded 4">
            <a:extLst>
              <a:ext uri="{FF2B5EF4-FFF2-40B4-BE49-F238E27FC236}">
                <a16:creationId xmlns:a16="http://schemas.microsoft.com/office/drawing/2014/main" id="{CEA6B30B-A7E0-262F-4904-C9CF52168D16}"/>
              </a:ext>
            </a:extLst>
          </p:cNvPr>
          <p:cNvSpPr/>
          <p:nvPr/>
        </p:nvSpPr>
        <p:spPr>
          <a:xfrm rot="10800000">
            <a:off x="367129" y="1635252"/>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Oval 5">
            <a:extLst>
              <a:ext uri="{FF2B5EF4-FFF2-40B4-BE49-F238E27FC236}">
                <a16:creationId xmlns:a16="http://schemas.microsoft.com/office/drawing/2014/main" id="{2AB441E2-568B-6B87-C5B8-51EF6BAFCD5B}"/>
              </a:ext>
            </a:extLst>
          </p:cNvPr>
          <p:cNvSpPr/>
          <p:nvPr/>
        </p:nvSpPr>
        <p:spPr>
          <a:xfrm>
            <a:off x="532965"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1</a:t>
            </a:r>
          </a:p>
        </p:txBody>
      </p:sp>
      <p:sp>
        <p:nvSpPr>
          <p:cNvPr id="8" name="TextBox 7">
            <a:extLst>
              <a:ext uri="{FF2B5EF4-FFF2-40B4-BE49-F238E27FC236}">
                <a16:creationId xmlns:a16="http://schemas.microsoft.com/office/drawing/2014/main" id="{96792F8E-ACC9-7955-89FF-9017B8B2B541}"/>
              </a:ext>
            </a:extLst>
          </p:cNvPr>
          <p:cNvSpPr txBox="1"/>
          <p:nvPr/>
        </p:nvSpPr>
        <p:spPr>
          <a:xfrm>
            <a:off x="1016043"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ILLE Declaration of Intent and PCLR data submitted to ERCOT</a:t>
            </a:r>
          </a:p>
        </p:txBody>
      </p:sp>
      <p:sp>
        <p:nvSpPr>
          <p:cNvPr id="10" name="TextBox 9">
            <a:extLst>
              <a:ext uri="{FF2B5EF4-FFF2-40B4-BE49-F238E27FC236}">
                <a16:creationId xmlns:a16="http://schemas.microsoft.com/office/drawing/2014/main" id="{D618BB36-D576-13BC-96FD-9F4534A84F30}"/>
              </a:ext>
            </a:extLst>
          </p:cNvPr>
          <p:cNvSpPr txBox="1"/>
          <p:nvPr/>
        </p:nvSpPr>
        <p:spPr>
          <a:xfrm>
            <a:off x="532966"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mj-lt"/>
              <a:buAutoNum type="arabicPeriod"/>
            </a:pPr>
            <a:r>
              <a:rPr lang="en-US" sz="1600" b="1"/>
              <a:t>Interconnecting Large Load Entity (ILLE) provides to the Interconnecting DSP/TSP</a:t>
            </a:r>
          </a:p>
          <a:p>
            <a:pPr marL="800100" lvl="1" indent="-342900">
              <a:spcBef>
                <a:spcPts val="300"/>
              </a:spcBef>
              <a:spcAft>
                <a:spcPts val="300"/>
              </a:spcAft>
              <a:buFont typeface="Arial" panose="020B0604020202020204" pitchFamily="34" charset="0"/>
              <a:buChar char="•"/>
            </a:pPr>
            <a:r>
              <a:rPr lang="en-US" sz="1600"/>
              <a:t>A notarized Declaration of Intent to Register as a PCLR</a:t>
            </a:r>
          </a:p>
          <a:p>
            <a:pPr marL="800100" lvl="1" indent="-342900">
              <a:spcBef>
                <a:spcPts val="300"/>
              </a:spcBef>
              <a:spcAft>
                <a:spcPts val="300"/>
              </a:spcAft>
              <a:buFont typeface="Arial" panose="020B0604020202020204" pitchFamily="34" charset="0"/>
              <a:buChar char="•"/>
            </a:pPr>
            <a:r>
              <a:rPr lang="en-US" sz="1600"/>
              <a:t>All additional data needed to model the PCLR in Batch Zero, including the minimum amount of load that must be firm (termed the Low Power Consumption limit)</a:t>
            </a:r>
          </a:p>
          <a:p>
            <a:pPr algn="l">
              <a:spcBef>
                <a:spcPts val="300"/>
              </a:spcBef>
              <a:spcAft>
                <a:spcPts val="300"/>
              </a:spcAft>
            </a:pPr>
            <a:endParaRPr lang="en-US" sz="1600"/>
          </a:p>
          <a:p>
            <a:pPr marL="342900" indent="-342900" algn="l">
              <a:spcBef>
                <a:spcPts val="300"/>
              </a:spcBef>
              <a:spcAft>
                <a:spcPts val="300"/>
              </a:spcAft>
              <a:buFont typeface="+mj-lt"/>
              <a:buAutoNum type="arabicPeriod"/>
            </a:pPr>
            <a:r>
              <a:rPr lang="en-US" sz="1600" b="1"/>
              <a:t>The Interconnecting DSP/TSP provides this information to ERCOT on behalf of the ILLE on or before July 24, 2026</a:t>
            </a:r>
          </a:p>
        </p:txBody>
      </p:sp>
      <p:sp>
        <p:nvSpPr>
          <p:cNvPr id="16" name="Rectangle: Top Corners Rounded 15">
            <a:extLst>
              <a:ext uri="{FF2B5EF4-FFF2-40B4-BE49-F238E27FC236}">
                <a16:creationId xmlns:a16="http://schemas.microsoft.com/office/drawing/2014/main" id="{106F455B-70F8-013A-DD9D-F1895E80530A}"/>
              </a:ext>
            </a:extLst>
          </p:cNvPr>
          <p:cNvSpPr/>
          <p:nvPr/>
        </p:nvSpPr>
        <p:spPr>
          <a:xfrm>
            <a:off x="6283607"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Top Corners Rounded 16">
            <a:extLst>
              <a:ext uri="{FF2B5EF4-FFF2-40B4-BE49-F238E27FC236}">
                <a16:creationId xmlns:a16="http://schemas.microsoft.com/office/drawing/2014/main" id="{777EEBB4-EBE9-A970-0E36-CEF5F04DC9A3}"/>
              </a:ext>
            </a:extLst>
          </p:cNvPr>
          <p:cNvSpPr/>
          <p:nvPr/>
        </p:nvSpPr>
        <p:spPr>
          <a:xfrm rot="10800000">
            <a:off x="6283607" y="1616061"/>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Oval 17">
            <a:extLst>
              <a:ext uri="{FF2B5EF4-FFF2-40B4-BE49-F238E27FC236}">
                <a16:creationId xmlns:a16="http://schemas.microsoft.com/office/drawing/2014/main" id="{A433EE48-BA54-AFA8-98C7-BD0CA7A4356B}"/>
              </a:ext>
            </a:extLst>
          </p:cNvPr>
          <p:cNvSpPr/>
          <p:nvPr/>
        </p:nvSpPr>
        <p:spPr>
          <a:xfrm>
            <a:off x="6449443"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2</a:t>
            </a:r>
          </a:p>
        </p:txBody>
      </p:sp>
      <p:sp>
        <p:nvSpPr>
          <p:cNvPr id="19" name="TextBox 18">
            <a:extLst>
              <a:ext uri="{FF2B5EF4-FFF2-40B4-BE49-F238E27FC236}">
                <a16:creationId xmlns:a16="http://schemas.microsoft.com/office/drawing/2014/main" id="{C3A25969-D2FB-DF86-6E6F-3B982C7117E0}"/>
              </a:ext>
            </a:extLst>
          </p:cNvPr>
          <p:cNvSpPr txBox="1"/>
          <p:nvPr/>
        </p:nvSpPr>
        <p:spPr>
          <a:xfrm>
            <a:off x="6932521"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PCLR is evaluated in the Batch Zero Interconnection Study</a:t>
            </a:r>
          </a:p>
        </p:txBody>
      </p:sp>
      <p:sp>
        <p:nvSpPr>
          <p:cNvPr id="20" name="TextBox 19">
            <a:extLst>
              <a:ext uri="{FF2B5EF4-FFF2-40B4-BE49-F238E27FC236}">
                <a16:creationId xmlns:a16="http://schemas.microsoft.com/office/drawing/2014/main" id="{6F39F8F2-269A-33C7-B14D-C8AE24B307B4}"/>
              </a:ext>
            </a:extLst>
          </p:cNvPr>
          <p:cNvSpPr txBox="1"/>
          <p:nvPr/>
        </p:nvSpPr>
        <p:spPr>
          <a:xfrm>
            <a:off x="6449444"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Arial" panose="020B0604020202020204" pitchFamily="34" charset="0"/>
              <a:buChar char="•"/>
            </a:pPr>
            <a:r>
              <a:rPr lang="en-US" sz="1600"/>
              <a:t>For the steady state portion of the Batch Zero Interconnection Stuy ERCOT will assess the PCLR according to the same methodology as other included, allocated loads</a:t>
            </a:r>
          </a:p>
          <a:p>
            <a:pPr marL="742950" lvl="1" indent="-285750">
              <a:spcBef>
                <a:spcPts val="300"/>
              </a:spcBef>
              <a:spcAft>
                <a:spcPts val="300"/>
              </a:spcAft>
              <a:buFont typeface="Arial" panose="020B0604020202020204" pitchFamily="34" charset="0"/>
              <a:buChar char="•"/>
            </a:pPr>
            <a:r>
              <a:rPr lang="en-US" sz="1600"/>
              <a:t>If the amount of firm load that can be reliably served in a given year of the study is greater than or equal to the requested Low Power Consumption for that year, that amount becomes the approved LPC amount and the rest of the requested load may connect as a PCLR</a:t>
            </a:r>
          </a:p>
          <a:p>
            <a:pPr marL="742950" lvl="1" indent="-285750">
              <a:spcBef>
                <a:spcPts val="300"/>
              </a:spcBef>
              <a:spcAft>
                <a:spcPts val="300"/>
              </a:spcAft>
              <a:buFont typeface="Arial" panose="020B0604020202020204" pitchFamily="34" charset="0"/>
              <a:buChar char="•"/>
            </a:pPr>
            <a:r>
              <a:rPr lang="en-US" sz="1600"/>
              <a:t>If the amount of firm load that can be reliably served is less than the requested LPC, the Load receives an allocation of 0 MW for that year</a:t>
            </a:r>
          </a:p>
          <a:p>
            <a:pPr marL="342900" indent="-342900" algn="l">
              <a:spcBef>
                <a:spcPts val="300"/>
              </a:spcBef>
              <a:spcAft>
                <a:spcPts val="300"/>
              </a:spcAft>
              <a:buFont typeface="Arial" panose="020B0604020202020204" pitchFamily="34" charset="0"/>
              <a:buChar char="•"/>
            </a:pPr>
            <a:r>
              <a:rPr lang="en-US" sz="1600"/>
              <a:t>ERCOT will study the full requested MW amount for determining potential transmission upgrades and in the stability screening study</a:t>
            </a:r>
          </a:p>
        </p:txBody>
      </p:sp>
    </p:spTree>
    <p:extLst>
      <p:ext uri="{BB962C8B-B14F-4D97-AF65-F5344CB8AC3E}">
        <p14:creationId xmlns:p14="http://schemas.microsoft.com/office/powerpoint/2010/main" val="174263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85D867-47E1-7701-D147-CF35D5D3487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1CDF69D-6DFB-80AC-B63D-34B3E64DF90D}"/>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97F1398D-6820-8141-AC65-73C83641AA1C}"/>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52" name="4. Footnote">
            <a:extLst>
              <a:ext uri="{FF2B5EF4-FFF2-40B4-BE49-F238E27FC236}">
                <a16:creationId xmlns:a16="http://schemas.microsoft.com/office/drawing/2014/main" id="{EFC3E3BA-47C4-759E-38D7-9AB2B1FEE042}"/>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
        <p:nvSpPr>
          <p:cNvPr id="2" name="Rectangle: Top Corners Rounded 1">
            <a:extLst>
              <a:ext uri="{FF2B5EF4-FFF2-40B4-BE49-F238E27FC236}">
                <a16:creationId xmlns:a16="http://schemas.microsoft.com/office/drawing/2014/main" id="{59D13ED9-88DF-378C-8BFE-56F19A354299}"/>
              </a:ext>
            </a:extLst>
          </p:cNvPr>
          <p:cNvSpPr/>
          <p:nvPr/>
        </p:nvSpPr>
        <p:spPr>
          <a:xfrm>
            <a:off x="367129"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Rectangle: Top Corners Rounded 4">
            <a:extLst>
              <a:ext uri="{FF2B5EF4-FFF2-40B4-BE49-F238E27FC236}">
                <a16:creationId xmlns:a16="http://schemas.microsoft.com/office/drawing/2014/main" id="{C15A30F8-A30F-871F-DD51-92BBB19C9950}"/>
              </a:ext>
            </a:extLst>
          </p:cNvPr>
          <p:cNvSpPr/>
          <p:nvPr/>
        </p:nvSpPr>
        <p:spPr>
          <a:xfrm rot="10800000">
            <a:off x="367129" y="1635252"/>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Oval 5">
            <a:extLst>
              <a:ext uri="{FF2B5EF4-FFF2-40B4-BE49-F238E27FC236}">
                <a16:creationId xmlns:a16="http://schemas.microsoft.com/office/drawing/2014/main" id="{09F6FA60-49E1-8997-6713-4A12AEE55D82}"/>
              </a:ext>
            </a:extLst>
          </p:cNvPr>
          <p:cNvSpPr/>
          <p:nvPr/>
        </p:nvSpPr>
        <p:spPr>
          <a:xfrm>
            <a:off x="532965"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3</a:t>
            </a:r>
          </a:p>
        </p:txBody>
      </p:sp>
      <p:sp>
        <p:nvSpPr>
          <p:cNvPr id="8" name="TextBox 7">
            <a:extLst>
              <a:ext uri="{FF2B5EF4-FFF2-40B4-BE49-F238E27FC236}">
                <a16:creationId xmlns:a16="http://schemas.microsoft.com/office/drawing/2014/main" id="{3E4FB1E5-D049-7DAD-D4FD-6E042B81551F}"/>
              </a:ext>
            </a:extLst>
          </p:cNvPr>
          <p:cNvSpPr txBox="1"/>
          <p:nvPr/>
        </p:nvSpPr>
        <p:spPr>
          <a:xfrm>
            <a:off x="1016043"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ILLE submits updated Declaration of Intent and accepts Batch Zero amounts </a:t>
            </a:r>
          </a:p>
        </p:txBody>
      </p:sp>
      <p:sp>
        <p:nvSpPr>
          <p:cNvPr id="10" name="TextBox 9">
            <a:extLst>
              <a:ext uri="{FF2B5EF4-FFF2-40B4-BE49-F238E27FC236}">
                <a16:creationId xmlns:a16="http://schemas.microsoft.com/office/drawing/2014/main" id="{6684A86D-7127-1E1A-0992-9935ECEA56FF}"/>
              </a:ext>
            </a:extLst>
          </p:cNvPr>
          <p:cNvSpPr txBox="1"/>
          <p:nvPr/>
        </p:nvSpPr>
        <p:spPr>
          <a:xfrm>
            <a:off x="532966" y="1726163"/>
            <a:ext cx="5213698" cy="4228105"/>
          </a:xfrm>
          <a:prstGeom prst="rect">
            <a:avLst/>
          </a:prstGeom>
          <a:ln w="6350">
            <a:noFill/>
            <a:miter lim="800000"/>
          </a:ln>
        </p:spPr>
        <p:txBody>
          <a:bodyPr vert="horz" wrap="square" lIns="0" tIns="0" rIns="0" bIns="0" rtlCol="0">
            <a:noAutofit/>
          </a:bodyPr>
          <a:lstStyle/>
          <a:p>
            <a:pPr marL="342900" indent="-342900">
              <a:spcBef>
                <a:spcPts val="300"/>
              </a:spcBef>
              <a:spcAft>
                <a:spcPts val="300"/>
              </a:spcAft>
              <a:buFont typeface="Arial" panose="020B0604020202020204" pitchFamily="34" charset="0"/>
              <a:buChar char="•"/>
            </a:pPr>
            <a:r>
              <a:rPr lang="en-US" sz="1600"/>
              <a:t>ILLE updates the Declaration of Intent to Register as a PCLR</a:t>
            </a:r>
          </a:p>
          <a:p>
            <a:pPr marL="800100" lvl="1" indent="-342900">
              <a:spcBef>
                <a:spcPts val="300"/>
              </a:spcBef>
              <a:spcAft>
                <a:spcPts val="300"/>
              </a:spcAft>
              <a:buFont typeface="Arial" panose="020B0604020202020204" pitchFamily="34" charset="0"/>
              <a:buChar char="•"/>
            </a:pPr>
            <a:r>
              <a:rPr lang="en-US" sz="1600"/>
              <a:t>The update will reflect the approved LCP amounts</a:t>
            </a:r>
          </a:p>
          <a:p>
            <a:pPr marL="800100" lvl="1" indent="-342900">
              <a:spcBef>
                <a:spcPts val="300"/>
              </a:spcBef>
              <a:spcAft>
                <a:spcPts val="300"/>
              </a:spcAft>
              <a:buFont typeface="Arial" panose="020B0604020202020204" pitchFamily="34" charset="0"/>
              <a:buChar char="•"/>
            </a:pPr>
            <a:r>
              <a:rPr lang="en-US" sz="1600"/>
              <a:t>The update will also reflect the date on which the Load will be eligible to de-register as a PCLR</a:t>
            </a:r>
          </a:p>
          <a:p>
            <a:pPr marL="342900" indent="-342900">
              <a:spcBef>
                <a:spcPts val="300"/>
              </a:spcBef>
              <a:spcAft>
                <a:spcPts val="300"/>
              </a:spcAft>
              <a:buFont typeface="Arial" panose="020B0604020202020204" pitchFamily="34" charset="0"/>
              <a:buChar char="•"/>
            </a:pPr>
            <a:r>
              <a:rPr lang="en-US" sz="1600"/>
              <a:t>The ILLE must also meet all the requirements documented in Section 9.4 of PGRR145</a:t>
            </a:r>
          </a:p>
        </p:txBody>
      </p:sp>
      <p:sp>
        <p:nvSpPr>
          <p:cNvPr id="16" name="Rectangle: Top Corners Rounded 15">
            <a:extLst>
              <a:ext uri="{FF2B5EF4-FFF2-40B4-BE49-F238E27FC236}">
                <a16:creationId xmlns:a16="http://schemas.microsoft.com/office/drawing/2014/main" id="{8569FC7E-DDC4-24A2-7D35-56AB69A95595}"/>
              </a:ext>
            </a:extLst>
          </p:cNvPr>
          <p:cNvSpPr/>
          <p:nvPr/>
        </p:nvSpPr>
        <p:spPr>
          <a:xfrm>
            <a:off x="6283607"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Top Corners Rounded 16">
            <a:extLst>
              <a:ext uri="{FF2B5EF4-FFF2-40B4-BE49-F238E27FC236}">
                <a16:creationId xmlns:a16="http://schemas.microsoft.com/office/drawing/2014/main" id="{CD3D250A-AEBC-F1A3-9E47-12E84487B717}"/>
              </a:ext>
            </a:extLst>
          </p:cNvPr>
          <p:cNvSpPr/>
          <p:nvPr/>
        </p:nvSpPr>
        <p:spPr>
          <a:xfrm rot="10800000">
            <a:off x="6283607" y="1616061"/>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Oval 17">
            <a:extLst>
              <a:ext uri="{FF2B5EF4-FFF2-40B4-BE49-F238E27FC236}">
                <a16:creationId xmlns:a16="http://schemas.microsoft.com/office/drawing/2014/main" id="{AE8DB918-0014-82EA-9FF7-B7BF34D774AE}"/>
              </a:ext>
            </a:extLst>
          </p:cNvPr>
          <p:cNvSpPr/>
          <p:nvPr/>
        </p:nvSpPr>
        <p:spPr>
          <a:xfrm>
            <a:off x="6449443"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4</a:t>
            </a:r>
          </a:p>
        </p:txBody>
      </p:sp>
      <p:sp>
        <p:nvSpPr>
          <p:cNvPr id="19" name="TextBox 18">
            <a:extLst>
              <a:ext uri="{FF2B5EF4-FFF2-40B4-BE49-F238E27FC236}">
                <a16:creationId xmlns:a16="http://schemas.microsoft.com/office/drawing/2014/main" id="{E782440D-F6B2-B377-0F21-C95602F2665E}"/>
              </a:ext>
            </a:extLst>
          </p:cNvPr>
          <p:cNvSpPr txBox="1"/>
          <p:nvPr/>
        </p:nvSpPr>
        <p:spPr>
          <a:xfrm>
            <a:off x="6932521"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ERCOT studies the full load amount in the Batch Zero Refinement Study</a:t>
            </a:r>
          </a:p>
        </p:txBody>
      </p:sp>
      <p:sp>
        <p:nvSpPr>
          <p:cNvPr id="20" name="TextBox 19">
            <a:extLst>
              <a:ext uri="{FF2B5EF4-FFF2-40B4-BE49-F238E27FC236}">
                <a16:creationId xmlns:a16="http://schemas.microsoft.com/office/drawing/2014/main" id="{04415CDC-5A48-9424-E9C4-59E988DBBE5C}"/>
              </a:ext>
            </a:extLst>
          </p:cNvPr>
          <p:cNvSpPr txBox="1"/>
          <p:nvPr/>
        </p:nvSpPr>
        <p:spPr>
          <a:xfrm>
            <a:off x="6449444"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Arial" panose="020B0604020202020204" pitchFamily="34" charset="0"/>
              <a:buChar char="•"/>
            </a:pPr>
            <a:r>
              <a:rPr lang="en-US" sz="1600"/>
              <a:t>ERCOT will study the full requested load in the Batch Zero Refinement Study for all PCLRs that met the commitment requirement</a:t>
            </a:r>
          </a:p>
          <a:p>
            <a:pPr marL="342900" indent="-342900" algn="l">
              <a:spcBef>
                <a:spcPts val="300"/>
              </a:spcBef>
              <a:spcAft>
                <a:spcPts val="300"/>
              </a:spcAft>
              <a:buFont typeface="Arial" panose="020B0604020202020204" pitchFamily="34" charset="0"/>
              <a:buChar char="•"/>
            </a:pPr>
            <a:r>
              <a:rPr lang="en-US" sz="1600"/>
              <a:t>This will ensure the Transmission Plan includes the needed upgrades to allow the PCLR to be served reliably as firm load in the future</a:t>
            </a:r>
          </a:p>
        </p:txBody>
      </p:sp>
    </p:spTree>
    <p:extLst>
      <p:ext uri="{BB962C8B-B14F-4D97-AF65-F5344CB8AC3E}">
        <p14:creationId xmlns:p14="http://schemas.microsoft.com/office/powerpoint/2010/main" val="1335492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2FABF-F3BE-693E-ED0B-D1BED5269D8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E3D4-3579-532F-A871-873F58DFA229}"/>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85F10122-EAA4-7EE3-FFA8-4AF1842D0D0A}"/>
              </a:ext>
            </a:extLst>
          </p:cNvPr>
          <p:cNvSpPr>
            <a:spLocks noGrp="1"/>
          </p:cNvSpPr>
          <p:nvPr>
            <p:ph type="title"/>
          </p:nvPr>
        </p:nvSpPr>
        <p:spPr/>
        <p:txBody>
          <a:bodyPr/>
          <a:lstStyle/>
          <a:p>
            <a:r>
              <a:rPr lang="en-US"/>
              <a:t>Provisional Controllable Load Resources (PCLRs) in Batch Zero</a:t>
            </a:r>
            <a:r>
              <a:rPr lang="en-US" baseline="30000"/>
              <a:t>1</a:t>
            </a:r>
          </a:p>
        </p:txBody>
      </p:sp>
      <p:sp>
        <p:nvSpPr>
          <p:cNvPr id="52" name="4. Footnote">
            <a:extLst>
              <a:ext uri="{FF2B5EF4-FFF2-40B4-BE49-F238E27FC236}">
                <a16:creationId xmlns:a16="http://schemas.microsoft.com/office/drawing/2014/main" id="{291B9F09-B456-3BFC-276C-698BE0F8B222}"/>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
        <p:nvSpPr>
          <p:cNvPr id="2" name="Rectangle: Top Corners Rounded 1">
            <a:extLst>
              <a:ext uri="{FF2B5EF4-FFF2-40B4-BE49-F238E27FC236}">
                <a16:creationId xmlns:a16="http://schemas.microsoft.com/office/drawing/2014/main" id="{BB674021-548C-A351-D035-197E3EABD087}"/>
              </a:ext>
            </a:extLst>
          </p:cNvPr>
          <p:cNvSpPr/>
          <p:nvPr/>
        </p:nvSpPr>
        <p:spPr>
          <a:xfrm>
            <a:off x="373622"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 name="Rectangle: Top Corners Rounded 4">
            <a:extLst>
              <a:ext uri="{FF2B5EF4-FFF2-40B4-BE49-F238E27FC236}">
                <a16:creationId xmlns:a16="http://schemas.microsoft.com/office/drawing/2014/main" id="{82115856-FDC5-433F-7102-8A236F5CAE49}"/>
              </a:ext>
            </a:extLst>
          </p:cNvPr>
          <p:cNvSpPr/>
          <p:nvPr/>
        </p:nvSpPr>
        <p:spPr>
          <a:xfrm rot="10800000">
            <a:off x="367129" y="1635252"/>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 name="Oval 5">
            <a:extLst>
              <a:ext uri="{FF2B5EF4-FFF2-40B4-BE49-F238E27FC236}">
                <a16:creationId xmlns:a16="http://schemas.microsoft.com/office/drawing/2014/main" id="{11C9FE48-FC2A-4893-17E0-279E354C011D}"/>
              </a:ext>
            </a:extLst>
          </p:cNvPr>
          <p:cNvSpPr/>
          <p:nvPr/>
        </p:nvSpPr>
        <p:spPr>
          <a:xfrm>
            <a:off x="532965"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b="1">
              <a:solidFill>
                <a:srgbClr val="00AEC7"/>
              </a:solidFill>
            </a:endParaRPr>
          </a:p>
        </p:txBody>
      </p:sp>
      <p:sp>
        <p:nvSpPr>
          <p:cNvPr id="8" name="TextBox 7">
            <a:extLst>
              <a:ext uri="{FF2B5EF4-FFF2-40B4-BE49-F238E27FC236}">
                <a16:creationId xmlns:a16="http://schemas.microsoft.com/office/drawing/2014/main" id="{1CD74748-872B-12FC-691C-3F105C89C7B9}"/>
              </a:ext>
            </a:extLst>
          </p:cNvPr>
          <p:cNvSpPr txBox="1"/>
          <p:nvPr/>
        </p:nvSpPr>
        <p:spPr>
          <a:xfrm>
            <a:off x="1218479" y="903732"/>
            <a:ext cx="4593499"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ILLE meets all </a:t>
            </a:r>
            <a:r>
              <a:rPr lang="en-US" sz="2000" b="1" u="sng">
                <a:solidFill>
                  <a:schemeClr val="bg1"/>
                </a:solidFill>
              </a:rPr>
              <a:t>existing</a:t>
            </a:r>
            <a:r>
              <a:rPr lang="en-US" sz="2000" b="1">
                <a:solidFill>
                  <a:schemeClr val="bg1"/>
                </a:solidFill>
              </a:rPr>
              <a:t> requirements to register as a CLR </a:t>
            </a:r>
          </a:p>
        </p:txBody>
      </p:sp>
      <p:sp>
        <p:nvSpPr>
          <p:cNvPr id="10" name="TextBox 9">
            <a:extLst>
              <a:ext uri="{FF2B5EF4-FFF2-40B4-BE49-F238E27FC236}">
                <a16:creationId xmlns:a16="http://schemas.microsoft.com/office/drawing/2014/main" id="{46745D23-175C-8BE1-D0E6-4B478FA7D3F0}"/>
              </a:ext>
            </a:extLst>
          </p:cNvPr>
          <p:cNvSpPr txBox="1"/>
          <p:nvPr/>
        </p:nvSpPr>
        <p:spPr>
          <a:xfrm>
            <a:off x="532966" y="1726163"/>
            <a:ext cx="5213698" cy="4228105"/>
          </a:xfrm>
          <a:prstGeom prst="rect">
            <a:avLst/>
          </a:prstGeom>
          <a:ln w="6350">
            <a:noFill/>
            <a:miter lim="800000"/>
          </a:ln>
        </p:spPr>
        <p:txBody>
          <a:bodyPr vert="horz" wrap="square" lIns="0" tIns="0" rIns="0" bIns="0" rtlCol="0">
            <a:noAutofit/>
          </a:bodyPr>
          <a:lstStyle/>
          <a:p>
            <a:pPr>
              <a:spcBef>
                <a:spcPts val="300"/>
              </a:spcBef>
              <a:spcAft>
                <a:spcPts val="300"/>
              </a:spcAft>
            </a:pPr>
            <a:r>
              <a:rPr lang="en-US" sz="1600" b="1"/>
              <a:t>These include, for example</a:t>
            </a:r>
          </a:p>
          <a:p>
            <a:pPr marL="342900" indent="-342900">
              <a:spcBef>
                <a:spcPts val="300"/>
              </a:spcBef>
              <a:spcAft>
                <a:spcPts val="300"/>
              </a:spcAft>
              <a:buFont typeface="Arial" panose="020B0604020202020204" pitchFamily="34" charset="0"/>
              <a:buChar char="•"/>
            </a:pPr>
            <a:r>
              <a:rPr lang="en-US" sz="1600"/>
              <a:t>Registration as a Resource Entity (RE), designation of a Qualified Scheduling Entity (QSE), and submission of the Managed Capacity Declaration form</a:t>
            </a:r>
          </a:p>
          <a:p>
            <a:pPr marL="342900" indent="-342900">
              <a:spcBef>
                <a:spcPts val="300"/>
              </a:spcBef>
              <a:spcAft>
                <a:spcPts val="300"/>
              </a:spcAft>
              <a:buFont typeface="Arial" panose="020B0604020202020204" pitchFamily="34" charset="0"/>
              <a:buChar char="•"/>
            </a:pPr>
            <a:r>
              <a:rPr lang="en-US" sz="1600"/>
              <a:t>Establishment of required metering</a:t>
            </a:r>
          </a:p>
          <a:p>
            <a:pPr marL="342900" indent="-342900">
              <a:spcBef>
                <a:spcPts val="300"/>
              </a:spcBef>
              <a:spcAft>
                <a:spcPts val="300"/>
              </a:spcAft>
              <a:buFont typeface="Arial" panose="020B0604020202020204" pitchFamily="34" charset="0"/>
              <a:buChar char="•"/>
            </a:pPr>
            <a:r>
              <a:rPr lang="en-US" sz="1600"/>
              <a:t>Submission of all required CLR parameters in RIOO</a:t>
            </a:r>
          </a:p>
          <a:p>
            <a:pPr marL="342900" indent="-342900">
              <a:spcBef>
                <a:spcPts val="300"/>
              </a:spcBef>
              <a:spcAft>
                <a:spcPts val="300"/>
              </a:spcAft>
              <a:buFont typeface="Arial" panose="020B0604020202020204" pitchFamily="34" charset="0"/>
              <a:buChar char="•"/>
            </a:pPr>
            <a:r>
              <a:rPr lang="en-US" sz="1600"/>
              <a:t>Establishment from the QSE of all required telemetry points</a:t>
            </a:r>
          </a:p>
        </p:txBody>
      </p:sp>
      <p:sp>
        <p:nvSpPr>
          <p:cNvPr id="16" name="Rectangle: Top Corners Rounded 15">
            <a:extLst>
              <a:ext uri="{FF2B5EF4-FFF2-40B4-BE49-F238E27FC236}">
                <a16:creationId xmlns:a16="http://schemas.microsoft.com/office/drawing/2014/main" id="{C63D4FDC-8E38-BE18-DF8C-3090D2F261BD}"/>
              </a:ext>
            </a:extLst>
          </p:cNvPr>
          <p:cNvSpPr/>
          <p:nvPr/>
        </p:nvSpPr>
        <p:spPr>
          <a:xfrm>
            <a:off x="6283607" y="903732"/>
            <a:ext cx="5541264" cy="731520"/>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 name="Rectangle: Top Corners Rounded 16">
            <a:extLst>
              <a:ext uri="{FF2B5EF4-FFF2-40B4-BE49-F238E27FC236}">
                <a16:creationId xmlns:a16="http://schemas.microsoft.com/office/drawing/2014/main" id="{B11CE2A6-9A70-C098-D552-4122194D5227}"/>
              </a:ext>
            </a:extLst>
          </p:cNvPr>
          <p:cNvSpPr/>
          <p:nvPr/>
        </p:nvSpPr>
        <p:spPr>
          <a:xfrm rot="10800000">
            <a:off x="6283607" y="1616061"/>
            <a:ext cx="5541264" cy="4448307"/>
          </a:xfrm>
          <a:prstGeom prst="round2SameRect">
            <a:avLst>
              <a:gd name="adj1" fmla="val 2823"/>
              <a:gd name="adj2" fmla="val 0"/>
            </a:avLst>
          </a:prstGeom>
          <a:solidFill>
            <a:srgbClr val="CCEFF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Oval 17">
            <a:extLst>
              <a:ext uri="{FF2B5EF4-FFF2-40B4-BE49-F238E27FC236}">
                <a16:creationId xmlns:a16="http://schemas.microsoft.com/office/drawing/2014/main" id="{391026F6-ED15-E6FE-557A-727DD221AE2D}"/>
              </a:ext>
            </a:extLst>
          </p:cNvPr>
          <p:cNvSpPr/>
          <p:nvPr/>
        </p:nvSpPr>
        <p:spPr>
          <a:xfrm>
            <a:off x="6449443"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b="1">
                <a:solidFill>
                  <a:srgbClr val="00AEC7"/>
                </a:solidFill>
              </a:rPr>
              <a:t>8</a:t>
            </a:r>
          </a:p>
        </p:txBody>
      </p:sp>
      <p:sp>
        <p:nvSpPr>
          <p:cNvPr id="19" name="TextBox 18">
            <a:extLst>
              <a:ext uri="{FF2B5EF4-FFF2-40B4-BE49-F238E27FC236}">
                <a16:creationId xmlns:a16="http://schemas.microsoft.com/office/drawing/2014/main" id="{10EB3598-4819-E74C-D4B0-0AF2B2CE4395}"/>
              </a:ext>
            </a:extLst>
          </p:cNvPr>
          <p:cNvSpPr txBox="1"/>
          <p:nvPr/>
        </p:nvSpPr>
        <p:spPr>
          <a:xfrm>
            <a:off x="6932521" y="903732"/>
            <a:ext cx="4795935" cy="731520"/>
          </a:xfrm>
          <a:prstGeom prst="rect">
            <a:avLst/>
          </a:prstGeom>
          <a:ln w="6350">
            <a:noFill/>
            <a:miter lim="800000"/>
          </a:ln>
        </p:spPr>
        <p:txBody>
          <a:bodyPr vert="horz" wrap="square" lIns="0" tIns="0" rIns="0" bIns="0" rtlCol="0" anchor="ctr">
            <a:noAutofit/>
          </a:bodyPr>
          <a:lstStyle/>
          <a:p>
            <a:pPr algn="l">
              <a:spcBef>
                <a:spcPts val="300"/>
              </a:spcBef>
              <a:spcAft>
                <a:spcPts val="300"/>
              </a:spcAft>
              <a:buNone/>
            </a:pPr>
            <a:r>
              <a:rPr lang="en-US" sz="2000" b="1">
                <a:solidFill>
                  <a:schemeClr val="bg1"/>
                </a:solidFill>
              </a:rPr>
              <a:t>ERCOT validates completion of all steps prior before Approval to Energize</a:t>
            </a:r>
          </a:p>
        </p:txBody>
      </p:sp>
      <p:sp>
        <p:nvSpPr>
          <p:cNvPr id="20" name="TextBox 19">
            <a:extLst>
              <a:ext uri="{FF2B5EF4-FFF2-40B4-BE49-F238E27FC236}">
                <a16:creationId xmlns:a16="http://schemas.microsoft.com/office/drawing/2014/main" id="{605EF131-C128-E030-04A0-BFEB791A913B}"/>
              </a:ext>
            </a:extLst>
          </p:cNvPr>
          <p:cNvSpPr txBox="1"/>
          <p:nvPr/>
        </p:nvSpPr>
        <p:spPr>
          <a:xfrm>
            <a:off x="6449444" y="1726163"/>
            <a:ext cx="5213698" cy="4228105"/>
          </a:xfrm>
          <a:prstGeom prst="rect">
            <a:avLst/>
          </a:prstGeom>
          <a:ln w="6350">
            <a:noFill/>
            <a:miter lim="800000"/>
          </a:ln>
        </p:spPr>
        <p:txBody>
          <a:bodyPr vert="horz" wrap="square" lIns="0" tIns="0" rIns="0" bIns="0" rtlCol="0">
            <a:noAutofit/>
          </a:bodyPr>
          <a:lstStyle/>
          <a:p>
            <a:pPr marL="342900" indent="-342900" algn="l">
              <a:spcBef>
                <a:spcPts val="300"/>
              </a:spcBef>
              <a:spcAft>
                <a:spcPts val="300"/>
              </a:spcAft>
              <a:buFont typeface="Arial" panose="020B0604020202020204" pitchFamily="34" charset="0"/>
              <a:buChar char="•"/>
            </a:pPr>
            <a:r>
              <a:rPr lang="en-US" sz="1600"/>
              <a:t>ERCOT will validate all required CLR registration and modeling steps are completed as part of the Approval to Energize process</a:t>
            </a:r>
          </a:p>
          <a:p>
            <a:pPr marL="342900" indent="-342900" algn="l">
              <a:spcBef>
                <a:spcPts val="300"/>
              </a:spcBef>
              <a:spcAft>
                <a:spcPts val="300"/>
              </a:spcAft>
              <a:buFont typeface="Arial" panose="020B0604020202020204" pitchFamily="34" charset="0"/>
              <a:buChar char="•"/>
            </a:pPr>
            <a:r>
              <a:rPr lang="en-US" sz="1600"/>
              <a:t>ERCOT will not permit the PCLR to energize above the approved firm load (LPC) amounts until all required steps are completed</a:t>
            </a:r>
          </a:p>
          <a:p>
            <a:pPr marL="342900" indent="-342900" algn="l">
              <a:spcBef>
                <a:spcPts val="300"/>
              </a:spcBef>
              <a:spcAft>
                <a:spcPts val="300"/>
              </a:spcAft>
              <a:buFont typeface="Arial" panose="020B0604020202020204" pitchFamily="34" charset="0"/>
              <a:buChar char="•"/>
            </a:pPr>
            <a:r>
              <a:rPr lang="en-US" sz="1600"/>
              <a:t>After energization, ERCOT will monitor to ensure the PCLR behavior is in alignment with the agreed on PCLR amounts</a:t>
            </a:r>
          </a:p>
        </p:txBody>
      </p:sp>
      <p:sp>
        <p:nvSpPr>
          <p:cNvPr id="9" name="Oval 8">
            <a:extLst>
              <a:ext uri="{FF2B5EF4-FFF2-40B4-BE49-F238E27FC236}">
                <a16:creationId xmlns:a16="http://schemas.microsoft.com/office/drawing/2014/main" id="{F28D0024-4976-541D-7A46-05B873E417AA}"/>
              </a:ext>
            </a:extLst>
          </p:cNvPr>
          <p:cNvSpPr/>
          <p:nvPr/>
        </p:nvSpPr>
        <p:spPr>
          <a:xfrm>
            <a:off x="735401" y="1073549"/>
            <a:ext cx="391886" cy="39188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b="1">
              <a:solidFill>
                <a:srgbClr val="00AEC7"/>
              </a:solidFill>
            </a:endParaRPr>
          </a:p>
        </p:txBody>
      </p:sp>
      <p:sp>
        <p:nvSpPr>
          <p:cNvPr id="11" name="Rectangle 10">
            <a:extLst>
              <a:ext uri="{FF2B5EF4-FFF2-40B4-BE49-F238E27FC236}">
                <a16:creationId xmlns:a16="http://schemas.microsoft.com/office/drawing/2014/main" id="{3B102FDE-EFF2-529B-259C-27C6BBF126D6}"/>
              </a:ext>
            </a:extLst>
          </p:cNvPr>
          <p:cNvSpPr/>
          <p:nvPr/>
        </p:nvSpPr>
        <p:spPr>
          <a:xfrm>
            <a:off x="721995" y="1073549"/>
            <a:ext cx="209349" cy="39188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2" name="TextBox 11">
            <a:extLst>
              <a:ext uri="{FF2B5EF4-FFF2-40B4-BE49-F238E27FC236}">
                <a16:creationId xmlns:a16="http://schemas.microsoft.com/office/drawing/2014/main" id="{4C5E8196-791C-4E77-15AD-CD0331423C82}"/>
              </a:ext>
            </a:extLst>
          </p:cNvPr>
          <p:cNvSpPr txBox="1"/>
          <p:nvPr/>
        </p:nvSpPr>
        <p:spPr>
          <a:xfrm>
            <a:off x="632493" y="1073549"/>
            <a:ext cx="391886" cy="391886"/>
          </a:xfrm>
          <a:prstGeom prst="rect">
            <a:avLst/>
          </a:prstGeom>
          <a:ln w="6350">
            <a:noFill/>
            <a:miter lim="800000"/>
          </a:ln>
        </p:spPr>
        <p:txBody>
          <a:bodyPr vert="horz" wrap="square" lIns="0" tIns="0" rIns="0" bIns="0" rtlCol="0" anchor="ctr">
            <a:noAutofit/>
          </a:bodyPr>
          <a:lstStyle/>
          <a:p>
            <a:pPr algn="ctr">
              <a:spcBef>
                <a:spcPts val="300"/>
              </a:spcBef>
              <a:spcAft>
                <a:spcPts val="300"/>
              </a:spcAft>
            </a:pPr>
            <a:r>
              <a:rPr lang="en-US" sz="1600" b="1">
                <a:solidFill>
                  <a:srgbClr val="00AEC7"/>
                </a:solidFill>
              </a:rPr>
              <a:t>5-7</a:t>
            </a:r>
          </a:p>
        </p:txBody>
      </p:sp>
    </p:spTree>
    <p:extLst>
      <p:ext uri="{BB962C8B-B14F-4D97-AF65-F5344CB8AC3E}">
        <p14:creationId xmlns:p14="http://schemas.microsoft.com/office/powerpoint/2010/main" val="1603597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B04D100-BD29-F23C-08DF-9AC091BEC844}"/>
              </a:ext>
            </a:extLst>
          </p:cNvPr>
          <p:cNvSpPr>
            <a:spLocks noGrp="1"/>
          </p:cNvSpPr>
          <p:nvPr>
            <p:ph type="title"/>
          </p:nvPr>
        </p:nvSpPr>
        <p:spPr/>
        <p:txBody>
          <a:bodyPr/>
          <a:lstStyle/>
          <a:p>
            <a:r>
              <a:rPr lang="en-US"/>
              <a:t>Overview of PCLR Bid Capping Process</a:t>
            </a:r>
            <a:r>
              <a:rPr lang="en-US" baseline="30000" dirty="0"/>
              <a:t>1</a:t>
            </a:r>
            <a:endParaRPr lang="en-US" dirty="0"/>
          </a:p>
        </p:txBody>
      </p:sp>
      <p:graphicFrame>
        <p:nvGraphicFramePr>
          <p:cNvPr id="7" name="Content Placeholder 6">
            <a:extLst>
              <a:ext uri="{FF2B5EF4-FFF2-40B4-BE49-F238E27FC236}">
                <a16:creationId xmlns:a16="http://schemas.microsoft.com/office/drawing/2014/main" id="{9954D140-D78D-B906-1413-AE03672EA340}"/>
              </a:ext>
            </a:extLst>
          </p:cNvPr>
          <p:cNvGraphicFramePr>
            <a:graphicFrameLocks noGrp="1"/>
          </p:cNvGraphicFramePr>
          <p:nvPr>
            <p:ph idx="1"/>
          </p:nvPr>
        </p:nvGraphicFramePr>
        <p:xfrm>
          <a:off x="127819" y="762001"/>
          <a:ext cx="11887200" cy="4075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10262442-CA6B-006D-AD0F-8B3F24FEC9CA}"/>
                  </a:ext>
                </a:extLst>
              </p:cNvPr>
              <p:cNvSpPr txBox="1"/>
              <p:nvPr/>
            </p:nvSpPr>
            <p:spPr>
              <a:xfrm>
                <a:off x="1676399" y="4532671"/>
                <a:ext cx="9178414" cy="123110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w="6350">
                <a:noFill/>
                <a:miter lim="800000"/>
              </a:ln>
            </p:spPr>
            <p:txBody>
              <a:bodyPr wrap="square">
                <a:spAutoFit/>
              </a:bodyPr>
              <a:lstStyle/>
              <a:p>
                <a:pPr algn="ctr"/>
                <a:r>
                  <a:rPr lang="en-US" sz="2800" b="0">
                    <a:solidFill>
                      <a:schemeClr val="bg2"/>
                    </a:solidFill>
                  </a:rPr>
                  <a:t> </a:t>
                </a:r>
                <a14:m>
                  <m:oMath xmlns:m="http://schemas.openxmlformats.org/officeDocument/2006/math">
                    <m:sSub>
                      <m:sSubPr>
                        <m:ctrlPr>
                          <a:rPr lang="en-US" sz="2800" i="1">
                            <a:solidFill>
                              <a:schemeClr val="bg2"/>
                            </a:solidFill>
                            <a:latin typeface="Cambria Math" panose="02040503050406030204" pitchFamily="18" charset="0"/>
                          </a:rPr>
                        </m:ctrlPr>
                      </m:sSubPr>
                      <m:e>
                        <m:r>
                          <a:rPr lang="en-US" sz="2800" i="1">
                            <a:solidFill>
                              <a:schemeClr val="bg2"/>
                            </a:solidFill>
                            <a:latin typeface="Cambria Math" panose="02040503050406030204" pitchFamily="18" charset="0"/>
                          </a:rPr>
                          <m:t>𝐵𝑖𝑑𝐶𝑎𝑝</m:t>
                        </m:r>
                      </m:e>
                      <m:sub>
                        <m:r>
                          <a:rPr lang="en-US" sz="2800" b="0" i="1" smtClean="0">
                            <a:solidFill>
                              <a:schemeClr val="bg2"/>
                            </a:solidFill>
                            <a:latin typeface="Cambria Math" panose="02040503050406030204" pitchFamily="18" charset="0"/>
                          </a:rPr>
                          <m:t>𝐵𝑎𝑡𝑐h𝐶𝐿𝑅</m:t>
                        </m:r>
                      </m:sub>
                    </m:sSub>
                    <m:r>
                      <a:rPr lang="en-US" sz="2800" i="1">
                        <a:solidFill>
                          <a:schemeClr val="bg2"/>
                        </a:solidFill>
                        <a:latin typeface="Cambria Math" panose="02040503050406030204" pitchFamily="18" charset="0"/>
                      </a:rPr>
                      <m:t>=</m:t>
                    </m:r>
                    <m:r>
                      <m:rPr>
                        <m:sty m:val="p"/>
                      </m:rPr>
                      <a:rPr lang="en-US" sz="2800" b="0" i="0" smtClean="0">
                        <a:solidFill>
                          <a:schemeClr val="bg2"/>
                        </a:solidFill>
                        <a:latin typeface="Cambria Math" panose="02040503050406030204" pitchFamily="18" charset="0"/>
                      </a:rPr>
                      <m:t>Step</m:t>
                    </m:r>
                    <m:r>
                      <a:rPr lang="en-US" sz="2800" b="0" i="1" smtClean="0">
                        <a:solidFill>
                          <a:schemeClr val="bg2"/>
                        </a:solidFill>
                        <a:latin typeface="Cambria Math" panose="02040503050406030204" pitchFamily="18" charset="0"/>
                      </a:rPr>
                      <m:t> 1 </m:t>
                    </m:r>
                    <m:r>
                      <a:rPr lang="en-US" sz="2800" b="0" i="1" smtClean="0">
                        <a:solidFill>
                          <a:schemeClr val="bg2"/>
                        </a:solidFill>
                        <a:latin typeface="Cambria Math" panose="02040503050406030204" pitchFamily="18" charset="0"/>
                      </a:rPr>
                      <m:t>𝑆𝑦𝑠𝑡𝑒𝑚</m:t>
                    </m:r>
                    <m:r>
                      <a:rPr lang="en-US" sz="2800" b="0" i="1" smtClean="0">
                        <a:solidFill>
                          <a:schemeClr val="bg2"/>
                        </a:solidFill>
                        <a:latin typeface="Cambria Math" panose="02040503050406030204" pitchFamily="18" charset="0"/>
                      </a:rPr>
                      <m:t> </m:t>
                    </m:r>
                    <m:r>
                      <a:rPr lang="en-US" sz="2800" b="0" i="1" smtClean="0">
                        <a:solidFill>
                          <a:schemeClr val="bg2"/>
                        </a:solidFill>
                        <a:latin typeface="Cambria Math" panose="02040503050406030204" pitchFamily="18" charset="0"/>
                      </a:rPr>
                      <m:t>𝐿𝑎𝑚𝑏𝑑𝑎</m:t>
                    </m:r>
                    <m:r>
                      <a:rPr lang="en-US" sz="2800" i="1">
                        <a:solidFill>
                          <a:schemeClr val="bg2"/>
                        </a:solidFill>
                        <a:latin typeface="Cambria Math" panose="02040503050406030204" pitchFamily="18" charset="0"/>
                      </a:rPr>
                      <m:t>−</m:t>
                    </m:r>
                    <m:r>
                      <m:rPr>
                        <m:sty m:val="p"/>
                      </m:rPr>
                      <a:rPr lang="en-US" sz="2800" b="0" i="0" smtClean="0">
                        <a:solidFill>
                          <a:schemeClr val="bg2"/>
                        </a:solidFill>
                        <a:latin typeface="Cambria Math" panose="02040503050406030204" pitchFamily="18" charset="0"/>
                      </a:rPr>
                      <m:t>Maximum</m:t>
                    </m:r>
                    <m:r>
                      <a:rPr lang="en-US" sz="2800" b="0" i="0" smtClean="0">
                        <a:solidFill>
                          <a:schemeClr val="bg2"/>
                        </a:solidFill>
                        <a:latin typeface="Cambria Math" panose="02040503050406030204" pitchFamily="18" charset="0"/>
                      </a:rPr>
                      <m:t> (</m:t>
                    </m:r>
                    <m:r>
                      <m:rPr>
                        <m:sty m:val="p"/>
                      </m:rPr>
                      <a:rPr lang="en-US" sz="2800" b="0" i="0" smtClean="0">
                        <a:solidFill>
                          <a:schemeClr val="bg2"/>
                        </a:solidFill>
                        <a:latin typeface="Cambria Math" panose="02040503050406030204" pitchFamily="18" charset="0"/>
                      </a:rPr>
                      <m:t>MaxShadowPrice</m:t>
                    </m:r>
                    <m:r>
                      <a:rPr lang="en-US" sz="2800" b="0" i="0" smtClean="0">
                        <a:solidFill>
                          <a:schemeClr val="bg2"/>
                        </a:solidFill>
                        <a:latin typeface="Cambria Math" panose="02040503050406030204" pitchFamily="18" charset="0"/>
                      </a:rPr>
                      <m:t> </m:t>
                    </m:r>
                    <m:r>
                      <m:rPr>
                        <m:sty m:val="p"/>
                      </m:rPr>
                      <a:rPr lang="en-US" sz="2800" b="0" i="0" smtClean="0">
                        <a:solidFill>
                          <a:schemeClr val="bg2"/>
                        </a:solidFill>
                        <a:latin typeface="Cambria Math" panose="02040503050406030204" pitchFamily="18" charset="0"/>
                      </a:rPr>
                      <m:t>x</m:t>
                    </m:r>
                    <m:r>
                      <a:rPr lang="en-US" sz="2800" b="0" i="0" smtClean="0">
                        <a:solidFill>
                          <a:schemeClr val="bg2"/>
                        </a:solidFill>
                        <a:latin typeface="Cambria Math" panose="02040503050406030204" pitchFamily="18" charset="0"/>
                      </a:rPr>
                      <m:t> </m:t>
                    </m:r>
                    <m:r>
                      <m:rPr>
                        <m:sty m:val="p"/>
                      </m:rPr>
                      <a:rPr lang="en-US" sz="2800" b="0" i="0" smtClean="0">
                        <a:solidFill>
                          <a:schemeClr val="bg2"/>
                        </a:solidFill>
                        <a:latin typeface="Cambria Math" panose="02040503050406030204" pitchFamily="18" charset="0"/>
                      </a:rPr>
                      <m:t>Shift</m:t>
                    </m:r>
                    <m:r>
                      <a:rPr lang="en-US" sz="2800" b="0" i="0" smtClean="0">
                        <a:solidFill>
                          <a:schemeClr val="bg2"/>
                        </a:solidFill>
                        <a:latin typeface="Cambria Math" panose="02040503050406030204" pitchFamily="18" charset="0"/>
                      </a:rPr>
                      <m:t> </m:t>
                    </m:r>
                    <m:r>
                      <m:rPr>
                        <m:sty m:val="p"/>
                      </m:rPr>
                      <a:rPr lang="en-US" sz="2800" b="0" i="0" smtClean="0">
                        <a:solidFill>
                          <a:schemeClr val="bg2"/>
                        </a:solidFill>
                        <a:latin typeface="Cambria Math" panose="02040503050406030204" pitchFamily="18" charset="0"/>
                      </a:rPr>
                      <m:t>Factor</m:t>
                    </m:r>
                    <m:r>
                      <a:rPr lang="en-US" sz="2800" b="0" i="0" smtClean="0">
                        <a:solidFill>
                          <a:schemeClr val="bg2"/>
                        </a:solidFill>
                        <a:latin typeface="Cambria Math" panose="02040503050406030204" pitchFamily="18" charset="0"/>
                      </a:rPr>
                      <m:t>)−0.01</m:t>
                    </m:r>
                    <m:r>
                      <a:rPr lang="en-US" sz="2800" i="1">
                        <a:solidFill>
                          <a:schemeClr val="bg2"/>
                        </a:solidFill>
                        <a:latin typeface="Cambria Math" panose="02040503050406030204" pitchFamily="18" charset="0"/>
                      </a:rPr>
                      <m:t> </m:t>
                    </m:r>
                  </m:oMath>
                </a14:m>
                <a:endParaRPr lang="en-US" sz="2800">
                  <a:solidFill>
                    <a:schemeClr val="bg2"/>
                  </a:solidFill>
                </a:endParaRPr>
              </a:p>
              <a:p>
                <a:pPr lvl="0"/>
                <a:endParaRPr lang="en-US">
                  <a:solidFill>
                    <a:schemeClr val="bg2"/>
                  </a:solidFill>
                </a:endParaRPr>
              </a:p>
            </p:txBody>
          </p:sp>
        </mc:Choice>
        <mc:Fallback>
          <p:sp>
            <p:nvSpPr>
              <p:cNvPr id="9" name="TextBox 8">
                <a:extLst>
                  <a:ext uri="{FF2B5EF4-FFF2-40B4-BE49-F238E27FC236}">
                    <a16:creationId xmlns:a16="http://schemas.microsoft.com/office/drawing/2014/main" id="{10262442-CA6B-006D-AD0F-8B3F24FEC9CA}"/>
                  </a:ext>
                </a:extLst>
              </p:cNvPr>
              <p:cNvSpPr txBox="1">
                <a:spLocks noRot="1" noChangeAspect="1" noMove="1" noResize="1" noEditPoints="1" noAdjustHandles="1" noChangeArrowheads="1" noChangeShapeType="1" noTextEdit="1"/>
              </p:cNvSpPr>
              <p:nvPr/>
            </p:nvSpPr>
            <p:spPr>
              <a:xfrm>
                <a:off x="1676399" y="4532671"/>
                <a:ext cx="9178414" cy="1231106"/>
              </a:xfrm>
              <a:prstGeom prst="rect">
                <a:avLst/>
              </a:prstGeom>
              <a:blipFill>
                <a:blip r:embed="rId8"/>
                <a:stretch>
                  <a:fillRect/>
                </a:stretch>
              </a:blipFill>
              <a:ln w="6350">
                <a:noFill/>
                <a:miter lim="800000"/>
              </a:ln>
            </p:spPr>
            <p:txBody>
              <a:bodyPr/>
              <a:lstStyle/>
              <a:p>
                <a:r>
                  <a:rPr lang="en-US">
                    <a:noFill/>
                  </a:rPr>
                  <a:t> </a:t>
                </a:r>
              </a:p>
            </p:txBody>
          </p:sp>
        </mc:Fallback>
      </mc:AlternateContent>
      <p:sp>
        <p:nvSpPr>
          <p:cNvPr id="10" name="TextBox 9">
            <a:extLst>
              <a:ext uri="{FF2B5EF4-FFF2-40B4-BE49-F238E27FC236}">
                <a16:creationId xmlns:a16="http://schemas.microsoft.com/office/drawing/2014/main" id="{2EEDE770-B117-424C-9C0E-608F548D1452}"/>
              </a:ext>
            </a:extLst>
          </p:cNvPr>
          <p:cNvSpPr txBox="1"/>
          <p:nvPr/>
        </p:nvSpPr>
        <p:spPr>
          <a:xfrm>
            <a:off x="2428568" y="6253316"/>
            <a:ext cx="7364361" cy="206478"/>
          </a:xfrm>
          <a:prstGeom prst="rect">
            <a:avLst/>
          </a:prstGeom>
          <a:ln w="6350">
            <a:noFill/>
            <a:miter lim="800000"/>
          </a:ln>
        </p:spPr>
        <p:txBody>
          <a:bodyPr vert="horz" wrap="square" lIns="0" tIns="0" rIns="0" bIns="0" rtlCol="0">
            <a:noAutofit/>
          </a:bodyPr>
          <a:lstStyle/>
          <a:p>
            <a:pPr algn="l">
              <a:spcBef>
                <a:spcPts val="300"/>
              </a:spcBef>
              <a:spcAft>
                <a:spcPts val="300"/>
              </a:spcAft>
              <a:buNone/>
            </a:pPr>
            <a:endParaRPr lang="en-US" sz="1600"/>
          </a:p>
        </p:txBody>
      </p:sp>
      <p:sp>
        <p:nvSpPr>
          <p:cNvPr id="12" name="TextBox 11">
            <a:extLst>
              <a:ext uri="{FF2B5EF4-FFF2-40B4-BE49-F238E27FC236}">
                <a16:creationId xmlns:a16="http://schemas.microsoft.com/office/drawing/2014/main" id="{4CCDA3D2-CAC6-111F-0C37-BF08A75A73C6}"/>
              </a:ext>
            </a:extLst>
          </p:cNvPr>
          <p:cNvSpPr txBox="1"/>
          <p:nvPr/>
        </p:nvSpPr>
        <p:spPr>
          <a:xfrm>
            <a:off x="5304503" y="6459794"/>
            <a:ext cx="6100916" cy="415498"/>
          </a:xfrm>
          <a:prstGeom prst="rect">
            <a:avLst/>
          </a:prstGeom>
          <a:noFill/>
          <a:ln w="6350">
            <a:noFill/>
            <a:miter lim="800000"/>
          </a:ln>
        </p:spPr>
        <p:txBody>
          <a:bodyPr wrap="square">
            <a:spAutoFit/>
          </a:bodyPr>
          <a:lstStyle/>
          <a:p>
            <a:r>
              <a:rPr lang="en-US" sz="1050" i="1"/>
              <a:t>*Step 2 (in the SCED two step process) observes the limits of all constraints and uses mitigated offer caps to producing binding LMPs and Dispatch Instructions</a:t>
            </a:r>
          </a:p>
        </p:txBody>
      </p:sp>
      <p:sp>
        <p:nvSpPr>
          <p:cNvPr id="13" name="TextBox 12">
            <a:extLst>
              <a:ext uri="{FF2B5EF4-FFF2-40B4-BE49-F238E27FC236}">
                <a16:creationId xmlns:a16="http://schemas.microsoft.com/office/drawing/2014/main" id="{D8BF2EE1-CFED-1DB9-0024-CEF9CBCD44E8}"/>
              </a:ext>
            </a:extLst>
          </p:cNvPr>
          <p:cNvSpPr txBox="1"/>
          <p:nvPr/>
        </p:nvSpPr>
        <p:spPr>
          <a:xfrm>
            <a:off x="8780207" y="139047"/>
            <a:ext cx="3303638" cy="518318"/>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050" i="1"/>
              <a:t>* percentage may vary by the type of constraint (</a:t>
            </a:r>
            <a:r>
              <a:rPr lang="en-US" sz="1050" i="1" err="1"/>
              <a:t>e.g</a:t>
            </a:r>
            <a:r>
              <a:rPr lang="en-US" sz="1050" i="1"/>
              <a:t> IROL, GTC, </a:t>
            </a:r>
            <a:r>
              <a:rPr lang="en-US" sz="1050" i="1" err="1"/>
              <a:t>basecase</a:t>
            </a:r>
            <a:r>
              <a:rPr lang="en-US" sz="1050" i="1"/>
              <a:t>, contingency, voltage level)</a:t>
            </a:r>
          </a:p>
        </p:txBody>
      </p:sp>
      <p:sp>
        <p:nvSpPr>
          <p:cNvPr id="2" name="4. Footnote">
            <a:extLst>
              <a:ext uri="{FF2B5EF4-FFF2-40B4-BE49-F238E27FC236}">
                <a16:creationId xmlns:a16="http://schemas.microsoft.com/office/drawing/2014/main" id="{AF118EC6-9862-C87A-9D69-0B2D1D849E7B}"/>
              </a:ext>
            </a:extLst>
          </p:cNvPr>
          <p:cNvSpPr txBox="1"/>
          <p:nvPr>
            <p:custDataLst>
              <p:tags r:id="rId1"/>
            </p:custDataLst>
          </p:nvPr>
        </p:nvSpPr>
        <p:spPr>
          <a:xfrm>
            <a:off x="2165947" y="6544432"/>
            <a:ext cx="2434045"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a:t>1. Design and NPRR/PGRR language still under internal review and may change prior to filing</a:t>
            </a:r>
            <a:endParaRPr lang="en-US" sz="100">
              <a:solidFill>
                <a:srgbClr val="000000"/>
              </a:solidFill>
            </a:endParaRPr>
          </a:p>
        </p:txBody>
      </p:sp>
    </p:spTree>
    <p:extLst>
      <p:ext uri="{BB962C8B-B14F-4D97-AF65-F5344CB8AC3E}">
        <p14:creationId xmlns:p14="http://schemas.microsoft.com/office/powerpoint/2010/main" val="1948458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C29890-9B2B-4396-DE95-47A50D142D90}"/>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4C5985A9-5E31-46D8-22BB-FD99EBFD7992}"/>
              </a:ext>
            </a:extLst>
          </p:cNvPr>
          <p:cNvSpPr>
            <a:spLocks noGrp="1"/>
          </p:cNvSpPr>
          <p:nvPr>
            <p:ph type="title"/>
          </p:nvPr>
        </p:nvSpPr>
        <p:spPr>
          <a:xfrm>
            <a:off x="554736" y="172212"/>
            <a:ext cx="11082528" cy="589789"/>
          </a:xfrm>
        </p:spPr>
        <p:txBody>
          <a:bodyPr/>
          <a:lstStyle/>
          <a:p>
            <a:r>
              <a:rPr lang="en-US"/>
              <a:t>PCLRs – Topics Still Under Internal Discussion</a:t>
            </a:r>
            <a:r>
              <a:rPr lang="en-US" baseline="30000"/>
              <a:t>1</a:t>
            </a:r>
            <a:endParaRPr lang="en-US"/>
          </a:p>
        </p:txBody>
      </p:sp>
      <p:sp>
        <p:nvSpPr>
          <p:cNvPr id="7" name="TextBox 6">
            <a:extLst>
              <a:ext uri="{FF2B5EF4-FFF2-40B4-BE49-F238E27FC236}">
                <a16:creationId xmlns:a16="http://schemas.microsoft.com/office/drawing/2014/main" id="{5ED07869-CC27-6833-8BD7-0A17172E976E}"/>
              </a:ext>
            </a:extLst>
          </p:cNvPr>
          <p:cNvSpPr txBox="1"/>
          <p:nvPr/>
        </p:nvSpPr>
        <p:spPr>
          <a:xfrm>
            <a:off x="406400" y="942225"/>
            <a:ext cx="11470640" cy="1477328"/>
          </a:xfrm>
          <a:prstGeom prst="rect">
            <a:avLst/>
          </a:prstGeom>
          <a:noFill/>
        </p:spPr>
        <p:txBody>
          <a:bodyPr wrap="square" rtlCol="0">
            <a:spAutoFit/>
          </a:bodyPr>
          <a:lstStyle/>
          <a:p>
            <a:pPr marL="285750" indent="-285750">
              <a:buFont typeface="Arial" panose="020B0604020202020204" pitchFamily="34" charset="0"/>
              <a:buChar char="•"/>
            </a:pPr>
            <a:r>
              <a:rPr lang="en-US"/>
              <a:t>Is there any study scenario that would limit the Maximum Power Consumption (MPC) of the PCLR?</a:t>
            </a:r>
          </a:p>
          <a:p>
            <a:pPr marL="285750" indent="-285750">
              <a:buFont typeface="Arial" panose="020B0604020202020204" pitchFamily="34" charset="0"/>
              <a:buChar char="•"/>
            </a:pPr>
            <a:r>
              <a:rPr lang="en-US"/>
              <a:t>Can PCLRs provide Ancillary Services?</a:t>
            </a:r>
          </a:p>
          <a:p>
            <a:pPr marL="285750" indent="-285750">
              <a:buFont typeface="Arial" panose="020B0604020202020204" pitchFamily="34" charset="0"/>
              <a:buChar char="•"/>
            </a:pPr>
            <a:r>
              <a:rPr lang="en-US"/>
              <a:t>Exact timing for CLR registration in the context of the Batch Zero process</a:t>
            </a:r>
          </a:p>
          <a:p>
            <a:pPr marL="285750" indent="-285750">
              <a:buFont typeface="Arial" panose="020B0604020202020204" pitchFamily="34" charset="0"/>
              <a:buChar char="•"/>
            </a:pPr>
            <a:r>
              <a:rPr lang="en-US"/>
              <a:t>Key parameters for PCLR bid capping process (X%, Y%)</a:t>
            </a:r>
          </a:p>
          <a:p>
            <a:pPr marL="285750" indent="-285750">
              <a:buFont typeface="Arial" panose="020B0604020202020204" pitchFamily="34" charset="0"/>
              <a:buChar char="•"/>
            </a:pPr>
            <a:r>
              <a:rPr lang="en-US"/>
              <a:t>Will Registration, RIOO, Market, or EMS system changes be needed to accommodate PCLRs?</a:t>
            </a:r>
          </a:p>
        </p:txBody>
      </p:sp>
      <p:sp>
        <p:nvSpPr>
          <p:cNvPr id="2" name="4. Footnote">
            <a:extLst>
              <a:ext uri="{FF2B5EF4-FFF2-40B4-BE49-F238E27FC236}">
                <a16:creationId xmlns:a16="http://schemas.microsoft.com/office/drawing/2014/main" id="{F1A840CD-93B6-FF67-0595-EDBCE366D6F0}"/>
              </a:ext>
            </a:extLst>
          </p:cNvPr>
          <p:cNvSpPr txBox="1"/>
          <p:nvPr>
            <p:custDataLst>
              <p:tags r:id="rId1"/>
            </p:custDataLst>
          </p:nvPr>
        </p:nvSpPr>
        <p:spPr>
          <a:xfrm>
            <a:off x="3444240" y="6586947"/>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lgn="r">
              <a:defRPr/>
            </a:pPr>
            <a:r>
              <a:rPr lang="en-US"/>
              <a:t>1. Design and NPRR/PGRR language still under internal review and may change prior to filing</a:t>
            </a:r>
            <a:endParaRPr lang="en-US" sz="100">
              <a:solidFill>
                <a:srgbClr val="000000"/>
              </a:solidFill>
            </a:endParaRPr>
          </a:p>
        </p:txBody>
      </p:sp>
    </p:spTree>
    <p:extLst>
      <p:ext uri="{BB962C8B-B14F-4D97-AF65-F5344CB8AC3E}">
        <p14:creationId xmlns:p14="http://schemas.microsoft.com/office/powerpoint/2010/main" val="3082473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472C6-80AE-AF86-BD01-42B028C95486}"/>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70F2F12C-06AC-EBE3-D8E7-C5D4D182C5E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70F2F12C-06AC-EBE3-D8E7-C5D4D182C5E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5E76F287-FEDE-36F7-DC22-C56634BB6045}"/>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 action="ppaction://noaction"/>
            <a:extLst>
              <a:ext uri="{FF2B5EF4-FFF2-40B4-BE49-F238E27FC236}">
                <a16:creationId xmlns:a16="http://schemas.microsoft.com/office/drawing/2014/main" id="{25751E2E-309C-42E5-9424-1A9AD568EC82}"/>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9" name="Text Placeholder 2">
            <a:hlinkClick r:id="" action="ppaction://noaction"/>
            <a:extLst>
              <a:ext uri="{FF2B5EF4-FFF2-40B4-BE49-F238E27FC236}">
                <a16:creationId xmlns:a16="http://schemas.microsoft.com/office/drawing/2014/main" id="{876F250D-EFA1-E8F9-DC68-B1E01F7CF1D9}"/>
              </a:ext>
            </a:extLst>
          </p:cNvPr>
          <p:cNvSpPr>
            <a:spLocks noGrp="1"/>
          </p:cNvSpPr>
          <p:nvPr>
            <p:custDataLst>
              <p:tags r:id="rId4"/>
            </p:custDataLst>
          </p:nvPr>
        </p:nvSpPr>
        <p:spPr bwMode="auto">
          <a:xfrm>
            <a:off x="4052888" y="1798639"/>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37" name="Text Placeholder 2">
            <a:hlinkClick r:id="" action="ppaction://noaction"/>
            <a:extLst>
              <a:ext uri="{FF2B5EF4-FFF2-40B4-BE49-F238E27FC236}">
                <a16:creationId xmlns:a16="http://schemas.microsoft.com/office/drawing/2014/main" id="{1475F343-0400-1AEE-918E-DDA953EA2492}"/>
              </a:ext>
            </a:extLst>
          </p:cNvPr>
          <p:cNvSpPr>
            <a:spLocks noGrp="1"/>
          </p:cNvSpPr>
          <p:nvPr>
            <p:custDataLst>
              <p:tags r:id="rId5"/>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Eligibility / March 4</a:t>
            </a:r>
            <a:r>
              <a:rPr lang="en-US" baseline="30000"/>
              <a:t>th</a:t>
            </a:r>
            <a:r>
              <a:rPr lang="en-US"/>
              <a:t> discussion</a:t>
            </a:r>
          </a:p>
        </p:txBody>
      </p:sp>
      <p:sp>
        <p:nvSpPr>
          <p:cNvPr id="5" name="Text Placeholder 2">
            <a:hlinkClick r:id="" action="ppaction://noaction"/>
            <a:extLst>
              <a:ext uri="{FF2B5EF4-FFF2-40B4-BE49-F238E27FC236}">
                <a16:creationId xmlns:a16="http://schemas.microsoft.com/office/drawing/2014/main" id="{A4843E43-05E9-1422-88ED-DACAFBE8D343}"/>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transmission planning</a:t>
            </a:r>
          </a:p>
        </p:txBody>
      </p:sp>
      <p:sp>
        <p:nvSpPr>
          <p:cNvPr id="45" name="Text Placeholder 2">
            <a:hlinkClick r:id="" action="ppaction://noaction"/>
            <a:extLst>
              <a:ext uri="{FF2B5EF4-FFF2-40B4-BE49-F238E27FC236}">
                <a16:creationId xmlns:a16="http://schemas.microsoft.com/office/drawing/2014/main" id="{6C185FDD-919B-347D-FE94-FAC83AB63255}"/>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48" name="Text Placeholder 2">
            <a:extLst>
              <a:ext uri="{FF2B5EF4-FFF2-40B4-BE49-F238E27FC236}">
                <a16:creationId xmlns:a16="http://schemas.microsoft.com/office/drawing/2014/main" id="{053832EE-ADC5-4F2B-D684-F6808179ACE1}"/>
              </a:ext>
            </a:extLst>
          </p:cNvPr>
          <p:cNvSpPr>
            <a:spLocks noGrp="1"/>
          </p:cNvSpPr>
          <p:nvPr>
            <p:custDataLst>
              <p:tags r:id="rId8"/>
            </p:custDataLst>
          </p:nvPr>
        </p:nvSpPr>
        <p:spPr bwMode="auto">
          <a:xfrm>
            <a:off x="4052888" y="4362450"/>
            <a:ext cx="7594600" cy="639763"/>
          </a:xfrm>
          <a:prstGeom prst="rect">
            <a:avLst/>
          </a:prstGeom>
          <a:solidFill>
            <a:schemeClr val="accent1"/>
          </a:solidFill>
          <a:ln>
            <a:noFill/>
          </a:ln>
          <a:effec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BYOG discussion</a:t>
            </a:r>
          </a:p>
        </p:txBody>
      </p:sp>
      <p:sp>
        <p:nvSpPr>
          <p:cNvPr id="50" name="Text Placeholder 2">
            <a:hlinkClick r:id="" action="ppaction://noaction"/>
            <a:extLst>
              <a:ext uri="{FF2B5EF4-FFF2-40B4-BE49-F238E27FC236}">
                <a16:creationId xmlns:a16="http://schemas.microsoft.com/office/drawing/2014/main" id="{DE325F9D-AFCE-69E9-8B6B-07BABBEB7AE2}"/>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4F5656B7-293E-231D-5F15-7D18E18E39AC}"/>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584186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86B47-7243-C14A-DC67-0D93CBC4883A}"/>
            </a:ext>
          </a:extLst>
        </p:cNvPr>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965BDDF6-F42A-253C-F181-F632113641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4" name="Object 2" hidden="1">
                        <a:extLst>
                          <a:ext uri="{FF2B5EF4-FFF2-40B4-BE49-F238E27FC236}">
                            <a16:creationId xmlns:a16="http://schemas.microsoft.com/office/drawing/2014/main" id="{965BDDF6-F42A-253C-F181-F6321136414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B4D8234-E804-E2CC-B030-7C22470BFF63}"/>
              </a:ext>
            </a:extLst>
          </p:cNvPr>
          <p:cNvSpPr>
            <a:spLocks noGrp="1"/>
          </p:cNvSpPr>
          <p:nvPr>
            <p:ph type="title"/>
            <p:custDataLst>
              <p:tags r:id="rId2"/>
            </p:custDataLst>
          </p:nvPr>
        </p:nvSpPr>
        <p:spPr>
          <a:xfrm>
            <a:off x="554736" y="172212"/>
            <a:ext cx="11082528" cy="384721"/>
          </a:xfrm>
        </p:spPr>
        <p:txBody>
          <a:bodyPr vert="horz">
            <a:spAutoFit/>
          </a:bodyPr>
          <a:lstStyle/>
          <a:p>
            <a:r>
              <a:rPr lang="en-US"/>
              <a:t>BYOG Self-Limiting Facility (SLF)</a:t>
            </a:r>
            <a:endParaRPr lang="de-DE"/>
          </a:p>
        </p:txBody>
      </p:sp>
      <p:sp>
        <p:nvSpPr>
          <p:cNvPr id="55" name="4. Footnote">
            <a:extLst>
              <a:ext uri="{FF2B5EF4-FFF2-40B4-BE49-F238E27FC236}">
                <a16:creationId xmlns:a16="http://schemas.microsoft.com/office/drawing/2014/main" id="{92529583-D5FA-995F-690D-DCF7F2268076}"/>
              </a:ext>
            </a:extLst>
          </p:cNvPr>
          <p:cNvSpPr txBox="1"/>
          <p:nvPr>
            <p:custDataLst>
              <p:tags r:id="rId3"/>
            </p:custDataLst>
          </p:nvPr>
        </p:nvSpPr>
        <p:spPr>
          <a:xfrm>
            <a:off x="2235695" y="6517231"/>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marR="0" lvl="0" indent="-1905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60" name="Group 59">
            <a:extLst>
              <a:ext uri="{FF2B5EF4-FFF2-40B4-BE49-F238E27FC236}">
                <a16:creationId xmlns:a16="http://schemas.microsoft.com/office/drawing/2014/main" id="{9B8FD9D8-4C70-B36E-13BD-9373FC860A4A}"/>
              </a:ext>
            </a:extLst>
          </p:cNvPr>
          <p:cNvGrpSpPr/>
          <p:nvPr/>
        </p:nvGrpSpPr>
        <p:grpSpPr>
          <a:xfrm>
            <a:off x="9709328" y="702868"/>
            <a:ext cx="1590857" cy="184843"/>
            <a:chOff x="9745871" y="702868"/>
            <a:chExt cx="1590857" cy="184843"/>
          </a:xfrm>
        </p:grpSpPr>
        <p:grpSp>
          <p:nvGrpSpPr>
            <p:cNvPr id="56" name="XWhite 32">
              <a:extLst>
                <a:ext uri="{FF2B5EF4-FFF2-40B4-BE49-F238E27FC236}">
                  <a16:creationId xmlns:a16="http://schemas.microsoft.com/office/drawing/2014/main" id="{39B3699F-6FD5-31DC-286E-07974073AB65}"/>
                </a:ext>
              </a:extLst>
            </p:cNvPr>
            <p:cNvGrpSpPr>
              <a:grpSpLocks noChangeAspect="1"/>
            </p:cNvGrpSpPr>
            <p:nvPr>
              <p:custDataLst>
                <p:tags r:id="rId7"/>
              </p:custDataLst>
            </p:nvPr>
          </p:nvGrpSpPr>
          <p:grpSpPr>
            <a:xfrm>
              <a:off x="9745871" y="702868"/>
              <a:ext cx="184843" cy="184843"/>
              <a:chOff x="1016000" y="1016000"/>
              <a:chExt cx="396228" cy="396228"/>
            </a:xfrm>
          </p:grpSpPr>
          <p:sp>
            <p:nvSpPr>
              <p:cNvPr id="57" name="Oval 56">
                <a:extLst>
                  <a:ext uri="{FF2B5EF4-FFF2-40B4-BE49-F238E27FC236}">
                    <a16:creationId xmlns:a16="http://schemas.microsoft.com/office/drawing/2014/main" id="{B87E44BD-264A-4FB8-774C-3FF5BCA1227B}"/>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8" name="Graphic 57">
                <a:extLst>
                  <a:ext uri="{FF2B5EF4-FFF2-40B4-BE49-F238E27FC236}">
                    <a16:creationId xmlns:a16="http://schemas.microsoft.com/office/drawing/2014/main" id="{50868BE1-2DE3-1268-53A3-87C7614AFEF7}"/>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023614" y="1023614"/>
                <a:ext cx="381000" cy="381000"/>
              </a:xfrm>
              <a:prstGeom prst="rect">
                <a:avLst/>
              </a:prstGeom>
            </p:spPr>
          </p:pic>
        </p:grpSp>
        <p:sp>
          <p:nvSpPr>
            <p:cNvPr id="59" name="TextBox 62">
              <a:extLst>
                <a:ext uri="{FF2B5EF4-FFF2-40B4-BE49-F238E27FC236}">
                  <a16:creationId xmlns:a16="http://schemas.microsoft.com/office/drawing/2014/main" id="{C0DFA35B-B498-8D76-7CD1-EA33C2318B1B}"/>
                </a:ext>
              </a:extLst>
            </p:cNvPr>
            <p:cNvSpPr txBox="1">
              <a:spLocks/>
            </p:cNvSpPr>
            <p:nvPr/>
          </p:nvSpPr>
          <p:spPr>
            <a:xfrm>
              <a:off x="10050104" y="726040"/>
              <a:ext cx="1286624"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sp>
        <p:nvSpPr>
          <p:cNvPr id="23" name="TextBox 62">
            <a:extLst>
              <a:ext uri="{FF2B5EF4-FFF2-40B4-BE49-F238E27FC236}">
                <a16:creationId xmlns:a16="http://schemas.microsoft.com/office/drawing/2014/main" id="{94793954-3C0C-78E6-6350-AA61EE3CDB88}"/>
              </a:ext>
            </a:extLst>
          </p:cNvPr>
          <p:cNvSpPr txBox="1">
            <a:spLocks/>
          </p:cNvSpPr>
          <p:nvPr/>
        </p:nvSpPr>
        <p:spPr>
          <a:xfrm>
            <a:off x="521663" y="1299945"/>
            <a:ext cx="2675973" cy="236988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200" b="1" err="1"/>
              <a:t>Colocated</a:t>
            </a:r>
            <a:r>
              <a:rPr lang="en-US" sz="1200" b="1"/>
              <a:t> Large Load and Generation operate behind a single POI under a defined net injection/ withdrawal limit </a:t>
            </a:r>
            <a:r>
              <a:rPr lang="en-US" sz="1200"/>
              <a:t>enforced at the POI</a:t>
            </a:r>
          </a:p>
          <a:p>
            <a:r>
              <a:rPr lang="en-US" sz="1200" b="1"/>
              <a:t>Facility is structured as a PUN with a Self-Limiting Feature (SLF)</a:t>
            </a:r>
            <a:r>
              <a:rPr lang="en-US" sz="1200"/>
              <a:t> (consistent with NPRR1026 framework)</a:t>
            </a:r>
          </a:p>
          <a:p>
            <a:r>
              <a:rPr lang="en-US" sz="1200" b="1"/>
              <a:t>The SLF ensures that net real power at the POI never exceeds the approved interconnection limit</a:t>
            </a:r>
            <a:r>
              <a:rPr lang="en-US" sz="1200"/>
              <a:t>, regardless of internal load or generation configuration</a:t>
            </a:r>
          </a:p>
        </p:txBody>
      </p:sp>
      <p:sp>
        <p:nvSpPr>
          <p:cNvPr id="24" name="TextBox 62">
            <a:extLst>
              <a:ext uri="{FF2B5EF4-FFF2-40B4-BE49-F238E27FC236}">
                <a16:creationId xmlns:a16="http://schemas.microsoft.com/office/drawing/2014/main" id="{945352F0-C3F0-B252-6D23-600957BF8BE2}"/>
              </a:ext>
            </a:extLst>
          </p:cNvPr>
          <p:cNvSpPr txBox="1">
            <a:spLocks/>
          </p:cNvSpPr>
          <p:nvPr/>
        </p:nvSpPr>
        <p:spPr>
          <a:xfrm>
            <a:off x="3327750" y="1299945"/>
            <a:ext cx="5118601" cy="4047262"/>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200" b="1"/>
              <a:t>Load and Generation are both registered </a:t>
            </a:r>
            <a:r>
              <a:rPr lang="en-US" sz="1200"/>
              <a:t>resources</a:t>
            </a:r>
          </a:p>
          <a:p>
            <a:pPr marL="171450" lvl="0" indent="-171450">
              <a:buClr>
                <a:srgbClr val="000000"/>
              </a:buClr>
              <a:buFont typeface="Arial" panose="020B0604020202020204" pitchFamily="34" charset="0"/>
              <a:buChar char="•"/>
              <a:defRPr/>
            </a:pPr>
            <a:r>
              <a:rPr lang="en-US" sz="1200" b="1"/>
              <a:t>Interconnection limit applies to net MW at the POI</a:t>
            </a:r>
            <a:endParaRPr lang="en-US" sz="1200"/>
          </a:p>
          <a:p>
            <a:pPr marL="171450" lvl="0" indent="-171450">
              <a:buClr>
                <a:srgbClr val="000000"/>
              </a:buClr>
              <a:buFont typeface="Arial" panose="020B0604020202020204" pitchFamily="34" charset="0"/>
              <a:buChar char="•"/>
              <a:defRPr/>
            </a:pPr>
            <a:r>
              <a:rPr lang="en-US" sz="1200" b="1"/>
              <a:t>Requires operational coordination agreement </a:t>
            </a:r>
            <a:r>
              <a:rPr lang="en-US" sz="1200"/>
              <a:t>between Load and Generator</a:t>
            </a:r>
          </a:p>
          <a:p>
            <a:pPr marL="171450" lvl="0" indent="-171450">
              <a:buClr>
                <a:srgbClr val="000000"/>
              </a:buClr>
              <a:buFont typeface="Arial" panose="020B0604020202020204" pitchFamily="34" charset="0"/>
              <a:buChar char="•"/>
              <a:defRPr/>
            </a:pPr>
            <a:r>
              <a:rPr lang="en-US" sz="1200" b="1"/>
              <a:t>ERCOT models the facility as a net resource at the POI</a:t>
            </a:r>
            <a:r>
              <a:rPr lang="en-US" sz="1200"/>
              <a:t>, subject to the self-limiting cap</a:t>
            </a:r>
          </a:p>
          <a:p>
            <a:pPr marL="171450" lvl="0" indent="-171450">
              <a:buClr>
                <a:srgbClr val="000000"/>
              </a:buClr>
              <a:buFont typeface="Arial" panose="020B0604020202020204" pitchFamily="34" charset="0"/>
              <a:buChar char="•"/>
              <a:defRPr/>
            </a:pPr>
            <a:r>
              <a:rPr lang="en-US" sz="1200" b="1"/>
              <a:t>Facility must ensure net injection/withdrawal does not exceed POI cap at any time </a:t>
            </a:r>
            <a:r>
              <a:rPr lang="en-US" sz="1200"/>
              <a:t>(may require breaker logic and/or reverse power relay to enforce the limit)</a:t>
            </a:r>
          </a:p>
          <a:p>
            <a:pPr marL="171450" indent="-171450">
              <a:buClr>
                <a:srgbClr val="000000"/>
              </a:buClr>
              <a:buFont typeface="Arial" panose="020B0604020202020204" pitchFamily="34" charset="0"/>
              <a:buChar char="•"/>
              <a:defRPr/>
            </a:pPr>
            <a:r>
              <a:rPr lang="en-US" sz="1200" b="1"/>
              <a:t>Transmission planning does not assume simultaneous full load and full generation </a:t>
            </a:r>
            <a:r>
              <a:rPr lang="en-US" sz="1200"/>
              <a:t>at the POI:</a:t>
            </a:r>
            <a:endParaRPr lang="en-US" sz="1200" b="1"/>
          </a:p>
          <a:p>
            <a:pPr marL="400050" lvl="1" indent="-171450">
              <a:buClr>
                <a:srgbClr val="000000"/>
              </a:buClr>
              <a:buFont typeface="Courier New" panose="02070309020205020404" pitchFamily="49" charset="0"/>
              <a:buChar char="o"/>
              <a:defRPr/>
            </a:pPr>
            <a:r>
              <a:rPr lang="en-US" sz="1200"/>
              <a:t>Either supply-side (GR/ESR) or demand-side (CLR) may participate at a given time</a:t>
            </a:r>
          </a:p>
          <a:p>
            <a:pPr marL="400050" lvl="1" indent="-171450">
              <a:buClr>
                <a:srgbClr val="000000"/>
              </a:buClr>
              <a:buFont typeface="Courier New" panose="02070309020205020404" pitchFamily="49" charset="0"/>
              <a:buChar char="o"/>
              <a:defRPr/>
            </a:pPr>
            <a:r>
              <a:rPr lang="en-US" sz="1200"/>
              <a:t>Simultaneous full participation on both sides is not permitted unless structured as a Netted Network (separate construct)</a:t>
            </a:r>
          </a:p>
          <a:p>
            <a:pPr marL="171450" lvl="0" indent="-171450">
              <a:buClr>
                <a:srgbClr val="000000"/>
              </a:buClr>
              <a:buFont typeface="Arial" panose="020B0604020202020204" pitchFamily="34" charset="0"/>
              <a:buChar char="•"/>
              <a:defRPr/>
            </a:pPr>
            <a:r>
              <a:rPr lang="en-US" sz="1200" b="1"/>
              <a:t>The largest modeled contingency depends on internal configuration </a:t>
            </a:r>
            <a:r>
              <a:rPr lang="en-US" sz="1200"/>
              <a:t>(e.g., if generators share a common step-up transformer, transformer loss may be most limiting event; if generators are electrically independent, individual G-1 may apply)</a:t>
            </a:r>
            <a:endParaRPr lang="en-US" sz="1200" b="1"/>
          </a:p>
        </p:txBody>
      </p:sp>
      <p:sp>
        <p:nvSpPr>
          <p:cNvPr id="3" name="TextBox 62">
            <a:extLst>
              <a:ext uri="{FF2B5EF4-FFF2-40B4-BE49-F238E27FC236}">
                <a16:creationId xmlns:a16="http://schemas.microsoft.com/office/drawing/2014/main" id="{740935EA-466F-B6B9-A26C-B34DE0171888}"/>
              </a:ext>
            </a:extLst>
          </p:cNvPr>
          <p:cNvSpPr txBox="1">
            <a:spLocks/>
          </p:cNvSpPr>
          <p:nvPr/>
        </p:nvSpPr>
        <p:spPr>
          <a:xfrm>
            <a:off x="521663" y="991720"/>
            <a:ext cx="1827725"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Description</a:t>
            </a:r>
          </a:p>
        </p:txBody>
      </p:sp>
      <p:cxnSp>
        <p:nvCxnSpPr>
          <p:cNvPr id="5" name="Straight Connector 4">
            <a:extLst>
              <a:ext uri="{FF2B5EF4-FFF2-40B4-BE49-F238E27FC236}">
                <a16:creationId xmlns:a16="http://schemas.microsoft.com/office/drawing/2014/main" id="{87442029-F6DB-B34B-7508-BC17ED7CA002}"/>
              </a:ext>
            </a:extLst>
          </p:cNvPr>
          <p:cNvCxnSpPr>
            <a:cxnSpLocks/>
          </p:cNvCxnSpPr>
          <p:nvPr/>
        </p:nvCxnSpPr>
        <p:spPr>
          <a:xfrm>
            <a:off x="521663" y="1213474"/>
            <a:ext cx="1077852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62">
            <a:extLst>
              <a:ext uri="{FF2B5EF4-FFF2-40B4-BE49-F238E27FC236}">
                <a16:creationId xmlns:a16="http://schemas.microsoft.com/office/drawing/2014/main" id="{634EA5A9-721E-9F4B-6C72-4AB833F9CD79}"/>
              </a:ext>
            </a:extLst>
          </p:cNvPr>
          <p:cNvSpPr txBox="1">
            <a:spLocks/>
          </p:cNvSpPr>
          <p:nvPr/>
        </p:nvSpPr>
        <p:spPr>
          <a:xfrm>
            <a:off x="9176920" y="1009182"/>
            <a:ext cx="1490242"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Illustrative scheme</a:t>
            </a:r>
          </a:p>
        </p:txBody>
      </p:sp>
      <p:sp>
        <p:nvSpPr>
          <p:cNvPr id="134" name="TextBox 133">
            <a:extLst>
              <a:ext uri="{FF2B5EF4-FFF2-40B4-BE49-F238E27FC236}">
                <a16:creationId xmlns:a16="http://schemas.microsoft.com/office/drawing/2014/main" id="{7F1AA6D1-B773-97F8-360E-631264AAA2AC}"/>
              </a:ext>
            </a:extLst>
          </p:cNvPr>
          <p:cNvSpPr txBox="1"/>
          <p:nvPr/>
        </p:nvSpPr>
        <p:spPr>
          <a:xfrm>
            <a:off x="9176920" y="1300295"/>
            <a:ext cx="2123265" cy="1015663"/>
          </a:xfrm>
          <a:prstGeom prst="rect">
            <a:avLst/>
          </a:prstGeom>
          <a:noFill/>
        </p:spPr>
        <p:txBody>
          <a:bodyPr wrap="square" lIns="0" rIns="0" rtlCol="0">
            <a:spAutoFit/>
          </a:bodyPr>
          <a:lstStyle/>
          <a:p>
            <a:r>
              <a:rPr lang="en-US" sz="1200" b="1"/>
              <a:t>Load = </a:t>
            </a:r>
            <a:r>
              <a:rPr lang="en-US" sz="1200"/>
              <a:t>1,000 MW</a:t>
            </a:r>
          </a:p>
          <a:p>
            <a:r>
              <a:rPr lang="en-US" sz="1200" b="1"/>
              <a:t>Gen = </a:t>
            </a:r>
            <a:r>
              <a:rPr lang="en-US" sz="1200"/>
              <a:t>5 x 250 MW</a:t>
            </a:r>
          </a:p>
          <a:p>
            <a:r>
              <a:rPr lang="en-US" sz="1200" b="1"/>
              <a:t>G-1 compliant </a:t>
            </a:r>
            <a:r>
              <a:rPr lang="en-US" sz="1200"/>
              <a:t>(serve 1,000 MW load) or most limiting contingency</a:t>
            </a:r>
          </a:p>
        </p:txBody>
      </p:sp>
      <p:sp>
        <p:nvSpPr>
          <p:cNvPr id="7" name="Sticker">
            <a:extLst>
              <a:ext uri="{FF2B5EF4-FFF2-40B4-BE49-F238E27FC236}">
                <a16:creationId xmlns:a16="http://schemas.microsoft.com/office/drawing/2014/main" id="{F4E8D320-E927-0399-C3A1-116FF7263A22}"/>
              </a:ext>
            </a:extLst>
          </p:cNvPr>
          <p:cNvSpPr txBox="1"/>
          <p:nvPr/>
        </p:nvSpPr>
        <p:spPr>
          <a:xfrm>
            <a:off x="9383539" y="0"/>
            <a:ext cx="2808461" cy="161583"/>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050" b="1" i="0" u="none" strike="noStrike" kern="1200" cap="all" spc="0" normalizeH="0" baseline="0" noProof="0">
                <a:ln>
                  <a:noFill/>
                </a:ln>
                <a:solidFill>
                  <a:srgbClr val="FF0000"/>
                </a:solidFill>
                <a:effectLst/>
                <a:uLnTx/>
                <a:uFillTx/>
                <a:latin typeface="Arial"/>
                <a:ea typeface="+mn-ea"/>
                <a:cs typeface="+mn-cs"/>
              </a:rPr>
              <a:t>POTENTIALLY FEASIBLE CONFIGURATION</a:t>
            </a:r>
          </a:p>
        </p:txBody>
      </p:sp>
      <p:sp>
        <p:nvSpPr>
          <p:cNvPr id="9" name="TrackerNumBlue 12">
            <a:extLst>
              <a:ext uri="{FF2B5EF4-FFF2-40B4-BE49-F238E27FC236}">
                <a16:creationId xmlns:a16="http://schemas.microsoft.com/office/drawing/2014/main" id="{D5285E4C-0CBB-340A-A4DD-01507BB5A233}"/>
              </a:ext>
            </a:extLst>
          </p:cNvPr>
          <p:cNvSpPr/>
          <p:nvPr>
            <p:custDataLst>
              <p:tags r:id="rId4"/>
            </p:custDataLst>
          </p:nvPr>
        </p:nvSpPr>
        <p:spPr>
          <a:xfrm>
            <a:off x="40321" y="195572"/>
            <a:ext cx="338001" cy="338001"/>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b="1">
                <a:solidFill>
                  <a:schemeClr val="bg1"/>
                </a:solidFill>
              </a:rPr>
              <a:t>2</a:t>
            </a:r>
          </a:p>
        </p:txBody>
      </p:sp>
      <p:sp>
        <p:nvSpPr>
          <p:cNvPr id="8" name="Rectangle 7">
            <a:extLst>
              <a:ext uri="{FF2B5EF4-FFF2-40B4-BE49-F238E27FC236}">
                <a16:creationId xmlns:a16="http://schemas.microsoft.com/office/drawing/2014/main" id="{4C2C9D73-2D1C-9568-AE9E-8F4CA14C8AFC}"/>
              </a:ext>
            </a:extLst>
          </p:cNvPr>
          <p:cNvSpPr/>
          <p:nvPr/>
        </p:nvSpPr>
        <p:spPr>
          <a:xfrm>
            <a:off x="9176920" y="2315958"/>
            <a:ext cx="2118748" cy="132308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C41ACF03-B193-5E4A-F3A4-8148C17CB42C}"/>
              </a:ext>
            </a:extLst>
          </p:cNvPr>
          <p:cNvSpPr/>
          <p:nvPr/>
        </p:nvSpPr>
        <p:spPr>
          <a:xfrm>
            <a:off x="9356954" y="2382081"/>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12" name="XWhite 32">
            <a:extLst>
              <a:ext uri="{FF2B5EF4-FFF2-40B4-BE49-F238E27FC236}">
                <a16:creationId xmlns:a16="http://schemas.microsoft.com/office/drawing/2014/main" id="{44E1CCC9-1B47-A99D-EB7F-E21FDE447E27}"/>
              </a:ext>
            </a:extLst>
          </p:cNvPr>
          <p:cNvGrpSpPr>
            <a:grpSpLocks noChangeAspect="1"/>
          </p:cNvGrpSpPr>
          <p:nvPr>
            <p:custDataLst>
              <p:tags r:id="rId5"/>
            </p:custDataLst>
          </p:nvPr>
        </p:nvGrpSpPr>
        <p:grpSpPr>
          <a:xfrm>
            <a:off x="10100980" y="3331621"/>
            <a:ext cx="270629" cy="270629"/>
            <a:chOff x="1016000" y="1016000"/>
            <a:chExt cx="396228" cy="396228"/>
          </a:xfrm>
          <a:solidFill>
            <a:schemeClr val="bg2"/>
          </a:solidFill>
        </p:grpSpPr>
        <p:sp>
          <p:nvSpPr>
            <p:cNvPr id="13" name="Oval 12">
              <a:extLst>
                <a:ext uri="{FF2B5EF4-FFF2-40B4-BE49-F238E27FC236}">
                  <a16:creationId xmlns:a16="http://schemas.microsoft.com/office/drawing/2014/main" id="{ED9F5327-0ABA-E544-E42D-F958648C5583}"/>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14" name="Graphic 13">
              <a:extLst>
                <a:ext uri="{FF2B5EF4-FFF2-40B4-BE49-F238E27FC236}">
                  <a16:creationId xmlns:a16="http://schemas.microsoft.com/office/drawing/2014/main" id="{2D9C0FF6-BE4E-F6A4-C662-936C05D6895F}"/>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15" name="Rectangle 14">
            <a:extLst>
              <a:ext uri="{FF2B5EF4-FFF2-40B4-BE49-F238E27FC236}">
                <a16:creationId xmlns:a16="http://schemas.microsoft.com/office/drawing/2014/main" id="{FA020192-A7F2-24F2-3AF4-97EE0C614C33}"/>
              </a:ext>
            </a:extLst>
          </p:cNvPr>
          <p:cNvSpPr/>
          <p:nvPr/>
        </p:nvSpPr>
        <p:spPr>
          <a:xfrm>
            <a:off x="9729437" y="3707332"/>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16" name="Straight Connector 15">
            <a:extLst>
              <a:ext uri="{FF2B5EF4-FFF2-40B4-BE49-F238E27FC236}">
                <a16:creationId xmlns:a16="http://schemas.microsoft.com/office/drawing/2014/main" id="{22FB33D5-79DB-3828-29C2-96846943CD78}"/>
              </a:ext>
            </a:extLst>
          </p:cNvPr>
          <p:cNvCxnSpPr>
            <a:cxnSpLocks/>
            <a:stCxn id="15" idx="0"/>
          </p:cNvCxnSpPr>
          <p:nvPr/>
        </p:nvCxnSpPr>
        <p:spPr>
          <a:xfrm flipV="1">
            <a:off x="10236295" y="3602250"/>
            <a:ext cx="0" cy="105082"/>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862F4D9-03B8-BB2C-BF0B-3E14E5970AE2}"/>
              </a:ext>
            </a:extLst>
          </p:cNvPr>
          <p:cNvSpPr/>
          <p:nvPr/>
        </p:nvSpPr>
        <p:spPr>
          <a:xfrm>
            <a:off x="10366408" y="2400319"/>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20" name="Connector: Elbow 19">
            <a:extLst>
              <a:ext uri="{FF2B5EF4-FFF2-40B4-BE49-F238E27FC236}">
                <a16:creationId xmlns:a16="http://schemas.microsoft.com/office/drawing/2014/main" id="{230B67CE-34B3-B8CC-0EA2-6C957863DA39}"/>
              </a:ext>
            </a:extLst>
          </p:cNvPr>
          <p:cNvCxnSpPr>
            <a:cxnSpLocks/>
            <a:stCxn id="11" idx="2"/>
          </p:cNvCxnSpPr>
          <p:nvPr/>
        </p:nvCxnSpPr>
        <p:spPr>
          <a:xfrm rot="16200000" flipH="1">
            <a:off x="9653003" y="3018958"/>
            <a:ext cx="541625"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D6D2458C-39B5-8CEB-5924-83FC9E83EF75}"/>
              </a:ext>
            </a:extLst>
          </p:cNvPr>
          <p:cNvCxnSpPr>
            <a:cxnSpLocks/>
            <a:stCxn id="18" idx="1"/>
          </p:cNvCxnSpPr>
          <p:nvPr/>
        </p:nvCxnSpPr>
        <p:spPr>
          <a:xfrm rot="10800000" flipV="1">
            <a:off x="10236296" y="2487163"/>
            <a:ext cx="130113" cy="844458"/>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9637BD5C-A1B2-B843-7D33-2D4B61B4D580}"/>
              </a:ext>
            </a:extLst>
          </p:cNvPr>
          <p:cNvSpPr/>
          <p:nvPr/>
        </p:nvSpPr>
        <p:spPr>
          <a:xfrm>
            <a:off x="10366408" y="2583155"/>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sp>
        <p:nvSpPr>
          <p:cNvPr id="26" name="Rectangle 25">
            <a:extLst>
              <a:ext uri="{FF2B5EF4-FFF2-40B4-BE49-F238E27FC236}">
                <a16:creationId xmlns:a16="http://schemas.microsoft.com/office/drawing/2014/main" id="{D130F174-9E32-72D1-5ABA-893BE563F99F}"/>
              </a:ext>
            </a:extLst>
          </p:cNvPr>
          <p:cNvSpPr/>
          <p:nvPr/>
        </p:nvSpPr>
        <p:spPr>
          <a:xfrm>
            <a:off x="10366408" y="2765991"/>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3</a:t>
            </a:r>
          </a:p>
        </p:txBody>
      </p:sp>
      <p:sp>
        <p:nvSpPr>
          <p:cNvPr id="27" name="Rectangle 26">
            <a:extLst>
              <a:ext uri="{FF2B5EF4-FFF2-40B4-BE49-F238E27FC236}">
                <a16:creationId xmlns:a16="http://schemas.microsoft.com/office/drawing/2014/main" id="{BC4DDEE2-AC97-4E31-AB31-E34235C2B38F}"/>
              </a:ext>
            </a:extLst>
          </p:cNvPr>
          <p:cNvSpPr/>
          <p:nvPr/>
        </p:nvSpPr>
        <p:spPr>
          <a:xfrm>
            <a:off x="10366408" y="2948827"/>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4</a:t>
            </a:r>
          </a:p>
        </p:txBody>
      </p:sp>
      <p:sp>
        <p:nvSpPr>
          <p:cNvPr id="28" name="Rectangle 27">
            <a:extLst>
              <a:ext uri="{FF2B5EF4-FFF2-40B4-BE49-F238E27FC236}">
                <a16:creationId xmlns:a16="http://schemas.microsoft.com/office/drawing/2014/main" id="{E9BE91C0-2A1E-BF33-15F0-484E0369DA92}"/>
              </a:ext>
            </a:extLst>
          </p:cNvPr>
          <p:cNvSpPr/>
          <p:nvPr/>
        </p:nvSpPr>
        <p:spPr>
          <a:xfrm>
            <a:off x="10366408" y="313166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5</a:t>
            </a:r>
          </a:p>
        </p:txBody>
      </p:sp>
      <p:cxnSp>
        <p:nvCxnSpPr>
          <p:cNvPr id="32" name="Connector: Elbow 31">
            <a:extLst>
              <a:ext uri="{FF2B5EF4-FFF2-40B4-BE49-F238E27FC236}">
                <a16:creationId xmlns:a16="http://schemas.microsoft.com/office/drawing/2014/main" id="{B998F851-4785-233A-D8EC-2C28F31C52E3}"/>
              </a:ext>
            </a:extLst>
          </p:cNvPr>
          <p:cNvCxnSpPr>
            <a:cxnSpLocks/>
            <a:stCxn id="25" idx="1"/>
          </p:cNvCxnSpPr>
          <p:nvPr/>
        </p:nvCxnSpPr>
        <p:spPr>
          <a:xfrm rot="10800000" flipV="1">
            <a:off x="10236296" y="2669999"/>
            <a:ext cx="130113" cy="661622"/>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066F9D0E-D4BC-DEE9-A39C-0D98351C13F5}"/>
              </a:ext>
            </a:extLst>
          </p:cNvPr>
          <p:cNvCxnSpPr>
            <a:cxnSpLocks/>
            <a:stCxn id="26" idx="1"/>
          </p:cNvCxnSpPr>
          <p:nvPr/>
        </p:nvCxnSpPr>
        <p:spPr>
          <a:xfrm rot="10800000" flipV="1">
            <a:off x="10236296" y="2852835"/>
            <a:ext cx="130113" cy="478786"/>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736295CE-7236-2EAC-D476-D6B5BE0E448F}"/>
              </a:ext>
            </a:extLst>
          </p:cNvPr>
          <p:cNvCxnSpPr>
            <a:cxnSpLocks/>
            <a:stCxn id="27" idx="1"/>
          </p:cNvCxnSpPr>
          <p:nvPr/>
        </p:nvCxnSpPr>
        <p:spPr>
          <a:xfrm rot="10800000" flipV="1">
            <a:off x="10236296" y="3035671"/>
            <a:ext cx="130113" cy="295950"/>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35778B97-6199-182F-F9EC-74136332F1EE}"/>
              </a:ext>
            </a:extLst>
          </p:cNvPr>
          <p:cNvCxnSpPr>
            <a:cxnSpLocks/>
            <a:stCxn id="28" idx="1"/>
          </p:cNvCxnSpPr>
          <p:nvPr/>
        </p:nvCxnSpPr>
        <p:spPr>
          <a:xfrm rot="10800000" flipV="1">
            <a:off x="10236296" y="3218507"/>
            <a:ext cx="130113" cy="11311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1FC50D6-27B5-04C5-2809-4E4A1E7238C7}"/>
              </a:ext>
            </a:extLst>
          </p:cNvPr>
          <p:cNvSpPr txBox="1"/>
          <p:nvPr/>
        </p:nvSpPr>
        <p:spPr>
          <a:xfrm>
            <a:off x="9176920" y="4146878"/>
            <a:ext cx="2123265" cy="830997"/>
          </a:xfrm>
          <a:prstGeom prst="rect">
            <a:avLst/>
          </a:prstGeom>
          <a:noFill/>
        </p:spPr>
        <p:txBody>
          <a:bodyPr wrap="square" lIns="0" rIns="0" rtlCol="0">
            <a:spAutoFit/>
          </a:bodyPr>
          <a:lstStyle/>
          <a:p>
            <a:r>
              <a:rPr lang="en-US" sz="1200" b="1"/>
              <a:t>Load =</a:t>
            </a:r>
            <a:r>
              <a:rPr lang="en-US" sz="1200"/>
              <a:t> 1,000 MW</a:t>
            </a:r>
          </a:p>
          <a:p>
            <a:r>
              <a:rPr lang="en-US" sz="1200" b="1"/>
              <a:t>Gen =</a:t>
            </a:r>
            <a:r>
              <a:rPr lang="en-US" sz="1200"/>
              <a:t> 2 x 500 MW</a:t>
            </a:r>
          </a:p>
          <a:p>
            <a:r>
              <a:rPr lang="en-US" sz="1200" b="1"/>
              <a:t>G-1 compliant </a:t>
            </a:r>
            <a:r>
              <a:rPr lang="en-US" sz="1200"/>
              <a:t>(only serve 500 MW load)</a:t>
            </a:r>
          </a:p>
        </p:txBody>
      </p:sp>
      <p:sp>
        <p:nvSpPr>
          <p:cNvPr id="45" name="Rectangle 44">
            <a:extLst>
              <a:ext uri="{FF2B5EF4-FFF2-40B4-BE49-F238E27FC236}">
                <a16:creationId xmlns:a16="http://schemas.microsoft.com/office/drawing/2014/main" id="{7DA7214B-2FAE-8210-C852-5AE3EDA3D08E}"/>
              </a:ext>
            </a:extLst>
          </p:cNvPr>
          <p:cNvSpPr/>
          <p:nvPr/>
        </p:nvSpPr>
        <p:spPr>
          <a:xfrm>
            <a:off x="9176920" y="5035173"/>
            <a:ext cx="2118748" cy="989039"/>
          </a:xfrm>
          <a:prstGeom prst="rect">
            <a:avLst/>
          </a:prstGeom>
          <a:noFill/>
          <a:ln w="28575"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6D60072A-AF9E-15E1-4D18-11BC79DD7186}"/>
              </a:ext>
            </a:extLst>
          </p:cNvPr>
          <p:cNvSpPr/>
          <p:nvPr/>
        </p:nvSpPr>
        <p:spPr>
          <a:xfrm>
            <a:off x="9356954" y="5101296"/>
            <a:ext cx="779394" cy="5432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50" b="1"/>
              <a:t>Load</a:t>
            </a:r>
          </a:p>
        </p:txBody>
      </p:sp>
      <p:grpSp>
        <p:nvGrpSpPr>
          <p:cNvPr id="47" name="XWhite 32">
            <a:extLst>
              <a:ext uri="{FF2B5EF4-FFF2-40B4-BE49-F238E27FC236}">
                <a16:creationId xmlns:a16="http://schemas.microsoft.com/office/drawing/2014/main" id="{7224A635-445C-9326-1913-C699F8216089}"/>
              </a:ext>
            </a:extLst>
          </p:cNvPr>
          <p:cNvGrpSpPr>
            <a:grpSpLocks noChangeAspect="1"/>
          </p:cNvGrpSpPr>
          <p:nvPr>
            <p:custDataLst>
              <p:tags r:id="rId6"/>
            </p:custDataLst>
          </p:nvPr>
        </p:nvGrpSpPr>
        <p:grpSpPr>
          <a:xfrm>
            <a:off x="10100980" y="5693877"/>
            <a:ext cx="270629" cy="270629"/>
            <a:chOff x="1016000" y="1016000"/>
            <a:chExt cx="396228" cy="396228"/>
          </a:xfrm>
          <a:solidFill>
            <a:schemeClr val="bg2"/>
          </a:solidFill>
        </p:grpSpPr>
        <p:sp>
          <p:nvSpPr>
            <p:cNvPr id="48" name="Oval 47">
              <a:extLst>
                <a:ext uri="{FF2B5EF4-FFF2-40B4-BE49-F238E27FC236}">
                  <a16:creationId xmlns:a16="http://schemas.microsoft.com/office/drawing/2014/main" id="{75F661F9-5C32-4379-22C2-369E61A537BE}"/>
                </a:ext>
              </a:extLst>
            </p:cNvPr>
            <p:cNvSpPr/>
            <p:nvPr/>
          </p:nvSpPr>
          <p:spPr>
            <a:xfrm>
              <a:off x="1016000" y="1016000"/>
              <a:ext cx="396228" cy="396228"/>
            </a:xfrm>
            <a:prstGeom prst="ellipse">
              <a:avLst/>
            </a:pr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0" name="Graphic 49">
              <a:extLst>
                <a:ext uri="{FF2B5EF4-FFF2-40B4-BE49-F238E27FC236}">
                  <a16:creationId xmlns:a16="http://schemas.microsoft.com/office/drawing/2014/main" id="{DF77BD36-CE74-80DB-DD33-67F755352633}"/>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023614" y="1023614"/>
              <a:ext cx="381000" cy="381000"/>
            </a:xfrm>
            <a:prstGeom prst="rect">
              <a:avLst/>
            </a:prstGeom>
          </p:spPr>
        </p:pic>
      </p:grpSp>
      <p:sp>
        <p:nvSpPr>
          <p:cNvPr id="51" name="Rectangle 50">
            <a:extLst>
              <a:ext uri="{FF2B5EF4-FFF2-40B4-BE49-F238E27FC236}">
                <a16:creationId xmlns:a16="http://schemas.microsoft.com/office/drawing/2014/main" id="{5FD03D2F-A3FA-6584-AA8F-15172B7AEBD4}"/>
              </a:ext>
            </a:extLst>
          </p:cNvPr>
          <p:cNvSpPr/>
          <p:nvPr/>
        </p:nvSpPr>
        <p:spPr>
          <a:xfrm>
            <a:off x="9729437" y="6151580"/>
            <a:ext cx="1013715" cy="279727"/>
          </a:xfrm>
          <a:prstGeom prst="rect">
            <a:avLst/>
          </a:prstGeom>
          <a:solidFill>
            <a:schemeClr val="bg1">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050" b="1">
                <a:solidFill>
                  <a:schemeClr val="bg1"/>
                </a:solidFill>
              </a:rPr>
              <a:t>ERCOT grid</a:t>
            </a:r>
          </a:p>
        </p:txBody>
      </p:sp>
      <p:cxnSp>
        <p:nvCxnSpPr>
          <p:cNvPr id="52" name="Straight Connector 51">
            <a:extLst>
              <a:ext uri="{FF2B5EF4-FFF2-40B4-BE49-F238E27FC236}">
                <a16:creationId xmlns:a16="http://schemas.microsoft.com/office/drawing/2014/main" id="{9BBE201E-FD1F-8CCD-04B0-6ECA739A0DE0}"/>
              </a:ext>
            </a:extLst>
          </p:cNvPr>
          <p:cNvCxnSpPr>
            <a:cxnSpLocks/>
            <a:stCxn id="51" idx="0"/>
          </p:cNvCxnSpPr>
          <p:nvPr/>
        </p:nvCxnSpPr>
        <p:spPr>
          <a:xfrm flipV="1">
            <a:off x="10236295" y="5964506"/>
            <a:ext cx="0" cy="187074"/>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a:extLst>
              <a:ext uri="{FF2B5EF4-FFF2-40B4-BE49-F238E27FC236}">
                <a16:creationId xmlns:a16="http://schemas.microsoft.com/office/drawing/2014/main" id="{B115F082-D7D0-BA12-56FB-9FFECB2A8DFF}"/>
              </a:ext>
            </a:extLst>
          </p:cNvPr>
          <p:cNvSpPr/>
          <p:nvPr/>
        </p:nvSpPr>
        <p:spPr>
          <a:xfrm>
            <a:off x="10366408" y="5119534"/>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1</a:t>
            </a:r>
          </a:p>
        </p:txBody>
      </p:sp>
      <p:cxnSp>
        <p:nvCxnSpPr>
          <p:cNvPr id="54" name="Connector: Elbow 53">
            <a:extLst>
              <a:ext uri="{FF2B5EF4-FFF2-40B4-BE49-F238E27FC236}">
                <a16:creationId xmlns:a16="http://schemas.microsoft.com/office/drawing/2014/main" id="{E882D27E-F26E-FE60-8539-288A6237F817}"/>
              </a:ext>
            </a:extLst>
          </p:cNvPr>
          <p:cNvCxnSpPr>
            <a:cxnSpLocks/>
            <a:stCxn id="46" idx="2"/>
          </p:cNvCxnSpPr>
          <p:nvPr/>
        </p:nvCxnSpPr>
        <p:spPr>
          <a:xfrm rot="16200000" flipH="1">
            <a:off x="9831482" y="5559694"/>
            <a:ext cx="184666" cy="35432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Connector: Elbow 60">
            <a:extLst>
              <a:ext uri="{FF2B5EF4-FFF2-40B4-BE49-F238E27FC236}">
                <a16:creationId xmlns:a16="http://schemas.microsoft.com/office/drawing/2014/main" id="{061014C7-E67E-D4B0-4871-F1552DD0B0FF}"/>
              </a:ext>
            </a:extLst>
          </p:cNvPr>
          <p:cNvCxnSpPr>
            <a:cxnSpLocks/>
            <a:stCxn id="53" idx="1"/>
          </p:cNvCxnSpPr>
          <p:nvPr/>
        </p:nvCxnSpPr>
        <p:spPr>
          <a:xfrm rot="10800000" flipV="1">
            <a:off x="10236296" y="5206377"/>
            <a:ext cx="130113" cy="487499"/>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3A1166F1-0C89-F445-971C-D08688478B9A}"/>
              </a:ext>
            </a:extLst>
          </p:cNvPr>
          <p:cNvSpPr/>
          <p:nvPr/>
        </p:nvSpPr>
        <p:spPr>
          <a:xfrm>
            <a:off x="10366408" y="5302370"/>
            <a:ext cx="692381" cy="173687"/>
          </a:xfrm>
          <a:prstGeom prst="rect">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100" b="1">
                <a:solidFill>
                  <a:schemeClr val="accent1"/>
                </a:solidFill>
              </a:rPr>
              <a:t>Gen 2</a:t>
            </a:r>
          </a:p>
        </p:txBody>
      </p:sp>
      <p:cxnSp>
        <p:nvCxnSpPr>
          <p:cNvPr id="74" name="Connector: Elbow 73">
            <a:extLst>
              <a:ext uri="{FF2B5EF4-FFF2-40B4-BE49-F238E27FC236}">
                <a16:creationId xmlns:a16="http://schemas.microsoft.com/office/drawing/2014/main" id="{31E41C2A-583F-07F1-8C2F-D3555441FF0F}"/>
              </a:ext>
            </a:extLst>
          </p:cNvPr>
          <p:cNvCxnSpPr>
            <a:cxnSpLocks/>
            <a:stCxn id="62" idx="1"/>
          </p:cNvCxnSpPr>
          <p:nvPr/>
        </p:nvCxnSpPr>
        <p:spPr>
          <a:xfrm rot="10800000" flipV="1">
            <a:off x="10236296" y="5389213"/>
            <a:ext cx="130113" cy="304663"/>
          </a:xfrm>
          <a:prstGeom prst="bentConnector2">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7" name="TextBox 62">
            <a:extLst>
              <a:ext uri="{FF2B5EF4-FFF2-40B4-BE49-F238E27FC236}">
                <a16:creationId xmlns:a16="http://schemas.microsoft.com/office/drawing/2014/main" id="{466F5EC5-0D8E-3ABD-CA32-2F10425D40A0}"/>
              </a:ext>
            </a:extLst>
          </p:cNvPr>
          <p:cNvSpPr txBox="1">
            <a:spLocks/>
          </p:cNvSpPr>
          <p:nvPr/>
        </p:nvSpPr>
        <p:spPr>
          <a:xfrm>
            <a:off x="3327750" y="991720"/>
            <a:ext cx="5374461" cy="184666"/>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200" b="1">
                <a:solidFill>
                  <a:srgbClr val="000000"/>
                </a:solidFill>
                <a:latin typeface="Arial"/>
              </a:rPr>
              <a:t>Details</a:t>
            </a:r>
            <a:endParaRPr kumimoji="0" lang="en-CA" sz="1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65082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06884CAB-DE0D-8E60-40E1-22F4F8334B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6" name="Object 2" hidden="1">
                        <a:extLst>
                          <a:ext uri="{FF2B5EF4-FFF2-40B4-BE49-F238E27FC236}">
                            <a16:creationId xmlns:a16="http://schemas.microsoft.com/office/drawing/2014/main" id="{06884CAB-DE0D-8E60-40E1-22F4F8334BA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2212860-9B00-2FE8-E807-0273DF2FC30E}"/>
              </a:ext>
            </a:extLst>
          </p:cNvPr>
          <p:cNvSpPr>
            <a:spLocks noGrp="1"/>
          </p:cNvSpPr>
          <p:nvPr>
            <p:ph type="title"/>
          </p:nvPr>
        </p:nvSpPr>
        <p:spPr>
          <a:xfrm>
            <a:off x="554736" y="181839"/>
            <a:ext cx="11082528" cy="769441"/>
          </a:xfrm>
        </p:spPr>
        <p:txBody>
          <a:bodyPr vert="horz">
            <a:spAutoFit/>
          </a:bodyPr>
          <a:lstStyle/>
          <a:p>
            <a:r>
              <a:rPr lang="en-US"/>
              <a:t>Conceptual Batch Zero BYOG operating configurations for Large Load interconnection</a:t>
            </a:r>
            <a:r>
              <a:rPr lang="en-US" baseline="30000"/>
              <a:t>3</a:t>
            </a:r>
            <a:endParaRPr lang="de-DE"/>
          </a:p>
        </p:txBody>
      </p:sp>
      <p:sp>
        <p:nvSpPr>
          <p:cNvPr id="12" name="TextBox 11">
            <a:extLst>
              <a:ext uri="{FF2B5EF4-FFF2-40B4-BE49-F238E27FC236}">
                <a16:creationId xmlns:a16="http://schemas.microsoft.com/office/drawing/2014/main" id="{334CD617-C1B1-7841-5979-A670D0B748D9}"/>
              </a:ext>
            </a:extLst>
          </p:cNvPr>
          <p:cNvSpPr txBox="1">
            <a:spLocks/>
          </p:cNvSpPr>
          <p:nvPr/>
        </p:nvSpPr>
        <p:spPr>
          <a:xfrm>
            <a:off x="1844518" y="1220544"/>
            <a:ext cx="3060682" cy="18487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Business as Usual (BAU)</a:t>
            </a:r>
            <a:endParaRPr lang="en-US" sz="1100" i="1"/>
          </a:p>
        </p:txBody>
      </p:sp>
      <p:cxnSp>
        <p:nvCxnSpPr>
          <p:cNvPr id="13" name="LineBasicDefault 292">
            <a:extLst>
              <a:ext uri="{FF2B5EF4-FFF2-40B4-BE49-F238E27FC236}">
                <a16:creationId xmlns:a16="http://schemas.microsoft.com/office/drawing/2014/main" id="{690773A5-D746-6214-0BD7-360C437478E7}"/>
              </a:ext>
            </a:extLst>
          </p:cNvPr>
          <p:cNvCxnSpPr>
            <a:cxnSpLocks/>
          </p:cNvCxnSpPr>
          <p:nvPr>
            <p:custDataLst>
              <p:tags r:id="rId2"/>
            </p:custDataLst>
          </p:nvPr>
        </p:nvCxnSpPr>
        <p:spPr>
          <a:xfrm>
            <a:off x="1844518" y="1435232"/>
            <a:ext cx="306068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11499C0C-DD39-C282-B768-0C94FAD4DA03}"/>
              </a:ext>
            </a:extLst>
          </p:cNvPr>
          <p:cNvGrpSpPr/>
          <p:nvPr/>
        </p:nvGrpSpPr>
        <p:grpSpPr>
          <a:xfrm>
            <a:off x="5210549" y="1220544"/>
            <a:ext cx="3060682" cy="214688"/>
            <a:chOff x="554735" y="1724025"/>
            <a:chExt cx="6967728" cy="285750"/>
          </a:xfrm>
        </p:grpSpPr>
        <p:sp>
          <p:nvSpPr>
            <p:cNvPr id="15" name="TextBox 14">
              <a:extLst>
                <a:ext uri="{FF2B5EF4-FFF2-40B4-BE49-F238E27FC236}">
                  <a16:creationId xmlns:a16="http://schemas.microsoft.com/office/drawing/2014/main" id="{E864D325-5E32-5AEA-2FC7-6A9C08FF599F}"/>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PUN+</a:t>
              </a:r>
              <a:endParaRPr lang="en-US" sz="1100" i="1"/>
            </a:p>
          </p:txBody>
        </p:sp>
        <p:cxnSp>
          <p:nvCxnSpPr>
            <p:cNvPr id="16" name="LineBasicDefault 292">
              <a:extLst>
                <a:ext uri="{FF2B5EF4-FFF2-40B4-BE49-F238E27FC236}">
                  <a16:creationId xmlns:a16="http://schemas.microsoft.com/office/drawing/2014/main" id="{6D8C625D-7233-FC90-7075-A6B97810B02D}"/>
                </a:ext>
              </a:extLst>
            </p:cNvPr>
            <p:cNvCxnSpPr>
              <a:cxnSpLocks/>
            </p:cNvCxnSpPr>
            <p:nvPr>
              <p:custDataLst>
                <p:tags r:id="rId12"/>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4420F596-3C1D-9C40-C746-336C50AC0538}"/>
              </a:ext>
            </a:extLst>
          </p:cNvPr>
          <p:cNvGrpSpPr/>
          <p:nvPr/>
        </p:nvGrpSpPr>
        <p:grpSpPr>
          <a:xfrm>
            <a:off x="8576580" y="1220544"/>
            <a:ext cx="3060682" cy="214688"/>
            <a:chOff x="554735" y="1724025"/>
            <a:chExt cx="6967728" cy="285750"/>
          </a:xfrm>
        </p:grpSpPr>
        <p:sp>
          <p:nvSpPr>
            <p:cNvPr id="18" name="TextBox 17">
              <a:extLst>
                <a:ext uri="{FF2B5EF4-FFF2-40B4-BE49-F238E27FC236}">
                  <a16:creationId xmlns:a16="http://schemas.microsoft.com/office/drawing/2014/main" id="{7A313CF8-E03D-B89B-941A-9320257A893C}"/>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Batch Self-Limiting Facility (SLF)</a:t>
              </a:r>
              <a:endParaRPr lang="en-US" sz="1100" i="1"/>
            </a:p>
          </p:txBody>
        </p:sp>
        <p:cxnSp>
          <p:nvCxnSpPr>
            <p:cNvPr id="19" name="LineBasicDefault 292">
              <a:extLst>
                <a:ext uri="{FF2B5EF4-FFF2-40B4-BE49-F238E27FC236}">
                  <a16:creationId xmlns:a16="http://schemas.microsoft.com/office/drawing/2014/main" id="{9DAC2BF0-7EE7-7B9C-8C5F-E9DAC168F520}"/>
                </a:ext>
              </a:extLst>
            </p:cNvPr>
            <p:cNvCxnSpPr>
              <a:cxnSpLocks/>
            </p:cNvCxnSpPr>
            <p:nvPr>
              <p:custDataLst>
                <p:tags r:id="rId11"/>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0" name="TextBox 62">
            <a:extLst>
              <a:ext uri="{FF2B5EF4-FFF2-40B4-BE49-F238E27FC236}">
                <a16:creationId xmlns:a16="http://schemas.microsoft.com/office/drawing/2014/main" id="{EA1D31AC-09C9-ABA3-FEA9-31F0032BE413}"/>
              </a:ext>
            </a:extLst>
          </p:cNvPr>
          <p:cNvSpPr txBox="1">
            <a:spLocks/>
          </p:cNvSpPr>
          <p:nvPr/>
        </p:nvSpPr>
        <p:spPr>
          <a:xfrm>
            <a:off x="1844518" y="2565137"/>
            <a:ext cx="3060682" cy="67710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100"/>
              <a:t>Load and generation are connected at separate POIs (shown) or behind the same POI and interact through the transmission system under existing interconnection framework</a:t>
            </a:r>
            <a:endParaRPr lang="en-CA" sz="1100"/>
          </a:p>
        </p:txBody>
      </p:sp>
      <p:grpSp>
        <p:nvGrpSpPr>
          <p:cNvPr id="22" name="Group 21">
            <a:extLst>
              <a:ext uri="{FF2B5EF4-FFF2-40B4-BE49-F238E27FC236}">
                <a16:creationId xmlns:a16="http://schemas.microsoft.com/office/drawing/2014/main" id="{C8F06FAD-5A96-957E-F308-8A5D223C1A9B}"/>
              </a:ext>
            </a:extLst>
          </p:cNvPr>
          <p:cNvGrpSpPr>
            <a:grpSpLocks/>
          </p:cNvGrpSpPr>
          <p:nvPr/>
        </p:nvGrpSpPr>
        <p:grpSpPr>
          <a:xfrm>
            <a:off x="1844518" y="943445"/>
            <a:ext cx="9792744" cy="214688"/>
            <a:chOff x="554735" y="1724025"/>
            <a:chExt cx="6967728" cy="285750"/>
          </a:xfrm>
        </p:grpSpPr>
        <p:sp>
          <p:nvSpPr>
            <p:cNvPr id="23" name="TextBox 22">
              <a:extLst>
                <a:ext uri="{FF2B5EF4-FFF2-40B4-BE49-F238E27FC236}">
                  <a16:creationId xmlns:a16="http://schemas.microsoft.com/office/drawing/2014/main" id="{8BE9B382-2702-270E-5F45-1F54807B9661}"/>
                </a:ext>
              </a:extLst>
            </p:cNvPr>
            <p:cNvSpPr txBox="1">
              <a:spLocks/>
            </p:cNvSpPr>
            <p:nvPr/>
          </p:nvSpPr>
          <p:spPr>
            <a:xfrm>
              <a:off x="554735" y="1724025"/>
              <a:ext cx="6967728"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Configurations</a:t>
              </a:r>
              <a:endParaRPr lang="en-US" sz="1100" i="1"/>
            </a:p>
          </p:txBody>
        </p:sp>
        <p:cxnSp>
          <p:nvCxnSpPr>
            <p:cNvPr id="24" name="LineBasicDefault 292">
              <a:extLst>
                <a:ext uri="{FF2B5EF4-FFF2-40B4-BE49-F238E27FC236}">
                  <a16:creationId xmlns:a16="http://schemas.microsoft.com/office/drawing/2014/main" id="{A1A68C2B-B6B6-D8FF-B067-BF1C90A96316}"/>
                </a:ext>
              </a:extLst>
            </p:cNvPr>
            <p:cNvCxnSpPr>
              <a:cxnSpLocks/>
            </p:cNvCxnSpPr>
            <p:nvPr>
              <p:custDataLst>
                <p:tags r:id="rId10"/>
              </p:custDataLst>
            </p:nvPr>
          </p:nvCxnSpPr>
          <p:spPr>
            <a:xfrm>
              <a:off x="554735" y="2009775"/>
              <a:ext cx="69677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F85F780-7238-96BD-46DC-2BCDFB73168E}"/>
              </a:ext>
            </a:extLst>
          </p:cNvPr>
          <p:cNvSpPr txBox="1">
            <a:spLocks/>
          </p:cNvSpPr>
          <p:nvPr/>
        </p:nvSpPr>
        <p:spPr>
          <a:xfrm>
            <a:off x="554734" y="2565137"/>
            <a:ext cx="903832" cy="18487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Description</a:t>
            </a:r>
            <a:endParaRPr lang="en-US" sz="1100" i="1"/>
          </a:p>
        </p:txBody>
      </p:sp>
      <p:sp>
        <p:nvSpPr>
          <p:cNvPr id="28" name="TextBox 62">
            <a:extLst>
              <a:ext uri="{FF2B5EF4-FFF2-40B4-BE49-F238E27FC236}">
                <a16:creationId xmlns:a16="http://schemas.microsoft.com/office/drawing/2014/main" id="{C9239550-1CD6-5B1C-CBC8-0E08A1516BF4}"/>
              </a:ext>
            </a:extLst>
          </p:cNvPr>
          <p:cNvSpPr txBox="1">
            <a:spLocks/>
          </p:cNvSpPr>
          <p:nvPr/>
        </p:nvSpPr>
        <p:spPr>
          <a:xfrm>
            <a:off x="1844518" y="3342511"/>
            <a:ext cx="3060682" cy="158504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100"/>
              <a:t>Generation and load are studied separately</a:t>
            </a:r>
          </a:p>
          <a:p>
            <a:pPr marL="171450" lvl="0" indent="-171450">
              <a:buClr>
                <a:srgbClr val="000000"/>
              </a:buClr>
              <a:buFont typeface="Arial" panose="020B0604020202020204" pitchFamily="34" charset="0"/>
              <a:buChar char="•"/>
              <a:defRPr/>
            </a:pPr>
            <a:r>
              <a:rPr lang="en-US" sz="1100"/>
              <a:t>Generation is only included in the LLIS if it meets PG 6.9 criteria</a:t>
            </a:r>
          </a:p>
          <a:p>
            <a:pPr marL="171450" lvl="0" indent="-171450">
              <a:buClr>
                <a:srgbClr val="000000"/>
              </a:buClr>
              <a:buFont typeface="Arial" panose="020B0604020202020204" pitchFamily="34" charset="0"/>
              <a:buChar char="•"/>
              <a:defRPr/>
            </a:pPr>
            <a:r>
              <a:rPr lang="en-US" sz="1100"/>
              <a:t>Load deliverability depends on transmission capability and may be constrained through the current study process</a:t>
            </a:r>
          </a:p>
          <a:p>
            <a:pPr marL="171450" lvl="0" indent="-171450">
              <a:buClr>
                <a:srgbClr val="000000"/>
              </a:buClr>
              <a:buFont typeface="Arial" panose="020B0604020202020204" pitchFamily="34" charset="0"/>
              <a:buChar char="•"/>
              <a:defRPr/>
            </a:pPr>
            <a:r>
              <a:rPr lang="en-US" sz="1100"/>
              <a:t>Transmission upgrades from batch study based on G-1+N-1 analysis</a:t>
            </a:r>
            <a:endParaRPr lang="en-CA" sz="1100"/>
          </a:p>
        </p:txBody>
      </p:sp>
      <p:sp>
        <p:nvSpPr>
          <p:cNvPr id="29" name="TextBox 28">
            <a:extLst>
              <a:ext uri="{FF2B5EF4-FFF2-40B4-BE49-F238E27FC236}">
                <a16:creationId xmlns:a16="http://schemas.microsoft.com/office/drawing/2014/main" id="{3B922E33-BB04-1217-AE6A-C783C4D1AFFF}"/>
              </a:ext>
            </a:extLst>
          </p:cNvPr>
          <p:cNvSpPr txBox="1">
            <a:spLocks/>
          </p:cNvSpPr>
          <p:nvPr/>
        </p:nvSpPr>
        <p:spPr>
          <a:xfrm>
            <a:off x="554734" y="3342511"/>
            <a:ext cx="903832" cy="18487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t>Details</a:t>
            </a:r>
            <a:endParaRPr lang="en-US" sz="1100" i="1"/>
          </a:p>
        </p:txBody>
      </p:sp>
      <p:sp>
        <p:nvSpPr>
          <p:cNvPr id="30" name="TextBox 62">
            <a:extLst>
              <a:ext uri="{FF2B5EF4-FFF2-40B4-BE49-F238E27FC236}">
                <a16:creationId xmlns:a16="http://schemas.microsoft.com/office/drawing/2014/main" id="{5E8110C6-41D3-8181-DB53-8F9CB3B66D35}"/>
              </a:ext>
            </a:extLst>
          </p:cNvPr>
          <p:cNvSpPr txBox="1">
            <a:spLocks/>
          </p:cNvSpPr>
          <p:nvPr/>
        </p:nvSpPr>
        <p:spPr>
          <a:xfrm>
            <a:off x="5210549" y="2565137"/>
            <a:ext cx="3060682" cy="67710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100"/>
              <a:t>Load is supported by dispatchable on-site generation such that G-1 ≥ load and treated as firm, with reliability managed through ERCOT operational actions</a:t>
            </a:r>
            <a:endParaRPr lang="en-CA" sz="1100"/>
          </a:p>
        </p:txBody>
      </p:sp>
      <p:sp>
        <p:nvSpPr>
          <p:cNvPr id="31" name="TextBox 62">
            <a:extLst>
              <a:ext uri="{FF2B5EF4-FFF2-40B4-BE49-F238E27FC236}">
                <a16:creationId xmlns:a16="http://schemas.microsoft.com/office/drawing/2014/main" id="{D3416FA7-EDDA-F201-891E-BD8976576072}"/>
              </a:ext>
            </a:extLst>
          </p:cNvPr>
          <p:cNvSpPr txBox="1">
            <a:spLocks/>
          </p:cNvSpPr>
          <p:nvPr/>
        </p:nvSpPr>
        <p:spPr>
          <a:xfrm>
            <a:off x="5210549" y="3342511"/>
            <a:ext cx="3060682" cy="2623795"/>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100"/>
              <a:t>Configuration satisfies G-1 ≥ load (loss of one generator still allows remaining units to serve the load)</a:t>
            </a:r>
          </a:p>
          <a:p>
            <a:pPr marL="171450" lvl="0" indent="-171450">
              <a:buClr>
                <a:srgbClr val="000000"/>
              </a:buClr>
              <a:buFont typeface="Arial" panose="020B0604020202020204" pitchFamily="34" charset="0"/>
              <a:buChar char="•"/>
              <a:defRPr/>
            </a:pPr>
            <a:r>
              <a:rPr lang="en-US" sz="1100"/>
              <a:t>Load is treated as firm</a:t>
            </a:r>
          </a:p>
          <a:p>
            <a:pPr marL="171450" lvl="0" indent="-171450">
              <a:buClr>
                <a:srgbClr val="000000"/>
              </a:buClr>
              <a:buFont typeface="Arial" panose="020B0604020202020204" pitchFamily="34" charset="0"/>
              <a:buChar char="•"/>
              <a:defRPr/>
            </a:pPr>
            <a:r>
              <a:rPr lang="en-US" sz="1100"/>
              <a:t>No planning or administrative limit at POI</a:t>
            </a:r>
          </a:p>
          <a:p>
            <a:pPr marL="171450" lvl="0" indent="-171450">
              <a:buClr>
                <a:srgbClr val="000000"/>
              </a:buClr>
              <a:buFont typeface="Arial" panose="020B0604020202020204" pitchFamily="34" charset="0"/>
              <a:buChar char="•"/>
              <a:defRPr/>
            </a:pPr>
            <a:r>
              <a:rPr lang="en-US" sz="1100"/>
              <a:t>No transmission upgrades from batch study since configuration is G-1 secure</a:t>
            </a:r>
          </a:p>
          <a:p>
            <a:pPr marL="171450" lvl="0" indent="-171450">
              <a:buClr>
                <a:srgbClr val="000000"/>
              </a:buClr>
              <a:buFont typeface="Arial" panose="020B0604020202020204" pitchFamily="34" charset="0"/>
              <a:buChar char="•"/>
              <a:defRPr/>
            </a:pPr>
            <a:r>
              <a:rPr lang="en-US" sz="1100"/>
              <a:t>In operations:</a:t>
            </a:r>
          </a:p>
          <a:p>
            <a:pPr marL="400050" lvl="1" indent="-171450">
              <a:buClr>
                <a:srgbClr val="000000"/>
              </a:buClr>
              <a:buFont typeface="Arial" panose="020B0604020202020204" pitchFamily="34" charset="0"/>
              <a:buChar char="­"/>
              <a:defRPr/>
            </a:pPr>
            <a:r>
              <a:rPr lang="en-US" sz="1100"/>
              <a:t>ERCOT may reject generator outages or require mitigation plans</a:t>
            </a:r>
          </a:p>
          <a:p>
            <a:pPr marL="400050" lvl="1" indent="-171450">
              <a:buClr>
                <a:srgbClr val="000000"/>
              </a:buClr>
              <a:buFont typeface="Arial" panose="020B0604020202020204" pitchFamily="34" charset="0"/>
              <a:buChar char="­"/>
              <a:defRPr/>
            </a:pPr>
            <a:r>
              <a:rPr lang="en-US" sz="1100"/>
              <a:t>ERCOT may RUC resources</a:t>
            </a:r>
            <a:r>
              <a:rPr lang="en-US" sz="1100" baseline="30000"/>
              <a:t>1</a:t>
            </a:r>
            <a:endParaRPr lang="en-US" sz="1100"/>
          </a:p>
          <a:p>
            <a:pPr marL="400050" lvl="1" indent="-171450">
              <a:buClr>
                <a:srgbClr val="000000"/>
              </a:buClr>
              <a:buFont typeface="Arial" panose="020B0604020202020204" pitchFamily="34" charset="0"/>
              <a:buChar char="­"/>
              <a:defRPr/>
            </a:pPr>
            <a:r>
              <a:rPr lang="en-US" sz="1100"/>
              <a:t>In real-time, mitigation plans or local load shed may be used</a:t>
            </a:r>
          </a:p>
        </p:txBody>
      </p:sp>
      <p:sp>
        <p:nvSpPr>
          <p:cNvPr id="32" name="4. Footnote">
            <a:extLst>
              <a:ext uri="{FF2B5EF4-FFF2-40B4-BE49-F238E27FC236}">
                <a16:creationId xmlns:a16="http://schemas.microsoft.com/office/drawing/2014/main" id="{E4A68C18-8802-7099-8FA2-09D55C9A4C96}"/>
              </a:ext>
            </a:extLst>
          </p:cNvPr>
          <p:cNvSpPr txBox="1"/>
          <p:nvPr>
            <p:custDataLst>
              <p:tags r:id="rId3"/>
            </p:custDataLst>
          </p:nvPr>
        </p:nvSpPr>
        <p:spPr>
          <a:xfrm>
            <a:off x="2235695" y="6515756"/>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lang="en-US"/>
              <a:t>3. Conceptual designs still under internal review and may change  | </a:t>
            </a: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sp>
        <p:nvSpPr>
          <p:cNvPr id="33" name="TextBox 62">
            <a:extLst>
              <a:ext uri="{FF2B5EF4-FFF2-40B4-BE49-F238E27FC236}">
                <a16:creationId xmlns:a16="http://schemas.microsoft.com/office/drawing/2014/main" id="{E3170027-0D31-36A4-515E-984658AF2403}"/>
              </a:ext>
            </a:extLst>
          </p:cNvPr>
          <p:cNvSpPr txBox="1">
            <a:spLocks/>
          </p:cNvSpPr>
          <p:nvPr/>
        </p:nvSpPr>
        <p:spPr>
          <a:xfrm>
            <a:off x="8576580" y="2565137"/>
            <a:ext cx="3060682" cy="33855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100"/>
              <a:t>Site operates with a fixed transmission withdrawal limit determined through batch study</a:t>
            </a:r>
            <a:endParaRPr lang="en-CA" sz="1100">
              <a:solidFill>
                <a:srgbClr val="000000"/>
              </a:solidFill>
            </a:endParaRPr>
          </a:p>
        </p:txBody>
      </p:sp>
      <p:sp>
        <p:nvSpPr>
          <p:cNvPr id="34" name="TextBox 62">
            <a:extLst>
              <a:ext uri="{FF2B5EF4-FFF2-40B4-BE49-F238E27FC236}">
                <a16:creationId xmlns:a16="http://schemas.microsoft.com/office/drawing/2014/main" id="{A58FE62F-B358-87A8-9722-D576F80EBCD4}"/>
              </a:ext>
            </a:extLst>
          </p:cNvPr>
          <p:cNvSpPr txBox="1">
            <a:spLocks/>
          </p:cNvSpPr>
          <p:nvPr/>
        </p:nvSpPr>
        <p:spPr>
          <a:xfrm>
            <a:off x="8576580" y="3342511"/>
            <a:ext cx="3060682" cy="292387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lvl="0" indent="-171450">
              <a:buClr>
                <a:srgbClr val="000000"/>
              </a:buClr>
              <a:buFont typeface="Arial" panose="020B0604020202020204" pitchFamily="34" charset="0"/>
              <a:buChar char="•"/>
              <a:defRPr/>
            </a:pPr>
            <a:r>
              <a:rPr lang="en-US" sz="1100"/>
              <a:t>Generation mix may include thermal resources, renewables, and batteries</a:t>
            </a:r>
          </a:p>
          <a:p>
            <a:pPr marL="171450" lvl="0" indent="-171450">
              <a:buClr>
                <a:srgbClr val="000000"/>
              </a:buClr>
              <a:buFont typeface="Arial" panose="020B0604020202020204" pitchFamily="34" charset="0"/>
              <a:buChar char="•"/>
              <a:defRPr/>
            </a:pPr>
            <a:r>
              <a:rPr lang="en-US" sz="1100"/>
              <a:t>A fixed transmission withdrawal limit is established (e.g., 100 MW grid import limit) determined in the batch study</a:t>
            </a:r>
          </a:p>
          <a:p>
            <a:pPr marL="171450" lvl="0" indent="-171450">
              <a:buClr>
                <a:srgbClr val="000000"/>
              </a:buClr>
              <a:buFont typeface="Arial" panose="020B0604020202020204" pitchFamily="34" charset="0"/>
              <a:buChar char="•"/>
              <a:defRPr/>
            </a:pPr>
            <a:r>
              <a:rPr lang="en-US" sz="1100"/>
              <a:t>ERCOT does not coordinate RUC</a:t>
            </a:r>
            <a:r>
              <a:rPr lang="en-US" sz="1100" baseline="30000"/>
              <a:t>1</a:t>
            </a:r>
            <a:r>
              <a:rPr lang="en-US" sz="1100"/>
              <a:t> or outage management for the facility</a:t>
            </a:r>
          </a:p>
          <a:p>
            <a:pPr marL="171450" lvl="0" indent="-171450">
              <a:buClr>
                <a:srgbClr val="000000"/>
              </a:buClr>
              <a:buFont typeface="Arial" panose="020B0604020202020204" pitchFamily="34" charset="0"/>
              <a:buChar char="•"/>
              <a:defRPr/>
            </a:pPr>
            <a:r>
              <a:rPr lang="en-US" sz="1100"/>
              <a:t>The load and generation owners must coordinate operations to ensure grid imports never exceed the limit</a:t>
            </a:r>
          </a:p>
          <a:p>
            <a:pPr marL="171450" lvl="0" indent="-171450">
              <a:buClr>
                <a:srgbClr val="000000"/>
              </a:buClr>
              <a:buFont typeface="Arial" panose="020B0604020202020204" pitchFamily="34" charset="0"/>
              <a:buChar char="•"/>
              <a:defRPr/>
            </a:pPr>
            <a:r>
              <a:rPr lang="en-US" sz="1100"/>
              <a:t>The site would be equipped with a reverse power relay or equivalent protection to enforce the limit</a:t>
            </a:r>
          </a:p>
          <a:p>
            <a:pPr marL="171450" lvl="0" indent="-171450">
              <a:buClr>
                <a:srgbClr val="000000"/>
              </a:buClr>
              <a:buFont typeface="Arial" panose="020B0604020202020204" pitchFamily="34" charset="0"/>
              <a:buChar char="•"/>
              <a:defRPr/>
            </a:pPr>
            <a:r>
              <a:rPr lang="en-US" sz="1100"/>
              <a:t>Transmission upgrades required if identified by the batch study to meet reliability criteria</a:t>
            </a:r>
            <a:r>
              <a:rPr lang="en-US" sz="1100" baseline="30000"/>
              <a:t>2</a:t>
            </a:r>
            <a:endParaRPr lang="en-CA" sz="1100">
              <a:solidFill>
                <a:srgbClr val="000000"/>
              </a:solidFill>
            </a:endParaRPr>
          </a:p>
        </p:txBody>
      </p:sp>
      <p:sp>
        <p:nvSpPr>
          <p:cNvPr id="35" name="4. Footnote">
            <a:extLst>
              <a:ext uri="{FF2B5EF4-FFF2-40B4-BE49-F238E27FC236}">
                <a16:creationId xmlns:a16="http://schemas.microsoft.com/office/drawing/2014/main" id="{7577A502-2319-AF59-1D7C-28DF4A67C02C}"/>
              </a:ext>
            </a:extLst>
          </p:cNvPr>
          <p:cNvSpPr txBox="1"/>
          <p:nvPr>
            <p:custDataLst>
              <p:tags r:id="rId4"/>
            </p:custDataLst>
          </p:nvPr>
        </p:nvSpPr>
        <p:spPr>
          <a:xfrm>
            <a:off x="2235695" y="6330935"/>
            <a:ext cx="9150991"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kumimoji="0" lang="en-US" sz="800" b="0" i="0" u="none" strike="noStrike" kern="1200" cap="none" spc="0" normalizeH="0" baseline="0" noProof="0">
                <a:ln>
                  <a:noFill/>
                </a:ln>
                <a:effectLst/>
                <a:uLnTx/>
                <a:uFillTx/>
                <a:latin typeface="Arial"/>
                <a:ea typeface="+mn-ea"/>
                <a:cs typeface="Arial" panose="020B0604020202020204" pitchFamily="34" charset="0"/>
              </a:rPr>
              <a:t>1. RUC (Reliability Unit Commitment): ERCOT mechanism used to commit generation outside the market to maintain system reliability  |  2. </a:t>
            </a:r>
            <a:r>
              <a:rPr lang="en-US"/>
              <a:t>Based on batch study results for the generation/load mix</a:t>
            </a:r>
            <a:endParaRPr kumimoji="0" lang="en-US" sz="800" b="0" i="0" u="none" strike="sngStrike" kern="1200" cap="none" spc="0" normalizeH="0" baseline="0" noProof="0">
              <a:ln>
                <a:noFill/>
              </a:ln>
              <a:effectLst/>
              <a:uLnTx/>
              <a:uFillTx/>
              <a:latin typeface="Arial"/>
              <a:ea typeface="+mn-ea"/>
              <a:cs typeface="Arial" panose="020B0604020202020204" pitchFamily="34" charset="0"/>
            </a:endParaRPr>
          </a:p>
        </p:txBody>
      </p:sp>
      <p:sp>
        <p:nvSpPr>
          <p:cNvPr id="37" name="Isosceles Triangle 36">
            <a:extLst>
              <a:ext uri="{FF2B5EF4-FFF2-40B4-BE49-F238E27FC236}">
                <a16:creationId xmlns:a16="http://schemas.microsoft.com/office/drawing/2014/main" id="{2F0A0C69-5A93-36BA-FACA-719448936EB4}"/>
              </a:ext>
            </a:extLst>
          </p:cNvPr>
          <p:cNvSpPr>
            <a:spLocks/>
          </p:cNvSpPr>
          <p:nvPr/>
        </p:nvSpPr>
        <p:spPr>
          <a:xfrm flipV="1">
            <a:off x="3656600" y="1993223"/>
            <a:ext cx="365120"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cxnSp>
        <p:nvCxnSpPr>
          <p:cNvPr id="45" name="Straight Connector 44">
            <a:extLst>
              <a:ext uri="{FF2B5EF4-FFF2-40B4-BE49-F238E27FC236}">
                <a16:creationId xmlns:a16="http://schemas.microsoft.com/office/drawing/2014/main" id="{6BBAACF6-F21A-CCBD-C63D-B9EB02D8EA98}"/>
              </a:ext>
            </a:extLst>
          </p:cNvPr>
          <p:cNvCxnSpPr>
            <a:cxnSpLocks/>
          </p:cNvCxnSpPr>
          <p:nvPr/>
        </p:nvCxnSpPr>
        <p:spPr>
          <a:xfrm>
            <a:off x="2500721" y="1578544"/>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BE1A62F-73DC-88F0-CCE8-CA5D1705316F}"/>
              </a:ext>
            </a:extLst>
          </p:cNvPr>
          <p:cNvCxnSpPr>
            <a:cxnSpLocks/>
          </p:cNvCxnSpPr>
          <p:nvPr/>
        </p:nvCxnSpPr>
        <p:spPr>
          <a:xfrm>
            <a:off x="2925640" y="1578544"/>
            <a:ext cx="0" cy="401945"/>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FF23599-925D-D112-8C7E-8C7A3A1E5681}"/>
              </a:ext>
            </a:extLst>
          </p:cNvPr>
          <p:cNvCxnSpPr>
            <a:cxnSpLocks/>
          </p:cNvCxnSpPr>
          <p:nvPr/>
        </p:nvCxnSpPr>
        <p:spPr>
          <a:xfrm>
            <a:off x="3839160" y="1578544"/>
            <a:ext cx="0" cy="401945"/>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Isosceles Triangle 60">
            <a:extLst>
              <a:ext uri="{FF2B5EF4-FFF2-40B4-BE49-F238E27FC236}">
                <a16:creationId xmlns:a16="http://schemas.microsoft.com/office/drawing/2014/main" id="{9108F9D2-693D-72C1-C8AE-55605269973B}"/>
              </a:ext>
            </a:extLst>
          </p:cNvPr>
          <p:cNvSpPr>
            <a:spLocks/>
          </p:cNvSpPr>
          <p:nvPr/>
        </p:nvSpPr>
        <p:spPr>
          <a:xfrm flipV="1">
            <a:off x="7022631" y="1993223"/>
            <a:ext cx="365120"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cxnSp>
        <p:nvCxnSpPr>
          <p:cNvPr id="63" name="Straight Connector 62">
            <a:extLst>
              <a:ext uri="{FF2B5EF4-FFF2-40B4-BE49-F238E27FC236}">
                <a16:creationId xmlns:a16="http://schemas.microsoft.com/office/drawing/2014/main" id="{23586CCC-54E6-448C-68B7-CF93C4810DE3}"/>
              </a:ext>
            </a:extLst>
          </p:cNvPr>
          <p:cNvCxnSpPr>
            <a:cxnSpLocks/>
          </p:cNvCxnSpPr>
          <p:nvPr/>
        </p:nvCxnSpPr>
        <p:spPr>
          <a:xfrm>
            <a:off x="5866752" y="1578544"/>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8" name="Isosceles Triangle 67">
            <a:extLst>
              <a:ext uri="{FF2B5EF4-FFF2-40B4-BE49-F238E27FC236}">
                <a16:creationId xmlns:a16="http://schemas.microsoft.com/office/drawing/2014/main" id="{80746CA1-F39B-3334-DE5D-E30526DAED75}"/>
              </a:ext>
            </a:extLst>
          </p:cNvPr>
          <p:cNvSpPr>
            <a:spLocks/>
          </p:cNvSpPr>
          <p:nvPr/>
        </p:nvSpPr>
        <p:spPr>
          <a:xfrm flipV="1">
            <a:off x="10362618" y="1993223"/>
            <a:ext cx="365120" cy="365120"/>
          </a:xfrm>
          <a:prstGeom prst="triangl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err="1">
              <a:solidFill>
                <a:schemeClr val="accent1"/>
              </a:solidFill>
            </a:endParaRPr>
          </a:p>
        </p:txBody>
      </p:sp>
      <p:cxnSp>
        <p:nvCxnSpPr>
          <p:cNvPr id="70" name="Straight Connector 69">
            <a:extLst>
              <a:ext uri="{FF2B5EF4-FFF2-40B4-BE49-F238E27FC236}">
                <a16:creationId xmlns:a16="http://schemas.microsoft.com/office/drawing/2014/main" id="{B85B0319-A025-2787-64EE-753DFD430243}"/>
              </a:ext>
            </a:extLst>
          </p:cNvPr>
          <p:cNvCxnSpPr>
            <a:cxnSpLocks/>
          </p:cNvCxnSpPr>
          <p:nvPr/>
        </p:nvCxnSpPr>
        <p:spPr>
          <a:xfrm>
            <a:off x="9232783" y="1578544"/>
            <a:ext cx="1748276" cy="0"/>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93DE57AB-6FD0-272B-1CE5-ACF08F748C7B}"/>
              </a:ext>
            </a:extLst>
          </p:cNvPr>
          <p:cNvGrpSpPr/>
          <p:nvPr/>
        </p:nvGrpSpPr>
        <p:grpSpPr>
          <a:xfrm>
            <a:off x="6328678" y="1578544"/>
            <a:ext cx="876513" cy="425255"/>
            <a:chOff x="6328678" y="1626669"/>
            <a:chExt cx="876513" cy="425255"/>
          </a:xfrm>
        </p:grpSpPr>
        <p:cxnSp>
          <p:nvCxnSpPr>
            <p:cNvPr id="75" name="Connector: Elbow 74">
              <a:extLst>
                <a:ext uri="{FF2B5EF4-FFF2-40B4-BE49-F238E27FC236}">
                  <a16:creationId xmlns:a16="http://schemas.microsoft.com/office/drawing/2014/main" id="{9D5CD437-4902-92B1-E07E-677CAD166B54}"/>
                </a:ext>
              </a:extLst>
            </p:cNvPr>
            <p:cNvCxnSpPr>
              <a:cxnSpLocks/>
            </p:cNvCxnSpPr>
            <p:nvPr/>
          </p:nvCxnSpPr>
          <p:spPr>
            <a:xfrm rot="16200000" flipH="1" flipV="1">
              <a:off x="6761646" y="1608379"/>
              <a:ext cx="10577" cy="876513"/>
            </a:xfrm>
            <a:prstGeom prst="bentConnector3">
              <a:avLst>
                <a:gd name="adj1" fmla="val -2566834"/>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740A90A-835F-E080-7975-3FA12ABDF4D7}"/>
                </a:ext>
              </a:extLst>
            </p:cNvPr>
            <p:cNvCxnSpPr>
              <a:cxnSpLocks/>
            </p:cNvCxnSpPr>
            <p:nvPr/>
          </p:nvCxnSpPr>
          <p:spPr>
            <a:xfrm>
              <a:off x="6766934" y="1626669"/>
              <a:ext cx="0" cy="152939"/>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1A832DC4-94CC-DCBA-DE33-F0AEB7059E4E}"/>
              </a:ext>
            </a:extLst>
          </p:cNvPr>
          <p:cNvGrpSpPr/>
          <p:nvPr/>
        </p:nvGrpSpPr>
        <p:grpSpPr>
          <a:xfrm>
            <a:off x="9668665" y="1578544"/>
            <a:ext cx="876513" cy="425255"/>
            <a:chOff x="6328678" y="1626669"/>
            <a:chExt cx="876513" cy="425255"/>
          </a:xfrm>
        </p:grpSpPr>
        <p:cxnSp>
          <p:nvCxnSpPr>
            <p:cNvPr id="80" name="Connector: Elbow 79">
              <a:extLst>
                <a:ext uri="{FF2B5EF4-FFF2-40B4-BE49-F238E27FC236}">
                  <a16:creationId xmlns:a16="http://schemas.microsoft.com/office/drawing/2014/main" id="{39607B76-12CE-9A99-5308-0DEB0AA3022B}"/>
                </a:ext>
              </a:extLst>
            </p:cNvPr>
            <p:cNvCxnSpPr>
              <a:cxnSpLocks/>
            </p:cNvCxnSpPr>
            <p:nvPr/>
          </p:nvCxnSpPr>
          <p:spPr>
            <a:xfrm rot="16200000" flipH="1" flipV="1">
              <a:off x="6761646" y="1608379"/>
              <a:ext cx="10577" cy="876513"/>
            </a:xfrm>
            <a:prstGeom prst="bentConnector3">
              <a:avLst>
                <a:gd name="adj1" fmla="val -2566834"/>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BDF5346-E8CC-2FD7-5FBD-9CF28956E548}"/>
                </a:ext>
              </a:extLst>
            </p:cNvPr>
            <p:cNvCxnSpPr>
              <a:cxnSpLocks/>
            </p:cNvCxnSpPr>
            <p:nvPr/>
          </p:nvCxnSpPr>
          <p:spPr>
            <a:xfrm>
              <a:off x="6766934" y="1626669"/>
              <a:ext cx="0" cy="152939"/>
            </a:xfrm>
            <a:prstGeom prst="line">
              <a:avLst/>
            </a:prstGeom>
            <a:ln w="28575"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84" name="TextBox 62">
            <a:extLst>
              <a:ext uri="{FF2B5EF4-FFF2-40B4-BE49-F238E27FC236}">
                <a16:creationId xmlns:a16="http://schemas.microsoft.com/office/drawing/2014/main" id="{50D75707-1466-58E3-FF25-37CD0B55286E}"/>
              </a:ext>
            </a:extLst>
          </p:cNvPr>
          <p:cNvSpPr txBox="1">
            <a:spLocks/>
          </p:cNvSpPr>
          <p:nvPr/>
        </p:nvSpPr>
        <p:spPr>
          <a:xfrm>
            <a:off x="7344728" y="1673585"/>
            <a:ext cx="732703"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sz="900" i="1"/>
              <a:t>No admin limit</a:t>
            </a:r>
            <a:endParaRPr lang="en-CA" sz="900" i="1">
              <a:solidFill>
                <a:srgbClr val="000000"/>
              </a:solidFill>
            </a:endParaRPr>
          </a:p>
        </p:txBody>
      </p:sp>
      <p:sp>
        <p:nvSpPr>
          <p:cNvPr id="87" name="TextBox 62">
            <a:extLst>
              <a:ext uri="{FF2B5EF4-FFF2-40B4-BE49-F238E27FC236}">
                <a16:creationId xmlns:a16="http://schemas.microsoft.com/office/drawing/2014/main" id="{CD8C6DF0-E335-9C67-6CAD-4DC3BDA1CD49}"/>
              </a:ext>
            </a:extLst>
          </p:cNvPr>
          <p:cNvSpPr txBox="1">
            <a:spLocks/>
          </p:cNvSpPr>
          <p:nvPr/>
        </p:nvSpPr>
        <p:spPr>
          <a:xfrm>
            <a:off x="10791946" y="1673585"/>
            <a:ext cx="851688" cy="55399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buNone/>
              <a:defRPr/>
            </a:pPr>
            <a:r>
              <a:rPr lang="en-US" sz="900" i="1"/>
              <a:t>0-100 MW limit ensured by reverse power relay</a:t>
            </a:r>
            <a:endParaRPr lang="en-CA" sz="900" i="1"/>
          </a:p>
        </p:txBody>
      </p:sp>
      <p:grpSp>
        <p:nvGrpSpPr>
          <p:cNvPr id="98" name="Group 97">
            <a:extLst>
              <a:ext uri="{FF2B5EF4-FFF2-40B4-BE49-F238E27FC236}">
                <a16:creationId xmlns:a16="http://schemas.microsoft.com/office/drawing/2014/main" id="{0E896E29-A220-555B-2CBD-16EFDBC896E4}"/>
              </a:ext>
            </a:extLst>
          </p:cNvPr>
          <p:cNvGrpSpPr/>
          <p:nvPr/>
        </p:nvGrpSpPr>
        <p:grpSpPr>
          <a:xfrm>
            <a:off x="2460618" y="1882952"/>
            <a:ext cx="930044" cy="519123"/>
            <a:chOff x="2460618" y="1882952"/>
            <a:chExt cx="930044" cy="519123"/>
          </a:xfrm>
        </p:grpSpPr>
        <p:sp>
          <p:nvSpPr>
            <p:cNvPr id="96" name="Oval 95">
              <a:extLst>
                <a:ext uri="{FF2B5EF4-FFF2-40B4-BE49-F238E27FC236}">
                  <a16:creationId xmlns:a16="http://schemas.microsoft.com/office/drawing/2014/main" id="{96568D18-DC98-3465-BF27-32C9304C80AD}"/>
                </a:ext>
              </a:extLst>
            </p:cNvPr>
            <p:cNvSpPr>
              <a:spLocks/>
            </p:cNvSpPr>
            <p:nvPr/>
          </p:nvSpPr>
          <p:spPr>
            <a:xfrm>
              <a:off x="3025542" y="20369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38" name="Oval 37">
              <a:extLst>
                <a:ext uri="{FF2B5EF4-FFF2-40B4-BE49-F238E27FC236}">
                  <a16:creationId xmlns:a16="http://schemas.microsoft.com/office/drawing/2014/main" id="{5BB17C20-14B9-90CF-253E-2E16BB7D1146}"/>
                </a:ext>
              </a:extLst>
            </p:cNvPr>
            <p:cNvSpPr>
              <a:spLocks/>
            </p:cNvSpPr>
            <p:nvPr/>
          </p:nvSpPr>
          <p:spPr>
            <a:xfrm>
              <a:off x="2884311" y="19984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40" name="Oval 39">
              <a:extLst>
                <a:ext uri="{FF2B5EF4-FFF2-40B4-BE49-F238E27FC236}">
                  <a16:creationId xmlns:a16="http://schemas.microsoft.com/office/drawing/2014/main" id="{BB9ABA9D-DE1E-5F13-C9F9-1AE7F5F63CA5}"/>
                </a:ext>
              </a:extLst>
            </p:cNvPr>
            <p:cNvSpPr>
              <a:spLocks/>
            </p:cNvSpPr>
            <p:nvPr/>
          </p:nvSpPr>
          <p:spPr>
            <a:xfrm>
              <a:off x="2743080" y="195995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41" name="Oval 40">
              <a:extLst>
                <a:ext uri="{FF2B5EF4-FFF2-40B4-BE49-F238E27FC236}">
                  <a16:creationId xmlns:a16="http://schemas.microsoft.com/office/drawing/2014/main" id="{C6126726-3C25-5B9C-B9D5-E12596E4A539}"/>
                </a:ext>
              </a:extLst>
            </p:cNvPr>
            <p:cNvSpPr>
              <a:spLocks/>
            </p:cNvSpPr>
            <p:nvPr/>
          </p:nvSpPr>
          <p:spPr>
            <a:xfrm>
              <a:off x="2601849" y="192145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95" name="Oval 94">
              <a:extLst>
                <a:ext uri="{FF2B5EF4-FFF2-40B4-BE49-F238E27FC236}">
                  <a16:creationId xmlns:a16="http://schemas.microsoft.com/office/drawing/2014/main" id="{F69CC3F3-1C4B-54A2-69F3-A0167262DD7E}"/>
                </a:ext>
              </a:extLst>
            </p:cNvPr>
            <p:cNvSpPr>
              <a:spLocks/>
            </p:cNvSpPr>
            <p:nvPr/>
          </p:nvSpPr>
          <p:spPr>
            <a:xfrm>
              <a:off x="2460618" y="1882952"/>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grpSp>
      <p:grpSp>
        <p:nvGrpSpPr>
          <p:cNvPr id="99" name="Group 98">
            <a:extLst>
              <a:ext uri="{FF2B5EF4-FFF2-40B4-BE49-F238E27FC236}">
                <a16:creationId xmlns:a16="http://schemas.microsoft.com/office/drawing/2014/main" id="{284C6966-C1B4-8133-AAD9-5BF477D87C7C}"/>
              </a:ext>
            </a:extLst>
          </p:cNvPr>
          <p:cNvGrpSpPr/>
          <p:nvPr/>
        </p:nvGrpSpPr>
        <p:grpSpPr>
          <a:xfrm>
            <a:off x="5860229" y="1882952"/>
            <a:ext cx="930044" cy="519123"/>
            <a:chOff x="2460618" y="1882952"/>
            <a:chExt cx="930044" cy="519123"/>
          </a:xfrm>
        </p:grpSpPr>
        <p:sp>
          <p:nvSpPr>
            <p:cNvPr id="100" name="Oval 99">
              <a:extLst>
                <a:ext uri="{FF2B5EF4-FFF2-40B4-BE49-F238E27FC236}">
                  <a16:creationId xmlns:a16="http://schemas.microsoft.com/office/drawing/2014/main" id="{C7AE1D9F-F91A-B734-26BF-E895AA0C85BA}"/>
                </a:ext>
              </a:extLst>
            </p:cNvPr>
            <p:cNvSpPr>
              <a:spLocks/>
            </p:cNvSpPr>
            <p:nvPr/>
          </p:nvSpPr>
          <p:spPr>
            <a:xfrm>
              <a:off x="3025542" y="20369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1" name="Oval 100">
              <a:extLst>
                <a:ext uri="{FF2B5EF4-FFF2-40B4-BE49-F238E27FC236}">
                  <a16:creationId xmlns:a16="http://schemas.microsoft.com/office/drawing/2014/main" id="{93642538-6157-384B-1170-70A7F9A70FDF}"/>
                </a:ext>
              </a:extLst>
            </p:cNvPr>
            <p:cNvSpPr>
              <a:spLocks/>
            </p:cNvSpPr>
            <p:nvPr/>
          </p:nvSpPr>
          <p:spPr>
            <a:xfrm>
              <a:off x="2884311" y="19984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2" name="Oval 101">
              <a:extLst>
                <a:ext uri="{FF2B5EF4-FFF2-40B4-BE49-F238E27FC236}">
                  <a16:creationId xmlns:a16="http://schemas.microsoft.com/office/drawing/2014/main" id="{D6D5F82F-CD24-9B80-363F-856BCC338C53}"/>
                </a:ext>
              </a:extLst>
            </p:cNvPr>
            <p:cNvSpPr>
              <a:spLocks/>
            </p:cNvSpPr>
            <p:nvPr/>
          </p:nvSpPr>
          <p:spPr>
            <a:xfrm>
              <a:off x="2743080" y="195995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3" name="Oval 102">
              <a:extLst>
                <a:ext uri="{FF2B5EF4-FFF2-40B4-BE49-F238E27FC236}">
                  <a16:creationId xmlns:a16="http://schemas.microsoft.com/office/drawing/2014/main" id="{2E564A80-A86B-D862-6434-50CF3E1BDDE7}"/>
                </a:ext>
              </a:extLst>
            </p:cNvPr>
            <p:cNvSpPr>
              <a:spLocks/>
            </p:cNvSpPr>
            <p:nvPr/>
          </p:nvSpPr>
          <p:spPr>
            <a:xfrm>
              <a:off x="2601849" y="192145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4" name="Oval 103">
              <a:extLst>
                <a:ext uri="{FF2B5EF4-FFF2-40B4-BE49-F238E27FC236}">
                  <a16:creationId xmlns:a16="http://schemas.microsoft.com/office/drawing/2014/main" id="{CFED8F9C-020D-7060-5960-6215CCB7D476}"/>
                </a:ext>
              </a:extLst>
            </p:cNvPr>
            <p:cNvSpPr>
              <a:spLocks/>
            </p:cNvSpPr>
            <p:nvPr/>
          </p:nvSpPr>
          <p:spPr>
            <a:xfrm>
              <a:off x="2460618" y="1882952"/>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grpSp>
      <p:grpSp>
        <p:nvGrpSpPr>
          <p:cNvPr id="105" name="Group 104">
            <a:extLst>
              <a:ext uri="{FF2B5EF4-FFF2-40B4-BE49-F238E27FC236}">
                <a16:creationId xmlns:a16="http://schemas.microsoft.com/office/drawing/2014/main" id="{A483A4FD-7015-21BF-9926-EF85457158F8}"/>
              </a:ext>
            </a:extLst>
          </p:cNvPr>
          <p:cNvGrpSpPr/>
          <p:nvPr/>
        </p:nvGrpSpPr>
        <p:grpSpPr>
          <a:xfrm>
            <a:off x="9341447" y="1921453"/>
            <a:ext cx="647582" cy="442122"/>
            <a:chOff x="2601849" y="1921453"/>
            <a:chExt cx="647582" cy="442122"/>
          </a:xfrm>
        </p:grpSpPr>
        <p:sp>
          <p:nvSpPr>
            <p:cNvPr id="107" name="Oval 106">
              <a:extLst>
                <a:ext uri="{FF2B5EF4-FFF2-40B4-BE49-F238E27FC236}">
                  <a16:creationId xmlns:a16="http://schemas.microsoft.com/office/drawing/2014/main" id="{A353EDB3-A7C9-B4AC-CBB6-714C7E41676D}"/>
                </a:ext>
              </a:extLst>
            </p:cNvPr>
            <p:cNvSpPr>
              <a:spLocks/>
            </p:cNvSpPr>
            <p:nvPr/>
          </p:nvSpPr>
          <p:spPr>
            <a:xfrm>
              <a:off x="2884311" y="1998455"/>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8" name="Oval 107">
              <a:extLst>
                <a:ext uri="{FF2B5EF4-FFF2-40B4-BE49-F238E27FC236}">
                  <a16:creationId xmlns:a16="http://schemas.microsoft.com/office/drawing/2014/main" id="{FA79D03F-B0FB-4BBA-ECAD-7BDBA97EC7EE}"/>
                </a:ext>
              </a:extLst>
            </p:cNvPr>
            <p:cNvSpPr>
              <a:spLocks/>
            </p:cNvSpPr>
            <p:nvPr/>
          </p:nvSpPr>
          <p:spPr>
            <a:xfrm>
              <a:off x="2743080" y="1959954"/>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sp>
          <p:nvSpPr>
            <p:cNvPr id="109" name="Oval 108">
              <a:extLst>
                <a:ext uri="{FF2B5EF4-FFF2-40B4-BE49-F238E27FC236}">
                  <a16:creationId xmlns:a16="http://schemas.microsoft.com/office/drawing/2014/main" id="{4B91E38F-7B65-04A0-B0B2-395ED566FAC8}"/>
                </a:ext>
              </a:extLst>
            </p:cNvPr>
            <p:cNvSpPr>
              <a:spLocks/>
            </p:cNvSpPr>
            <p:nvPr/>
          </p:nvSpPr>
          <p:spPr>
            <a:xfrm>
              <a:off x="2601849" y="1921453"/>
              <a:ext cx="365120" cy="365120"/>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400">
                  <a:solidFill>
                    <a:schemeClr val="accent1"/>
                  </a:solidFill>
                </a:rPr>
                <a:t>~</a:t>
              </a:r>
            </a:p>
          </p:txBody>
        </p:sp>
      </p:grpSp>
      <p:grpSp>
        <p:nvGrpSpPr>
          <p:cNvPr id="4" name="XWhite 32">
            <a:extLst>
              <a:ext uri="{FF2B5EF4-FFF2-40B4-BE49-F238E27FC236}">
                <a16:creationId xmlns:a16="http://schemas.microsoft.com/office/drawing/2014/main" id="{E1442166-DAD0-91A6-31D0-4A8E698424EE}"/>
              </a:ext>
            </a:extLst>
          </p:cNvPr>
          <p:cNvGrpSpPr>
            <a:grpSpLocks noChangeAspect="1"/>
          </p:cNvGrpSpPr>
          <p:nvPr>
            <p:custDataLst>
              <p:tags r:id="rId5"/>
            </p:custDataLst>
          </p:nvPr>
        </p:nvGrpSpPr>
        <p:grpSpPr>
          <a:xfrm>
            <a:off x="9864721" y="856847"/>
            <a:ext cx="184843" cy="184843"/>
            <a:chOff x="1016000" y="1016000"/>
            <a:chExt cx="396228" cy="396228"/>
          </a:xfrm>
        </p:grpSpPr>
        <p:sp>
          <p:nvSpPr>
            <p:cNvPr id="7" name="Oval 6">
              <a:extLst>
                <a:ext uri="{FF2B5EF4-FFF2-40B4-BE49-F238E27FC236}">
                  <a16:creationId xmlns:a16="http://schemas.microsoft.com/office/drawing/2014/main" id="{6E4A35E4-368B-D133-2889-AB51342F8198}"/>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8" name="Graphic 7">
              <a:extLst>
                <a:ext uri="{FF2B5EF4-FFF2-40B4-BE49-F238E27FC236}">
                  <a16:creationId xmlns:a16="http://schemas.microsoft.com/office/drawing/2014/main" id="{2E0AF701-29AA-5B47-37C0-8FC9FB743E3A}"/>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sp>
        <p:nvSpPr>
          <p:cNvPr id="5" name="TextBox 62">
            <a:extLst>
              <a:ext uri="{FF2B5EF4-FFF2-40B4-BE49-F238E27FC236}">
                <a16:creationId xmlns:a16="http://schemas.microsoft.com/office/drawing/2014/main" id="{FC18A127-3046-07D6-B6ED-EB4D10772A4A}"/>
              </a:ext>
            </a:extLst>
          </p:cNvPr>
          <p:cNvSpPr txBox="1">
            <a:spLocks/>
          </p:cNvSpPr>
          <p:nvPr/>
        </p:nvSpPr>
        <p:spPr>
          <a:xfrm>
            <a:off x="10120827" y="880019"/>
            <a:ext cx="1516435" cy="13849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Point of interconnection (POI)</a:t>
            </a:r>
            <a:endParaRPr kumimoji="0" lang="en-CA" sz="9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11" name="XWhite 32">
            <a:extLst>
              <a:ext uri="{FF2B5EF4-FFF2-40B4-BE49-F238E27FC236}">
                <a16:creationId xmlns:a16="http://schemas.microsoft.com/office/drawing/2014/main" id="{B9EE5725-3E33-DE92-9B84-A3AEF4E9EC40}"/>
              </a:ext>
            </a:extLst>
          </p:cNvPr>
          <p:cNvGrpSpPr>
            <a:grpSpLocks noChangeAspect="1"/>
          </p:cNvGrpSpPr>
          <p:nvPr>
            <p:custDataLst>
              <p:tags r:id="rId6"/>
            </p:custDataLst>
          </p:nvPr>
        </p:nvGrpSpPr>
        <p:grpSpPr>
          <a:xfrm>
            <a:off x="2831954" y="1492148"/>
            <a:ext cx="184843" cy="184843"/>
            <a:chOff x="1016000" y="1016000"/>
            <a:chExt cx="396228" cy="396228"/>
          </a:xfrm>
        </p:grpSpPr>
        <p:sp>
          <p:nvSpPr>
            <p:cNvPr id="21" name="Oval 20">
              <a:extLst>
                <a:ext uri="{FF2B5EF4-FFF2-40B4-BE49-F238E27FC236}">
                  <a16:creationId xmlns:a16="http://schemas.microsoft.com/office/drawing/2014/main" id="{F0F1E3B1-39B3-DD31-1B2D-CEF97AB4FCF7}"/>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5" name="Graphic 24">
              <a:extLst>
                <a:ext uri="{FF2B5EF4-FFF2-40B4-BE49-F238E27FC236}">
                  <a16:creationId xmlns:a16="http://schemas.microsoft.com/office/drawing/2014/main" id="{66AE7C26-3FE8-293E-4E77-4E5AFCD4CF68}"/>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grpSp>
        <p:nvGrpSpPr>
          <p:cNvPr id="27" name="XWhite 32">
            <a:extLst>
              <a:ext uri="{FF2B5EF4-FFF2-40B4-BE49-F238E27FC236}">
                <a16:creationId xmlns:a16="http://schemas.microsoft.com/office/drawing/2014/main" id="{DD5E65C7-2A7C-2FBA-C7C7-327E414C4835}"/>
              </a:ext>
            </a:extLst>
          </p:cNvPr>
          <p:cNvGrpSpPr>
            <a:grpSpLocks noChangeAspect="1"/>
          </p:cNvGrpSpPr>
          <p:nvPr>
            <p:custDataLst>
              <p:tags r:id="rId7"/>
            </p:custDataLst>
          </p:nvPr>
        </p:nvGrpSpPr>
        <p:grpSpPr>
          <a:xfrm>
            <a:off x="3746886" y="1492148"/>
            <a:ext cx="184843" cy="184843"/>
            <a:chOff x="1016000" y="1016000"/>
            <a:chExt cx="396228" cy="396228"/>
          </a:xfrm>
        </p:grpSpPr>
        <p:sp>
          <p:nvSpPr>
            <p:cNvPr id="36" name="Oval 35">
              <a:extLst>
                <a:ext uri="{FF2B5EF4-FFF2-40B4-BE49-F238E27FC236}">
                  <a16:creationId xmlns:a16="http://schemas.microsoft.com/office/drawing/2014/main" id="{624AB86C-1D1B-6E0C-FDDB-79789090658A}"/>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9" name="Graphic 38">
              <a:extLst>
                <a:ext uri="{FF2B5EF4-FFF2-40B4-BE49-F238E27FC236}">
                  <a16:creationId xmlns:a16="http://schemas.microsoft.com/office/drawing/2014/main" id="{171D6F40-68C2-B99E-A021-7317E1643448}"/>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grpSp>
        <p:nvGrpSpPr>
          <p:cNvPr id="43" name="XWhite 32">
            <a:extLst>
              <a:ext uri="{FF2B5EF4-FFF2-40B4-BE49-F238E27FC236}">
                <a16:creationId xmlns:a16="http://schemas.microsoft.com/office/drawing/2014/main" id="{0AB6CE00-1F80-CAFA-E831-2129B253CFC8}"/>
              </a:ext>
            </a:extLst>
          </p:cNvPr>
          <p:cNvGrpSpPr>
            <a:grpSpLocks noChangeAspect="1"/>
          </p:cNvGrpSpPr>
          <p:nvPr>
            <p:custDataLst>
              <p:tags r:id="rId8"/>
            </p:custDataLst>
          </p:nvPr>
        </p:nvGrpSpPr>
        <p:grpSpPr>
          <a:xfrm>
            <a:off x="6671188" y="1633765"/>
            <a:ext cx="184843" cy="184843"/>
            <a:chOff x="1016000" y="1016000"/>
            <a:chExt cx="396228" cy="396228"/>
          </a:xfrm>
        </p:grpSpPr>
        <p:sp>
          <p:nvSpPr>
            <p:cNvPr id="44" name="Oval 43">
              <a:extLst>
                <a:ext uri="{FF2B5EF4-FFF2-40B4-BE49-F238E27FC236}">
                  <a16:creationId xmlns:a16="http://schemas.microsoft.com/office/drawing/2014/main" id="{29CC0353-BD19-C9EE-99D0-5368B17D4F20}"/>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46" name="Graphic 45">
              <a:extLst>
                <a:ext uri="{FF2B5EF4-FFF2-40B4-BE49-F238E27FC236}">
                  <a16:creationId xmlns:a16="http://schemas.microsoft.com/office/drawing/2014/main" id="{DFB76739-5708-060A-483C-481EF7789C11}"/>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grpSp>
        <p:nvGrpSpPr>
          <p:cNvPr id="47" name="XWhite 32">
            <a:extLst>
              <a:ext uri="{FF2B5EF4-FFF2-40B4-BE49-F238E27FC236}">
                <a16:creationId xmlns:a16="http://schemas.microsoft.com/office/drawing/2014/main" id="{6328F4BA-A465-D4A6-438E-61BFF970C614}"/>
              </a:ext>
            </a:extLst>
          </p:cNvPr>
          <p:cNvGrpSpPr>
            <a:grpSpLocks noChangeAspect="1"/>
          </p:cNvGrpSpPr>
          <p:nvPr>
            <p:custDataLst>
              <p:tags r:id="rId9"/>
            </p:custDataLst>
          </p:nvPr>
        </p:nvGrpSpPr>
        <p:grpSpPr>
          <a:xfrm>
            <a:off x="10014499" y="1633765"/>
            <a:ext cx="184843" cy="184843"/>
            <a:chOff x="1016000" y="1016000"/>
            <a:chExt cx="396228" cy="396228"/>
          </a:xfrm>
        </p:grpSpPr>
        <p:sp>
          <p:nvSpPr>
            <p:cNvPr id="49" name="Oval 48">
              <a:extLst>
                <a:ext uri="{FF2B5EF4-FFF2-40B4-BE49-F238E27FC236}">
                  <a16:creationId xmlns:a16="http://schemas.microsoft.com/office/drawing/2014/main" id="{3BB4FD88-0C31-FA8D-5D0B-85D21BA52B1D}"/>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de-DE"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51" name="Graphic 50">
              <a:extLst>
                <a:ext uri="{FF2B5EF4-FFF2-40B4-BE49-F238E27FC236}">
                  <a16:creationId xmlns:a16="http://schemas.microsoft.com/office/drawing/2014/main" id="{2B6DDD8C-7CA4-3658-0A62-D69AC2F13711}"/>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sp>
        <p:nvSpPr>
          <p:cNvPr id="9" name="Rectangle 8">
            <a:extLst>
              <a:ext uri="{FF2B5EF4-FFF2-40B4-BE49-F238E27FC236}">
                <a16:creationId xmlns:a16="http://schemas.microsoft.com/office/drawing/2014/main" id="{7CA92973-3B28-3112-F228-1B8A8CBF8270}"/>
              </a:ext>
            </a:extLst>
          </p:cNvPr>
          <p:cNvSpPr/>
          <p:nvPr/>
        </p:nvSpPr>
        <p:spPr>
          <a:xfrm>
            <a:off x="5051914" y="1180467"/>
            <a:ext cx="3482917" cy="4978570"/>
          </a:xfrm>
          <a:prstGeom prst="rect">
            <a:avLst/>
          </a:prstGeom>
          <a:solidFill>
            <a:srgbClr val="E6E6E6">
              <a:alpha val="75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800">
                <a:solidFill>
                  <a:schemeClr val="bg1"/>
                </a:solidFill>
              </a:rPr>
              <a:t>Too many issues to resolve for </a:t>
            </a:r>
          </a:p>
          <a:p>
            <a:pPr algn="ctr">
              <a:spcBef>
                <a:spcPts val="300"/>
              </a:spcBef>
              <a:spcAft>
                <a:spcPts val="300"/>
              </a:spcAft>
            </a:pPr>
            <a:r>
              <a:rPr lang="en-US" sz="2800">
                <a:solidFill>
                  <a:schemeClr val="bg1"/>
                </a:solidFill>
              </a:rPr>
              <a:t>Batch Zero</a:t>
            </a:r>
          </a:p>
        </p:txBody>
      </p:sp>
    </p:spTree>
    <p:extLst>
      <p:ext uri="{BB962C8B-B14F-4D97-AF65-F5344CB8AC3E}">
        <p14:creationId xmlns:p14="http://schemas.microsoft.com/office/powerpoint/2010/main" val="324023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2" hidden="1">
            <a:extLst>
              <a:ext uri="{FF2B5EF4-FFF2-40B4-BE49-F238E27FC236}">
                <a16:creationId xmlns:a16="http://schemas.microsoft.com/office/drawing/2014/main" id="{408467B4-DFFC-464C-BBDB-E452834EA782}"/>
              </a:ext>
            </a:extLst>
          </p:cNvPr>
          <p:cNvGraphicFramePr>
            <a:graphicFrameLocks noChangeAspect="1"/>
          </p:cNvGraphicFramePr>
          <p:nvPr>
            <p:custDataLst>
              <p:tags r:id="rId2"/>
            </p:custDataLst>
            <p:extLst>
              <p:ext uri="{D42A27DB-BD31-4B8C-83A1-F6EECF244321}">
                <p14:modId xmlns:p14="http://schemas.microsoft.com/office/powerpoint/2010/main" val="2668890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73" imgH="473" progId="TCLayout.ActiveDocument.1">
                  <p:embed/>
                </p:oleObj>
              </mc:Choice>
              <mc:Fallback>
                <p:oleObj name="think-cell Slide" r:id="rId13" imgW="473" imgH="473" progId="TCLayout.ActiveDocument.1">
                  <p:embed/>
                  <p:pic>
                    <p:nvPicPr>
                      <p:cNvPr id="11" name="Object 2" hidden="1">
                        <a:extLst>
                          <a:ext uri="{FF2B5EF4-FFF2-40B4-BE49-F238E27FC236}">
                            <a16:creationId xmlns:a16="http://schemas.microsoft.com/office/drawing/2014/main" id="{408467B4-DFFC-464C-BBDB-E452834EA782}"/>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4FB9A9A7-146C-44DF-9032-C9AD17362861}"/>
              </a:ext>
            </a:extLst>
          </p:cNvPr>
          <p:cNvSpPr txBox="1"/>
          <p:nvPr/>
        </p:nvSpPr>
        <p:spPr>
          <a:xfrm>
            <a:off x="554736" y="1954097"/>
            <a:ext cx="1866285" cy="2949806"/>
          </a:xfrm>
          <a:custGeom>
            <a:avLst/>
            <a:gdLst/>
            <a:ahLst/>
            <a:cxnLst/>
            <a:rect l="l" t="t" r="r" b="b"/>
            <a:pathLst>
              <a:path w="2906702" h="4594264">
                <a:moveTo>
                  <a:pt x="1194322" y="3440270"/>
                </a:moveTo>
                <a:cubicBezTo>
                  <a:pt x="1353565" y="3440270"/>
                  <a:pt x="1492645" y="3497659"/>
                  <a:pt x="1611560" y="3612438"/>
                </a:cubicBezTo>
                <a:cubicBezTo>
                  <a:pt x="1730475" y="3727217"/>
                  <a:pt x="1789933" y="3863194"/>
                  <a:pt x="1789933" y="4020368"/>
                </a:cubicBezTo>
                <a:cubicBezTo>
                  <a:pt x="1789933" y="4177544"/>
                  <a:pt x="1730475" y="4312486"/>
                  <a:pt x="1611560" y="4425198"/>
                </a:cubicBezTo>
                <a:cubicBezTo>
                  <a:pt x="1492645" y="4537908"/>
                  <a:pt x="1353565" y="4594264"/>
                  <a:pt x="1194322" y="4594264"/>
                </a:cubicBezTo>
                <a:cubicBezTo>
                  <a:pt x="1033011" y="4594264"/>
                  <a:pt x="892898" y="4537908"/>
                  <a:pt x="773983" y="4425198"/>
                </a:cubicBezTo>
                <a:cubicBezTo>
                  <a:pt x="655068" y="4312486"/>
                  <a:pt x="595610" y="4177544"/>
                  <a:pt x="595610" y="4020368"/>
                </a:cubicBezTo>
                <a:cubicBezTo>
                  <a:pt x="595610" y="3863194"/>
                  <a:pt x="655068" y="3727217"/>
                  <a:pt x="773983" y="3612438"/>
                </a:cubicBezTo>
                <a:cubicBezTo>
                  <a:pt x="892898" y="3497659"/>
                  <a:pt x="1033011" y="3440270"/>
                  <a:pt x="1194322" y="3440270"/>
                </a:cubicBezTo>
                <a:close/>
                <a:moveTo>
                  <a:pt x="1386655" y="0"/>
                </a:moveTo>
                <a:cubicBezTo>
                  <a:pt x="1839567" y="0"/>
                  <a:pt x="2206136" y="117882"/>
                  <a:pt x="2486362" y="353644"/>
                </a:cubicBezTo>
                <a:cubicBezTo>
                  <a:pt x="2766588" y="589406"/>
                  <a:pt x="2906702" y="900654"/>
                  <a:pt x="2906702" y="1287387"/>
                </a:cubicBezTo>
                <a:cubicBezTo>
                  <a:pt x="2906702" y="1703073"/>
                  <a:pt x="2764003" y="2040172"/>
                  <a:pt x="2478606" y="2298683"/>
                </a:cubicBezTo>
                <a:cubicBezTo>
                  <a:pt x="2193210" y="2557195"/>
                  <a:pt x="1812681" y="2705063"/>
                  <a:pt x="1337021" y="2742289"/>
                </a:cubicBezTo>
                <a:lnTo>
                  <a:pt x="1318408" y="3164179"/>
                </a:lnTo>
                <a:lnTo>
                  <a:pt x="1042318" y="3164179"/>
                </a:lnTo>
                <a:lnTo>
                  <a:pt x="1042318" y="1957448"/>
                </a:lnTo>
                <a:cubicBezTo>
                  <a:pt x="1342191" y="1932631"/>
                  <a:pt x="1576919" y="1838016"/>
                  <a:pt x="1746503" y="1673603"/>
                </a:cubicBezTo>
                <a:cubicBezTo>
                  <a:pt x="1916086" y="1509190"/>
                  <a:pt x="2000878" y="1285319"/>
                  <a:pt x="2000878" y="1001990"/>
                </a:cubicBezTo>
                <a:cubicBezTo>
                  <a:pt x="2000878" y="776569"/>
                  <a:pt x="1941420" y="596127"/>
                  <a:pt x="1822505" y="460668"/>
                </a:cubicBezTo>
                <a:cubicBezTo>
                  <a:pt x="1703590" y="325208"/>
                  <a:pt x="1543830" y="257478"/>
                  <a:pt x="1343225" y="257478"/>
                </a:cubicBezTo>
                <a:cubicBezTo>
                  <a:pt x="1258433" y="257478"/>
                  <a:pt x="1182948" y="266267"/>
                  <a:pt x="1116769" y="283846"/>
                </a:cubicBezTo>
                <a:cubicBezTo>
                  <a:pt x="1050590" y="301424"/>
                  <a:pt x="986479" y="328827"/>
                  <a:pt x="924437" y="366052"/>
                </a:cubicBezTo>
                <a:cubicBezTo>
                  <a:pt x="945117" y="432232"/>
                  <a:pt x="969418" y="517540"/>
                  <a:pt x="997337" y="621979"/>
                </a:cubicBezTo>
                <a:cubicBezTo>
                  <a:pt x="1025256" y="726417"/>
                  <a:pt x="1039216" y="823101"/>
                  <a:pt x="1039216" y="912028"/>
                </a:cubicBezTo>
                <a:cubicBezTo>
                  <a:pt x="1039216" y="1056795"/>
                  <a:pt x="992167" y="1168989"/>
                  <a:pt x="898068" y="1248610"/>
                </a:cubicBezTo>
                <a:cubicBezTo>
                  <a:pt x="803970" y="1328232"/>
                  <a:pt x="673164" y="1368042"/>
                  <a:pt x="505648" y="1368042"/>
                </a:cubicBezTo>
                <a:cubicBezTo>
                  <a:pt x="348473" y="1368042"/>
                  <a:pt x="224905" y="1318408"/>
                  <a:pt x="134943" y="1219140"/>
                </a:cubicBezTo>
                <a:cubicBezTo>
                  <a:pt x="44981" y="1119871"/>
                  <a:pt x="0" y="997854"/>
                  <a:pt x="0" y="853088"/>
                </a:cubicBezTo>
                <a:cubicBezTo>
                  <a:pt x="0" y="615258"/>
                  <a:pt x="135460" y="413619"/>
                  <a:pt x="406380" y="248171"/>
                </a:cubicBezTo>
                <a:cubicBezTo>
                  <a:pt x="677300" y="82724"/>
                  <a:pt x="1004058" y="0"/>
                  <a:pt x="1386655" y="0"/>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endParaRPr lang="en-US" sz="50000">
              <a:solidFill>
                <a:schemeClr val="bg1"/>
              </a:solidFill>
              <a:latin typeface="+mj-lt"/>
            </a:endParaRPr>
          </a:p>
        </p:txBody>
      </p:sp>
      <p:sp>
        <p:nvSpPr>
          <p:cNvPr id="12" name="Title 11">
            <a:extLst>
              <a:ext uri="{FF2B5EF4-FFF2-40B4-BE49-F238E27FC236}">
                <a16:creationId xmlns:a16="http://schemas.microsoft.com/office/drawing/2014/main" id="{74844148-2804-411C-A7A9-9498551389BF}"/>
              </a:ext>
            </a:extLst>
          </p:cNvPr>
          <p:cNvSpPr>
            <a:spLocks noGrp="1"/>
          </p:cNvSpPr>
          <p:nvPr>
            <p:ph type="title"/>
          </p:nvPr>
        </p:nvSpPr>
        <p:spPr>
          <a:xfrm>
            <a:off x="554736" y="24695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t>Key design and implementation questions</a:t>
            </a:r>
          </a:p>
        </p:txBody>
      </p:sp>
      <p:cxnSp>
        <p:nvCxnSpPr>
          <p:cNvPr id="14" name="GreyLineSeparatorStrong 12">
            <a:extLst>
              <a:ext uri="{FF2B5EF4-FFF2-40B4-BE49-F238E27FC236}">
                <a16:creationId xmlns:a16="http://schemas.microsoft.com/office/drawing/2014/main" id="{C3E392FA-8B07-D632-2B7F-510A6E12EBE1}"/>
              </a:ext>
            </a:extLst>
          </p:cNvPr>
          <p:cNvCxnSpPr>
            <a:cxnSpLocks/>
          </p:cNvCxnSpPr>
          <p:nvPr>
            <p:custDataLst>
              <p:tags r:id="rId3"/>
            </p:custDataLst>
          </p:nvPr>
        </p:nvCxnSpPr>
        <p:spPr>
          <a:xfrm>
            <a:off x="2702103" y="2172460"/>
            <a:ext cx="8935161"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4. Footnote">
            <a:extLst>
              <a:ext uri="{FF2B5EF4-FFF2-40B4-BE49-F238E27FC236}">
                <a16:creationId xmlns:a16="http://schemas.microsoft.com/office/drawing/2014/main" id="{8DF1848A-FB6F-EA77-37B4-DDFFC2FDECDC}"/>
              </a:ext>
            </a:extLst>
          </p:cNvPr>
          <p:cNvSpPr txBox="1"/>
          <p:nvPr>
            <p:custDataLst>
              <p:tags r:id="rId4"/>
            </p:custDataLst>
          </p:nvPr>
        </p:nvSpPr>
        <p:spPr>
          <a:xfrm>
            <a:off x="2235695" y="6515756"/>
            <a:ext cx="7885132"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ERCOT discussions</a:t>
            </a:r>
          </a:p>
        </p:txBody>
      </p:sp>
      <p:grpSp>
        <p:nvGrpSpPr>
          <p:cNvPr id="59" name="Group 58">
            <a:extLst>
              <a:ext uri="{FF2B5EF4-FFF2-40B4-BE49-F238E27FC236}">
                <a16:creationId xmlns:a16="http://schemas.microsoft.com/office/drawing/2014/main" id="{93DB7618-60FB-3798-33BF-3E20D6CF302F}"/>
              </a:ext>
            </a:extLst>
          </p:cNvPr>
          <p:cNvGrpSpPr/>
          <p:nvPr/>
        </p:nvGrpSpPr>
        <p:grpSpPr>
          <a:xfrm>
            <a:off x="2702103" y="1044533"/>
            <a:ext cx="8935161" cy="1007573"/>
            <a:chOff x="2702103" y="1044533"/>
            <a:chExt cx="8935161" cy="1007573"/>
          </a:xfrm>
        </p:grpSpPr>
        <p:sp>
          <p:nvSpPr>
            <p:cNvPr id="4" name="TextBox 3">
              <a:extLst>
                <a:ext uri="{FF2B5EF4-FFF2-40B4-BE49-F238E27FC236}">
                  <a16:creationId xmlns:a16="http://schemas.microsoft.com/office/drawing/2014/main" id="{687C675C-C50E-CB01-A2CE-6B5D98AE7C03}"/>
                </a:ext>
              </a:extLst>
            </p:cNvPr>
            <p:cNvSpPr txBox="1">
              <a:spLocks/>
            </p:cNvSpPr>
            <p:nvPr/>
          </p:nvSpPr>
          <p:spPr>
            <a:xfrm>
              <a:off x="4849470" y="1044533"/>
              <a:ext cx="6787794" cy="49244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should SLFs be modeled across Batch Study and transmission planning</a:t>
              </a:r>
              <a:r>
                <a:rPr lang="en-US" sz="1400"/>
                <a:t>, especially if the processes are integrated?</a:t>
              </a:r>
            </a:p>
          </p:txBody>
        </p:sp>
        <p:sp>
          <p:nvSpPr>
            <p:cNvPr id="5" name="TextBox 4">
              <a:extLst>
                <a:ext uri="{FF2B5EF4-FFF2-40B4-BE49-F238E27FC236}">
                  <a16:creationId xmlns:a16="http://schemas.microsoft.com/office/drawing/2014/main" id="{3C783DA2-F82D-D277-0D9E-24649CEE6B72}"/>
                </a:ext>
              </a:extLst>
            </p:cNvPr>
            <p:cNvSpPr txBox="1"/>
            <p:nvPr/>
          </p:nvSpPr>
          <p:spPr>
            <a:xfrm>
              <a:off x="4849470" y="1621219"/>
              <a:ext cx="6787794"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should SLFs present generation/load to ERCOT systems </a:t>
              </a:r>
              <a:r>
                <a:rPr lang="en-US" sz="1400"/>
                <a:t>(COPs, outage coordination)?</a:t>
              </a:r>
            </a:p>
          </p:txBody>
        </p:sp>
        <p:cxnSp>
          <p:nvCxnSpPr>
            <p:cNvPr id="10" name="GreyLineSeparatorStrong 12">
              <a:extLst>
                <a:ext uri="{FF2B5EF4-FFF2-40B4-BE49-F238E27FC236}">
                  <a16:creationId xmlns:a16="http://schemas.microsoft.com/office/drawing/2014/main" id="{F9D1B753-59E8-EDEB-6BF8-5D622E85F9AD}"/>
                </a:ext>
              </a:extLst>
            </p:cNvPr>
            <p:cNvCxnSpPr>
              <a:cxnSpLocks/>
            </p:cNvCxnSpPr>
            <p:nvPr>
              <p:custDataLst>
                <p:tags r:id="rId11"/>
              </p:custDataLst>
            </p:nvPr>
          </p:nvCxnSpPr>
          <p:spPr>
            <a:xfrm>
              <a:off x="4849470" y="1579098"/>
              <a:ext cx="678779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DCD731B-9295-348D-F6B2-32D947BA954B}"/>
                </a:ext>
              </a:extLst>
            </p:cNvPr>
            <p:cNvSpPr/>
            <p:nvPr/>
          </p:nvSpPr>
          <p:spPr>
            <a:xfrm>
              <a:off x="2702103" y="1044533"/>
              <a:ext cx="1866285" cy="100757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Integration with planning and operations</a:t>
              </a:r>
              <a:endParaRPr lang="en-US" sz="1400" b="1" err="1">
                <a:solidFill>
                  <a:schemeClr val="bg1"/>
                </a:solidFill>
              </a:endParaRPr>
            </a:p>
          </p:txBody>
        </p:sp>
      </p:grpSp>
      <p:grpSp>
        <p:nvGrpSpPr>
          <p:cNvPr id="60" name="Group 59">
            <a:extLst>
              <a:ext uri="{FF2B5EF4-FFF2-40B4-BE49-F238E27FC236}">
                <a16:creationId xmlns:a16="http://schemas.microsoft.com/office/drawing/2014/main" id="{318C94EE-4514-3895-CBA4-DA7ECBFF3B75}"/>
              </a:ext>
            </a:extLst>
          </p:cNvPr>
          <p:cNvGrpSpPr/>
          <p:nvPr/>
        </p:nvGrpSpPr>
        <p:grpSpPr>
          <a:xfrm>
            <a:off x="2702103" y="2292814"/>
            <a:ext cx="8935161" cy="1514051"/>
            <a:chOff x="2702103" y="2351393"/>
            <a:chExt cx="8935161" cy="1514051"/>
          </a:xfrm>
        </p:grpSpPr>
        <p:sp>
          <p:nvSpPr>
            <p:cNvPr id="6" name="TextBox 5">
              <a:extLst>
                <a:ext uri="{FF2B5EF4-FFF2-40B4-BE49-F238E27FC236}">
                  <a16:creationId xmlns:a16="http://schemas.microsoft.com/office/drawing/2014/main" id="{2FE6E9C2-13A4-22A9-5916-24A058FD7B63}"/>
                </a:ext>
              </a:extLst>
            </p:cNvPr>
            <p:cNvSpPr txBox="1"/>
            <p:nvPr/>
          </p:nvSpPr>
          <p:spPr>
            <a:xfrm>
              <a:off x="4849470" y="2351393"/>
              <a:ext cx="6787794"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Can reverse power above 0 MW be supported</a:t>
              </a:r>
              <a:r>
                <a:rPr lang="en-US" sz="1400"/>
                <a:t>, or does it trigger RAS classification?</a:t>
              </a:r>
            </a:p>
          </p:txBody>
        </p:sp>
        <p:sp>
          <p:nvSpPr>
            <p:cNvPr id="7" name="TextBox 6">
              <a:extLst>
                <a:ext uri="{FF2B5EF4-FFF2-40B4-BE49-F238E27FC236}">
                  <a16:creationId xmlns:a16="http://schemas.microsoft.com/office/drawing/2014/main" id="{83E8F22F-EA43-10B8-7441-43A22C27DCE1}"/>
                </a:ext>
              </a:extLst>
            </p:cNvPr>
            <p:cNvSpPr txBox="1"/>
            <p:nvPr/>
          </p:nvSpPr>
          <p:spPr>
            <a:xfrm>
              <a:off x="4849470" y="2785253"/>
              <a:ext cx="6787794"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If classified as RAS, what are the implications </a:t>
              </a:r>
              <a:r>
                <a:rPr lang="en-US" sz="1400"/>
                <a:t>for NERC compliance and control room operations?</a:t>
              </a:r>
            </a:p>
          </p:txBody>
        </p:sp>
        <p:sp>
          <p:nvSpPr>
            <p:cNvPr id="9" name="TextBox 8">
              <a:extLst>
                <a:ext uri="{FF2B5EF4-FFF2-40B4-BE49-F238E27FC236}">
                  <a16:creationId xmlns:a16="http://schemas.microsoft.com/office/drawing/2014/main" id="{CF79B77B-BD07-ADCD-1D17-B84B9D4DB28E}"/>
                </a:ext>
              </a:extLst>
            </p:cNvPr>
            <p:cNvSpPr txBox="1"/>
            <p:nvPr/>
          </p:nvSpPr>
          <p:spPr>
            <a:xfrm>
              <a:off x="4849470" y="3434557"/>
              <a:ext cx="6787794"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Are there viable alternatives </a:t>
              </a:r>
              <a:r>
                <a:rPr lang="en-US" sz="1400"/>
                <a:t>(e.g., reverse power relay with limits), or is zero the only feasible option?</a:t>
              </a:r>
            </a:p>
          </p:txBody>
        </p:sp>
        <p:cxnSp>
          <p:nvCxnSpPr>
            <p:cNvPr id="15" name="GreyLineSeparatorStrong 12">
              <a:extLst>
                <a:ext uri="{FF2B5EF4-FFF2-40B4-BE49-F238E27FC236}">
                  <a16:creationId xmlns:a16="http://schemas.microsoft.com/office/drawing/2014/main" id="{FCA377C2-2087-E98D-06D8-92EB910C6C45}"/>
                </a:ext>
              </a:extLst>
            </p:cNvPr>
            <p:cNvCxnSpPr>
              <a:cxnSpLocks/>
            </p:cNvCxnSpPr>
            <p:nvPr>
              <p:custDataLst>
                <p:tags r:id="rId9"/>
              </p:custDataLst>
            </p:nvPr>
          </p:nvCxnSpPr>
          <p:spPr>
            <a:xfrm>
              <a:off x="4849470" y="2676045"/>
              <a:ext cx="678779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GreyLineSeparatorStrong 12">
              <a:extLst>
                <a:ext uri="{FF2B5EF4-FFF2-40B4-BE49-F238E27FC236}">
                  <a16:creationId xmlns:a16="http://schemas.microsoft.com/office/drawing/2014/main" id="{0CB60E87-C0D0-6390-30AA-441B404054B6}"/>
                </a:ext>
              </a:extLst>
            </p:cNvPr>
            <p:cNvCxnSpPr>
              <a:cxnSpLocks/>
            </p:cNvCxnSpPr>
            <p:nvPr>
              <p:custDataLst>
                <p:tags r:id="rId10"/>
              </p:custDataLst>
            </p:nvPr>
          </p:nvCxnSpPr>
          <p:spPr>
            <a:xfrm>
              <a:off x="4849470" y="3325348"/>
              <a:ext cx="678779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FC7C7648-D2E1-DECE-B99A-623F1B7B14EE}"/>
                </a:ext>
              </a:extLst>
            </p:cNvPr>
            <p:cNvSpPr/>
            <p:nvPr/>
          </p:nvSpPr>
          <p:spPr>
            <a:xfrm>
              <a:off x="2702103" y="2351393"/>
              <a:ext cx="1866285" cy="15140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Reverse power and compliance constraints</a:t>
              </a:r>
            </a:p>
          </p:txBody>
        </p:sp>
      </p:grpSp>
      <p:cxnSp>
        <p:nvCxnSpPr>
          <p:cNvPr id="42" name="GreyLineSeparatorStrong 12">
            <a:extLst>
              <a:ext uri="{FF2B5EF4-FFF2-40B4-BE49-F238E27FC236}">
                <a16:creationId xmlns:a16="http://schemas.microsoft.com/office/drawing/2014/main" id="{F689C853-2661-1F78-9FCA-E73F7C14B437}"/>
              </a:ext>
            </a:extLst>
          </p:cNvPr>
          <p:cNvCxnSpPr>
            <a:cxnSpLocks/>
          </p:cNvCxnSpPr>
          <p:nvPr>
            <p:custDataLst>
              <p:tags r:id="rId5"/>
            </p:custDataLst>
          </p:nvPr>
        </p:nvCxnSpPr>
        <p:spPr>
          <a:xfrm>
            <a:off x="2702103" y="3927219"/>
            <a:ext cx="8935161"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B3D7833-11A2-4568-3DE1-089A33A39840}"/>
              </a:ext>
            </a:extLst>
          </p:cNvPr>
          <p:cNvGrpSpPr/>
          <p:nvPr/>
        </p:nvGrpSpPr>
        <p:grpSpPr>
          <a:xfrm>
            <a:off x="2702103" y="4047573"/>
            <a:ext cx="8935161" cy="1069848"/>
            <a:chOff x="2702103" y="4221357"/>
            <a:chExt cx="8935161" cy="1069848"/>
          </a:xfrm>
        </p:grpSpPr>
        <p:sp>
          <p:nvSpPr>
            <p:cNvPr id="43" name="TextBox 42">
              <a:extLst>
                <a:ext uri="{FF2B5EF4-FFF2-40B4-BE49-F238E27FC236}">
                  <a16:creationId xmlns:a16="http://schemas.microsoft.com/office/drawing/2014/main" id="{70052C51-9A06-154F-878E-4DDF640FAA49}"/>
                </a:ext>
              </a:extLst>
            </p:cNvPr>
            <p:cNvSpPr txBox="1">
              <a:spLocks/>
            </p:cNvSpPr>
            <p:nvPr/>
          </p:nvSpPr>
          <p:spPr>
            <a:xfrm>
              <a:off x="4849470" y="4221357"/>
              <a:ext cx="6787794" cy="49244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Should SLFs be limited to zero withdrawal </a:t>
              </a:r>
              <a:r>
                <a:rPr lang="en-US" sz="1400"/>
                <a:t>(i.e., injection-only) to avoid RAS and compliance complexity?</a:t>
              </a:r>
            </a:p>
          </p:txBody>
        </p:sp>
        <p:cxnSp>
          <p:nvCxnSpPr>
            <p:cNvPr id="47" name="GreyLineSeparatorStrong 12">
              <a:extLst>
                <a:ext uri="{FF2B5EF4-FFF2-40B4-BE49-F238E27FC236}">
                  <a16:creationId xmlns:a16="http://schemas.microsoft.com/office/drawing/2014/main" id="{6A8EB159-0264-7368-FB6D-A8CAD17A2A0C}"/>
                </a:ext>
              </a:extLst>
            </p:cNvPr>
            <p:cNvCxnSpPr>
              <a:cxnSpLocks/>
            </p:cNvCxnSpPr>
            <p:nvPr>
              <p:custDataLst>
                <p:tags r:id="rId8"/>
              </p:custDataLst>
            </p:nvPr>
          </p:nvCxnSpPr>
          <p:spPr>
            <a:xfrm>
              <a:off x="4849470" y="4787059"/>
              <a:ext cx="678779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8D3668C3-4C34-6CC2-0CEC-5FF0D2F9F7B9}"/>
                </a:ext>
              </a:extLst>
            </p:cNvPr>
            <p:cNvSpPr/>
            <p:nvPr/>
          </p:nvSpPr>
          <p:spPr>
            <a:xfrm>
              <a:off x="2702103" y="4221358"/>
              <a:ext cx="1866285" cy="85440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Implications for SLF design</a:t>
              </a:r>
            </a:p>
          </p:txBody>
        </p:sp>
        <p:sp>
          <p:nvSpPr>
            <p:cNvPr id="53" name="TextBox 52">
              <a:extLst>
                <a:ext uri="{FF2B5EF4-FFF2-40B4-BE49-F238E27FC236}">
                  <a16:creationId xmlns:a16="http://schemas.microsoft.com/office/drawing/2014/main" id="{9F52061D-04A8-DCFA-C597-D5C8449DEE4B}"/>
                </a:ext>
              </a:extLst>
            </p:cNvPr>
            <p:cNvSpPr txBox="1">
              <a:spLocks/>
            </p:cNvSpPr>
            <p:nvPr/>
          </p:nvSpPr>
          <p:spPr>
            <a:xfrm>
              <a:off x="4849470" y="4860318"/>
              <a:ext cx="6787794"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Should there be maximum load and generation sizes based on transmission network</a:t>
              </a:r>
              <a:r>
                <a:rPr lang="en-US" sz="1400"/>
                <a:t>, e.g., can you have a 1000 MW load/gen on a 100 MW, 138-kV line?</a:t>
              </a:r>
            </a:p>
          </p:txBody>
        </p:sp>
      </p:grpSp>
      <p:cxnSp>
        <p:nvCxnSpPr>
          <p:cNvPr id="54" name="GreyLineSeparatorStrong 12">
            <a:extLst>
              <a:ext uri="{FF2B5EF4-FFF2-40B4-BE49-F238E27FC236}">
                <a16:creationId xmlns:a16="http://schemas.microsoft.com/office/drawing/2014/main" id="{DC21D39C-EFDB-D147-9260-88826976C130}"/>
              </a:ext>
            </a:extLst>
          </p:cNvPr>
          <p:cNvCxnSpPr>
            <a:cxnSpLocks/>
          </p:cNvCxnSpPr>
          <p:nvPr>
            <p:custDataLst>
              <p:tags r:id="rId6"/>
            </p:custDataLst>
          </p:nvPr>
        </p:nvCxnSpPr>
        <p:spPr>
          <a:xfrm>
            <a:off x="2702103" y="5155894"/>
            <a:ext cx="8935161"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14001AD4-9FDD-65E2-50AA-EDF30A966397}"/>
              </a:ext>
            </a:extLst>
          </p:cNvPr>
          <p:cNvGrpSpPr/>
          <p:nvPr/>
        </p:nvGrpSpPr>
        <p:grpSpPr>
          <a:xfrm>
            <a:off x="2702103" y="5276250"/>
            <a:ext cx="8935161" cy="854405"/>
            <a:chOff x="2702103" y="5389264"/>
            <a:chExt cx="8935161" cy="854405"/>
          </a:xfrm>
        </p:grpSpPr>
        <p:sp>
          <p:nvSpPr>
            <p:cNvPr id="55" name="TextBox 54">
              <a:extLst>
                <a:ext uri="{FF2B5EF4-FFF2-40B4-BE49-F238E27FC236}">
                  <a16:creationId xmlns:a16="http://schemas.microsoft.com/office/drawing/2014/main" id="{47944D20-81BB-19C2-9FEC-E2F4B4CD3E12}"/>
                </a:ext>
              </a:extLst>
            </p:cNvPr>
            <p:cNvSpPr txBox="1">
              <a:spLocks/>
            </p:cNvSpPr>
            <p:nvPr/>
          </p:nvSpPr>
          <p:spPr>
            <a:xfrm>
              <a:off x="4849470" y="5389264"/>
              <a:ext cx="6787794" cy="49244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Is the “zero withdrawal” construct acceptable </a:t>
              </a:r>
              <a:r>
                <a:rPr lang="en-US" sz="1400"/>
                <a:t>from a TSP and operational perspective?</a:t>
              </a:r>
            </a:p>
          </p:txBody>
        </p:sp>
        <p:cxnSp>
          <p:nvCxnSpPr>
            <p:cNvPr id="56" name="GreyLineSeparatorStrong 12">
              <a:extLst>
                <a:ext uri="{FF2B5EF4-FFF2-40B4-BE49-F238E27FC236}">
                  <a16:creationId xmlns:a16="http://schemas.microsoft.com/office/drawing/2014/main" id="{4F8905C4-CC54-B2A0-A5B9-9C619A843DD5}"/>
                </a:ext>
              </a:extLst>
            </p:cNvPr>
            <p:cNvCxnSpPr>
              <a:cxnSpLocks/>
            </p:cNvCxnSpPr>
            <p:nvPr>
              <p:custDataLst>
                <p:tags r:id="rId7"/>
              </p:custDataLst>
            </p:nvPr>
          </p:nvCxnSpPr>
          <p:spPr>
            <a:xfrm>
              <a:off x="4849470" y="5954966"/>
              <a:ext cx="6787794"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0A7484CC-4E36-843D-D5EE-1D216B9F1A26}"/>
                </a:ext>
              </a:extLst>
            </p:cNvPr>
            <p:cNvSpPr/>
            <p:nvPr/>
          </p:nvSpPr>
          <p:spPr>
            <a:xfrm>
              <a:off x="2702103" y="5389265"/>
              <a:ext cx="1866285" cy="854404"/>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400" b="1">
                  <a:solidFill>
                    <a:schemeClr val="bg1"/>
                  </a:solidFill>
                </a:rPr>
                <a:t>Open validation points</a:t>
              </a:r>
            </a:p>
          </p:txBody>
        </p:sp>
        <p:sp>
          <p:nvSpPr>
            <p:cNvPr id="58" name="TextBox 57">
              <a:extLst>
                <a:ext uri="{FF2B5EF4-FFF2-40B4-BE49-F238E27FC236}">
                  <a16:creationId xmlns:a16="http://schemas.microsoft.com/office/drawing/2014/main" id="{EC0EE087-DA41-2770-56A7-23A85CE4AEA1}"/>
                </a:ext>
              </a:extLst>
            </p:cNvPr>
            <p:cNvSpPr txBox="1">
              <a:spLocks/>
            </p:cNvSpPr>
            <p:nvPr/>
          </p:nvSpPr>
          <p:spPr>
            <a:xfrm>
              <a:off x="4849470" y="6028225"/>
              <a:ext cx="6787794"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should deliverability and injection limits be defined </a:t>
              </a:r>
              <a:r>
                <a:rPr lang="en-US" sz="1400"/>
                <a:t>for SLF sites?</a:t>
              </a:r>
            </a:p>
          </p:txBody>
        </p:sp>
      </p:grpSp>
    </p:spTree>
    <p:custDataLst>
      <p:tags r:id="rId1"/>
    </p:custDataLst>
    <p:extLst>
      <p:ext uri="{BB962C8B-B14F-4D97-AF65-F5344CB8AC3E}">
        <p14:creationId xmlns:p14="http://schemas.microsoft.com/office/powerpoint/2010/main" val="25787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74081-52BD-9560-DB84-C2DB20D5ED79}"/>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DECD088A-69C5-48BA-6ABF-A736B05B40B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DECD088A-69C5-48BA-6ABF-A736B05B40B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A8DC8E2B-3211-6ED9-2EAA-E5504F8A73C6}"/>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26" name="Text Placeholder 2">
            <a:extLst>
              <a:ext uri="{FF2B5EF4-FFF2-40B4-BE49-F238E27FC236}">
                <a16:creationId xmlns:a16="http://schemas.microsoft.com/office/drawing/2014/main" id="{80ECD0C9-5430-2222-C11B-7EE85977A413}"/>
              </a:ext>
            </a:extLst>
          </p:cNvPr>
          <p:cNvSpPr>
            <a:spLocks noGrp="1"/>
          </p:cNvSpPr>
          <p:nvPr>
            <p:custDataLst>
              <p:tags r:id="rId3"/>
            </p:custDataLst>
          </p:nvPr>
        </p:nvSpPr>
        <p:spPr bwMode="auto">
          <a:xfrm>
            <a:off x="4052888" y="1157288"/>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Timeline and governance recap</a:t>
            </a:r>
            <a:endParaRPr lang="en-US">
              <a:solidFill>
                <a:schemeClr val="tx2"/>
              </a:solidFill>
            </a:endParaRPr>
          </a:p>
        </p:txBody>
      </p:sp>
      <p:sp>
        <p:nvSpPr>
          <p:cNvPr id="5" name="Text Placeholder 2">
            <a:hlinkClick r:id="" action="ppaction://noaction"/>
            <a:extLst>
              <a:ext uri="{FF2B5EF4-FFF2-40B4-BE49-F238E27FC236}">
                <a16:creationId xmlns:a16="http://schemas.microsoft.com/office/drawing/2014/main" id="{8A0BA73E-58B1-A0B9-8249-C07575F80334}"/>
              </a:ext>
            </a:extLst>
          </p:cNvPr>
          <p:cNvSpPr>
            <a:spLocks noGrp="1"/>
          </p:cNvSpPr>
          <p:nvPr>
            <p:custDataLst>
              <p:tags r:id="rId4"/>
            </p:custDataLst>
          </p:nvPr>
        </p:nvSpPr>
        <p:spPr bwMode="auto">
          <a:xfrm>
            <a:off x="4052888" y="1798639"/>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31" name="Text Placeholder 2">
            <a:hlinkClick r:id="" action="ppaction://noaction"/>
            <a:extLst>
              <a:ext uri="{FF2B5EF4-FFF2-40B4-BE49-F238E27FC236}">
                <a16:creationId xmlns:a16="http://schemas.microsoft.com/office/drawing/2014/main" id="{EE1BEF73-D19A-5BD4-FD4A-2AFD87EF403E}"/>
              </a:ext>
            </a:extLst>
          </p:cNvPr>
          <p:cNvSpPr>
            <a:spLocks noGrp="1"/>
          </p:cNvSpPr>
          <p:nvPr>
            <p:custDataLst>
              <p:tags r:id="rId5"/>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Eligibility / March 4</a:t>
            </a:r>
            <a:r>
              <a:rPr lang="en-US" baseline="30000"/>
              <a:t>th</a:t>
            </a:r>
            <a:r>
              <a:rPr lang="en-US"/>
              <a:t> discussion</a:t>
            </a:r>
          </a:p>
        </p:txBody>
      </p:sp>
      <p:sp>
        <p:nvSpPr>
          <p:cNvPr id="3" name="Text Placeholder 2">
            <a:hlinkClick r:id="" action="ppaction://noaction"/>
            <a:extLst>
              <a:ext uri="{FF2B5EF4-FFF2-40B4-BE49-F238E27FC236}">
                <a16:creationId xmlns:a16="http://schemas.microsoft.com/office/drawing/2014/main" id="{ECDF47E4-C45A-F025-66E9-B9225AF9334C}"/>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transmission planning</a:t>
            </a:r>
          </a:p>
        </p:txBody>
      </p:sp>
      <p:sp>
        <p:nvSpPr>
          <p:cNvPr id="39" name="Text Placeholder 2">
            <a:hlinkClick r:id="" action="ppaction://noaction"/>
            <a:extLst>
              <a:ext uri="{FF2B5EF4-FFF2-40B4-BE49-F238E27FC236}">
                <a16:creationId xmlns:a16="http://schemas.microsoft.com/office/drawing/2014/main" id="{3B1710D1-65A8-03FD-ECCC-4B774DED6CD5}"/>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42" name="Text Placeholder 2">
            <a:hlinkClick r:id="" action="ppaction://noaction"/>
            <a:extLst>
              <a:ext uri="{FF2B5EF4-FFF2-40B4-BE49-F238E27FC236}">
                <a16:creationId xmlns:a16="http://schemas.microsoft.com/office/drawing/2014/main" id="{A8B20BD1-7C9B-7B63-7DCD-56C533929774}"/>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44" name="Text Placeholder 2">
            <a:hlinkClick r:id="" action="ppaction://noaction"/>
            <a:extLst>
              <a:ext uri="{FF2B5EF4-FFF2-40B4-BE49-F238E27FC236}">
                <a16:creationId xmlns:a16="http://schemas.microsoft.com/office/drawing/2014/main" id="{05C17CDD-049E-44FC-3B01-8AEDA5E12B48}"/>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6BCB06D2-BDCC-0DDF-D025-CA8C5CC4147F}"/>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2240980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7AFD6-5CEF-9CAF-54D9-D8C85D50A7D1}"/>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60040BC0-01A7-12A2-35C9-154D4C3AE9D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60040BC0-01A7-12A2-35C9-154D4C3AE9DC}"/>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B281FD44-7F56-DBBE-8C74-7D4E6DFD5BE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 action="ppaction://noaction"/>
            <a:extLst>
              <a:ext uri="{FF2B5EF4-FFF2-40B4-BE49-F238E27FC236}">
                <a16:creationId xmlns:a16="http://schemas.microsoft.com/office/drawing/2014/main" id="{73CE970B-ECD6-99A5-3246-84032A8947E8}"/>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9" name="Text Placeholder 2">
            <a:hlinkClick r:id="" action="ppaction://noaction"/>
            <a:extLst>
              <a:ext uri="{FF2B5EF4-FFF2-40B4-BE49-F238E27FC236}">
                <a16:creationId xmlns:a16="http://schemas.microsoft.com/office/drawing/2014/main" id="{F991F6F0-85F4-4EE2-11DF-66687D47EF0F}"/>
              </a:ext>
            </a:extLst>
          </p:cNvPr>
          <p:cNvSpPr>
            <a:spLocks noGrp="1"/>
          </p:cNvSpPr>
          <p:nvPr>
            <p:custDataLst>
              <p:tags r:id="rId4"/>
            </p:custDataLst>
          </p:nvPr>
        </p:nvSpPr>
        <p:spPr bwMode="auto">
          <a:xfrm>
            <a:off x="4052888" y="1798639"/>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37" name="Text Placeholder 2">
            <a:hlinkClick r:id="" action="ppaction://noaction"/>
            <a:extLst>
              <a:ext uri="{FF2B5EF4-FFF2-40B4-BE49-F238E27FC236}">
                <a16:creationId xmlns:a16="http://schemas.microsoft.com/office/drawing/2014/main" id="{D5BE2E07-0674-7651-EB2C-A0824B76C7C6}"/>
              </a:ext>
            </a:extLst>
          </p:cNvPr>
          <p:cNvSpPr>
            <a:spLocks noGrp="1"/>
          </p:cNvSpPr>
          <p:nvPr>
            <p:custDataLst>
              <p:tags r:id="rId5"/>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Eligibility / March 4</a:t>
            </a:r>
            <a:r>
              <a:rPr lang="en-US" baseline="30000"/>
              <a:t>th</a:t>
            </a:r>
            <a:r>
              <a:rPr lang="en-US"/>
              <a:t> discussion</a:t>
            </a:r>
          </a:p>
        </p:txBody>
      </p:sp>
      <p:sp>
        <p:nvSpPr>
          <p:cNvPr id="5" name="Text Placeholder 2">
            <a:hlinkClick r:id="" action="ppaction://noaction"/>
            <a:extLst>
              <a:ext uri="{FF2B5EF4-FFF2-40B4-BE49-F238E27FC236}">
                <a16:creationId xmlns:a16="http://schemas.microsoft.com/office/drawing/2014/main" id="{B91E0F17-8564-7053-C0F4-FA0F0C65BFC6}"/>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transmission planning</a:t>
            </a:r>
          </a:p>
        </p:txBody>
      </p:sp>
      <p:sp>
        <p:nvSpPr>
          <p:cNvPr id="45" name="Text Placeholder 2">
            <a:hlinkClick r:id="" action="ppaction://noaction"/>
            <a:extLst>
              <a:ext uri="{FF2B5EF4-FFF2-40B4-BE49-F238E27FC236}">
                <a16:creationId xmlns:a16="http://schemas.microsoft.com/office/drawing/2014/main" id="{7CBFB476-AEC2-2C95-9ED1-E34A77C964E8}"/>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48" name="Text Placeholder 2">
            <a:hlinkClick r:id="" action="ppaction://noaction"/>
            <a:extLst>
              <a:ext uri="{FF2B5EF4-FFF2-40B4-BE49-F238E27FC236}">
                <a16:creationId xmlns:a16="http://schemas.microsoft.com/office/drawing/2014/main" id="{96B75C83-05A9-44A2-4873-E13669A0B8BD}"/>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50" name="Text Placeholder 2">
            <a:extLst>
              <a:ext uri="{FF2B5EF4-FFF2-40B4-BE49-F238E27FC236}">
                <a16:creationId xmlns:a16="http://schemas.microsoft.com/office/drawing/2014/main" id="{4E3BD333-59EB-9BAE-4A12-B93A740EA0A6}"/>
              </a:ext>
            </a:extLst>
          </p:cNvPr>
          <p:cNvSpPr>
            <a:spLocks noGrp="1"/>
          </p:cNvSpPr>
          <p:nvPr>
            <p:custDataLst>
              <p:tags r:id="rId9"/>
            </p:custDataLst>
          </p:nvPr>
        </p:nvSpPr>
        <p:spPr bwMode="auto">
          <a:xfrm>
            <a:off x="4052888" y="5002213"/>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Appendix</a:t>
            </a:r>
          </a:p>
        </p:txBody>
      </p:sp>
      <p:sp>
        <p:nvSpPr>
          <p:cNvPr id="4" name="2. Slide Title">
            <a:extLst>
              <a:ext uri="{FF2B5EF4-FFF2-40B4-BE49-F238E27FC236}">
                <a16:creationId xmlns:a16="http://schemas.microsoft.com/office/drawing/2014/main" id="{86341216-936B-24D5-1C51-AEFEA6D44052}"/>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4013999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55A5A-015F-BB6C-1EF8-E8BAB2A10657}"/>
            </a:ext>
          </a:extLst>
        </p:cNvPr>
        <p:cNvGrpSpPr/>
        <p:nvPr/>
      </p:nvGrpSpPr>
      <p:grpSpPr>
        <a:xfrm>
          <a:off x="0" y="0"/>
          <a:ext cx="0" cy="0"/>
          <a:chOff x="0" y="0"/>
          <a:chExt cx="0" cy="0"/>
        </a:xfrm>
      </p:grpSpPr>
      <p:graphicFrame>
        <p:nvGraphicFramePr>
          <p:cNvPr id="9" name="Object 6" hidden="1">
            <a:extLst>
              <a:ext uri="{FF2B5EF4-FFF2-40B4-BE49-F238E27FC236}">
                <a16:creationId xmlns:a16="http://schemas.microsoft.com/office/drawing/2014/main" id="{3C71AE3A-2172-2816-E44C-D072E3E0CC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606" imgH="608" progId="TCLayout.ActiveDocument.1">
                  <p:embed/>
                </p:oleObj>
              </mc:Choice>
              <mc:Fallback>
                <p:oleObj name="think-cell Slide" r:id="rId6" imgW="606" imgH="608" progId="TCLayout.ActiveDocument.1">
                  <p:embed/>
                  <p:pic>
                    <p:nvPicPr>
                      <p:cNvPr id="9" name="Object 6" hidden="1">
                        <a:extLst>
                          <a:ext uri="{FF2B5EF4-FFF2-40B4-BE49-F238E27FC236}">
                            <a16:creationId xmlns:a16="http://schemas.microsoft.com/office/drawing/2014/main" id="{3C71AE3A-2172-2816-E44C-D072E3E0CCA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3" name="1. On-page tracker" hidden="1">
            <a:extLst>
              <a:ext uri="{FF2B5EF4-FFF2-40B4-BE49-F238E27FC236}">
                <a16:creationId xmlns:a16="http://schemas.microsoft.com/office/drawing/2014/main" id="{023C5C22-311A-3EA2-A0A9-6904FBD1B597}"/>
              </a:ext>
            </a:extLst>
          </p:cNvPr>
          <p:cNvSpPr>
            <a:spLocks noGrp="1"/>
          </p:cNvSpPr>
          <p:nvPr>
            <p:ph type="body" sz="quarter" idx="10"/>
            <p:custDataLst>
              <p:tags r:id="rId2"/>
            </p:custDataLst>
          </p:nvPr>
        </p:nvSpPr>
        <p:spPr/>
        <p:txBody>
          <a:bodyPr/>
          <a:lstStyle/>
          <a:p>
            <a:endParaRPr lang="en-GB"/>
          </a:p>
        </p:txBody>
      </p:sp>
      <p:sp>
        <p:nvSpPr>
          <p:cNvPr id="2" name="2. Slide Title">
            <a:extLst>
              <a:ext uri="{FF2B5EF4-FFF2-40B4-BE49-F238E27FC236}">
                <a16:creationId xmlns:a16="http://schemas.microsoft.com/office/drawing/2014/main" id="{57264EC7-567A-5CD4-F517-BDFCEE6BFEF9}"/>
              </a:ext>
            </a:extLst>
          </p:cNvPr>
          <p:cNvSpPr>
            <a:spLocks noGrp="1"/>
          </p:cNvSpPr>
          <p:nvPr>
            <p:ph type="title"/>
            <p:custDataLst>
              <p:tags r:id="rId3"/>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Controllable Load Resource Rules</a:t>
            </a:r>
          </a:p>
        </p:txBody>
      </p:sp>
      <p:sp>
        <p:nvSpPr>
          <p:cNvPr id="19" name="Rectangle 18">
            <a:extLst>
              <a:ext uri="{FF2B5EF4-FFF2-40B4-BE49-F238E27FC236}">
                <a16:creationId xmlns:a16="http://schemas.microsoft.com/office/drawing/2014/main" id="{885640C6-D7C0-9E2F-1BE6-65EFA0FE904D}"/>
              </a:ext>
            </a:extLst>
          </p:cNvPr>
          <p:cNvSpPr/>
          <p:nvPr/>
        </p:nvSpPr>
        <p:spPr>
          <a:xfrm>
            <a:off x="3923381" y="934758"/>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12892460-C815-FAF1-392E-94BC982FE1D2}"/>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8EBDE65F-E844-B36C-A387-772331E9B4E2}"/>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id="{D91EE13D-B81D-1E1F-FA47-35D689809641}"/>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EB3F276-3963-4D2B-FADC-DC4E264F76B5}"/>
              </a:ext>
            </a:extLst>
          </p:cNvPr>
          <p:cNvSpPr txBox="1">
            <a:spLocks/>
          </p:cNvSpPr>
          <p:nvPr/>
        </p:nvSpPr>
        <p:spPr>
          <a:xfrm>
            <a:off x="554737" y="1447653"/>
            <a:ext cx="3069242" cy="45012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CLR is an existing resource type in ERCOT Protocols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Similar to generators, CLRs can be dispatched down in real-time by ERCOT’s Security Constrained Economic Dispatch tool</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Some CLRs can be dispatched to zero load while others have a higher minimum load values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ILLEs registering loads as CLRs still want the transmission system to be planned to serve the full load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ERCOT and CLR entities need clearly defined rules to govern expectations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NPRR1188 (expected late 2026 implementation) provides some but not all rules necessary for allowing specific consideration of CLRs in the Batch Study process</a:t>
            </a:r>
          </a:p>
        </p:txBody>
      </p:sp>
      <p:sp>
        <p:nvSpPr>
          <p:cNvPr id="29" name="TextBox 28">
            <a:extLst>
              <a:ext uri="{FF2B5EF4-FFF2-40B4-BE49-F238E27FC236}">
                <a16:creationId xmlns:a16="http://schemas.microsoft.com/office/drawing/2014/main" id="{227EA931-2092-5DF0-F60F-B694064537FA}"/>
              </a:ext>
            </a:extLst>
          </p:cNvPr>
          <p:cNvSpPr txBox="1">
            <a:spLocks/>
          </p:cNvSpPr>
          <p:nvPr/>
        </p:nvSpPr>
        <p:spPr>
          <a:xfrm>
            <a:off x="4110527" y="1447653"/>
            <a:ext cx="7526737" cy="336245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GB" sz="1400" b="1" i="0" u="none" strike="noStrike" kern="1200" cap="none" spc="0" normalizeH="0" baseline="0" noProof="0">
                <a:ln>
                  <a:noFill/>
                </a:ln>
                <a:solidFill>
                  <a:srgbClr val="000000"/>
                </a:solidFill>
                <a:effectLst/>
                <a:uLnTx/>
                <a:uFillTx/>
                <a:latin typeface="Arial"/>
                <a:ea typeface="+mn-ea"/>
                <a:cs typeface="+mn-cs"/>
              </a:rPr>
              <a:t>Additional CLR Rules Needed</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Offer mitigation or similar concept to ensure high CLR offers don’t result in constraint violations in SCED optimization (SCED Step2)</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Binding commitment and exit conditions so CLRs remain as CLRs until necessary transmission upgrades are complete </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NPRR1188 does not support CLR composed of </a:t>
            </a:r>
            <a:r>
              <a:rPr kumimoji="0" lang="en-US" sz="1400" b="0" i="0" u="none" strike="noStrike" kern="1200" cap="none" spc="0" normalizeH="0" baseline="0" noProof="0" err="1">
                <a:ln>
                  <a:noFill/>
                </a:ln>
                <a:solidFill>
                  <a:srgbClr val="000000"/>
                </a:solidFill>
                <a:effectLst/>
                <a:uLnTx/>
                <a:uFillTx/>
                <a:latin typeface="Arial"/>
                <a:ea typeface="+mn-ea"/>
                <a:cs typeface="+mn-cs"/>
              </a:rPr>
              <a:t>Load+Gen</a:t>
            </a:r>
            <a:r>
              <a:rPr kumimoji="0" lang="en-US" sz="1400" b="0" i="0" u="none" strike="noStrike" kern="1200" cap="none" spc="0" normalizeH="0" baseline="0" noProof="0">
                <a:ln>
                  <a:noFill/>
                </a:ln>
                <a:solidFill>
                  <a:srgbClr val="000000"/>
                </a:solidFill>
                <a:effectLst/>
                <a:uLnTx/>
                <a:uFillTx/>
                <a:latin typeface="Arial"/>
                <a:ea typeface="+mn-ea"/>
                <a:cs typeface="+mn-cs"/>
              </a:rPr>
              <a:t>/Battery</a:t>
            </a:r>
            <a:endParaRPr kumimoji="0" lang="en-GB" sz="14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CLR Treatment in Batch Studies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An ILLE’s designation of intent to register as CLR will be binding for the Batch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 CLR will be allocated its full load request but may be required to have a minimum load amount assigned in the Batch Study process</a:t>
            </a:r>
            <a:endParaRPr kumimoji="0" lang="en-GB" sz="1400" b="0" i="0" u="none" strike="noStrike" kern="1200" cap="none" spc="0" normalizeH="0" baseline="0" noProof="0">
              <a:ln>
                <a:noFill/>
              </a:ln>
              <a:solidFill>
                <a:srgbClr val="000000"/>
              </a:solidFill>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CLR Treatment in Other Studies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CLRs will be modeled at their full requested load in transmission planning studies and the FAC-002 stability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Arial"/>
                <a:ea typeface="+mn-ea"/>
                <a:cs typeface="+mn-cs"/>
              </a:rPr>
              <a:t>All TSP studies must consider the full load</a:t>
            </a:r>
            <a:endParaRPr kumimoji="0" lang="en-GB"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79887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71B5-916F-B2F6-361A-9EA382103EDC}"/>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9435A401-3902-F6A4-6D51-BC3BED9237A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06" imgH="608" progId="TCLayout.ActiveDocument.1">
                  <p:embed/>
                </p:oleObj>
              </mc:Choice>
              <mc:Fallback>
                <p:oleObj name="think-cell Slide" r:id="rId4" imgW="606" imgH="608" progId="TCLayout.ActiveDocument.1">
                  <p:embed/>
                  <p:pic>
                    <p:nvPicPr>
                      <p:cNvPr id="9" name="think-cell data - do not delete" hidden="1">
                        <a:extLst>
                          <a:ext uri="{FF2B5EF4-FFF2-40B4-BE49-F238E27FC236}">
                            <a16:creationId xmlns:a16="http://schemas.microsoft.com/office/drawing/2014/main" id="{9435A401-3902-F6A4-6D51-BC3BED9237A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Text Placeholder 16" hidden="1">
            <a:extLst>
              <a:ext uri="{FF2B5EF4-FFF2-40B4-BE49-F238E27FC236}">
                <a16:creationId xmlns:a16="http://schemas.microsoft.com/office/drawing/2014/main" id="{4C2E22AF-F4C3-08FF-3FA4-89B48AAA799E}"/>
              </a:ext>
            </a:extLst>
          </p:cNvPr>
          <p:cNvSpPr>
            <a:spLocks noGrp="1"/>
          </p:cNvSpPr>
          <p:nvPr>
            <p:ph type="body" sz="quarter" idx="10"/>
          </p:nvPr>
        </p:nvSpPr>
        <p:spPr/>
        <p:txBody>
          <a:bodyPr/>
          <a:lstStyle/>
          <a:p>
            <a:endParaRPr lang="en-GB"/>
          </a:p>
        </p:txBody>
      </p:sp>
      <p:sp>
        <p:nvSpPr>
          <p:cNvPr id="2" name="Title 1">
            <a:extLst>
              <a:ext uri="{FF2B5EF4-FFF2-40B4-BE49-F238E27FC236}">
                <a16:creationId xmlns:a16="http://schemas.microsoft.com/office/drawing/2014/main" id="{B3BE42FF-6A6A-4A8C-3E0D-D7269EF12544}"/>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Co-Location with Existing Generation Rules</a:t>
            </a:r>
          </a:p>
        </p:txBody>
      </p:sp>
      <p:sp>
        <p:nvSpPr>
          <p:cNvPr id="20" name="Rectangle 19">
            <a:extLst>
              <a:ext uri="{FF2B5EF4-FFF2-40B4-BE49-F238E27FC236}">
                <a16:creationId xmlns:a16="http://schemas.microsoft.com/office/drawing/2014/main" id="{A83B88AB-EC80-6B11-285D-4D685022DBC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48AE0939-DF32-4E61-A4C0-FF88815D84FF}"/>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5D6DBAD4-8893-076F-DCCE-9363DA3DD8C2}"/>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Co-Location with existing generation</a:t>
            </a:r>
          </a:p>
        </p:txBody>
      </p:sp>
      <p:cxnSp>
        <p:nvCxnSpPr>
          <p:cNvPr id="23" name="Straight Connector 22">
            <a:extLst>
              <a:ext uri="{FF2B5EF4-FFF2-40B4-BE49-F238E27FC236}">
                <a16:creationId xmlns:a16="http://schemas.microsoft.com/office/drawing/2014/main" id="{2E4CDEEB-B09B-4C3A-162C-46CC57178E57}"/>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C54AEA3-1006-5295-82BB-80518FD6479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CEDDF56A-4E0B-E3C1-0DFE-506BB3F534F4}"/>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9B506B3-F89F-9A4D-85F4-3152E35ED5A2}"/>
              </a:ext>
            </a:extLst>
          </p:cNvPr>
          <p:cNvSpPr txBox="1">
            <a:spLocks/>
          </p:cNvSpPr>
          <p:nvPr/>
        </p:nvSpPr>
        <p:spPr>
          <a:xfrm>
            <a:off x="554737" y="1447653"/>
            <a:ext cx="3069242" cy="17620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Senate Bill 6 rules may apply for generators existing before September 1, 2025</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The transmission system has been planned assuming the existing generation supports the system</a:t>
            </a:r>
          </a:p>
        </p:txBody>
      </p:sp>
      <p:sp>
        <p:nvSpPr>
          <p:cNvPr id="27" name="TextBox 26">
            <a:extLst>
              <a:ext uri="{FF2B5EF4-FFF2-40B4-BE49-F238E27FC236}">
                <a16:creationId xmlns:a16="http://schemas.microsoft.com/office/drawing/2014/main" id="{B51F3977-290D-1D23-FF12-031C22AAD2DE}"/>
              </a:ext>
            </a:extLst>
          </p:cNvPr>
          <p:cNvSpPr txBox="1">
            <a:spLocks/>
          </p:cNvSpPr>
          <p:nvPr/>
        </p:nvSpPr>
        <p:spPr>
          <a:xfrm>
            <a:off x="4110527" y="1447653"/>
            <a:ext cx="7526737"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b="0" i="0" u="none" strike="noStrike" kern="1200" cap="none" spc="0" normalizeH="0" baseline="0" noProof="0">
                <a:ln>
                  <a:noFill/>
                </a:ln>
                <a:solidFill>
                  <a:srgbClr val="000000"/>
                </a:solidFill>
                <a:effectLst/>
                <a:uLnTx/>
                <a:uFillTx/>
                <a:latin typeface="Arial"/>
                <a:ea typeface="+mn-ea"/>
                <a:cs typeface="+mn-cs"/>
              </a:rPr>
              <a:t>No specific rules aside from existing requirements in the Protocols (such as an updated Reactive Power study)</a:t>
            </a:r>
          </a:p>
        </p:txBody>
      </p:sp>
    </p:spTree>
    <p:extLst>
      <p:ext uri="{BB962C8B-B14F-4D97-AF65-F5344CB8AC3E}">
        <p14:creationId xmlns:p14="http://schemas.microsoft.com/office/powerpoint/2010/main" val="3857893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1FDFF4-321E-728B-8012-CF8851DB8B7F}"/>
            </a:ext>
          </a:extLst>
        </p:cNvPr>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C984E79F-A8A0-616D-0D0F-806A34DC352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4" name="think-cell data - do not delete" hidden="1">
                        <a:extLst>
                          <a:ext uri="{FF2B5EF4-FFF2-40B4-BE49-F238E27FC236}">
                            <a16:creationId xmlns:a16="http://schemas.microsoft.com/office/drawing/2014/main" id="{C984E79F-A8A0-616D-0D0F-806A34DC35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3C4F6FB0-2F29-8ECC-013C-3C6D7B78A82D}"/>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5" name="Rectangle 4">
            <a:extLst>
              <a:ext uri="{FF2B5EF4-FFF2-40B4-BE49-F238E27FC236}">
                <a16:creationId xmlns:a16="http://schemas.microsoft.com/office/drawing/2014/main" id="{7C9B66D4-F7F3-8E42-1DA3-D5EA0A8380D3}"/>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6B7A0BCF-A72F-1CD4-D506-9B73F5F81328}"/>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2D3338"/>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2D3338"/>
                </a:solidFill>
                <a:effectLst/>
                <a:uLnTx/>
                <a:uFillTx/>
                <a:latin typeface="Arial"/>
                <a:ea typeface="+mn-ea"/>
                <a:cs typeface="Arial" panose="020B0604020202020204" pitchFamily="34" charset="0"/>
              </a:rPr>
              <a:t>Examples</a:t>
            </a:r>
          </a:p>
        </p:txBody>
      </p:sp>
      <p:cxnSp>
        <p:nvCxnSpPr>
          <p:cNvPr id="7" name="Straight Connector 6">
            <a:extLst>
              <a:ext uri="{FF2B5EF4-FFF2-40B4-BE49-F238E27FC236}">
                <a16:creationId xmlns:a16="http://schemas.microsoft.com/office/drawing/2014/main" id="{F1D84392-5E2B-9408-6C96-9069CF5B99B0}"/>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2057226-673D-F51A-7910-AC1544AB3398}"/>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2D3338"/>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2D3338"/>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2D3338"/>
              </a:solidFill>
              <a:effectLst/>
              <a:uLnTx/>
              <a:uFillTx/>
              <a:latin typeface="Arial"/>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FF03448F-0254-6AAC-0FA2-4A1844B6A38A}"/>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0D2F6B-E74A-D2E1-1C39-CF24843DBE88}"/>
              </a:ext>
            </a:extLst>
          </p:cNvPr>
          <p:cNvSpPr txBox="1">
            <a:spLocks/>
          </p:cNvSpPr>
          <p:nvPr/>
        </p:nvSpPr>
        <p:spPr>
          <a:xfrm>
            <a:off x="554737" y="1447653"/>
            <a:ext cx="3069242" cy="30931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New co-located generators can reduce the need for the transmission system to support a new Large Load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There are multiple scenarios regarding how the co-located generation resource and Large Load interact with the transmission system, each requiring different rules</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In some scenarios, new rules are needed to link generation interconnection requests to LLI requests</a:t>
            </a:r>
          </a:p>
        </p:txBody>
      </p:sp>
      <p:sp>
        <p:nvSpPr>
          <p:cNvPr id="20" name="Text Placeholder 19" hidden="1">
            <a:extLst>
              <a:ext uri="{FF2B5EF4-FFF2-40B4-BE49-F238E27FC236}">
                <a16:creationId xmlns:a16="http://schemas.microsoft.com/office/drawing/2014/main" id="{FCC095E0-549D-7D0C-CF6F-A7A93DBAD265}"/>
              </a:ext>
            </a:extLst>
          </p:cNvPr>
          <p:cNvSpPr>
            <a:spLocks noGrp="1"/>
          </p:cNvSpPr>
          <p:nvPr>
            <p:ph type="body" sz="quarter" idx="10"/>
          </p:nvPr>
        </p:nvSpPr>
        <p:spPr/>
        <p:txBody>
          <a:bodyPr/>
          <a:lstStyle/>
          <a:p>
            <a:endParaRPr lang="de-DE"/>
          </a:p>
        </p:txBody>
      </p:sp>
      <p:sp>
        <p:nvSpPr>
          <p:cNvPr id="18" name="Title 17">
            <a:extLst>
              <a:ext uri="{FF2B5EF4-FFF2-40B4-BE49-F238E27FC236}">
                <a16:creationId xmlns:a16="http://schemas.microsoft.com/office/drawing/2014/main" id="{011C4622-8365-3EB0-8C01-5D60E1302934}"/>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Co-Location with New Generation Rules</a:t>
            </a:r>
            <a:endParaRPr lang="de-DE"/>
          </a:p>
        </p:txBody>
      </p:sp>
      <p:sp>
        <p:nvSpPr>
          <p:cNvPr id="24" name="TextBox 23">
            <a:extLst>
              <a:ext uri="{FF2B5EF4-FFF2-40B4-BE49-F238E27FC236}">
                <a16:creationId xmlns:a16="http://schemas.microsoft.com/office/drawing/2014/main" id="{2A2D61DA-C9DE-2889-3D33-AA069207B3CB}"/>
              </a:ext>
            </a:extLst>
          </p:cNvPr>
          <p:cNvSpPr txBox="1">
            <a:spLocks/>
          </p:cNvSpPr>
          <p:nvPr/>
        </p:nvSpPr>
        <p:spPr>
          <a:xfrm>
            <a:off x="4110527" y="1447653"/>
            <a:ext cx="7526737" cy="455509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1: Large Load does not consume from the grid – only from the co-located generation</a:t>
            </a:r>
            <a:endParaRPr kumimoji="0" lang="en-US" sz="1400" b="0" i="0" u="none" strike="noStrike" kern="1200" cap="none" spc="0" normalizeH="0" baseline="0" noProof="0">
              <a:ln>
                <a:noFill/>
              </a:ln>
              <a:solidFill>
                <a:srgbClr val="2D3338"/>
              </a:solidFill>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 co-located Large Load will be allocated its full load request</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Large Load will never consume from the grid, even momentarily</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LLI request and GINR are linked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de-DE" sz="1400" b="1" i="0" u="none" strike="noStrike" kern="1200" cap="none" spc="0" normalizeH="0" baseline="0" noProof="0">
                <a:ln>
                  <a:noFill/>
                </a:ln>
                <a:solidFill>
                  <a:srgbClr val="2D3338"/>
                </a:solidFill>
                <a:effectLst/>
                <a:uLnTx/>
                <a:uFillTx/>
                <a:latin typeface="Arial"/>
                <a:ea typeface="+mn-ea"/>
                <a:cs typeface="+mn-cs"/>
              </a:rPr>
              <a:t>Scenario 2: Scenario 1 temporarily until transmission upgrades are complete</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All Scenario 1 rules apply</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A separate study is needed to determine the required transmission upgrades and rules needed to exit no-transmission-system-load status</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3: Large Load has co-located dispatchable generation and may sometimes consume from the grid</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The co-located Large Load will be allocated their full load request except in the G-1+N-1 analysis</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Rules needed to ensure LLI request and GINR are linked</a:t>
            </a:r>
          </a:p>
          <a:p>
            <a:pPr marL="228600" marR="0" lvl="1" indent="-22860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2D3338"/>
                </a:solidFill>
                <a:effectLst/>
                <a:uLnTx/>
                <a:uFillTx/>
                <a:latin typeface="Arial"/>
                <a:ea typeface="+mn-ea"/>
                <a:cs typeface="+mn-cs"/>
              </a:rPr>
              <a:t>Scenario 4: Large Load has co-located intermittent generation and/or energy storage and may sometimes consume from the grid</a:t>
            </a:r>
          </a:p>
          <a:p>
            <a:pPr marL="438912" marR="0" lvl="2" indent="-210312" algn="l" defTabSz="914400" rtl="0" eaLnBrk="1" fontAlgn="auto" latinLnBrk="0" hangingPunct="1">
              <a:lnSpc>
                <a:spcPct val="100000"/>
              </a:lnSpc>
              <a:spcBef>
                <a:spcPts val="0"/>
              </a:spcBef>
              <a:spcAft>
                <a:spcPts val="300"/>
              </a:spcAft>
              <a:buClr>
                <a:srgbClr val="2D3338"/>
              </a:buClr>
              <a:buSzPct val="110000"/>
              <a:buFont typeface="Arial" panose="020B0604020202020204" pitchFamily="34" charset="0"/>
              <a:buChar char="‒"/>
              <a:tabLst/>
              <a:defRPr/>
            </a:pPr>
            <a:r>
              <a:rPr kumimoji="0" lang="de-DE" sz="1400" b="0" i="0" u="none" strike="noStrike" kern="1200" cap="none" spc="0" normalizeH="0" baseline="0" noProof="0">
                <a:ln>
                  <a:noFill/>
                </a:ln>
                <a:solidFill>
                  <a:srgbClr val="2D3338"/>
                </a:solidFill>
                <a:effectLst/>
                <a:uLnTx/>
                <a:uFillTx/>
                <a:latin typeface="Arial"/>
                <a:ea typeface="+mn-ea"/>
                <a:cs typeface="+mn-cs"/>
              </a:rPr>
              <a:t>No specific rules</a:t>
            </a:r>
          </a:p>
          <a:p>
            <a:pPr marL="0" marR="0" lvl="1" indent="0" algn="l" defTabSz="914400" rtl="0" eaLnBrk="1" fontAlgn="auto" latinLnBrk="0" hangingPunct="1">
              <a:lnSpc>
                <a:spcPct val="100000"/>
              </a:lnSpc>
              <a:spcBef>
                <a:spcPts val="0"/>
              </a:spcBef>
              <a:spcAft>
                <a:spcPts val="300"/>
              </a:spcAft>
              <a:buClr>
                <a:srgbClr val="2D3338"/>
              </a:buClr>
              <a:buSzPct val="110000"/>
              <a:buFont typeface="Wingdings" panose="05000000000000000000" pitchFamily="2" charset="2"/>
              <a:buNone/>
              <a:tabLst/>
              <a:defRPr/>
            </a:pPr>
            <a:r>
              <a:rPr kumimoji="0" lang="en-US" sz="1400" b="0" i="0" u="none" strike="noStrike" kern="1200" cap="none" spc="0" normalizeH="0" baseline="0" noProof="0">
                <a:ln>
                  <a:noFill/>
                </a:ln>
                <a:solidFill>
                  <a:srgbClr val="2D3338"/>
                </a:solidFill>
                <a:effectLst/>
                <a:uLnTx/>
                <a:uFillTx/>
                <a:latin typeface="Arial"/>
                <a:ea typeface="+mn-ea"/>
                <a:cs typeface="+mn-cs"/>
              </a:rPr>
              <a:t>Not enough time in Batch Zero development for numerous scenarios; looking for feedback on priority and feasibility of scenario options (will also discuss as part of post-meeting survey).</a:t>
            </a:r>
            <a:endParaRPr kumimoji="0" lang="de-DE" sz="1400" b="0" i="0" u="none" strike="noStrike" kern="1200" cap="none" spc="0" normalizeH="0" baseline="0" noProof="0">
              <a:ln>
                <a:noFill/>
              </a:ln>
              <a:solidFill>
                <a:srgbClr val="2D3338"/>
              </a:solidFill>
              <a:effectLst/>
              <a:uLnTx/>
              <a:uFillTx/>
              <a:latin typeface="Arial"/>
              <a:ea typeface="+mn-ea"/>
              <a:cs typeface="+mn-cs"/>
            </a:endParaRPr>
          </a:p>
        </p:txBody>
      </p:sp>
    </p:spTree>
    <p:extLst>
      <p:ext uri="{BB962C8B-B14F-4D97-AF65-F5344CB8AC3E}">
        <p14:creationId xmlns:p14="http://schemas.microsoft.com/office/powerpoint/2010/main" val="213674385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52635-42B5-075C-0EBF-A35B773A123F}"/>
            </a:ext>
          </a:extLst>
        </p:cNvPr>
        <p:cNvGrpSpPr/>
        <p:nvPr/>
      </p:nvGrpSpPr>
      <p:grpSpPr>
        <a:xfrm>
          <a:off x="0" y="0"/>
          <a:ext cx="0" cy="0"/>
          <a:chOff x="0" y="0"/>
          <a:chExt cx="0" cy="0"/>
        </a:xfrm>
      </p:grpSpPr>
      <p:graphicFrame>
        <p:nvGraphicFramePr>
          <p:cNvPr id="30" name="Object 6" hidden="1">
            <a:extLst>
              <a:ext uri="{FF2B5EF4-FFF2-40B4-BE49-F238E27FC236}">
                <a16:creationId xmlns:a16="http://schemas.microsoft.com/office/drawing/2014/main" id="{21A3FAB9-837A-56DE-691C-83BFCDEC7F0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5" imgH="405" progId="TCLayout.ActiveDocument.1">
                  <p:embed/>
                </p:oleObj>
              </mc:Choice>
              <mc:Fallback>
                <p:oleObj name="think-cell Slide" r:id="rId6" imgW="405" imgH="405" progId="TCLayout.ActiveDocument.1">
                  <p:embed/>
                  <p:pic>
                    <p:nvPicPr>
                      <p:cNvPr id="30" name="Object 6" hidden="1">
                        <a:extLst>
                          <a:ext uri="{FF2B5EF4-FFF2-40B4-BE49-F238E27FC236}">
                            <a16:creationId xmlns:a16="http://schemas.microsoft.com/office/drawing/2014/main" id="{21A3FAB9-837A-56DE-691C-83BFCDEC7F0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DC8ADAE1-C897-AD9E-7434-9E8844FB3CBE}"/>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Overview – Two Phases</a:t>
            </a:r>
          </a:p>
        </p:txBody>
      </p:sp>
      <p:sp>
        <p:nvSpPr>
          <p:cNvPr id="10" name="TextBox 9">
            <a:extLst>
              <a:ext uri="{FF2B5EF4-FFF2-40B4-BE49-F238E27FC236}">
                <a16:creationId xmlns:a16="http://schemas.microsoft.com/office/drawing/2014/main" id="{0345ECAA-883D-C570-6C0C-342DC28E1830}"/>
              </a:ext>
            </a:extLst>
          </p:cNvPr>
          <p:cNvSpPr txBox="1"/>
          <p:nvPr/>
        </p:nvSpPr>
        <p:spPr>
          <a:xfrm>
            <a:off x="197729" y="1280922"/>
            <a:ext cx="1051384" cy="646331"/>
          </a:xfrm>
          <a:prstGeom prst="rect">
            <a:avLst/>
          </a:prstGeom>
          <a:noFill/>
        </p:spPr>
        <p:txBody>
          <a:bodyPr wrap="square" rtlCol="0">
            <a:spAutoFit/>
          </a:bodyPr>
          <a:lstStyle/>
          <a:p>
            <a:pPr algn="ctr"/>
            <a:r>
              <a:rPr lang="en-US"/>
              <a:t>Study Inputs</a:t>
            </a:r>
          </a:p>
        </p:txBody>
      </p:sp>
      <p:sp>
        <p:nvSpPr>
          <p:cNvPr id="4" name="Rectangle: Rounded Corners 3">
            <a:extLst>
              <a:ext uri="{FF2B5EF4-FFF2-40B4-BE49-F238E27FC236}">
                <a16:creationId xmlns:a16="http://schemas.microsoft.com/office/drawing/2014/main" id="{1B4F9549-6213-01E8-040F-AD0F26270D2B}"/>
              </a:ext>
            </a:extLst>
          </p:cNvPr>
          <p:cNvSpPr/>
          <p:nvPr/>
        </p:nvSpPr>
        <p:spPr>
          <a:xfrm>
            <a:off x="1766112" y="1155900"/>
            <a:ext cx="2844995" cy="3979428"/>
          </a:xfrm>
          <a:prstGeom prst="roundRect">
            <a:avLst>
              <a:gd name="adj" fmla="val 6027"/>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Batch Zero Study</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5" name="Rectangle: Top Corners Rounded 4">
            <a:extLst>
              <a:ext uri="{FF2B5EF4-FFF2-40B4-BE49-F238E27FC236}">
                <a16:creationId xmlns:a16="http://schemas.microsoft.com/office/drawing/2014/main" id="{EAF4D69B-E3C8-222C-0787-FC55A73E7F34}"/>
              </a:ext>
            </a:extLst>
          </p:cNvPr>
          <p:cNvSpPr/>
          <p:nvPr/>
        </p:nvSpPr>
        <p:spPr>
          <a:xfrm rot="10800000">
            <a:off x="1766111" y="1802231"/>
            <a:ext cx="2851083" cy="3375090"/>
          </a:xfrm>
          <a:prstGeom prst="round2SameRect">
            <a:avLst>
              <a:gd name="adj1" fmla="val 5673"/>
              <a:gd name="adj2" fmla="val 0"/>
            </a:avLst>
          </a:prstGeom>
          <a:solidFill>
            <a:srgbClr val="CCE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904557A-F5DE-96C6-ECEE-69A2DDC3F9AE}"/>
              </a:ext>
            </a:extLst>
          </p:cNvPr>
          <p:cNvSpPr/>
          <p:nvPr/>
        </p:nvSpPr>
        <p:spPr>
          <a:xfrm>
            <a:off x="7483137" y="1155901"/>
            <a:ext cx="2844988" cy="3945557"/>
          </a:xfrm>
          <a:prstGeom prst="roundRect">
            <a:avLst>
              <a:gd name="adj" fmla="val 6027"/>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t>Batch Zero Refinement</a:t>
            </a:r>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a:p>
            <a:endParaRPr lang="en-US" b="1"/>
          </a:p>
        </p:txBody>
      </p:sp>
      <p:sp>
        <p:nvSpPr>
          <p:cNvPr id="7" name="Rectangle: Top Corners Rounded 6">
            <a:extLst>
              <a:ext uri="{FF2B5EF4-FFF2-40B4-BE49-F238E27FC236}">
                <a16:creationId xmlns:a16="http://schemas.microsoft.com/office/drawing/2014/main" id="{879924A6-2484-5F22-E61E-E4CB6A3EFD5D}"/>
              </a:ext>
            </a:extLst>
          </p:cNvPr>
          <p:cNvSpPr/>
          <p:nvPr/>
        </p:nvSpPr>
        <p:spPr>
          <a:xfrm rot="10800000">
            <a:off x="7483128" y="1760238"/>
            <a:ext cx="2844987" cy="3375090"/>
          </a:xfrm>
          <a:prstGeom prst="round2SameRect">
            <a:avLst>
              <a:gd name="adj1" fmla="val 5673"/>
              <a:gd name="adj2" fmla="val 0"/>
            </a:avLst>
          </a:prstGeom>
          <a:solidFill>
            <a:srgbClr val="CC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559CD50-3D5D-CA35-E339-E8B9F3F58A84}"/>
              </a:ext>
            </a:extLst>
          </p:cNvPr>
          <p:cNvSpPr/>
          <p:nvPr/>
        </p:nvSpPr>
        <p:spPr>
          <a:xfrm>
            <a:off x="5313291" y="2418830"/>
            <a:ext cx="1485494" cy="1276740"/>
          </a:xfrm>
          <a:prstGeom prst="roundRect">
            <a:avLst>
              <a:gd name="adj" fmla="val 9882"/>
            </a:avLst>
          </a:prstGeom>
          <a:solidFill>
            <a:srgbClr val="890C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53340" tIns="7620" rIns="53340" bIns="7620" rtlCol="0" anchor="ctr"/>
          <a:lstStyle/>
          <a:p>
            <a:pPr algn="ctr"/>
            <a:r>
              <a:rPr lang="en-US" sz="1600" b="1"/>
              <a:t>ILLE Commitment Period</a:t>
            </a:r>
          </a:p>
        </p:txBody>
      </p:sp>
      <p:sp>
        <p:nvSpPr>
          <p:cNvPr id="9" name="Arrow: Bent 8">
            <a:extLst>
              <a:ext uri="{FF2B5EF4-FFF2-40B4-BE49-F238E27FC236}">
                <a16:creationId xmlns:a16="http://schemas.microsoft.com/office/drawing/2014/main" id="{21964D0E-0724-4D66-5910-65AECCBC300D}"/>
              </a:ext>
            </a:extLst>
          </p:cNvPr>
          <p:cNvSpPr/>
          <p:nvPr/>
        </p:nvSpPr>
        <p:spPr>
          <a:xfrm flipV="1">
            <a:off x="589314" y="1948628"/>
            <a:ext cx="992503" cy="1450910"/>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Bent 12">
            <a:extLst>
              <a:ext uri="{FF2B5EF4-FFF2-40B4-BE49-F238E27FC236}">
                <a16:creationId xmlns:a16="http://schemas.microsoft.com/office/drawing/2014/main" id="{EE63900A-D7F4-85DD-47EA-783495B812A8}"/>
              </a:ext>
            </a:extLst>
          </p:cNvPr>
          <p:cNvSpPr/>
          <p:nvPr/>
        </p:nvSpPr>
        <p:spPr>
          <a:xfrm rot="16200000" flipV="1">
            <a:off x="10367294" y="2019259"/>
            <a:ext cx="1450909" cy="1016856"/>
          </a:xfrm>
          <a:prstGeom prst="bentArrow">
            <a:avLst>
              <a:gd name="adj1" fmla="val 25000"/>
              <a:gd name="adj2" fmla="val 33475"/>
              <a:gd name="adj3" fmla="val 42797"/>
              <a:gd name="adj4" fmla="val 42903"/>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A6BE6126-A8F1-69A6-FEAF-69444FE73F56}"/>
              </a:ext>
            </a:extLst>
          </p:cNvPr>
          <p:cNvSpPr txBox="1"/>
          <p:nvPr/>
        </p:nvSpPr>
        <p:spPr>
          <a:xfrm>
            <a:off x="10431960" y="1155901"/>
            <a:ext cx="1559868" cy="646331"/>
          </a:xfrm>
          <a:prstGeom prst="rect">
            <a:avLst/>
          </a:prstGeom>
          <a:noFill/>
        </p:spPr>
        <p:txBody>
          <a:bodyPr wrap="square" rtlCol="0">
            <a:spAutoFit/>
          </a:bodyPr>
          <a:lstStyle/>
          <a:p>
            <a:pPr algn="ctr"/>
            <a:r>
              <a:rPr lang="en-US"/>
              <a:t>Transmission Plan to RPG</a:t>
            </a:r>
          </a:p>
        </p:txBody>
      </p:sp>
      <p:cxnSp>
        <p:nvCxnSpPr>
          <p:cNvPr id="18" name="Straight Arrow Connector 17">
            <a:extLst>
              <a:ext uri="{FF2B5EF4-FFF2-40B4-BE49-F238E27FC236}">
                <a16:creationId xmlns:a16="http://schemas.microsoft.com/office/drawing/2014/main" id="{5DEF2421-C465-C4E4-0404-754A3E2E4735}"/>
              </a:ext>
            </a:extLst>
          </p:cNvPr>
          <p:cNvCxnSpPr>
            <a:cxnSpLocks/>
          </p:cNvCxnSpPr>
          <p:nvPr/>
        </p:nvCxnSpPr>
        <p:spPr>
          <a:xfrm>
            <a:off x="4743268" y="3060312"/>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20" name="Left Brace 19">
            <a:extLst>
              <a:ext uri="{FF2B5EF4-FFF2-40B4-BE49-F238E27FC236}">
                <a16:creationId xmlns:a16="http://schemas.microsoft.com/office/drawing/2014/main" id="{8A4EB568-764C-2C9F-7D5B-BD21FE4FD440}"/>
              </a:ext>
            </a:extLst>
          </p:cNvPr>
          <p:cNvSpPr/>
          <p:nvPr/>
        </p:nvSpPr>
        <p:spPr>
          <a:xfrm rot="16200000">
            <a:off x="4023290" y="2983543"/>
            <a:ext cx="518318" cy="5032676"/>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E18A78E8-C7AF-2A96-EC1D-96D3C334FCC7}"/>
              </a:ext>
            </a:extLst>
          </p:cNvPr>
          <p:cNvSpPr/>
          <p:nvPr/>
        </p:nvSpPr>
        <p:spPr>
          <a:xfrm rot="16200000">
            <a:off x="8646463" y="4082899"/>
            <a:ext cx="518318" cy="2844987"/>
          </a:xfrm>
          <a:prstGeom prst="leftBrace">
            <a:avLst>
              <a:gd name="adj1" fmla="val 52592"/>
              <a:gd name="adj2" fmla="val 50000"/>
            </a:avLst>
          </a:prstGeom>
          <a:ln w="38100">
            <a:solidFill>
              <a:srgbClr val="FF82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66D60077-E228-B79A-B39A-8790C9DF496D}"/>
              </a:ext>
            </a:extLst>
          </p:cNvPr>
          <p:cNvSpPr txBox="1"/>
          <p:nvPr/>
        </p:nvSpPr>
        <p:spPr>
          <a:xfrm>
            <a:off x="3781958" y="5690056"/>
            <a:ext cx="1371350" cy="430887"/>
          </a:xfrm>
          <a:prstGeom prst="rect">
            <a:avLst/>
          </a:prstGeom>
          <a:noFill/>
        </p:spPr>
        <p:txBody>
          <a:bodyPr wrap="square" rtlCol="0">
            <a:spAutoFit/>
          </a:bodyPr>
          <a:lstStyle/>
          <a:p>
            <a:pPr algn="ctr"/>
            <a:r>
              <a:rPr lang="en-US" sz="2200">
                <a:solidFill>
                  <a:srgbClr val="FF8200"/>
                </a:solidFill>
              </a:rPr>
              <a:t>6 months</a:t>
            </a:r>
          </a:p>
        </p:txBody>
      </p:sp>
      <p:sp>
        <p:nvSpPr>
          <p:cNvPr id="25" name="TextBox 24">
            <a:extLst>
              <a:ext uri="{FF2B5EF4-FFF2-40B4-BE49-F238E27FC236}">
                <a16:creationId xmlns:a16="http://schemas.microsoft.com/office/drawing/2014/main" id="{21798EAD-447C-5402-59FF-30A323DBEB6E}"/>
              </a:ext>
            </a:extLst>
          </p:cNvPr>
          <p:cNvSpPr txBox="1"/>
          <p:nvPr/>
        </p:nvSpPr>
        <p:spPr>
          <a:xfrm>
            <a:off x="8154441" y="5690056"/>
            <a:ext cx="1371350" cy="430887"/>
          </a:xfrm>
          <a:prstGeom prst="rect">
            <a:avLst/>
          </a:prstGeom>
          <a:noFill/>
        </p:spPr>
        <p:txBody>
          <a:bodyPr wrap="square" rtlCol="0">
            <a:spAutoFit/>
          </a:bodyPr>
          <a:lstStyle/>
          <a:p>
            <a:pPr algn="ctr"/>
            <a:r>
              <a:rPr lang="en-US" sz="2200">
                <a:solidFill>
                  <a:srgbClr val="FF8200"/>
                </a:solidFill>
              </a:rPr>
              <a:t>3 months</a:t>
            </a:r>
          </a:p>
        </p:txBody>
      </p:sp>
      <p:sp>
        <p:nvSpPr>
          <p:cNvPr id="37" name="TextBox 36">
            <a:extLst>
              <a:ext uri="{FF2B5EF4-FFF2-40B4-BE49-F238E27FC236}">
                <a16:creationId xmlns:a16="http://schemas.microsoft.com/office/drawing/2014/main" id="{BDCAD3B5-7E80-7261-81A0-B3F93561E774}"/>
              </a:ext>
            </a:extLst>
          </p:cNvPr>
          <p:cNvSpPr txBox="1"/>
          <p:nvPr>
            <p:custDataLst>
              <p:tags r:id="rId3"/>
            </p:custDataLst>
          </p:nvPr>
        </p:nvSpPr>
        <p:spPr>
          <a:xfrm>
            <a:off x="1891565" y="1823638"/>
            <a:ext cx="2621794" cy="30315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a:cs typeface="+mn-cs"/>
              </a:rPr>
              <a:t>Steady state study and dynamic stability screening</a:t>
            </a:r>
            <a:endParaRPr lang="en-GB">
              <a:cs typeface="+mn-cs"/>
            </a:endParaRPr>
          </a:p>
          <a:p>
            <a:pPr lvl="1"/>
            <a:r>
              <a:rPr lang="en-GB">
                <a:cs typeface="+mn-cs"/>
              </a:rPr>
              <a:t>Identify planning criteria violations</a:t>
            </a:r>
          </a:p>
          <a:p>
            <a:pPr lvl="1"/>
            <a:r>
              <a:rPr lang="en-US">
                <a:cs typeface="+mn-cs"/>
              </a:rPr>
              <a:t>Work iteratively with TSPs to determine amount of load that can be reliably served in each year and, where feasible, upgrades needed to serve full load request</a:t>
            </a:r>
          </a:p>
        </p:txBody>
      </p:sp>
      <p:sp>
        <p:nvSpPr>
          <p:cNvPr id="39" name="TextBox 38">
            <a:extLst>
              <a:ext uri="{FF2B5EF4-FFF2-40B4-BE49-F238E27FC236}">
                <a16:creationId xmlns:a16="http://schemas.microsoft.com/office/drawing/2014/main" id="{566D5FD9-DC68-107D-C1CC-E1E50601B5EA}"/>
              </a:ext>
            </a:extLst>
          </p:cNvPr>
          <p:cNvSpPr txBox="1"/>
          <p:nvPr>
            <p:custDataLst>
              <p:tags r:id="rId4"/>
            </p:custDataLst>
          </p:nvPr>
        </p:nvSpPr>
        <p:spPr>
          <a:xfrm>
            <a:off x="7586961" y="1823638"/>
            <a:ext cx="2701713" cy="233140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a:cs typeface="+mn-cs"/>
              </a:rPr>
              <a:t>Work iteratively with TSPs to</a:t>
            </a:r>
          </a:p>
          <a:p>
            <a:pPr lvl="1"/>
            <a:r>
              <a:rPr lang="en-US"/>
              <a:t>Determine which upgrades are still needed based on ILLE commitments</a:t>
            </a:r>
          </a:p>
          <a:p>
            <a:pPr lvl="1"/>
            <a:r>
              <a:rPr lang="en-US"/>
              <a:t>Review cost estimates and alternative upgrade options</a:t>
            </a:r>
          </a:p>
          <a:p>
            <a:pPr lvl="1"/>
            <a:r>
              <a:rPr lang="en-US"/>
              <a:t>Develop a transmission plan to serve committed loads</a:t>
            </a:r>
          </a:p>
        </p:txBody>
      </p:sp>
      <p:cxnSp>
        <p:nvCxnSpPr>
          <p:cNvPr id="11" name="Straight Arrow Connector 10">
            <a:extLst>
              <a:ext uri="{FF2B5EF4-FFF2-40B4-BE49-F238E27FC236}">
                <a16:creationId xmlns:a16="http://schemas.microsoft.com/office/drawing/2014/main" id="{EC1907C0-7A24-5B6B-1FA0-7944218D0968}"/>
              </a:ext>
            </a:extLst>
          </p:cNvPr>
          <p:cNvCxnSpPr>
            <a:cxnSpLocks/>
          </p:cNvCxnSpPr>
          <p:nvPr/>
        </p:nvCxnSpPr>
        <p:spPr>
          <a:xfrm>
            <a:off x="6913892" y="3053963"/>
            <a:ext cx="481875" cy="0"/>
          </a:xfrm>
          <a:prstGeom prst="straightConnector1">
            <a:avLst/>
          </a:prstGeom>
          <a:ln w="762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0">
            <a:extLst>
              <a:ext uri="{FF2B5EF4-FFF2-40B4-BE49-F238E27FC236}">
                <a16:creationId xmlns:a16="http://schemas.microsoft.com/office/drawing/2014/main" id="{9EE1AD48-BDDD-1A9F-678A-4C23E533C72C}"/>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171450" indent="-171450"/>
            <a:r>
              <a:rPr lang="en-US" sz="1000"/>
              <a:t>Reference: Batch Zero PGRR, Sections 9.3–9.5 (Study Phase, Commitment Gate, and Refinement Phase)</a:t>
            </a:r>
            <a:endParaRPr lang="en-US" sz="1000">
              <a:cs typeface="Arial"/>
            </a:endParaRPr>
          </a:p>
        </p:txBody>
      </p:sp>
    </p:spTree>
    <p:extLst>
      <p:ext uri="{BB962C8B-B14F-4D97-AF65-F5344CB8AC3E}">
        <p14:creationId xmlns:p14="http://schemas.microsoft.com/office/powerpoint/2010/main" val="30962663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A5B7-78E7-2815-1F77-CF3F637A4D06}"/>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FCD0E9F-1A5F-EF10-4863-1A2F0F05E6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Object 6" hidden="1">
                        <a:extLst>
                          <a:ext uri="{FF2B5EF4-FFF2-40B4-BE49-F238E27FC236}">
                            <a16:creationId xmlns:a16="http://schemas.microsoft.com/office/drawing/2014/main" id="{6FCD0E9F-1A5F-EF10-4863-1A2F0F05E6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AD7F631E-A0BC-F526-8CE1-EDEDACAAAC76}"/>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 name="2. Slide Title">
            <a:extLst>
              <a:ext uri="{FF2B5EF4-FFF2-40B4-BE49-F238E27FC236}">
                <a16:creationId xmlns:a16="http://schemas.microsoft.com/office/drawing/2014/main" id="{749645A0-9AB2-9781-94C4-DE0B24ED62D0}"/>
              </a:ext>
            </a:extLst>
          </p:cNvPr>
          <p:cNvSpPr>
            <a:spLocks noGrp="1"/>
          </p:cNvSpPr>
          <p:nvPr>
            <p:ph type="title"/>
            <p:custDataLst>
              <p:tags r:id="rId2"/>
            </p:custDataLst>
          </p:nvPr>
        </p:nvSpPr>
        <p:spPr/>
        <p:txBody>
          <a:bodyPr vert="horz"/>
          <a:lstStyle/>
          <a:p>
            <a:r>
              <a:rPr lang="en-US"/>
              <a:t>Batch Zero Study Scope Overview</a:t>
            </a:r>
          </a:p>
        </p:txBody>
      </p:sp>
      <p:sp>
        <p:nvSpPr>
          <p:cNvPr id="19" name="TextBox 18">
            <a:extLst>
              <a:ext uri="{FF2B5EF4-FFF2-40B4-BE49-F238E27FC236}">
                <a16:creationId xmlns:a16="http://schemas.microsoft.com/office/drawing/2014/main" id="{E2E75795-380A-E613-D595-513D880F1B7F}"/>
              </a:ext>
            </a:extLst>
          </p:cNvPr>
          <p:cNvSpPr txBox="1">
            <a:spLocks/>
          </p:cNvSpPr>
          <p:nvPr/>
        </p:nvSpPr>
        <p:spPr>
          <a:xfrm>
            <a:off x="4110527" y="1447653"/>
            <a:ext cx="7526737" cy="441659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400" b="1" i="0" u="none" strike="noStrike" kern="1200" cap="none" spc="0" normalizeH="0" baseline="0" noProof="0">
                <a:ln>
                  <a:noFill/>
                </a:ln>
                <a:effectLst/>
                <a:uLnTx/>
                <a:uFillTx/>
                <a:latin typeface="Arial"/>
                <a:ea typeface="+mn-ea"/>
                <a:cs typeface="+mn-cs"/>
              </a:rPr>
              <a:t>Study horizon:</a:t>
            </a:r>
            <a:r>
              <a:rPr kumimoji="0" lang="en-US" sz="1400" b="0" i="0" u="none" strike="noStrike" kern="1200" cap="none" spc="0" normalizeH="0" baseline="0" noProof="0">
                <a:ln>
                  <a:noFill/>
                </a:ln>
                <a:effectLst/>
                <a:uLnTx/>
                <a:uFillTx/>
                <a:latin typeface="Arial"/>
                <a:ea typeface="+mn-ea"/>
                <a:cs typeface="+mn-cs"/>
              </a:rPr>
              <a:t> 2028–2032 (Years 1–5), </a:t>
            </a:r>
            <a:r>
              <a:rPr lang="en-US" sz="1400">
                <a:latin typeface="Arial"/>
              </a:rPr>
              <a:t>load amounts not reliably served within 2028-2032 </a:t>
            </a:r>
            <a:r>
              <a:rPr lang="en-US" sz="1400"/>
              <a:t>will be set equal to requested load in 2033 (Year 6)</a:t>
            </a:r>
          </a:p>
          <a:p>
            <a:pPr lvl="1">
              <a:buClr>
                <a:srgbClr val="000000"/>
              </a:buClr>
              <a:defRPr/>
            </a:pPr>
            <a:r>
              <a:rPr kumimoji="0" lang="en-US" sz="1400" b="1" i="0" u="none" strike="noStrike" kern="1200" cap="none" spc="0" normalizeH="0" baseline="0" noProof="0">
                <a:ln>
                  <a:noFill/>
                </a:ln>
                <a:effectLst/>
                <a:uLnTx/>
                <a:uFillTx/>
                <a:latin typeface="Arial"/>
                <a:ea typeface="+mn-ea"/>
                <a:cs typeface="+mn-cs"/>
              </a:rPr>
              <a:t>What ERCOT studies (per year):</a:t>
            </a:r>
            <a:r>
              <a:rPr kumimoji="0" lang="en-US" sz="1400" b="0" i="0" u="none" strike="noStrike" kern="1200" cap="none" spc="0" normalizeH="0" baseline="0" noProof="0">
                <a:ln>
                  <a:noFill/>
                </a:ln>
                <a:effectLst/>
                <a:uLnTx/>
                <a:uFillTx/>
                <a:latin typeface="Arial"/>
                <a:ea typeface="+mn-ea"/>
                <a:cs typeface="+mn-cs"/>
              </a:rPr>
              <a:t> ERCOT builds cases from SSWG base cases and runs reliability assessment across: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mn-cs"/>
              </a:rPr>
              <a:t>Summer peak load (high load system stress)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mn-cs"/>
              </a:rPr>
              <a:t>Summer, no solar (sunset, net peak load)</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mn-cs"/>
              </a:rPr>
              <a:t>Fall peak (used to assess maintenance outage conditions consistent with ERCOT Planning Guide criteria)</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effectLst/>
                <a:uLnTx/>
                <a:uFillTx/>
                <a:latin typeface="Arial"/>
                <a:ea typeface="+mn-ea"/>
                <a:cs typeface="+mn-cs"/>
              </a:rPr>
              <a:t>Reliability assessment coverage: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mn-cs"/>
              </a:rPr>
              <a:t>Evaluate planning criteria violations triggered by adding the Batch Zero loads (across scenarios/contingencies ERCOT selects)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mn-cs"/>
              </a:rPr>
              <a:t>Determine “reliably served MW” per load, per year (i.e., deliverable load that can be served without violating planning criteria)</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ea typeface="+mn-ea"/>
                <a:cs typeface="Arial" panose="020B0604020202020204" pitchFamily="34" charset="0"/>
              </a:rPr>
              <a:t>Load that cannot reliably be served in years 1-5 will be allocated in year 6 (2033).</a:t>
            </a:r>
          </a:p>
          <a:p>
            <a:pPr lvl="1">
              <a:buClr>
                <a:srgbClr val="000000"/>
              </a:buClr>
              <a:defRPr/>
            </a:pPr>
            <a:r>
              <a:rPr kumimoji="0" lang="en-US" sz="1400" b="1" i="0" u="none" strike="noStrike" kern="1200" cap="none" spc="0" normalizeH="0" baseline="0" noProof="0">
                <a:ln>
                  <a:noFill/>
                </a:ln>
                <a:effectLst/>
                <a:uLnTx/>
                <a:uFillTx/>
                <a:latin typeface="Arial"/>
                <a:ea typeface="+mn-ea"/>
                <a:cs typeface="+mn-cs"/>
              </a:rPr>
              <a:t>Generation assumptions:</a:t>
            </a:r>
            <a:r>
              <a:rPr kumimoji="0" lang="en-US" sz="1400" b="0" i="0" u="none" strike="noStrike" kern="1200" cap="none" spc="0" normalizeH="0" baseline="0" noProof="0">
                <a:ln>
                  <a:noFill/>
                </a:ln>
                <a:effectLst/>
                <a:uLnTx/>
                <a:uFillTx/>
                <a:latin typeface="Arial"/>
                <a:ea typeface="+mn-ea"/>
                <a:cs typeface="+mn-cs"/>
              </a:rPr>
              <a:t> if additional generation is needed to serve the modeled load, </a:t>
            </a:r>
            <a:r>
              <a:rPr lang="en-US" sz="1400"/>
              <a:t>ERCOT models generation additions consistent with applicable planning methodologies</a:t>
            </a:r>
            <a:endParaRPr kumimoji="0" lang="en-US" sz="14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400" b="1" i="0" u="none" strike="noStrike" kern="1200" cap="none" spc="0" normalizeH="0" baseline="0" noProof="0">
                <a:ln>
                  <a:noFill/>
                </a:ln>
                <a:effectLst/>
                <a:uLnTx/>
                <a:uFillTx/>
                <a:latin typeface="Arial"/>
                <a:ea typeface="+mn-ea"/>
                <a:cs typeface="+mn-cs"/>
              </a:rPr>
              <a:t>Transparency:</a:t>
            </a:r>
            <a:r>
              <a:rPr kumimoji="0" lang="en-US" sz="1400" b="0" i="0" u="none" strike="noStrike" kern="1200" cap="none" spc="0" normalizeH="0" baseline="0" noProof="0">
                <a:ln>
                  <a:noFill/>
                </a:ln>
                <a:effectLst/>
                <a:uLnTx/>
                <a:uFillTx/>
                <a:latin typeface="Arial"/>
                <a:ea typeface="+mn-ea"/>
                <a:cs typeface="+mn-cs"/>
              </a:rPr>
              <a:t> ERCOT posts </a:t>
            </a:r>
            <a:r>
              <a:rPr lang="en-US" sz="1400"/>
              <a:t>initial and final study cases (interconnection and refinement)</a:t>
            </a:r>
            <a:r>
              <a:rPr kumimoji="0" lang="en-US" sz="1400" b="0" i="0" u="none" strike="noStrike" kern="1200" cap="none" spc="0" normalizeH="0" baseline="0" noProof="0">
                <a:ln>
                  <a:noFill/>
                </a:ln>
                <a:effectLst/>
                <a:uLnTx/>
                <a:uFillTx/>
                <a:latin typeface="Arial"/>
                <a:ea typeface="+mn-ea"/>
                <a:cs typeface="+mn-cs"/>
              </a:rPr>
              <a:t> used for Batch Zero on the MIS Secure Area once available</a:t>
            </a:r>
          </a:p>
        </p:txBody>
      </p:sp>
      <p:sp>
        <p:nvSpPr>
          <p:cNvPr id="25" name="TextBox 24">
            <a:extLst>
              <a:ext uri="{FF2B5EF4-FFF2-40B4-BE49-F238E27FC236}">
                <a16:creationId xmlns:a16="http://schemas.microsoft.com/office/drawing/2014/main" id="{3A79D023-B4AA-CB5B-C7FC-8F80D9173C16}"/>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Scope details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F6692664-35D2-8D9B-C269-8FBFF8032A98}"/>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D230C53-4831-DDFC-BED5-2EA4292B58AF}"/>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0B2E50EB-E00E-476E-7E4A-6CFC3898E30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35" name="Straight Connector 34">
            <a:extLst>
              <a:ext uri="{FF2B5EF4-FFF2-40B4-BE49-F238E27FC236}">
                <a16:creationId xmlns:a16="http://schemas.microsoft.com/office/drawing/2014/main" id="{567F7A1B-F8BA-84D8-56ED-5177A26F875F}"/>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15F9CBC-54FB-D515-EF6D-6AE230816F90}"/>
              </a:ext>
            </a:extLst>
          </p:cNvPr>
          <p:cNvSpPr txBox="1">
            <a:spLocks/>
          </p:cNvSpPr>
          <p:nvPr/>
        </p:nvSpPr>
        <p:spPr>
          <a:xfrm>
            <a:off x="554736" y="1447653"/>
            <a:ext cx="3069242" cy="327012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One consistent, system-wide reliability study:</a:t>
            </a:r>
            <a:r>
              <a:rPr kumimoji="0" lang="en-US" sz="1400" b="0" i="0" u="none" strike="noStrike" kern="1200" cap="none" spc="0" normalizeH="0" baseline="0" noProof="0">
                <a:ln>
                  <a:noFill/>
                </a:ln>
                <a:solidFill>
                  <a:srgbClr val="000000"/>
                </a:solidFill>
                <a:effectLst/>
                <a:uLnTx/>
                <a:uFillTx/>
                <a:latin typeface="Arial"/>
                <a:ea typeface="+mn-ea"/>
                <a:cs typeface="+mn-cs"/>
              </a:rPr>
              <a:t> ERCOT evaluates all Batch Zero-eligible Large Loads using a common set of assumptions, criteria, and cases to identify system limitations and needed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400" b="1" i="0" u="none" strike="noStrike" kern="1200" cap="none" spc="0" normalizeH="0" baseline="0" noProof="0">
                <a:ln>
                  <a:noFill/>
                </a:ln>
                <a:solidFill>
                  <a:srgbClr val="000000"/>
                </a:solidFill>
                <a:effectLst/>
                <a:uLnTx/>
                <a:uFillTx/>
                <a:latin typeface="Arial"/>
                <a:ea typeface="+mn-ea"/>
                <a:cs typeface="+mn-cs"/>
              </a:rPr>
              <a:t>Clear, year-by-year outcomes: </a:t>
            </a:r>
            <a:r>
              <a:rPr kumimoji="0" lang="en-US" sz="1400" b="0" i="0" u="none" strike="noStrike" kern="1200" cap="none" spc="0" normalizeH="0" baseline="0" noProof="0">
                <a:ln>
                  <a:noFill/>
                </a:ln>
                <a:solidFill>
                  <a:srgbClr val="000000"/>
                </a:solidFill>
                <a:effectLst/>
                <a:uLnTx/>
                <a:uFillTx/>
                <a:latin typeface="Arial"/>
                <a:ea typeface="+mn-ea"/>
                <a:cs typeface="+mn-cs"/>
              </a:rPr>
              <a:t>for each assessed Large Load, the study determines the maximum peak MW that can be reliably served each year (2028–2033) and the transmission upgrades needed to increase service toward the requested level</a:t>
            </a:r>
          </a:p>
        </p:txBody>
      </p:sp>
      <p:sp>
        <p:nvSpPr>
          <p:cNvPr id="5" name="Text Placeholder 20">
            <a:extLst>
              <a:ext uri="{FF2B5EF4-FFF2-40B4-BE49-F238E27FC236}">
                <a16:creationId xmlns:a16="http://schemas.microsoft.com/office/drawing/2014/main" id="{F2E1776B-373E-3AA3-B761-3F7E49ACC42A}"/>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9.3.1–9.3.2 (Batch Zero Study and Methodology)</a:t>
            </a:r>
          </a:p>
        </p:txBody>
      </p:sp>
      <p:sp>
        <p:nvSpPr>
          <p:cNvPr id="8" name="TextBox 7">
            <a:extLst>
              <a:ext uri="{FF2B5EF4-FFF2-40B4-BE49-F238E27FC236}">
                <a16:creationId xmlns:a16="http://schemas.microsoft.com/office/drawing/2014/main" id="{C44EA7C6-5F4F-5FE4-9527-8AAD14B29BFE}"/>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12212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02290-5BE4-5B18-20F8-189805ADA5D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E7BCDB3-0EC4-028C-3002-CD3E148B3B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1E7BCDB3-0EC4-028C-3002-CD3E148B3B8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7B8B953E-5CFE-4D13-4CEC-24F71580A813}"/>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866637B7-A5CA-A5BC-1C62-09C42FB82DC2}"/>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Zero Study Methodology and Study Elements</a:t>
            </a:r>
          </a:p>
        </p:txBody>
      </p:sp>
      <p:sp>
        <p:nvSpPr>
          <p:cNvPr id="17" name="Rectangle 16">
            <a:extLst>
              <a:ext uri="{FF2B5EF4-FFF2-40B4-BE49-F238E27FC236}">
                <a16:creationId xmlns:a16="http://schemas.microsoft.com/office/drawing/2014/main" id="{B4B14C01-60CA-6465-983C-C73F0E865AD5}"/>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F87009AE-8A77-E3DC-E09A-94CE961A42DC}"/>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Study elements and methodology</a:t>
            </a:r>
          </a:p>
        </p:txBody>
      </p:sp>
      <p:sp>
        <p:nvSpPr>
          <p:cNvPr id="22" name="TextBox 21">
            <a:extLst>
              <a:ext uri="{FF2B5EF4-FFF2-40B4-BE49-F238E27FC236}">
                <a16:creationId xmlns:a16="http://schemas.microsoft.com/office/drawing/2014/main" id="{14AD157C-0660-0201-D3EF-D85F1291B9EE}"/>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19D5ABC0-40FE-1CCA-C615-9C5B4A5E53C9}"/>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37C7BC4-D2B2-8E62-E9A7-A4734A8D442B}"/>
              </a:ext>
            </a:extLst>
          </p:cNvPr>
          <p:cNvSpPr txBox="1">
            <a:spLocks/>
          </p:cNvSpPr>
          <p:nvPr/>
        </p:nvSpPr>
        <p:spPr>
          <a:xfrm>
            <a:off x="554737" y="1447653"/>
            <a:ext cx="3069242" cy="192360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Study must be repeatable and explainable: </a:t>
            </a:r>
            <a:r>
              <a:rPr kumimoji="0" lang="en-US" sz="1200" b="0" i="0" u="none" strike="noStrike" kern="1200" cap="none" spc="0" normalizeH="0" baseline="0" noProof="0">
                <a:ln>
                  <a:noFill/>
                </a:ln>
                <a:solidFill>
                  <a:srgbClr val="000000"/>
                </a:solidFill>
                <a:effectLst/>
                <a:uLnTx/>
                <a:uFillTx/>
                <a:latin typeface="Arial"/>
                <a:ea typeface="+mn-ea"/>
                <a:cs typeface="+mn-cs"/>
              </a:rPr>
              <a:t>ERCOT uses transparent study inputs (posted cases), consistent criteria, and a clear link from violations to upgrades to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coordination:</a:t>
            </a:r>
            <a:r>
              <a:rPr kumimoji="0" lang="en-US" sz="1200" b="0" i="0" u="none" strike="noStrike" kern="1200" cap="none" spc="0" normalizeH="0" baseline="0" noProof="0">
                <a:ln>
                  <a:noFill/>
                </a:ln>
                <a:solidFill>
                  <a:srgbClr val="000000"/>
                </a:solidFill>
                <a:effectLst/>
                <a:uLnTx/>
                <a:uFillTx/>
                <a:latin typeface="Arial"/>
                <a:ea typeface="+mn-ea"/>
                <a:cs typeface="+mn-cs"/>
              </a:rPr>
              <a:t> the process enables rapid, iterative ERCOT–TSP alignment on transmission improvements while the study is underway</a:t>
            </a:r>
          </a:p>
        </p:txBody>
      </p:sp>
      <p:sp>
        <p:nvSpPr>
          <p:cNvPr id="28" name="TextBox 27">
            <a:extLst>
              <a:ext uri="{FF2B5EF4-FFF2-40B4-BE49-F238E27FC236}">
                <a16:creationId xmlns:a16="http://schemas.microsoft.com/office/drawing/2014/main" id="{A1A76129-74B1-0E06-E114-39B17114E650}"/>
              </a:ext>
            </a:extLst>
          </p:cNvPr>
          <p:cNvSpPr txBox="1">
            <a:spLocks/>
          </p:cNvSpPr>
          <p:nvPr/>
        </p:nvSpPr>
        <p:spPr>
          <a:xfrm>
            <a:off x="4110527" y="1447653"/>
            <a:ext cx="7526737" cy="46089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Prepare system-wide study cases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Develop annual cases for 2028–2032 from SSWG base cases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Add Batch Zero-eligible Large Loads per the inclusion criteria and model treatment rules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Post cases to MIS Secure once available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System-wide reliability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Study scenarios and contingencies ERCOT determines are needed to evaluate reliability impacts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For each assessed LL, identify planning criteria violations associated with the proposed addition</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Determine the amount of peak load that can be reliably served each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Stability screening assessment (ERCOT)</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Perform the stability component of the Batch Zero study</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Document identified stability issues and reflect any resulting limitations in year-by-year reliably served MW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Identify transmission improvements (ERCOT and impacted TSPs)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Once violations are identified, ERCOT initiates communication with relevant TSPs</a:t>
            </a:r>
          </a:p>
          <a:p>
            <a:pPr lvl="2">
              <a:buClr>
                <a:srgbClr val="000000"/>
              </a:buClr>
              <a:defRPr/>
            </a:pPr>
            <a:r>
              <a:rPr kumimoji="0" lang="en-US" sz="1200" b="0" i="0" u="none" strike="noStrike" kern="1200" cap="none" spc="0" normalizeH="0" baseline="0" noProof="0">
                <a:ln>
                  <a:noFill/>
                </a:ln>
                <a:effectLst/>
                <a:uLnTx/>
                <a:uFillTx/>
                <a:latin typeface="Arial"/>
                <a:ea typeface="+mn-ea"/>
                <a:cs typeface="+mn-cs"/>
              </a:rPr>
              <a:t>TSPs provide upgrade recommendations; ERCOT and TSPs iterate through the study period until needed upgrades are identified </a:t>
            </a:r>
            <a:r>
              <a:rPr lang="en-US" sz="1200"/>
              <a:t>with ERCOT retaining final determination authority</a:t>
            </a:r>
            <a:endParaRPr kumimoji="0" lang="en-US" sz="1200" b="0" i="0" u="none" strike="noStrike" kern="1200" cap="none" spc="0" normalizeH="0" baseline="0" noProof="0">
              <a:ln>
                <a:noFill/>
              </a:ln>
              <a:effectLst/>
              <a:uLnTx/>
              <a:uFillTx/>
              <a:latin typeface="Arial"/>
              <a:ea typeface="+mn-ea"/>
              <a:cs typeface="+mn-cs"/>
            </a:endParaRP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Results translate into upgrades resolving violations/enabling higher reliably served MW over time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effectLst/>
                <a:uLnTx/>
                <a:uFillTx/>
                <a:latin typeface="Arial"/>
                <a:ea typeface="+mn-ea"/>
                <a:cs typeface="+mn-cs"/>
              </a:rPr>
              <a:t>Supporting prerequisites (TDSPs/TSPs, as applicable)</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Short-circuit and other relevant studies are completed by the interconnecting TDSP/TSP at least 30 days before ERCOT issues Batch Zero awards/results</a:t>
            </a:r>
          </a:p>
          <a:p>
            <a:pPr marL="438912" marR="0" lvl="2" indent="-210312"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200" b="0" i="0" u="none" strike="noStrike" kern="1200" cap="none" spc="0" normalizeH="0" baseline="0" noProof="0">
                <a:ln>
                  <a:noFill/>
                </a:ln>
                <a:effectLst/>
                <a:uLnTx/>
                <a:uFillTx/>
                <a:latin typeface="Arial"/>
                <a:ea typeface="+mn-ea"/>
                <a:cs typeface="+mn-cs"/>
              </a:rPr>
              <a:t>TDSPs/TSPs provide necessary model information prior to start of Batch Zero</a:t>
            </a:r>
          </a:p>
        </p:txBody>
      </p:sp>
      <p:cxnSp>
        <p:nvCxnSpPr>
          <p:cNvPr id="34" name="Straight Connector 33">
            <a:extLst>
              <a:ext uri="{FF2B5EF4-FFF2-40B4-BE49-F238E27FC236}">
                <a16:creationId xmlns:a16="http://schemas.microsoft.com/office/drawing/2014/main" id="{D2324041-9010-DA48-41C4-4A4CC9F11F70}"/>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 Placeholder 20">
            <a:extLst>
              <a:ext uri="{FF2B5EF4-FFF2-40B4-BE49-F238E27FC236}">
                <a16:creationId xmlns:a16="http://schemas.microsoft.com/office/drawing/2014/main" id="{252645C4-9BF4-DB1D-89E4-20AD661B6864}"/>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9.3.1–9.3.2 (Batch Zero Study Scope, Methodology, and Coordination)</a:t>
            </a:r>
          </a:p>
        </p:txBody>
      </p:sp>
      <p:sp>
        <p:nvSpPr>
          <p:cNvPr id="4" name="TextBox 3">
            <a:extLst>
              <a:ext uri="{FF2B5EF4-FFF2-40B4-BE49-F238E27FC236}">
                <a16:creationId xmlns:a16="http://schemas.microsoft.com/office/drawing/2014/main" id="{BB8DD196-D1C3-FED9-AFB1-D0E31F9DD249}"/>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597979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D2CE-DDE6-76B0-66A7-5037DCAA9F2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45106CF-D100-177D-D01D-7AC74A895AF4}"/>
              </a:ext>
            </a:extLst>
          </p:cNvPr>
          <p:cNvGraphicFramePr>
            <a:graphicFrameLocks noChangeAspect="1"/>
          </p:cNvGraphicFramePr>
          <p:nvPr>
            <p:custDataLst>
              <p:tags r:id="rId1"/>
            </p:custDataLst>
            <p:extLst>
              <p:ext uri="{D42A27DB-BD31-4B8C-83A1-F6EECF244321}">
                <p14:modId xmlns:p14="http://schemas.microsoft.com/office/powerpoint/2010/main" val="1871495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045106CF-D100-177D-D01D-7AC74A895A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BD77488-CE3F-C737-612A-F7204B19523E}"/>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Outputs, Deliverables, and Timeline</a:t>
            </a:r>
          </a:p>
        </p:txBody>
      </p:sp>
      <p:sp>
        <p:nvSpPr>
          <p:cNvPr id="21" name="Rectangle 20">
            <a:extLst>
              <a:ext uri="{FF2B5EF4-FFF2-40B4-BE49-F238E27FC236}">
                <a16:creationId xmlns:a16="http://schemas.microsoft.com/office/drawing/2014/main" id="{C2353DFE-DC3D-60FE-F49C-5DA5DE7D7B1C}"/>
              </a:ext>
            </a:extLst>
          </p:cNvPr>
          <p:cNvSpPr/>
          <p:nvPr/>
        </p:nvSpPr>
        <p:spPr>
          <a:xfrm>
            <a:off x="3923381" y="993753"/>
            <a:ext cx="7868569" cy="5209048"/>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9FCFA55A-B6B5-CEFA-004B-FAED1B4523DA}"/>
              </a:ext>
            </a:extLst>
          </p:cNvPr>
          <p:cNvSpPr/>
          <p:nvPr/>
        </p:nvSpPr>
        <p:spPr>
          <a:xfrm>
            <a:off x="400050" y="993753"/>
            <a:ext cx="3368645" cy="5209048"/>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2BDD8DA2-BD73-5877-15A6-0D0F71A53935}"/>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Process and outputs</a:t>
            </a:r>
          </a:p>
        </p:txBody>
      </p:sp>
      <p:cxnSp>
        <p:nvCxnSpPr>
          <p:cNvPr id="28" name="Straight Connector 27">
            <a:extLst>
              <a:ext uri="{FF2B5EF4-FFF2-40B4-BE49-F238E27FC236}">
                <a16:creationId xmlns:a16="http://schemas.microsoft.com/office/drawing/2014/main" id="{37D78D67-6FA8-5674-3E44-0ED4FC4512DE}"/>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8C78EFB-B60C-F1EC-63CE-02B66FFD7EAA}"/>
              </a:ext>
            </a:extLst>
          </p:cNvPr>
          <p:cNvSpPr txBox="1">
            <a:spLocks/>
          </p:cNvSpPr>
          <p:nvPr/>
        </p:nvSpPr>
        <p:spPr>
          <a:xfrm>
            <a:off x="4110527" y="1427105"/>
            <a:ext cx="7526737" cy="49090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Core timeline</a:t>
            </a: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By July 10, 2026: </a:t>
            </a:r>
            <a:r>
              <a:rPr kumimoji="0" lang="en-US" sz="1100" i="0" u="none" strike="noStrike" kern="1200" cap="none" spc="0" normalizeH="0" baseline="0" noProof="0">
                <a:ln>
                  <a:noFill/>
                </a:ln>
                <a:effectLst/>
                <a:uLnTx/>
                <a:uFillTx/>
                <a:latin typeface="Arial"/>
                <a:ea typeface="+mn-ea"/>
                <a:cs typeface="+mn-cs"/>
              </a:rPr>
              <a:t>ILLEs meet eligibility / milestone requirements</a:t>
            </a:r>
          </a:p>
          <a:p>
            <a:pPr marL="438785" lvl="2" indent="-210185">
              <a:buClr>
                <a:srgbClr val="000000"/>
              </a:buClr>
              <a:defRPr/>
            </a:pPr>
            <a:r>
              <a:rPr lang="en-US" sz="1100" b="1"/>
              <a:t>By July 24, 2026:</a:t>
            </a:r>
            <a:r>
              <a:rPr lang="en-US" sz="1100"/>
              <a:t> TSPs/DSPs submit complete project information to ERCOT</a:t>
            </a:r>
          </a:p>
          <a:p>
            <a:pPr marL="438785" lvl="2" indent="-210185">
              <a:buClr>
                <a:srgbClr val="000000"/>
              </a:buClr>
              <a:defRPr/>
            </a:pPr>
            <a:r>
              <a:rPr lang="en-US" sz="1100" b="1"/>
              <a:t>By August 7, 2026:</a:t>
            </a:r>
            <a:r>
              <a:rPr lang="en-US" sz="1100"/>
              <a:t> ERCOT confirms Batch Zero inclusion and classification of each load</a:t>
            </a:r>
            <a:endParaRPr lang="en-US" sz="1100" b="0" i="0" u="none" strike="noStrike" kern="1200" cap="none" spc="0" normalizeH="0" baseline="0" noProof="0">
              <a:ln>
                <a:noFill/>
              </a:ln>
              <a:effectLst/>
              <a:uLnTx/>
              <a:uFillTx/>
              <a:latin typeface="Arial"/>
              <a:cs typeface="Arial"/>
            </a:endParaRPr>
          </a:p>
          <a:p>
            <a:pPr marL="438785" lvl="2" indent="-210185">
              <a:buClr>
                <a:srgbClr val="000000"/>
              </a:buClr>
              <a:defRPr/>
            </a:pPr>
            <a:r>
              <a:rPr kumimoji="0" lang="en-US" sz="1100" b="1" i="0" u="none" strike="noStrike" kern="1200" cap="none" spc="0" normalizeH="0" baseline="0" noProof="0">
                <a:ln>
                  <a:noFill/>
                </a:ln>
                <a:effectLst/>
                <a:uLnTx/>
                <a:uFillTx/>
                <a:latin typeface="Arial"/>
                <a:ea typeface="+mn-ea"/>
                <a:cs typeface="+mn-cs"/>
              </a:rPr>
              <a:t>January 29, 2027:</a:t>
            </a:r>
            <a:r>
              <a:rPr kumimoji="0" lang="en-US" sz="1100" b="0" i="0" u="none" strike="noStrike" kern="1200" cap="none" spc="0" normalizeH="0" baseline="0" noProof="0">
                <a:ln>
                  <a:noFill/>
                </a:ln>
                <a:effectLst/>
                <a:uLnTx/>
                <a:uFillTx/>
                <a:latin typeface="Arial"/>
                <a:ea typeface="+mn-ea"/>
                <a:cs typeface="+mn-cs"/>
              </a:rPr>
              <a:t> ERCOT issues the Batch Zero Study Report, provides Load Commissioning Plans (LCPs) </a:t>
            </a:r>
            <a:r>
              <a:rPr lang="en-US" sz="1100"/>
              <a:t>to ILLEs (via TSPs/DSPs) </a:t>
            </a:r>
            <a:r>
              <a:rPr kumimoji="0" lang="en-US" sz="1100" b="0" i="0" u="none" strike="noStrike" kern="1200" cap="none" spc="0" normalizeH="0" baseline="0" noProof="0">
                <a:ln>
                  <a:noFill/>
                </a:ln>
                <a:effectLst/>
                <a:uLnTx/>
                <a:uFillTx/>
                <a:latin typeface="Arial"/>
                <a:ea typeface="+mn-ea"/>
                <a:cs typeface="+mn-cs"/>
              </a:rPr>
              <a:t>and notifies TSPs of Batch Zero results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March 1, 2027:</a:t>
            </a:r>
            <a:r>
              <a:rPr kumimoji="0" lang="en-US" sz="1100" b="0" i="0" u="none" strike="noStrike" kern="1200" cap="none" spc="0" normalizeH="0" baseline="0" noProof="0">
                <a:ln>
                  <a:noFill/>
                </a:ln>
                <a:effectLst/>
                <a:uLnTx/>
                <a:uFillTx/>
                <a:latin typeface="Arial"/>
                <a:ea typeface="+mn-ea"/>
                <a:cs typeface="+mn-cs"/>
              </a:rPr>
              <a:t> TDSPs notify ERCOT which Large Loads have met commitment requirements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June 1, 2027:</a:t>
            </a:r>
            <a:r>
              <a:rPr kumimoji="0" lang="en-US" sz="1100" b="0" i="0" u="none" strike="noStrike" kern="1200" cap="none" spc="0" normalizeH="0" baseline="0" noProof="0">
                <a:ln>
                  <a:noFill/>
                </a:ln>
                <a:effectLst/>
                <a:uLnTx/>
                <a:uFillTx/>
                <a:latin typeface="Arial"/>
                <a:ea typeface="+mn-ea"/>
                <a:cs typeface="+mn-cs"/>
              </a:rPr>
              <a:t> ERCOT completes the Batch Zero Refinement Study and delivers the Batch Zero Transmission Plan to RPG</a:t>
            </a:r>
            <a:endParaRPr lang="en-US" sz="1100" b="0" i="0" u="none" strike="noStrike" kern="1200" cap="none" spc="0" normalizeH="0" baseline="0" noProof="0">
              <a:ln>
                <a:noFill/>
              </a:ln>
              <a:effectLst/>
              <a:uLnTx/>
              <a:uFillTx/>
              <a:latin typeface="Arial"/>
              <a:cs typeface="Arial"/>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Primary outputs</a:t>
            </a:r>
          </a:p>
          <a:p>
            <a:pPr marL="438785" marR="0" lvl="2" indent="-210185" algn="l" defTabSz="914400" rtl="0" eaLnBrk="1" fontAlgn="auto" latinLnBrk="0" hangingPunct="1">
              <a:lnSpc>
                <a:spcPct val="100000"/>
              </a:lnSpc>
              <a:spcBef>
                <a:spcPts val="0"/>
              </a:spcBef>
              <a:spcAft>
                <a:spcPts val="300"/>
              </a:spcAft>
              <a:buClr>
                <a:srgbClr val="000000"/>
              </a:buClr>
              <a:buSzPct val="110000"/>
              <a:tabLst/>
              <a:defRPr/>
            </a:pPr>
            <a:r>
              <a:rPr kumimoji="0" lang="en-US" sz="1100" b="1" i="0" u="none" strike="noStrike" kern="1200" cap="none" spc="0" normalizeH="0" baseline="0" noProof="0">
                <a:ln>
                  <a:noFill/>
                </a:ln>
                <a:effectLst/>
                <a:uLnTx/>
                <a:uFillTx/>
                <a:latin typeface="Arial"/>
                <a:ea typeface="+mn-ea"/>
                <a:cs typeface="+mn-cs"/>
              </a:rPr>
              <a:t>Batch Zero Study Report</a:t>
            </a:r>
            <a:r>
              <a:rPr kumimoji="0" lang="en-US" sz="1100" b="0" i="0" u="none" strike="noStrike" kern="1200" cap="none" spc="0" normalizeH="0" baseline="0" noProof="0">
                <a:ln>
                  <a:noFill/>
                </a:ln>
                <a:effectLst/>
                <a:uLnTx/>
                <a:uFillTx/>
                <a:latin typeface="Arial"/>
                <a:ea typeface="+mn-ea"/>
                <a:cs typeface="+mn-cs"/>
              </a:rPr>
              <a:t> (summary of reliability impacts, identified planning criteria violations, and proposed transmission upgrades)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Load Commissioning Plan (LCP) per Large Load</a:t>
            </a:r>
            <a:endParaRPr lang="en-US" sz="1100" b="1" i="0" u="none" strike="noStrike" kern="1200" cap="none" spc="0" normalizeH="0" baseline="0" noProof="0">
              <a:ln>
                <a:noFill/>
              </a:ln>
              <a:effectLst/>
              <a:uLnTx/>
              <a:uFillTx/>
              <a:latin typeface="Arial"/>
              <a:cs typeface="Arial"/>
            </a:endParaRPr>
          </a:p>
          <a:p>
            <a:pPr marL="594360" marR="0" lvl="3" indent="-15494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Maximum reliably served peak MW for each year (2028–2033) </a:t>
            </a:r>
            <a:endParaRPr lang="en-US" sz="1100" b="0" i="0" u="none" strike="noStrike" kern="1200" cap="none" spc="0" normalizeH="0" baseline="0" noProof="0">
              <a:ln>
                <a:noFill/>
              </a:ln>
              <a:effectLst/>
              <a:uLnTx/>
              <a:uFillTx/>
              <a:latin typeface="Arial"/>
              <a:cs typeface="Arial"/>
            </a:endParaRPr>
          </a:p>
          <a:p>
            <a:pPr marL="813435" marR="0" lvl="4" indent="-146050" algn="l" defTabSz="914400" rtl="0" eaLnBrk="1" fontAlgn="auto" latinLnBrk="0" hangingPunct="1">
              <a:lnSpc>
                <a:spcPct val="100000"/>
              </a:lnSpc>
              <a:spcBef>
                <a:spcPts val="0"/>
              </a:spcBef>
              <a:spcAft>
                <a:spcPts val="300"/>
              </a:spcAft>
              <a:buClr>
                <a:srgbClr val="000000"/>
              </a:buClr>
              <a:buSzPct val="10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Loads not reliably served receive full requested allocation for year 2033</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Estimated security requirements</a:t>
            </a:r>
            <a:r>
              <a:rPr kumimoji="0" lang="en-US" sz="1100" b="0" i="0" u="none" strike="noStrike" kern="1200" cap="none" spc="0" normalizeH="0" baseline="0" noProof="0">
                <a:ln>
                  <a:noFill/>
                </a:ln>
                <a:effectLst/>
                <a:uLnTx/>
                <a:uFillTx/>
                <a:latin typeface="Arial"/>
                <a:ea typeface="+mn-ea"/>
                <a:cs typeface="+mn-cs"/>
              </a:rPr>
              <a:t> and CIAC obligations required to inform ILLE commitment decisions</a:t>
            </a:r>
            <a:endParaRPr lang="en-US" sz="1100" b="0" i="0" u="none" strike="noStrike" kern="1200" cap="none" spc="0" normalizeH="0" baseline="0" noProof="0">
              <a:ln>
                <a:noFill/>
              </a:ln>
              <a:effectLst/>
              <a:uLnTx/>
              <a:uFillTx/>
              <a:latin typeface="Arial"/>
              <a:cs typeface="Arial"/>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1" i="0" u="none" strike="noStrike" kern="1200" cap="none" spc="0" normalizeH="0" baseline="0" noProof="0">
                <a:ln>
                  <a:noFill/>
                </a:ln>
                <a:effectLst/>
                <a:uLnTx/>
                <a:uFillTx/>
                <a:latin typeface="Arial"/>
                <a:ea typeface="+mn-ea"/>
                <a:cs typeface="+mn-cs"/>
              </a:rPr>
              <a:t>Confidential TSP package</a:t>
            </a:r>
            <a:r>
              <a:rPr kumimoji="0" lang="en-US" sz="1100" b="0" i="0" u="none" strike="noStrike" kern="1200" cap="none" spc="0" normalizeH="0" baseline="0" noProof="0">
                <a:ln>
                  <a:noFill/>
                </a:ln>
                <a:effectLst/>
                <a:uLnTx/>
                <a:uFillTx/>
                <a:latin typeface="Arial"/>
                <a:ea typeface="+mn-ea"/>
                <a:cs typeface="+mn-cs"/>
              </a:rPr>
              <a:t>: detailed upgrade list and associated Large Loads (as applicable)</a:t>
            </a:r>
            <a:endParaRPr lang="en-US" sz="1100" b="1" i="0" u="none" strike="noStrike" kern="1200" cap="none" spc="0" normalizeH="0" baseline="0" noProof="0">
              <a:ln>
                <a:noFill/>
              </a:ln>
              <a:effectLst/>
              <a:uLnTx/>
              <a:uFillTx/>
              <a:latin typeface="Arial"/>
              <a:cs typeface="Arial" panose="020B0604020202020204" pitchFamily="34" charset="0"/>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100" b="1" i="0" u="none" strike="noStrike" kern="1200" cap="none" spc="0" normalizeH="0" baseline="0" noProof="0">
                <a:ln>
                  <a:noFill/>
                </a:ln>
                <a:effectLst/>
                <a:uLnTx/>
                <a:uFillTx/>
                <a:latin typeface="Arial"/>
                <a:ea typeface="+mn-ea"/>
                <a:cs typeface="+mn-cs"/>
              </a:rPr>
              <a:t>Refinement and RPG handoff</a:t>
            </a:r>
          </a:p>
          <a:p>
            <a:pPr lvl="2">
              <a:buClr>
                <a:srgbClr val="000000"/>
              </a:buClr>
              <a:defRPr/>
            </a:pPr>
            <a:r>
              <a:rPr kumimoji="0" lang="en-US" sz="1100" b="0" i="0" u="none" strike="noStrike" kern="1200" cap="none" spc="0" normalizeH="0" baseline="0" noProof="0">
                <a:ln>
                  <a:noFill/>
                </a:ln>
                <a:effectLst/>
                <a:uLnTx/>
                <a:uFillTx/>
                <a:latin typeface="Arial"/>
                <a:ea typeface="+mn-ea"/>
                <a:cs typeface="+mn-cs"/>
              </a:rPr>
              <a:t>Only Large Loads that meet commitment milestones remain in scope, </a:t>
            </a:r>
            <a:r>
              <a:rPr lang="en-US" sz="1100"/>
              <a:t>loads that do not meet commitment are removed from Batch Zero</a:t>
            </a:r>
            <a:endParaRPr kumimoji="0" lang="en-US" sz="1100" b="0" i="0" u="none" strike="noStrike" kern="1200" cap="none" spc="0" normalizeH="0" baseline="0" noProof="0">
              <a:ln>
                <a:noFill/>
              </a:ln>
              <a:effectLst/>
              <a:uLnTx/>
              <a:uFillTx/>
              <a:latin typeface="Arial"/>
              <a:ea typeface="+mn-ea"/>
              <a:cs typeface="+mn-cs"/>
            </a:endParaRPr>
          </a:p>
          <a:p>
            <a:pPr lvl="2">
              <a:buClr>
                <a:srgbClr val="000000"/>
              </a:buClr>
              <a:defRPr/>
            </a:pPr>
            <a:r>
              <a:rPr lang="en-US" sz="1100"/>
              <a:t>MW allocations for Large Loads that meet commitment criteria by the deadline are not adjusted during the Refinement Study</a:t>
            </a:r>
            <a:endParaRPr kumimoji="0" lang="en-US" sz="1100" b="0" i="0" u="none" strike="noStrike" kern="1200" cap="none" spc="0" normalizeH="0" baseline="0" noProof="0">
              <a:ln>
                <a:noFill/>
              </a:ln>
              <a:effectLst/>
              <a:uLnTx/>
              <a:uFillTx/>
              <a:latin typeface="Arial"/>
              <a:ea typeface="+mn-ea"/>
              <a:cs typeface="+mn-cs"/>
            </a:endParaRPr>
          </a:p>
          <a:p>
            <a:pPr marL="438785" marR="0" lvl="2" indent="-210185"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kumimoji="0" lang="en-US" sz="1100" b="0" i="0" u="none" strike="noStrike" kern="1200" cap="none" spc="0" normalizeH="0" baseline="0" noProof="0">
                <a:ln>
                  <a:noFill/>
                </a:ln>
                <a:effectLst/>
                <a:uLnTx/>
                <a:uFillTx/>
                <a:latin typeface="Arial"/>
                <a:ea typeface="+mn-ea"/>
                <a:cs typeface="+mn-cs"/>
              </a:rPr>
              <a:t>ERCOT re-evaluates whether previously identified upgrades are still needed/modified/no longer required</a:t>
            </a:r>
            <a:endParaRPr lang="en-US" sz="1100" b="0" i="0" u="none" strike="noStrike" kern="1200" cap="none" spc="0" normalizeH="0" baseline="0" noProof="0">
              <a:ln>
                <a:noFill/>
              </a:ln>
              <a:effectLst/>
              <a:uLnTx/>
              <a:uFillTx/>
              <a:latin typeface="Arial"/>
              <a:cs typeface="Arial"/>
            </a:endParaRPr>
          </a:p>
          <a:p>
            <a:pPr marL="438785" lvl="2" indent="-210185">
              <a:buClr>
                <a:srgbClr val="000000"/>
              </a:buClr>
              <a:defRPr/>
            </a:pPr>
            <a:r>
              <a:rPr kumimoji="0" lang="en-US" sz="1100" b="0" i="0" u="none" strike="noStrike" kern="1200" cap="none" spc="0" normalizeH="0" baseline="0" noProof="0">
                <a:ln>
                  <a:noFill/>
                </a:ln>
                <a:effectLst/>
                <a:uLnTx/>
                <a:uFillTx/>
                <a:latin typeface="Arial"/>
                <a:ea typeface="+mn-ea"/>
                <a:cs typeface="+mn-cs"/>
              </a:rPr>
              <a:t>Final Batch Zero Transmission Plan is delivered into the RPG process</a:t>
            </a:r>
            <a:endParaRPr lang="en-US" sz="1100">
              <a:latin typeface="Arial"/>
            </a:endParaRPr>
          </a:p>
        </p:txBody>
      </p:sp>
      <p:sp>
        <p:nvSpPr>
          <p:cNvPr id="18" name="TextBox 17">
            <a:extLst>
              <a:ext uri="{FF2B5EF4-FFF2-40B4-BE49-F238E27FC236}">
                <a16:creationId xmlns:a16="http://schemas.microsoft.com/office/drawing/2014/main" id="{F58A8AA3-E314-3D1A-0654-8DE210477016}"/>
              </a:ext>
            </a:extLst>
          </p:cNvPr>
          <p:cNvSpPr txBox="1">
            <a:spLocks/>
          </p:cNvSpPr>
          <p:nvPr/>
        </p:nvSpPr>
        <p:spPr>
          <a:xfrm>
            <a:off x="554737" y="1427105"/>
            <a:ext cx="3069242" cy="22082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Actionable outcomes:</a:t>
            </a:r>
            <a:r>
              <a:rPr kumimoji="0" lang="en-US" sz="1200" b="0" i="0" u="none" strike="noStrike" kern="1200" cap="none" spc="0" normalizeH="0" baseline="0" noProof="0">
                <a:ln>
                  <a:noFill/>
                </a:ln>
                <a:solidFill>
                  <a:srgbClr val="000000"/>
                </a:solidFill>
                <a:effectLst/>
                <a:uLnTx/>
                <a:uFillTx/>
                <a:latin typeface="Arial"/>
                <a:ea typeface="+mn-ea"/>
                <a:cs typeface="+mn-cs"/>
              </a:rPr>
              <a:t> each Large Load receives a year-by-year Load Commissioning Plan (LCP) and estimated security requirements to support commitment decisions. TSPs receive </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200" b="1" i="0" u="none" strike="noStrike" kern="1200" cap="none" spc="0" normalizeH="0" baseline="0" noProof="0">
                <a:ln>
                  <a:noFill/>
                </a:ln>
                <a:solidFill>
                  <a:srgbClr val="000000"/>
                </a:solidFill>
                <a:effectLst/>
                <a:uLnTx/>
                <a:uFillTx/>
                <a:latin typeface="Arial"/>
                <a:ea typeface="+mn-ea"/>
                <a:cs typeface="+mn-cs"/>
              </a:rPr>
              <a:t>Clear commitment gate to planning certainty:</a:t>
            </a:r>
            <a:r>
              <a:rPr kumimoji="0" lang="en-US" sz="1200" b="0" i="0" u="none" strike="noStrike" kern="1200" cap="none" spc="0" normalizeH="0" baseline="0" noProof="0">
                <a:ln>
                  <a:noFill/>
                </a:ln>
                <a:solidFill>
                  <a:srgbClr val="000000"/>
                </a:solidFill>
                <a:effectLst/>
                <a:uLnTx/>
                <a:uFillTx/>
                <a:latin typeface="Arial"/>
                <a:ea typeface="+mn-ea"/>
                <a:cs typeface="+mn-cs"/>
              </a:rPr>
              <a:t> only Large Loads that meet commitment milestones move into the Refinement Study and transmission plan delivered to RPG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4" name="TextBox 23">
            <a:extLst>
              <a:ext uri="{FF2B5EF4-FFF2-40B4-BE49-F238E27FC236}">
                <a16:creationId xmlns:a16="http://schemas.microsoft.com/office/drawing/2014/main" id="{F8FF559A-6555-E56B-68C8-DF02C18B8D75}"/>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5" name="Straight Connector 24">
            <a:extLst>
              <a:ext uri="{FF2B5EF4-FFF2-40B4-BE49-F238E27FC236}">
                <a16:creationId xmlns:a16="http://schemas.microsoft.com/office/drawing/2014/main" id="{CA735B50-D1AB-E0F4-48D8-0CA935C3CBA2}"/>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Text Placeholder 20">
            <a:extLst>
              <a:ext uri="{FF2B5EF4-FFF2-40B4-BE49-F238E27FC236}">
                <a16:creationId xmlns:a16="http://schemas.microsoft.com/office/drawing/2014/main" id="{86745AA6-D518-E6DC-89F9-6705E7459980}"/>
              </a:ext>
            </a:extLst>
          </p:cNvPr>
          <p:cNvSpPr txBox="1">
            <a:spLocks/>
          </p:cNvSpPr>
          <p:nvPr/>
        </p:nvSpPr>
        <p:spPr>
          <a:xfrm>
            <a:off x="2168372" y="6537008"/>
            <a:ext cx="651618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 9.4, and 9.5 (Timeline, Outputs, and Refinement Process)</a:t>
            </a:r>
          </a:p>
        </p:txBody>
      </p:sp>
      <p:sp>
        <p:nvSpPr>
          <p:cNvPr id="4" name="TextBox 3">
            <a:extLst>
              <a:ext uri="{FF2B5EF4-FFF2-40B4-BE49-F238E27FC236}">
                <a16:creationId xmlns:a16="http://schemas.microsoft.com/office/drawing/2014/main" id="{92BE7546-B6E1-C2D4-3AC0-AA6860BFBAF6}"/>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1686956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9ABD-8FFD-12B9-A27D-C507BAFABC60}"/>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8FE3F96A-0E38-C970-C144-B7E1BA1E10D5}"/>
              </a:ext>
            </a:extLst>
          </p:cNvPr>
          <p:cNvGraphicFramePr>
            <a:graphicFrameLocks noChangeAspect="1"/>
          </p:cNvGraphicFramePr>
          <p:nvPr>
            <p:custDataLst>
              <p:tags r:id="rId1"/>
            </p:custDataLst>
            <p:extLst>
              <p:ext uri="{D42A27DB-BD31-4B8C-83A1-F6EECF244321}">
                <p14:modId xmlns:p14="http://schemas.microsoft.com/office/powerpoint/2010/main" val="252952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5" name="Object 6" hidden="1">
                        <a:extLst>
                          <a:ext uri="{FF2B5EF4-FFF2-40B4-BE49-F238E27FC236}">
                            <a16:creationId xmlns:a16="http://schemas.microsoft.com/office/drawing/2014/main" id="{8FE3F96A-0E38-C970-C144-B7E1BA1E10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3. Subtitle" hidden="1">
            <a:extLst>
              <a:ext uri="{FF2B5EF4-FFF2-40B4-BE49-F238E27FC236}">
                <a16:creationId xmlns:a16="http://schemas.microsoft.com/office/drawing/2014/main" id="{B60808E6-3951-C705-FE3D-829773F29660}"/>
              </a:ext>
            </a:extLst>
          </p:cNvPr>
          <p:cNvSpPr>
            <a:spLocks noGrp="1"/>
          </p:cNvSpPr>
          <p:nvPr>
            <p:ph type="subTitle" idx="1"/>
            <p:custDataLst>
              <p:tags r:id="rId2"/>
            </p:custDataLst>
          </p:nvPr>
        </p:nvSpPr>
        <p:spPr/>
        <p:txBody>
          <a:bodyPr/>
          <a:lstStyle/>
          <a:p>
            <a:endParaRPr lang="en-US"/>
          </a:p>
        </p:txBody>
      </p:sp>
      <p:sp>
        <p:nvSpPr>
          <p:cNvPr id="4" name="2. Slide Title">
            <a:extLst>
              <a:ext uri="{FF2B5EF4-FFF2-40B4-BE49-F238E27FC236}">
                <a16:creationId xmlns:a16="http://schemas.microsoft.com/office/drawing/2014/main" id="{A744A1C8-44CC-9C75-722B-44A8E7746362}"/>
              </a:ext>
            </a:extLst>
          </p:cNvPr>
          <p:cNvSpPr>
            <a:spLocks noGrp="1"/>
          </p:cNvSpPr>
          <p:nvPr>
            <p:ph type="title"/>
            <p:custDataLst>
              <p:tags r:id="rId3"/>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Batch Zero process flow chart for studied load</a:t>
            </a:r>
            <a:endParaRPr lang="en-US">
              <a:cs typeface="Arial"/>
            </a:endParaRPr>
          </a:p>
        </p:txBody>
      </p:sp>
      <p:grpSp>
        <p:nvGrpSpPr>
          <p:cNvPr id="29" name="Group 28">
            <a:extLst>
              <a:ext uri="{FF2B5EF4-FFF2-40B4-BE49-F238E27FC236}">
                <a16:creationId xmlns:a16="http://schemas.microsoft.com/office/drawing/2014/main" id="{72016968-486C-1600-C24C-6E9478E0244E}"/>
              </a:ext>
            </a:extLst>
          </p:cNvPr>
          <p:cNvGrpSpPr/>
          <p:nvPr/>
        </p:nvGrpSpPr>
        <p:grpSpPr>
          <a:xfrm>
            <a:off x="5331733" y="2908499"/>
            <a:ext cx="3322164" cy="714034"/>
            <a:chOff x="5307714" y="2721632"/>
            <a:chExt cx="3194304" cy="769736"/>
          </a:xfrm>
        </p:grpSpPr>
        <p:cxnSp>
          <p:nvCxnSpPr>
            <p:cNvPr id="54" name="Straight Arrow Connector 53">
              <a:extLst>
                <a:ext uri="{FF2B5EF4-FFF2-40B4-BE49-F238E27FC236}">
                  <a16:creationId xmlns:a16="http://schemas.microsoft.com/office/drawing/2014/main" id="{7DD1E8DC-0957-0745-36B1-B4794D9CCA36}"/>
                </a:ext>
              </a:extLst>
            </p:cNvPr>
            <p:cNvCxnSpPr>
              <a:cxnSpLocks/>
            </p:cNvCxnSpPr>
            <p:nvPr/>
          </p:nvCxnSpPr>
          <p:spPr>
            <a:xfrm>
              <a:off x="850201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44B045E2-F79D-D2F1-C0CC-270F18A3FFD7}"/>
                </a:ext>
              </a:extLst>
            </p:cNvPr>
            <p:cNvCxnSpPr>
              <a:cxnSpLocks/>
            </p:cNvCxnSpPr>
            <p:nvPr/>
          </p:nvCxnSpPr>
          <p:spPr>
            <a:xfrm>
              <a:off x="786315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54FF38B-6342-A561-93E6-8D2D373CD793}"/>
                </a:ext>
              </a:extLst>
            </p:cNvPr>
            <p:cNvCxnSpPr>
              <a:cxnSpLocks/>
            </p:cNvCxnSpPr>
            <p:nvPr/>
          </p:nvCxnSpPr>
          <p:spPr>
            <a:xfrm>
              <a:off x="722429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16BD383-A67C-028F-AFA8-EC0EE6505202}"/>
                </a:ext>
              </a:extLst>
            </p:cNvPr>
            <p:cNvCxnSpPr>
              <a:cxnSpLocks/>
            </p:cNvCxnSpPr>
            <p:nvPr/>
          </p:nvCxnSpPr>
          <p:spPr>
            <a:xfrm>
              <a:off x="658543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8C650E8-717A-691F-3067-A00D69B7C3C8}"/>
                </a:ext>
              </a:extLst>
            </p:cNvPr>
            <p:cNvCxnSpPr>
              <a:cxnSpLocks/>
            </p:cNvCxnSpPr>
            <p:nvPr/>
          </p:nvCxnSpPr>
          <p:spPr>
            <a:xfrm>
              <a:off x="594657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A9A530C-F450-E0FA-C7EE-F84B96C7D8D2}"/>
                </a:ext>
              </a:extLst>
            </p:cNvPr>
            <p:cNvCxnSpPr>
              <a:cxnSpLocks/>
            </p:cNvCxnSpPr>
            <p:nvPr/>
          </p:nvCxnSpPr>
          <p:spPr>
            <a:xfrm>
              <a:off x="5307714"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6F265C3-0D60-7C0A-3931-747FA2A8F2F7}"/>
                </a:ext>
              </a:extLst>
            </p:cNvPr>
            <p:cNvCxnSpPr>
              <a:cxnSpLocks/>
            </p:cNvCxnSpPr>
            <p:nvPr/>
          </p:nvCxnSpPr>
          <p:spPr>
            <a:xfrm flipV="1">
              <a:off x="5627145"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B4FD379-F9F7-D23C-6383-E2C0F6720D7E}"/>
                </a:ext>
              </a:extLst>
            </p:cNvPr>
            <p:cNvCxnSpPr>
              <a:cxnSpLocks/>
            </p:cNvCxnSpPr>
            <p:nvPr/>
          </p:nvCxnSpPr>
          <p:spPr>
            <a:xfrm flipV="1">
              <a:off x="6266006"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CA0AFC3-EDF2-6CF0-C005-AC696A12A53D}"/>
                </a:ext>
              </a:extLst>
            </p:cNvPr>
            <p:cNvCxnSpPr>
              <a:cxnSpLocks/>
            </p:cNvCxnSpPr>
            <p:nvPr/>
          </p:nvCxnSpPr>
          <p:spPr>
            <a:xfrm flipV="1">
              <a:off x="754372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36FD93A-A7CB-15C6-02DB-7824FE8FA249}"/>
                </a:ext>
              </a:extLst>
            </p:cNvPr>
            <p:cNvCxnSpPr>
              <a:cxnSpLocks/>
            </p:cNvCxnSpPr>
            <p:nvPr/>
          </p:nvCxnSpPr>
          <p:spPr>
            <a:xfrm flipV="1">
              <a:off x="8182588"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6DF5062-BD28-FDFD-6E14-6326144E2B3F}"/>
                </a:ext>
              </a:extLst>
            </p:cNvPr>
            <p:cNvCxnSpPr>
              <a:cxnSpLocks/>
            </p:cNvCxnSpPr>
            <p:nvPr/>
          </p:nvCxnSpPr>
          <p:spPr>
            <a:xfrm flipV="1">
              <a:off x="6904867" y="2721632"/>
              <a:ext cx="0" cy="769736"/>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F9B132E-6328-649E-29C4-0BE26227D62D}"/>
              </a:ext>
            </a:extLst>
          </p:cNvPr>
          <p:cNvSpPr>
            <a:spLocks/>
          </p:cNvSpPr>
          <p:nvPr/>
        </p:nvSpPr>
        <p:spPr>
          <a:xfrm>
            <a:off x="7486939" y="1524000"/>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intermediate agreement requirements</a:t>
            </a:r>
          </a:p>
        </p:txBody>
      </p:sp>
      <p:sp>
        <p:nvSpPr>
          <p:cNvPr id="15" name="Rectangle 14">
            <a:extLst>
              <a:ext uri="{FF2B5EF4-FFF2-40B4-BE49-F238E27FC236}">
                <a16:creationId xmlns:a16="http://schemas.microsoft.com/office/drawing/2014/main" id="{5FDFC85D-59DC-B684-3789-E2E2F2DC099D}"/>
              </a:ext>
            </a:extLst>
          </p:cNvPr>
          <p:cNvSpPr>
            <a:spLocks/>
          </p:cNvSpPr>
          <p:nvPr/>
        </p:nvSpPr>
        <p:spPr>
          <a:xfrm>
            <a:off x="9763792" y="1524000"/>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intermediate agreement and Send Batch Info to ERCOT</a:t>
            </a:r>
          </a:p>
        </p:txBody>
      </p:sp>
      <p:cxnSp>
        <p:nvCxnSpPr>
          <p:cNvPr id="23" name="Straight Arrow Connector 22">
            <a:extLst>
              <a:ext uri="{FF2B5EF4-FFF2-40B4-BE49-F238E27FC236}">
                <a16:creationId xmlns:a16="http://schemas.microsoft.com/office/drawing/2014/main" id="{639262CA-EC62-987E-7D75-8E31E2C256E5}"/>
              </a:ext>
            </a:extLst>
          </p:cNvPr>
          <p:cNvCxnSpPr>
            <a:cxnSpLocks/>
            <a:stCxn id="14" idx="3"/>
            <a:endCxn id="15" idx="1"/>
          </p:cNvCxnSpPr>
          <p:nvPr/>
        </p:nvCxnSpPr>
        <p:spPr>
          <a:xfrm>
            <a:off x="9360411" y="1901215"/>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5EB07D5-D80A-9E7F-BD87-33D28883D6DC}"/>
              </a:ext>
            </a:extLst>
          </p:cNvPr>
          <p:cNvSpPr/>
          <p:nvPr/>
        </p:nvSpPr>
        <p:spPr>
          <a:xfrm>
            <a:off x="9763792"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Build Cases and Post on MIS Secure</a:t>
            </a:r>
          </a:p>
        </p:txBody>
      </p:sp>
      <p:cxnSp>
        <p:nvCxnSpPr>
          <p:cNvPr id="30" name="Straight Arrow Connector 29">
            <a:extLst>
              <a:ext uri="{FF2B5EF4-FFF2-40B4-BE49-F238E27FC236}">
                <a16:creationId xmlns:a16="http://schemas.microsoft.com/office/drawing/2014/main" id="{2EF77724-7102-BBFD-1222-BC69F7BF1D4E}"/>
              </a:ext>
            </a:extLst>
          </p:cNvPr>
          <p:cNvCxnSpPr>
            <a:cxnSpLocks/>
            <a:endCxn id="43" idx="3"/>
          </p:cNvCxnSpPr>
          <p:nvPr/>
        </p:nvCxnSpPr>
        <p:spPr>
          <a:xfrm rot="10800000">
            <a:off x="8827043" y="2670209"/>
            <a:ext cx="936750" cy="543202"/>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52D9DF1-448E-D3A7-037F-359D3E78CEC9}"/>
              </a:ext>
            </a:extLst>
          </p:cNvPr>
          <p:cNvCxnSpPr>
            <a:cxnSpLocks/>
            <a:stCxn id="15" idx="2"/>
            <a:endCxn id="25" idx="0"/>
          </p:cNvCxnSpPr>
          <p:nvPr/>
        </p:nvCxnSpPr>
        <p:spPr>
          <a:xfrm>
            <a:off x="10700528" y="2278431"/>
            <a:ext cx="0" cy="55776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959DC54-5ABE-EAA6-0BD3-9B7519993006}"/>
              </a:ext>
            </a:extLst>
          </p:cNvPr>
          <p:cNvCxnSpPr>
            <a:cxnSpLocks/>
            <a:stCxn id="25" idx="1"/>
            <a:endCxn id="44" idx="3"/>
          </p:cNvCxnSpPr>
          <p:nvPr/>
        </p:nvCxnSpPr>
        <p:spPr>
          <a:xfrm rot="10800000" flipV="1">
            <a:off x="8827042" y="3213410"/>
            <a:ext cx="936751" cy="643255"/>
          </a:xfrm>
          <a:prstGeom prst="bentConnector3">
            <a:avLst>
              <a:gd name="adj1" fmla="val 50000"/>
            </a:avLst>
          </a:prstGeom>
          <a:ln w="6350" cap="flat">
            <a:solidFill>
              <a:schemeClr val="tx1"/>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DAF4B0B-61CB-7AB7-10C4-00231BF49F5E}"/>
              </a:ext>
            </a:extLst>
          </p:cNvPr>
          <p:cNvSpPr/>
          <p:nvPr/>
        </p:nvSpPr>
        <p:spPr>
          <a:xfrm>
            <a:off x="5176204" y="2436075"/>
            <a:ext cx="3650838"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Steady State Study</a:t>
            </a:r>
          </a:p>
        </p:txBody>
      </p:sp>
      <p:sp>
        <p:nvSpPr>
          <p:cNvPr id="44" name="Rectangle 43">
            <a:extLst>
              <a:ext uri="{FF2B5EF4-FFF2-40B4-BE49-F238E27FC236}">
                <a16:creationId xmlns:a16="http://schemas.microsoft.com/office/drawing/2014/main" id="{3D3D26AF-9408-AD83-BCBE-5EA358882E0F}"/>
              </a:ext>
            </a:extLst>
          </p:cNvPr>
          <p:cNvSpPr/>
          <p:nvPr/>
        </p:nvSpPr>
        <p:spPr>
          <a:xfrm>
            <a:off x="2865470" y="3622532"/>
            <a:ext cx="5961571"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transmission improvement analysis</a:t>
            </a:r>
          </a:p>
        </p:txBody>
      </p:sp>
      <p:sp>
        <p:nvSpPr>
          <p:cNvPr id="46" name="Rectangle 45">
            <a:extLst>
              <a:ext uri="{FF2B5EF4-FFF2-40B4-BE49-F238E27FC236}">
                <a16:creationId xmlns:a16="http://schemas.microsoft.com/office/drawing/2014/main" id="{75279902-E0B7-42D3-B481-14A6304FD00B}"/>
              </a:ext>
            </a:extLst>
          </p:cNvPr>
          <p:cNvSpPr/>
          <p:nvPr/>
        </p:nvSpPr>
        <p:spPr>
          <a:xfrm>
            <a:off x="3534310" y="4149803"/>
            <a:ext cx="5292732" cy="468267"/>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Short Circuit, SSR Screening, and Facilities Studies</a:t>
            </a:r>
          </a:p>
        </p:txBody>
      </p:sp>
      <p:cxnSp>
        <p:nvCxnSpPr>
          <p:cNvPr id="51" name="Straight Arrow Connector 50">
            <a:extLst>
              <a:ext uri="{FF2B5EF4-FFF2-40B4-BE49-F238E27FC236}">
                <a16:creationId xmlns:a16="http://schemas.microsoft.com/office/drawing/2014/main" id="{C97A6432-1059-276B-5B51-49BD2EB176CA}"/>
              </a:ext>
            </a:extLst>
          </p:cNvPr>
          <p:cNvCxnSpPr>
            <a:cxnSpLocks/>
            <a:stCxn id="43" idx="1"/>
            <a:endCxn id="49" idx="0"/>
          </p:cNvCxnSpPr>
          <p:nvPr/>
        </p:nvCxnSpPr>
        <p:spPr>
          <a:xfrm rot="10800000" flipV="1">
            <a:off x="4020838" y="2670209"/>
            <a:ext cx="1155366" cy="343754"/>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822E44FC-2C0A-83B6-E0CC-CC8E5DC96792}"/>
              </a:ext>
            </a:extLst>
          </p:cNvPr>
          <p:cNvCxnSpPr>
            <a:cxnSpLocks/>
          </p:cNvCxnSpPr>
          <p:nvPr/>
        </p:nvCxnSpPr>
        <p:spPr>
          <a:xfrm flipH="1">
            <a:off x="2428208" y="3218971"/>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44A054D4-58CE-AAA6-6DF7-486330AB858D}"/>
              </a:ext>
            </a:extLst>
          </p:cNvPr>
          <p:cNvSpPr>
            <a:spLocks/>
          </p:cNvSpPr>
          <p:nvPr/>
        </p:nvSpPr>
        <p:spPr>
          <a:xfrm>
            <a:off x="554736" y="2836195"/>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Post Final Cases on MIS Secure and Communicate Results</a:t>
            </a:r>
          </a:p>
        </p:txBody>
      </p:sp>
      <p:sp>
        <p:nvSpPr>
          <p:cNvPr id="86" name="Rectangle 85">
            <a:extLst>
              <a:ext uri="{FF2B5EF4-FFF2-40B4-BE49-F238E27FC236}">
                <a16:creationId xmlns:a16="http://schemas.microsoft.com/office/drawing/2014/main" id="{733D27CC-8C36-8E1A-7B07-0BD1421AFC75}"/>
              </a:ext>
            </a:extLst>
          </p:cNvPr>
          <p:cNvSpPr>
            <a:spLocks/>
          </p:cNvSpPr>
          <p:nvPr/>
        </p:nvSpPr>
        <p:spPr>
          <a:xfrm>
            <a:off x="554736" y="4050386"/>
            <a:ext cx="1873472" cy="754431"/>
          </a:xfrm>
          <a:prstGeom prst="rect">
            <a:avLst/>
          </a:prstGeom>
          <a:solidFill>
            <a:schemeClr val="bg1">
              <a:lumMod val="95000"/>
            </a:schemeClr>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interconnection agreement requirements</a:t>
            </a:r>
          </a:p>
        </p:txBody>
      </p:sp>
      <p:sp>
        <p:nvSpPr>
          <p:cNvPr id="87" name="Rectangle 86">
            <a:extLst>
              <a:ext uri="{FF2B5EF4-FFF2-40B4-BE49-F238E27FC236}">
                <a16:creationId xmlns:a16="http://schemas.microsoft.com/office/drawing/2014/main" id="{58E08076-E835-5524-CBD4-68386DCBB8DA}"/>
              </a:ext>
            </a:extLst>
          </p:cNvPr>
          <p:cNvSpPr>
            <a:spLocks/>
          </p:cNvSpPr>
          <p:nvPr/>
        </p:nvSpPr>
        <p:spPr>
          <a:xfrm>
            <a:off x="554736" y="5275921"/>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Sign interconnection agreement</a:t>
            </a:r>
          </a:p>
        </p:txBody>
      </p:sp>
      <p:sp>
        <p:nvSpPr>
          <p:cNvPr id="88" name="Rectangle 87">
            <a:extLst>
              <a:ext uri="{FF2B5EF4-FFF2-40B4-BE49-F238E27FC236}">
                <a16:creationId xmlns:a16="http://schemas.microsoft.com/office/drawing/2014/main" id="{459F0742-CFF9-ED4D-4DE8-DBF34E940701}"/>
              </a:ext>
            </a:extLst>
          </p:cNvPr>
          <p:cNvSpPr>
            <a:spLocks/>
          </p:cNvSpPr>
          <p:nvPr/>
        </p:nvSpPr>
        <p:spPr>
          <a:xfrm>
            <a:off x="2865470"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Refinement Transmission Plan Study</a:t>
            </a:r>
          </a:p>
        </p:txBody>
      </p:sp>
      <p:sp>
        <p:nvSpPr>
          <p:cNvPr id="89" name="Rectangle 88">
            <a:extLst>
              <a:ext uri="{FF2B5EF4-FFF2-40B4-BE49-F238E27FC236}">
                <a16:creationId xmlns:a16="http://schemas.microsoft.com/office/drawing/2014/main" id="{A4935EF5-4443-79AE-0E27-07E1091C815D}"/>
              </a:ext>
            </a:extLst>
          </p:cNvPr>
          <p:cNvSpPr/>
          <p:nvPr/>
        </p:nvSpPr>
        <p:spPr>
          <a:xfrm>
            <a:off x="5176204" y="4726937"/>
            <a:ext cx="1873472" cy="754431"/>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Provide Cost Estimates and Final Review </a:t>
            </a:r>
          </a:p>
        </p:txBody>
      </p:sp>
      <p:sp>
        <p:nvSpPr>
          <p:cNvPr id="90" name="Rectangle 89">
            <a:extLst>
              <a:ext uri="{FF2B5EF4-FFF2-40B4-BE49-F238E27FC236}">
                <a16:creationId xmlns:a16="http://schemas.microsoft.com/office/drawing/2014/main" id="{DDF33D4C-B08C-F09A-7FD1-E82E3F4ECDFE}"/>
              </a:ext>
            </a:extLst>
          </p:cNvPr>
          <p:cNvSpPr>
            <a:spLocks/>
          </p:cNvSpPr>
          <p:nvPr/>
        </p:nvSpPr>
        <p:spPr>
          <a:xfrm>
            <a:off x="7486939"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Submit Refinement Transmission Plan Study for RPG Review</a:t>
            </a:r>
          </a:p>
        </p:txBody>
      </p:sp>
      <p:sp>
        <p:nvSpPr>
          <p:cNvPr id="91" name="Rectangle 90">
            <a:extLst>
              <a:ext uri="{FF2B5EF4-FFF2-40B4-BE49-F238E27FC236}">
                <a16:creationId xmlns:a16="http://schemas.microsoft.com/office/drawing/2014/main" id="{0D249524-E544-2724-208C-1554570FE2C9}"/>
              </a:ext>
            </a:extLst>
          </p:cNvPr>
          <p:cNvSpPr>
            <a:spLocks/>
          </p:cNvSpPr>
          <p:nvPr/>
        </p:nvSpPr>
        <p:spPr>
          <a:xfrm>
            <a:off x="9763792" y="5275921"/>
            <a:ext cx="1873472" cy="754431"/>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Resolve RPG Comments and Seek BOD endorsement, when necessary</a:t>
            </a:r>
          </a:p>
        </p:txBody>
      </p:sp>
      <p:cxnSp>
        <p:nvCxnSpPr>
          <p:cNvPr id="93" name="Straight Arrow Connector 92">
            <a:extLst>
              <a:ext uri="{FF2B5EF4-FFF2-40B4-BE49-F238E27FC236}">
                <a16:creationId xmlns:a16="http://schemas.microsoft.com/office/drawing/2014/main" id="{877DA1B0-8C5C-021E-D512-F4DEDF354FA2}"/>
              </a:ext>
            </a:extLst>
          </p:cNvPr>
          <p:cNvCxnSpPr>
            <a:cxnSpLocks/>
            <a:stCxn id="87" idx="3"/>
            <a:endCxn id="88" idx="1"/>
          </p:cNvCxnSpPr>
          <p:nvPr/>
        </p:nvCxnSpPr>
        <p:spPr>
          <a:xfrm>
            <a:off x="2428208" y="5653137"/>
            <a:ext cx="437262"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55450300-0959-FDD4-89C9-C623CA03095D}"/>
              </a:ext>
            </a:extLst>
          </p:cNvPr>
          <p:cNvCxnSpPr>
            <a:cxnSpLocks/>
            <a:stCxn id="90" idx="3"/>
            <a:endCxn id="91" idx="1"/>
          </p:cNvCxnSpPr>
          <p:nvPr/>
        </p:nvCxnSpPr>
        <p:spPr>
          <a:xfrm>
            <a:off x="9360411" y="5653137"/>
            <a:ext cx="403381"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927EE10C-B530-3B2C-E723-AC4C94C76471}"/>
              </a:ext>
            </a:extLst>
          </p:cNvPr>
          <p:cNvCxnSpPr>
            <a:cxnSpLocks/>
            <a:stCxn id="88" idx="3"/>
            <a:endCxn id="90" idx="1"/>
          </p:cNvCxnSpPr>
          <p:nvPr/>
        </p:nvCxnSpPr>
        <p:spPr>
          <a:xfrm>
            <a:off x="4738942" y="5653137"/>
            <a:ext cx="2747996"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3D54DDA4-14CB-FD9E-363D-3F587A85A683}"/>
              </a:ext>
            </a:extLst>
          </p:cNvPr>
          <p:cNvCxnSpPr>
            <a:cxnSpLocks/>
            <a:stCxn id="88" idx="0"/>
            <a:endCxn id="89" idx="1"/>
          </p:cNvCxnSpPr>
          <p:nvPr/>
        </p:nvCxnSpPr>
        <p:spPr>
          <a:xfrm rot="5400000" flipH="1" flipV="1">
            <a:off x="4403320" y="4503038"/>
            <a:ext cx="171769" cy="137399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05B4CEE9-135D-1C64-2DEF-C28D41D67FD2}"/>
              </a:ext>
            </a:extLst>
          </p:cNvPr>
          <p:cNvCxnSpPr>
            <a:cxnSpLocks/>
            <a:stCxn id="89" idx="3"/>
            <a:endCxn id="90" idx="0"/>
          </p:cNvCxnSpPr>
          <p:nvPr/>
        </p:nvCxnSpPr>
        <p:spPr>
          <a:xfrm>
            <a:off x="7049677" y="5104152"/>
            <a:ext cx="1373998" cy="171769"/>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8EDC9E6C-FB83-516D-74B1-A4CE4070B040}"/>
              </a:ext>
            </a:extLst>
          </p:cNvPr>
          <p:cNvCxnSpPr>
            <a:cxnSpLocks/>
            <a:stCxn id="85" idx="2"/>
            <a:endCxn id="86" idx="0"/>
          </p:cNvCxnSpPr>
          <p:nvPr/>
        </p:nvCxnSpPr>
        <p:spPr>
          <a:xfrm>
            <a:off x="1491472" y="3590626"/>
            <a:ext cx="0" cy="45976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DDC03CD9-88AE-7945-1709-A38C4CFC409D}"/>
              </a:ext>
            </a:extLst>
          </p:cNvPr>
          <p:cNvCxnSpPr>
            <a:cxnSpLocks/>
            <a:stCxn id="86" idx="2"/>
            <a:endCxn id="87" idx="0"/>
          </p:cNvCxnSpPr>
          <p:nvPr/>
        </p:nvCxnSpPr>
        <p:spPr>
          <a:xfrm>
            <a:off x="1491472" y="4804817"/>
            <a:ext cx="0" cy="471104"/>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B4AF3B9F-C26E-858F-D471-55A86D55B73B}"/>
              </a:ext>
            </a:extLst>
          </p:cNvPr>
          <p:cNvCxnSpPr>
            <a:cxnSpLocks/>
            <a:stCxn id="85" idx="1"/>
            <a:endCxn id="87" idx="1"/>
          </p:cNvCxnSpPr>
          <p:nvPr/>
        </p:nvCxnSpPr>
        <p:spPr>
          <a:xfrm rot="10800000" flipV="1">
            <a:off x="554736" y="3213411"/>
            <a:ext cx="13208" cy="2439726"/>
          </a:xfrm>
          <a:prstGeom prst="bentConnector3">
            <a:avLst>
              <a:gd name="adj1" fmla="val 1223077"/>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6FAF8070-ED45-7C83-A039-DD8708D288DA}"/>
              </a:ext>
            </a:extLst>
          </p:cNvPr>
          <p:cNvSpPr/>
          <p:nvPr/>
        </p:nvSpPr>
        <p:spPr>
          <a:xfrm>
            <a:off x="5833773" y="1146618"/>
            <a:ext cx="167263" cy="166116"/>
          </a:xfrm>
          <a:prstGeom prst="rect">
            <a:avLst/>
          </a:prstGeom>
          <a:solidFill>
            <a:srgbClr val="00AEC7">
              <a:alpha val="30196"/>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14" name="TextBox 113">
            <a:extLst>
              <a:ext uri="{FF2B5EF4-FFF2-40B4-BE49-F238E27FC236}">
                <a16:creationId xmlns:a16="http://schemas.microsoft.com/office/drawing/2014/main" id="{6CA69622-5666-FB79-76DE-29676FEECC94}"/>
              </a:ext>
            </a:extLst>
          </p:cNvPr>
          <p:cNvSpPr txBox="1"/>
          <p:nvPr/>
        </p:nvSpPr>
        <p:spPr>
          <a:xfrm>
            <a:off x="6117208" y="1137343"/>
            <a:ext cx="538609"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ERCOT</a:t>
            </a:r>
          </a:p>
        </p:txBody>
      </p:sp>
      <p:sp>
        <p:nvSpPr>
          <p:cNvPr id="115" name="TextBox 114">
            <a:extLst>
              <a:ext uri="{FF2B5EF4-FFF2-40B4-BE49-F238E27FC236}">
                <a16:creationId xmlns:a16="http://schemas.microsoft.com/office/drawing/2014/main" id="{B1649BF3-5566-800C-40ED-8ABB180BE988}"/>
              </a:ext>
            </a:extLst>
          </p:cNvPr>
          <p:cNvSpPr txBox="1"/>
          <p:nvPr/>
        </p:nvSpPr>
        <p:spPr>
          <a:xfrm>
            <a:off x="7055424" y="1137343"/>
            <a:ext cx="512961"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T(D)SP</a:t>
            </a:r>
          </a:p>
        </p:txBody>
      </p:sp>
      <p:sp>
        <p:nvSpPr>
          <p:cNvPr id="116" name="TextBox 115">
            <a:extLst>
              <a:ext uri="{FF2B5EF4-FFF2-40B4-BE49-F238E27FC236}">
                <a16:creationId xmlns:a16="http://schemas.microsoft.com/office/drawing/2014/main" id="{DC7A7DC3-E7C4-17E2-9EAD-293D9A81C083}"/>
              </a:ext>
            </a:extLst>
          </p:cNvPr>
          <p:cNvSpPr txBox="1"/>
          <p:nvPr/>
        </p:nvSpPr>
        <p:spPr>
          <a:xfrm>
            <a:off x="7967990" y="1137343"/>
            <a:ext cx="3669274" cy="184666"/>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Developer </a:t>
            </a:r>
            <a:r>
              <a:rPr lang="en-US" sz="1200"/>
              <a:t>(Interconnecting Large Load Entity – ILLE)</a:t>
            </a:r>
          </a:p>
        </p:txBody>
      </p:sp>
      <p:sp>
        <p:nvSpPr>
          <p:cNvPr id="117" name="Rectangle 116">
            <a:extLst>
              <a:ext uri="{FF2B5EF4-FFF2-40B4-BE49-F238E27FC236}">
                <a16:creationId xmlns:a16="http://schemas.microsoft.com/office/drawing/2014/main" id="{3091590C-4A1F-1FB9-FD76-E2A37D5BEA59}"/>
              </a:ext>
            </a:extLst>
          </p:cNvPr>
          <p:cNvSpPr/>
          <p:nvPr/>
        </p:nvSpPr>
        <p:spPr>
          <a:xfrm>
            <a:off x="7684557" y="1146618"/>
            <a:ext cx="167263" cy="166116"/>
          </a:xfrm>
          <a:prstGeom prst="rect">
            <a:avLst/>
          </a:prstGeom>
          <a:solidFill>
            <a:schemeClr val="bg1">
              <a:lumMod val="95000"/>
            </a:schemeClr>
          </a:solidFill>
          <a:ln w="6350" cap="sq">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18" name="Rectangle 117">
            <a:extLst>
              <a:ext uri="{FF2B5EF4-FFF2-40B4-BE49-F238E27FC236}">
                <a16:creationId xmlns:a16="http://schemas.microsoft.com/office/drawing/2014/main" id="{DF329D3F-EC45-777C-1F59-41219E42FC5A}"/>
              </a:ext>
            </a:extLst>
          </p:cNvPr>
          <p:cNvSpPr/>
          <p:nvPr/>
        </p:nvSpPr>
        <p:spPr>
          <a:xfrm>
            <a:off x="6771989" y="1146618"/>
            <a:ext cx="167263" cy="166116"/>
          </a:xfrm>
          <a:prstGeom prst="rect">
            <a:avLst/>
          </a:prstGeom>
          <a:solidFill>
            <a:srgbClr val="26D07C">
              <a:alpha val="30196"/>
            </a:srgbClr>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9" name="Rectangle 48">
            <a:extLst>
              <a:ext uri="{FF2B5EF4-FFF2-40B4-BE49-F238E27FC236}">
                <a16:creationId xmlns:a16="http://schemas.microsoft.com/office/drawing/2014/main" id="{95F22B7A-F6AA-711F-7E26-C4B8BBA307E0}"/>
              </a:ext>
            </a:extLst>
          </p:cNvPr>
          <p:cNvSpPr/>
          <p:nvPr/>
        </p:nvSpPr>
        <p:spPr>
          <a:xfrm>
            <a:off x="2865471" y="3013963"/>
            <a:ext cx="2310734" cy="468267"/>
          </a:xfrm>
          <a:prstGeom prst="rect">
            <a:avLst/>
          </a:prstGeom>
          <a:solidFill>
            <a:srgbClr val="00AEC7">
              <a:alpha val="40000"/>
            </a:srgbClr>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200">
                <a:solidFill>
                  <a:schemeClr val="tx1"/>
                </a:solidFill>
              </a:rPr>
              <a:t>Perform Batch Stability Screening Study</a:t>
            </a:r>
          </a:p>
        </p:txBody>
      </p:sp>
      <p:cxnSp>
        <p:nvCxnSpPr>
          <p:cNvPr id="6" name="Straight Arrow Connector 5">
            <a:extLst>
              <a:ext uri="{FF2B5EF4-FFF2-40B4-BE49-F238E27FC236}">
                <a16:creationId xmlns:a16="http://schemas.microsoft.com/office/drawing/2014/main" id="{3FD1DC70-20B3-0FD2-463D-A27C101297AA}"/>
              </a:ext>
            </a:extLst>
          </p:cNvPr>
          <p:cNvCxnSpPr>
            <a:cxnSpLocks/>
          </p:cNvCxnSpPr>
          <p:nvPr/>
        </p:nvCxnSpPr>
        <p:spPr>
          <a:xfrm flipV="1">
            <a:off x="4808651"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466F435-802F-838F-DC18-BBF7C09C885B}"/>
              </a:ext>
            </a:extLst>
          </p:cNvPr>
          <p:cNvCxnSpPr>
            <a:cxnSpLocks/>
          </p:cNvCxnSpPr>
          <p:nvPr/>
        </p:nvCxnSpPr>
        <p:spPr>
          <a:xfrm>
            <a:off x="505611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D819428-83D9-1BD7-0786-04FB36EF54B9}"/>
              </a:ext>
            </a:extLst>
          </p:cNvPr>
          <p:cNvCxnSpPr>
            <a:cxnSpLocks/>
          </p:cNvCxnSpPr>
          <p:nvPr/>
        </p:nvCxnSpPr>
        <p:spPr>
          <a:xfrm flipV="1">
            <a:off x="4262409"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30BA164-6C82-7DAE-6B1F-268821852CF3}"/>
              </a:ext>
            </a:extLst>
          </p:cNvPr>
          <p:cNvCxnSpPr>
            <a:cxnSpLocks/>
          </p:cNvCxnSpPr>
          <p:nvPr/>
        </p:nvCxnSpPr>
        <p:spPr>
          <a:xfrm>
            <a:off x="4530425" y="348223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5FCAEDC-F2E3-DB04-628A-B0724B4BFF75}"/>
              </a:ext>
            </a:extLst>
          </p:cNvPr>
          <p:cNvCxnSpPr>
            <a:cxnSpLocks/>
          </p:cNvCxnSpPr>
          <p:nvPr/>
        </p:nvCxnSpPr>
        <p:spPr>
          <a:xfrm flipV="1">
            <a:off x="3727207"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21BE968-766D-2A48-24AA-2F3145450A03}"/>
              </a:ext>
            </a:extLst>
          </p:cNvPr>
          <p:cNvCxnSpPr>
            <a:cxnSpLocks/>
          </p:cNvCxnSpPr>
          <p:nvPr/>
        </p:nvCxnSpPr>
        <p:spPr>
          <a:xfrm>
            <a:off x="3995223"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6AA9B3C-6301-D526-57C8-5C6E20F92DBF}"/>
              </a:ext>
            </a:extLst>
          </p:cNvPr>
          <p:cNvCxnSpPr>
            <a:cxnSpLocks/>
          </p:cNvCxnSpPr>
          <p:nvPr/>
        </p:nvCxnSpPr>
        <p:spPr>
          <a:xfrm flipV="1">
            <a:off x="3202458"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AF1E5A9-A240-09A9-F450-D54BF3054B76}"/>
              </a:ext>
            </a:extLst>
          </p:cNvPr>
          <p:cNvCxnSpPr>
            <a:cxnSpLocks/>
          </p:cNvCxnSpPr>
          <p:nvPr/>
        </p:nvCxnSpPr>
        <p:spPr>
          <a:xfrm>
            <a:off x="3470474" y="3491520"/>
            <a:ext cx="0" cy="140302"/>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873B7D8-12F0-DB29-82B2-3B0DBD722522}"/>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006486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1B4C2-DA18-C75D-530C-043BBEA5027C}"/>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DDBEB20C-DDA0-F1BC-52CE-EB56A13771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0" imgW="404" imgH="403" progId="TCLayout.ActiveDocument.1">
                  <p:embed/>
                </p:oleObj>
              </mc:Choice>
              <mc:Fallback>
                <p:oleObj name="think-cell Slide" r:id="rId60" imgW="404" imgH="403" progId="TCLayout.ActiveDocument.1">
                  <p:embed/>
                  <p:pic>
                    <p:nvPicPr>
                      <p:cNvPr id="8" name="Object 6" hidden="1">
                        <a:extLst>
                          <a:ext uri="{FF2B5EF4-FFF2-40B4-BE49-F238E27FC236}">
                            <a16:creationId xmlns:a16="http://schemas.microsoft.com/office/drawing/2014/main" id="{DDBEB20C-DDA0-F1BC-52CE-EB56A13771CB}"/>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161AF9D-E103-41A5-64A8-97B81E084803}"/>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Proposed Batch Zero Timeline</a:t>
            </a:r>
          </a:p>
        </p:txBody>
      </p:sp>
      <p:sp>
        <p:nvSpPr>
          <p:cNvPr id="3" name="TrackerNumBlue 7">
            <a:extLst>
              <a:ext uri="{FF2B5EF4-FFF2-40B4-BE49-F238E27FC236}">
                <a16:creationId xmlns:a16="http://schemas.microsoft.com/office/drawing/2014/main" id="{9CC84E7F-C926-6D4E-8921-A154C879699B}"/>
              </a:ext>
            </a:extLst>
          </p:cNvPr>
          <p:cNvSpPr>
            <a:spLocks noChangeAspect="1"/>
          </p:cNvSpPr>
          <p:nvPr>
            <p:custDataLst>
              <p:tags r:id="rId3"/>
            </p:custDataLst>
          </p:nvPr>
        </p:nvSpPr>
        <p:spPr>
          <a:xfrm>
            <a:off x="554737" y="133127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1</a:t>
            </a:r>
          </a:p>
        </p:txBody>
      </p:sp>
      <p:sp>
        <p:nvSpPr>
          <p:cNvPr id="6" name="TrackerNumBlue 7">
            <a:extLst>
              <a:ext uri="{FF2B5EF4-FFF2-40B4-BE49-F238E27FC236}">
                <a16:creationId xmlns:a16="http://schemas.microsoft.com/office/drawing/2014/main" id="{4FD346EA-1E4D-EB7C-05FC-52A535E1AFB1}"/>
              </a:ext>
            </a:extLst>
          </p:cNvPr>
          <p:cNvSpPr>
            <a:spLocks noChangeAspect="1"/>
          </p:cNvSpPr>
          <p:nvPr>
            <p:custDataLst>
              <p:tags r:id="rId4"/>
            </p:custDataLst>
          </p:nvPr>
        </p:nvSpPr>
        <p:spPr>
          <a:xfrm>
            <a:off x="554737" y="1767961"/>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2</a:t>
            </a:r>
          </a:p>
        </p:txBody>
      </p:sp>
      <p:sp>
        <p:nvSpPr>
          <p:cNvPr id="10" name="TrackerNumBlue 7">
            <a:extLst>
              <a:ext uri="{FF2B5EF4-FFF2-40B4-BE49-F238E27FC236}">
                <a16:creationId xmlns:a16="http://schemas.microsoft.com/office/drawing/2014/main" id="{6AE0CBAD-BEF0-8856-5085-FFFEAEE5971D}"/>
              </a:ext>
            </a:extLst>
          </p:cNvPr>
          <p:cNvSpPr>
            <a:spLocks noChangeAspect="1"/>
          </p:cNvSpPr>
          <p:nvPr>
            <p:custDataLst>
              <p:tags r:id="rId5"/>
            </p:custDataLst>
          </p:nvPr>
        </p:nvSpPr>
        <p:spPr>
          <a:xfrm>
            <a:off x="554737" y="212446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3</a:t>
            </a:r>
          </a:p>
        </p:txBody>
      </p:sp>
      <p:sp>
        <p:nvSpPr>
          <p:cNvPr id="16" name="TrackerNumBlue 7">
            <a:extLst>
              <a:ext uri="{FF2B5EF4-FFF2-40B4-BE49-F238E27FC236}">
                <a16:creationId xmlns:a16="http://schemas.microsoft.com/office/drawing/2014/main" id="{4BFC0FEE-703C-A393-8053-9B2B407E4C75}"/>
              </a:ext>
            </a:extLst>
          </p:cNvPr>
          <p:cNvSpPr>
            <a:spLocks noChangeAspect="1"/>
          </p:cNvSpPr>
          <p:nvPr>
            <p:custDataLst>
              <p:tags r:id="rId6"/>
            </p:custDataLst>
          </p:nvPr>
        </p:nvSpPr>
        <p:spPr>
          <a:xfrm>
            <a:off x="554737" y="2545919"/>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4</a:t>
            </a:r>
          </a:p>
        </p:txBody>
      </p:sp>
      <p:sp>
        <p:nvSpPr>
          <p:cNvPr id="17" name="TrackerNumBlue 7">
            <a:extLst>
              <a:ext uri="{FF2B5EF4-FFF2-40B4-BE49-F238E27FC236}">
                <a16:creationId xmlns:a16="http://schemas.microsoft.com/office/drawing/2014/main" id="{35C4036C-F279-1F0F-0CBF-FB325AE223A4}"/>
              </a:ext>
            </a:extLst>
          </p:cNvPr>
          <p:cNvSpPr>
            <a:spLocks noChangeAspect="1"/>
          </p:cNvSpPr>
          <p:nvPr>
            <p:custDataLst>
              <p:tags r:id="rId7"/>
            </p:custDataLst>
          </p:nvPr>
        </p:nvSpPr>
        <p:spPr>
          <a:xfrm>
            <a:off x="554737" y="2938727"/>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5</a:t>
            </a:r>
          </a:p>
        </p:txBody>
      </p:sp>
      <p:sp>
        <p:nvSpPr>
          <p:cNvPr id="18" name="TrackerNumBlue 7">
            <a:extLst>
              <a:ext uri="{FF2B5EF4-FFF2-40B4-BE49-F238E27FC236}">
                <a16:creationId xmlns:a16="http://schemas.microsoft.com/office/drawing/2014/main" id="{BCDED768-83BD-66F6-18F4-BC48EDC4E7E8}"/>
              </a:ext>
            </a:extLst>
          </p:cNvPr>
          <p:cNvSpPr>
            <a:spLocks noChangeAspect="1"/>
          </p:cNvSpPr>
          <p:nvPr>
            <p:custDataLst>
              <p:tags r:id="rId8"/>
            </p:custDataLst>
          </p:nvPr>
        </p:nvSpPr>
        <p:spPr>
          <a:xfrm>
            <a:off x="554737" y="3620573"/>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6</a:t>
            </a:r>
          </a:p>
        </p:txBody>
      </p:sp>
      <p:sp>
        <p:nvSpPr>
          <p:cNvPr id="19" name="TrackerNumBlue 7">
            <a:extLst>
              <a:ext uri="{FF2B5EF4-FFF2-40B4-BE49-F238E27FC236}">
                <a16:creationId xmlns:a16="http://schemas.microsoft.com/office/drawing/2014/main" id="{8E4710AC-319B-9A2D-9305-7413C518CE14}"/>
              </a:ext>
            </a:extLst>
          </p:cNvPr>
          <p:cNvSpPr>
            <a:spLocks noChangeAspect="1"/>
          </p:cNvSpPr>
          <p:nvPr>
            <p:custDataLst>
              <p:tags r:id="rId9"/>
            </p:custDataLst>
          </p:nvPr>
        </p:nvSpPr>
        <p:spPr>
          <a:xfrm>
            <a:off x="554737" y="401744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7</a:t>
            </a:r>
          </a:p>
        </p:txBody>
      </p:sp>
      <p:sp>
        <p:nvSpPr>
          <p:cNvPr id="20" name="TrackerNumBlue 7">
            <a:extLst>
              <a:ext uri="{FF2B5EF4-FFF2-40B4-BE49-F238E27FC236}">
                <a16:creationId xmlns:a16="http://schemas.microsoft.com/office/drawing/2014/main" id="{A028D93D-75D2-6CE1-6C7C-B3EA23702D3F}"/>
              </a:ext>
            </a:extLst>
          </p:cNvPr>
          <p:cNvSpPr>
            <a:spLocks noChangeAspect="1"/>
          </p:cNvSpPr>
          <p:nvPr>
            <p:custDataLst>
              <p:tags r:id="rId10"/>
            </p:custDataLst>
          </p:nvPr>
        </p:nvSpPr>
        <p:spPr>
          <a:xfrm>
            <a:off x="554737" y="440536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8</a:t>
            </a:r>
          </a:p>
        </p:txBody>
      </p:sp>
      <p:sp>
        <p:nvSpPr>
          <p:cNvPr id="21" name="TrackerNumBlue 7">
            <a:extLst>
              <a:ext uri="{FF2B5EF4-FFF2-40B4-BE49-F238E27FC236}">
                <a16:creationId xmlns:a16="http://schemas.microsoft.com/office/drawing/2014/main" id="{6952D4D9-BF97-EA61-6E4A-B4F46443091D}"/>
              </a:ext>
            </a:extLst>
          </p:cNvPr>
          <p:cNvSpPr>
            <a:spLocks noChangeAspect="1"/>
          </p:cNvSpPr>
          <p:nvPr>
            <p:custDataLst>
              <p:tags r:id="rId11"/>
            </p:custDataLst>
          </p:nvPr>
        </p:nvSpPr>
        <p:spPr>
          <a:xfrm>
            <a:off x="554737" y="4800986"/>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sp>
        <p:nvSpPr>
          <p:cNvPr id="22" name="TrackerNumBlue 7">
            <a:extLst>
              <a:ext uri="{FF2B5EF4-FFF2-40B4-BE49-F238E27FC236}">
                <a16:creationId xmlns:a16="http://schemas.microsoft.com/office/drawing/2014/main" id="{0228AB02-5C1F-6A15-1B2A-25EBE3383505}"/>
              </a:ext>
            </a:extLst>
          </p:cNvPr>
          <p:cNvSpPr>
            <a:spLocks noChangeAspect="1"/>
          </p:cNvSpPr>
          <p:nvPr>
            <p:custDataLst>
              <p:tags r:id="rId12"/>
            </p:custDataLst>
          </p:nvPr>
        </p:nvSpPr>
        <p:spPr>
          <a:xfrm>
            <a:off x="554737" y="5186448"/>
            <a:ext cx="239014" cy="23901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000" b="1">
                <a:solidFill>
                  <a:schemeClr val="bg1"/>
                </a:solidFill>
              </a:rPr>
              <a:t>9</a:t>
            </a:r>
          </a:p>
        </p:txBody>
      </p:sp>
      <p:cxnSp>
        <p:nvCxnSpPr>
          <p:cNvPr id="234" name="Straight Connector 233">
            <a:extLst>
              <a:ext uri="{FF2B5EF4-FFF2-40B4-BE49-F238E27FC236}">
                <a16:creationId xmlns:a16="http://schemas.microsoft.com/office/drawing/2014/main" id="{00B56F70-FD59-098A-4E8B-952B5FB56EF4}"/>
              </a:ext>
            </a:extLst>
          </p:cNvPr>
          <p:cNvCxnSpPr>
            <a:cxnSpLocks/>
          </p:cNvCxnSpPr>
          <p:nvPr>
            <p:custDataLst>
              <p:tags r:id="rId13"/>
            </p:custDataLst>
          </p:nvPr>
        </p:nvCxnSpPr>
        <p:spPr bwMode="auto">
          <a:xfrm flipH="1">
            <a:off x="2266147" y="1065501"/>
            <a:ext cx="3506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5" name="Straight Connector 234">
            <a:extLst>
              <a:ext uri="{FF2B5EF4-FFF2-40B4-BE49-F238E27FC236}">
                <a16:creationId xmlns:a16="http://schemas.microsoft.com/office/drawing/2014/main" id="{158FA405-620A-1985-A888-F0AD5C615F9D}"/>
              </a:ext>
            </a:extLst>
          </p:cNvPr>
          <p:cNvCxnSpPr>
            <a:cxnSpLocks/>
          </p:cNvCxnSpPr>
          <p:nvPr>
            <p:custDataLst>
              <p:tags r:id="rId14"/>
            </p:custDataLst>
          </p:nvPr>
        </p:nvCxnSpPr>
        <p:spPr bwMode="auto">
          <a:xfrm flipH="1">
            <a:off x="6069289" y="1065501"/>
            <a:ext cx="5565497"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3" name="Straight Connector 522">
            <a:extLst>
              <a:ext uri="{FF2B5EF4-FFF2-40B4-BE49-F238E27FC236}">
                <a16:creationId xmlns:a16="http://schemas.microsoft.com/office/drawing/2014/main" id="{ABF547B3-4D9C-58FF-5981-3312426803DC}"/>
              </a:ext>
            </a:extLst>
          </p:cNvPr>
          <p:cNvCxnSpPr/>
          <p:nvPr>
            <p:custDataLst>
              <p:tags r:id="rId15"/>
            </p:custDataLst>
          </p:nvPr>
        </p:nvCxnSpPr>
        <p:spPr bwMode="auto">
          <a:xfrm>
            <a:off x="6727111"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2" name="Straight Connector 521">
            <a:extLst>
              <a:ext uri="{FF2B5EF4-FFF2-40B4-BE49-F238E27FC236}">
                <a16:creationId xmlns:a16="http://schemas.microsoft.com/office/drawing/2014/main" id="{388FAE73-DD37-AC90-0A87-BFCF9DAA3106}"/>
              </a:ext>
            </a:extLst>
          </p:cNvPr>
          <p:cNvCxnSpPr/>
          <p:nvPr>
            <p:custDataLst>
              <p:tags r:id="rId16"/>
            </p:custDataLst>
          </p:nvPr>
        </p:nvCxnSpPr>
        <p:spPr bwMode="auto">
          <a:xfrm>
            <a:off x="606928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1" name="Straight Connector 520">
            <a:extLst>
              <a:ext uri="{FF2B5EF4-FFF2-40B4-BE49-F238E27FC236}">
                <a16:creationId xmlns:a16="http://schemas.microsoft.com/office/drawing/2014/main" id="{A1D7D18E-4854-0D08-D002-407D1ED7EAF0}"/>
              </a:ext>
            </a:extLst>
          </p:cNvPr>
          <p:cNvCxnSpPr/>
          <p:nvPr>
            <p:custDataLst>
              <p:tags r:id="rId17"/>
            </p:custDataLst>
          </p:nvPr>
        </p:nvCxnSpPr>
        <p:spPr bwMode="auto">
          <a:xfrm>
            <a:off x="5409934"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0" name="Straight Connector 519">
            <a:extLst>
              <a:ext uri="{FF2B5EF4-FFF2-40B4-BE49-F238E27FC236}">
                <a16:creationId xmlns:a16="http://schemas.microsoft.com/office/drawing/2014/main" id="{3DF9A839-CD15-18E9-14B7-9179DF322126}"/>
              </a:ext>
            </a:extLst>
          </p:cNvPr>
          <p:cNvCxnSpPr/>
          <p:nvPr>
            <p:custDataLst>
              <p:tags r:id="rId18"/>
            </p:custDataLst>
          </p:nvPr>
        </p:nvCxnSpPr>
        <p:spPr bwMode="auto">
          <a:xfrm>
            <a:off x="477352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9" name="Straight Connector 518">
            <a:extLst>
              <a:ext uri="{FF2B5EF4-FFF2-40B4-BE49-F238E27FC236}">
                <a16:creationId xmlns:a16="http://schemas.microsoft.com/office/drawing/2014/main" id="{DDF4A6B2-F5FD-9174-9B47-54FBD2640A8B}"/>
              </a:ext>
            </a:extLst>
          </p:cNvPr>
          <p:cNvCxnSpPr/>
          <p:nvPr>
            <p:custDataLst>
              <p:tags r:id="rId19"/>
            </p:custDataLst>
          </p:nvPr>
        </p:nvCxnSpPr>
        <p:spPr bwMode="auto">
          <a:xfrm>
            <a:off x="4114173"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8" name="Straight Connector 517">
            <a:extLst>
              <a:ext uri="{FF2B5EF4-FFF2-40B4-BE49-F238E27FC236}">
                <a16:creationId xmlns:a16="http://schemas.microsoft.com/office/drawing/2014/main" id="{04D39493-6017-7652-9068-0E6E7F0EB364}"/>
              </a:ext>
            </a:extLst>
          </p:cNvPr>
          <p:cNvCxnSpPr/>
          <p:nvPr>
            <p:custDataLst>
              <p:tags r:id="rId20"/>
            </p:custDataLst>
          </p:nvPr>
        </p:nvCxnSpPr>
        <p:spPr bwMode="auto">
          <a:xfrm>
            <a:off x="3477767"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7" name="Straight Connector 516">
            <a:extLst>
              <a:ext uri="{FF2B5EF4-FFF2-40B4-BE49-F238E27FC236}">
                <a16:creationId xmlns:a16="http://schemas.microsoft.com/office/drawing/2014/main" id="{98D357ED-8AFF-34F2-8DE9-FBBF0F7F0103}"/>
              </a:ext>
            </a:extLst>
          </p:cNvPr>
          <p:cNvCxnSpPr/>
          <p:nvPr>
            <p:custDataLst>
              <p:tags r:id="rId21"/>
            </p:custDataLst>
          </p:nvPr>
        </p:nvCxnSpPr>
        <p:spPr bwMode="auto">
          <a:xfrm>
            <a:off x="2818414"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EE66C653-DF35-59C4-3455-66EA78761779}"/>
              </a:ext>
            </a:extLst>
          </p:cNvPr>
          <p:cNvCxnSpPr/>
          <p:nvPr>
            <p:custDataLst>
              <p:tags r:id="rId22"/>
            </p:custDataLst>
          </p:nvPr>
        </p:nvCxnSpPr>
        <p:spPr bwMode="auto">
          <a:xfrm>
            <a:off x="11634786" y="1275650"/>
            <a:ext cx="0" cy="4760913"/>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96CD730-586E-A15A-C076-CD72A482E984}"/>
              </a:ext>
            </a:extLst>
          </p:cNvPr>
          <p:cNvCxnSpPr/>
          <p:nvPr>
            <p:custDataLst>
              <p:tags r:id="rId23"/>
            </p:custDataLst>
          </p:nvPr>
        </p:nvCxnSpPr>
        <p:spPr bwMode="auto">
          <a:xfrm>
            <a:off x="2266147"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0" name="Straight Connector 529">
            <a:extLst>
              <a:ext uri="{FF2B5EF4-FFF2-40B4-BE49-F238E27FC236}">
                <a16:creationId xmlns:a16="http://schemas.microsoft.com/office/drawing/2014/main" id="{7F2752F7-F3C4-5676-555F-3FA441B920DF}"/>
              </a:ext>
            </a:extLst>
          </p:cNvPr>
          <p:cNvCxnSpPr/>
          <p:nvPr>
            <p:custDataLst>
              <p:tags r:id="rId24"/>
            </p:custDataLst>
          </p:nvPr>
        </p:nvCxnSpPr>
        <p:spPr bwMode="auto">
          <a:xfrm>
            <a:off x="11230912"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4" name="Straight Connector 523">
            <a:extLst>
              <a:ext uri="{FF2B5EF4-FFF2-40B4-BE49-F238E27FC236}">
                <a16:creationId xmlns:a16="http://schemas.microsoft.com/office/drawing/2014/main" id="{F90C5ADB-279A-281B-0B7E-1C602B877D37}"/>
              </a:ext>
            </a:extLst>
          </p:cNvPr>
          <p:cNvCxnSpPr/>
          <p:nvPr>
            <p:custDataLst>
              <p:tags r:id="rId25"/>
            </p:custDataLst>
          </p:nvPr>
        </p:nvCxnSpPr>
        <p:spPr bwMode="auto">
          <a:xfrm>
            <a:off x="7322213"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5" name="Straight Connector 524">
            <a:extLst>
              <a:ext uri="{FF2B5EF4-FFF2-40B4-BE49-F238E27FC236}">
                <a16:creationId xmlns:a16="http://schemas.microsoft.com/office/drawing/2014/main" id="{9698674D-5B9C-A564-9D73-AA27107BBBFA}"/>
              </a:ext>
            </a:extLst>
          </p:cNvPr>
          <p:cNvCxnSpPr/>
          <p:nvPr>
            <p:custDataLst>
              <p:tags r:id="rId26"/>
            </p:custDataLst>
          </p:nvPr>
        </p:nvCxnSpPr>
        <p:spPr bwMode="auto">
          <a:xfrm>
            <a:off x="7981567"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6" name="Straight Connector 525">
            <a:extLst>
              <a:ext uri="{FF2B5EF4-FFF2-40B4-BE49-F238E27FC236}">
                <a16:creationId xmlns:a16="http://schemas.microsoft.com/office/drawing/2014/main" id="{0C451A13-856B-BBC4-74BC-18748AAD5143}"/>
              </a:ext>
            </a:extLst>
          </p:cNvPr>
          <p:cNvCxnSpPr/>
          <p:nvPr>
            <p:custDataLst>
              <p:tags r:id="rId27"/>
            </p:custDataLst>
          </p:nvPr>
        </p:nvCxnSpPr>
        <p:spPr bwMode="auto">
          <a:xfrm>
            <a:off x="8617974"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7" name="Straight Connector 526">
            <a:extLst>
              <a:ext uri="{FF2B5EF4-FFF2-40B4-BE49-F238E27FC236}">
                <a16:creationId xmlns:a16="http://schemas.microsoft.com/office/drawing/2014/main" id="{D84E6054-AB5C-765A-03F3-1DE586592CD9}"/>
              </a:ext>
            </a:extLst>
          </p:cNvPr>
          <p:cNvCxnSpPr/>
          <p:nvPr>
            <p:custDataLst>
              <p:tags r:id="rId28"/>
            </p:custDataLst>
          </p:nvPr>
        </p:nvCxnSpPr>
        <p:spPr bwMode="auto">
          <a:xfrm>
            <a:off x="927732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8" name="Straight Connector 527">
            <a:extLst>
              <a:ext uri="{FF2B5EF4-FFF2-40B4-BE49-F238E27FC236}">
                <a16:creationId xmlns:a16="http://schemas.microsoft.com/office/drawing/2014/main" id="{D326F008-7578-15C1-570D-5D4479849822}"/>
              </a:ext>
            </a:extLst>
          </p:cNvPr>
          <p:cNvCxnSpPr/>
          <p:nvPr>
            <p:custDataLst>
              <p:tags r:id="rId29"/>
            </p:custDataLst>
          </p:nvPr>
        </p:nvCxnSpPr>
        <p:spPr bwMode="auto">
          <a:xfrm>
            <a:off x="9913735"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9" name="Straight Connector 528">
            <a:extLst>
              <a:ext uri="{FF2B5EF4-FFF2-40B4-BE49-F238E27FC236}">
                <a16:creationId xmlns:a16="http://schemas.microsoft.com/office/drawing/2014/main" id="{EC5A4C8F-5744-97E2-AF26-47F9C6590A40}"/>
              </a:ext>
            </a:extLst>
          </p:cNvPr>
          <p:cNvCxnSpPr/>
          <p:nvPr>
            <p:custDataLst>
              <p:tags r:id="rId30"/>
            </p:custDataLst>
          </p:nvPr>
        </p:nvCxnSpPr>
        <p:spPr bwMode="auto">
          <a:xfrm>
            <a:off x="10573088" y="1275650"/>
            <a:ext cx="0" cy="4760913"/>
          </a:xfrm>
          <a:prstGeom prst="line">
            <a:avLst/>
          </a:prstGeom>
          <a:ln w="6350"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8" name="Straight Connector 417">
            <a:extLst>
              <a:ext uri="{FF2B5EF4-FFF2-40B4-BE49-F238E27FC236}">
                <a16:creationId xmlns:a16="http://schemas.microsoft.com/office/drawing/2014/main" id="{A6D04B85-BAC5-F092-5FE5-FF84F744718B}"/>
              </a:ext>
            </a:extLst>
          </p:cNvPr>
          <p:cNvCxnSpPr/>
          <p:nvPr>
            <p:custDataLst>
              <p:tags r:id="rId31"/>
            </p:custDataLst>
          </p:nvPr>
        </p:nvCxnSpPr>
        <p:spPr bwMode="auto">
          <a:xfrm>
            <a:off x="893896" y="352513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2" name="Straight Connector 421">
            <a:extLst>
              <a:ext uri="{FF2B5EF4-FFF2-40B4-BE49-F238E27FC236}">
                <a16:creationId xmlns:a16="http://schemas.microsoft.com/office/drawing/2014/main" id="{14EE4334-4FAA-C860-AF13-F0505656DF78}"/>
              </a:ext>
            </a:extLst>
          </p:cNvPr>
          <p:cNvCxnSpPr/>
          <p:nvPr>
            <p:custDataLst>
              <p:tags r:id="rId32"/>
            </p:custDataLst>
          </p:nvPr>
        </p:nvCxnSpPr>
        <p:spPr bwMode="auto">
          <a:xfrm>
            <a:off x="893896" y="511581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4" name="Straight Connector 423">
            <a:extLst>
              <a:ext uri="{FF2B5EF4-FFF2-40B4-BE49-F238E27FC236}">
                <a16:creationId xmlns:a16="http://schemas.microsoft.com/office/drawing/2014/main" id="{E0E6BB8C-EAAA-B33A-0C60-ECCCD2EA5535}"/>
              </a:ext>
            </a:extLst>
          </p:cNvPr>
          <p:cNvCxnSpPr/>
          <p:nvPr>
            <p:custDataLst>
              <p:tags r:id="rId33"/>
            </p:custDataLst>
          </p:nvPr>
        </p:nvCxnSpPr>
        <p:spPr bwMode="auto">
          <a:xfrm>
            <a:off x="893896" y="577462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9" name="Straight Connector 418">
            <a:extLst>
              <a:ext uri="{FF2B5EF4-FFF2-40B4-BE49-F238E27FC236}">
                <a16:creationId xmlns:a16="http://schemas.microsoft.com/office/drawing/2014/main" id="{FD8C36B8-A6E9-2CEA-902B-1BE20EC90D78}"/>
              </a:ext>
            </a:extLst>
          </p:cNvPr>
          <p:cNvCxnSpPr/>
          <p:nvPr>
            <p:custDataLst>
              <p:tags r:id="rId34"/>
            </p:custDataLst>
          </p:nvPr>
        </p:nvCxnSpPr>
        <p:spPr bwMode="auto">
          <a:xfrm>
            <a:off x="893896" y="392360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5" name="Straight Connector 414">
            <a:extLst>
              <a:ext uri="{FF2B5EF4-FFF2-40B4-BE49-F238E27FC236}">
                <a16:creationId xmlns:a16="http://schemas.microsoft.com/office/drawing/2014/main" id="{9E96C3A0-3BED-5EC1-6357-A8DAFFB12E69}"/>
              </a:ext>
            </a:extLst>
          </p:cNvPr>
          <p:cNvCxnSpPr/>
          <p:nvPr>
            <p:custDataLst>
              <p:tags r:id="rId35"/>
            </p:custDataLst>
          </p:nvPr>
        </p:nvCxnSpPr>
        <p:spPr bwMode="auto">
          <a:xfrm>
            <a:off x="893896" y="2467863"/>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4" name="Straight Connector 413">
            <a:extLst>
              <a:ext uri="{FF2B5EF4-FFF2-40B4-BE49-F238E27FC236}">
                <a16:creationId xmlns:a16="http://schemas.microsoft.com/office/drawing/2014/main" id="{6A036180-9986-6B87-D2FD-500D95FD5FD3}"/>
              </a:ext>
            </a:extLst>
          </p:cNvPr>
          <p:cNvCxnSpPr/>
          <p:nvPr>
            <p:custDataLst>
              <p:tags r:id="rId36"/>
            </p:custDataLst>
          </p:nvPr>
        </p:nvCxnSpPr>
        <p:spPr bwMode="auto">
          <a:xfrm>
            <a:off x="893896" y="207098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0" name="Straight Connector 419">
            <a:extLst>
              <a:ext uri="{FF2B5EF4-FFF2-40B4-BE49-F238E27FC236}">
                <a16:creationId xmlns:a16="http://schemas.microsoft.com/office/drawing/2014/main" id="{A1F5BB6B-62BA-01AD-A4EE-53E2D24F8070}"/>
              </a:ext>
            </a:extLst>
          </p:cNvPr>
          <p:cNvCxnSpPr/>
          <p:nvPr>
            <p:custDataLst>
              <p:tags r:id="rId37"/>
            </p:custDataLst>
          </p:nvPr>
        </p:nvCxnSpPr>
        <p:spPr bwMode="auto">
          <a:xfrm>
            <a:off x="893896" y="432047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3" name="Straight Connector 422">
            <a:extLst>
              <a:ext uri="{FF2B5EF4-FFF2-40B4-BE49-F238E27FC236}">
                <a16:creationId xmlns:a16="http://schemas.microsoft.com/office/drawing/2014/main" id="{A2FC8E2C-B988-B84E-89AC-661755A065E2}"/>
              </a:ext>
            </a:extLst>
          </p:cNvPr>
          <p:cNvCxnSpPr/>
          <p:nvPr>
            <p:custDataLst>
              <p:tags r:id="rId38"/>
            </p:custDataLst>
          </p:nvPr>
        </p:nvCxnSpPr>
        <p:spPr bwMode="auto">
          <a:xfrm>
            <a:off x="893896" y="551427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3" name="Straight Connector 412">
            <a:extLst>
              <a:ext uri="{FF2B5EF4-FFF2-40B4-BE49-F238E27FC236}">
                <a16:creationId xmlns:a16="http://schemas.microsoft.com/office/drawing/2014/main" id="{9D8CE890-C712-D721-A87E-86D501ABDD2B}"/>
              </a:ext>
            </a:extLst>
          </p:cNvPr>
          <p:cNvCxnSpPr/>
          <p:nvPr>
            <p:custDataLst>
              <p:tags r:id="rId39"/>
            </p:custDataLst>
          </p:nvPr>
        </p:nvCxnSpPr>
        <p:spPr bwMode="auto">
          <a:xfrm>
            <a:off x="893896" y="167252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1" name="Straight Connector 420">
            <a:extLst>
              <a:ext uri="{FF2B5EF4-FFF2-40B4-BE49-F238E27FC236}">
                <a16:creationId xmlns:a16="http://schemas.microsoft.com/office/drawing/2014/main" id="{FE4761AA-FDC1-C954-40B8-6C8ABF1081B0}"/>
              </a:ext>
            </a:extLst>
          </p:cNvPr>
          <p:cNvCxnSpPr/>
          <p:nvPr>
            <p:custDataLst>
              <p:tags r:id="rId40"/>
            </p:custDataLst>
          </p:nvPr>
        </p:nvCxnSpPr>
        <p:spPr bwMode="auto">
          <a:xfrm>
            <a:off x="893896" y="4718938"/>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6" name="Straight Connector 415">
            <a:extLst>
              <a:ext uri="{FF2B5EF4-FFF2-40B4-BE49-F238E27FC236}">
                <a16:creationId xmlns:a16="http://schemas.microsoft.com/office/drawing/2014/main" id="{70635671-085F-7A28-0C05-7757AA581ED4}"/>
              </a:ext>
            </a:extLst>
          </p:cNvPr>
          <p:cNvCxnSpPr/>
          <p:nvPr>
            <p:custDataLst>
              <p:tags r:id="rId41"/>
            </p:custDataLst>
          </p:nvPr>
        </p:nvCxnSpPr>
        <p:spPr bwMode="auto">
          <a:xfrm>
            <a:off x="893896" y="2866325"/>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7" name="Straight Connector 416">
            <a:extLst>
              <a:ext uri="{FF2B5EF4-FFF2-40B4-BE49-F238E27FC236}">
                <a16:creationId xmlns:a16="http://schemas.microsoft.com/office/drawing/2014/main" id="{049B8222-CB0B-B298-F33F-95E2F81DA16F}"/>
              </a:ext>
            </a:extLst>
          </p:cNvPr>
          <p:cNvCxnSpPr/>
          <p:nvPr>
            <p:custDataLst>
              <p:tags r:id="rId42"/>
            </p:custDataLst>
          </p:nvPr>
        </p:nvCxnSpPr>
        <p:spPr bwMode="auto">
          <a:xfrm>
            <a:off x="893896" y="3263200"/>
            <a:ext cx="10740890"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758FD9FC-DDF7-6793-4506-00BADB76E538}"/>
              </a:ext>
            </a:extLst>
          </p:cNvPr>
          <p:cNvCxnSpPr/>
          <p:nvPr>
            <p:custDataLst>
              <p:tags r:id="rId43"/>
            </p:custDataLst>
          </p:nvPr>
        </p:nvCxnSpPr>
        <p:spPr bwMode="auto">
          <a:xfrm>
            <a:off x="893895" y="6036563"/>
            <a:ext cx="10740891"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F78D5740-E3E9-2A58-E716-33FC1B15DD8B}"/>
              </a:ext>
            </a:extLst>
          </p:cNvPr>
          <p:cNvCxnSpPr/>
          <p:nvPr>
            <p:custDataLst>
              <p:tags r:id="rId44"/>
            </p:custDataLst>
          </p:nvPr>
        </p:nvCxnSpPr>
        <p:spPr bwMode="auto">
          <a:xfrm>
            <a:off x="893895" y="1266025"/>
            <a:ext cx="10740891" cy="0"/>
          </a:xfrm>
          <a:prstGeom prst="line">
            <a:avLst/>
          </a:prstGeom>
          <a:ln w="12700" cap="flat" cmpd="sng" algn="ctr">
            <a:solidFill>
              <a:srgbClr val="7F7F7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500">
            <a:extLst>
              <a:ext uri="{FF2B5EF4-FFF2-40B4-BE49-F238E27FC236}">
                <a16:creationId xmlns:a16="http://schemas.microsoft.com/office/drawing/2014/main" id="{FB47C036-1E8D-582B-6A5A-882F3E95A58B}"/>
              </a:ext>
            </a:extLst>
          </p:cNvPr>
          <p:cNvCxnSpPr/>
          <p:nvPr>
            <p:custDataLst>
              <p:tags r:id="rId45"/>
            </p:custDataLst>
          </p:nvPr>
        </p:nvCxnSpPr>
        <p:spPr bwMode="gray">
          <a:xfrm>
            <a:off x="9277328" y="4049013"/>
            <a:ext cx="446709" cy="0"/>
          </a:xfrm>
          <a:prstGeom prst="line">
            <a:avLst/>
          </a:prstGeom>
          <a:ln w="76200" cap="flat" cmpd="sng" algn="ctr">
            <a:solidFill>
              <a:srgbClr val="0071CC"/>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501">
            <a:extLst>
              <a:ext uri="{FF2B5EF4-FFF2-40B4-BE49-F238E27FC236}">
                <a16:creationId xmlns:a16="http://schemas.microsoft.com/office/drawing/2014/main" id="{07A83144-F48A-CC55-6351-FC474D085A83}"/>
              </a:ext>
            </a:extLst>
          </p:cNvPr>
          <p:cNvCxnSpPr/>
          <p:nvPr>
            <p:custDataLst>
              <p:tags r:id="rId46"/>
            </p:custDataLst>
          </p:nvPr>
        </p:nvCxnSpPr>
        <p:spPr bwMode="gray">
          <a:xfrm>
            <a:off x="9741152" y="4447475"/>
            <a:ext cx="595102" cy="0"/>
          </a:xfrm>
          <a:prstGeom prst="line">
            <a:avLst/>
          </a:prstGeom>
          <a:ln w="76200" cap="flat" cmpd="sng" algn="ctr">
            <a:solidFill>
              <a:srgbClr val="33A4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Straight Connector 507">
            <a:extLst>
              <a:ext uri="{FF2B5EF4-FFF2-40B4-BE49-F238E27FC236}">
                <a16:creationId xmlns:a16="http://schemas.microsoft.com/office/drawing/2014/main" id="{BF4A35C4-C372-D5FE-1CAD-3D86825F0BED}"/>
              </a:ext>
            </a:extLst>
          </p:cNvPr>
          <p:cNvCxnSpPr/>
          <p:nvPr>
            <p:custDataLst>
              <p:tags r:id="rId47"/>
            </p:custDataLst>
          </p:nvPr>
        </p:nvCxnSpPr>
        <p:spPr bwMode="gray">
          <a:xfrm>
            <a:off x="11039685" y="4844350"/>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502">
            <a:extLst>
              <a:ext uri="{FF2B5EF4-FFF2-40B4-BE49-F238E27FC236}">
                <a16:creationId xmlns:a16="http://schemas.microsoft.com/office/drawing/2014/main" id="{013E15B4-9AF1-0BD4-78AD-C3A6084DC874}"/>
              </a:ext>
            </a:extLst>
          </p:cNvPr>
          <p:cNvCxnSpPr/>
          <p:nvPr>
            <p:custDataLst>
              <p:tags r:id="rId48"/>
            </p:custDataLst>
          </p:nvPr>
        </p:nvCxnSpPr>
        <p:spPr bwMode="gray">
          <a:xfrm>
            <a:off x="11486393" y="5242813"/>
            <a:ext cx="148393" cy="0"/>
          </a:xfrm>
          <a:prstGeom prst="line">
            <a:avLst/>
          </a:prstGeom>
          <a:ln w="76200" cap="flat" cmpd="sng" algn="ctr">
            <a:solidFill>
              <a:srgbClr val="4537A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9" name="Straight Connector 508">
            <a:extLst>
              <a:ext uri="{FF2B5EF4-FFF2-40B4-BE49-F238E27FC236}">
                <a16:creationId xmlns:a16="http://schemas.microsoft.com/office/drawing/2014/main" id="{92232662-F45F-98F1-5DDB-8FFD1422CA62}"/>
              </a:ext>
            </a:extLst>
          </p:cNvPr>
          <p:cNvCxnSpPr/>
          <p:nvPr>
            <p:custDataLst>
              <p:tags r:id="rId49"/>
            </p:custDataLst>
          </p:nvPr>
        </p:nvCxnSpPr>
        <p:spPr bwMode="gray">
          <a:xfrm>
            <a:off x="2266148" y="5639688"/>
            <a:ext cx="327229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509">
            <a:extLst>
              <a:ext uri="{FF2B5EF4-FFF2-40B4-BE49-F238E27FC236}">
                <a16:creationId xmlns:a16="http://schemas.microsoft.com/office/drawing/2014/main" id="{4118EB0B-7A09-DACA-053C-B8B0A6751762}"/>
              </a:ext>
            </a:extLst>
          </p:cNvPr>
          <p:cNvCxnSpPr/>
          <p:nvPr>
            <p:custDataLst>
              <p:tags r:id="rId50"/>
            </p:custDataLst>
          </p:nvPr>
        </p:nvCxnSpPr>
        <p:spPr bwMode="gray">
          <a:xfrm>
            <a:off x="7322213" y="5901625"/>
            <a:ext cx="4312573" cy="0"/>
          </a:xfrm>
          <a:prstGeom prst="line">
            <a:avLst/>
          </a:prstGeom>
          <a:ln w="76200" cap="flat" cmpd="sng" algn="ctr">
            <a:solidFill>
              <a:srgbClr val="ED38A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497">
            <a:extLst>
              <a:ext uri="{FF2B5EF4-FFF2-40B4-BE49-F238E27FC236}">
                <a16:creationId xmlns:a16="http://schemas.microsoft.com/office/drawing/2014/main" id="{67B1E761-947D-DF8B-2704-98536461AB7F}"/>
              </a:ext>
            </a:extLst>
          </p:cNvPr>
          <p:cNvCxnSpPr>
            <a:cxnSpLocks/>
          </p:cNvCxnSpPr>
          <p:nvPr>
            <p:custDataLst>
              <p:tags r:id="rId51"/>
            </p:custDataLst>
          </p:nvPr>
        </p:nvCxnSpPr>
        <p:spPr bwMode="gray">
          <a:xfrm>
            <a:off x="6727111" y="2991738"/>
            <a:ext cx="595102" cy="0"/>
          </a:xfrm>
          <a:prstGeom prst="line">
            <a:avLst/>
          </a:prstGeom>
          <a:ln w="76200" cap="flat" cmpd="sng" algn="ctr">
            <a:solidFill>
              <a:srgbClr val="FF000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494">
            <a:extLst>
              <a:ext uri="{FF2B5EF4-FFF2-40B4-BE49-F238E27FC236}">
                <a16:creationId xmlns:a16="http://schemas.microsoft.com/office/drawing/2014/main" id="{4E5A817E-7C87-62A5-5E20-9BD7B713C912}"/>
              </a:ext>
            </a:extLst>
          </p:cNvPr>
          <p:cNvCxnSpPr>
            <a:cxnSpLocks/>
          </p:cNvCxnSpPr>
          <p:nvPr>
            <p:custDataLst>
              <p:tags r:id="rId52"/>
            </p:custDataLst>
          </p:nvPr>
        </p:nvCxnSpPr>
        <p:spPr bwMode="gray">
          <a:xfrm>
            <a:off x="3846114" y="1883882"/>
            <a:ext cx="2585885" cy="0"/>
          </a:xfrm>
          <a:prstGeom prst="line">
            <a:avLst/>
          </a:prstGeom>
          <a:ln w="76200" cap="flat" cmpd="sng" algn="ctr">
            <a:solidFill>
              <a:srgbClr val="00839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0" name="Straight Connector 429">
            <a:extLst>
              <a:ext uri="{FF2B5EF4-FFF2-40B4-BE49-F238E27FC236}">
                <a16:creationId xmlns:a16="http://schemas.microsoft.com/office/drawing/2014/main" id="{E404BFFB-300C-61CC-5CAA-E405CA40C4AF}"/>
              </a:ext>
            </a:extLst>
          </p:cNvPr>
          <p:cNvCxnSpPr/>
          <p:nvPr>
            <p:custDataLst>
              <p:tags r:id="rId53"/>
            </p:custDataLst>
          </p:nvPr>
        </p:nvCxnSpPr>
        <p:spPr bwMode="gray">
          <a:xfrm>
            <a:off x="2266147" y="1401063"/>
            <a:ext cx="1848026" cy="0"/>
          </a:xfrm>
          <a:prstGeom prst="line">
            <a:avLst/>
          </a:prstGeom>
          <a:ln w="76200" cap="flat" cmpd="sng" algn="ctr">
            <a:solidFill>
              <a:srgbClr val="005764"/>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495">
            <a:extLst>
              <a:ext uri="{FF2B5EF4-FFF2-40B4-BE49-F238E27FC236}">
                <a16:creationId xmlns:a16="http://schemas.microsoft.com/office/drawing/2014/main" id="{3B3C665F-6015-E362-5F52-2E5853CE09B7}"/>
              </a:ext>
            </a:extLst>
          </p:cNvPr>
          <p:cNvCxnSpPr>
            <a:cxnSpLocks/>
          </p:cNvCxnSpPr>
          <p:nvPr>
            <p:custDataLst>
              <p:tags r:id="rId54"/>
            </p:custDataLst>
          </p:nvPr>
        </p:nvCxnSpPr>
        <p:spPr bwMode="gray">
          <a:xfrm>
            <a:off x="4274049" y="2196400"/>
            <a:ext cx="2451514" cy="0"/>
          </a:xfrm>
          <a:prstGeom prst="line">
            <a:avLst/>
          </a:prstGeom>
          <a:ln w="76200" cap="flat" cmpd="sng" algn="ctr">
            <a:solidFill>
              <a:srgbClr val="44E8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496">
            <a:extLst>
              <a:ext uri="{FF2B5EF4-FFF2-40B4-BE49-F238E27FC236}">
                <a16:creationId xmlns:a16="http://schemas.microsoft.com/office/drawing/2014/main" id="{34140D3B-4117-0C75-F967-CD41BA906D03}"/>
              </a:ext>
            </a:extLst>
          </p:cNvPr>
          <p:cNvCxnSpPr>
            <a:cxnSpLocks/>
          </p:cNvCxnSpPr>
          <p:nvPr>
            <p:custDataLst>
              <p:tags r:id="rId55"/>
            </p:custDataLst>
          </p:nvPr>
        </p:nvCxnSpPr>
        <p:spPr bwMode="gray">
          <a:xfrm>
            <a:off x="6577156" y="2594863"/>
            <a:ext cx="149953" cy="0"/>
          </a:xfrm>
          <a:prstGeom prst="line">
            <a:avLst/>
          </a:prstGeom>
          <a:ln w="76200" cap="flat" cmpd="sng" algn="ctr">
            <a:solidFill>
              <a:srgbClr val="82EFF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498">
            <a:extLst>
              <a:ext uri="{FF2B5EF4-FFF2-40B4-BE49-F238E27FC236}">
                <a16:creationId xmlns:a16="http://schemas.microsoft.com/office/drawing/2014/main" id="{7DBE98B9-25E5-FB4F-97E7-D6CC1DC3B32B}"/>
              </a:ext>
            </a:extLst>
          </p:cNvPr>
          <p:cNvCxnSpPr>
            <a:cxnSpLocks/>
          </p:cNvCxnSpPr>
          <p:nvPr>
            <p:custDataLst>
              <p:tags r:id="rId56"/>
            </p:custDataLst>
          </p:nvPr>
        </p:nvCxnSpPr>
        <p:spPr bwMode="gray">
          <a:xfrm>
            <a:off x="7173821" y="3390200"/>
            <a:ext cx="1783775" cy="0"/>
          </a:xfrm>
          <a:prstGeom prst="line">
            <a:avLst/>
          </a:prstGeom>
          <a:ln w="76200" cap="flat" cmpd="sng" algn="ctr">
            <a:solidFill>
              <a:srgbClr val="A5EFCA"/>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499">
            <a:extLst>
              <a:ext uri="{FF2B5EF4-FFF2-40B4-BE49-F238E27FC236}">
                <a16:creationId xmlns:a16="http://schemas.microsoft.com/office/drawing/2014/main" id="{B06ECCF7-CF58-DEEA-D731-146808B79D83}"/>
              </a:ext>
            </a:extLst>
          </p:cNvPr>
          <p:cNvCxnSpPr>
            <a:cxnSpLocks/>
          </p:cNvCxnSpPr>
          <p:nvPr>
            <p:custDataLst>
              <p:tags r:id="rId57"/>
            </p:custDataLst>
          </p:nvPr>
        </p:nvCxnSpPr>
        <p:spPr bwMode="gray">
          <a:xfrm>
            <a:off x="7322213" y="3652138"/>
            <a:ext cx="1955115" cy="0"/>
          </a:xfrm>
          <a:prstGeom prst="line">
            <a:avLst/>
          </a:prstGeom>
          <a:ln w="76200" cap="flat" cmpd="sng" algn="ctr">
            <a:solidFill>
              <a:srgbClr val="004F8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 name="Speech Bubble: Rectangle 23">
            <a:extLst>
              <a:ext uri="{FF2B5EF4-FFF2-40B4-BE49-F238E27FC236}">
                <a16:creationId xmlns:a16="http://schemas.microsoft.com/office/drawing/2014/main" id="{5D7F404D-D97C-DAFA-3646-A2F7E6053ED2}"/>
              </a:ext>
            </a:extLst>
          </p:cNvPr>
          <p:cNvSpPr/>
          <p:nvPr/>
        </p:nvSpPr>
        <p:spPr>
          <a:xfrm>
            <a:off x="3426843" y="3554329"/>
            <a:ext cx="3470080" cy="1530915"/>
          </a:xfrm>
          <a:prstGeom prst="wedgeRectCallout">
            <a:avLst>
              <a:gd name="adj1" fmla="val 59499"/>
              <a:gd name="adj2" fmla="val -40157"/>
            </a:avLst>
          </a:prstGeom>
          <a:solidFill>
            <a:srgbClr val="E6EB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tx1"/>
                </a:solidFill>
              </a:rPr>
              <a:t>Batch Refinement Study: </a:t>
            </a:r>
          </a:p>
          <a:p>
            <a:pPr marL="171450" indent="-171450">
              <a:buFont typeface="Arial" panose="020B0604020202020204" pitchFamily="34" charset="0"/>
              <a:buChar char="•"/>
            </a:pPr>
            <a:r>
              <a:rPr lang="en-US" sz="1000" i="1">
                <a:solidFill>
                  <a:schemeClr val="tx1"/>
                </a:solidFill>
              </a:rPr>
              <a:t>ERCOT: determine which transmission improvements identified in the Batch study are still required based on which loads met the commitment requirements</a:t>
            </a:r>
          </a:p>
          <a:p>
            <a:pPr marL="171450" indent="-171450">
              <a:buFont typeface="Arial" panose="020B0604020202020204" pitchFamily="34" charset="0"/>
              <a:buChar char="•"/>
            </a:pPr>
            <a:r>
              <a:rPr lang="en-US" sz="1000" i="1">
                <a:solidFill>
                  <a:schemeClr val="tx1"/>
                </a:solidFill>
              </a:rPr>
              <a:t>TSPs: provide cost estimates and refinement of transmission improvement projects and alternatives</a:t>
            </a:r>
          </a:p>
          <a:p>
            <a:pPr marL="171450" indent="-171450">
              <a:buFont typeface="Arial" panose="020B0604020202020204" pitchFamily="34" charset="0"/>
              <a:buChar char="•"/>
            </a:pPr>
            <a:r>
              <a:rPr lang="en-US" sz="1000" i="1">
                <a:solidFill>
                  <a:schemeClr val="tx1"/>
                </a:solidFill>
              </a:rPr>
              <a:t>ERCOT: final analysis of alternatives and determinization of final set of transmission improvement projects</a:t>
            </a:r>
          </a:p>
          <a:p>
            <a:pPr marL="171450" indent="-171450">
              <a:buFont typeface="Arial" panose="020B0604020202020204" pitchFamily="34" charset="0"/>
              <a:buChar char="•"/>
            </a:pPr>
            <a:r>
              <a:rPr lang="en-US" sz="1000" i="1">
                <a:solidFill>
                  <a:schemeClr val="tx1"/>
                </a:solidFill>
              </a:rPr>
              <a:t>ERCOT: prepare final report and submit to RPG</a:t>
            </a:r>
          </a:p>
        </p:txBody>
      </p:sp>
      <p:sp>
        <p:nvSpPr>
          <p:cNvPr id="575" name="TextBox 574">
            <a:extLst>
              <a:ext uri="{FF2B5EF4-FFF2-40B4-BE49-F238E27FC236}">
                <a16:creationId xmlns:a16="http://schemas.microsoft.com/office/drawing/2014/main" id="{030DE5D8-FAF0-F895-0AF4-8518A11292F6}"/>
              </a:ext>
            </a:extLst>
          </p:cNvPr>
          <p:cNvSpPr txBox="1">
            <a:spLocks/>
          </p:cNvSpPr>
          <p:nvPr/>
        </p:nvSpPr>
        <p:spPr>
          <a:xfrm>
            <a:off x="2266147" y="890759"/>
            <a:ext cx="3506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2026</a:t>
            </a:r>
          </a:p>
        </p:txBody>
      </p:sp>
      <p:sp>
        <p:nvSpPr>
          <p:cNvPr id="193" name="TextBox 192">
            <a:extLst>
              <a:ext uri="{FF2B5EF4-FFF2-40B4-BE49-F238E27FC236}">
                <a16:creationId xmlns:a16="http://schemas.microsoft.com/office/drawing/2014/main" id="{5461524C-60A8-EE2D-BB90-B9A1221925B5}"/>
              </a:ext>
            </a:extLst>
          </p:cNvPr>
          <p:cNvSpPr txBox="1">
            <a:spLocks/>
          </p:cNvSpPr>
          <p:nvPr/>
        </p:nvSpPr>
        <p:spPr>
          <a:xfrm>
            <a:off x="6069289" y="890759"/>
            <a:ext cx="5565497" cy="138499"/>
          </a:xfrm>
          <a:prstGeom prst="rect">
            <a:avLst/>
          </a:prstGeom>
        </p:spPr>
        <p:txBody>
          <a:bodyPr vert="horz" wrap="square" lIns="0" tIns="0" rIns="0" bIns="0" rtlCol="0" anchor="ctr"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2027</a:t>
            </a:r>
          </a:p>
        </p:txBody>
      </p:sp>
      <p:sp>
        <p:nvSpPr>
          <p:cNvPr id="197" name="TextBox 196">
            <a:extLst>
              <a:ext uri="{FF2B5EF4-FFF2-40B4-BE49-F238E27FC236}">
                <a16:creationId xmlns:a16="http://schemas.microsoft.com/office/drawing/2014/main" id="{98AD7451-831A-A411-A56E-6639C651CA67}"/>
              </a:ext>
            </a:extLst>
          </p:cNvPr>
          <p:cNvSpPr txBox="1"/>
          <p:nvPr/>
        </p:nvSpPr>
        <p:spPr>
          <a:xfrm>
            <a:off x="2818415"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199" name="TextBox 198">
            <a:extLst>
              <a:ext uri="{FF2B5EF4-FFF2-40B4-BE49-F238E27FC236}">
                <a16:creationId xmlns:a16="http://schemas.microsoft.com/office/drawing/2014/main" id="{D04DED57-88D7-E91F-48FA-D4C8FD4550D3}"/>
              </a:ext>
            </a:extLst>
          </p:cNvPr>
          <p:cNvSpPr txBox="1"/>
          <p:nvPr/>
        </p:nvSpPr>
        <p:spPr>
          <a:xfrm>
            <a:off x="3477767"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01" name="TextBox 200">
            <a:extLst>
              <a:ext uri="{FF2B5EF4-FFF2-40B4-BE49-F238E27FC236}">
                <a16:creationId xmlns:a16="http://schemas.microsoft.com/office/drawing/2014/main" id="{578EAEBE-E956-507F-04EF-BC7A814B20CF}"/>
              </a:ext>
            </a:extLst>
          </p:cNvPr>
          <p:cNvSpPr txBox="1"/>
          <p:nvPr/>
        </p:nvSpPr>
        <p:spPr>
          <a:xfrm>
            <a:off x="411417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Oct</a:t>
            </a:r>
          </a:p>
        </p:txBody>
      </p:sp>
      <p:sp>
        <p:nvSpPr>
          <p:cNvPr id="203" name="TextBox 202">
            <a:extLst>
              <a:ext uri="{FF2B5EF4-FFF2-40B4-BE49-F238E27FC236}">
                <a16:creationId xmlns:a16="http://schemas.microsoft.com/office/drawing/2014/main" id="{5A7D363B-2218-6F4D-D9F6-87B0831C9A5A}"/>
              </a:ext>
            </a:extLst>
          </p:cNvPr>
          <p:cNvSpPr txBox="1"/>
          <p:nvPr/>
        </p:nvSpPr>
        <p:spPr>
          <a:xfrm>
            <a:off x="4773528"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Nov</a:t>
            </a:r>
          </a:p>
        </p:txBody>
      </p:sp>
      <p:sp>
        <p:nvSpPr>
          <p:cNvPr id="195" name="TextBox 194">
            <a:extLst>
              <a:ext uri="{FF2B5EF4-FFF2-40B4-BE49-F238E27FC236}">
                <a16:creationId xmlns:a16="http://schemas.microsoft.com/office/drawing/2014/main" id="{8A1FDCB0-3964-8339-5990-B84466D32825}"/>
              </a:ext>
            </a:extLst>
          </p:cNvPr>
          <p:cNvSpPr txBox="1"/>
          <p:nvPr/>
        </p:nvSpPr>
        <p:spPr>
          <a:xfrm>
            <a:off x="2266147"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05" name="TextBox 204">
            <a:extLst>
              <a:ext uri="{FF2B5EF4-FFF2-40B4-BE49-F238E27FC236}">
                <a16:creationId xmlns:a16="http://schemas.microsoft.com/office/drawing/2014/main" id="{A7B92853-41F1-65D4-165B-6C0AA894E058}"/>
              </a:ext>
            </a:extLst>
          </p:cNvPr>
          <p:cNvSpPr txBox="1"/>
          <p:nvPr/>
        </p:nvSpPr>
        <p:spPr>
          <a:xfrm>
            <a:off x="540993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Dec</a:t>
            </a:r>
          </a:p>
        </p:txBody>
      </p:sp>
      <p:sp>
        <p:nvSpPr>
          <p:cNvPr id="209" name="TextBox 208">
            <a:extLst>
              <a:ext uri="{FF2B5EF4-FFF2-40B4-BE49-F238E27FC236}">
                <a16:creationId xmlns:a16="http://schemas.microsoft.com/office/drawing/2014/main" id="{465BDFDD-9F3F-F449-F8E4-F7B52484F254}"/>
              </a:ext>
            </a:extLst>
          </p:cNvPr>
          <p:cNvSpPr txBox="1"/>
          <p:nvPr/>
        </p:nvSpPr>
        <p:spPr>
          <a:xfrm>
            <a:off x="6727111"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Feb</a:t>
            </a:r>
          </a:p>
        </p:txBody>
      </p:sp>
      <p:sp>
        <p:nvSpPr>
          <p:cNvPr id="211" name="TextBox 210">
            <a:extLst>
              <a:ext uri="{FF2B5EF4-FFF2-40B4-BE49-F238E27FC236}">
                <a16:creationId xmlns:a16="http://schemas.microsoft.com/office/drawing/2014/main" id="{C3208110-2681-B264-1524-1BCE70AE22FE}"/>
              </a:ext>
            </a:extLst>
          </p:cNvPr>
          <p:cNvSpPr txBox="1"/>
          <p:nvPr/>
        </p:nvSpPr>
        <p:spPr>
          <a:xfrm>
            <a:off x="732221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Mar</a:t>
            </a:r>
          </a:p>
        </p:txBody>
      </p:sp>
      <p:sp>
        <p:nvSpPr>
          <p:cNvPr id="213" name="TextBox 212">
            <a:extLst>
              <a:ext uri="{FF2B5EF4-FFF2-40B4-BE49-F238E27FC236}">
                <a16:creationId xmlns:a16="http://schemas.microsoft.com/office/drawing/2014/main" id="{CEF2A444-C9C7-2A53-2418-55208A6039EF}"/>
              </a:ext>
            </a:extLst>
          </p:cNvPr>
          <p:cNvSpPr txBox="1"/>
          <p:nvPr/>
        </p:nvSpPr>
        <p:spPr>
          <a:xfrm>
            <a:off x="7981567"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Apr</a:t>
            </a:r>
          </a:p>
        </p:txBody>
      </p:sp>
      <p:sp>
        <p:nvSpPr>
          <p:cNvPr id="215" name="TextBox 214">
            <a:extLst>
              <a:ext uri="{FF2B5EF4-FFF2-40B4-BE49-F238E27FC236}">
                <a16:creationId xmlns:a16="http://schemas.microsoft.com/office/drawing/2014/main" id="{51AFD55D-4C01-99B8-883F-E41166CEA3BD}"/>
              </a:ext>
            </a:extLst>
          </p:cNvPr>
          <p:cNvSpPr txBox="1"/>
          <p:nvPr/>
        </p:nvSpPr>
        <p:spPr>
          <a:xfrm>
            <a:off x="8617974"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May</a:t>
            </a:r>
          </a:p>
        </p:txBody>
      </p:sp>
      <p:sp>
        <p:nvSpPr>
          <p:cNvPr id="217" name="TextBox 216">
            <a:extLst>
              <a:ext uri="{FF2B5EF4-FFF2-40B4-BE49-F238E27FC236}">
                <a16:creationId xmlns:a16="http://schemas.microsoft.com/office/drawing/2014/main" id="{0FC39B60-2188-725F-9A34-3649105696CD}"/>
              </a:ext>
            </a:extLst>
          </p:cNvPr>
          <p:cNvSpPr txBox="1"/>
          <p:nvPr/>
        </p:nvSpPr>
        <p:spPr>
          <a:xfrm>
            <a:off x="9277328"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Jun</a:t>
            </a:r>
          </a:p>
        </p:txBody>
      </p:sp>
      <p:sp>
        <p:nvSpPr>
          <p:cNvPr id="219" name="TextBox 218">
            <a:extLst>
              <a:ext uri="{FF2B5EF4-FFF2-40B4-BE49-F238E27FC236}">
                <a16:creationId xmlns:a16="http://schemas.microsoft.com/office/drawing/2014/main" id="{81370156-D13E-C858-5992-90E0DD9C920E}"/>
              </a:ext>
            </a:extLst>
          </p:cNvPr>
          <p:cNvSpPr txBox="1"/>
          <p:nvPr/>
        </p:nvSpPr>
        <p:spPr>
          <a:xfrm>
            <a:off x="9913736"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Jul</a:t>
            </a:r>
          </a:p>
        </p:txBody>
      </p:sp>
      <p:sp>
        <p:nvSpPr>
          <p:cNvPr id="221" name="TextBox 220">
            <a:extLst>
              <a:ext uri="{FF2B5EF4-FFF2-40B4-BE49-F238E27FC236}">
                <a16:creationId xmlns:a16="http://schemas.microsoft.com/office/drawing/2014/main" id="{39857BFC-EA7C-24A3-B61F-ECAD4614BCD2}"/>
              </a:ext>
            </a:extLst>
          </p:cNvPr>
          <p:cNvSpPr txBox="1"/>
          <p:nvPr/>
        </p:nvSpPr>
        <p:spPr>
          <a:xfrm>
            <a:off x="10573089"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Aug</a:t>
            </a:r>
          </a:p>
        </p:txBody>
      </p:sp>
      <p:sp>
        <p:nvSpPr>
          <p:cNvPr id="207" name="TextBox 206">
            <a:extLst>
              <a:ext uri="{FF2B5EF4-FFF2-40B4-BE49-F238E27FC236}">
                <a16:creationId xmlns:a16="http://schemas.microsoft.com/office/drawing/2014/main" id="{A9678587-9309-93C2-8460-82FC16059AEC}"/>
              </a:ext>
            </a:extLst>
          </p:cNvPr>
          <p:cNvSpPr txBox="1"/>
          <p:nvPr/>
        </p:nvSpPr>
        <p:spPr>
          <a:xfrm>
            <a:off x="6069289"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Jan</a:t>
            </a:r>
          </a:p>
        </p:txBody>
      </p:sp>
      <p:sp>
        <p:nvSpPr>
          <p:cNvPr id="223" name="TextBox 222">
            <a:extLst>
              <a:ext uri="{FF2B5EF4-FFF2-40B4-BE49-F238E27FC236}">
                <a16:creationId xmlns:a16="http://schemas.microsoft.com/office/drawing/2014/main" id="{7CFC67ED-43CB-35EC-0665-0B05E02E74ED}"/>
              </a:ext>
            </a:extLst>
          </p:cNvPr>
          <p:cNvSpPr txBox="1"/>
          <p:nvPr/>
        </p:nvSpPr>
        <p:spPr>
          <a:xfrm>
            <a:off x="11230912" y="1086266"/>
            <a:ext cx="362710" cy="15388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Sep</a:t>
            </a:r>
          </a:p>
        </p:txBody>
      </p:sp>
      <p:sp>
        <p:nvSpPr>
          <p:cNvPr id="225" name="TextBox 224">
            <a:extLst>
              <a:ext uri="{FF2B5EF4-FFF2-40B4-BE49-F238E27FC236}">
                <a16:creationId xmlns:a16="http://schemas.microsoft.com/office/drawing/2014/main" id="{CE979F17-7383-B365-C741-73FEF57007E0}"/>
              </a:ext>
            </a:extLst>
          </p:cNvPr>
          <p:cNvSpPr txBox="1">
            <a:spLocks/>
          </p:cNvSpPr>
          <p:nvPr/>
        </p:nvSpPr>
        <p:spPr>
          <a:xfrm>
            <a:off x="866774" y="398551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Comment Period</a:t>
            </a:r>
            <a:br>
              <a:rPr lang="en-US" sz="900" b="1">
                <a:cs typeface="+mn-cs"/>
              </a:rPr>
            </a:br>
            <a:r>
              <a:rPr lang="en-US" sz="900" b="1">
                <a:cs typeface="+mn-cs"/>
              </a:rPr>
              <a:t>(3 weeks)</a:t>
            </a:r>
          </a:p>
        </p:txBody>
      </p:sp>
      <p:sp>
        <p:nvSpPr>
          <p:cNvPr id="227" name="TextBox 226">
            <a:extLst>
              <a:ext uri="{FF2B5EF4-FFF2-40B4-BE49-F238E27FC236}">
                <a16:creationId xmlns:a16="http://schemas.microsoft.com/office/drawing/2014/main" id="{7563CE90-849A-5030-736B-EA86B3242576}"/>
              </a:ext>
            </a:extLst>
          </p:cNvPr>
          <p:cNvSpPr txBox="1">
            <a:spLocks/>
          </p:cNvSpPr>
          <p:nvPr/>
        </p:nvSpPr>
        <p:spPr>
          <a:xfrm>
            <a:off x="866774" y="439362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RPG Study Mode</a:t>
            </a:r>
            <a:br>
              <a:rPr lang="en-US" sz="900" b="1">
                <a:cs typeface="+mn-cs"/>
              </a:rPr>
            </a:br>
            <a:r>
              <a:rPr lang="en-US" sz="900" b="1">
                <a:cs typeface="+mn-cs"/>
              </a:rPr>
              <a:t>(4-weeks, if required)</a:t>
            </a:r>
          </a:p>
        </p:txBody>
      </p:sp>
      <p:sp>
        <p:nvSpPr>
          <p:cNvPr id="229" name="TextBox 228">
            <a:extLst>
              <a:ext uri="{FF2B5EF4-FFF2-40B4-BE49-F238E27FC236}">
                <a16:creationId xmlns:a16="http://schemas.microsoft.com/office/drawing/2014/main" id="{1A6DAAE3-54E4-2C7A-496C-DAC8DE66DA23}"/>
              </a:ext>
            </a:extLst>
          </p:cNvPr>
          <p:cNvSpPr txBox="1">
            <a:spLocks/>
          </p:cNvSpPr>
          <p:nvPr/>
        </p:nvSpPr>
        <p:spPr>
          <a:xfrm>
            <a:off x="866774" y="4771205"/>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TAC</a:t>
            </a:r>
            <a:br>
              <a:rPr lang="en-US" sz="900" b="1">
                <a:cs typeface="+mn-cs"/>
              </a:rPr>
            </a:br>
            <a:r>
              <a:rPr lang="en-US" sz="900" b="1">
                <a:cs typeface="+mn-cs"/>
              </a:rPr>
              <a:t>(August 2027)</a:t>
            </a:r>
          </a:p>
        </p:txBody>
      </p:sp>
      <p:sp>
        <p:nvSpPr>
          <p:cNvPr id="232" name="TextBox 231">
            <a:extLst>
              <a:ext uri="{FF2B5EF4-FFF2-40B4-BE49-F238E27FC236}">
                <a16:creationId xmlns:a16="http://schemas.microsoft.com/office/drawing/2014/main" id="{84F9B91F-D245-91B9-E95F-E3CEC73DA797}"/>
              </a:ext>
            </a:extLst>
          </p:cNvPr>
          <p:cNvSpPr txBox="1">
            <a:spLocks/>
          </p:cNvSpPr>
          <p:nvPr/>
        </p:nvSpPr>
        <p:spPr>
          <a:xfrm>
            <a:off x="866774" y="517931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Board</a:t>
            </a:r>
            <a:br>
              <a:rPr lang="en-US" sz="900" b="1">
                <a:cs typeface="+mn-cs"/>
              </a:rPr>
            </a:br>
            <a:r>
              <a:rPr lang="en-US" sz="900" b="1">
                <a:cs typeface="+mn-cs"/>
              </a:rPr>
              <a:t>(September 2027)</a:t>
            </a:r>
          </a:p>
        </p:txBody>
      </p:sp>
      <p:sp>
        <p:nvSpPr>
          <p:cNvPr id="237" name="TextBox 236">
            <a:extLst>
              <a:ext uri="{FF2B5EF4-FFF2-40B4-BE49-F238E27FC236}">
                <a16:creationId xmlns:a16="http://schemas.microsoft.com/office/drawing/2014/main" id="{9038C4B3-086C-F681-F7E6-796DFCD3829B}"/>
              </a:ext>
            </a:extLst>
          </p:cNvPr>
          <p:cNvSpPr txBox="1">
            <a:spLocks/>
          </p:cNvSpPr>
          <p:nvPr/>
        </p:nvSpPr>
        <p:spPr>
          <a:xfrm>
            <a:off x="866774" y="5566543"/>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2026 RTP</a:t>
            </a:r>
          </a:p>
        </p:txBody>
      </p:sp>
      <p:sp>
        <p:nvSpPr>
          <p:cNvPr id="239" name="TextBox 238">
            <a:extLst>
              <a:ext uri="{FF2B5EF4-FFF2-40B4-BE49-F238E27FC236}">
                <a16:creationId xmlns:a16="http://schemas.microsoft.com/office/drawing/2014/main" id="{A6A11D6F-C74E-C37F-D94D-3E38F8D0DE79}"/>
              </a:ext>
            </a:extLst>
          </p:cNvPr>
          <p:cNvSpPr txBox="1">
            <a:spLocks/>
          </p:cNvSpPr>
          <p:nvPr/>
        </p:nvSpPr>
        <p:spPr>
          <a:xfrm>
            <a:off x="866774" y="254100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Final Report</a:t>
            </a:r>
            <a:br>
              <a:rPr lang="en-US" sz="900" b="1">
                <a:cs typeface="+mn-cs"/>
              </a:rPr>
            </a:br>
            <a:r>
              <a:rPr lang="en-US" sz="900" b="1">
                <a:cs typeface="+mn-cs"/>
              </a:rPr>
              <a:t>(2 weeks)</a:t>
            </a:r>
          </a:p>
        </p:txBody>
      </p:sp>
      <p:sp>
        <p:nvSpPr>
          <p:cNvPr id="241" name="TextBox 240">
            <a:extLst>
              <a:ext uri="{FF2B5EF4-FFF2-40B4-BE49-F238E27FC236}">
                <a16:creationId xmlns:a16="http://schemas.microsoft.com/office/drawing/2014/main" id="{6DC28D2E-DA2A-EB15-DDD1-8766189AF6AB}"/>
              </a:ext>
            </a:extLst>
          </p:cNvPr>
          <p:cNvSpPr txBox="1">
            <a:spLocks/>
          </p:cNvSpPr>
          <p:nvPr/>
        </p:nvSpPr>
        <p:spPr>
          <a:xfrm>
            <a:off x="866774" y="5828480"/>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2027 RTP</a:t>
            </a:r>
          </a:p>
        </p:txBody>
      </p:sp>
      <p:sp>
        <p:nvSpPr>
          <p:cNvPr id="243" name="TextBox 242">
            <a:extLst>
              <a:ext uri="{FF2B5EF4-FFF2-40B4-BE49-F238E27FC236}">
                <a16:creationId xmlns:a16="http://schemas.microsoft.com/office/drawing/2014/main" id="{C4599EBE-5383-481B-56A5-0BAA8711EA22}"/>
              </a:ext>
            </a:extLst>
          </p:cNvPr>
          <p:cNvSpPr txBox="1">
            <a:spLocks/>
          </p:cNvSpPr>
          <p:nvPr/>
        </p:nvSpPr>
        <p:spPr>
          <a:xfrm>
            <a:off x="866774" y="745243"/>
            <a:ext cx="1355936" cy="461665"/>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spc="-20">
                <a:cs typeface="+mn-cs"/>
              </a:rPr>
              <a:t>Batch Zero</a:t>
            </a:r>
            <a:br>
              <a:rPr lang="en-US" sz="1000" b="1" spc="-20">
                <a:cs typeface="+mn-cs"/>
              </a:rPr>
            </a:br>
            <a:r>
              <a:rPr lang="en-US" sz="1000" b="1" spc="-20">
                <a:cs typeface="+mn-cs"/>
              </a:rPr>
              <a:t>(Study years 2028-2032)</a:t>
            </a:r>
          </a:p>
        </p:txBody>
      </p:sp>
      <p:sp>
        <p:nvSpPr>
          <p:cNvPr id="245" name="TextBox 244">
            <a:extLst>
              <a:ext uri="{FF2B5EF4-FFF2-40B4-BE49-F238E27FC236}">
                <a16:creationId xmlns:a16="http://schemas.microsoft.com/office/drawing/2014/main" id="{226EB987-DFC9-85C1-7F29-6F667990DE65}"/>
              </a:ext>
            </a:extLst>
          </p:cNvPr>
          <p:cNvSpPr txBox="1">
            <a:spLocks/>
          </p:cNvSpPr>
          <p:nvPr/>
        </p:nvSpPr>
        <p:spPr>
          <a:xfrm>
            <a:off x="866774" y="213290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Stability Screening Study (14 weeks)</a:t>
            </a:r>
          </a:p>
        </p:txBody>
      </p:sp>
      <p:sp>
        <p:nvSpPr>
          <p:cNvPr id="247" name="TextBox 246">
            <a:extLst>
              <a:ext uri="{FF2B5EF4-FFF2-40B4-BE49-F238E27FC236}">
                <a16:creationId xmlns:a16="http://schemas.microsoft.com/office/drawing/2014/main" id="{3CA31B1F-651C-CADD-693D-7D5D070066AA}"/>
              </a:ext>
            </a:extLst>
          </p:cNvPr>
          <p:cNvSpPr txBox="1">
            <a:spLocks/>
          </p:cNvSpPr>
          <p:nvPr/>
        </p:nvSpPr>
        <p:spPr>
          <a:xfrm>
            <a:off x="866774" y="1745670"/>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Steady State Analysis</a:t>
            </a:r>
            <a:br>
              <a:rPr lang="en-US" sz="900" b="1">
                <a:cs typeface="+mn-cs"/>
              </a:rPr>
            </a:br>
            <a:r>
              <a:rPr lang="en-US" sz="900" b="1">
                <a:cs typeface="+mn-cs"/>
              </a:rPr>
              <a:t>(15 weeks)</a:t>
            </a:r>
          </a:p>
        </p:txBody>
      </p:sp>
      <p:sp>
        <p:nvSpPr>
          <p:cNvPr id="249" name="TextBox 248">
            <a:extLst>
              <a:ext uri="{FF2B5EF4-FFF2-40B4-BE49-F238E27FC236}">
                <a16:creationId xmlns:a16="http://schemas.microsoft.com/office/drawing/2014/main" id="{88D260D4-DCBA-4C83-359D-BE36F1C37776}"/>
              </a:ext>
            </a:extLst>
          </p:cNvPr>
          <p:cNvSpPr txBox="1">
            <a:spLocks/>
          </p:cNvSpPr>
          <p:nvPr/>
        </p:nvSpPr>
        <p:spPr>
          <a:xfrm>
            <a:off x="866774" y="2918593"/>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Developer</a:t>
            </a:r>
            <a:br>
              <a:rPr lang="en-US" sz="900" b="1">
                <a:cs typeface="+mn-cs"/>
              </a:rPr>
            </a:br>
            <a:r>
              <a:rPr lang="en-US" sz="900" b="1">
                <a:cs typeface="+mn-cs"/>
              </a:rPr>
              <a:t>Commitment Deadline</a:t>
            </a:r>
          </a:p>
        </p:txBody>
      </p:sp>
      <p:sp>
        <p:nvSpPr>
          <p:cNvPr id="251" name="TextBox 250">
            <a:extLst>
              <a:ext uri="{FF2B5EF4-FFF2-40B4-BE49-F238E27FC236}">
                <a16:creationId xmlns:a16="http://schemas.microsoft.com/office/drawing/2014/main" id="{5F52A8CE-1F38-0ABF-F324-591D23B1B1E9}"/>
              </a:ext>
            </a:extLst>
          </p:cNvPr>
          <p:cNvSpPr txBox="1">
            <a:spLocks/>
          </p:cNvSpPr>
          <p:nvPr/>
        </p:nvSpPr>
        <p:spPr>
          <a:xfrm>
            <a:off x="866774" y="3336345"/>
            <a:ext cx="1355936" cy="1384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FAC-002 Stability</a:t>
            </a:r>
          </a:p>
        </p:txBody>
      </p:sp>
      <p:sp>
        <p:nvSpPr>
          <p:cNvPr id="253" name="TextBox 252">
            <a:extLst>
              <a:ext uri="{FF2B5EF4-FFF2-40B4-BE49-F238E27FC236}">
                <a16:creationId xmlns:a16="http://schemas.microsoft.com/office/drawing/2014/main" id="{094CF02D-3545-14FF-4F47-2FC092579DBF}"/>
              </a:ext>
            </a:extLst>
          </p:cNvPr>
          <p:cNvSpPr txBox="1">
            <a:spLocks/>
          </p:cNvSpPr>
          <p:nvPr/>
        </p:nvSpPr>
        <p:spPr>
          <a:xfrm>
            <a:off x="866774" y="358863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Batch Refinement Study</a:t>
            </a:r>
            <a:br>
              <a:rPr lang="en-US" sz="900" b="1">
                <a:cs typeface="+mn-cs"/>
              </a:rPr>
            </a:br>
            <a:r>
              <a:rPr lang="en-US" sz="900" b="1">
                <a:cs typeface="+mn-cs"/>
              </a:rPr>
              <a:t>(13 weeks)</a:t>
            </a:r>
          </a:p>
        </p:txBody>
      </p:sp>
      <p:sp>
        <p:nvSpPr>
          <p:cNvPr id="255" name="TextBox 254">
            <a:extLst>
              <a:ext uri="{FF2B5EF4-FFF2-40B4-BE49-F238E27FC236}">
                <a16:creationId xmlns:a16="http://schemas.microsoft.com/office/drawing/2014/main" id="{9C5628D4-C83C-B4B2-4022-AC8939FADB52}"/>
              </a:ext>
            </a:extLst>
          </p:cNvPr>
          <p:cNvSpPr txBox="1">
            <a:spLocks/>
          </p:cNvSpPr>
          <p:nvPr/>
        </p:nvSpPr>
        <p:spPr>
          <a:xfrm>
            <a:off x="866774" y="1327918"/>
            <a:ext cx="1355936"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900" b="1">
                <a:cs typeface="+mn-cs"/>
              </a:rPr>
              <a:t>Case Build</a:t>
            </a:r>
            <a:br>
              <a:rPr lang="en-US" sz="900" b="1">
                <a:cs typeface="+mn-cs"/>
              </a:rPr>
            </a:br>
            <a:r>
              <a:rPr lang="en-US" sz="900" b="1">
                <a:cs typeface="+mn-cs"/>
              </a:rPr>
              <a:t>(13 weeks)</a:t>
            </a:r>
          </a:p>
        </p:txBody>
      </p:sp>
      <p:grpSp>
        <p:nvGrpSpPr>
          <p:cNvPr id="7" name="Group 6">
            <a:extLst>
              <a:ext uri="{FF2B5EF4-FFF2-40B4-BE49-F238E27FC236}">
                <a16:creationId xmlns:a16="http://schemas.microsoft.com/office/drawing/2014/main" id="{52034D1E-BF51-93A8-2621-6261DAA49AAF}"/>
              </a:ext>
            </a:extLst>
          </p:cNvPr>
          <p:cNvGrpSpPr/>
          <p:nvPr/>
        </p:nvGrpSpPr>
        <p:grpSpPr>
          <a:xfrm>
            <a:off x="6841057" y="1291011"/>
            <a:ext cx="4793727" cy="1597160"/>
            <a:chOff x="6841057" y="1291011"/>
            <a:chExt cx="4793727" cy="1597160"/>
          </a:xfrm>
          <a:effectLst>
            <a:outerShdw blurRad="50800" dist="38100" dir="2700000" algn="tl" rotWithShape="0">
              <a:prstClr val="black">
                <a:alpha val="40000"/>
              </a:prstClr>
            </a:outerShdw>
          </a:effectLst>
        </p:grpSpPr>
        <p:sp>
          <p:nvSpPr>
            <p:cNvPr id="5" name="Isosceles Triangle 4">
              <a:extLst>
                <a:ext uri="{FF2B5EF4-FFF2-40B4-BE49-F238E27FC236}">
                  <a16:creationId xmlns:a16="http://schemas.microsoft.com/office/drawing/2014/main" id="{480B7DEA-4DFE-3204-4657-C7529031E37C}"/>
                </a:ext>
              </a:extLst>
            </p:cNvPr>
            <p:cNvSpPr/>
            <p:nvPr/>
          </p:nvSpPr>
          <p:spPr>
            <a:xfrm>
              <a:off x="6841057" y="1892609"/>
              <a:ext cx="669679" cy="241880"/>
            </a:xfrm>
            <a:prstGeom prst="triangle">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peech Bubble: Rectangle 22">
              <a:extLst>
                <a:ext uri="{FF2B5EF4-FFF2-40B4-BE49-F238E27FC236}">
                  <a16:creationId xmlns:a16="http://schemas.microsoft.com/office/drawing/2014/main" id="{EA644D0C-9E60-94DF-095C-9337CDEFF0D8}"/>
                </a:ext>
              </a:extLst>
            </p:cNvPr>
            <p:cNvSpPr/>
            <p:nvPr/>
          </p:nvSpPr>
          <p:spPr>
            <a:xfrm>
              <a:off x="7152711" y="1291011"/>
              <a:ext cx="4482073" cy="1597160"/>
            </a:xfrm>
            <a:prstGeom prst="wedgeRectCallout">
              <a:avLst>
                <a:gd name="adj1" fmla="val -59408"/>
                <a:gd name="adj2" fmla="val -16693"/>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38100" tIns="38100" rIns="38100" bIns="38100" rtlCol="0" anchor="ctr"/>
            <a:lstStyle/>
            <a:p>
              <a:pPr algn="ctr"/>
              <a:r>
                <a:rPr lang="en-US" sz="1000" b="1" spc="-20">
                  <a:solidFill>
                    <a:schemeClr val="tx1"/>
                  </a:solidFill>
                </a:rPr>
                <a:t>Steady State and Stability Analyses:</a:t>
              </a:r>
            </a:p>
            <a:p>
              <a:pPr marL="171450" indent="-171450">
                <a:buFont typeface="Arial" panose="020B0604020202020204" pitchFamily="34" charset="0"/>
                <a:buChar char="•"/>
              </a:pPr>
              <a:r>
                <a:rPr lang="en-US" sz="1000" i="1" spc="-20">
                  <a:solidFill>
                    <a:schemeClr val="tx1"/>
                  </a:solidFill>
                </a:rPr>
                <a:t>ERCOT: identification of criteria violations</a:t>
              </a:r>
            </a:p>
            <a:p>
              <a:pPr marL="171450" indent="-171450">
                <a:buFont typeface="Arial" panose="020B0604020202020204" pitchFamily="34" charset="0"/>
                <a:buChar char="•"/>
              </a:pPr>
              <a:r>
                <a:rPr lang="en-US" sz="1000" i="1" spc="-20">
                  <a:solidFill>
                    <a:schemeClr val="tx1"/>
                  </a:solidFill>
                </a:rPr>
                <a:t>ERCOT and TSPs: identification of transmission improvement projects and alternatives to resolve violations</a:t>
              </a:r>
            </a:p>
            <a:p>
              <a:pPr marL="171450" indent="-171450">
                <a:buFont typeface="Arial" panose="020B0604020202020204" pitchFamily="34" charset="0"/>
                <a:buChar char="•"/>
              </a:pPr>
              <a:r>
                <a:rPr lang="en-US" sz="1000" i="1" spc="-20">
                  <a:solidFill>
                    <a:schemeClr val="tx1"/>
                  </a:solidFill>
                </a:rPr>
                <a:t>TSPs: determination of transmission improvement feasibility and schedule</a:t>
              </a:r>
            </a:p>
            <a:p>
              <a:pPr marL="171450" indent="-171450">
                <a:buFont typeface="Arial" panose="020B0604020202020204" pitchFamily="34" charset="0"/>
                <a:buChar char="•"/>
              </a:pPr>
              <a:r>
                <a:rPr lang="en-US" sz="1000" i="1" spc="-20">
                  <a:solidFill>
                    <a:schemeClr val="tx1"/>
                  </a:solidFill>
                </a:rPr>
                <a:t>TSPs: provide transmission improvement cost estimates</a:t>
              </a:r>
            </a:p>
            <a:p>
              <a:pPr marL="171450" indent="-171450">
                <a:buFont typeface="Arial" panose="020B0604020202020204" pitchFamily="34" charset="0"/>
                <a:buChar char="•"/>
              </a:pPr>
              <a:r>
                <a:rPr lang="en-US" sz="1000" i="1" spc="-20">
                  <a:solidFill>
                    <a:schemeClr val="tx1"/>
                  </a:solidFill>
                </a:rPr>
                <a:t>ERCOT: final determination of transmission improvement projects that are feasible</a:t>
              </a:r>
            </a:p>
            <a:p>
              <a:pPr marL="171450" indent="-171450">
                <a:buFont typeface="Arial" panose="020B0604020202020204" pitchFamily="34" charset="0"/>
                <a:buChar char="•"/>
              </a:pPr>
              <a:r>
                <a:rPr lang="en-US" sz="1000" i="1" spc="-20">
                  <a:solidFill>
                    <a:schemeClr val="tx1"/>
                  </a:solidFill>
                </a:rPr>
                <a:t>ERCOT: allocate MWs to loads</a:t>
              </a:r>
            </a:p>
            <a:p>
              <a:pPr marL="171450" indent="-171450">
                <a:buFont typeface="Arial" panose="020B0604020202020204" pitchFamily="34" charset="0"/>
                <a:buChar char="•"/>
              </a:pPr>
              <a:r>
                <a:rPr lang="en-US" sz="1000" i="1" spc="-20">
                  <a:solidFill>
                    <a:schemeClr val="tx1"/>
                  </a:solidFill>
                </a:rPr>
                <a:t>ERCOT: create load request to transmission improvement mapping</a:t>
              </a:r>
            </a:p>
          </p:txBody>
        </p:sp>
      </p:grpSp>
      <p:sp>
        <p:nvSpPr>
          <p:cNvPr id="4" name="Text Placeholder 20">
            <a:extLst>
              <a:ext uri="{FF2B5EF4-FFF2-40B4-BE49-F238E27FC236}">
                <a16:creationId xmlns:a16="http://schemas.microsoft.com/office/drawing/2014/main" id="{6F4D2C48-456C-2722-4BD9-156B6F0EA0BC}"/>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9.3–9.5 (Study Timeline, Commitment Gate, Refinement, and RPG Delivery)</a:t>
            </a:r>
          </a:p>
        </p:txBody>
      </p:sp>
    </p:spTree>
    <p:extLst>
      <p:ext uri="{BB962C8B-B14F-4D97-AF65-F5344CB8AC3E}">
        <p14:creationId xmlns:p14="http://schemas.microsoft.com/office/powerpoint/2010/main" val="421841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7" imgW="404" imgH="405" progId="TCLayout.ActiveDocument.1">
                  <p:embed/>
                </p:oleObj>
              </mc:Choice>
              <mc:Fallback>
                <p:oleObj name="think-cell Slide" r:id="rId117"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18"/>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554736" y="172212"/>
            <a:ext cx="11082528" cy="949125"/>
          </a:xfrm>
        </p:spPr>
        <p:txBody>
          <a:bodyPr vert="horz"/>
          <a:lstStyle/>
          <a:p>
            <a:r>
              <a:rPr lang="en-US">
                <a:latin typeface="+mn-lt"/>
              </a:rPr>
              <a:t>Batch Zero Revision Request Timeline</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Forums</a:t>
            </a:r>
          </a:p>
        </p:txBody>
      </p:sp>
      <p:sp>
        <p:nvSpPr>
          <p:cNvPr id="74" name="TextBox 73">
            <a:extLst>
              <a:ext uri="{FF2B5EF4-FFF2-40B4-BE49-F238E27FC236}">
                <a16:creationId xmlns:a16="http://schemas.microsoft.com/office/drawing/2014/main" id="{BEE8C7B4-9B21-6C5B-30E4-6C3BD0CE215E}"/>
              </a:ext>
            </a:extLst>
          </p:cNvPr>
          <p:cNvSpPr txBox="1">
            <a:spLocks/>
          </p:cNvSpPr>
          <p:nvPr>
            <p:custDataLst>
              <p:tags r:id="rId4"/>
            </p:custDataLst>
          </p:nvPr>
        </p:nvSpPr>
        <p:spPr>
          <a:xfrm>
            <a:off x="554736" y="2209005"/>
            <a:ext cx="991186" cy="30797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Workshops and working groups</a:t>
            </a:r>
          </a:p>
        </p:txBody>
      </p:sp>
      <p:sp>
        <p:nvSpPr>
          <p:cNvPr id="75" name="TextBox 74">
            <a:extLst>
              <a:ext uri="{FF2B5EF4-FFF2-40B4-BE49-F238E27FC236}">
                <a16:creationId xmlns:a16="http://schemas.microsoft.com/office/drawing/2014/main" id="{7BB499DE-2705-2B4B-DF5C-8118C5D205B9}"/>
              </a:ext>
            </a:extLst>
          </p:cNvPr>
          <p:cNvSpPr txBox="1">
            <a:spLocks/>
          </p:cNvSpPr>
          <p:nvPr>
            <p:custDataLst>
              <p:tags r:id="rId5"/>
            </p:custDataLst>
          </p:nvPr>
        </p:nvSpPr>
        <p:spPr>
          <a:xfrm>
            <a:off x="554736" y="4115624"/>
            <a:ext cx="991186"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PRS (Protocols Review Subcommittee)</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6"/>
            </p:custDataLst>
          </p:nvPr>
        </p:nvSpPr>
        <p:spPr>
          <a:xfrm>
            <a:off x="554736" y="4702175"/>
            <a:ext cx="1072072"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ROS (Reliability and Operations Subcommittee) </a:t>
            </a:r>
          </a:p>
        </p:txBody>
      </p:sp>
      <p:sp>
        <p:nvSpPr>
          <p:cNvPr id="77" name="TextBox 76">
            <a:extLst>
              <a:ext uri="{FF2B5EF4-FFF2-40B4-BE49-F238E27FC236}">
                <a16:creationId xmlns:a16="http://schemas.microsoft.com/office/drawing/2014/main" id="{53D89FB7-5972-7F21-C9C1-99EA926A5755}"/>
              </a:ext>
            </a:extLst>
          </p:cNvPr>
          <p:cNvSpPr txBox="1">
            <a:spLocks/>
          </p:cNvSpPr>
          <p:nvPr>
            <p:custDataLst>
              <p:tags r:id="rId7"/>
            </p:custDataLst>
          </p:nvPr>
        </p:nvSpPr>
        <p:spPr>
          <a:xfrm>
            <a:off x="554736" y="528796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TAC</a:t>
            </a:r>
          </a:p>
        </p:txBody>
      </p:sp>
      <p:sp>
        <p:nvSpPr>
          <p:cNvPr id="78" name="TextBox 77">
            <a:extLst>
              <a:ext uri="{FF2B5EF4-FFF2-40B4-BE49-F238E27FC236}">
                <a16:creationId xmlns:a16="http://schemas.microsoft.com/office/drawing/2014/main" id="{8E9280DD-8711-A27D-8907-2BB2EAE9438C}"/>
              </a:ext>
            </a:extLst>
          </p:cNvPr>
          <p:cNvSpPr txBox="1">
            <a:spLocks/>
          </p:cNvSpPr>
          <p:nvPr>
            <p:custDataLst>
              <p:tags r:id="rId8"/>
            </p:custDataLst>
          </p:nvPr>
        </p:nvSpPr>
        <p:spPr>
          <a:xfrm>
            <a:off x="554736" y="561470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ERCOT Board</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9"/>
            </p:custDataLst>
          </p:nvPr>
        </p:nvSpPr>
        <p:spPr bwMode="auto">
          <a:xfrm>
            <a:off x="5754688" y="1419225"/>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E296299-5773-4028-B143-277AD23565B4}" type="datetime'''''''''''2''''''''''''0''''''''2''''''''''''''''6'''''''''">
              <a:rPr lang="en-US" altLang="en-US" sz="1200" b="1" smtClean="0">
                <a:effectLst/>
                <a:cs typeface="+mn-cs"/>
              </a:rPr>
              <a:pPr lvl="0">
                <a:spcBef>
                  <a:spcPct val="0"/>
                </a:spcBef>
                <a:spcAft>
                  <a:spcPct val="0"/>
                </a:spcAft>
              </a:pPr>
              <a:t>2026</a:t>
            </a:fld>
            <a:endParaRPr lang="en-US" sz="1200" b="1">
              <a:cs typeface="+mn-cs"/>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10"/>
            </p:custDataLst>
          </p:nvPr>
        </p:nvSpPr>
        <p:spPr bwMode="auto">
          <a:xfrm>
            <a:off x="5754688" y="1655763"/>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EC6E0A-2ED5-421E-943A-B062578FE2D4}" type="datetime'''''''Q''''''''''''''''''''''''''''''''1'''''''''''''">
              <a:rPr lang="en-US" altLang="en-US" sz="1200" b="1" smtClean="0">
                <a:effectLst/>
                <a:cs typeface="+mn-cs"/>
              </a:rPr>
              <a:pPr lvl="0">
                <a:spcBef>
                  <a:spcPct val="0"/>
                </a:spcBef>
                <a:spcAft>
                  <a:spcPct val="0"/>
                </a:spcAft>
              </a:pPr>
              <a:t>Q1</a:t>
            </a:fld>
            <a:endParaRPr lang="en-US" sz="1200" b="1">
              <a:cs typeface="+mn-cs"/>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11"/>
            </p:custDataLst>
          </p:nvPr>
        </p:nvSpPr>
        <p:spPr bwMode="auto">
          <a:xfrm>
            <a:off x="7672388" y="1655763"/>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8CA2D1-FFC0-4DDF-9587-941655033DE4}" type="datetime'''''''''''''''''''''''''''Q''''''''''''''''''''''''''2'''">
              <a:rPr lang="en-US" altLang="en-US" sz="1200" b="1" smtClean="0">
                <a:cs typeface="+mn-cs"/>
              </a:rPr>
              <a:pPr lvl="0">
                <a:spcBef>
                  <a:spcPct val="0"/>
                </a:spcBef>
                <a:spcAft>
                  <a:spcPct val="0"/>
                </a:spcAft>
              </a:pPr>
              <a:t>Q2</a:t>
            </a:fld>
            <a:endParaRPr lang="en-US" sz="1200" b="1">
              <a:cs typeface="+mn-cs"/>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12"/>
            </p:custDataLst>
          </p:nvPr>
        </p:nvSpPr>
        <p:spPr bwMode="auto">
          <a:xfrm>
            <a:off x="10629901" y="165576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B7F866B-87F8-469E-B6E1-D29AC806C38E}" type="datetime'''''Q''3'''''''''''''''''''''''''''''">
              <a:rPr lang="en-US" altLang="en-US" sz="1200" b="1" smtClean="0">
                <a:cs typeface="+mn-cs"/>
              </a:rPr>
              <a:pPr lvl="0">
                <a:spcBef>
                  <a:spcPct val="0"/>
                </a:spcBef>
                <a:spcAft>
                  <a:spcPct val="0"/>
                </a:spcAft>
              </a:pPr>
              <a:t>Q3</a:t>
            </a:fld>
            <a:endParaRPr lang="en-US" sz="1200" b="1">
              <a:cs typeface="+mn-cs"/>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13"/>
            </p:custDataLst>
          </p:nvPr>
        </p:nvSpPr>
        <p:spPr bwMode="auto">
          <a:xfrm>
            <a:off x="5754688" y="1892300"/>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B9393D-6391-4641-9468-1060D1B60B23}" type="datetime'''''''''''''''''''''''''''''''''F''''e''''''''b'''''">
              <a:rPr lang="en-US" altLang="en-US" sz="1200" b="1" smtClean="0">
                <a:effectLst/>
                <a:cs typeface="+mn-cs"/>
              </a:rPr>
              <a:pPr lvl="0">
                <a:spcBef>
                  <a:spcPct val="0"/>
                </a:spcBef>
                <a:spcAft>
                  <a:spcPct val="0"/>
                </a:spcAft>
              </a:pPr>
              <a:t>Feb</a:t>
            </a:fld>
            <a:endParaRPr lang="en-US" sz="1200" b="1">
              <a:cs typeface="+mn-cs"/>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4"/>
            </p:custDataLst>
          </p:nvPr>
        </p:nvSpPr>
        <p:spPr bwMode="auto">
          <a:xfrm>
            <a:off x="6664325"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F2E445D-5811-4845-9588-AA2E924C923D}" type="datetime'''''''''''''''M''''''''''''''''a''''''''''''r'''''''''''''''">
              <a:rPr lang="en-US" altLang="en-US" sz="1200" b="1" smtClean="0">
                <a:cs typeface="+mn-cs"/>
              </a:rPr>
              <a:pPr lvl="0">
                <a:spcBef>
                  <a:spcPct val="0"/>
                </a:spcBef>
                <a:spcAft>
                  <a:spcPct val="0"/>
                </a:spcAft>
              </a:pPr>
              <a:t>Mar</a:t>
            </a:fld>
            <a:endParaRPr lang="en-US" sz="1200" b="1">
              <a:cs typeface="+mn-cs"/>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5"/>
            </p:custDataLst>
          </p:nvPr>
        </p:nvSpPr>
        <p:spPr bwMode="auto">
          <a:xfrm>
            <a:off x="7672388"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D19FDB-AFEC-4FBA-8013-2B007393C6CD}" type="datetime'''''''''''''''Ap''''''''''''''r'''''''''''''''''">
              <a:rPr lang="en-US" altLang="en-US" sz="1200" b="1" smtClean="0">
                <a:cs typeface="+mn-cs"/>
              </a:rPr>
              <a:pPr lvl="0">
                <a:spcBef>
                  <a:spcPct val="0"/>
                </a:spcBef>
                <a:spcAft>
                  <a:spcPct val="0"/>
                </a:spcAft>
              </a:pPr>
              <a:t>Apr</a:t>
            </a:fld>
            <a:endParaRPr lang="en-US" sz="1200" b="1">
              <a:cs typeface="+mn-cs"/>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6"/>
            </p:custDataLst>
          </p:nvPr>
        </p:nvSpPr>
        <p:spPr bwMode="auto">
          <a:xfrm>
            <a:off x="8647113"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98AC88C-4A98-494C-A76D-C80AC574E163}" type="datetime'''''''''''''''M''ay'">
              <a:rPr lang="en-US" altLang="en-US" sz="1200" b="1" smtClean="0">
                <a:cs typeface="+mn-cs"/>
              </a:rPr>
              <a:pPr lvl="0">
                <a:spcBef>
                  <a:spcPct val="0"/>
                </a:spcBef>
                <a:spcAft>
                  <a:spcPct val="0"/>
                </a:spcAft>
              </a:pPr>
              <a:t>May</a:t>
            </a:fld>
            <a:endParaRPr lang="en-US" sz="1200" b="1">
              <a:cs typeface="+mn-cs"/>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7"/>
            </p:custDataLst>
          </p:nvPr>
        </p:nvSpPr>
        <p:spPr bwMode="auto">
          <a:xfrm>
            <a:off x="9655175"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12A46E6-6AD6-444C-B063-17AE79DB1410}" type="datetime'''''J''''''''''''''''''''''''''''u''n'''">
              <a:rPr lang="en-US" altLang="en-US" sz="1200" b="1" smtClean="0">
                <a:cs typeface="+mn-cs"/>
              </a:rPr>
              <a:pPr lvl="0">
                <a:spcBef>
                  <a:spcPct val="0"/>
                </a:spcBef>
                <a:spcAft>
                  <a:spcPct val="0"/>
                </a:spcAft>
              </a:pPr>
              <a:t>Jun</a:t>
            </a:fld>
            <a:endParaRPr lang="en-US" sz="1200" b="1">
              <a:cs typeface="+mn-cs"/>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8"/>
            </p:custDataLst>
          </p:nvPr>
        </p:nvSpPr>
        <p:spPr bwMode="auto">
          <a:xfrm>
            <a:off x="10629900"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757D571-C5D9-441B-A6EC-77E3AA730126}" type="datetime'''''''''''''''''Ju''''''''''l'''''''''''''''''''''">
              <a:rPr lang="en-US" altLang="en-US" sz="1200" b="1" smtClean="0">
                <a:cs typeface="+mn-cs"/>
              </a:rPr>
              <a:pPr lvl="0">
                <a:spcBef>
                  <a:spcPct val="0"/>
                </a:spcBef>
                <a:spcAft>
                  <a:spcPct val="0"/>
                </a:spcAft>
              </a:pPr>
              <a:t>Jul</a:t>
            </a:fld>
            <a:endParaRPr lang="en-US" sz="1200" b="1">
              <a:cs typeface="+mn-cs"/>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9"/>
            </p:custDataLst>
          </p:nvPr>
        </p:nvCxnSpPr>
        <p:spPr bwMode="auto">
          <a:xfrm flipH="1">
            <a:off x="5699125" y="1655763"/>
            <a:ext cx="59388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20"/>
            </p:custDataLst>
          </p:nvPr>
        </p:nvCxnSpPr>
        <p:spPr bwMode="auto">
          <a:xfrm flipH="1">
            <a:off x="5699125" y="1892300"/>
            <a:ext cx="19732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21"/>
            </p:custDataLst>
          </p:nvPr>
        </p:nvCxnSpPr>
        <p:spPr bwMode="auto">
          <a:xfrm flipH="1">
            <a:off x="7616825" y="1892300"/>
            <a:ext cx="301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22"/>
            </p:custDataLst>
          </p:nvPr>
        </p:nvCxnSpPr>
        <p:spPr bwMode="auto">
          <a:xfrm flipH="1">
            <a:off x="10574339" y="1892300"/>
            <a:ext cx="10636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23"/>
            </p:custDataLst>
          </p:nvPr>
        </p:nvCxnSpPr>
        <p:spPr bwMode="auto">
          <a:xfrm>
            <a:off x="5754688"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4"/>
            </p:custDataLst>
          </p:nvPr>
        </p:nvCxnSpPr>
        <p:spPr bwMode="auto">
          <a:xfrm>
            <a:off x="11637963"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5"/>
            </p:custDataLst>
          </p:nvPr>
        </p:nvCxnSpPr>
        <p:spPr bwMode="auto">
          <a:xfrm>
            <a:off x="10629900"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6"/>
            </p:custDataLst>
          </p:nvPr>
        </p:nvCxnSpPr>
        <p:spPr bwMode="auto">
          <a:xfrm>
            <a:off x="8647113"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7"/>
            </p:custDataLst>
          </p:nvPr>
        </p:nvCxnSpPr>
        <p:spPr bwMode="auto">
          <a:xfrm>
            <a:off x="6664325"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8"/>
            </p:custDataLst>
          </p:nvPr>
        </p:nvCxnSpPr>
        <p:spPr bwMode="auto">
          <a:xfrm>
            <a:off x="7672388"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29"/>
            </p:custDataLst>
          </p:nvPr>
        </p:nvCxnSpPr>
        <p:spPr bwMode="auto">
          <a:xfrm>
            <a:off x="5754688" y="40767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30"/>
            </p:custDataLst>
          </p:nvPr>
        </p:nvCxnSpPr>
        <p:spPr bwMode="auto">
          <a:xfrm>
            <a:off x="5754688" y="55372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31"/>
            </p:custDataLst>
          </p:nvPr>
        </p:nvCxnSpPr>
        <p:spPr bwMode="auto">
          <a:xfrm>
            <a:off x="5754688" y="52324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32"/>
            </p:custDataLst>
          </p:nvPr>
        </p:nvCxnSpPr>
        <p:spPr bwMode="auto">
          <a:xfrm>
            <a:off x="5754688" y="465455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33"/>
            </p:custDataLst>
          </p:nvPr>
        </p:nvCxnSpPr>
        <p:spPr bwMode="auto">
          <a:xfrm>
            <a:off x="5754688" y="5842000"/>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4"/>
            </p:custDataLst>
          </p:nvPr>
        </p:nvCxnSpPr>
        <p:spPr bwMode="gray">
          <a:xfrm>
            <a:off x="6762750" y="2128837"/>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0E0C60F5-3402-51C2-53C4-7A4A899060DB}"/>
              </a:ext>
            </a:extLst>
          </p:cNvPr>
          <p:cNvCxnSpPr/>
          <p:nvPr>
            <p:custDataLst>
              <p:tags r:id="rId35"/>
            </p:custDataLst>
          </p:nvPr>
        </p:nvCxnSpPr>
        <p:spPr bwMode="gray">
          <a:xfrm>
            <a:off x="7834313"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6"/>
            </p:custDataLst>
          </p:nvPr>
        </p:nvCxnSpPr>
        <p:spPr bwMode="gray">
          <a:xfrm>
            <a:off x="9655175"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7"/>
            </p:custDataLst>
          </p:nvPr>
        </p:nvCxnSpPr>
        <p:spPr bwMode="gray">
          <a:xfrm>
            <a:off x="11637963"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8"/>
            </p:custDataLst>
          </p:nvPr>
        </p:nvCxnSpPr>
        <p:spPr bwMode="auto">
          <a:xfrm>
            <a:off x="5754688" y="2128838"/>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416B804C-EE13-74AA-B884-FC204FD48C30}"/>
              </a:ext>
            </a:extLst>
          </p:cNvPr>
          <p:cNvSpPr/>
          <p:nvPr>
            <p:custDataLst>
              <p:tags r:id="rId39"/>
            </p:custDataLst>
          </p:nvPr>
        </p:nvSpPr>
        <p:spPr bwMode="gray">
          <a:xfrm>
            <a:off x="11549063"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53" name="Diamond 52">
            <a:extLst>
              <a:ext uri="{FF2B5EF4-FFF2-40B4-BE49-F238E27FC236}">
                <a16:creationId xmlns:a16="http://schemas.microsoft.com/office/drawing/2014/main" id="{47EF1980-F41F-FD99-B332-B518F060FB23}"/>
              </a:ext>
            </a:extLst>
          </p:cNvPr>
          <p:cNvSpPr/>
          <p:nvPr>
            <p:custDataLst>
              <p:tags r:id="rId40"/>
            </p:custDataLst>
          </p:nvPr>
        </p:nvSpPr>
        <p:spPr bwMode="gray">
          <a:xfrm>
            <a:off x="8297863"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4" name="Oval 43">
            <a:extLst>
              <a:ext uri="{FF2B5EF4-FFF2-40B4-BE49-F238E27FC236}">
                <a16:creationId xmlns:a16="http://schemas.microsoft.com/office/drawing/2014/main" id="{452E4641-54AA-376F-D2D1-C094ED0DCA4C}"/>
              </a:ext>
            </a:extLst>
          </p:cNvPr>
          <p:cNvSpPr/>
          <p:nvPr>
            <p:custDataLst>
              <p:tags r:id="rId41"/>
            </p:custDataLst>
          </p:nvPr>
        </p:nvSpPr>
        <p:spPr bwMode="gray">
          <a:xfrm>
            <a:off x="8753475"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9" name="Diamond 48">
            <a:extLst>
              <a:ext uri="{FF2B5EF4-FFF2-40B4-BE49-F238E27FC236}">
                <a16:creationId xmlns:a16="http://schemas.microsoft.com/office/drawing/2014/main" id="{87B05CD8-99E1-7FCF-5B03-1169200CA4D8}"/>
              </a:ext>
            </a:extLst>
          </p:cNvPr>
          <p:cNvSpPr/>
          <p:nvPr>
            <p:custDataLst>
              <p:tags r:id="rId42"/>
            </p:custDataLst>
          </p:nvPr>
        </p:nvSpPr>
        <p:spPr bwMode="gray">
          <a:xfrm>
            <a:off x="8005763"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43"/>
            </p:custDataLst>
          </p:nvPr>
        </p:nvSpPr>
        <p:spPr bwMode="gray">
          <a:xfrm>
            <a:off x="9339263"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44"/>
            </p:custDataLst>
          </p:nvPr>
        </p:nvSpPr>
        <p:spPr bwMode="gray">
          <a:xfrm>
            <a:off x="9566275"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8" name="Oval 37">
            <a:extLst>
              <a:ext uri="{FF2B5EF4-FFF2-40B4-BE49-F238E27FC236}">
                <a16:creationId xmlns:a16="http://schemas.microsoft.com/office/drawing/2014/main" id="{A18BF457-9782-E16F-CAD7-1E6C5FE3FF32}"/>
              </a:ext>
            </a:extLst>
          </p:cNvPr>
          <p:cNvSpPr/>
          <p:nvPr>
            <p:custDataLst>
              <p:tags r:id="rId45"/>
            </p:custDataLst>
          </p:nvPr>
        </p:nvSpPr>
        <p:spPr bwMode="gray">
          <a:xfrm>
            <a:off x="826611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7" name="Diamond 26">
            <a:extLst>
              <a:ext uri="{FF2B5EF4-FFF2-40B4-BE49-F238E27FC236}">
                <a16:creationId xmlns:a16="http://schemas.microsoft.com/office/drawing/2014/main" id="{75C488C4-95FD-78C4-A07E-5139D8DDAE99}"/>
              </a:ext>
            </a:extLst>
          </p:cNvPr>
          <p:cNvSpPr/>
          <p:nvPr>
            <p:custDataLst>
              <p:tags r:id="rId46"/>
            </p:custDataLst>
          </p:nvPr>
        </p:nvSpPr>
        <p:spPr bwMode="gray">
          <a:xfrm>
            <a:off x="7616825"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7" name="Oval 266">
            <a:extLst>
              <a:ext uri="{FF2B5EF4-FFF2-40B4-BE49-F238E27FC236}">
                <a16:creationId xmlns:a16="http://schemas.microsoft.com/office/drawing/2014/main" id="{D4818A42-83F8-B369-328B-DED17E321882}"/>
              </a:ext>
            </a:extLst>
          </p:cNvPr>
          <p:cNvSpPr/>
          <p:nvPr>
            <p:custDataLst>
              <p:tags r:id="rId47"/>
            </p:custDataLst>
          </p:nvPr>
        </p:nvSpPr>
        <p:spPr bwMode="gray">
          <a:xfrm>
            <a:off x="956627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6" name="Isosceles Triangle 45">
            <a:extLst>
              <a:ext uri="{FF2B5EF4-FFF2-40B4-BE49-F238E27FC236}">
                <a16:creationId xmlns:a16="http://schemas.microsoft.com/office/drawing/2014/main" id="{256473A4-EC19-6289-CDD0-9F639EED4624}"/>
              </a:ext>
            </a:extLst>
          </p:cNvPr>
          <p:cNvSpPr/>
          <p:nvPr>
            <p:custDataLst>
              <p:tags r:id="rId48"/>
            </p:custDataLst>
          </p:nvPr>
        </p:nvSpPr>
        <p:spPr bwMode="gray">
          <a:xfrm>
            <a:off x="7745413"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1" name="Oval 30">
            <a:extLst>
              <a:ext uri="{FF2B5EF4-FFF2-40B4-BE49-F238E27FC236}">
                <a16:creationId xmlns:a16="http://schemas.microsoft.com/office/drawing/2014/main" id="{DE954AB8-EACE-CD42-F2C5-91F5CF6F0083}"/>
              </a:ext>
            </a:extLst>
          </p:cNvPr>
          <p:cNvSpPr/>
          <p:nvPr>
            <p:custDataLst>
              <p:tags r:id="rId49"/>
            </p:custDataLst>
          </p:nvPr>
        </p:nvSpPr>
        <p:spPr bwMode="gray">
          <a:xfrm>
            <a:off x="8039100"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2" name="Diamond 41">
            <a:extLst>
              <a:ext uri="{FF2B5EF4-FFF2-40B4-BE49-F238E27FC236}">
                <a16:creationId xmlns:a16="http://schemas.microsoft.com/office/drawing/2014/main" id="{9FFF94DD-B18A-0A5F-9703-61A941F11845}"/>
              </a:ext>
            </a:extLst>
          </p:cNvPr>
          <p:cNvSpPr/>
          <p:nvPr>
            <p:custDataLst>
              <p:tags r:id="rId50"/>
            </p:custDataLst>
          </p:nvPr>
        </p:nvSpPr>
        <p:spPr bwMode="gray">
          <a:xfrm>
            <a:off x="8948738"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51"/>
            </p:custDataLst>
          </p:nvPr>
        </p:nvSpPr>
        <p:spPr bwMode="gray">
          <a:xfrm>
            <a:off x="7518400" y="355282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37" name="Oval 36">
            <a:extLst>
              <a:ext uri="{FF2B5EF4-FFF2-40B4-BE49-F238E27FC236}">
                <a16:creationId xmlns:a16="http://schemas.microsoft.com/office/drawing/2014/main" id="{B81F3324-AB8A-55E9-BAEF-A55BED52A0C7}"/>
              </a:ext>
            </a:extLst>
          </p:cNvPr>
          <p:cNvSpPr/>
          <p:nvPr>
            <p:custDataLst>
              <p:tags r:id="rId52"/>
            </p:custDataLst>
          </p:nvPr>
        </p:nvSpPr>
        <p:spPr bwMode="gray">
          <a:xfrm>
            <a:off x="8753475" y="440531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53"/>
            </p:custDataLst>
          </p:nvPr>
        </p:nvSpPr>
        <p:spPr bwMode="gray">
          <a:xfrm>
            <a:off x="6705600"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4"/>
            </p:custDataLst>
          </p:nvPr>
        </p:nvSpPr>
        <p:spPr bwMode="gray">
          <a:xfrm>
            <a:off x="7291388" y="32797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55"/>
            </p:custDataLst>
          </p:nvPr>
        </p:nvSpPr>
        <p:spPr bwMode="gray">
          <a:xfrm>
            <a:off x="8753475" y="4984750"/>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40" name="Diamond 39">
            <a:extLst>
              <a:ext uri="{FF2B5EF4-FFF2-40B4-BE49-F238E27FC236}">
                <a16:creationId xmlns:a16="http://schemas.microsoft.com/office/drawing/2014/main" id="{F8120519-E244-0FB7-7116-5645C256E417}"/>
              </a:ext>
            </a:extLst>
          </p:cNvPr>
          <p:cNvSpPr/>
          <p:nvPr>
            <p:custDataLst>
              <p:tags r:id="rId56"/>
            </p:custDataLst>
          </p:nvPr>
        </p:nvSpPr>
        <p:spPr bwMode="gray">
          <a:xfrm>
            <a:off x="8428038"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7"/>
            </p:custDataLst>
          </p:nvPr>
        </p:nvSpPr>
        <p:spPr bwMode="gray">
          <a:xfrm>
            <a:off x="6835775" y="30051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8"/>
            </p:custDataLst>
          </p:nvPr>
        </p:nvSpPr>
        <p:spPr bwMode="gray">
          <a:xfrm>
            <a:off x="6445250" y="27320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25" name="Oval 24">
            <a:extLst>
              <a:ext uri="{FF2B5EF4-FFF2-40B4-BE49-F238E27FC236}">
                <a16:creationId xmlns:a16="http://schemas.microsoft.com/office/drawing/2014/main" id="{72AECEFE-7784-84D9-FDEB-D7237604E212}"/>
              </a:ext>
            </a:extLst>
          </p:cNvPr>
          <p:cNvSpPr/>
          <p:nvPr>
            <p:custDataLst>
              <p:tags r:id="rId59"/>
            </p:custDataLst>
          </p:nvPr>
        </p:nvSpPr>
        <p:spPr bwMode="gray">
          <a:xfrm>
            <a:off x="820102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60"/>
            </p:custDataLst>
          </p:nvPr>
        </p:nvSpPr>
        <p:spPr bwMode="gray">
          <a:xfrm>
            <a:off x="6251575" y="24574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61"/>
            </p:custDataLst>
          </p:nvPr>
        </p:nvSpPr>
        <p:spPr bwMode="gray">
          <a:xfrm>
            <a:off x="6022975" y="21844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62"/>
            </p:custDataLst>
          </p:nvPr>
        </p:nvSpPr>
        <p:spPr bwMode="gray">
          <a:xfrm>
            <a:off x="7745413" y="38274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63"/>
            </p:custDataLst>
          </p:nvPr>
        </p:nvSpPr>
        <p:spPr bwMode="gray">
          <a:xfrm>
            <a:off x="6673850"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91" name="Oval 190">
            <a:extLst>
              <a:ext uri="{FF2B5EF4-FFF2-40B4-BE49-F238E27FC236}">
                <a16:creationId xmlns:a16="http://schemas.microsoft.com/office/drawing/2014/main" id="{BFDD1F37-2E02-E91D-24E6-95766830C3D8}"/>
              </a:ext>
            </a:extLst>
          </p:cNvPr>
          <p:cNvSpPr/>
          <p:nvPr>
            <p:custDataLst>
              <p:tags r:id="rId64"/>
            </p:custDataLst>
          </p:nvPr>
        </p:nvSpPr>
        <p:spPr bwMode="gray">
          <a:xfrm>
            <a:off x="690086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65"/>
            </p:custDataLst>
          </p:nvPr>
        </p:nvCxnSpPr>
        <p:spPr>
          <a:xfrm>
            <a:off x="554735" y="2128839"/>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66"/>
            </p:custDataLst>
          </p:nvPr>
        </p:nvCxnSpPr>
        <p:spPr>
          <a:xfrm>
            <a:off x="554735" y="5841471"/>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7"/>
            </p:custDataLst>
          </p:nvPr>
        </p:nvCxnSpPr>
        <p:spPr>
          <a:xfrm>
            <a:off x="554736" y="407894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8"/>
            </p:custDataLst>
          </p:nvPr>
        </p:nvCxnSpPr>
        <p:spPr>
          <a:xfrm>
            <a:off x="554736" y="4658914"/>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9"/>
            </p:custDataLst>
          </p:nvPr>
        </p:nvCxnSpPr>
        <p:spPr>
          <a:xfrm>
            <a:off x="554736" y="5234655"/>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70"/>
            </p:custDataLst>
          </p:nvPr>
        </p:nvCxnSpPr>
        <p:spPr>
          <a:xfrm>
            <a:off x="554736" y="5539537"/>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71"/>
            </p:custDataLst>
          </p:nvPr>
        </p:nvSpPr>
        <p:spPr>
          <a:xfrm>
            <a:off x="6232467" y="2153893"/>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#2 Feb 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72"/>
            </p:custDataLst>
          </p:nvPr>
        </p:nvSpPr>
        <p:spPr>
          <a:xfrm>
            <a:off x="7023099" y="296803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#4 Mar 10</a:t>
            </a:r>
            <a:endParaRPr lang="en-US" sz="800" b="0" i="1">
              <a:solidFill>
                <a:schemeClr val="tx1"/>
              </a:solidFill>
            </a:endParaRP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73"/>
            </p:custDataLst>
          </p:nvPr>
        </p:nvSpPr>
        <p:spPr>
          <a:xfrm>
            <a:off x="7474813" y="322350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#5 Mar 24</a:t>
            </a:r>
            <a:endParaRPr lang="en-US" sz="800" b="0" i="1">
              <a:solidFill>
                <a:schemeClr val="tx1"/>
              </a:solidFill>
            </a:endParaRP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74"/>
            </p:custDataLst>
          </p:nvPr>
        </p:nvSpPr>
        <p:spPr>
          <a:xfrm>
            <a:off x="7719270" y="350032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#6 Mar 30</a:t>
            </a:r>
            <a:endParaRPr lang="en-US" sz="800" b="0" i="1">
              <a:solidFill>
                <a:schemeClr val="tx1"/>
              </a:solidFill>
            </a:endParaRP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75"/>
            </p:custDataLst>
          </p:nvPr>
        </p:nvSpPr>
        <p:spPr>
          <a:xfrm>
            <a:off x="6267886" y="4107644"/>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Update </a:t>
            </a:r>
            <a:r>
              <a:rPr lang="en-US" sz="800" b="0">
                <a:solidFill>
                  <a:schemeClr val="tx1"/>
                </a:solidFill>
              </a:rPr>
              <a:t>3/11</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76"/>
            </p:custDataLst>
          </p:nvPr>
        </p:nvSpPr>
        <p:spPr>
          <a:xfrm>
            <a:off x="6936527" y="4679888"/>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3/5</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7"/>
            </p:custDataLst>
          </p:nvPr>
        </p:nvSpPr>
        <p:spPr>
          <a:xfrm>
            <a:off x="8978787" y="4960423"/>
            <a:ext cx="500062" cy="246221"/>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Vote </a:t>
            </a:r>
            <a:r>
              <a:rPr lang="en-US" sz="800" b="0">
                <a:solidFill>
                  <a:schemeClr val="tx1"/>
                </a:solidFill>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8"/>
            </p:custDataLst>
          </p:nvPr>
        </p:nvSpPr>
        <p:spPr>
          <a:xfrm>
            <a:off x="9832975" y="5562600"/>
            <a:ext cx="615682"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Vote </a:t>
            </a:r>
            <a:r>
              <a:rPr lang="en-US" sz="800" b="0">
                <a:solidFill>
                  <a:schemeClr val="tx1"/>
                </a:solidFill>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9"/>
            </p:custDataLst>
          </p:nvPr>
        </p:nvSpPr>
        <p:spPr>
          <a:xfrm>
            <a:off x="5453812" y="5941855"/>
            <a:ext cx="1133475"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rgbClr val="000000"/>
                </a:solidFill>
              </a:rPr>
              <a:t>3/4 </a:t>
            </a:r>
            <a:r>
              <a:rPr lang="en-US" sz="800" b="0">
                <a:solidFill>
                  <a:srgbClr val="000000"/>
                </a:solidFill>
              </a:rPr>
              <a:t>ERCOT files Batch Zero Revision Request(s)</a:t>
            </a:r>
            <a:endParaRPr lang="en-US" sz="800" b="0">
              <a:solidFill>
                <a:schemeClr val="tx1"/>
              </a:solidFill>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80"/>
            </p:custDataLst>
          </p:nvPr>
        </p:nvCxnSpPr>
        <p:spPr>
          <a:xfrm>
            <a:off x="5753989" y="3220162"/>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81"/>
            </p:custDataLst>
          </p:nvPr>
        </p:nvCxnSpPr>
        <p:spPr>
          <a:xfrm>
            <a:off x="5753989" y="3767618"/>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82"/>
            </p:custDataLst>
          </p:nvPr>
        </p:nvCxnSpPr>
        <p:spPr>
          <a:xfrm>
            <a:off x="1659467" y="2429803"/>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83"/>
            </p:custDataLst>
          </p:nvPr>
        </p:nvCxnSpPr>
        <p:spPr>
          <a:xfrm>
            <a:off x="1659467" y="26932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84"/>
            </p:custDataLst>
          </p:nvPr>
        </p:nvCxnSpPr>
        <p:spPr>
          <a:xfrm>
            <a:off x="1659467" y="2956709"/>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85"/>
            </p:custDataLst>
          </p:nvPr>
        </p:nvCxnSpPr>
        <p:spPr>
          <a:xfrm>
            <a:off x="5753989" y="3485666"/>
            <a:ext cx="5881079"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6"/>
            </p:custDataLst>
          </p:nvPr>
        </p:nvCxnSpPr>
        <p:spPr>
          <a:xfrm>
            <a:off x="1659467" y="43693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7"/>
            </p:custDataLst>
          </p:nvPr>
        </p:nvCxnSpPr>
        <p:spPr>
          <a:xfrm>
            <a:off x="1659467" y="4940447"/>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8"/>
            </p:custDataLst>
          </p:nvPr>
        </p:nvSpPr>
        <p:spPr>
          <a:xfrm>
            <a:off x="10600219" y="5941855"/>
            <a:ext cx="948843"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8/1 </a:t>
            </a:r>
            <a:r>
              <a:rPr lang="en-US" sz="800" b="0">
                <a:solidFill>
                  <a:srgbClr val="000000"/>
                </a:solidFill>
              </a:rPr>
              <a:t>Target effective date of protocols</a:t>
            </a:r>
          </a:p>
        </p:txBody>
      </p:sp>
      <p:sp>
        <p:nvSpPr>
          <p:cNvPr id="167" name="TextBox 166">
            <a:extLst>
              <a:ext uri="{FF2B5EF4-FFF2-40B4-BE49-F238E27FC236}">
                <a16:creationId xmlns:a16="http://schemas.microsoft.com/office/drawing/2014/main" id="{F604995C-B886-3DDD-7B51-A1515C71CDF7}"/>
              </a:ext>
            </a:extLst>
          </p:cNvPr>
          <p:cNvSpPr txBox="1">
            <a:spLocks/>
          </p:cNvSpPr>
          <p:nvPr>
            <p:custDataLst>
              <p:tags r:id="rId89"/>
            </p:custDataLst>
          </p:nvPr>
        </p:nvSpPr>
        <p:spPr>
          <a:xfrm>
            <a:off x="1646233"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Objective</a:t>
            </a:r>
          </a:p>
        </p:txBody>
      </p:sp>
      <p:sp>
        <p:nvSpPr>
          <p:cNvPr id="171" name="TextBox 170">
            <a:extLst>
              <a:ext uri="{FF2B5EF4-FFF2-40B4-BE49-F238E27FC236}">
                <a16:creationId xmlns:a16="http://schemas.microsoft.com/office/drawing/2014/main" id="{60A6C46A-50F3-E3FC-C079-1ABD1D8ACF28}"/>
              </a:ext>
            </a:extLst>
          </p:cNvPr>
          <p:cNvSpPr txBox="1">
            <a:spLocks/>
          </p:cNvSpPr>
          <p:nvPr>
            <p:custDataLst>
              <p:tags r:id="rId90"/>
            </p:custDataLst>
          </p:nvPr>
        </p:nvSpPr>
        <p:spPr>
          <a:xfrm>
            <a:off x="1656529" y="2229600"/>
            <a:ext cx="392099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Align stakeholders on direction/scope following Commission decision</a:t>
            </a:r>
          </a:p>
        </p:txBody>
      </p:sp>
      <p:sp>
        <p:nvSpPr>
          <p:cNvPr id="176" name="TextBox 175">
            <a:extLst>
              <a:ext uri="{FF2B5EF4-FFF2-40B4-BE49-F238E27FC236}">
                <a16:creationId xmlns:a16="http://schemas.microsoft.com/office/drawing/2014/main" id="{A6592E5E-05C2-FC92-248C-E2B7C111A30F}"/>
              </a:ext>
            </a:extLst>
          </p:cNvPr>
          <p:cNvSpPr txBox="1">
            <a:spLocks/>
          </p:cNvSpPr>
          <p:nvPr>
            <p:custDataLst>
              <p:tags r:id="rId91"/>
            </p:custDataLst>
          </p:nvPr>
        </p:nvSpPr>
        <p:spPr>
          <a:xfrm>
            <a:off x="1646232" y="2474597"/>
            <a:ext cx="36972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Define the scope, boundaries, and intended role of Batch Zero</a:t>
            </a:r>
          </a:p>
        </p:txBody>
      </p:sp>
      <p:sp>
        <p:nvSpPr>
          <p:cNvPr id="177" name="TextBox 176">
            <a:extLst>
              <a:ext uri="{FF2B5EF4-FFF2-40B4-BE49-F238E27FC236}">
                <a16:creationId xmlns:a16="http://schemas.microsoft.com/office/drawing/2014/main" id="{57B5BD7F-75CE-FA7E-AA83-F295427EC9B7}"/>
              </a:ext>
            </a:extLst>
          </p:cNvPr>
          <p:cNvSpPr txBox="1">
            <a:spLocks/>
          </p:cNvSpPr>
          <p:nvPr>
            <p:custDataLst>
              <p:tags r:id="rId92"/>
            </p:custDataLst>
          </p:nvPr>
        </p:nvSpPr>
        <p:spPr>
          <a:xfrm>
            <a:off x="1646232" y="2752636"/>
            <a:ext cx="4093323"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Preview structure/governing concepts of Batch Zero NPRR before filing</a:t>
            </a:r>
          </a:p>
        </p:txBody>
      </p:sp>
      <p:sp>
        <p:nvSpPr>
          <p:cNvPr id="270" name="TextBox 269">
            <a:extLst>
              <a:ext uri="{FF2B5EF4-FFF2-40B4-BE49-F238E27FC236}">
                <a16:creationId xmlns:a16="http://schemas.microsoft.com/office/drawing/2014/main" id="{09EC5044-F081-6128-4CFB-A19917478A12}"/>
              </a:ext>
            </a:extLst>
          </p:cNvPr>
          <p:cNvSpPr txBox="1">
            <a:spLocks/>
          </p:cNvSpPr>
          <p:nvPr>
            <p:custDataLst>
              <p:tags r:id="rId93"/>
            </p:custDataLst>
          </p:nvPr>
        </p:nvSpPr>
        <p:spPr>
          <a:xfrm>
            <a:off x="1646232" y="4146546"/>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Confirm proposed protocol changes are ready for governance review</a:t>
            </a:r>
          </a:p>
        </p:txBody>
      </p:sp>
      <p:sp>
        <p:nvSpPr>
          <p:cNvPr id="271" name="TextBox 270">
            <a:extLst>
              <a:ext uri="{FF2B5EF4-FFF2-40B4-BE49-F238E27FC236}">
                <a16:creationId xmlns:a16="http://schemas.microsoft.com/office/drawing/2014/main" id="{4EE37E23-DC86-3479-7E21-E71618A0BDA0}"/>
              </a:ext>
            </a:extLst>
          </p:cNvPr>
          <p:cNvSpPr txBox="1">
            <a:spLocks/>
          </p:cNvSpPr>
          <p:nvPr>
            <p:custDataLst>
              <p:tags r:id="rId94"/>
            </p:custDataLst>
          </p:nvPr>
        </p:nvSpPr>
        <p:spPr>
          <a:xfrm>
            <a:off x="1646232" y="4443215"/>
            <a:ext cx="4116391"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Endorse NPRR for advancement to TAC (contingent on technical valid.)</a:t>
            </a:r>
          </a:p>
        </p:txBody>
      </p:sp>
      <p:sp>
        <p:nvSpPr>
          <p:cNvPr id="272" name="TextBox 271">
            <a:extLst>
              <a:ext uri="{FF2B5EF4-FFF2-40B4-BE49-F238E27FC236}">
                <a16:creationId xmlns:a16="http://schemas.microsoft.com/office/drawing/2014/main" id="{DD4963C6-2988-4E4E-D607-9CE1D7CABAF1}"/>
              </a:ext>
            </a:extLst>
          </p:cNvPr>
          <p:cNvSpPr txBox="1">
            <a:spLocks/>
          </p:cNvSpPr>
          <p:nvPr>
            <p:custDataLst>
              <p:tags r:id="rId95"/>
            </p:custDataLst>
          </p:nvPr>
        </p:nvSpPr>
        <p:spPr>
          <a:xfrm>
            <a:off x="1646232" y="4739878"/>
            <a:ext cx="418147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If accompanying PGRR filed, then ROS will be involved in review</a:t>
            </a:r>
          </a:p>
        </p:txBody>
      </p:sp>
      <p:sp>
        <p:nvSpPr>
          <p:cNvPr id="273" name="TextBox 272">
            <a:extLst>
              <a:ext uri="{FF2B5EF4-FFF2-40B4-BE49-F238E27FC236}">
                <a16:creationId xmlns:a16="http://schemas.microsoft.com/office/drawing/2014/main" id="{D5888463-AF94-9009-38C2-2BEAE118DF51}"/>
              </a:ext>
            </a:extLst>
          </p:cNvPr>
          <p:cNvSpPr txBox="1">
            <a:spLocks/>
          </p:cNvSpPr>
          <p:nvPr>
            <p:custDataLst>
              <p:tags r:id="rId96"/>
            </p:custDataLst>
          </p:nvPr>
        </p:nvSpPr>
        <p:spPr>
          <a:xfrm>
            <a:off x="1646232" y="5008705"/>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ROS approval will be required for any PGRR(s).</a:t>
            </a:r>
          </a:p>
        </p:txBody>
      </p:sp>
      <p:sp>
        <p:nvSpPr>
          <p:cNvPr id="275" name="TextBox 274">
            <a:extLst>
              <a:ext uri="{FF2B5EF4-FFF2-40B4-BE49-F238E27FC236}">
                <a16:creationId xmlns:a16="http://schemas.microsoft.com/office/drawing/2014/main" id="{EB2B9AB7-8996-FF0F-6BC2-608300A022EB}"/>
              </a:ext>
            </a:extLst>
          </p:cNvPr>
          <p:cNvSpPr txBox="1">
            <a:spLocks/>
          </p:cNvSpPr>
          <p:nvPr>
            <p:custDataLst>
              <p:tags r:id="rId97"/>
            </p:custDataLst>
          </p:nvPr>
        </p:nvSpPr>
        <p:spPr>
          <a:xfrm>
            <a:off x="1646232" y="5310193"/>
            <a:ext cx="417353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Review/endorse combined NPRR/PGRR package for Board approval</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98"/>
            </p:custDataLst>
          </p:nvPr>
        </p:nvSpPr>
        <p:spPr>
          <a:xfrm>
            <a:off x="1646232" y="5608007"/>
            <a:ext cx="4133856"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Authorize implementation of Batch Zero by approval of NPRR/PGRRs</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99"/>
            </p:custDataLst>
          </p:nvPr>
        </p:nvSpPr>
        <p:spPr>
          <a:xfrm>
            <a:off x="6469705" y="2446074"/>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LLWG</a:t>
            </a:r>
            <a:r>
              <a:rPr lang="en-US" sz="800" b="0">
                <a:solidFill>
                  <a:schemeClr val="tx1"/>
                </a:solidFill>
              </a:rPr>
              <a:t> Feb 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100"/>
            </p:custDataLst>
          </p:nvPr>
        </p:nvSpPr>
        <p:spPr>
          <a:xfrm>
            <a:off x="6655962" y="270208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#3 Feb 26</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101"/>
            </p:custDataLst>
          </p:nvPr>
        </p:nvSpPr>
        <p:spPr>
          <a:xfrm>
            <a:off x="9580562" y="5257642"/>
            <a:ext cx="779800"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TAC Vote</a:t>
            </a:r>
            <a:br>
              <a:rPr lang="en-US" sz="800">
                <a:solidFill>
                  <a:schemeClr val="tx1"/>
                </a:solidFill>
              </a:rPr>
            </a:br>
            <a:r>
              <a:rPr lang="en-US" sz="800" b="0">
                <a:solidFill>
                  <a:schemeClr val="tx1"/>
                </a:solidFill>
              </a:rPr>
              <a:t>5/19-20</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09176" y="3018647"/>
            <a:ext cx="0" cy="980519"/>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9A8A930-E3F6-C303-6765-8FA08FEC6BF9}"/>
              </a:ext>
            </a:extLst>
          </p:cNvPr>
          <p:cNvSpPr txBox="1">
            <a:spLocks/>
          </p:cNvSpPr>
          <p:nvPr>
            <p:custDataLst>
              <p:tags r:id="rId102"/>
            </p:custDataLst>
          </p:nvPr>
        </p:nvSpPr>
        <p:spPr>
          <a:xfrm>
            <a:off x="1646232" y="3278074"/>
            <a:ext cx="3925889" cy="461665"/>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a:solidFill>
                  <a:schemeClr val="tx1"/>
                </a:solidFill>
              </a:rPr>
              <a:t>Close outstanding design and drafting issues, incorporate vetted stakeholder feedback, and finalize Revision Request language for committee approval</a:t>
            </a:r>
          </a:p>
        </p:txBody>
      </p:sp>
      <p:sp>
        <p:nvSpPr>
          <p:cNvPr id="24" name="TextBox 23">
            <a:extLst>
              <a:ext uri="{FF2B5EF4-FFF2-40B4-BE49-F238E27FC236}">
                <a16:creationId xmlns:a16="http://schemas.microsoft.com/office/drawing/2014/main" id="{6154A6E9-7114-62CE-CE25-643BBBDA6749}"/>
              </a:ext>
            </a:extLst>
          </p:cNvPr>
          <p:cNvSpPr txBox="1">
            <a:spLocks/>
          </p:cNvSpPr>
          <p:nvPr>
            <p:custDataLst>
              <p:tags r:id="rId103"/>
            </p:custDataLst>
          </p:nvPr>
        </p:nvSpPr>
        <p:spPr>
          <a:xfrm>
            <a:off x="8801056" y="5941855"/>
            <a:ext cx="70379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b="0">
                <a:solidFill>
                  <a:srgbClr val="000000"/>
                </a:solidFill>
              </a:rPr>
              <a:t>Target Board approval date</a:t>
            </a:r>
            <a:endParaRPr lang="en-US" sz="800" b="0">
              <a:solidFill>
                <a:schemeClr val="tx1"/>
              </a:solidFill>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104"/>
            </p:custDataLst>
          </p:nvPr>
        </p:nvSpPr>
        <p:spPr>
          <a:xfrm>
            <a:off x="7523842" y="5570380"/>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Meeting </a:t>
            </a:r>
            <a:r>
              <a:rPr lang="en-US" sz="800" b="0">
                <a:solidFill>
                  <a:schemeClr val="tx1"/>
                </a:solidFill>
              </a:rPr>
              <a:t>4/20</a:t>
            </a:r>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5"/>
            </p:custDataLst>
          </p:nvPr>
        </p:nvSpPr>
        <p:spPr>
          <a:xfrm>
            <a:off x="7369439" y="4101194"/>
            <a:ext cx="64787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PRS </a:t>
            </a:r>
            <a:r>
              <a:rPr lang="en-US" sz="800" b="0">
                <a:solidFill>
                  <a:schemeClr val="tx1"/>
                </a:solidFill>
              </a:rPr>
              <a:t>4/15</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106"/>
            </p:custDataLst>
          </p:nvPr>
        </p:nvSpPr>
        <p:spPr>
          <a:xfrm>
            <a:off x="7142164" y="4956820"/>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ROS Update </a:t>
            </a:r>
            <a:r>
              <a:rPr lang="en-US" sz="800" b="0">
                <a:solidFill>
                  <a:schemeClr val="tx1"/>
                </a:solidFill>
              </a:rPr>
              <a:t>4/2</a:t>
            </a:r>
          </a:p>
        </p:txBody>
      </p:sp>
      <p:sp>
        <p:nvSpPr>
          <p:cNvPr id="29" name="Rectangle 28">
            <a:extLst>
              <a:ext uri="{FF2B5EF4-FFF2-40B4-BE49-F238E27FC236}">
                <a16:creationId xmlns:a16="http://schemas.microsoft.com/office/drawing/2014/main" id="{0C132E74-4A82-E2C3-C580-610D8451D619}"/>
              </a:ext>
            </a:extLst>
          </p:cNvPr>
          <p:cNvSpPr/>
          <p:nvPr/>
        </p:nvSpPr>
        <p:spPr>
          <a:xfrm>
            <a:off x="6289303" y="5278818"/>
            <a:ext cx="1464226" cy="213094"/>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TAC updates</a:t>
            </a:r>
            <a:endParaRPr lang="en-US" sz="800" b="1">
              <a:solidFill>
                <a:schemeClr val="tx1"/>
              </a:solidFill>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107"/>
            </p:custDataLst>
          </p:nvPr>
        </p:nvSpPr>
        <p:spPr>
          <a:xfrm>
            <a:off x="7960404" y="3809335"/>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#7 Apr 9</a:t>
            </a:r>
            <a:endParaRPr lang="en-US" sz="800" b="0" i="1">
              <a:solidFill>
                <a:schemeClr val="tx1"/>
              </a:solidFill>
            </a:endParaRPr>
          </a:p>
        </p:txBody>
      </p:sp>
      <p:sp>
        <p:nvSpPr>
          <p:cNvPr id="16" name="TextBox 15">
            <a:extLst>
              <a:ext uri="{FF2B5EF4-FFF2-40B4-BE49-F238E27FC236}">
                <a16:creationId xmlns:a16="http://schemas.microsoft.com/office/drawing/2014/main" id="{682579C9-AD0A-5334-9E59-FF180A73846D}"/>
              </a:ext>
            </a:extLst>
          </p:cNvPr>
          <p:cNvSpPr txBox="1"/>
          <p:nvPr/>
        </p:nvSpPr>
        <p:spPr>
          <a:xfrm>
            <a:off x="554734" y="1132113"/>
            <a:ext cx="9568979" cy="394502"/>
          </a:xfrm>
          <a:prstGeom prst="rect">
            <a:avLst/>
          </a:prstGeom>
          <a:ln w="6350">
            <a:noFill/>
            <a:miter lim="800000"/>
          </a:ln>
        </p:spPr>
        <p:txBody>
          <a:bodyPr vert="horz" wrap="square" lIns="0" tIns="0" rIns="0" bIns="0" rtlCol="0" anchor="t">
            <a:noAutofit/>
          </a:bodyPr>
          <a:lstStyle/>
          <a:p>
            <a:pPr>
              <a:spcBef>
                <a:spcPts val="300"/>
              </a:spcBef>
              <a:spcAft>
                <a:spcPts val="300"/>
              </a:spcAft>
            </a:pPr>
            <a:r>
              <a:rPr lang="en-US" sz="1600" i="1">
                <a:solidFill>
                  <a:schemeClr val="accent2"/>
                </a:solidFill>
              </a:rPr>
              <a:t>Note that TAC leadership is involved in considering options to ensure successful review and approval</a:t>
            </a:r>
          </a:p>
        </p:txBody>
      </p:sp>
      <p:sp>
        <p:nvSpPr>
          <p:cNvPr id="39" name="TextBox 38">
            <a:extLst>
              <a:ext uri="{FF2B5EF4-FFF2-40B4-BE49-F238E27FC236}">
                <a16:creationId xmlns:a16="http://schemas.microsoft.com/office/drawing/2014/main" id="{20C75651-81EF-089E-7B57-9F0D2711CDCC}"/>
              </a:ext>
            </a:extLst>
          </p:cNvPr>
          <p:cNvSpPr txBox="1">
            <a:spLocks/>
          </p:cNvSpPr>
          <p:nvPr>
            <p:custDataLst>
              <p:tags r:id="rId108"/>
            </p:custDataLst>
          </p:nvPr>
        </p:nvSpPr>
        <p:spPr>
          <a:xfrm>
            <a:off x="8515877" y="4089596"/>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PRS </a:t>
            </a:r>
            <a:r>
              <a:rPr lang="en-US" sz="800" b="0">
                <a:solidFill>
                  <a:schemeClr val="tx1"/>
                </a:solidFill>
              </a:rPr>
              <a:t>4/22</a:t>
            </a:r>
          </a:p>
        </p:txBody>
      </p:sp>
      <p:sp>
        <p:nvSpPr>
          <p:cNvPr id="41" name="TextBox 40">
            <a:extLst>
              <a:ext uri="{FF2B5EF4-FFF2-40B4-BE49-F238E27FC236}">
                <a16:creationId xmlns:a16="http://schemas.microsoft.com/office/drawing/2014/main" id="{B8FD9087-F114-FC1E-FEB3-E704F6C90B7D}"/>
              </a:ext>
            </a:extLst>
          </p:cNvPr>
          <p:cNvSpPr txBox="1">
            <a:spLocks/>
          </p:cNvSpPr>
          <p:nvPr>
            <p:custDataLst>
              <p:tags r:id="rId109"/>
            </p:custDataLst>
          </p:nvPr>
        </p:nvSpPr>
        <p:spPr>
          <a:xfrm>
            <a:off x="7777654" y="5267415"/>
            <a:ext cx="642267"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Regular TAC </a:t>
            </a:r>
            <a:r>
              <a:rPr lang="en-US" sz="800" b="0">
                <a:solidFill>
                  <a:schemeClr val="tx1"/>
                </a:solidFill>
              </a:rPr>
              <a:t>4/29</a:t>
            </a:r>
          </a:p>
        </p:txBody>
      </p:sp>
      <p:sp>
        <p:nvSpPr>
          <p:cNvPr id="43" name="TextBox 42">
            <a:extLst>
              <a:ext uri="{FF2B5EF4-FFF2-40B4-BE49-F238E27FC236}">
                <a16:creationId xmlns:a16="http://schemas.microsoft.com/office/drawing/2014/main" id="{1AD41E02-1AE8-3960-99B2-92928A346CB6}"/>
              </a:ext>
            </a:extLst>
          </p:cNvPr>
          <p:cNvSpPr txBox="1">
            <a:spLocks/>
          </p:cNvSpPr>
          <p:nvPr>
            <p:custDataLst>
              <p:tags r:id="rId110"/>
            </p:custDataLst>
          </p:nvPr>
        </p:nvSpPr>
        <p:spPr>
          <a:xfrm>
            <a:off x="8768139" y="5477376"/>
            <a:ext cx="779800"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Special TAC </a:t>
            </a:r>
            <a:r>
              <a:rPr lang="en-US" sz="800" b="0">
                <a:solidFill>
                  <a:schemeClr val="tx1"/>
                </a:solidFill>
              </a:rPr>
              <a:t>5/13</a:t>
            </a:r>
          </a:p>
        </p:txBody>
      </p:sp>
      <p:sp>
        <p:nvSpPr>
          <p:cNvPr id="45" name="TextBox 44">
            <a:extLst>
              <a:ext uri="{FF2B5EF4-FFF2-40B4-BE49-F238E27FC236}">
                <a16:creationId xmlns:a16="http://schemas.microsoft.com/office/drawing/2014/main" id="{3D9650F8-3E43-23E0-A86C-A3663B06FFDE}"/>
              </a:ext>
            </a:extLst>
          </p:cNvPr>
          <p:cNvSpPr txBox="1">
            <a:spLocks/>
          </p:cNvSpPr>
          <p:nvPr>
            <p:custDataLst>
              <p:tags r:id="rId111"/>
            </p:custDataLst>
          </p:nvPr>
        </p:nvSpPr>
        <p:spPr>
          <a:xfrm>
            <a:off x="8962847" y="4390561"/>
            <a:ext cx="64787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 PRS Vote</a:t>
            </a:r>
            <a:br>
              <a:rPr lang="en-US" sz="800">
                <a:solidFill>
                  <a:schemeClr val="tx1"/>
                </a:solidFill>
                <a:cs typeface="Arial"/>
              </a:rPr>
            </a:br>
            <a:r>
              <a:rPr lang="en-US" sz="800" b="0">
                <a:solidFill>
                  <a:schemeClr val="tx1"/>
                </a:solidFill>
              </a:rPr>
              <a:t>5</a:t>
            </a:r>
            <a:r>
              <a:rPr lang="en-US" sz="800">
                <a:solidFill>
                  <a:schemeClr val="tx1"/>
                </a:solidFill>
              </a:rPr>
              <a:t>/</a:t>
            </a:r>
            <a:r>
              <a:rPr lang="en-US" sz="800" b="0">
                <a:solidFill>
                  <a:schemeClr val="tx1"/>
                </a:solidFill>
              </a:rPr>
              <a:t>6</a:t>
            </a:r>
          </a:p>
        </p:txBody>
      </p:sp>
      <p:sp>
        <p:nvSpPr>
          <p:cNvPr id="21" name="Oval 20">
            <a:extLst>
              <a:ext uri="{FF2B5EF4-FFF2-40B4-BE49-F238E27FC236}">
                <a16:creationId xmlns:a16="http://schemas.microsoft.com/office/drawing/2014/main" id="{3B6828B9-DCF7-6133-B66E-6072FFBFB006}"/>
              </a:ext>
            </a:extLst>
          </p:cNvPr>
          <p:cNvSpPr>
            <a:spLocks/>
          </p:cNvSpPr>
          <p:nvPr/>
        </p:nvSpPr>
        <p:spPr>
          <a:xfrm>
            <a:off x="10534199" y="7618667"/>
            <a:ext cx="208941" cy="205214"/>
          </a:xfrm>
          <a:prstGeom prst="ellipse">
            <a:avLst/>
          </a:prstGeom>
          <a:solidFill>
            <a:schemeClr val="accent1"/>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200" b="1">
                <a:cs typeface="Arial"/>
              </a:rPr>
              <a:t>4</a:t>
            </a:r>
            <a:endParaRPr lang="en-US"/>
          </a:p>
        </p:txBody>
      </p:sp>
      <p:sp>
        <p:nvSpPr>
          <p:cNvPr id="28" name="Rectangle 27">
            <a:extLst>
              <a:ext uri="{FF2B5EF4-FFF2-40B4-BE49-F238E27FC236}">
                <a16:creationId xmlns:a16="http://schemas.microsoft.com/office/drawing/2014/main" id="{7A4B51E2-FABA-9E67-4897-523F70E62662}"/>
              </a:ext>
            </a:extLst>
          </p:cNvPr>
          <p:cNvSpPr/>
          <p:nvPr/>
        </p:nvSpPr>
        <p:spPr>
          <a:xfrm>
            <a:off x="6989913" y="2448697"/>
            <a:ext cx="1674270" cy="226708"/>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LLWG updates</a:t>
            </a:r>
            <a:endParaRPr lang="en-US" sz="800" b="1">
              <a:solidFill>
                <a:schemeClr val="tx1"/>
              </a:solidFill>
              <a:cs typeface="Arial"/>
            </a:endParaRPr>
          </a:p>
        </p:txBody>
      </p:sp>
      <p:sp>
        <p:nvSpPr>
          <p:cNvPr id="48" name="TextBox 47">
            <a:extLst>
              <a:ext uri="{FF2B5EF4-FFF2-40B4-BE49-F238E27FC236}">
                <a16:creationId xmlns:a16="http://schemas.microsoft.com/office/drawing/2014/main" id="{1710E1C8-1991-F9B2-2CE9-28B4BE402186}"/>
              </a:ext>
            </a:extLst>
          </p:cNvPr>
          <p:cNvSpPr txBox="1">
            <a:spLocks/>
          </p:cNvSpPr>
          <p:nvPr>
            <p:custDataLst>
              <p:tags r:id="rId112"/>
            </p:custDataLst>
          </p:nvPr>
        </p:nvSpPr>
        <p:spPr>
          <a:xfrm>
            <a:off x="7321341" y="6091340"/>
            <a:ext cx="1030432"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ctr"/>
            <a:r>
              <a:rPr lang="en-US" sz="800" b="0">
                <a:solidFill>
                  <a:srgbClr val="000000"/>
                </a:solidFill>
              </a:rPr>
              <a:t>4/8 </a:t>
            </a:r>
            <a:r>
              <a:rPr lang="en-US" sz="800">
                <a:solidFill>
                  <a:srgbClr val="000000"/>
                </a:solidFill>
              </a:rPr>
              <a:t> </a:t>
            </a:r>
            <a:r>
              <a:rPr lang="en-US" sz="800" b="0">
                <a:solidFill>
                  <a:srgbClr val="000000"/>
                </a:solidFill>
              </a:rPr>
              <a:t>ERCOT files CLR/BYOG Revision Request(s)</a:t>
            </a:r>
            <a:endParaRPr lang="en-US" sz="800" b="0">
              <a:solidFill>
                <a:schemeClr val="tx1"/>
              </a:solidFill>
            </a:endParaRPr>
          </a:p>
        </p:txBody>
      </p:sp>
      <p:sp>
        <p:nvSpPr>
          <p:cNvPr id="54" name="TextBox 53">
            <a:extLst>
              <a:ext uri="{FF2B5EF4-FFF2-40B4-BE49-F238E27FC236}">
                <a16:creationId xmlns:a16="http://schemas.microsoft.com/office/drawing/2014/main" id="{46B598A0-7CB5-F4D1-58C6-0F7E88CB9FD0}"/>
              </a:ext>
            </a:extLst>
          </p:cNvPr>
          <p:cNvSpPr txBox="1">
            <a:spLocks/>
          </p:cNvSpPr>
          <p:nvPr>
            <p:custDataLst>
              <p:tags r:id="rId113"/>
            </p:custDataLst>
          </p:nvPr>
        </p:nvSpPr>
        <p:spPr>
          <a:xfrm>
            <a:off x="8018687" y="4956820"/>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i="1">
                <a:solidFill>
                  <a:schemeClr val="tx1"/>
                </a:solidFill>
              </a:rPr>
              <a:t>(special) </a:t>
            </a:r>
            <a:r>
              <a:rPr lang="en-US" sz="800" b="0">
                <a:solidFill>
                  <a:schemeClr val="tx1"/>
                </a:solidFill>
              </a:rPr>
              <a:t>4/14</a:t>
            </a:r>
          </a:p>
        </p:txBody>
      </p:sp>
      <p:sp>
        <p:nvSpPr>
          <p:cNvPr id="55" name="TextBox 54">
            <a:extLst>
              <a:ext uri="{FF2B5EF4-FFF2-40B4-BE49-F238E27FC236}">
                <a16:creationId xmlns:a16="http://schemas.microsoft.com/office/drawing/2014/main" id="{2171CDE3-7EAA-2F9E-F0B4-CB8E7D654235}"/>
              </a:ext>
            </a:extLst>
          </p:cNvPr>
          <p:cNvSpPr txBox="1">
            <a:spLocks/>
          </p:cNvSpPr>
          <p:nvPr>
            <p:custDataLst>
              <p:tags r:id="rId114"/>
            </p:custDataLst>
          </p:nvPr>
        </p:nvSpPr>
        <p:spPr>
          <a:xfrm>
            <a:off x="8534534" y="4667965"/>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i="1">
                <a:solidFill>
                  <a:schemeClr val="tx1"/>
                </a:solidFill>
              </a:rPr>
              <a:t>(special) </a:t>
            </a:r>
            <a:r>
              <a:rPr lang="en-US" sz="800" b="0">
                <a:solidFill>
                  <a:schemeClr val="tx1"/>
                </a:solidFill>
              </a:rPr>
              <a:t>4/23</a:t>
            </a:r>
          </a:p>
        </p:txBody>
      </p:sp>
    </p:spTree>
    <p:extLst>
      <p:ext uri="{BB962C8B-B14F-4D97-AF65-F5344CB8AC3E}">
        <p14:creationId xmlns:p14="http://schemas.microsoft.com/office/powerpoint/2010/main" val="374100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15342-D9F6-614B-D2E6-34F219CB20D8}"/>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D3D58FE-806B-23FA-DB66-B630875100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D3D58FE-806B-23FA-DB66-B630875100C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angle 12">
            <a:extLst>
              <a:ext uri="{FF2B5EF4-FFF2-40B4-BE49-F238E27FC236}">
                <a16:creationId xmlns:a16="http://schemas.microsoft.com/office/drawing/2014/main" id="{475F9B27-584D-2235-DDD1-7A2B5448B5CD}"/>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22F0F397-C2AA-8F92-9994-AD6F265656E4}"/>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95CBFAB7-F2EC-1A84-CB50-1CF4E05267B1}"/>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8" name="Straight Connector 17">
            <a:extLst>
              <a:ext uri="{FF2B5EF4-FFF2-40B4-BE49-F238E27FC236}">
                <a16:creationId xmlns:a16="http://schemas.microsoft.com/office/drawing/2014/main" id="{0C23ED2A-290C-555F-4B89-8BE468DA818A}"/>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9955627-8D1D-5DBB-4AEC-EFD15EF89D79}"/>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52FE83FC-98D1-B8A2-9287-2CF74B03A4B2}"/>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2. Slide Title">
            <a:extLst>
              <a:ext uri="{FF2B5EF4-FFF2-40B4-BE49-F238E27FC236}">
                <a16:creationId xmlns:a16="http://schemas.microsoft.com/office/drawing/2014/main" id="{48728A37-727C-7A69-0049-DA56F9CD10B8}"/>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Case Build</a:t>
            </a:r>
          </a:p>
        </p:txBody>
      </p:sp>
      <p:sp>
        <p:nvSpPr>
          <p:cNvPr id="6" name="TrackerNumBlue 7">
            <a:extLst>
              <a:ext uri="{FF2B5EF4-FFF2-40B4-BE49-F238E27FC236}">
                <a16:creationId xmlns:a16="http://schemas.microsoft.com/office/drawing/2014/main" id="{1779F7B8-4ACB-0DCC-3D14-090F312B5FB6}"/>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21" name="TextBox 20">
            <a:extLst>
              <a:ext uri="{FF2B5EF4-FFF2-40B4-BE49-F238E27FC236}">
                <a16:creationId xmlns:a16="http://schemas.microsoft.com/office/drawing/2014/main" id="{5BE5347E-DB79-A163-9B4C-1771B578A33C}"/>
              </a:ext>
            </a:extLst>
          </p:cNvPr>
          <p:cNvSpPr txBox="1">
            <a:spLocks/>
          </p:cNvSpPr>
          <p:nvPr/>
        </p:nvSpPr>
        <p:spPr>
          <a:xfrm>
            <a:off x="554737" y="1447653"/>
            <a:ext cx="3069242" cy="233140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Standardized ERCOT intake and deadline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Clear eligibility and inclusion rules for Batch Zero</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Defined modeling treatment at entry</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Transparent study case development </a:t>
            </a:r>
            <a:r>
              <a:rPr lang="en-US"/>
              <a:t>(posted to MIS Secure)</a:t>
            </a:r>
            <a:endParaRPr kumimoji="0" lang="en-US" sz="1600" b="0" i="0" u="none" strike="noStrike" kern="1200" cap="none" spc="0" normalizeH="0" baseline="0" noProof="0">
              <a:ln>
                <a:noFill/>
              </a:ln>
              <a:effectLst/>
              <a:uLnTx/>
              <a:uFillTx/>
              <a:latin typeface="Arial"/>
              <a:ea typeface="+mn-ea"/>
              <a:cs typeface="+mn-cs"/>
            </a:endParaRPr>
          </a:p>
        </p:txBody>
      </p:sp>
      <p:sp>
        <p:nvSpPr>
          <p:cNvPr id="24" name="TextBox 23">
            <a:extLst>
              <a:ext uri="{FF2B5EF4-FFF2-40B4-BE49-F238E27FC236}">
                <a16:creationId xmlns:a16="http://schemas.microsoft.com/office/drawing/2014/main" id="{54773413-4857-D410-4162-8C0158239F4F}"/>
              </a:ext>
            </a:extLst>
          </p:cNvPr>
          <p:cNvSpPr txBox="1">
            <a:spLocks/>
          </p:cNvSpPr>
          <p:nvPr/>
        </p:nvSpPr>
        <p:spPr>
          <a:xfrm>
            <a:off x="4110527" y="1447653"/>
            <a:ext cx="7526737" cy="35625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Batch Zero, the interconnecting TDSP submits required project information and any required attestations related to executed agreements or equipment procurement by the applicable deadlines </a:t>
            </a:r>
            <a:r>
              <a:rPr lang="en-US"/>
              <a:t>(July 10 for ILLE milestones, July 24 for TDSP submission to ERCOT)</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ERCOT applies the Batch Zero eligibility criteria to determine which Large Loads are included and whether they are treated as base load not subject to further evaluation or load subject to reliability assessment and allocation including ERCOTs determination of whether </a:t>
            </a:r>
            <a:r>
              <a:rPr lang="en-US"/>
              <a:t>existing interconnection studies are valid, with studies completed as of March 4, 2026, deemed valid without further review</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Projects that do not meet the criteria or fail to submit required information by the deadline are excluded from Batch Zero and evaluated in a future process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develops the 2028–2032 study cases using SSWG-based summer peak, summer peak net load, and fall peak cases, and posts those cases to the MIS Secure area to provide transparency into study assumptions</a:t>
            </a:r>
          </a:p>
        </p:txBody>
      </p:sp>
      <p:sp>
        <p:nvSpPr>
          <p:cNvPr id="3" name="Text Placeholder 20">
            <a:extLst>
              <a:ext uri="{FF2B5EF4-FFF2-40B4-BE49-F238E27FC236}">
                <a16:creationId xmlns:a16="http://schemas.microsoft.com/office/drawing/2014/main" id="{368AC84C-BBF4-2FF6-C79B-012BAA47094C}"/>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9.2.1–9.2.2 and 9.3.2 (Eligibility Determination and Study Case Development)</a:t>
            </a:r>
          </a:p>
        </p:txBody>
      </p:sp>
      <p:sp>
        <p:nvSpPr>
          <p:cNvPr id="5" name="TextBox 4">
            <a:extLst>
              <a:ext uri="{FF2B5EF4-FFF2-40B4-BE49-F238E27FC236}">
                <a16:creationId xmlns:a16="http://schemas.microsoft.com/office/drawing/2014/main" id="{4809E8F1-A0EC-C9C1-2FE7-CF9EFAD792CF}"/>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4200917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C0A4D-3CDA-B6F4-D402-3E731AFD2F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525AB3C-0051-E102-7771-6FB02CA6D77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A525AB3C-0051-E102-7771-6FB02CA6D77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CCA73B69-F0F8-05BF-AE2A-EACFA85C0871}"/>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6B7CB6F-DD9F-8156-D1BD-35A0F581CFF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F9D11224-5CBC-FA37-8066-AAD419E8AEA7}"/>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7" name="Straight Connector 26">
            <a:extLst>
              <a:ext uri="{FF2B5EF4-FFF2-40B4-BE49-F238E27FC236}">
                <a16:creationId xmlns:a16="http://schemas.microsoft.com/office/drawing/2014/main" id="{88E32F08-C117-9A77-3209-5B5B279254CE}"/>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8C593EE-844D-CA7C-BCA4-2A39DE634DA0}"/>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771A328C-307A-1A38-6543-1B99098DAD86}"/>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D7681B8-E2D6-5A8F-6103-4C5B76B0280F}"/>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Steady State Analysis</a:t>
            </a:r>
          </a:p>
        </p:txBody>
      </p:sp>
      <p:sp>
        <p:nvSpPr>
          <p:cNvPr id="6" name="TrackerNumBlue 7">
            <a:extLst>
              <a:ext uri="{FF2B5EF4-FFF2-40B4-BE49-F238E27FC236}">
                <a16:creationId xmlns:a16="http://schemas.microsoft.com/office/drawing/2014/main" id="{653B8945-2AA7-5FD9-C913-31420E3E6580}"/>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16" name="TextBox 15">
            <a:extLst>
              <a:ext uri="{FF2B5EF4-FFF2-40B4-BE49-F238E27FC236}">
                <a16:creationId xmlns:a16="http://schemas.microsoft.com/office/drawing/2014/main" id="{1FECB6CA-0148-EEAC-8711-C9BBD620482C}"/>
              </a:ext>
            </a:extLst>
          </p:cNvPr>
          <p:cNvSpPr txBox="1">
            <a:spLocks/>
          </p:cNvSpPr>
          <p:nvPr/>
        </p:nvSpPr>
        <p:spPr>
          <a:xfrm>
            <a:off x="4110527" y="1447653"/>
            <a:ext cx="7526737" cy="35625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performs a singular, system-wide steady-state study for all Large Loads included in Batch Zero using SSWG derived base cases appropriate for the study horizon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studies all scenarios and contingencies necessary to assess reliability with applicable NERC Reliability Standards, ERCOT Protocols, the Planning Guide, and Operating Guides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As soon as violations are identified, ERCOT begins collaborative, iterative process working with TSPs to identify feasible transmission upgrades </a:t>
            </a:r>
            <a:r>
              <a:rPr lang="en-US"/>
              <a:t>with ERCOT making final determinations </a:t>
            </a:r>
            <a:r>
              <a:rPr kumimoji="0" lang="en-US" sz="1600" b="0" i="0" u="none" strike="noStrike" kern="1200" cap="none" spc="0" normalizeH="0" baseline="0" noProof="0">
                <a:ln>
                  <a:noFill/>
                </a:ln>
                <a:effectLst/>
                <a:uLnTx/>
                <a:uFillTx/>
                <a:latin typeface="Arial"/>
                <a:ea typeface="+mn-ea"/>
                <a:cs typeface="+mn-cs"/>
              </a:rPr>
              <a:t>to serve the Large Loads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each Large Load subject to assessment, ERCOT documents planning criteria violations and determines the amount of peak Demand that may be reliably served for each year of the 2028–2032 study period. </a:t>
            </a:r>
            <a:r>
              <a:rPr lang="en-US"/>
              <a:t>The amount of load that may be reliably served for 2033 will be set to the requested amount for load not reliably served in 2028–2032</a:t>
            </a:r>
            <a:endParaRPr kumimoji="0" lang="en-US" sz="1600" b="0" i="0" u="none" strike="noStrike" kern="1200" cap="none" spc="0" normalizeH="0" baseline="0" noProof="0">
              <a:ln>
                <a:noFill/>
              </a:ln>
              <a:effectLst/>
              <a:uLnTx/>
              <a:uFillTx/>
              <a:latin typeface="Arial"/>
              <a:ea typeface="+mn-ea"/>
              <a:cs typeface="+mn-cs"/>
            </a:endParaRPr>
          </a:p>
        </p:txBody>
      </p:sp>
      <p:sp>
        <p:nvSpPr>
          <p:cNvPr id="19" name="TextBox 18">
            <a:extLst>
              <a:ext uri="{FF2B5EF4-FFF2-40B4-BE49-F238E27FC236}">
                <a16:creationId xmlns:a16="http://schemas.microsoft.com/office/drawing/2014/main" id="{E6532382-F186-3380-EC02-C2CE55155981}"/>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Single, system-wide ERCOT study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Reliability-based contingency analysis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Identification of planning criteria violations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Determination of reliably served MW by year</a:t>
            </a:r>
          </a:p>
        </p:txBody>
      </p:sp>
      <p:sp>
        <p:nvSpPr>
          <p:cNvPr id="5" name="Text Placeholder 20">
            <a:extLst>
              <a:ext uri="{FF2B5EF4-FFF2-40B4-BE49-F238E27FC236}">
                <a16:creationId xmlns:a16="http://schemas.microsoft.com/office/drawing/2014/main" id="{4CE474A1-A71D-5D42-94F5-7F18806A0D74}"/>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9.3.1(1)–(2) (Batch Zero Overview) and 9.3.2(1), (3) (Batch Zero Study Methodology)</a:t>
            </a:r>
          </a:p>
        </p:txBody>
      </p:sp>
      <p:sp>
        <p:nvSpPr>
          <p:cNvPr id="4" name="TextBox 3">
            <a:extLst>
              <a:ext uri="{FF2B5EF4-FFF2-40B4-BE49-F238E27FC236}">
                <a16:creationId xmlns:a16="http://schemas.microsoft.com/office/drawing/2014/main" id="{51B579B0-5EF4-0E7E-39DB-ECD864B15EDE}"/>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84640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43A1E-BF6A-D954-CC18-6B95142230A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46BAEA5-77E8-D9D8-9B00-DD9B4436AF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E46BAEA5-77E8-D9D8-9B00-DD9B4436AF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7A95E276-C03A-7D27-2572-529B20962FD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4A07DC10-7345-FD9A-7700-647DB08C3645}"/>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Stability Screening Study</a:t>
            </a:r>
          </a:p>
        </p:txBody>
      </p:sp>
      <p:sp>
        <p:nvSpPr>
          <p:cNvPr id="6" name="TrackerNumBlue 7">
            <a:extLst>
              <a:ext uri="{FF2B5EF4-FFF2-40B4-BE49-F238E27FC236}">
                <a16:creationId xmlns:a16="http://schemas.microsoft.com/office/drawing/2014/main" id="{2230D48D-3C05-8FEA-2547-65AD7401459C}"/>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19" name="Rectangle 18">
            <a:extLst>
              <a:ext uri="{FF2B5EF4-FFF2-40B4-BE49-F238E27FC236}">
                <a16:creationId xmlns:a16="http://schemas.microsoft.com/office/drawing/2014/main" id="{1F853F16-CDED-77B5-9138-6F7D07233341}"/>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0" name="TextBox 19">
            <a:extLst>
              <a:ext uri="{FF2B5EF4-FFF2-40B4-BE49-F238E27FC236}">
                <a16:creationId xmlns:a16="http://schemas.microsoft.com/office/drawing/2014/main" id="{93AC3580-3014-D649-7367-D532850FE3C5}"/>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1" name="Straight Connector 20">
            <a:extLst>
              <a:ext uri="{FF2B5EF4-FFF2-40B4-BE49-F238E27FC236}">
                <a16:creationId xmlns:a16="http://schemas.microsoft.com/office/drawing/2014/main" id="{663B78B3-7C79-D583-D5A4-EBE7D805D9CA}"/>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FA3492D-66C0-D7AA-7FCC-E24430D5BE49}"/>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3" name="Straight Connector 22">
            <a:extLst>
              <a:ext uri="{FF2B5EF4-FFF2-40B4-BE49-F238E27FC236}">
                <a16:creationId xmlns:a16="http://schemas.microsoft.com/office/drawing/2014/main" id="{EA1E0BE9-1592-4119-3599-48E88FA4C605}"/>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1FCE1B4-C419-698C-61F1-9F37EC5E88C6}"/>
              </a:ext>
            </a:extLst>
          </p:cNvPr>
          <p:cNvSpPr txBox="1">
            <a:spLocks/>
          </p:cNvSpPr>
          <p:nvPr/>
        </p:nvSpPr>
        <p:spPr>
          <a:xfrm>
            <a:off x="554737" y="1447653"/>
            <a:ext cx="3069242" cy="13080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Maintain sufficient stability margin</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Mitigation of identified instability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Coordination with TSPs</a:t>
            </a:r>
          </a:p>
        </p:txBody>
      </p:sp>
      <p:sp>
        <p:nvSpPr>
          <p:cNvPr id="29" name="TextBox 28">
            <a:extLst>
              <a:ext uri="{FF2B5EF4-FFF2-40B4-BE49-F238E27FC236}">
                <a16:creationId xmlns:a16="http://schemas.microsoft.com/office/drawing/2014/main" id="{E2F9DE97-3AC2-80D3-675A-2D6764E4599B}"/>
              </a:ext>
            </a:extLst>
          </p:cNvPr>
          <p:cNvSpPr txBox="1"/>
          <p:nvPr/>
        </p:nvSpPr>
        <p:spPr>
          <a:xfrm>
            <a:off x="4110527" y="1447653"/>
            <a:ext cx="7526737" cy="200824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If stability screening criteria violation is identified, ERCOT and the applicable TSP(s) investigates mitigation measures, including transmission improvements, and identifies any required modifications to load levels or timing reflected in the Load Commissioning Plan </a:t>
            </a:r>
            <a:r>
              <a:rPr lang="en-US"/>
              <a:t>and determines the amount of peak Demand that can be reliably served in each study year consistent with applicable planning criteria and identified violations, including stability constraints</a:t>
            </a:r>
          </a:p>
          <a:p>
            <a:pPr lvl="1">
              <a:buClr>
                <a:srgbClr val="000000"/>
              </a:buClr>
              <a:defRPr/>
            </a:pPr>
            <a:r>
              <a:rPr lang="en-US"/>
              <a:t>Updated dynamic data is evaluated based on whether it is expected to have an adverse impact on results (replacing prior “consistent with” standard)</a:t>
            </a:r>
            <a:endParaRPr kumimoji="0" lang="en-US" sz="1600" b="0" i="0" u="none" strike="noStrike" kern="1200" cap="none" spc="0" normalizeH="0" baseline="0" noProof="0">
              <a:ln>
                <a:noFill/>
              </a:ln>
              <a:effectLst/>
              <a:uLnTx/>
              <a:uFillTx/>
              <a:latin typeface="Arial"/>
              <a:ea typeface="+mn-ea"/>
              <a:cs typeface="+mn-cs"/>
            </a:endParaRPr>
          </a:p>
        </p:txBody>
      </p:sp>
      <p:sp>
        <p:nvSpPr>
          <p:cNvPr id="4" name="Text Placeholder 20">
            <a:extLst>
              <a:ext uri="{FF2B5EF4-FFF2-40B4-BE49-F238E27FC236}">
                <a16:creationId xmlns:a16="http://schemas.microsoft.com/office/drawing/2014/main" id="{9330EBF8-F1E1-E069-C4DC-1258565F9551}"/>
              </a:ext>
            </a:extLst>
          </p:cNvPr>
          <p:cNvSpPr txBox="1">
            <a:spLocks/>
          </p:cNvSpPr>
          <p:nvPr/>
        </p:nvSpPr>
        <p:spPr>
          <a:xfrm>
            <a:off x="2168372" y="6537009"/>
            <a:ext cx="739686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a:t>
            </a:r>
            <a:r>
              <a:rPr lang="en-US" sz="1000">
                <a:solidFill>
                  <a:srgbClr val="FF0000"/>
                </a:solidFill>
              </a:rPr>
              <a:t>Sections 9.3.1 and 9.3.2 (Batch Zero Study and Methodology)</a:t>
            </a:r>
          </a:p>
        </p:txBody>
      </p:sp>
      <p:sp>
        <p:nvSpPr>
          <p:cNvPr id="5" name="TextBox 4">
            <a:extLst>
              <a:ext uri="{FF2B5EF4-FFF2-40B4-BE49-F238E27FC236}">
                <a16:creationId xmlns:a16="http://schemas.microsoft.com/office/drawing/2014/main" id="{B61742F3-2BEF-1B60-690A-980FA239EC64}"/>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18769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35542-7B98-CA02-5CE3-CFB8E35C6AC2}"/>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AF49725-1938-3BA0-AFE5-D877804BAB75}"/>
              </a:ext>
            </a:extLst>
          </p:cNvPr>
          <p:cNvGraphicFramePr>
            <a:graphicFrameLocks noChangeAspect="1"/>
          </p:cNvGraphicFramePr>
          <p:nvPr>
            <p:custDataLst>
              <p:tags r:id="rId1"/>
            </p:custDataLst>
            <p:extLst>
              <p:ext uri="{D42A27DB-BD31-4B8C-83A1-F6EECF244321}">
                <p14:modId xmlns:p14="http://schemas.microsoft.com/office/powerpoint/2010/main" val="3769164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3AF49725-1938-3BA0-AFE5-D877804BAB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6EF6EA37-6B0B-8D66-2763-4EAA4A3281DB}"/>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Final Report</a:t>
            </a:r>
          </a:p>
        </p:txBody>
      </p:sp>
      <p:sp>
        <p:nvSpPr>
          <p:cNvPr id="6" name="TrackerNumBlue 7">
            <a:extLst>
              <a:ext uri="{FF2B5EF4-FFF2-40B4-BE49-F238E27FC236}">
                <a16:creationId xmlns:a16="http://schemas.microsoft.com/office/drawing/2014/main" id="{332274CF-20FE-B9DB-87A6-AAD6405E366E}"/>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sp>
        <p:nvSpPr>
          <p:cNvPr id="15" name="Rectangle 14">
            <a:extLst>
              <a:ext uri="{FF2B5EF4-FFF2-40B4-BE49-F238E27FC236}">
                <a16:creationId xmlns:a16="http://schemas.microsoft.com/office/drawing/2014/main" id="{7170FD7A-BA9E-FE95-B0A3-B36837FA7D0B}"/>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2D86C729-89F3-6366-AB0F-45320A5D537C}"/>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E4B8531A-D6FD-847B-C7BC-C061191BAE5C}"/>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8" name="Straight Connector 17">
            <a:extLst>
              <a:ext uri="{FF2B5EF4-FFF2-40B4-BE49-F238E27FC236}">
                <a16:creationId xmlns:a16="http://schemas.microsoft.com/office/drawing/2014/main" id="{3A366929-90B5-0211-46C0-943B2D76255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289D9A-E651-7C4D-99B2-F2999C0FA45F}"/>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B56585F4-924A-EC75-1AE1-03663A396D03}"/>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074EB5-7AA2-3FFE-A276-FA7E95E141A5}"/>
              </a:ext>
            </a:extLst>
          </p:cNvPr>
          <p:cNvSpPr txBox="1">
            <a:spLocks/>
          </p:cNvSpPr>
          <p:nvPr/>
        </p:nvSpPr>
        <p:spPr>
          <a:xfrm>
            <a:off x="554737" y="1447653"/>
            <a:ext cx="3069242" cy="134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Actionable study outcome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MW allocations by year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Identification of required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Security visibility</a:t>
            </a:r>
          </a:p>
        </p:txBody>
      </p:sp>
      <p:sp>
        <p:nvSpPr>
          <p:cNvPr id="24" name="TextBox 23">
            <a:extLst>
              <a:ext uri="{FF2B5EF4-FFF2-40B4-BE49-F238E27FC236}">
                <a16:creationId xmlns:a16="http://schemas.microsoft.com/office/drawing/2014/main" id="{7EE1190B-3A31-919B-7BF5-0DC577EDFE23}"/>
              </a:ext>
            </a:extLst>
          </p:cNvPr>
          <p:cNvSpPr txBox="1">
            <a:spLocks/>
          </p:cNvSpPr>
          <p:nvPr/>
        </p:nvSpPr>
        <p:spPr>
          <a:xfrm>
            <a:off x="4110527" y="1447653"/>
            <a:ext cx="7526737" cy="33162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produces the Batch Zero Report summarizing study results and identified transmission upgrades</a:t>
            </a: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For each assessed Large Load, ERCOT updates the originally provided Load Commissioning Plan reflecting the amount of peak Demand that can be reliably served each year and the upgrades required to support each level of Demand. </a:t>
            </a:r>
            <a:r>
              <a:rPr lang="en-US"/>
              <a:t>The amount of load that may be reliably served for 2033 will be set equal to requested MW for load not achievable in earlier years</a:t>
            </a:r>
          </a:p>
          <a:p>
            <a:pPr lvl="1">
              <a:buClr>
                <a:srgbClr val="000000"/>
              </a:buClr>
              <a:defRPr/>
            </a:pPr>
            <a:r>
              <a:rPr lang="en-US">
                <a:ea typeface="+mn-lt"/>
                <a:cs typeface="+mn-lt"/>
              </a:rPr>
              <a:t>ERCOT includes estimated security requirements in the Batch Zero Report based on TSP cost inputs; TSPs finalize financial security and CIAC obligations in the Interconnection Agreement</a:t>
            </a:r>
            <a:endParaRPr lang="en-US" sz="1600" b="0" i="0" u="none" kern="1200" cap="none" spc="0" normalizeH="0" baseline="0" noProof="0">
              <a:ln>
                <a:noFill/>
              </a:ln>
              <a:effectLst/>
              <a:uLnTx/>
              <a:uFillTx/>
              <a:ea typeface="+mn-lt"/>
              <a:cs typeface="+mn-lt"/>
            </a:endParaRPr>
          </a:p>
          <a:p>
            <a:pPr lvl="1">
              <a:buClr>
                <a:srgbClr val="000000"/>
              </a:buClr>
              <a:defRPr/>
            </a:pPr>
            <a:r>
              <a:rPr lang="en-US"/>
              <a:t>Execution of the Interconnection Agreement reflecting required financial security and cost obligations is required for the ILLE to accept allocated MW amounts and schedule</a:t>
            </a:r>
            <a:endParaRPr kumimoji="0" lang="en-US" sz="1600" b="0" i="0" u="none" strike="noStrike" kern="1200" cap="none" spc="0" normalizeH="0" baseline="0" noProof="0">
              <a:ln>
                <a:noFill/>
              </a:ln>
              <a:effectLst/>
              <a:uLnTx/>
              <a:uFillTx/>
              <a:latin typeface="Arial"/>
              <a:ea typeface="+mn-ea"/>
              <a:cs typeface="+mn-cs"/>
            </a:endParaRPr>
          </a:p>
        </p:txBody>
      </p:sp>
      <p:sp>
        <p:nvSpPr>
          <p:cNvPr id="4" name="Text Placeholder 20">
            <a:extLst>
              <a:ext uri="{FF2B5EF4-FFF2-40B4-BE49-F238E27FC236}">
                <a16:creationId xmlns:a16="http://schemas.microsoft.com/office/drawing/2014/main" id="{5B63EBA2-FAA6-714F-2A1A-4911C2CFC264}"/>
              </a:ext>
            </a:extLst>
          </p:cNvPr>
          <p:cNvSpPr txBox="1">
            <a:spLocks/>
          </p:cNvSpPr>
          <p:nvPr/>
        </p:nvSpPr>
        <p:spPr>
          <a:xfrm>
            <a:off x="2168372" y="6537009"/>
            <a:ext cx="825989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9.4(1)–(2), 9.5(1)–(5), and 9.7.2 (Batch Zero Report, Commitment, and Transmission Plan Delivery)</a:t>
            </a:r>
          </a:p>
        </p:txBody>
      </p:sp>
      <p:sp>
        <p:nvSpPr>
          <p:cNvPr id="5" name="TextBox 4">
            <a:extLst>
              <a:ext uri="{FF2B5EF4-FFF2-40B4-BE49-F238E27FC236}">
                <a16:creationId xmlns:a16="http://schemas.microsoft.com/office/drawing/2014/main" id="{5A9DD31A-3C47-01B5-05E9-64062442DA14}"/>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1694672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A8D6-9601-335D-1985-2642B68B31A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083F402-EEF3-CA79-567A-1CCA309BEC3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E083F402-EEF3-CA79-567A-1CCA309BEC3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CAE5A2-6C42-80CF-1176-6A31E35D8ABC}"/>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Developer Commitment Deadline</a:t>
            </a:r>
          </a:p>
        </p:txBody>
      </p:sp>
      <p:sp>
        <p:nvSpPr>
          <p:cNvPr id="6" name="TrackerNumBlue 7">
            <a:extLst>
              <a:ext uri="{FF2B5EF4-FFF2-40B4-BE49-F238E27FC236}">
                <a16:creationId xmlns:a16="http://schemas.microsoft.com/office/drawing/2014/main" id="{DDB26EE6-BCCA-0398-152B-6ACDA1A51586}"/>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
        <p:nvSpPr>
          <p:cNvPr id="24" name="Rectangle 23">
            <a:extLst>
              <a:ext uri="{FF2B5EF4-FFF2-40B4-BE49-F238E27FC236}">
                <a16:creationId xmlns:a16="http://schemas.microsoft.com/office/drawing/2014/main" id="{65C36522-B3AE-C5F5-C568-019569ACC8F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4417BDA8-0545-D7ED-B6AC-2E5E6F3F1285}"/>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A1146A9C-4748-2EBB-134D-34C46E6F4DD0}"/>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7" name="Straight Connector 26">
            <a:extLst>
              <a:ext uri="{FF2B5EF4-FFF2-40B4-BE49-F238E27FC236}">
                <a16:creationId xmlns:a16="http://schemas.microsoft.com/office/drawing/2014/main" id="{A4ED28CA-7F9F-FC38-05A8-8928C57D12C5}"/>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8759EBB-BF11-61B2-34C7-3D6176059FA7}"/>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9" name="Straight Connector 28">
            <a:extLst>
              <a:ext uri="{FF2B5EF4-FFF2-40B4-BE49-F238E27FC236}">
                <a16:creationId xmlns:a16="http://schemas.microsoft.com/office/drawing/2014/main" id="{3CB39C8F-3E4C-A02A-ACBE-18B81A303892}"/>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85BB934-699D-24C2-B620-ABD5E2466E9F}"/>
              </a:ext>
            </a:extLst>
          </p:cNvPr>
          <p:cNvSpPr txBox="1">
            <a:spLocks/>
          </p:cNvSpPr>
          <p:nvPr/>
        </p:nvSpPr>
        <p:spPr>
          <a:xfrm>
            <a:off x="554737" y="1447653"/>
            <a:ext cx="3069242" cy="15927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Clear commitment gate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TDSP attestation as trigger</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projects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Planning certainty before refinement</a:t>
            </a:r>
          </a:p>
        </p:txBody>
      </p:sp>
      <p:sp>
        <p:nvSpPr>
          <p:cNvPr id="32" name="TextBox 31">
            <a:extLst>
              <a:ext uri="{FF2B5EF4-FFF2-40B4-BE49-F238E27FC236}">
                <a16:creationId xmlns:a16="http://schemas.microsoft.com/office/drawing/2014/main" id="{4EF1595B-15E0-BB2A-2293-8BA7715D380E}"/>
              </a:ext>
            </a:extLst>
          </p:cNvPr>
          <p:cNvSpPr txBox="1">
            <a:spLocks/>
          </p:cNvSpPr>
          <p:nvPr/>
        </p:nvSpPr>
        <p:spPr>
          <a:xfrm>
            <a:off x="4110527" y="1447653"/>
            <a:ext cx="7526737" cy="405495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To accept the allocated MW and schedule documented in the LCP, the ILLE must execute a </a:t>
            </a:r>
            <a:r>
              <a:rPr lang="en-US"/>
              <a:t>binding Interconnection Agreement by the commitment deadline. The agreement must satisfy the requirements adopted in a final rule in Project No. 58481</a:t>
            </a:r>
            <a:endParaRPr lang="en-US" sz="1600" b="0" i="0" u="none" strike="noStrike" kern="1200" cap="none" spc="0" normalizeH="0" baseline="0" noProof="0">
              <a:ln>
                <a:noFill/>
              </a:ln>
              <a:effectLst/>
              <a:uLnTx/>
              <a:uFillTx/>
              <a:latin typeface="Arial"/>
              <a:cs typeface="Arial"/>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The interconnecting </a:t>
            </a:r>
            <a:r>
              <a:rPr lang="en-US">
                <a:latin typeface="Arial"/>
              </a:rPr>
              <a:t>DSP</a:t>
            </a:r>
            <a:r>
              <a:rPr kumimoji="0" lang="en-US" sz="1600" b="0" i="0" u="none" strike="noStrike" kern="1200" cap="none" spc="0" normalizeH="0" baseline="0" noProof="0">
                <a:ln>
                  <a:noFill/>
                </a:ln>
                <a:effectLst/>
                <a:uLnTx/>
                <a:uFillTx/>
                <a:latin typeface="Arial"/>
                <a:ea typeface="+mn-ea"/>
                <a:cs typeface="+mn-cs"/>
              </a:rPr>
              <a:t> must </a:t>
            </a:r>
            <a:r>
              <a:rPr lang="en-US"/>
              <a:t>submit formal attestation to ERCOT confirming that the ILLE has executed the Interconnection Agreement by the deadline. This attestation serves as verification that the load has satisfied the commitment requirement for inclusion in the Batch Zero Refinement Study</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Large Loads that do not </a:t>
            </a:r>
            <a:r>
              <a:rPr lang="en-US"/>
              <a:t>satisfy the commitment requirement by the deadline are deemed withdrawn from the Batch Zero process and are excluded from the Refinement Study and resulting Transmission Plan</a:t>
            </a:r>
            <a:endParaRPr lang="en-US">
              <a:latin typeface="Arial"/>
            </a:endParaRPr>
          </a:p>
          <a:p>
            <a:pPr lvl="1">
              <a:buClr>
                <a:srgbClr val="000000"/>
              </a:buClr>
              <a:defRPr/>
            </a:pPr>
            <a:r>
              <a:rPr lang="en-US"/>
              <a:t>MW allocations for Large Loads that meet the commitment requirement by the deadline are preserved and are not adjusted during the Refinement Study once commitment requirements are met. The Refinement Study may modify recommended transmission facility improvements but does not revisit committed MW amounts</a:t>
            </a:r>
            <a:endParaRPr kumimoji="0" lang="en-US" sz="1600" b="0" i="0" u="none" strike="noStrike" kern="1200" cap="none" spc="0" normalizeH="0" baseline="0" noProof="0">
              <a:ln>
                <a:noFill/>
              </a:ln>
              <a:effectLst/>
              <a:uLnTx/>
              <a:uFillTx/>
              <a:latin typeface="Arial"/>
              <a:ea typeface="+mn-ea"/>
              <a:cs typeface="+mn-cs"/>
            </a:endParaRPr>
          </a:p>
        </p:txBody>
      </p:sp>
      <p:sp>
        <p:nvSpPr>
          <p:cNvPr id="4" name="Text Placeholder 20">
            <a:extLst>
              <a:ext uri="{FF2B5EF4-FFF2-40B4-BE49-F238E27FC236}">
                <a16:creationId xmlns:a16="http://schemas.microsoft.com/office/drawing/2014/main" id="{A277CFE1-5DCF-3CFC-BCC3-FE91BCD6DBCF}"/>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9.4(2)–(3) and 9.5(5) (ILLE Commitment, Withdrawal, and MW Protection in Refinement)</a:t>
            </a:r>
          </a:p>
        </p:txBody>
      </p:sp>
      <p:sp>
        <p:nvSpPr>
          <p:cNvPr id="5" name="TextBox 4">
            <a:extLst>
              <a:ext uri="{FF2B5EF4-FFF2-40B4-BE49-F238E27FC236}">
                <a16:creationId xmlns:a16="http://schemas.microsoft.com/office/drawing/2014/main" id="{7E7B2C1C-8328-9D37-AAB2-23C6136E6282}"/>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959080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4AB4-698C-FA2C-3087-EFD5391952ED}"/>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9CCEC20-E61A-3F26-3585-7AA353B1E8E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7" name="think-cell data - do not delete" hidden="1">
                        <a:extLst>
                          <a:ext uri="{FF2B5EF4-FFF2-40B4-BE49-F238E27FC236}">
                            <a16:creationId xmlns:a16="http://schemas.microsoft.com/office/drawing/2014/main" id="{D9CCEC20-E61A-3F26-3585-7AA353B1E8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2AA8E3A-406D-A7EA-D746-0385253729BF}"/>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Refinement Study</a:t>
            </a:r>
          </a:p>
        </p:txBody>
      </p:sp>
      <p:sp>
        <p:nvSpPr>
          <p:cNvPr id="6" name="TrackerNumBlue 7">
            <a:extLst>
              <a:ext uri="{FF2B5EF4-FFF2-40B4-BE49-F238E27FC236}">
                <a16:creationId xmlns:a16="http://schemas.microsoft.com/office/drawing/2014/main" id="{C9F81BCE-C8C7-3B00-D08A-5F105D07AD17}"/>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6</a:t>
            </a:r>
          </a:p>
        </p:txBody>
      </p:sp>
      <p:sp>
        <p:nvSpPr>
          <p:cNvPr id="23" name="Rectangle 22">
            <a:extLst>
              <a:ext uri="{FF2B5EF4-FFF2-40B4-BE49-F238E27FC236}">
                <a16:creationId xmlns:a16="http://schemas.microsoft.com/office/drawing/2014/main" id="{363B72E3-7C98-A8CD-33F5-D8FF3AB2C74F}"/>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58D4099-CAFB-5FDB-15A3-DAA60ED4B477}"/>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TextBox 24">
            <a:extLst>
              <a:ext uri="{FF2B5EF4-FFF2-40B4-BE49-F238E27FC236}">
                <a16:creationId xmlns:a16="http://schemas.microsoft.com/office/drawing/2014/main" id="{8C77826B-C089-928F-4D23-992508190A1D}"/>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6" name="Straight Connector 25">
            <a:extLst>
              <a:ext uri="{FF2B5EF4-FFF2-40B4-BE49-F238E27FC236}">
                <a16:creationId xmlns:a16="http://schemas.microsoft.com/office/drawing/2014/main" id="{F196CD17-8867-FFE6-0FA5-4E20687B2C5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9CC1DF5-13AB-70F0-2F48-71DC52EAC008}"/>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8" name="Straight Connector 27">
            <a:extLst>
              <a:ext uri="{FF2B5EF4-FFF2-40B4-BE49-F238E27FC236}">
                <a16:creationId xmlns:a16="http://schemas.microsoft.com/office/drawing/2014/main" id="{5A7E4C89-28A3-1A2E-7D21-84E03727DBAC}"/>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210A77B-8929-EB2B-C797-3FFADEFF3FF8}"/>
              </a:ext>
            </a:extLst>
          </p:cNvPr>
          <p:cNvSpPr txBox="1">
            <a:spLocks/>
          </p:cNvSpPr>
          <p:nvPr/>
        </p:nvSpPr>
        <p:spPr>
          <a:xfrm>
            <a:off x="554737" y="1447653"/>
            <a:ext cx="3069242" cy="208518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Removal of non-committed loads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Re-evaluation of identified upgrades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Right-sizing of transmission scope</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Preparation of Transmission Plan for RPG</a:t>
            </a:r>
          </a:p>
        </p:txBody>
      </p:sp>
      <p:sp>
        <p:nvSpPr>
          <p:cNvPr id="30" name="TextBox 29">
            <a:extLst>
              <a:ext uri="{FF2B5EF4-FFF2-40B4-BE49-F238E27FC236}">
                <a16:creationId xmlns:a16="http://schemas.microsoft.com/office/drawing/2014/main" id="{260AC8F5-8B42-F525-1EB9-22968C70BBAD}"/>
              </a:ext>
            </a:extLst>
          </p:cNvPr>
          <p:cNvSpPr txBox="1">
            <a:spLocks/>
          </p:cNvSpPr>
          <p:nvPr/>
        </p:nvSpPr>
        <p:spPr>
          <a:xfrm>
            <a:off x="4110527" y="1447653"/>
            <a:ext cx="7526737" cy="28623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Immediately following the commitment deadline, ERCOT updates the Batch Zero study to include only </a:t>
            </a:r>
            <a:r>
              <a:rPr kumimoji="0" lang="en-US" sz="1600" b="0" i="0" u="none" strike="noStrike" kern="1200" cap="none" spc="0" normalizeH="0" baseline="0" noProof="0">
                <a:ln>
                  <a:noFill/>
                </a:ln>
                <a:effectLst/>
                <a:uLnTx/>
                <a:uFillTx/>
                <a:latin typeface="Arial"/>
                <a:ea typeface="+mn-ea"/>
                <a:cs typeface="+mn-cs"/>
              </a:rPr>
              <a:t>those Large Loads that met commitment requirements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evaluates whether the remaining loads continue to result in planning criteria violations and whether previously identified transmission upgrades are still needed, need modification, or are no longer required</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ERCOT works iteratively with relevant TSPs during this period and develops the final Transmission Plan to be delivered to RPG</a:t>
            </a:r>
          </a:p>
          <a:p>
            <a:pPr lvl="1">
              <a:buClr>
                <a:srgbClr val="000000"/>
              </a:buClr>
              <a:defRPr/>
            </a:pPr>
            <a:r>
              <a:rPr lang="en-US"/>
              <a:t>The Refinement Study may modify recommended transmission improvements but does not adjust MW allocations for Large Loads that met commitment criteria</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lang="en-US"/>
              <a:t>The Refinement Study results in a final report and recommended Transmission Facility improvements submitted for RPG Project Review</a:t>
            </a:r>
            <a:endParaRPr kumimoji="0" lang="en-US" sz="1600" b="0" i="0" u="none" strike="noStrike" kern="1200" cap="none" spc="0" normalizeH="0" baseline="0" noProof="0">
              <a:ln>
                <a:noFill/>
              </a:ln>
              <a:effectLst/>
              <a:uLnTx/>
              <a:uFillTx/>
              <a:latin typeface="Arial"/>
              <a:ea typeface="+mn-ea"/>
              <a:cs typeface="+mn-cs"/>
            </a:endParaRPr>
          </a:p>
        </p:txBody>
      </p:sp>
      <p:sp>
        <p:nvSpPr>
          <p:cNvPr id="4" name="Text Placeholder 20">
            <a:extLst>
              <a:ext uri="{FF2B5EF4-FFF2-40B4-BE49-F238E27FC236}">
                <a16:creationId xmlns:a16="http://schemas.microsoft.com/office/drawing/2014/main" id="{06E72797-019D-753E-9A7F-382A4B344A82}"/>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 9.5(1)–(5) (Batch Zero Refinement Study and Transmission Plan Delivery)</a:t>
            </a:r>
          </a:p>
        </p:txBody>
      </p:sp>
    </p:spTree>
    <p:extLst>
      <p:ext uri="{BB962C8B-B14F-4D97-AF65-F5344CB8AC3E}">
        <p14:creationId xmlns:p14="http://schemas.microsoft.com/office/powerpoint/2010/main" val="658367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AD95-8277-3998-4208-1776FFBAAF13}"/>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70C2CBF-CA2F-D8D7-857B-0FF4BBCA81A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E70C2CBF-CA2F-D8D7-857B-0FF4BBCA81A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72D337-5833-6577-C750-DC9A9D5C492E}"/>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RPG Comment Period</a:t>
            </a:r>
          </a:p>
        </p:txBody>
      </p:sp>
      <p:sp>
        <p:nvSpPr>
          <p:cNvPr id="6" name="TrackerNumBlue 7">
            <a:extLst>
              <a:ext uri="{FF2B5EF4-FFF2-40B4-BE49-F238E27FC236}">
                <a16:creationId xmlns:a16="http://schemas.microsoft.com/office/drawing/2014/main" id="{40F4B7F6-9BEB-EB6A-B255-A7DD1633A6BD}"/>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7</a:t>
            </a:r>
          </a:p>
        </p:txBody>
      </p:sp>
      <p:sp>
        <p:nvSpPr>
          <p:cNvPr id="9" name="Sticky">
            <a:extLst>
              <a:ext uri="{FF2B5EF4-FFF2-40B4-BE49-F238E27FC236}">
                <a16:creationId xmlns:a16="http://schemas.microsoft.com/office/drawing/2014/main" id="{3C0FBC34-201F-FABE-1A13-63FE495EA19A}"/>
              </a:ext>
            </a:extLst>
          </p:cNvPr>
          <p:cNvSpPr/>
          <p:nvPr>
            <p:custDataLst>
              <p:tags r:id="rId3"/>
            </p:custDataLst>
          </p:nvPr>
        </p:nvSpPr>
        <p:spPr>
          <a:xfrm>
            <a:off x="6418352" y="3839476"/>
            <a:ext cx="2095500" cy="389186"/>
          </a:xfrm>
          <a:prstGeom prst="foldedCorner">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3500" tIns="76575" rIns="63500" bIns="635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Arial"/>
                <a:ea typeface="+mn-ea"/>
                <a:cs typeface="+mn-cs"/>
              </a:rPr>
              <a:t>update (highlight changes)</a:t>
            </a:r>
          </a:p>
        </p:txBody>
      </p:sp>
      <p:sp>
        <p:nvSpPr>
          <p:cNvPr id="27" name="Rectangle 26">
            <a:extLst>
              <a:ext uri="{FF2B5EF4-FFF2-40B4-BE49-F238E27FC236}">
                <a16:creationId xmlns:a16="http://schemas.microsoft.com/office/drawing/2014/main" id="{7AFE9786-84D3-DFC2-5A9F-9D24FBBDAE6E}"/>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4F4634C2-559A-5F4B-AE25-92D52B911509}"/>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D6A8053C-2D47-A874-0240-C6B0E6C1F0A9}"/>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30" name="Straight Connector 29">
            <a:extLst>
              <a:ext uri="{FF2B5EF4-FFF2-40B4-BE49-F238E27FC236}">
                <a16:creationId xmlns:a16="http://schemas.microsoft.com/office/drawing/2014/main" id="{D42FB0FB-ABB2-C634-26D4-D1621AE32109}"/>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8A1C48D-F73F-6549-2442-BAB77EBC151A}"/>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32" name="Straight Connector 31">
            <a:extLst>
              <a:ext uri="{FF2B5EF4-FFF2-40B4-BE49-F238E27FC236}">
                <a16:creationId xmlns:a16="http://schemas.microsoft.com/office/drawing/2014/main" id="{421C4D57-1A00-5BA2-7397-CEAA0283D82C}"/>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90BB484-426A-6D36-5583-7FC9641CA77F}"/>
              </a:ext>
            </a:extLst>
          </p:cNvPr>
          <p:cNvSpPr txBox="1">
            <a:spLocks/>
          </p:cNvSpPr>
          <p:nvPr/>
        </p:nvSpPr>
        <p:spPr>
          <a:xfrm>
            <a:off x="554737" y="1447653"/>
            <a:ext cx="3069242" cy="208518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Stakeholder review and transparency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Time-bound comment process</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Preservation of governance pathway</a:t>
            </a:r>
          </a:p>
        </p:txBody>
      </p:sp>
      <p:sp>
        <p:nvSpPr>
          <p:cNvPr id="34" name="TextBox 33">
            <a:extLst>
              <a:ext uri="{FF2B5EF4-FFF2-40B4-BE49-F238E27FC236}">
                <a16:creationId xmlns:a16="http://schemas.microsoft.com/office/drawing/2014/main" id="{1368A7E8-F65B-CEF9-62AE-A636D03B6406}"/>
              </a:ext>
            </a:extLst>
          </p:cNvPr>
          <p:cNvSpPr txBox="1">
            <a:spLocks/>
          </p:cNvSpPr>
          <p:nvPr/>
        </p:nvSpPr>
        <p:spPr>
          <a:xfrm>
            <a:off x="4110527" y="1447653"/>
            <a:ext cx="7526737" cy="28623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The Batch Refinement Study is submitted to the Regional Planning Group for revi</a:t>
            </a:r>
            <a:r>
              <a:rPr kumimoji="0" lang="en-US" sz="1600" b="0" i="0" u="none" strike="noStrike" kern="1200" cap="none" spc="0" normalizeH="0" baseline="0" noProof="0">
                <a:ln>
                  <a:noFill/>
                </a:ln>
                <a:effectLst/>
                <a:uLnTx/>
                <a:uFillTx/>
                <a:latin typeface="Arial"/>
                <a:ea typeface="+mn-ea"/>
                <a:cs typeface="+mn-cs"/>
              </a:rPr>
              <a:t>ew</a:t>
            </a:r>
            <a:r>
              <a:rPr lang="en-US">
                <a:latin typeface="Arial"/>
              </a:rPr>
              <a:t> including recommended Transmission Facility improvements resulting from the Refinement Study</a:t>
            </a:r>
            <a:endParaRPr lang="en-US"/>
          </a:p>
          <a:p>
            <a:pPr lvl="1">
              <a:buClr>
                <a:srgbClr val="000000"/>
              </a:buClr>
              <a:defRPr/>
            </a:pPr>
            <a:r>
              <a:rPr lang="en-US">
                <a:latin typeface="Arial"/>
                <a:cs typeface="Arial"/>
              </a:rPr>
              <a:t>RPG Project classification is based on the sum total of all transmission projects in the Refinement Study</a:t>
            </a:r>
            <a:endParaRPr lang="en-US">
              <a:latin typeface="Arial"/>
            </a:endParaRPr>
          </a:p>
          <a:p>
            <a:pPr lvl="1">
              <a:buClr>
                <a:srgbClr val="000000"/>
              </a:buClr>
              <a:defRPr/>
            </a:pPr>
            <a:r>
              <a:rPr kumimoji="0" lang="en-US" sz="1600" b="0" i="0" u="none" strike="noStrike" kern="1200" cap="none" spc="0" normalizeH="0" baseline="0" noProof="0">
                <a:ln>
                  <a:noFill/>
                </a:ln>
                <a:effectLst/>
                <a:uLnTx/>
                <a:uFillTx/>
                <a:latin typeface="Arial"/>
                <a:ea typeface="+mn-ea"/>
                <a:cs typeface="+mn-cs"/>
              </a:rPr>
              <a:t>Stakeholders </a:t>
            </a:r>
            <a:r>
              <a:rPr lang="en-US">
                <a:latin typeface="Arial"/>
              </a:rPr>
              <a:t>have</a:t>
            </a:r>
            <a:r>
              <a:rPr kumimoji="0" lang="en-US" sz="1600" b="0" i="0" u="none" strike="noStrike" kern="1200" cap="none" spc="0" normalizeH="0" baseline="0" noProof="0">
                <a:ln>
                  <a:noFill/>
                </a:ln>
                <a:effectLst/>
                <a:uLnTx/>
                <a:uFillTx/>
                <a:latin typeface="Arial"/>
                <a:ea typeface="+mn-ea"/>
                <a:cs typeface="+mn-cs"/>
              </a:rPr>
              <a:t> an opportunity to submit comments within a defined review period. </a:t>
            </a:r>
            <a:r>
              <a:rPr lang="en-US"/>
              <a:t>RPG review focuses on the recommended Transmission Facility improvements identified in the Refinement Study and the associated technical assumptions</a:t>
            </a:r>
            <a:endParaRPr lang="en-US">
              <a:cs typeface="Arial"/>
            </a:endParaRPr>
          </a:p>
          <a:p>
            <a:pPr lvl="1">
              <a:buClr>
                <a:srgbClr val="000000"/>
              </a:buClr>
              <a:defRPr/>
            </a:pPr>
            <a:r>
              <a:rPr lang="en-US"/>
              <a:t>RPG review does not reopen MW allocations for committed Large Loads</a:t>
            </a:r>
          </a:p>
          <a:p>
            <a:pPr lvl="1">
              <a:buClr>
                <a:srgbClr val="000000"/>
              </a:buClr>
              <a:defRPr/>
            </a:pPr>
            <a:endParaRPr lang="en-US" sz="1600" b="0" i="0" u="none" strike="noStrike" kern="1200" cap="none" spc="0" normalizeH="0" baseline="0" noProof="0">
              <a:ln>
                <a:noFill/>
              </a:ln>
              <a:effectLst/>
              <a:uLnTx/>
              <a:uFillTx/>
              <a:latin typeface="Arial"/>
              <a:cs typeface="Arial"/>
            </a:endParaRPr>
          </a:p>
        </p:txBody>
      </p:sp>
      <p:sp>
        <p:nvSpPr>
          <p:cNvPr id="5" name="Text Placeholder 20">
            <a:extLst>
              <a:ext uri="{FF2B5EF4-FFF2-40B4-BE49-F238E27FC236}">
                <a16:creationId xmlns:a16="http://schemas.microsoft.com/office/drawing/2014/main" id="{D4427963-86A1-7114-F2D4-F56DA403AC17}"/>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9.5(1)–(5) (Refinement Study and RPG Project Review)</a:t>
            </a:r>
          </a:p>
        </p:txBody>
      </p:sp>
    </p:spTree>
    <p:extLst>
      <p:ext uri="{BB962C8B-B14F-4D97-AF65-F5344CB8AC3E}">
        <p14:creationId xmlns:p14="http://schemas.microsoft.com/office/powerpoint/2010/main" val="7351070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B6309-95F8-1B0F-A3E7-49EF4B590481}"/>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CA17CAD-7F69-BBB4-7027-1EF4CC3DF481}"/>
              </a:ext>
            </a:extLst>
          </p:cNvPr>
          <p:cNvGraphicFramePr>
            <a:graphicFrameLocks noChangeAspect="1"/>
          </p:cNvGraphicFramePr>
          <p:nvPr>
            <p:custDataLst>
              <p:tags r:id="rId1"/>
            </p:custDataLst>
            <p:extLst>
              <p:ext uri="{D42A27DB-BD31-4B8C-83A1-F6EECF244321}">
                <p14:modId xmlns:p14="http://schemas.microsoft.com/office/powerpoint/2010/main" val="3853694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BCA17CAD-7F69-BBB4-7027-1EF4CC3DF4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7F676363-ECB5-92CE-9639-94C19C0AEB0A}"/>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RPG Study Mode</a:t>
            </a:r>
          </a:p>
        </p:txBody>
      </p:sp>
      <p:sp>
        <p:nvSpPr>
          <p:cNvPr id="6" name="TrackerNumBlue 7">
            <a:extLst>
              <a:ext uri="{FF2B5EF4-FFF2-40B4-BE49-F238E27FC236}">
                <a16:creationId xmlns:a16="http://schemas.microsoft.com/office/drawing/2014/main" id="{E8C0C72B-74A5-6A6B-7E63-0D991BD0DDC6}"/>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8</a:t>
            </a:r>
          </a:p>
        </p:txBody>
      </p:sp>
      <p:sp>
        <p:nvSpPr>
          <p:cNvPr id="22" name="Rectangle 21">
            <a:extLst>
              <a:ext uri="{FF2B5EF4-FFF2-40B4-BE49-F238E27FC236}">
                <a16:creationId xmlns:a16="http://schemas.microsoft.com/office/drawing/2014/main" id="{68BCCA17-B912-8E23-A750-9EEE3D6FB01C}"/>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4491DB84-3F17-E2B3-C462-60903E65BCDB}"/>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D988CE5C-CF92-263A-6846-65E41D0BBDA2}"/>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25" name="Straight Connector 24">
            <a:extLst>
              <a:ext uri="{FF2B5EF4-FFF2-40B4-BE49-F238E27FC236}">
                <a16:creationId xmlns:a16="http://schemas.microsoft.com/office/drawing/2014/main" id="{6387FDBA-8246-2C79-B133-58E7A5BC641B}"/>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12CF6D5-1392-4E06-B860-CF47885E6B92}"/>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4FE0A956-2424-0F06-3678-C1EF0A25DB58}"/>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9529830-2887-FCFC-BD1F-0F3E4DE48882}"/>
              </a:ext>
            </a:extLst>
          </p:cNvPr>
          <p:cNvSpPr txBox="1">
            <a:spLocks/>
          </p:cNvSpPr>
          <p:nvPr/>
        </p:nvSpPr>
        <p:spPr>
          <a:xfrm>
            <a:off x="554737" y="1447653"/>
            <a:ext cx="3069242" cy="10233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Targeted additional evaluation if necessary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Focused response to material concerns</a:t>
            </a:r>
          </a:p>
        </p:txBody>
      </p:sp>
      <p:sp>
        <p:nvSpPr>
          <p:cNvPr id="29" name="TextBox 28">
            <a:extLst>
              <a:ext uri="{FF2B5EF4-FFF2-40B4-BE49-F238E27FC236}">
                <a16:creationId xmlns:a16="http://schemas.microsoft.com/office/drawing/2014/main" id="{3E05AAAC-BE36-D782-91AB-4C836E646C39}"/>
              </a:ext>
            </a:extLst>
          </p:cNvPr>
          <p:cNvSpPr txBox="1">
            <a:spLocks/>
          </p:cNvSpPr>
          <p:nvPr/>
        </p:nvSpPr>
        <p:spPr>
          <a:xfrm>
            <a:off x="4110527" y="1447653"/>
            <a:ext cx="7526737" cy="204671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solidFill>
                  <a:srgbClr val="000000"/>
                </a:solidFill>
                <a:effectLst/>
                <a:uLnTx/>
                <a:uFillTx/>
                <a:latin typeface="Arial"/>
                <a:ea typeface="+mn-ea"/>
                <a:cs typeface="+mn-cs"/>
              </a:rPr>
              <a:t>If needed, ERCOT conducts a limited additional study to address specific issues raised during RPG re</a:t>
            </a:r>
            <a:r>
              <a:rPr kumimoji="0" lang="en-US" sz="1600" b="0" i="0" u="none" strike="noStrike" kern="1200" cap="none" spc="0" normalizeH="0" baseline="0" noProof="0">
                <a:ln>
                  <a:noFill/>
                </a:ln>
                <a:effectLst/>
                <a:uLnTx/>
                <a:uFillTx/>
                <a:latin typeface="Arial"/>
                <a:ea typeface="+mn-ea"/>
                <a:cs typeface="+mn-cs"/>
              </a:rPr>
              <a:t>view, any</a:t>
            </a:r>
            <a:r>
              <a:rPr lang="en-US"/>
              <a:t> additional study is limited to recommended Transmission Facility improvements and does not reopen MW allocations for committed Large Loads</a:t>
            </a:r>
            <a:endParaRPr kumimoji="0" lang="en-US" sz="16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This step is intended to provide focused technical clarification rather than a full annual RTP-level re-evaluation</a:t>
            </a:r>
          </a:p>
          <a:p>
            <a:pPr lvl="1">
              <a:buClr>
                <a:srgbClr val="000000"/>
              </a:buClr>
              <a:defRPr/>
            </a:pPr>
            <a:r>
              <a:rPr lang="en-US"/>
              <a:t>The scope of RPG Study Mode is limited to evaluation of recommended Transmission Facility improvements identified in the Refinement Study</a:t>
            </a:r>
            <a:endParaRPr kumimoji="0" lang="en-US" sz="1600" b="0" i="0" u="none" strike="noStrike" kern="1200" cap="none" spc="0" normalizeH="0" baseline="0" noProof="0">
              <a:ln>
                <a:noFill/>
              </a:ln>
              <a:effectLst/>
              <a:uLnTx/>
              <a:uFillTx/>
              <a:latin typeface="Arial"/>
              <a:ea typeface="+mn-ea"/>
              <a:cs typeface="+mn-cs"/>
            </a:endParaRPr>
          </a:p>
        </p:txBody>
      </p:sp>
      <p:sp>
        <p:nvSpPr>
          <p:cNvPr id="4" name="Text Placeholder 20">
            <a:extLst>
              <a:ext uri="{FF2B5EF4-FFF2-40B4-BE49-F238E27FC236}">
                <a16:creationId xmlns:a16="http://schemas.microsoft.com/office/drawing/2014/main" id="{6AB397A3-C3A2-CC65-79D4-0B34E094C9BA}"/>
              </a:ext>
            </a:extLst>
          </p:cNvPr>
          <p:cNvSpPr txBox="1">
            <a:spLocks/>
          </p:cNvSpPr>
          <p:nvPr/>
        </p:nvSpPr>
        <p:spPr>
          <a:xfrm>
            <a:off x="2168372" y="6537009"/>
            <a:ext cx="7703440"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Sections 9.5(1)–(5) (Refinement Study and RPG Project Review)</a:t>
            </a:r>
          </a:p>
        </p:txBody>
      </p:sp>
    </p:spTree>
    <p:extLst>
      <p:ext uri="{BB962C8B-B14F-4D97-AF65-F5344CB8AC3E}">
        <p14:creationId xmlns:p14="http://schemas.microsoft.com/office/powerpoint/2010/main" val="20145918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7832-25A9-1764-EC48-A34C1CAAA830}"/>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9911AF9-FFA1-E7A2-5A51-207E1DFC73A8}"/>
              </a:ext>
            </a:extLst>
          </p:cNvPr>
          <p:cNvGraphicFramePr>
            <a:graphicFrameLocks noChangeAspect="1"/>
          </p:cNvGraphicFramePr>
          <p:nvPr>
            <p:custDataLst>
              <p:tags r:id="rId1"/>
            </p:custDataLst>
            <p:extLst>
              <p:ext uri="{D42A27DB-BD31-4B8C-83A1-F6EECF244321}">
                <p14:modId xmlns:p14="http://schemas.microsoft.com/office/powerpoint/2010/main" val="3970339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Object 6" hidden="1">
                        <a:extLst>
                          <a:ext uri="{FF2B5EF4-FFF2-40B4-BE49-F238E27FC236}">
                            <a16:creationId xmlns:a16="http://schemas.microsoft.com/office/drawing/2014/main" id="{49911AF9-FFA1-E7A2-5A51-207E1DFC73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514A9BEC-1F7F-8D6B-BD46-170CB194B363}"/>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TAC and Board</a:t>
            </a:r>
          </a:p>
        </p:txBody>
      </p:sp>
      <p:sp>
        <p:nvSpPr>
          <p:cNvPr id="6" name="TrackerNumBlue 7">
            <a:extLst>
              <a:ext uri="{FF2B5EF4-FFF2-40B4-BE49-F238E27FC236}">
                <a16:creationId xmlns:a16="http://schemas.microsoft.com/office/drawing/2014/main" id="{9C0F82FB-DB39-D184-C435-B992940BB876}"/>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9</a:t>
            </a:r>
          </a:p>
        </p:txBody>
      </p:sp>
      <p:sp>
        <p:nvSpPr>
          <p:cNvPr id="11" name="Rectangle 10">
            <a:extLst>
              <a:ext uri="{FF2B5EF4-FFF2-40B4-BE49-F238E27FC236}">
                <a16:creationId xmlns:a16="http://schemas.microsoft.com/office/drawing/2014/main" id="{E550E81B-A346-6F0F-8AA4-27D63CCCE1B9}"/>
              </a:ext>
            </a:extLst>
          </p:cNvPr>
          <p:cNvSpPr/>
          <p:nvPr/>
        </p:nvSpPr>
        <p:spPr>
          <a:xfrm>
            <a:off x="3923381" y="993753"/>
            <a:ext cx="7868569" cy="5123142"/>
          </a:xfrm>
          <a:prstGeom prst="rect">
            <a:avLst/>
          </a:prstGeom>
          <a:solidFill>
            <a:srgbClr val="E6EB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70570A22-BD2B-BE56-73CE-B4C0275C16B2}"/>
              </a:ext>
            </a:extLst>
          </p:cNvPr>
          <p:cNvSpPr/>
          <p:nvPr/>
        </p:nvSpPr>
        <p:spPr>
          <a:xfrm>
            <a:off x="400050" y="993753"/>
            <a:ext cx="3368645" cy="5123142"/>
          </a:xfrm>
          <a:prstGeom prst="rect">
            <a:avLst/>
          </a:prstGeom>
          <a:solidFill>
            <a:schemeClr val="accent1">
              <a:lumMod val="20000"/>
              <a:lumOff val="80000"/>
              <a:alpha val="7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9B130D69-6349-3E38-7C89-063F60AE6CB3}"/>
              </a:ext>
            </a:extLst>
          </p:cNvPr>
          <p:cNvSpPr txBox="1">
            <a:spLocks/>
          </p:cNvSpPr>
          <p:nvPr/>
        </p:nvSpPr>
        <p:spPr>
          <a:xfrm>
            <a:off x="4110527" y="1093026"/>
            <a:ext cx="7526737"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Details</a:t>
            </a:r>
          </a:p>
        </p:txBody>
      </p:sp>
      <p:cxnSp>
        <p:nvCxnSpPr>
          <p:cNvPr id="18" name="Straight Connector 17">
            <a:extLst>
              <a:ext uri="{FF2B5EF4-FFF2-40B4-BE49-F238E27FC236}">
                <a16:creationId xmlns:a16="http://schemas.microsoft.com/office/drawing/2014/main" id="{B1686F8F-4F61-8AF6-17EB-6FBFA6302FED}"/>
              </a:ext>
            </a:extLst>
          </p:cNvPr>
          <p:cNvCxnSpPr>
            <a:cxnSpLocks/>
          </p:cNvCxnSpPr>
          <p:nvPr/>
        </p:nvCxnSpPr>
        <p:spPr>
          <a:xfrm>
            <a:off x="4110527" y="1386872"/>
            <a:ext cx="7526737"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534A492-7D5F-0B0F-DC0B-C0F14A3F4F9A}"/>
              </a:ext>
            </a:extLst>
          </p:cNvPr>
          <p:cNvSpPr txBox="1">
            <a:spLocks/>
          </p:cNvSpPr>
          <p:nvPr/>
        </p:nvSpPr>
        <p:spPr>
          <a:xfrm>
            <a:off x="554737" y="1093026"/>
            <a:ext cx="3069242" cy="246221"/>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Key Design Considerations</a:t>
            </a:r>
            <a:endParaRPr kumimoji="0" lang="en-US" sz="16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20" name="Straight Connector 19">
            <a:extLst>
              <a:ext uri="{FF2B5EF4-FFF2-40B4-BE49-F238E27FC236}">
                <a16:creationId xmlns:a16="http://schemas.microsoft.com/office/drawing/2014/main" id="{A694CB44-3B73-8A4B-490E-96C5BA1FCE86}"/>
              </a:ext>
            </a:extLst>
          </p:cNvPr>
          <p:cNvCxnSpPr>
            <a:cxnSpLocks/>
          </p:cNvCxnSpPr>
          <p:nvPr/>
        </p:nvCxnSpPr>
        <p:spPr>
          <a:xfrm>
            <a:off x="554736" y="1386872"/>
            <a:ext cx="306924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76C20A6-CDC3-C561-A83D-3926028B2574}"/>
              </a:ext>
            </a:extLst>
          </p:cNvPr>
          <p:cNvSpPr txBox="1">
            <a:spLocks/>
          </p:cNvSpPr>
          <p:nvPr/>
        </p:nvSpPr>
        <p:spPr>
          <a:xfrm>
            <a:off x="554737" y="1447653"/>
            <a:ext cx="3069242" cy="134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Formal governance review</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Recommendation pathway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Final approval authority</a:t>
            </a: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ERCOT endorsement of recommended projects</a:t>
            </a:r>
          </a:p>
        </p:txBody>
      </p:sp>
      <p:sp>
        <p:nvSpPr>
          <p:cNvPr id="22" name="TextBox 21">
            <a:extLst>
              <a:ext uri="{FF2B5EF4-FFF2-40B4-BE49-F238E27FC236}">
                <a16:creationId xmlns:a16="http://schemas.microsoft.com/office/drawing/2014/main" id="{0A99F35D-6826-8CF4-FB9B-C4E711667791}"/>
              </a:ext>
            </a:extLst>
          </p:cNvPr>
          <p:cNvSpPr txBox="1">
            <a:spLocks/>
          </p:cNvSpPr>
          <p:nvPr/>
        </p:nvSpPr>
        <p:spPr>
          <a:xfrm>
            <a:off x="4110527" y="1447653"/>
            <a:ext cx="7526737" cy="307007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kumimoji="0" lang="en-US" sz="1600" b="0" i="0" u="none" strike="noStrike" kern="1200" cap="none" spc="0" normalizeH="0" baseline="0" noProof="0">
                <a:ln>
                  <a:noFill/>
                </a:ln>
                <a:effectLst/>
                <a:uLnTx/>
                <a:uFillTx/>
                <a:latin typeface="Arial"/>
                <a:ea typeface="+mn-ea"/>
                <a:cs typeface="+mn-cs"/>
              </a:rPr>
              <a:t>Following completion of RPG review and any additional study,</a:t>
            </a:r>
            <a:r>
              <a:rPr lang="en-US">
                <a:latin typeface="Arial"/>
              </a:rPr>
              <a:t> if applicable,</a:t>
            </a:r>
            <a:r>
              <a:rPr kumimoji="0" lang="en-US" sz="1600" b="0" i="0" u="none" strike="noStrike" kern="1200" cap="none" spc="0" normalizeH="0" baseline="0" noProof="0">
                <a:ln>
                  <a:noFill/>
                </a:ln>
                <a:effectLst/>
                <a:uLnTx/>
                <a:uFillTx/>
                <a:latin typeface="Arial"/>
                <a:ea typeface="+mn-ea"/>
                <a:cs typeface="+mn-cs"/>
              </a:rPr>
              <a:t> the Batch Transmission Plan proceeds to TAC for review and comment in accordance with ERCOT governance procedures</a:t>
            </a:r>
          </a:p>
          <a:p>
            <a:pPr lvl="1">
              <a:buClr>
                <a:srgbClr val="000000"/>
              </a:buClr>
              <a:defRPr/>
            </a:pPr>
            <a:r>
              <a:rPr lang="en-US">
                <a:latin typeface="Arial"/>
              </a:rPr>
              <a:t>If required by the RPG process, the</a:t>
            </a:r>
            <a:r>
              <a:rPr kumimoji="0" lang="en-US" sz="1600" b="0" i="0" u="none" strike="noStrike" kern="1200" cap="none" spc="0" normalizeH="0" baseline="0" noProof="0">
                <a:ln>
                  <a:noFill/>
                </a:ln>
                <a:effectLst/>
                <a:uLnTx/>
                <a:uFillTx/>
                <a:latin typeface="Arial"/>
                <a:ea typeface="+mn-ea"/>
                <a:cs typeface="+mn-cs"/>
              </a:rPr>
              <a:t> ERCOT Board considers and acts on the recommended Transmission Plan resulting from the Batch Zero process. </a:t>
            </a:r>
            <a:r>
              <a:rPr lang="en-US"/>
              <a:t>Board action applies to recommended Transmission Facility improvements identified in the Refinement Study</a:t>
            </a:r>
            <a:endParaRPr kumimoji="0" lang="en-US" sz="1600" b="0" i="0" u="none" strike="noStrike" kern="1200" cap="none" spc="0" normalizeH="0" baseline="0" noProof="0">
              <a:ln>
                <a:noFill/>
              </a:ln>
              <a:effectLst/>
              <a:uLnTx/>
              <a:uFillTx/>
              <a:latin typeface="Arial"/>
              <a:ea typeface="+mn-ea"/>
              <a:cs typeface="+mn-cs"/>
            </a:endParaRPr>
          </a:p>
          <a:p>
            <a:pPr lvl="1">
              <a:buClr>
                <a:srgbClr val="000000"/>
              </a:buClr>
              <a:defRPr/>
            </a:pPr>
            <a:r>
              <a:rPr lang="en-US"/>
              <a:t>MW allocations for Large Loads that meet commitment criteria are not adjusted during the Refinement Study and are not part of the Transmission Plan approval considered by TAC or the ERCOT Board, if applicable</a:t>
            </a:r>
            <a:endParaRPr kumimoji="0" lang="en-US" sz="1600" b="0" i="0" u="none" strike="noStrike" kern="1200" cap="none" spc="0" normalizeH="0" baseline="0" noProof="0">
              <a:ln>
                <a:noFill/>
              </a:ln>
              <a:effectLst/>
              <a:uLnTx/>
              <a:uFillTx/>
              <a:latin typeface="Arial"/>
              <a:ea typeface="+mn-ea"/>
              <a:cs typeface="+mn-cs"/>
            </a:endParaRPr>
          </a:p>
          <a:p>
            <a:pPr marL="228600" marR="0" lvl="1" indent="-228600" algn="l" defTabSz="914400" rtl="0" eaLnBrk="1" fontAlgn="auto" latinLnBrk="0" hangingPunct="1">
              <a:lnSpc>
                <a:spcPct val="100000"/>
              </a:lnSpc>
              <a:spcBef>
                <a:spcPts val="0"/>
              </a:spcBef>
              <a:spcAft>
                <a:spcPts val="300"/>
              </a:spcAft>
              <a:buClr>
                <a:srgbClr val="000000"/>
              </a:buClr>
              <a:buSzPct val="110000"/>
              <a:buFont typeface="Wingdings" panose="05000000000000000000" pitchFamily="2" charset="2"/>
              <a:buChar char=""/>
              <a:tabLst/>
              <a:defRPr/>
            </a:pPr>
            <a:r>
              <a:rPr kumimoji="0" lang="en-US" sz="1600" b="0" i="0" u="none" strike="noStrike" kern="1200" cap="none" spc="0" normalizeH="0" baseline="0" noProof="0">
                <a:ln>
                  <a:noFill/>
                </a:ln>
                <a:effectLst/>
                <a:uLnTx/>
                <a:uFillTx/>
                <a:latin typeface="Arial"/>
                <a:ea typeface="+mn-ea"/>
                <a:cs typeface="+mn-cs"/>
              </a:rPr>
              <a:t>Approval reflects ERCOT’s independent technical review, TSP coordination, and stakeholder input through the RPG process</a:t>
            </a:r>
          </a:p>
        </p:txBody>
      </p:sp>
      <p:sp>
        <p:nvSpPr>
          <p:cNvPr id="4" name="Text Placeholder 20">
            <a:extLst>
              <a:ext uri="{FF2B5EF4-FFF2-40B4-BE49-F238E27FC236}">
                <a16:creationId xmlns:a16="http://schemas.microsoft.com/office/drawing/2014/main" id="{4314214E-F990-3400-0B08-62C9F8E0BEA7}"/>
              </a:ext>
            </a:extLst>
          </p:cNvPr>
          <p:cNvSpPr txBox="1">
            <a:spLocks/>
          </p:cNvSpPr>
          <p:nvPr/>
        </p:nvSpPr>
        <p:spPr>
          <a:xfrm>
            <a:off x="2168372"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sz="1000">
                <a:solidFill>
                  <a:srgbClr val="000000"/>
                </a:solidFill>
              </a:rPr>
              <a:t>Reference: Batch Zero PGRR, Section 9.5 (Batch Zero Refinement and Delivery of Transmission Plan) and Nodal Protocol Section 3.11.4</a:t>
            </a:r>
          </a:p>
        </p:txBody>
      </p:sp>
    </p:spTree>
    <p:extLst>
      <p:ext uri="{BB962C8B-B14F-4D97-AF65-F5344CB8AC3E}">
        <p14:creationId xmlns:p14="http://schemas.microsoft.com/office/powerpoint/2010/main" val="3952704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88335-FD49-BE65-D1E7-3FCC883F6042}"/>
            </a:ext>
          </a:extLst>
        </p:cNvPr>
        <p:cNvGrpSpPr/>
        <p:nvPr/>
      </p:nvGrpSpPr>
      <p:grpSpPr>
        <a:xfrm>
          <a:off x="0" y="0"/>
          <a:ext cx="0" cy="0"/>
          <a:chOff x="0" y="0"/>
          <a:chExt cx="0" cy="0"/>
        </a:xfrm>
      </p:grpSpPr>
      <p:graphicFrame>
        <p:nvGraphicFramePr>
          <p:cNvPr id="60" name="Object 6" hidden="1">
            <a:extLst>
              <a:ext uri="{FF2B5EF4-FFF2-40B4-BE49-F238E27FC236}">
                <a16:creationId xmlns:a16="http://schemas.microsoft.com/office/drawing/2014/main" id="{2F38972C-7ACB-DA12-5120-E4C80C5B02B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7" imgW="404" imgH="405" progId="TCLayout.ActiveDocument.1">
                  <p:embed/>
                </p:oleObj>
              </mc:Choice>
              <mc:Fallback>
                <p:oleObj name="think-cell Slide" r:id="rId87" imgW="404" imgH="405" progId="TCLayout.ActiveDocument.1">
                  <p:embed/>
                  <p:pic>
                    <p:nvPicPr>
                      <p:cNvPr id="60" name="Object 6" hidden="1">
                        <a:extLst>
                          <a:ext uri="{FF2B5EF4-FFF2-40B4-BE49-F238E27FC236}">
                            <a16:creationId xmlns:a16="http://schemas.microsoft.com/office/drawing/2014/main" id="{2F38972C-7ACB-DA12-5120-E4C80C5B02B8}"/>
                          </a:ext>
                        </a:extLst>
                      </p:cNvPr>
                      <p:cNvPicPr/>
                      <p:nvPr/>
                    </p:nvPicPr>
                    <p:blipFill>
                      <a:blip r:embed="rId88"/>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11A1AFCD-0DDA-06A5-A412-D66EFD488A5A}"/>
              </a:ext>
            </a:extLst>
          </p:cNvPr>
          <p:cNvSpPr>
            <a:spLocks noGrp="1"/>
          </p:cNvSpPr>
          <p:nvPr>
            <p:ph type="title"/>
            <p:custDataLst>
              <p:tags r:id="rId2"/>
            </p:custDataLst>
          </p:nvPr>
        </p:nvSpPr>
        <p:spPr>
          <a:xfrm>
            <a:off x="554736" y="172212"/>
            <a:ext cx="11082528" cy="76944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Steady-State Batch Study process: 6-month study cadence with continuous planning integration</a:t>
            </a:r>
          </a:p>
        </p:txBody>
      </p:sp>
      <p:sp>
        <p:nvSpPr>
          <p:cNvPr id="65" name="Text Placeholder 57">
            <a:extLst>
              <a:ext uri="{FF2B5EF4-FFF2-40B4-BE49-F238E27FC236}">
                <a16:creationId xmlns:a16="http://schemas.microsoft.com/office/drawing/2014/main" id="{9421DBAA-6CDA-BFDE-59C7-326ED61EBF61}"/>
              </a:ext>
            </a:extLst>
          </p:cNvPr>
          <p:cNvSpPr>
            <a:spLocks noGrp="1"/>
          </p:cNvSpPr>
          <p:nvPr>
            <p:custDataLst>
              <p:tags r:id="rId3"/>
            </p:custDataLst>
          </p:nvPr>
        </p:nvSpPr>
        <p:spPr bwMode="auto">
          <a:xfrm>
            <a:off x="1265238" y="1287462"/>
            <a:ext cx="4746625"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br>
              <a:rPr lang="en-US" altLang="en-US" sz="1400" b="1">
                <a:effectLst/>
              </a:rPr>
            </a:br>
            <a:r>
              <a:rPr lang="en-US" altLang="en-US" sz="1400" b="1">
                <a:effectLst/>
              </a:rPr>
              <a:t>Year 1</a:t>
            </a:r>
            <a:endParaRPr lang="en-US" sz="1400" b="1"/>
          </a:p>
        </p:txBody>
      </p:sp>
      <p:sp>
        <p:nvSpPr>
          <p:cNvPr id="80" name="Text Placeholder 57">
            <a:extLst>
              <a:ext uri="{FF2B5EF4-FFF2-40B4-BE49-F238E27FC236}">
                <a16:creationId xmlns:a16="http://schemas.microsoft.com/office/drawing/2014/main" id="{D3910ADC-B2A8-3AB7-F3AD-9D0C9B9A140A}"/>
              </a:ext>
            </a:extLst>
          </p:cNvPr>
          <p:cNvSpPr>
            <a:spLocks noGrp="1"/>
          </p:cNvSpPr>
          <p:nvPr>
            <p:custDataLst>
              <p:tags r:id="rId4"/>
            </p:custDataLst>
          </p:nvPr>
        </p:nvSpPr>
        <p:spPr bwMode="auto">
          <a:xfrm>
            <a:off x="6011864" y="1287462"/>
            <a:ext cx="5186363"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br>
              <a:rPr lang="en-US" altLang="en-US" sz="1400" b="1"/>
            </a:br>
            <a:r>
              <a:rPr lang="en-US" altLang="en-US" sz="1400" b="1"/>
              <a:t>Year 2</a:t>
            </a:r>
            <a:endParaRPr lang="en-US" sz="1400" b="1"/>
          </a:p>
        </p:txBody>
      </p:sp>
      <p:sp>
        <p:nvSpPr>
          <p:cNvPr id="40" name="Text Placeholder 57">
            <a:extLst>
              <a:ext uri="{FF2B5EF4-FFF2-40B4-BE49-F238E27FC236}">
                <a16:creationId xmlns:a16="http://schemas.microsoft.com/office/drawing/2014/main" id="{27307FE7-0110-D9C6-3DBC-8B4D5027576F}"/>
              </a:ext>
            </a:extLst>
          </p:cNvPr>
          <p:cNvSpPr>
            <a:spLocks noGrp="1"/>
          </p:cNvSpPr>
          <p:nvPr>
            <p:custDataLst>
              <p:tags r:id="rId5"/>
            </p:custDataLst>
          </p:nvPr>
        </p:nvSpPr>
        <p:spPr bwMode="auto">
          <a:xfrm>
            <a:off x="11198225" y="1287463"/>
            <a:ext cx="439738" cy="4889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altLang="en-US" sz="1400" b="1"/>
              <a:t>Year 3</a:t>
            </a:r>
            <a:endParaRPr lang="en-US" sz="1400" b="1"/>
          </a:p>
        </p:txBody>
      </p:sp>
      <p:sp>
        <p:nvSpPr>
          <p:cNvPr id="41" name="Text Placeholder 57">
            <a:extLst>
              <a:ext uri="{FF2B5EF4-FFF2-40B4-BE49-F238E27FC236}">
                <a16:creationId xmlns:a16="http://schemas.microsoft.com/office/drawing/2014/main" id="{A896B734-51E6-F911-B770-62940AEC612C}"/>
              </a:ext>
            </a:extLst>
          </p:cNvPr>
          <p:cNvSpPr>
            <a:spLocks noGrp="1"/>
          </p:cNvSpPr>
          <p:nvPr>
            <p:custDataLst>
              <p:tags r:id="rId6"/>
            </p:custDataLst>
          </p:nvPr>
        </p:nvSpPr>
        <p:spPr bwMode="auto">
          <a:xfrm>
            <a:off x="1265238" y="1776414"/>
            <a:ext cx="3984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1DF5BE94-FA7B-471D-96E9-8B2594C34143}" type="datetime'''''''''F''''''e''''''''''''''''b'''''''''">
              <a:rPr lang="en-US" altLang="en-US" sz="1400" b="1" smtClean="0"/>
              <a:pPr marL="0" lvl="0" indent="0">
                <a:spcBef>
                  <a:spcPct val="0"/>
                </a:spcBef>
                <a:spcAft>
                  <a:spcPct val="0"/>
                </a:spcAft>
                <a:buNone/>
              </a:pPr>
              <a:t>Feb</a:t>
            </a:fld>
            <a:endParaRPr lang="en-US" sz="1400" b="1"/>
          </a:p>
        </p:txBody>
      </p:sp>
      <p:sp>
        <p:nvSpPr>
          <p:cNvPr id="42" name="Text Placeholder 57">
            <a:extLst>
              <a:ext uri="{FF2B5EF4-FFF2-40B4-BE49-F238E27FC236}">
                <a16:creationId xmlns:a16="http://schemas.microsoft.com/office/drawing/2014/main" id="{08A17E4E-E573-5A00-01D4-7560E542B914}"/>
              </a:ext>
            </a:extLst>
          </p:cNvPr>
          <p:cNvSpPr>
            <a:spLocks noGrp="1"/>
          </p:cNvSpPr>
          <p:nvPr>
            <p:custDataLst>
              <p:tags r:id="rId7"/>
            </p:custDataLst>
          </p:nvPr>
        </p:nvSpPr>
        <p:spPr bwMode="auto">
          <a:xfrm>
            <a:off x="1663700"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C2231AAF-05EB-498A-B140-9F3E59DF6493}" type="datetime'''''Ma''''r'''''''''''">
              <a:rPr lang="en-US" altLang="en-US" sz="1400" b="1" smtClean="0"/>
              <a:pPr marL="0" lvl="0" indent="0">
                <a:spcBef>
                  <a:spcPct val="0"/>
                </a:spcBef>
                <a:spcAft>
                  <a:spcPct val="0"/>
                </a:spcAft>
                <a:buNone/>
              </a:pPr>
              <a:t>Mar</a:t>
            </a:fld>
            <a:endParaRPr lang="en-US" sz="1400" b="1"/>
          </a:p>
        </p:txBody>
      </p:sp>
      <p:sp>
        <p:nvSpPr>
          <p:cNvPr id="43" name="Text Placeholder 57">
            <a:extLst>
              <a:ext uri="{FF2B5EF4-FFF2-40B4-BE49-F238E27FC236}">
                <a16:creationId xmlns:a16="http://schemas.microsoft.com/office/drawing/2014/main" id="{7F05C46C-C51F-E4DD-EBB9-60DC1E74181C}"/>
              </a:ext>
            </a:extLst>
          </p:cNvPr>
          <p:cNvSpPr>
            <a:spLocks noGrp="1"/>
          </p:cNvSpPr>
          <p:nvPr>
            <p:custDataLst>
              <p:tags r:id="rId8"/>
            </p:custDataLst>
          </p:nvPr>
        </p:nvSpPr>
        <p:spPr bwMode="auto">
          <a:xfrm>
            <a:off x="2103438"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DC92985-9B21-4BE2-91FD-38B9F4722DAD}" type="datetime'''''''''''A''''''''''''''''''p''''''''''''''''''''r'">
              <a:rPr lang="en-US" altLang="en-US" sz="1400" b="1" smtClean="0"/>
              <a:pPr marL="0" lvl="0" indent="0">
                <a:spcBef>
                  <a:spcPct val="0"/>
                </a:spcBef>
                <a:spcAft>
                  <a:spcPct val="0"/>
                </a:spcAft>
                <a:buNone/>
              </a:pPr>
              <a:t>Apr</a:t>
            </a:fld>
            <a:endParaRPr lang="en-US" sz="1400" b="1"/>
          </a:p>
        </p:txBody>
      </p:sp>
      <p:sp>
        <p:nvSpPr>
          <p:cNvPr id="44" name="Text Placeholder 57">
            <a:extLst>
              <a:ext uri="{FF2B5EF4-FFF2-40B4-BE49-F238E27FC236}">
                <a16:creationId xmlns:a16="http://schemas.microsoft.com/office/drawing/2014/main" id="{D7FC871F-9F0A-66FC-334F-8E9758ECB3E0}"/>
              </a:ext>
            </a:extLst>
          </p:cNvPr>
          <p:cNvSpPr>
            <a:spLocks noGrp="1"/>
          </p:cNvSpPr>
          <p:nvPr>
            <p:custDataLst>
              <p:tags r:id="rId9"/>
            </p:custDataLst>
          </p:nvPr>
        </p:nvSpPr>
        <p:spPr bwMode="auto">
          <a:xfrm>
            <a:off x="2530475"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DB976AB-46C3-40C7-8A53-6EE5A9A5488B}" type="datetime'M''a''''''''''''''''''''''''''''''y'''''''">
              <a:rPr lang="en-US" altLang="en-US" sz="1400" b="1" smtClean="0"/>
              <a:pPr marL="0" lvl="0" indent="0">
                <a:spcBef>
                  <a:spcPct val="0"/>
                </a:spcBef>
                <a:spcAft>
                  <a:spcPct val="0"/>
                </a:spcAft>
                <a:buNone/>
              </a:pPr>
              <a:t>May</a:t>
            </a:fld>
            <a:endParaRPr lang="en-US" sz="1400" b="1"/>
          </a:p>
        </p:txBody>
      </p:sp>
      <p:sp>
        <p:nvSpPr>
          <p:cNvPr id="45" name="Text Placeholder 57">
            <a:extLst>
              <a:ext uri="{FF2B5EF4-FFF2-40B4-BE49-F238E27FC236}">
                <a16:creationId xmlns:a16="http://schemas.microsoft.com/office/drawing/2014/main" id="{12572075-42E1-5D00-3772-553E26B46D7E}"/>
              </a:ext>
            </a:extLst>
          </p:cNvPr>
          <p:cNvSpPr>
            <a:spLocks noGrp="1"/>
          </p:cNvSpPr>
          <p:nvPr>
            <p:custDataLst>
              <p:tags r:id="rId10"/>
            </p:custDataLst>
          </p:nvPr>
        </p:nvSpPr>
        <p:spPr bwMode="auto">
          <a:xfrm>
            <a:off x="2970213"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903270C-C602-4BD9-B1BA-337192CCDCA6}" type="datetime'''''''''''''''J''''''''u''''''''''''''''''n'''''''''''''''''''">
              <a:rPr lang="en-US" altLang="en-US" sz="1400" b="1" smtClean="0"/>
              <a:pPr marL="0" lvl="0" indent="0">
                <a:spcBef>
                  <a:spcPct val="0"/>
                </a:spcBef>
                <a:spcAft>
                  <a:spcPct val="0"/>
                </a:spcAft>
                <a:buNone/>
              </a:pPr>
              <a:t>Jun</a:t>
            </a:fld>
            <a:endParaRPr lang="en-US" sz="1400" b="1"/>
          </a:p>
        </p:txBody>
      </p:sp>
      <p:sp>
        <p:nvSpPr>
          <p:cNvPr id="46" name="Text Placeholder 57">
            <a:extLst>
              <a:ext uri="{FF2B5EF4-FFF2-40B4-BE49-F238E27FC236}">
                <a16:creationId xmlns:a16="http://schemas.microsoft.com/office/drawing/2014/main" id="{07BA8E29-5235-9E2B-4C07-66E2D6FD84A8}"/>
              </a:ext>
            </a:extLst>
          </p:cNvPr>
          <p:cNvSpPr>
            <a:spLocks noGrp="1"/>
          </p:cNvSpPr>
          <p:nvPr>
            <p:custDataLst>
              <p:tags r:id="rId11"/>
            </p:custDataLst>
          </p:nvPr>
        </p:nvSpPr>
        <p:spPr bwMode="auto">
          <a:xfrm>
            <a:off x="3397250"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5ED7AF8-A3EB-45E9-8B2C-598973F2860C}" type="datetime'''''J''''u''''''''''''l'''''''''''">
              <a:rPr lang="en-US" altLang="en-US" sz="1400" b="1" smtClean="0"/>
              <a:pPr marL="0" lvl="0" indent="0">
                <a:spcBef>
                  <a:spcPct val="0"/>
                </a:spcBef>
                <a:spcAft>
                  <a:spcPct val="0"/>
                </a:spcAft>
                <a:buNone/>
              </a:pPr>
              <a:t>Jul</a:t>
            </a:fld>
            <a:endParaRPr lang="en-US" sz="1400" b="1"/>
          </a:p>
        </p:txBody>
      </p:sp>
      <p:sp>
        <p:nvSpPr>
          <p:cNvPr id="47" name="Text Placeholder 57">
            <a:extLst>
              <a:ext uri="{FF2B5EF4-FFF2-40B4-BE49-F238E27FC236}">
                <a16:creationId xmlns:a16="http://schemas.microsoft.com/office/drawing/2014/main" id="{DD6B0316-CE05-1EA8-6EA3-129F58A84AC9}"/>
              </a:ext>
            </a:extLst>
          </p:cNvPr>
          <p:cNvSpPr>
            <a:spLocks noGrp="1"/>
          </p:cNvSpPr>
          <p:nvPr>
            <p:custDataLst>
              <p:tags r:id="rId12"/>
            </p:custDataLst>
          </p:nvPr>
        </p:nvSpPr>
        <p:spPr bwMode="auto">
          <a:xfrm>
            <a:off x="3836988"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43E81669-2800-4E5B-AA86-6EC6EED6F979}" type="datetime'''''''''A''''''''''''''''''''''''''''''''''u''''''g'">
              <a:rPr lang="en-US" altLang="en-US" sz="1400" b="1" smtClean="0"/>
              <a:pPr marL="0" lvl="0" indent="0">
                <a:spcBef>
                  <a:spcPct val="0"/>
                </a:spcBef>
                <a:spcAft>
                  <a:spcPct val="0"/>
                </a:spcAft>
                <a:buNone/>
              </a:pPr>
              <a:t>Aug</a:t>
            </a:fld>
            <a:endParaRPr lang="en-US" sz="1400" b="1"/>
          </a:p>
        </p:txBody>
      </p:sp>
      <p:sp>
        <p:nvSpPr>
          <p:cNvPr id="48" name="Text Placeholder 57">
            <a:extLst>
              <a:ext uri="{FF2B5EF4-FFF2-40B4-BE49-F238E27FC236}">
                <a16:creationId xmlns:a16="http://schemas.microsoft.com/office/drawing/2014/main" id="{5657B1F0-0D9F-FDF3-34A1-F07763CF2421}"/>
              </a:ext>
            </a:extLst>
          </p:cNvPr>
          <p:cNvSpPr>
            <a:spLocks noGrp="1"/>
          </p:cNvSpPr>
          <p:nvPr>
            <p:custDataLst>
              <p:tags r:id="rId13"/>
            </p:custDataLst>
          </p:nvPr>
        </p:nvSpPr>
        <p:spPr bwMode="auto">
          <a:xfrm>
            <a:off x="4278313"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8EF349D6-D146-4E4B-A18F-370EF92D5E2C}" type="datetime'''''''''''''''''''''''''''''''Sep'''''''''">
              <a:rPr lang="en-US" altLang="en-US" sz="1400" b="1" smtClean="0"/>
              <a:pPr marL="0" lvl="0" indent="0">
                <a:spcBef>
                  <a:spcPct val="0"/>
                </a:spcBef>
                <a:spcAft>
                  <a:spcPct val="0"/>
                </a:spcAft>
                <a:buNone/>
              </a:pPr>
              <a:t>Sep</a:t>
            </a:fld>
            <a:endParaRPr lang="en-US" sz="1400" b="1"/>
          </a:p>
        </p:txBody>
      </p:sp>
      <p:sp>
        <p:nvSpPr>
          <p:cNvPr id="49" name="Text Placeholder 57">
            <a:extLst>
              <a:ext uri="{FF2B5EF4-FFF2-40B4-BE49-F238E27FC236}">
                <a16:creationId xmlns:a16="http://schemas.microsoft.com/office/drawing/2014/main" id="{0EAF9442-D89F-DA2D-C030-880809EB967C}"/>
              </a:ext>
            </a:extLst>
          </p:cNvPr>
          <p:cNvSpPr>
            <a:spLocks noGrp="1"/>
          </p:cNvSpPr>
          <p:nvPr>
            <p:custDataLst>
              <p:tags r:id="rId14"/>
            </p:custDataLst>
          </p:nvPr>
        </p:nvSpPr>
        <p:spPr bwMode="auto">
          <a:xfrm>
            <a:off x="4703763"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72246CA-1CD8-48D0-9EE8-AD38F506C640}" type="datetime'''''O''''''''''''c''''''''''''''''t'''''''''''''''''''''''''">
              <a:rPr lang="en-US" altLang="en-US" sz="1400" b="1" smtClean="0"/>
              <a:pPr marL="0" lvl="0" indent="0">
                <a:spcBef>
                  <a:spcPct val="0"/>
                </a:spcBef>
                <a:spcAft>
                  <a:spcPct val="0"/>
                </a:spcAft>
                <a:buNone/>
              </a:pPr>
              <a:t>Oct</a:t>
            </a:fld>
            <a:endParaRPr lang="en-US" sz="1400" b="1"/>
          </a:p>
        </p:txBody>
      </p:sp>
      <p:sp>
        <p:nvSpPr>
          <p:cNvPr id="50" name="Text Placeholder 57">
            <a:extLst>
              <a:ext uri="{FF2B5EF4-FFF2-40B4-BE49-F238E27FC236}">
                <a16:creationId xmlns:a16="http://schemas.microsoft.com/office/drawing/2014/main" id="{F0259FC2-10A8-7CEF-A95A-77861E9A7746}"/>
              </a:ext>
            </a:extLst>
          </p:cNvPr>
          <p:cNvSpPr>
            <a:spLocks noGrp="1"/>
          </p:cNvSpPr>
          <p:nvPr>
            <p:custDataLst>
              <p:tags r:id="rId15"/>
            </p:custDataLst>
          </p:nvPr>
        </p:nvSpPr>
        <p:spPr bwMode="auto">
          <a:xfrm>
            <a:off x="5145088"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506B043B-B170-4E70-B9D0-9DA637ABF341}" type="datetime'''N''''''''ov'''''''''''''''''''''''''">
              <a:rPr lang="en-US" altLang="en-US" sz="1400" b="1" smtClean="0"/>
              <a:pPr marL="0" lvl="0" indent="0">
                <a:spcBef>
                  <a:spcPct val="0"/>
                </a:spcBef>
                <a:spcAft>
                  <a:spcPct val="0"/>
                </a:spcAft>
                <a:buNone/>
              </a:pPr>
              <a:t>Nov</a:t>
            </a:fld>
            <a:endParaRPr lang="en-US" sz="1400" b="1"/>
          </a:p>
        </p:txBody>
      </p:sp>
      <p:sp>
        <p:nvSpPr>
          <p:cNvPr id="51" name="Text Placeholder 57">
            <a:extLst>
              <a:ext uri="{FF2B5EF4-FFF2-40B4-BE49-F238E27FC236}">
                <a16:creationId xmlns:a16="http://schemas.microsoft.com/office/drawing/2014/main" id="{CF84AF8C-0056-E0AC-D308-BA5F4D2AF783}"/>
              </a:ext>
            </a:extLst>
          </p:cNvPr>
          <p:cNvSpPr>
            <a:spLocks noGrp="1"/>
          </p:cNvSpPr>
          <p:nvPr>
            <p:custDataLst>
              <p:tags r:id="rId16"/>
            </p:custDataLst>
          </p:nvPr>
        </p:nvSpPr>
        <p:spPr bwMode="auto">
          <a:xfrm>
            <a:off x="5570538"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DB4E810-6444-4D6A-A80C-955C7AE74F76}" type="datetime'''''''''''''D''''''''''''e''''''''''''''c'''''''''''''">
              <a:rPr lang="en-US" altLang="en-US" sz="1400" b="1" smtClean="0"/>
              <a:pPr marL="0" lvl="0" indent="0">
                <a:spcBef>
                  <a:spcPct val="0"/>
                </a:spcBef>
                <a:spcAft>
                  <a:spcPct val="0"/>
                </a:spcAft>
                <a:buNone/>
              </a:pPr>
              <a:t>Dec</a:t>
            </a:fld>
            <a:endParaRPr lang="en-US" sz="1400" b="1"/>
          </a:p>
        </p:txBody>
      </p:sp>
      <p:sp>
        <p:nvSpPr>
          <p:cNvPr id="52" name="Text Placeholder 57">
            <a:extLst>
              <a:ext uri="{FF2B5EF4-FFF2-40B4-BE49-F238E27FC236}">
                <a16:creationId xmlns:a16="http://schemas.microsoft.com/office/drawing/2014/main" id="{AE42312A-39B5-2447-BA12-9298DFAEDD3C}"/>
              </a:ext>
            </a:extLst>
          </p:cNvPr>
          <p:cNvSpPr>
            <a:spLocks noGrp="1"/>
          </p:cNvSpPr>
          <p:nvPr>
            <p:custDataLst>
              <p:tags r:id="rId17"/>
            </p:custDataLst>
          </p:nvPr>
        </p:nvSpPr>
        <p:spPr bwMode="auto">
          <a:xfrm>
            <a:off x="601186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FBB46909-56C0-4301-8201-D329AB57E668}" type="datetime'J''a''''''''''''''''''''''''''''''''''''''''''''n'''''''''''''">
              <a:rPr lang="en-US" altLang="en-US" sz="1400" b="1" smtClean="0"/>
              <a:pPr marL="0" lvl="0" indent="0">
                <a:spcBef>
                  <a:spcPct val="0"/>
                </a:spcBef>
                <a:spcAft>
                  <a:spcPct val="0"/>
                </a:spcAft>
                <a:buNone/>
              </a:pPr>
              <a:t>Jan</a:t>
            </a:fld>
            <a:endParaRPr lang="en-US" sz="1400" b="1"/>
          </a:p>
        </p:txBody>
      </p:sp>
      <p:sp>
        <p:nvSpPr>
          <p:cNvPr id="53" name="Text Placeholder 57">
            <a:extLst>
              <a:ext uri="{FF2B5EF4-FFF2-40B4-BE49-F238E27FC236}">
                <a16:creationId xmlns:a16="http://schemas.microsoft.com/office/drawing/2014/main" id="{C28CE70D-0312-935C-A68E-F4FE5792069A}"/>
              </a:ext>
            </a:extLst>
          </p:cNvPr>
          <p:cNvSpPr>
            <a:spLocks noGrp="1"/>
          </p:cNvSpPr>
          <p:nvPr>
            <p:custDataLst>
              <p:tags r:id="rId18"/>
            </p:custDataLst>
          </p:nvPr>
        </p:nvSpPr>
        <p:spPr bwMode="auto">
          <a:xfrm>
            <a:off x="6451600" y="1776414"/>
            <a:ext cx="398463"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C6C274D-1C1F-4DD0-A9AE-2972577C4189}" type="datetime'''''''''''''F''''''e''''''''b'''''''''''">
              <a:rPr lang="en-US" altLang="en-US" sz="1400" b="1" smtClean="0"/>
              <a:pPr marL="0" lvl="0" indent="0">
                <a:spcBef>
                  <a:spcPct val="0"/>
                </a:spcBef>
                <a:spcAft>
                  <a:spcPct val="0"/>
                </a:spcAft>
                <a:buNone/>
              </a:pPr>
              <a:t>Feb</a:t>
            </a:fld>
            <a:endParaRPr lang="en-US" sz="1400" b="1"/>
          </a:p>
        </p:txBody>
      </p:sp>
      <p:sp>
        <p:nvSpPr>
          <p:cNvPr id="54" name="Text Placeholder 57">
            <a:extLst>
              <a:ext uri="{FF2B5EF4-FFF2-40B4-BE49-F238E27FC236}">
                <a16:creationId xmlns:a16="http://schemas.microsoft.com/office/drawing/2014/main" id="{2F3357FB-1E13-4517-072F-EF6100D04958}"/>
              </a:ext>
            </a:extLst>
          </p:cNvPr>
          <p:cNvSpPr>
            <a:spLocks noGrp="1"/>
          </p:cNvSpPr>
          <p:nvPr>
            <p:custDataLst>
              <p:tags r:id="rId19"/>
            </p:custDataLst>
          </p:nvPr>
        </p:nvSpPr>
        <p:spPr bwMode="auto">
          <a:xfrm>
            <a:off x="685006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96BAEB17-A24B-45B3-A121-CBBBED45D489}" type="datetime'''''''''''''''''''M''''''''''''''''a''''r'''''''''''''''''">
              <a:rPr lang="en-US" altLang="en-US" sz="1400" b="1" smtClean="0"/>
              <a:pPr marL="0" lvl="0" indent="0">
                <a:spcBef>
                  <a:spcPct val="0"/>
                </a:spcBef>
                <a:spcAft>
                  <a:spcPct val="0"/>
                </a:spcAft>
                <a:buNone/>
              </a:pPr>
              <a:t>Mar</a:t>
            </a:fld>
            <a:endParaRPr lang="en-US" sz="1400" b="1"/>
          </a:p>
        </p:txBody>
      </p:sp>
      <p:sp>
        <p:nvSpPr>
          <p:cNvPr id="55" name="Text Placeholder 57">
            <a:extLst>
              <a:ext uri="{FF2B5EF4-FFF2-40B4-BE49-F238E27FC236}">
                <a16:creationId xmlns:a16="http://schemas.microsoft.com/office/drawing/2014/main" id="{AB8D3649-80FD-A52B-7289-087ED2948C84}"/>
              </a:ext>
            </a:extLst>
          </p:cNvPr>
          <p:cNvSpPr>
            <a:spLocks noGrp="1"/>
          </p:cNvSpPr>
          <p:nvPr>
            <p:custDataLst>
              <p:tags r:id="rId20"/>
            </p:custDataLst>
          </p:nvPr>
        </p:nvSpPr>
        <p:spPr bwMode="auto">
          <a:xfrm>
            <a:off x="7289800"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539BBB1-DC9D-4AFC-9432-9FF27429BF13}" type="datetime'''''''''''''A''''''''''''''''''''''''p''''''''''''r'''''''">
              <a:rPr lang="en-US" altLang="en-US" sz="1400" b="1" smtClean="0"/>
              <a:pPr marL="0" lvl="0" indent="0">
                <a:spcBef>
                  <a:spcPct val="0"/>
                </a:spcBef>
                <a:spcAft>
                  <a:spcPct val="0"/>
                </a:spcAft>
                <a:buNone/>
              </a:pPr>
              <a:t>Apr</a:t>
            </a:fld>
            <a:endParaRPr lang="en-US" sz="1400" b="1"/>
          </a:p>
        </p:txBody>
      </p:sp>
      <p:sp>
        <p:nvSpPr>
          <p:cNvPr id="61" name="Text Placeholder 57">
            <a:extLst>
              <a:ext uri="{FF2B5EF4-FFF2-40B4-BE49-F238E27FC236}">
                <a16:creationId xmlns:a16="http://schemas.microsoft.com/office/drawing/2014/main" id="{85929727-AC98-BDD8-C5C1-17B13076A17C}"/>
              </a:ext>
            </a:extLst>
          </p:cNvPr>
          <p:cNvSpPr>
            <a:spLocks noGrp="1"/>
          </p:cNvSpPr>
          <p:nvPr>
            <p:custDataLst>
              <p:tags r:id="rId21"/>
            </p:custDataLst>
          </p:nvPr>
        </p:nvSpPr>
        <p:spPr bwMode="auto">
          <a:xfrm>
            <a:off x="7716838"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C78F302-EFA4-4990-BB87-A42EAF571AF8}" type="datetime'''''M''a''''''''''''''y'''''''''''''''''''''''''''''''''''">
              <a:rPr lang="en-US" altLang="en-US" sz="1400" b="1" smtClean="0"/>
              <a:pPr marL="0" lvl="0" indent="0">
                <a:spcBef>
                  <a:spcPct val="0"/>
                </a:spcBef>
                <a:spcAft>
                  <a:spcPct val="0"/>
                </a:spcAft>
                <a:buNone/>
              </a:pPr>
              <a:t>May</a:t>
            </a:fld>
            <a:endParaRPr lang="en-US" sz="1400" b="1"/>
          </a:p>
        </p:txBody>
      </p:sp>
      <p:sp>
        <p:nvSpPr>
          <p:cNvPr id="62" name="Text Placeholder 57">
            <a:extLst>
              <a:ext uri="{FF2B5EF4-FFF2-40B4-BE49-F238E27FC236}">
                <a16:creationId xmlns:a16="http://schemas.microsoft.com/office/drawing/2014/main" id="{EFB30270-9ABD-1791-0C73-3034B0C27403}"/>
              </a:ext>
            </a:extLst>
          </p:cNvPr>
          <p:cNvSpPr>
            <a:spLocks noGrp="1"/>
          </p:cNvSpPr>
          <p:nvPr>
            <p:custDataLst>
              <p:tags r:id="rId22"/>
            </p:custDataLst>
          </p:nvPr>
        </p:nvSpPr>
        <p:spPr bwMode="auto">
          <a:xfrm>
            <a:off x="8156575" y="1776414"/>
            <a:ext cx="4270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C753ADD7-59D7-467B-B9B4-A4870775FD5C}" type="datetime'''''''''''''''''''''''''J''''''''''u''''''n'''''''''">
              <a:rPr lang="en-US" altLang="en-US" sz="1400" b="1" smtClean="0"/>
              <a:pPr marL="0" lvl="0" indent="0">
                <a:spcBef>
                  <a:spcPct val="0"/>
                </a:spcBef>
                <a:spcAft>
                  <a:spcPct val="0"/>
                </a:spcAft>
                <a:buNone/>
              </a:pPr>
              <a:t>Jun</a:t>
            </a:fld>
            <a:endParaRPr lang="en-US" sz="1400" b="1"/>
          </a:p>
        </p:txBody>
      </p:sp>
      <p:sp>
        <p:nvSpPr>
          <p:cNvPr id="63" name="Text Placeholder 57">
            <a:extLst>
              <a:ext uri="{FF2B5EF4-FFF2-40B4-BE49-F238E27FC236}">
                <a16:creationId xmlns:a16="http://schemas.microsoft.com/office/drawing/2014/main" id="{90B03249-FAC8-EC88-3BB7-5AF30609CB74}"/>
              </a:ext>
            </a:extLst>
          </p:cNvPr>
          <p:cNvSpPr>
            <a:spLocks noGrp="1"/>
          </p:cNvSpPr>
          <p:nvPr>
            <p:custDataLst>
              <p:tags r:id="rId23"/>
            </p:custDataLst>
          </p:nvPr>
        </p:nvSpPr>
        <p:spPr bwMode="auto">
          <a:xfrm>
            <a:off x="8583613" y="1776414"/>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740EEB44-FFB4-41DE-A106-17F1DACC8BA4}" type="datetime'''''''''''''J''''''''u''''''''l'''''''''''''''''''''''''''">
              <a:rPr lang="en-US" altLang="en-US" sz="1400" b="1" smtClean="0"/>
              <a:pPr marL="0" lvl="0" indent="0">
                <a:spcBef>
                  <a:spcPct val="0"/>
                </a:spcBef>
                <a:spcAft>
                  <a:spcPct val="0"/>
                </a:spcAft>
                <a:buNone/>
              </a:pPr>
              <a:t>Jul</a:t>
            </a:fld>
            <a:endParaRPr lang="en-US" sz="1400" b="1"/>
          </a:p>
        </p:txBody>
      </p:sp>
      <p:sp>
        <p:nvSpPr>
          <p:cNvPr id="64" name="Text Placeholder 57">
            <a:extLst>
              <a:ext uri="{FF2B5EF4-FFF2-40B4-BE49-F238E27FC236}">
                <a16:creationId xmlns:a16="http://schemas.microsoft.com/office/drawing/2014/main" id="{B2627101-261A-47A5-6CF1-9E691B79E65E}"/>
              </a:ext>
            </a:extLst>
          </p:cNvPr>
          <p:cNvSpPr>
            <a:spLocks noGrp="1"/>
          </p:cNvSpPr>
          <p:nvPr>
            <p:custDataLst>
              <p:tags r:id="rId24"/>
            </p:custDataLst>
          </p:nvPr>
        </p:nvSpPr>
        <p:spPr bwMode="auto">
          <a:xfrm>
            <a:off x="9023350"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712A86EE-EF3E-4CF1-82ED-C24F870477B0}" type="datetime'''''''''''A''''''''''''''''''''''''''''''u''''g'''">
              <a:rPr lang="en-US" altLang="en-US" sz="1400" b="1" smtClean="0"/>
              <a:pPr marL="0" lvl="0" indent="0">
                <a:spcBef>
                  <a:spcPct val="0"/>
                </a:spcBef>
                <a:spcAft>
                  <a:spcPct val="0"/>
                </a:spcAft>
                <a:buNone/>
              </a:pPr>
              <a:t>Aug</a:t>
            </a:fld>
            <a:endParaRPr lang="en-US" sz="1400" b="1"/>
          </a:p>
        </p:txBody>
      </p:sp>
      <p:sp>
        <p:nvSpPr>
          <p:cNvPr id="66" name="Text Placeholder 57">
            <a:extLst>
              <a:ext uri="{FF2B5EF4-FFF2-40B4-BE49-F238E27FC236}">
                <a16:creationId xmlns:a16="http://schemas.microsoft.com/office/drawing/2014/main" id="{B4109B19-41C0-9ED3-5D42-D42A5D9433D7}"/>
              </a:ext>
            </a:extLst>
          </p:cNvPr>
          <p:cNvSpPr>
            <a:spLocks noGrp="1"/>
          </p:cNvSpPr>
          <p:nvPr>
            <p:custDataLst>
              <p:tags r:id="rId25"/>
            </p:custDataLst>
          </p:nvPr>
        </p:nvSpPr>
        <p:spPr bwMode="auto">
          <a:xfrm>
            <a:off x="9464675"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F450FEF1-1683-4079-A9FE-8F3E375E7111}" type="datetime'''S''e''p'''''''''''''''">
              <a:rPr lang="en-US" altLang="en-US" sz="1400" b="1" smtClean="0"/>
              <a:pPr marL="0" lvl="0" indent="0">
                <a:spcBef>
                  <a:spcPct val="0"/>
                </a:spcBef>
                <a:spcAft>
                  <a:spcPct val="0"/>
                </a:spcAft>
                <a:buNone/>
              </a:pPr>
              <a:t>Sep</a:t>
            </a:fld>
            <a:endParaRPr lang="en-US" sz="1400" b="1"/>
          </a:p>
        </p:txBody>
      </p:sp>
      <p:sp>
        <p:nvSpPr>
          <p:cNvPr id="67" name="Text Placeholder 57">
            <a:extLst>
              <a:ext uri="{FF2B5EF4-FFF2-40B4-BE49-F238E27FC236}">
                <a16:creationId xmlns:a16="http://schemas.microsoft.com/office/drawing/2014/main" id="{24CFC9D1-5AA1-FE44-9BF5-9B4F190677AF}"/>
              </a:ext>
            </a:extLst>
          </p:cNvPr>
          <p:cNvSpPr>
            <a:spLocks noGrp="1"/>
          </p:cNvSpPr>
          <p:nvPr>
            <p:custDataLst>
              <p:tags r:id="rId26"/>
            </p:custDataLst>
          </p:nvPr>
        </p:nvSpPr>
        <p:spPr bwMode="auto">
          <a:xfrm>
            <a:off x="9890125"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40DFA2D5-23B2-4A1C-9C05-A1DFFD76738B}" type="datetime'''''''''''''''''''''''''''''''''''O''c''''t'''''''">
              <a:rPr lang="en-US" altLang="en-US" sz="1400" b="1" smtClean="0"/>
              <a:pPr marL="0" lvl="0" indent="0">
                <a:spcBef>
                  <a:spcPct val="0"/>
                </a:spcBef>
                <a:spcAft>
                  <a:spcPct val="0"/>
                </a:spcAft>
                <a:buNone/>
              </a:pPr>
              <a:t>Oct</a:t>
            </a:fld>
            <a:endParaRPr lang="en-US" sz="1400" b="1"/>
          </a:p>
        </p:txBody>
      </p:sp>
      <p:sp>
        <p:nvSpPr>
          <p:cNvPr id="68" name="Text Placeholder 57">
            <a:extLst>
              <a:ext uri="{FF2B5EF4-FFF2-40B4-BE49-F238E27FC236}">
                <a16:creationId xmlns:a16="http://schemas.microsoft.com/office/drawing/2014/main" id="{F41CB134-1826-AF2F-8BF4-9BB69FCAADD2}"/>
              </a:ext>
            </a:extLst>
          </p:cNvPr>
          <p:cNvSpPr>
            <a:spLocks noGrp="1"/>
          </p:cNvSpPr>
          <p:nvPr>
            <p:custDataLst>
              <p:tags r:id="rId27"/>
            </p:custDataLst>
          </p:nvPr>
        </p:nvSpPr>
        <p:spPr bwMode="auto">
          <a:xfrm>
            <a:off x="10331450" y="1776414"/>
            <a:ext cx="425450"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E3A1C35-29DA-4241-B565-F02C6A68F0EC}" type="datetime'''''''''N''''''''''o''''''''''''''v'''''''''''''''''''''''''">
              <a:rPr lang="en-US" altLang="en-US" sz="1400" b="1" smtClean="0"/>
              <a:pPr marL="0" lvl="0" indent="0">
                <a:spcBef>
                  <a:spcPct val="0"/>
                </a:spcBef>
                <a:spcAft>
                  <a:spcPct val="0"/>
                </a:spcAft>
                <a:buNone/>
              </a:pPr>
              <a:t>Nov</a:t>
            </a:fld>
            <a:endParaRPr lang="en-US" sz="1400" b="1"/>
          </a:p>
        </p:txBody>
      </p:sp>
      <p:sp>
        <p:nvSpPr>
          <p:cNvPr id="69" name="Text Placeholder 57">
            <a:extLst>
              <a:ext uri="{FF2B5EF4-FFF2-40B4-BE49-F238E27FC236}">
                <a16:creationId xmlns:a16="http://schemas.microsoft.com/office/drawing/2014/main" id="{EF3EF2BD-CDED-4C44-377B-F7A80B086438}"/>
              </a:ext>
            </a:extLst>
          </p:cNvPr>
          <p:cNvSpPr>
            <a:spLocks noGrp="1"/>
          </p:cNvSpPr>
          <p:nvPr>
            <p:custDataLst>
              <p:tags r:id="rId28"/>
            </p:custDataLst>
          </p:nvPr>
        </p:nvSpPr>
        <p:spPr bwMode="auto">
          <a:xfrm>
            <a:off x="10756900" y="1776414"/>
            <a:ext cx="44132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E96C50B-85F6-42F1-92BF-A2708B635200}" type="datetime'''''''''''''''De''''''''''''''''''''c'''''''''''''''''''''''''">
              <a:rPr lang="en-US" altLang="en-US" sz="1400" b="1" smtClean="0"/>
              <a:pPr marL="0" lvl="0" indent="0">
                <a:spcBef>
                  <a:spcPct val="0"/>
                </a:spcBef>
                <a:spcAft>
                  <a:spcPct val="0"/>
                </a:spcAft>
                <a:buNone/>
              </a:pPr>
              <a:t>Dec</a:t>
            </a:fld>
            <a:endParaRPr lang="en-US" sz="1400" b="1"/>
          </a:p>
        </p:txBody>
      </p:sp>
      <p:sp>
        <p:nvSpPr>
          <p:cNvPr id="28" name="Text Placeholder 57">
            <a:extLst>
              <a:ext uri="{FF2B5EF4-FFF2-40B4-BE49-F238E27FC236}">
                <a16:creationId xmlns:a16="http://schemas.microsoft.com/office/drawing/2014/main" id="{834706DD-BE97-0C04-5324-9F99E3B8D24F}"/>
              </a:ext>
            </a:extLst>
          </p:cNvPr>
          <p:cNvSpPr>
            <a:spLocks noGrp="1"/>
          </p:cNvSpPr>
          <p:nvPr>
            <p:custDataLst>
              <p:tags r:id="rId29"/>
            </p:custDataLst>
          </p:nvPr>
        </p:nvSpPr>
        <p:spPr bwMode="auto">
          <a:xfrm>
            <a:off x="11198225" y="1776413"/>
            <a:ext cx="439738"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161422C-627A-41B6-BD21-2B76FC96F1A2}" type="datetime'''''''''''''J''''''''''''''''''''''''''an'''''''''''''''''''''">
              <a:rPr lang="en-US" altLang="en-US" sz="1400" b="1" smtClean="0"/>
              <a:pPr marL="0" lvl="0" indent="0">
                <a:spcBef>
                  <a:spcPct val="0"/>
                </a:spcBef>
                <a:spcAft>
                  <a:spcPct val="0"/>
                </a:spcAft>
                <a:buNone/>
              </a:pPr>
              <a:t>Jan</a:t>
            </a:fld>
            <a:endParaRPr lang="en-US" sz="1400" b="1"/>
          </a:p>
        </p:txBody>
      </p:sp>
      <p:cxnSp>
        <p:nvCxnSpPr>
          <p:cNvPr id="70" name="Straight Connector 69">
            <a:extLst>
              <a:ext uri="{FF2B5EF4-FFF2-40B4-BE49-F238E27FC236}">
                <a16:creationId xmlns:a16="http://schemas.microsoft.com/office/drawing/2014/main" id="{15D95441-5CA5-429F-8887-A9AC213454C0}"/>
              </a:ext>
            </a:extLst>
          </p:cNvPr>
          <p:cNvCxnSpPr/>
          <p:nvPr>
            <p:custDataLst>
              <p:tags r:id="rId30"/>
            </p:custDataLst>
          </p:nvPr>
        </p:nvCxnSpPr>
        <p:spPr bwMode="auto">
          <a:xfrm flipH="1">
            <a:off x="1209675" y="1776413"/>
            <a:ext cx="48021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3ED24CC6-8F55-0826-A1E2-3EA10E6BB2FC}"/>
              </a:ext>
            </a:extLst>
          </p:cNvPr>
          <p:cNvCxnSpPr/>
          <p:nvPr>
            <p:custDataLst>
              <p:tags r:id="rId31"/>
            </p:custDataLst>
          </p:nvPr>
        </p:nvCxnSpPr>
        <p:spPr bwMode="auto">
          <a:xfrm flipH="1">
            <a:off x="5956300" y="1776413"/>
            <a:ext cx="5241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62FBBAB1-B226-97AD-8D2F-CEEE5DE67541}"/>
              </a:ext>
            </a:extLst>
          </p:cNvPr>
          <p:cNvCxnSpPr/>
          <p:nvPr>
            <p:custDataLst>
              <p:tags r:id="rId32"/>
            </p:custDataLst>
          </p:nvPr>
        </p:nvCxnSpPr>
        <p:spPr bwMode="auto">
          <a:xfrm flipH="1">
            <a:off x="11142663" y="1776413"/>
            <a:ext cx="4953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8AD711FD-1D49-4D23-0401-A0D6D29A5CCE}"/>
              </a:ext>
            </a:extLst>
          </p:cNvPr>
          <p:cNvCxnSpPr/>
          <p:nvPr>
            <p:custDataLst>
              <p:tags r:id="rId33"/>
            </p:custDataLst>
          </p:nvPr>
        </p:nvCxnSpPr>
        <p:spPr bwMode="auto">
          <a:xfrm>
            <a:off x="11637963"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BD406669-B395-4416-BB73-CC34760331ED}"/>
              </a:ext>
            </a:extLst>
          </p:cNvPr>
          <p:cNvCxnSpPr/>
          <p:nvPr>
            <p:custDataLst>
              <p:tags r:id="rId34"/>
            </p:custDataLst>
          </p:nvPr>
        </p:nvCxnSpPr>
        <p:spPr bwMode="auto">
          <a:xfrm>
            <a:off x="1265238"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8B37F0E6-C843-AAED-8DCD-E5EF6CB58F73}"/>
              </a:ext>
            </a:extLst>
          </p:cNvPr>
          <p:cNvCxnSpPr/>
          <p:nvPr>
            <p:custDataLst>
              <p:tags r:id="rId35"/>
            </p:custDataLst>
          </p:nvPr>
        </p:nvCxnSpPr>
        <p:spPr bwMode="auto">
          <a:xfrm>
            <a:off x="6011863" y="2052638"/>
            <a:ext cx="0" cy="3525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BA709CC-C9E7-0968-EED8-87C5B135511C}"/>
              </a:ext>
            </a:extLst>
          </p:cNvPr>
          <p:cNvCxnSpPr/>
          <p:nvPr>
            <p:custDataLst>
              <p:tags r:id="rId36"/>
            </p:custDataLst>
          </p:nvPr>
        </p:nvCxnSpPr>
        <p:spPr bwMode="auto">
          <a:xfrm>
            <a:off x="11198225" y="2052638"/>
            <a:ext cx="0" cy="35258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041C52CA-87AC-235C-6CB5-B72591B27330}"/>
              </a:ext>
            </a:extLst>
          </p:cNvPr>
          <p:cNvCxnSpPr/>
          <p:nvPr>
            <p:custDataLst>
              <p:tags r:id="rId37"/>
            </p:custDataLst>
          </p:nvPr>
        </p:nvCxnSpPr>
        <p:spPr bwMode="auto">
          <a:xfrm>
            <a:off x="6451600"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0D529BC-DF6E-C1B3-118E-C52578530611}"/>
              </a:ext>
            </a:extLst>
          </p:cNvPr>
          <p:cNvCxnSpPr/>
          <p:nvPr>
            <p:custDataLst>
              <p:tags r:id="rId38"/>
            </p:custDataLst>
          </p:nvPr>
        </p:nvCxnSpPr>
        <p:spPr bwMode="auto">
          <a:xfrm>
            <a:off x="85836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99D52A53-EEA8-2631-2DC8-44BA82B43FDB}"/>
              </a:ext>
            </a:extLst>
          </p:cNvPr>
          <p:cNvCxnSpPr/>
          <p:nvPr>
            <p:custDataLst>
              <p:tags r:id="rId39"/>
            </p:custDataLst>
          </p:nvPr>
        </p:nvCxnSpPr>
        <p:spPr bwMode="auto">
          <a:xfrm>
            <a:off x="7716838"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B50586AF-5245-A135-4377-9BC643BC1881}"/>
              </a:ext>
            </a:extLst>
          </p:cNvPr>
          <p:cNvCxnSpPr/>
          <p:nvPr>
            <p:custDataLst>
              <p:tags r:id="rId40"/>
            </p:custDataLst>
          </p:nvPr>
        </p:nvCxnSpPr>
        <p:spPr bwMode="auto">
          <a:xfrm>
            <a:off x="470376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6D11A21A-FD92-753E-2BCC-54128032D773}"/>
              </a:ext>
            </a:extLst>
          </p:cNvPr>
          <p:cNvCxnSpPr/>
          <p:nvPr>
            <p:custDataLst>
              <p:tags r:id="rId41"/>
            </p:custDataLst>
          </p:nvPr>
        </p:nvCxnSpPr>
        <p:spPr bwMode="auto">
          <a:xfrm>
            <a:off x="10331450" y="4132263"/>
            <a:ext cx="0" cy="1446212"/>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AD2A750D-1B94-0112-9D48-FF8A9C071277}"/>
              </a:ext>
            </a:extLst>
          </p:cNvPr>
          <p:cNvCxnSpPr/>
          <p:nvPr>
            <p:custDataLst>
              <p:tags r:id="rId42"/>
            </p:custDataLst>
          </p:nvPr>
        </p:nvCxnSpPr>
        <p:spPr bwMode="auto">
          <a:xfrm>
            <a:off x="10756900" y="3856038"/>
            <a:ext cx="0" cy="1722437"/>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E98F2F56-0479-E1CE-FB07-CCBB707CEBEA}"/>
              </a:ext>
            </a:extLst>
          </p:cNvPr>
          <p:cNvCxnSpPr/>
          <p:nvPr>
            <p:custDataLst>
              <p:tags r:id="rId43"/>
            </p:custDataLst>
          </p:nvPr>
        </p:nvCxnSpPr>
        <p:spPr bwMode="auto">
          <a:xfrm>
            <a:off x="1663700"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410CA61B-6129-AEDE-ADBC-C8AF48E16771}"/>
              </a:ext>
            </a:extLst>
          </p:cNvPr>
          <p:cNvCxnSpPr/>
          <p:nvPr>
            <p:custDataLst>
              <p:tags r:id="rId44"/>
            </p:custDataLst>
          </p:nvPr>
        </p:nvCxnSpPr>
        <p:spPr bwMode="auto">
          <a:xfrm>
            <a:off x="21034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DA346A28-747E-2F91-D518-CD9BED12B735}"/>
              </a:ext>
            </a:extLst>
          </p:cNvPr>
          <p:cNvCxnSpPr/>
          <p:nvPr>
            <p:custDataLst>
              <p:tags r:id="rId45"/>
            </p:custDataLst>
          </p:nvPr>
        </p:nvCxnSpPr>
        <p:spPr bwMode="auto">
          <a:xfrm>
            <a:off x="253047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FFD5F2C2-22F8-157C-63EB-C583566B4624}"/>
              </a:ext>
            </a:extLst>
          </p:cNvPr>
          <p:cNvCxnSpPr/>
          <p:nvPr>
            <p:custDataLst>
              <p:tags r:id="rId46"/>
            </p:custDataLst>
          </p:nvPr>
        </p:nvCxnSpPr>
        <p:spPr bwMode="auto">
          <a:xfrm>
            <a:off x="29702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3C97456-37D3-6741-6930-AFC54850F926}"/>
              </a:ext>
            </a:extLst>
          </p:cNvPr>
          <p:cNvCxnSpPr/>
          <p:nvPr>
            <p:custDataLst>
              <p:tags r:id="rId47"/>
            </p:custDataLst>
          </p:nvPr>
        </p:nvCxnSpPr>
        <p:spPr bwMode="auto">
          <a:xfrm>
            <a:off x="3397250"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3C26C336-0071-4A79-F555-AA125B93D3AE}"/>
              </a:ext>
            </a:extLst>
          </p:cNvPr>
          <p:cNvCxnSpPr/>
          <p:nvPr>
            <p:custDataLst>
              <p:tags r:id="rId48"/>
            </p:custDataLst>
          </p:nvPr>
        </p:nvCxnSpPr>
        <p:spPr bwMode="auto">
          <a:xfrm>
            <a:off x="383698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6FBD59AE-BF5A-D3A6-558D-1F5C4A9E259E}"/>
              </a:ext>
            </a:extLst>
          </p:cNvPr>
          <p:cNvCxnSpPr/>
          <p:nvPr>
            <p:custDataLst>
              <p:tags r:id="rId49"/>
            </p:custDataLst>
          </p:nvPr>
        </p:nvCxnSpPr>
        <p:spPr bwMode="auto">
          <a:xfrm>
            <a:off x="4278313"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BA36EDA-530A-3BFF-0A7B-40DEE993D519}"/>
              </a:ext>
            </a:extLst>
          </p:cNvPr>
          <p:cNvCxnSpPr/>
          <p:nvPr>
            <p:custDataLst>
              <p:tags r:id="rId50"/>
            </p:custDataLst>
          </p:nvPr>
        </p:nvCxnSpPr>
        <p:spPr bwMode="auto">
          <a:xfrm>
            <a:off x="514508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C699BD8-C09D-6ED0-3123-6289D3EA85F5}"/>
              </a:ext>
            </a:extLst>
          </p:cNvPr>
          <p:cNvCxnSpPr/>
          <p:nvPr>
            <p:custDataLst>
              <p:tags r:id="rId51"/>
            </p:custDataLst>
          </p:nvPr>
        </p:nvCxnSpPr>
        <p:spPr bwMode="auto">
          <a:xfrm>
            <a:off x="5570538"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F47E9793-2627-F614-FCF6-D4A44E8AC9E4}"/>
              </a:ext>
            </a:extLst>
          </p:cNvPr>
          <p:cNvCxnSpPr/>
          <p:nvPr>
            <p:custDataLst>
              <p:tags r:id="rId52"/>
            </p:custDataLst>
          </p:nvPr>
        </p:nvCxnSpPr>
        <p:spPr bwMode="auto">
          <a:xfrm>
            <a:off x="6451600"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7E648BB0-04D8-4BC0-B558-066776BB5A39}"/>
              </a:ext>
            </a:extLst>
          </p:cNvPr>
          <p:cNvCxnSpPr/>
          <p:nvPr>
            <p:custDataLst>
              <p:tags r:id="rId53"/>
            </p:custDataLst>
          </p:nvPr>
        </p:nvCxnSpPr>
        <p:spPr bwMode="auto">
          <a:xfrm>
            <a:off x="6850063"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C6BFC792-7105-0451-E424-F705648785A7}"/>
              </a:ext>
            </a:extLst>
          </p:cNvPr>
          <p:cNvCxnSpPr/>
          <p:nvPr>
            <p:custDataLst>
              <p:tags r:id="rId54"/>
            </p:custDataLst>
          </p:nvPr>
        </p:nvCxnSpPr>
        <p:spPr bwMode="auto">
          <a:xfrm>
            <a:off x="6850063"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84B6EA66-1DFD-0131-6076-9CC0A3A3DDD6}"/>
              </a:ext>
            </a:extLst>
          </p:cNvPr>
          <p:cNvCxnSpPr/>
          <p:nvPr>
            <p:custDataLst>
              <p:tags r:id="rId55"/>
            </p:custDataLst>
          </p:nvPr>
        </p:nvCxnSpPr>
        <p:spPr bwMode="auto">
          <a:xfrm>
            <a:off x="7289800"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3874F833-8CB7-05C3-0D77-E17A3D9A1E93}"/>
              </a:ext>
            </a:extLst>
          </p:cNvPr>
          <p:cNvCxnSpPr/>
          <p:nvPr>
            <p:custDataLst>
              <p:tags r:id="rId56"/>
            </p:custDataLst>
          </p:nvPr>
        </p:nvCxnSpPr>
        <p:spPr bwMode="auto">
          <a:xfrm>
            <a:off x="7289800" y="2955925"/>
            <a:ext cx="0" cy="26225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D9F4873E-51AC-F30E-5CD0-9C02CB3AB46F}"/>
              </a:ext>
            </a:extLst>
          </p:cNvPr>
          <p:cNvCxnSpPr/>
          <p:nvPr>
            <p:custDataLst>
              <p:tags r:id="rId57"/>
            </p:custDataLst>
          </p:nvPr>
        </p:nvCxnSpPr>
        <p:spPr bwMode="auto">
          <a:xfrm>
            <a:off x="7716838" y="2052638"/>
            <a:ext cx="0" cy="273050"/>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3D4923F-7448-C761-544B-E405541EF0AA}"/>
              </a:ext>
            </a:extLst>
          </p:cNvPr>
          <p:cNvCxnSpPr/>
          <p:nvPr>
            <p:custDataLst>
              <p:tags r:id="rId58"/>
            </p:custDataLst>
          </p:nvPr>
        </p:nvCxnSpPr>
        <p:spPr bwMode="auto">
          <a:xfrm>
            <a:off x="8156575" y="2052638"/>
            <a:ext cx="0" cy="35258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75D5ACF-94C2-FF21-E3F6-A5C9BCBBCD40}"/>
              </a:ext>
            </a:extLst>
          </p:cNvPr>
          <p:cNvCxnSpPr/>
          <p:nvPr>
            <p:custDataLst>
              <p:tags r:id="rId59"/>
            </p:custDataLst>
          </p:nvPr>
        </p:nvCxnSpPr>
        <p:spPr bwMode="auto">
          <a:xfrm>
            <a:off x="9023350"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8D23FCD5-FE3E-8C10-CF17-F66DC1B78C24}"/>
              </a:ext>
            </a:extLst>
          </p:cNvPr>
          <p:cNvCxnSpPr/>
          <p:nvPr>
            <p:custDataLst>
              <p:tags r:id="rId60"/>
            </p:custDataLst>
          </p:nvPr>
        </p:nvCxnSpPr>
        <p:spPr bwMode="auto">
          <a:xfrm>
            <a:off x="9023350"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9257886-BBEF-BBDB-2835-1BD847571B37}"/>
              </a:ext>
            </a:extLst>
          </p:cNvPr>
          <p:cNvCxnSpPr/>
          <p:nvPr>
            <p:custDataLst>
              <p:tags r:id="rId61"/>
            </p:custDataLst>
          </p:nvPr>
        </p:nvCxnSpPr>
        <p:spPr bwMode="auto">
          <a:xfrm>
            <a:off x="9464675"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AC7610F7-C9C3-9682-8DBF-EC255B57029C}"/>
              </a:ext>
            </a:extLst>
          </p:cNvPr>
          <p:cNvCxnSpPr/>
          <p:nvPr>
            <p:custDataLst>
              <p:tags r:id="rId62"/>
            </p:custDataLst>
          </p:nvPr>
        </p:nvCxnSpPr>
        <p:spPr bwMode="auto">
          <a:xfrm>
            <a:off x="9464675"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D945BF6-1B67-2B4E-6666-BE169EE37401}"/>
              </a:ext>
            </a:extLst>
          </p:cNvPr>
          <p:cNvCxnSpPr/>
          <p:nvPr>
            <p:custDataLst>
              <p:tags r:id="rId63"/>
            </p:custDataLst>
          </p:nvPr>
        </p:nvCxnSpPr>
        <p:spPr bwMode="auto">
          <a:xfrm>
            <a:off x="9890125" y="2052637"/>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0BA0DF8-A220-0B67-437E-0F404CF8DD7C}"/>
              </a:ext>
            </a:extLst>
          </p:cNvPr>
          <p:cNvCxnSpPr/>
          <p:nvPr>
            <p:custDataLst>
              <p:tags r:id="rId64"/>
            </p:custDataLst>
          </p:nvPr>
        </p:nvCxnSpPr>
        <p:spPr bwMode="auto">
          <a:xfrm>
            <a:off x="9890125" y="4132263"/>
            <a:ext cx="0" cy="144621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F3135BB-1D63-DAB4-700F-3C112817EE79}"/>
              </a:ext>
            </a:extLst>
          </p:cNvPr>
          <p:cNvCxnSpPr/>
          <p:nvPr>
            <p:custDataLst>
              <p:tags r:id="rId65"/>
            </p:custDataLst>
          </p:nvPr>
        </p:nvCxnSpPr>
        <p:spPr bwMode="auto">
          <a:xfrm>
            <a:off x="10331450" y="2052638"/>
            <a:ext cx="0" cy="144938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8988FBF3-80BE-7239-EF98-D3B227ED329C}"/>
              </a:ext>
            </a:extLst>
          </p:cNvPr>
          <p:cNvCxnSpPr/>
          <p:nvPr>
            <p:custDataLst>
              <p:tags r:id="rId66"/>
            </p:custDataLst>
          </p:nvPr>
        </p:nvCxnSpPr>
        <p:spPr bwMode="auto">
          <a:xfrm>
            <a:off x="10756900" y="2052639"/>
            <a:ext cx="0" cy="1724025"/>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9" name="Straight Connector 238">
            <a:extLst>
              <a:ext uri="{FF2B5EF4-FFF2-40B4-BE49-F238E27FC236}">
                <a16:creationId xmlns:a16="http://schemas.microsoft.com/office/drawing/2014/main" id="{E450FC1D-1A31-948C-E159-3D1F76BF61DA}"/>
              </a:ext>
            </a:extLst>
          </p:cNvPr>
          <p:cNvCxnSpPr/>
          <p:nvPr>
            <p:custDataLst>
              <p:tags r:id="rId67"/>
            </p:custDataLst>
          </p:nvPr>
        </p:nvCxnSpPr>
        <p:spPr bwMode="auto">
          <a:xfrm>
            <a:off x="554038" y="4403725"/>
            <a:ext cx="11083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0" name="Straight Connector 239">
            <a:extLst>
              <a:ext uri="{FF2B5EF4-FFF2-40B4-BE49-F238E27FC236}">
                <a16:creationId xmlns:a16="http://schemas.microsoft.com/office/drawing/2014/main" id="{D52CD9A9-78D2-0749-8F53-FC1894FDC07F}"/>
              </a:ext>
            </a:extLst>
          </p:cNvPr>
          <p:cNvCxnSpPr/>
          <p:nvPr>
            <p:custDataLst>
              <p:tags r:id="rId68"/>
            </p:custDataLst>
          </p:nvPr>
        </p:nvCxnSpPr>
        <p:spPr bwMode="auto">
          <a:xfrm>
            <a:off x="554038" y="3228975"/>
            <a:ext cx="110839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2706AC74-1517-C43B-1071-5969C19588D1}"/>
              </a:ext>
            </a:extLst>
          </p:cNvPr>
          <p:cNvCxnSpPr/>
          <p:nvPr>
            <p:custDataLst>
              <p:tags r:id="rId69"/>
            </p:custDataLst>
          </p:nvPr>
        </p:nvCxnSpPr>
        <p:spPr bwMode="auto">
          <a:xfrm>
            <a:off x="554038" y="5578475"/>
            <a:ext cx="1108392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7ADCEDFA-C753-B1B3-09CC-B2F90DA431B4}"/>
              </a:ext>
            </a:extLst>
          </p:cNvPr>
          <p:cNvCxnSpPr/>
          <p:nvPr>
            <p:custDataLst>
              <p:tags r:id="rId70"/>
            </p:custDataLst>
          </p:nvPr>
        </p:nvCxnSpPr>
        <p:spPr bwMode="auto">
          <a:xfrm>
            <a:off x="554038" y="2052638"/>
            <a:ext cx="1108392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7" name="Text Placeholder 57">
            <a:extLst>
              <a:ext uri="{FF2B5EF4-FFF2-40B4-BE49-F238E27FC236}">
                <a16:creationId xmlns:a16="http://schemas.microsoft.com/office/drawing/2014/main" id="{C58FEE09-D8B4-15AC-5637-A3B6FAD02180}"/>
              </a:ext>
            </a:extLst>
          </p:cNvPr>
          <p:cNvSpPr>
            <a:spLocks noGrp="1"/>
          </p:cNvSpPr>
          <p:nvPr>
            <p:custDataLst>
              <p:tags r:id="rId71"/>
            </p:custDataLst>
          </p:nvPr>
        </p:nvSpPr>
        <p:spPr bwMode="auto">
          <a:xfrm>
            <a:off x="6335713" y="2325688"/>
            <a:ext cx="1820863" cy="630238"/>
          </a:xfrm>
          <a:prstGeom prst="chevron">
            <a:avLst>
              <a:gd name="adj" fmla="val 18136"/>
            </a:avLst>
          </a:prstGeom>
          <a:noFill/>
          <a:ln w="9525" cmpd="sng" algn="ctr">
            <a:solidFill>
              <a:schemeClr val="accent1"/>
            </a:solidFill>
            <a:prstDash val="dash"/>
          </a:ln>
          <a:effectLst/>
          <a:extLst>
            <a:ext uri="{909E8E84-426E-40DD-AFC4-6F175D3DCCD1}">
              <a14:hiddenFill xmlns:a14="http://schemas.microsoft.com/office/drawing/2010/main">
                <a:solidFill>
                  <a:schemeClr val="accent1"/>
                </a:solidFill>
              </a14:hiddenFill>
            </a:ext>
          </a:extLst>
        </p:spPr>
        <p:txBody>
          <a:bodyPr vert="horz" wrap="square" lIns="63500" tIns="45720" rIns="65088"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sz="1200"/>
              <a:t>Batch refinement and transmission plan finalization​</a:t>
            </a:r>
            <a:endParaRPr lang="en-US" sz="1050">
              <a:solidFill>
                <a:srgbClr val="00AEC7"/>
              </a:solidFill>
            </a:endParaRPr>
          </a:p>
        </p:txBody>
      </p:sp>
      <p:sp>
        <p:nvSpPr>
          <p:cNvPr id="224" name="Text Placeholder 57">
            <a:extLst>
              <a:ext uri="{FF2B5EF4-FFF2-40B4-BE49-F238E27FC236}">
                <a16:creationId xmlns:a16="http://schemas.microsoft.com/office/drawing/2014/main" id="{FE6E050B-5F2B-A12E-C92C-32E9B9B11CE7}"/>
              </a:ext>
            </a:extLst>
          </p:cNvPr>
          <p:cNvSpPr>
            <a:spLocks noGrp="1"/>
          </p:cNvSpPr>
          <p:nvPr>
            <p:custDataLst>
              <p:tags r:id="rId72"/>
            </p:custDataLst>
          </p:nvPr>
        </p:nvSpPr>
        <p:spPr bwMode="auto">
          <a:xfrm>
            <a:off x="8907463" y="3502025"/>
            <a:ext cx="1863725" cy="630238"/>
          </a:xfrm>
          <a:prstGeom prst="chevron">
            <a:avLst>
              <a:gd name="adj" fmla="val 18136"/>
            </a:avLst>
          </a:prstGeom>
          <a:noFill/>
          <a:ln w="9525" cmpd="sng" algn="ctr">
            <a:solidFill>
              <a:schemeClr val="accent1"/>
            </a:solidFill>
            <a:prstDash val="dash"/>
          </a:ln>
          <a:effectLst/>
        </p:spPr>
        <p:txBody>
          <a:bodyPr vert="horz" wrap="square" lIns="85725" tIns="45720" rIns="85725"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sz="1200"/>
              <a:t>Batch refinement and transmission plan finalization​</a:t>
            </a:r>
            <a:endParaRPr lang="en-US" sz="1050">
              <a:solidFill>
                <a:srgbClr val="00AEC7"/>
              </a:solidFill>
            </a:endParaRPr>
          </a:p>
        </p:txBody>
      </p:sp>
      <p:sp>
        <p:nvSpPr>
          <p:cNvPr id="195" name="Text Placeholder 57">
            <a:extLst>
              <a:ext uri="{FF2B5EF4-FFF2-40B4-BE49-F238E27FC236}">
                <a16:creationId xmlns:a16="http://schemas.microsoft.com/office/drawing/2014/main" id="{11A2FA03-C4DE-BECE-9C8B-E607267BBB35}"/>
              </a:ext>
            </a:extLst>
          </p:cNvPr>
          <p:cNvSpPr>
            <a:spLocks noGrp="1"/>
          </p:cNvSpPr>
          <p:nvPr>
            <p:custDataLst>
              <p:tags r:id="rId73"/>
            </p:custDataLst>
          </p:nvPr>
        </p:nvSpPr>
        <p:spPr bwMode="auto">
          <a:xfrm>
            <a:off x="3836988" y="2325688"/>
            <a:ext cx="2614613" cy="630238"/>
          </a:xfrm>
          <a:prstGeom prst="homePlate">
            <a:avLst>
              <a:gd name="adj" fmla="val 18136"/>
            </a:avLst>
          </a:prstGeom>
          <a:solidFill>
            <a:schemeClr val="accent1"/>
          </a:solidFill>
          <a:ln w="9525" cmpd="sng" algn="ctr">
            <a:solidFill>
              <a:schemeClr val="bg1"/>
            </a:solidFill>
          </a:ln>
          <a:effectLst/>
        </p:spPr>
        <p:txBody>
          <a:bodyPr vert="horz" wrap="none" lIns="0" tIns="45720" rIns="5715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197" name="Text Placeholder 57">
            <a:extLst>
              <a:ext uri="{FF2B5EF4-FFF2-40B4-BE49-F238E27FC236}">
                <a16:creationId xmlns:a16="http://schemas.microsoft.com/office/drawing/2014/main" id="{92DD16BC-C824-976D-D2C5-93C9D88A2FB7}"/>
              </a:ext>
            </a:extLst>
          </p:cNvPr>
          <p:cNvSpPr>
            <a:spLocks noGrp="1"/>
          </p:cNvSpPr>
          <p:nvPr>
            <p:custDataLst>
              <p:tags r:id="rId74"/>
            </p:custDataLst>
          </p:nvPr>
        </p:nvSpPr>
        <p:spPr bwMode="auto">
          <a:xfrm>
            <a:off x="9009063" y="4676775"/>
            <a:ext cx="2614613" cy="630238"/>
          </a:xfrm>
          <a:prstGeom prst="homePlate">
            <a:avLst>
              <a:gd name="adj" fmla="val 18136"/>
            </a:avLst>
          </a:prstGeom>
          <a:solidFill>
            <a:schemeClr val="accent1"/>
          </a:solidFill>
          <a:ln w="9525" cmpd="sng" algn="ctr">
            <a:solidFill>
              <a:schemeClr val="bg1"/>
            </a:solidFill>
          </a:ln>
          <a:effectLst/>
        </p:spPr>
        <p:txBody>
          <a:bodyPr vert="horz" wrap="none" lIns="0" tIns="45720" rIns="5715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196" name="Text Placeholder 57">
            <a:extLst>
              <a:ext uri="{FF2B5EF4-FFF2-40B4-BE49-F238E27FC236}">
                <a16:creationId xmlns:a16="http://schemas.microsoft.com/office/drawing/2014/main" id="{1193FF5D-7013-F406-949E-2CE91AA4E542}"/>
              </a:ext>
            </a:extLst>
          </p:cNvPr>
          <p:cNvSpPr>
            <a:spLocks noGrp="1"/>
          </p:cNvSpPr>
          <p:nvPr>
            <p:custDataLst>
              <p:tags r:id="rId75"/>
            </p:custDataLst>
          </p:nvPr>
        </p:nvSpPr>
        <p:spPr bwMode="auto">
          <a:xfrm>
            <a:off x="6451600" y="3502025"/>
            <a:ext cx="2571750" cy="630238"/>
          </a:xfrm>
          <a:prstGeom prst="homePlate">
            <a:avLst>
              <a:gd name="adj" fmla="val 18136"/>
            </a:avLst>
          </a:prstGeom>
          <a:solidFill>
            <a:schemeClr val="accent1"/>
          </a:solidFill>
          <a:ln w="9525" cmpd="sng" algn="ctr">
            <a:solidFill>
              <a:schemeClr val="bg1"/>
            </a:solidFill>
          </a:ln>
          <a:effectLst/>
        </p:spPr>
        <p:txBody>
          <a:bodyPr vert="horz" wrap="none" lIns="0" tIns="45720" rIns="55563"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en-US" altLang="en-US" sz="1200">
                <a:solidFill>
                  <a:schemeClr val="tx2"/>
                </a:solidFill>
                <a:effectLst/>
              </a:rPr>
              <a:t>6-month study</a:t>
            </a:r>
            <a:endParaRPr lang="en-US" sz="1200">
              <a:solidFill>
                <a:schemeClr val="tx2"/>
              </a:solidFill>
            </a:endParaRPr>
          </a:p>
        </p:txBody>
      </p:sp>
      <p:sp>
        <p:nvSpPr>
          <p:cNvPr id="99" name="Isosceles Triangle 98">
            <a:extLst>
              <a:ext uri="{FF2B5EF4-FFF2-40B4-BE49-F238E27FC236}">
                <a16:creationId xmlns:a16="http://schemas.microsoft.com/office/drawing/2014/main" id="{198DF951-BD29-9FB2-AEF3-7E41D966335E}"/>
              </a:ext>
            </a:extLst>
          </p:cNvPr>
          <p:cNvSpPr/>
          <p:nvPr>
            <p:custDataLst>
              <p:tags r:id="rId76"/>
            </p:custDataLst>
          </p:nvPr>
        </p:nvSpPr>
        <p:spPr bwMode="gray">
          <a:xfrm>
            <a:off x="3748088" y="5643563"/>
            <a:ext cx="177800" cy="177800"/>
          </a:xfrm>
          <a:prstGeom prst="triangle">
            <a:avLst/>
          </a:prstGeom>
          <a:solidFill>
            <a:schemeClr val="accent1"/>
          </a:solidFill>
          <a:ln w="9525" cmpd="sng" algn="ctr">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Placeholder 57">
            <a:extLst>
              <a:ext uri="{FF2B5EF4-FFF2-40B4-BE49-F238E27FC236}">
                <a16:creationId xmlns:a16="http://schemas.microsoft.com/office/drawing/2014/main" id="{F77D9759-B79A-C1DE-3C40-EB03780B8C8D}"/>
              </a:ext>
            </a:extLst>
          </p:cNvPr>
          <p:cNvSpPr>
            <a:spLocks noGrp="1"/>
          </p:cNvSpPr>
          <p:nvPr>
            <p:custDataLst>
              <p:tags r:id="rId77"/>
            </p:custDataLst>
          </p:nvPr>
        </p:nvSpPr>
        <p:spPr bwMode="auto">
          <a:xfrm>
            <a:off x="2882900" y="5843588"/>
            <a:ext cx="190976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r>
              <a:rPr lang="en-US" sz="1100"/>
              <a:t>Batch Study process going live</a:t>
            </a:r>
            <a:endParaRPr lang="en-US" sz="1400"/>
          </a:p>
        </p:txBody>
      </p:sp>
      <p:sp>
        <p:nvSpPr>
          <p:cNvPr id="7" name="Text Placeholder 57">
            <a:extLst>
              <a:ext uri="{FF2B5EF4-FFF2-40B4-BE49-F238E27FC236}">
                <a16:creationId xmlns:a16="http://schemas.microsoft.com/office/drawing/2014/main" id="{26CA97C4-FB99-477F-F200-BD28701E9D64}"/>
              </a:ext>
            </a:extLst>
          </p:cNvPr>
          <p:cNvSpPr>
            <a:spLocks noGrp="1"/>
          </p:cNvSpPr>
          <p:nvPr>
            <p:custDataLst>
              <p:tags r:id="rId78"/>
            </p:custDataLst>
          </p:nvPr>
        </p:nvSpPr>
        <p:spPr bwMode="auto">
          <a:xfrm>
            <a:off x="554038" y="2533650"/>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625250A0-17FA-491A-89AE-D4EE2322BC14}" type="datetime'''''''''''B''''a''''''''''''''''t''''''''c''''h'''''' 0'">
              <a:rPr lang="en-US" altLang="en-US" sz="1400" smtClean="0"/>
              <a:pPr marL="0" lvl="0" indent="0">
                <a:spcBef>
                  <a:spcPct val="0"/>
                </a:spcBef>
                <a:spcAft>
                  <a:spcPct val="0"/>
                </a:spcAft>
                <a:buNone/>
              </a:pPr>
              <a:t>Batch 0</a:t>
            </a:fld>
            <a:endParaRPr lang="en-US" sz="1400"/>
          </a:p>
        </p:txBody>
      </p:sp>
      <p:sp>
        <p:nvSpPr>
          <p:cNvPr id="13" name="Text Placeholder 57">
            <a:extLst>
              <a:ext uri="{FF2B5EF4-FFF2-40B4-BE49-F238E27FC236}">
                <a16:creationId xmlns:a16="http://schemas.microsoft.com/office/drawing/2014/main" id="{C0D6AF10-0D50-70D8-0F91-26A882CC5D6F}"/>
              </a:ext>
            </a:extLst>
          </p:cNvPr>
          <p:cNvSpPr>
            <a:spLocks noGrp="1"/>
          </p:cNvSpPr>
          <p:nvPr>
            <p:custDataLst>
              <p:tags r:id="rId79"/>
            </p:custDataLst>
          </p:nvPr>
        </p:nvSpPr>
        <p:spPr bwMode="auto">
          <a:xfrm>
            <a:off x="554038" y="1808163"/>
            <a:ext cx="6397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b">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AD9A1A8D-EA8E-4385-B0CF-F373CCA9729C}" type="datetime'''''A''''''''c''''''''''ti''''''v''i''t''''y'''">
              <a:rPr lang="en-US" altLang="en-US" sz="1400" b="1" smtClean="0">
                <a:effectLst/>
              </a:rPr>
              <a:pPr marL="0" lvl="0" indent="0">
                <a:spcBef>
                  <a:spcPct val="0"/>
                </a:spcBef>
                <a:spcAft>
                  <a:spcPct val="0"/>
                </a:spcAft>
                <a:buNone/>
              </a:pPr>
              <a:t>Activity</a:t>
            </a:fld>
            <a:endParaRPr lang="en-US" sz="1400" b="1"/>
          </a:p>
        </p:txBody>
      </p:sp>
      <p:sp>
        <p:nvSpPr>
          <p:cNvPr id="8" name="Text Placeholder 57">
            <a:extLst>
              <a:ext uri="{FF2B5EF4-FFF2-40B4-BE49-F238E27FC236}">
                <a16:creationId xmlns:a16="http://schemas.microsoft.com/office/drawing/2014/main" id="{3C3A3C07-8FD9-A92B-4030-8E4FC098EAB2}"/>
              </a:ext>
            </a:extLst>
          </p:cNvPr>
          <p:cNvSpPr>
            <a:spLocks noGrp="1"/>
          </p:cNvSpPr>
          <p:nvPr>
            <p:custDataLst>
              <p:tags r:id="rId80"/>
            </p:custDataLst>
          </p:nvPr>
        </p:nvSpPr>
        <p:spPr bwMode="auto">
          <a:xfrm>
            <a:off x="554038" y="3709988"/>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14CDD4F4-F125-4AEF-9657-7CC068A8627E}" type="datetime'''''B''''''at''''''''''''''''''''''''''''''''''''''''c''''h 1'">
              <a:rPr lang="en-US" altLang="en-US" sz="1400" smtClean="0"/>
              <a:pPr marL="0" lvl="0" indent="0">
                <a:spcBef>
                  <a:spcPct val="0"/>
                </a:spcBef>
                <a:spcAft>
                  <a:spcPct val="0"/>
                </a:spcAft>
                <a:buNone/>
              </a:pPr>
              <a:t>Batch 1</a:t>
            </a:fld>
            <a:endParaRPr lang="en-US" sz="1400"/>
          </a:p>
        </p:txBody>
      </p:sp>
      <p:sp>
        <p:nvSpPr>
          <p:cNvPr id="9" name="Text Placeholder 57">
            <a:extLst>
              <a:ext uri="{FF2B5EF4-FFF2-40B4-BE49-F238E27FC236}">
                <a16:creationId xmlns:a16="http://schemas.microsoft.com/office/drawing/2014/main" id="{50362201-28E7-CCDA-E83A-C433C9D95A1F}"/>
              </a:ext>
            </a:extLst>
          </p:cNvPr>
          <p:cNvSpPr>
            <a:spLocks noGrp="1"/>
          </p:cNvSpPr>
          <p:nvPr>
            <p:custDataLst>
              <p:tags r:id="rId81"/>
            </p:custDataLst>
          </p:nvPr>
        </p:nvSpPr>
        <p:spPr bwMode="auto">
          <a:xfrm>
            <a:off x="554038" y="4884738"/>
            <a:ext cx="60166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28F5F52F-76ED-40EC-97E3-019D2DFBCF0D}" type="datetime'''''Ba''''''''''''''''''''''tch'''''' ''''''''''''''2'''">
              <a:rPr lang="en-US" altLang="en-US" sz="1400" smtClean="0"/>
              <a:pPr marL="0" lvl="0" indent="0">
                <a:spcBef>
                  <a:spcPct val="0"/>
                </a:spcBef>
                <a:spcAft>
                  <a:spcPct val="0"/>
                </a:spcAft>
                <a:buNone/>
              </a:pPr>
              <a:t>Batch 2</a:t>
            </a:fld>
            <a:endParaRPr lang="en-US" sz="1400"/>
          </a:p>
        </p:txBody>
      </p:sp>
      <p:sp>
        <p:nvSpPr>
          <p:cNvPr id="14" name="Speech Bubble: Rectangle 13">
            <a:extLst>
              <a:ext uri="{FF2B5EF4-FFF2-40B4-BE49-F238E27FC236}">
                <a16:creationId xmlns:a16="http://schemas.microsoft.com/office/drawing/2014/main" id="{4047E552-43A3-9115-A679-E76C9C37B467}"/>
              </a:ext>
            </a:extLst>
          </p:cNvPr>
          <p:cNvSpPr/>
          <p:nvPr/>
        </p:nvSpPr>
        <p:spPr>
          <a:xfrm>
            <a:off x="8430784" y="2139284"/>
            <a:ext cx="2371372" cy="1034279"/>
          </a:xfrm>
          <a:prstGeom prst="wedgeRectCallout">
            <a:avLst>
              <a:gd name="adj1" fmla="val -54442"/>
              <a:gd name="adj2" fmla="val -19949"/>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Following completion of the batch study and confirmation of commitments, ERCOT advances the resulting transmission plan through the RPG process for stakeholder review and governance approval</a:t>
            </a:r>
          </a:p>
        </p:txBody>
      </p:sp>
      <p:grpSp>
        <p:nvGrpSpPr>
          <p:cNvPr id="75" name="Group 74">
            <a:extLst>
              <a:ext uri="{FF2B5EF4-FFF2-40B4-BE49-F238E27FC236}">
                <a16:creationId xmlns:a16="http://schemas.microsoft.com/office/drawing/2014/main" id="{66FC6705-4250-BB77-4BAF-01F22EBFC74A}"/>
              </a:ext>
            </a:extLst>
          </p:cNvPr>
          <p:cNvGrpSpPr/>
          <p:nvPr/>
        </p:nvGrpSpPr>
        <p:grpSpPr>
          <a:xfrm>
            <a:off x="9020712" y="4159250"/>
            <a:ext cx="0" cy="388938"/>
            <a:chOff x="8594632" y="3940175"/>
            <a:chExt cx="0" cy="388938"/>
          </a:xfrm>
        </p:grpSpPr>
        <p:cxnSp>
          <p:nvCxnSpPr>
            <p:cNvPr id="247" name="LineBasicVerticalDefault 244">
              <a:extLst>
                <a:ext uri="{FF2B5EF4-FFF2-40B4-BE49-F238E27FC236}">
                  <a16:creationId xmlns:a16="http://schemas.microsoft.com/office/drawing/2014/main" id="{2C45402E-1712-2C2A-DED2-ECE4E886AA08}"/>
                </a:ext>
              </a:extLst>
            </p:cNvPr>
            <p:cNvCxnSpPr>
              <a:cxnSpLocks/>
            </p:cNvCxnSpPr>
            <p:nvPr>
              <p:custDataLst>
                <p:tags r:id="rId84"/>
              </p:custDataLst>
            </p:nvPr>
          </p:nvCxnSpPr>
          <p:spPr>
            <a:xfrm>
              <a:off x="8594632" y="3940176"/>
              <a:ext cx="0" cy="38893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LineBasicVerticalDefault 241">
              <a:extLst>
                <a:ext uri="{FF2B5EF4-FFF2-40B4-BE49-F238E27FC236}">
                  <a16:creationId xmlns:a16="http://schemas.microsoft.com/office/drawing/2014/main" id="{64B0CE47-56F7-0246-D141-53E02CE482C6}"/>
                </a:ext>
              </a:extLst>
            </p:cNvPr>
            <p:cNvCxnSpPr>
              <a:cxnSpLocks/>
            </p:cNvCxnSpPr>
            <p:nvPr>
              <p:custDataLst>
                <p:tags r:id="rId85"/>
              </p:custDataLst>
            </p:nvPr>
          </p:nvCxnSpPr>
          <p:spPr>
            <a:xfrm>
              <a:off x="8594632" y="3940175"/>
              <a:ext cx="0" cy="388937"/>
            </a:xfrm>
            <a:prstGeom prst="straightConnector1">
              <a:avLst/>
            </a:prstGeom>
            <a:ln w="28575">
              <a:solidFill>
                <a:srgbClr val="00AEC7"/>
              </a:solidFill>
              <a:prstDash val="sysDash"/>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271F6674-E849-1F8A-A38D-1FED0FD029C9}"/>
              </a:ext>
            </a:extLst>
          </p:cNvPr>
          <p:cNvGrpSpPr/>
          <p:nvPr/>
        </p:nvGrpSpPr>
        <p:grpSpPr>
          <a:xfrm>
            <a:off x="6460735" y="3000382"/>
            <a:ext cx="0" cy="427832"/>
            <a:chOff x="8594632" y="3940175"/>
            <a:chExt cx="0" cy="388938"/>
          </a:xfrm>
        </p:grpSpPr>
        <p:cxnSp>
          <p:nvCxnSpPr>
            <p:cNvPr id="78" name="LineBasicVerticalDefault 244">
              <a:extLst>
                <a:ext uri="{FF2B5EF4-FFF2-40B4-BE49-F238E27FC236}">
                  <a16:creationId xmlns:a16="http://schemas.microsoft.com/office/drawing/2014/main" id="{5DAA019C-18EE-15C7-C767-F021120F4718}"/>
                </a:ext>
              </a:extLst>
            </p:cNvPr>
            <p:cNvCxnSpPr>
              <a:cxnSpLocks/>
            </p:cNvCxnSpPr>
            <p:nvPr>
              <p:custDataLst>
                <p:tags r:id="rId82"/>
              </p:custDataLst>
            </p:nvPr>
          </p:nvCxnSpPr>
          <p:spPr>
            <a:xfrm>
              <a:off x="8594632" y="3940176"/>
              <a:ext cx="0" cy="38893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LineBasicVerticalDefault 241">
              <a:extLst>
                <a:ext uri="{FF2B5EF4-FFF2-40B4-BE49-F238E27FC236}">
                  <a16:creationId xmlns:a16="http://schemas.microsoft.com/office/drawing/2014/main" id="{A05191E7-2674-1248-3B96-CCB20B967F76}"/>
                </a:ext>
              </a:extLst>
            </p:cNvPr>
            <p:cNvCxnSpPr>
              <a:cxnSpLocks/>
            </p:cNvCxnSpPr>
            <p:nvPr>
              <p:custDataLst>
                <p:tags r:id="rId83"/>
              </p:custDataLst>
            </p:nvPr>
          </p:nvCxnSpPr>
          <p:spPr>
            <a:xfrm>
              <a:off x="8594632" y="3940175"/>
              <a:ext cx="0" cy="388937"/>
            </a:xfrm>
            <a:prstGeom prst="straightConnector1">
              <a:avLst/>
            </a:prstGeom>
            <a:ln w="28575">
              <a:solidFill>
                <a:srgbClr val="00AEC7"/>
              </a:solidFill>
              <a:prstDash val="sysDash"/>
            </a:ln>
          </p:spPr>
          <p:style>
            <a:lnRef idx="1">
              <a:schemeClr val="accent1"/>
            </a:lnRef>
            <a:fillRef idx="0">
              <a:schemeClr val="accent1"/>
            </a:fillRef>
            <a:effectRef idx="0">
              <a:schemeClr val="accent1"/>
            </a:effectRef>
            <a:fontRef idx="minor">
              <a:schemeClr val="tx1"/>
            </a:fontRef>
          </p:style>
        </p:cxnSp>
      </p:grpSp>
      <p:sp>
        <p:nvSpPr>
          <p:cNvPr id="95" name="Rectangle 94">
            <a:extLst>
              <a:ext uri="{FF2B5EF4-FFF2-40B4-BE49-F238E27FC236}">
                <a16:creationId xmlns:a16="http://schemas.microsoft.com/office/drawing/2014/main" id="{189C30CA-1884-2635-3188-1B68F79079F1}"/>
              </a:ext>
            </a:extLst>
          </p:cNvPr>
          <p:cNvSpPr/>
          <p:nvPr/>
        </p:nvSpPr>
        <p:spPr>
          <a:xfrm>
            <a:off x="1265236" y="2052638"/>
            <a:ext cx="2563810" cy="3481387"/>
          </a:xfrm>
          <a:prstGeom prst="rect">
            <a:avLst/>
          </a:prstGeom>
          <a:solidFill>
            <a:srgbClr val="E6EB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Speech Bubble: Rectangle 95">
            <a:extLst>
              <a:ext uri="{FF2B5EF4-FFF2-40B4-BE49-F238E27FC236}">
                <a16:creationId xmlns:a16="http://schemas.microsoft.com/office/drawing/2014/main" id="{26FF7C58-C8FF-0617-04DF-3EECCE21DF20}"/>
              </a:ext>
            </a:extLst>
          </p:cNvPr>
          <p:cNvSpPr/>
          <p:nvPr/>
        </p:nvSpPr>
        <p:spPr>
          <a:xfrm>
            <a:off x="3791480" y="3157082"/>
            <a:ext cx="2371372" cy="940254"/>
          </a:xfrm>
          <a:prstGeom prst="wedgeRectCallout">
            <a:avLst>
              <a:gd name="adj1" fmla="val 57772"/>
              <a:gd name="adj2" fmla="val -26505"/>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rPr>
              <a:t>A new batch begins every six months, ensuring predictable decision cycles without processing gaps and building on upgrades approved in prior cycles</a:t>
            </a:r>
            <a:endParaRPr lang="en-US" sz="1000">
              <a:solidFill>
                <a:schemeClr val="tx1"/>
              </a:solidFill>
              <a:cs typeface="Arial"/>
            </a:endParaRPr>
          </a:p>
        </p:txBody>
      </p:sp>
      <p:sp>
        <p:nvSpPr>
          <p:cNvPr id="15" name="Sticker">
            <a:extLst>
              <a:ext uri="{FF2B5EF4-FFF2-40B4-BE49-F238E27FC236}">
                <a16:creationId xmlns:a16="http://schemas.microsoft.com/office/drawing/2014/main" id="{731902FB-82F3-0D88-539F-691B73FFB7FC}"/>
              </a:ext>
            </a:extLst>
          </p:cNvPr>
          <p:cNvSpPr txBox="1"/>
          <p:nvPr/>
        </p:nvSpPr>
        <p:spPr>
          <a:xfrm>
            <a:off x="554736" y="1053002"/>
            <a:ext cx="735779"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ILLUSTRATIVE</a:t>
            </a:r>
          </a:p>
        </p:txBody>
      </p:sp>
    </p:spTree>
    <p:extLst>
      <p:ext uri="{BB962C8B-B14F-4D97-AF65-F5344CB8AC3E}">
        <p14:creationId xmlns:p14="http://schemas.microsoft.com/office/powerpoint/2010/main" val="414133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4DB6772-9405-7CA4-C8B3-25B75692F05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5" name="think-cell data - do not delete" hidden="1">
                        <a:extLst>
                          <a:ext uri="{FF2B5EF4-FFF2-40B4-BE49-F238E27FC236}">
                            <a16:creationId xmlns:a16="http://schemas.microsoft.com/office/drawing/2014/main" id="{E4DB6772-9405-7CA4-C8B3-25B75692F0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32589299-89B2-5ED1-090E-18095002BD0F}"/>
              </a:ext>
            </a:extLst>
          </p:cNvPr>
          <p:cNvSpPr>
            <a:spLocks noGrp="1"/>
          </p:cNvSpPr>
          <p:nvPr>
            <p:ph type="title"/>
            <p:custDataLst>
              <p:tags r:id="rId2"/>
            </p:custDataLst>
          </p:nvPr>
        </p:nvSpPr>
        <p:spPr>
          <a:xfrm>
            <a:off x="554736" y="244293"/>
            <a:ext cx="11082528" cy="384721"/>
          </a:xfrm>
        </p:spPr>
        <p:txBody>
          <a:bodyPr vert="horz">
            <a:spAutoFit/>
          </a:bodyPr>
          <a:lstStyle/>
          <a:p>
            <a:r>
              <a:rPr lang="en-US">
                <a:ln>
                  <a:noFill/>
                </a:ln>
                <a:solidFill>
                  <a:srgbClr val="00ACC8"/>
                </a:solidFill>
              </a:rPr>
              <a:t>Revision Request Process Flow</a:t>
            </a:r>
            <a:endParaRPr lang="en-US"/>
          </a:p>
        </p:txBody>
      </p:sp>
      <p:sp>
        <p:nvSpPr>
          <p:cNvPr id="7" name="TextBox 6">
            <a:extLst>
              <a:ext uri="{FF2B5EF4-FFF2-40B4-BE49-F238E27FC236}">
                <a16:creationId xmlns:a16="http://schemas.microsoft.com/office/drawing/2014/main" id="{589AD6B1-51AC-7D7D-D7A8-AE16C5F0458C}"/>
              </a:ext>
            </a:extLst>
          </p:cNvPr>
          <p:cNvSpPr txBox="1"/>
          <p:nvPr/>
        </p:nvSpPr>
        <p:spPr>
          <a:xfrm>
            <a:off x="8578921" y="548067"/>
            <a:ext cx="3058343" cy="1815882"/>
          </a:xfrm>
          <a:prstGeom prst="rect">
            <a:avLst/>
          </a:prstGeom>
          <a:noFill/>
        </p:spPr>
        <p:txBody>
          <a:bodyPr wrap="square" rtlCol="0">
            <a:spAutoFit/>
          </a:bodyPr>
          <a:lstStyle/>
          <a:p>
            <a:pPr marL="171450" indent="-171450">
              <a:buFont typeface="Arial" panose="020B0604020202020204" pitchFamily="34" charset="0"/>
              <a:buChar char="•"/>
            </a:pPr>
            <a:r>
              <a:rPr lang="en-US" sz="1400"/>
              <a:t>Comments may be filed between each step of the process</a:t>
            </a:r>
          </a:p>
          <a:p>
            <a:pPr marL="171450" indent="-171450">
              <a:buFont typeface="Arial" panose="020B0604020202020204" pitchFamily="34" charset="0"/>
              <a:buChar char="•"/>
            </a:pPr>
            <a:r>
              <a:rPr lang="en-US" sz="1400"/>
              <a:t>Comments for NPRR1325 may be submitted using the Comments Form found </a:t>
            </a:r>
            <a:r>
              <a:rPr lang="en-US" sz="1400">
                <a:hlinkClick r:id="rId6"/>
              </a:rPr>
              <a:t>here</a:t>
            </a:r>
            <a:endParaRPr lang="en-US" sz="1400"/>
          </a:p>
          <a:p>
            <a:pPr marL="171450" indent="-171450">
              <a:buFont typeface="Arial" panose="020B0604020202020204" pitchFamily="34" charset="0"/>
              <a:buChar char="•"/>
            </a:pPr>
            <a:r>
              <a:rPr lang="en-US" sz="1400"/>
              <a:t>Comments for PGRR145 may be submitted using the Comments Form found </a:t>
            </a:r>
            <a:r>
              <a:rPr lang="en-US" sz="1400">
                <a:hlinkClick r:id="rId7"/>
              </a:rPr>
              <a:t>here</a:t>
            </a:r>
            <a:r>
              <a:rPr lang="en-US" sz="1400"/>
              <a:t>.</a:t>
            </a:r>
          </a:p>
        </p:txBody>
      </p:sp>
      <p:sp>
        <p:nvSpPr>
          <p:cNvPr id="8" name="Oval 7">
            <a:extLst>
              <a:ext uri="{FF2B5EF4-FFF2-40B4-BE49-F238E27FC236}">
                <a16:creationId xmlns:a16="http://schemas.microsoft.com/office/drawing/2014/main" id="{6CCD47E8-AB4E-68B2-715F-051A1787E33F}"/>
              </a:ext>
            </a:extLst>
          </p:cNvPr>
          <p:cNvSpPr/>
          <p:nvPr/>
        </p:nvSpPr>
        <p:spPr>
          <a:xfrm>
            <a:off x="5924280" y="2946425"/>
            <a:ext cx="128874" cy="13023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EFAE587-E3FC-CB6D-79BE-1097DD5C1B5C}"/>
              </a:ext>
            </a:extLst>
          </p:cNvPr>
          <p:cNvGrpSpPr/>
          <p:nvPr/>
        </p:nvGrpSpPr>
        <p:grpSpPr>
          <a:xfrm>
            <a:off x="5007546" y="5081438"/>
            <a:ext cx="1214853" cy="938363"/>
            <a:chOff x="7668555" y="2819916"/>
            <a:chExt cx="1389888" cy="1389888"/>
          </a:xfrm>
        </p:grpSpPr>
        <p:grpSp>
          <p:nvGrpSpPr>
            <p:cNvPr id="10" name="Group 9">
              <a:extLst>
                <a:ext uri="{FF2B5EF4-FFF2-40B4-BE49-F238E27FC236}">
                  <a16:creationId xmlns:a16="http://schemas.microsoft.com/office/drawing/2014/main" id="{4B97DAD8-F6C0-BBF8-475A-03CFB8B6C138}"/>
                </a:ext>
              </a:extLst>
            </p:cNvPr>
            <p:cNvGrpSpPr/>
            <p:nvPr/>
          </p:nvGrpSpPr>
          <p:grpSpPr>
            <a:xfrm>
              <a:off x="7705264" y="2819916"/>
              <a:ext cx="1288742" cy="1389888"/>
              <a:chOff x="2362200" y="1576187"/>
              <a:chExt cx="1524000" cy="1527048"/>
            </a:xfrm>
          </p:grpSpPr>
          <p:sp>
            <p:nvSpPr>
              <p:cNvPr id="14" name="Octagon 13">
                <a:extLst>
                  <a:ext uri="{FF2B5EF4-FFF2-40B4-BE49-F238E27FC236}">
                    <a16:creationId xmlns:a16="http://schemas.microsoft.com/office/drawing/2014/main" id="{14C9BF6F-771C-78C6-7B96-84D417D7FA1E}"/>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ctagon 14">
                <a:extLst>
                  <a:ext uri="{FF2B5EF4-FFF2-40B4-BE49-F238E27FC236}">
                    <a16:creationId xmlns:a16="http://schemas.microsoft.com/office/drawing/2014/main" id="{BC67EEAC-2E65-B61E-C8CC-3F29B04B3C8A}"/>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DE93EE0B-1706-BE15-48C3-0EACD7E2F233}"/>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962B0C6-F024-173F-96AD-9B6A91F5DA92}"/>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592DC24-6D7C-5D6A-FE7E-632D2C61437E}"/>
                </a:ext>
              </a:extLst>
            </p:cNvPr>
            <p:cNvSpPr txBox="1"/>
            <p:nvPr/>
          </p:nvSpPr>
          <p:spPr>
            <a:xfrm>
              <a:off x="7826814" y="3180205"/>
              <a:ext cx="1003264" cy="592636"/>
            </a:xfrm>
            <a:prstGeom prst="rect">
              <a:avLst/>
            </a:prstGeom>
            <a:noFill/>
            <a:ln>
              <a:solidFill>
                <a:schemeClr val="tx2">
                  <a:lumMod val="40000"/>
                  <a:lumOff val="60000"/>
                </a:schemeClr>
              </a:solidFill>
              <a:prstDash val="dash"/>
            </a:ln>
          </p:spPr>
          <p:txBody>
            <a:bodyPr wrap="square" rtlCol="0">
              <a:spAutoFit/>
            </a:bodyPr>
            <a:lstStyle/>
            <a:p>
              <a:pPr algn="ctr"/>
              <a:r>
                <a:rPr lang="en-US" sz="1000">
                  <a:latin typeface="Aptos Black" panose="020F0502020204030204" pitchFamily="34" charset="0"/>
                </a:rPr>
                <a:t>NPRR Comments</a:t>
              </a:r>
            </a:p>
          </p:txBody>
        </p:sp>
      </p:grpSp>
      <p:sp>
        <p:nvSpPr>
          <p:cNvPr id="16" name="Arrow: Right 15">
            <a:extLst>
              <a:ext uri="{FF2B5EF4-FFF2-40B4-BE49-F238E27FC236}">
                <a16:creationId xmlns:a16="http://schemas.microsoft.com/office/drawing/2014/main" id="{F28C14E8-E6F7-1D63-C162-316EA41ECF32}"/>
              </a:ext>
            </a:extLst>
          </p:cNvPr>
          <p:cNvSpPr/>
          <p:nvPr/>
        </p:nvSpPr>
        <p:spPr>
          <a:xfrm>
            <a:off x="6324600" y="5386239"/>
            <a:ext cx="1853828" cy="3385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6583F773-66A1-A1A2-BC34-336C8FFA62CA}"/>
              </a:ext>
            </a:extLst>
          </p:cNvPr>
          <p:cNvSpPr/>
          <p:nvPr/>
        </p:nvSpPr>
        <p:spPr>
          <a:xfrm rot="10800000">
            <a:off x="2438398" y="5386237"/>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or: Elbow 17">
            <a:extLst>
              <a:ext uri="{FF2B5EF4-FFF2-40B4-BE49-F238E27FC236}">
                <a16:creationId xmlns:a16="http://schemas.microsoft.com/office/drawing/2014/main" id="{AB16A899-A979-D2CD-8E56-D79DE9191079}"/>
              </a:ext>
            </a:extLst>
          </p:cNvPr>
          <p:cNvCxnSpPr>
            <a:cxnSpLocks/>
            <a:stCxn id="33" idx="0"/>
            <a:endCxn id="38" idx="4"/>
          </p:cNvCxnSpPr>
          <p:nvPr/>
        </p:nvCxnSpPr>
        <p:spPr>
          <a:xfrm>
            <a:off x="2977370" y="3344256"/>
            <a:ext cx="567531" cy="112654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714420CB-B245-3962-24B5-EBBACBEC6E9C}"/>
              </a:ext>
            </a:extLst>
          </p:cNvPr>
          <p:cNvCxnSpPr>
            <a:cxnSpLocks/>
          </p:cNvCxnSpPr>
          <p:nvPr/>
        </p:nvCxnSpPr>
        <p:spPr>
          <a:xfrm flipV="1">
            <a:off x="2966950" y="2462186"/>
            <a:ext cx="576674" cy="89102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0D2614FD-090E-A2E3-B9CF-DC117D8D8964}"/>
              </a:ext>
            </a:extLst>
          </p:cNvPr>
          <p:cNvCxnSpPr>
            <a:cxnSpLocks/>
            <a:stCxn id="37" idx="0"/>
            <a:endCxn id="36" idx="4"/>
          </p:cNvCxnSpPr>
          <p:nvPr/>
        </p:nvCxnSpPr>
        <p:spPr>
          <a:xfrm>
            <a:off x="4954092" y="2465476"/>
            <a:ext cx="546950" cy="8404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2298295E-EAE7-94E9-D222-70EB10391E36}"/>
              </a:ext>
            </a:extLst>
          </p:cNvPr>
          <p:cNvCxnSpPr>
            <a:cxnSpLocks/>
            <a:stCxn id="38" idx="0"/>
            <a:endCxn id="36" idx="4"/>
          </p:cNvCxnSpPr>
          <p:nvPr/>
        </p:nvCxnSpPr>
        <p:spPr>
          <a:xfrm flipV="1">
            <a:off x="4934788" y="3305934"/>
            <a:ext cx="566255" cy="11648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049C3A28-DE24-2B9E-8C4B-C75A61DD041A}"/>
              </a:ext>
            </a:extLst>
          </p:cNvPr>
          <p:cNvGrpSpPr/>
          <p:nvPr/>
        </p:nvGrpSpPr>
        <p:grpSpPr>
          <a:xfrm>
            <a:off x="4956374" y="940003"/>
            <a:ext cx="1214853" cy="938363"/>
            <a:chOff x="7668555" y="2819916"/>
            <a:chExt cx="1389888" cy="1389888"/>
          </a:xfrm>
        </p:grpSpPr>
        <p:grpSp>
          <p:nvGrpSpPr>
            <p:cNvPr id="23" name="Group 22">
              <a:extLst>
                <a:ext uri="{FF2B5EF4-FFF2-40B4-BE49-F238E27FC236}">
                  <a16:creationId xmlns:a16="http://schemas.microsoft.com/office/drawing/2014/main" id="{65C9279C-4409-01E2-29EB-826FB262E1E4}"/>
                </a:ext>
              </a:extLst>
            </p:cNvPr>
            <p:cNvGrpSpPr/>
            <p:nvPr/>
          </p:nvGrpSpPr>
          <p:grpSpPr>
            <a:xfrm>
              <a:off x="7705264" y="2819916"/>
              <a:ext cx="1288742" cy="1389888"/>
              <a:chOff x="2362200" y="1576187"/>
              <a:chExt cx="1524000" cy="1527048"/>
            </a:xfrm>
          </p:grpSpPr>
          <p:sp>
            <p:nvSpPr>
              <p:cNvPr id="27" name="Octagon 26">
                <a:extLst>
                  <a:ext uri="{FF2B5EF4-FFF2-40B4-BE49-F238E27FC236}">
                    <a16:creationId xmlns:a16="http://schemas.microsoft.com/office/drawing/2014/main" id="{C0CA1A81-1597-5409-43E8-070F0BE0AE5F}"/>
                  </a:ext>
                </a:extLst>
              </p:cNvPr>
              <p:cNvSpPr/>
              <p:nvPr/>
            </p:nvSpPr>
            <p:spPr>
              <a:xfrm>
                <a:off x="2362200" y="1576187"/>
                <a:ext cx="1524000" cy="1527048"/>
              </a:xfrm>
              <a:prstGeom prst="octagon">
                <a:avLst/>
              </a:prstGeom>
              <a:gradFill>
                <a:gsLst>
                  <a:gs pos="2000">
                    <a:srgbClr val="66FFFF"/>
                  </a:gs>
                  <a:gs pos="100000">
                    <a:srgbClr val="99FFCC"/>
                  </a:gs>
                </a:gsLst>
                <a:lin ang="5400000" scaled="1"/>
              </a:gra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ctagon 27">
                <a:extLst>
                  <a:ext uri="{FF2B5EF4-FFF2-40B4-BE49-F238E27FC236}">
                    <a16:creationId xmlns:a16="http://schemas.microsoft.com/office/drawing/2014/main" id="{102BF3F0-6521-FD18-A72A-1D2047AE496D}"/>
                  </a:ext>
                </a:extLst>
              </p:cNvPr>
              <p:cNvSpPr/>
              <p:nvPr/>
            </p:nvSpPr>
            <p:spPr>
              <a:xfrm>
                <a:off x="2533650" y="1714535"/>
                <a:ext cx="1181100" cy="1250351"/>
              </a:xfrm>
              <a:prstGeom prst="octagon">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5897D721-3FA8-A7D6-0045-A578944D4CEF}"/>
                </a:ext>
              </a:extLst>
            </p:cNvPr>
            <p:cNvSpPr/>
            <p:nvPr/>
          </p:nvSpPr>
          <p:spPr>
            <a:xfrm>
              <a:off x="8929569"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751A429-83E8-C70F-907D-1F2261C7F283}"/>
                </a:ext>
              </a:extLst>
            </p:cNvPr>
            <p:cNvSpPr/>
            <p:nvPr/>
          </p:nvSpPr>
          <p:spPr>
            <a:xfrm>
              <a:off x="7668555" y="3445503"/>
              <a:ext cx="128874" cy="138711"/>
            </a:xfrm>
            <a:prstGeom prst="ellipse">
              <a:avLst/>
            </a:prstGeom>
            <a:solidFill>
              <a:schemeClr val="bg1"/>
            </a:solidFill>
            <a:ln>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EDE5C09-E555-B54A-A4A4-EF868BC79AA1}"/>
                </a:ext>
              </a:extLst>
            </p:cNvPr>
            <p:cNvSpPr txBox="1"/>
            <p:nvPr/>
          </p:nvSpPr>
          <p:spPr>
            <a:xfrm>
              <a:off x="7826814" y="3180205"/>
              <a:ext cx="1003264" cy="592636"/>
            </a:xfrm>
            <a:prstGeom prst="rect">
              <a:avLst/>
            </a:prstGeom>
            <a:noFill/>
            <a:ln>
              <a:solidFill>
                <a:schemeClr val="tx2">
                  <a:lumMod val="40000"/>
                  <a:lumOff val="60000"/>
                </a:schemeClr>
              </a:solidFill>
              <a:prstDash val="dash"/>
            </a:ln>
          </p:spPr>
          <p:txBody>
            <a:bodyPr wrap="square" rtlCol="0">
              <a:spAutoFit/>
            </a:bodyPr>
            <a:lstStyle/>
            <a:p>
              <a:pPr algn="ctr"/>
              <a:r>
                <a:rPr lang="en-US" sz="1000">
                  <a:latin typeface="Aptos Black" panose="020F0502020204030204" pitchFamily="34" charset="0"/>
                </a:rPr>
                <a:t>PGRR Comments</a:t>
              </a:r>
            </a:p>
          </p:txBody>
        </p:sp>
      </p:grpSp>
      <p:sp>
        <p:nvSpPr>
          <p:cNvPr id="29" name="Arrow: Right 28">
            <a:extLst>
              <a:ext uri="{FF2B5EF4-FFF2-40B4-BE49-F238E27FC236}">
                <a16:creationId xmlns:a16="http://schemas.microsoft.com/office/drawing/2014/main" id="{F9639D4F-49DC-9048-7755-037AFED6387A}"/>
              </a:ext>
            </a:extLst>
          </p:cNvPr>
          <p:cNvSpPr/>
          <p:nvPr/>
        </p:nvSpPr>
        <p:spPr>
          <a:xfrm>
            <a:off x="6273428" y="1244803"/>
            <a:ext cx="1905000" cy="3637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7C5601C4-84F3-3CB4-AA96-36970200D97C}"/>
              </a:ext>
            </a:extLst>
          </p:cNvPr>
          <p:cNvSpPr/>
          <p:nvPr/>
        </p:nvSpPr>
        <p:spPr>
          <a:xfrm rot="10800000">
            <a:off x="2387226" y="1244802"/>
            <a:ext cx="2338863" cy="3323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ctor: Elbow 30">
            <a:extLst>
              <a:ext uri="{FF2B5EF4-FFF2-40B4-BE49-F238E27FC236}">
                <a16:creationId xmlns:a16="http://schemas.microsoft.com/office/drawing/2014/main" id="{4D098856-C9DE-DF60-079E-EF4246971134}"/>
              </a:ext>
            </a:extLst>
          </p:cNvPr>
          <p:cNvCxnSpPr>
            <a:cxnSpLocks/>
          </p:cNvCxnSpPr>
          <p:nvPr/>
        </p:nvCxnSpPr>
        <p:spPr>
          <a:xfrm flipV="1">
            <a:off x="6853936" y="3322737"/>
            <a:ext cx="415417" cy="6100"/>
          </a:xfrm>
          <a:prstGeom prst="bentConnector3">
            <a:avLst>
              <a:gd name="adj1" fmla="val 500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B6B4CB70-4768-3B64-A3EE-DD7F804612FA}"/>
              </a:ext>
            </a:extLst>
          </p:cNvPr>
          <p:cNvCxnSpPr>
            <a:cxnSpLocks/>
          </p:cNvCxnSpPr>
          <p:nvPr/>
        </p:nvCxnSpPr>
        <p:spPr>
          <a:xfrm flipV="1">
            <a:off x="8686801" y="3292905"/>
            <a:ext cx="415417" cy="61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Beveled 32">
            <a:extLst>
              <a:ext uri="{FF2B5EF4-FFF2-40B4-BE49-F238E27FC236}">
                <a16:creationId xmlns:a16="http://schemas.microsoft.com/office/drawing/2014/main" id="{BE25C1CF-D951-87E6-C183-EEAAD585D18C}"/>
              </a:ext>
            </a:extLst>
          </p:cNvPr>
          <p:cNvSpPr/>
          <p:nvPr/>
        </p:nvSpPr>
        <p:spPr>
          <a:xfrm>
            <a:off x="1587483" y="2735693"/>
            <a:ext cx="1389887" cy="1217126"/>
          </a:xfrm>
          <a:prstGeom prst="bevel">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path path="circle">
              <a:fillToRect r="100000" b="100000"/>
            </a:path>
            <a:tileRect l="-100000" t="-100000"/>
          </a:gra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000" b="1">
                <a:latin typeface="Aptos Black" panose="020F0502020204030204" pitchFamily="34" charset="0"/>
              </a:rPr>
              <a:t>Large Load </a:t>
            </a:r>
            <a:r>
              <a:rPr lang="en-US" sz="900" b="1">
                <a:latin typeface="Aptos Black" panose="020F0502020204030204" pitchFamily="34" charset="0"/>
              </a:rPr>
              <a:t>Interconnection </a:t>
            </a:r>
            <a:r>
              <a:rPr lang="en-US" sz="1000" b="1">
                <a:latin typeface="Aptos Black" panose="020F0502020204030204" pitchFamily="34" charset="0"/>
              </a:rPr>
              <a:t>Workshops</a:t>
            </a:r>
            <a:endParaRPr lang="en-US" sz="1200" b="1">
              <a:latin typeface="Aptos Black" panose="020F0502020204030204" pitchFamily="34" charset="0"/>
            </a:endParaRPr>
          </a:p>
          <a:p>
            <a:pPr algn="ctr"/>
            <a:r>
              <a:rPr lang="en-US" sz="800">
                <a:latin typeface="Aptos Black" panose="020F0502020204030204" pitchFamily="34" charset="0"/>
              </a:rPr>
              <a:t>NPRR/PGRR </a:t>
            </a:r>
          </a:p>
          <a:p>
            <a:pPr algn="ctr"/>
            <a:r>
              <a:rPr lang="en-US" sz="800">
                <a:latin typeface="Aptos Black" panose="020F0502020204030204" pitchFamily="34" charset="0"/>
              </a:rPr>
              <a:t>Review</a:t>
            </a:r>
            <a:endParaRPr lang="en-US" sz="600">
              <a:latin typeface="Aptos Black" panose="020F0502020204030204" pitchFamily="34" charset="0"/>
            </a:endParaRPr>
          </a:p>
        </p:txBody>
      </p:sp>
      <p:sp>
        <p:nvSpPr>
          <p:cNvPr id="34" name="Rectangle: Beveled 33">
            <a:extLst>
              <a:ext uri="{FF2B5EF4-FFF2-40B4-BE49-F238E27FC236}">
                <a16:creationId xmlns:a16="http://schemas.microsoft.com/office/drawing/2014/main" id="{06531546-5B0D-BDC7-9DDD-BFA099101910}"/>
              </a:ext>
            </a:extLst>
          </p:cNvPr>
          <p:cNvSpPr/>
          <p:nvPr/>
        </p:nvSpPr>
        <p:spPr>
          <a:xfrm>
            <a:off x="7286312" y="2785627"/>
            <a:ext cx="1455807" cy="1152811"/>
          </a:xfrm>
          <a:prstGeom prst="beve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t>BOARD</a:t>
            </a:r>
          </a:p>
        </p:txBody>
      </p:sp>
      <p:sp>
        <p:nvSpPr>
          <p:cNvPr id="35" name="Rectangle: Beveled 34">
            <a:extLst>
              <a:ext uri="{FF2B5EF4-FFF2-40B4-BE49-F238E27FC236}">
                <a16:creationId xmlns:a16="http://schemas.microsoft.com/office/drawing/2014/main" id="{ECE879AA-171D-7294-992C-4CB09B15B534}"/>
              </a:ext>
            </a:extLst>
          </p:cNvPr>
          <p:cNvSpPr/>
          <p:nvPr/>
        </p:nvSpPr>
        <p:spPr>
          <a:xfrm>
            <a:off x="9102217" y="2767987"/>
            <a:ext cx="1489583" cy="1170450"/>
          </a:xfrm>
          <a:prstGeom prst="bevel">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t>PUCT</a:t>
            </a:r>
          </a:p>
        </p:txBody>
      </p:sp>
      <p:sp>
        <p:nvSpPr>
          <p:cNvPr id="36" name="Rectangle: Beveled 35">
            <a:extLst>
              <a:ext uri="{FF2B5EF4-FFF2-40B4-BE49-F238E27FC236}">
                <a16:creationId xmlns:a16="http://schemas.microsoft.com/office/drawing/2014/main" id="{6E37F8EA-B592-9732-EB89-CF48B89BD016}"/>
              </a:ext>
            </a:extLst>
          </p:cNvPr>
          <p:cNvSpPr/>
          <p:nvPr/>
        </p:nvSpPr>
        <p:spPr>
          <a:xfrm>
            <a:off x="5501042" y="2716081"/>
            <a:ext cx="1432610" cy="1179706"/>
          </a:xfrm>
          <a:prstGeom prst="bevel">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a:t>TAC</a:t>
            </a:r>
          </a:p>
        </p:txBody>
      </p:sp>
      <p:sp>
        <p:nvSpPr>
          <p:cNvPr id="37" name="Rectangle: Beveled 36">
            <a:extLst>
              <a:ext uri="{FF2B5EF4-FFF2-40B4-BE49-F238E27FC236}">
                <a16:creationId xmlns:a16="http://schemas.microsoft.com/office/drawing/2014/main" id="{00824AA5-3DC2-EB49-844C-61B82566976E}"/>
              </a:ext>
            </a:extLst>
          </p:cNvPr>
          <p:cNvSpPr/>
          <p:nvPr/>
        </p:nvSpPr>
        <p:spPr>
          <a:xfrm>
            <a:off x="3564206" y="1856912"/>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ROS</a:t>
            </a:r>
          </a:p>
          <a:p>
            <a:pPr algn="ctr"/>
            <a:r>
              <a:rPr lang="en-US" sz="1000">
                <a:latin typeface="Aptos Black" panose="020F0502020204030204" pitchFamily="34" charset="0"/>
              </a:rPr>
              <a:t>PGRR Language/IA Review</a:t>
            </a:r>
          </a:p>
        </p:txBody>
      </p:sp>
      <p:sp>
        <p:nvSpPr>
          <p:cNvPr id="38" name="Rectangle: Beveled 37">
            <a:extLst>
              <a:ext uri="{FF2B5EF4-FFF2-40B4-BE49-F238E27FC236}">
                <a16:creationId xmlns:a16="http://schemas.microsoft.com/office/drawing/2014/main" id="{8E5105B9-F847-4034-79F4-049DB1E5F975}"/>
              </a:ext>
            </a:extLst>
          </p:cNvPr>
          <p:cNvSpPr/>
          <p:nvPr/>
        </p:nvSpPr>
        <p:spPr>
          <a:xfrm>
            <a:off x="3544901" y="3862237"/>
            <a:ext cx="1389887" cy="1217126"/>
          </a:xfrm>
          <a:prstGeom prst="bevel">
            <a:avLst/>
          </a:prstGeom>
          <a:solidFill>
            <a:schemeClr val="accent1">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PRS</a:t>
            </a:r>
          </a:p>
          <a:p>
            <a:pPr algn="ctr"/>
            <a:r>
              <a:rPr lang="en-US" sz="1000">
                <a:latin typeface="Aptos Black" panose="020F0502020204030204" pitchFamily="34" charset="0"/>
              </a:rPr>
              <a:t>NPRR Language/IA Review</a:t>
            </a:r>
          </a:p>
        </p:txBody>
      </p:sp>
    </p:spTree>
    <p:extLst>
      <p:ext uri="{BB962C8B-B14F-4D97-AF65-F5344CB8AC3E}">
        <p14:creationId xmlns:p14="http://schemas.microsoft.com/office/powerpoint/2010/main" val="1633824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BBC9-4B36-EBD3-F5BE-C71625D4C4F4}"/>
            </a:ext>
          </a:extLst>
        </p:cNvPr>
        <p:cNvGrpSpPr/>
        <p:nvPr/>
      </p:nvGrpSpPr>
      <p:grpSpPr>
        <a:xfrm>
          <a:off x="0" y="0"/>
          <a:ext cx="0" cy="0"/>
          <a:chOff x="0" y="0"/>
          <a:chExt cx="0" cy="0"/>
        </a:xfrm>
      </p:grpSpPr>
      <p:graphicFrame>
        <p:nvGraphicFramePr>
          <p:cNvPr id="8" name="Object 6" hidden="1">
            <a:extLst>
              <a:ext uri="{FF2B5EF4-FFF2-40B4-BE49-F238E27FC236}">
                <a16:creationId xmlns:a16="http://schemas.microsoft.com/office/drawing/2014/main" id="{BB07DD1A-3F59-F600-8952-C766AB64D1BF}"/>
              </a:ext>
            </a:extLst>
          </p:cNvPr>
          <p:cNvGraphicFramePr>
            <a:graphicFrameLocks noChangeAspect="1"/>
          </p:cNvGraphicFramePr>
          <p:nvPr>
            <p:custDataLst>
              <p:tags r:id="rId1"/>
            </p:custDataLst>
            <p:extLst>
              <p:ext uri="{D42A27DB-BD31-4B8C-83A1-F6EECF244321}">
                <p14:modId xmlns:p14="http://schemas.microsoft.com/office/powerpoint/2010/main" val="3703448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8" name="Object 6" hidden="1">
                        <a:extLst>
                          <a:ext uri="{FF2B5EF4-FFF2-40B4-BE49-F238E27FC236}">
                            <a16:creationId xmlns:a16="http://schemas.microsoft.com/office/drawing/2014/main" id="{BB07DD1A-3F59-F600-8952-C766AB64D1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801A4F1F-87E9-4EF8-403A-09B1DEA40E6C}"/>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Fundamental Principles for ERCOT's Proposed Batch Zero Criteria</a:t>
            </a:r>
          </a:p>
        </p:txBody>
      </p:sp>
      <p:sp>
        <p:nvSpPr>
          <p:cNvPr id="11" name="TextBox 10">
            <a:extLst>
              <a:ext uri="{FF2B5EF4-FFF2-40B4-BE49-F238E27FC236}">
                <a16:creationId xmlns:a16="http://schemas.microsoft.com/office/drawing/2014/main" id="{4AAA9FF8-06B1-CA03-F607-88A0545A46D3}"/>
              </a:ext>
            </a:extLst>
          </p:cNvPr>
          <p:cNvSpPr txBox="1">
            <a:spLocks/>
          </p:cNvSpPr>
          <p:nvPr/>
        </p:nvSpPr>
        <p:spPr>
          <a:xfrm>
            <a:off x="554736" y="2257493"/>
            <a:ext cx="11082528" cy="92333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rPr>
              <a:t>Senate Bill 6 and PUC Gating Rules:</a:t>
            </a:r>
            <a:r>
              <a:rPr lang="en-US" sz="2000"/>
              <a:t> Utilize the gating criteria reflected in Project No. 58481 rulemaking to determine which large loads should be confirmed firm and which should be included to be studied in Batch Zero</a:t>
            </a:r>
            <a:endParaRPr lang="de-DE" sz="2000"/>
          </a:p>
        </p:txBody>
      </p:sp>
      <p:sp>
        <p:nvSpPr>
          <p:cNvPr id="13" name="TextBox 12">
            <a:extLst>
              <a:ext uri="{FF2B5EF4-FFF2-40B4-BE49-F238E27FC236}">
                <a16:creationId xmlns:a16="http://schemas.microsoft.com/office/drawing/2014/main" id="{91F21B76-7A5F-0FAA-B75C-8552487AAC12}"/>
              </a:ext>
            </a:extLst>
          </p:cNvPr>
          <p:cNvSpPr txBox="1">
            <a:spLocks/>
          </p:cNvSpPr>
          <p:nvPr/>
        </p:nvSpPr>
        <p:spPr>
          <a:xfrm>
            <a:off x="554736" y="3423977"/>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Pre-Transition Processes:</a:t>
            </a:r>
            <a:r>
              <a:rPr lang="en-US" sz="2000">
                <a:cs typeface="+mn-cs"/>
              </a:rPr>
              <a:t> Respect to the extent feasible already granted approvals, including approval to energize and approved studies</a:t>
            </a:r>
            <a:endParaRPr lang="de-DE" sz="2000">
              <a:cs typeface="+mn-cs"/>
            </a:endParaRPr>
          </a:p>
        </p:txBody>
      </p:sp>
      <p:sp>
        <p:nvSpPr>
          <p:cNvPr id="20" name="TextBox 19">
            <a:extLst>
              <a:ext uri="{FF2B5EF4-FFF2-40B4-BE49-F238E27FC236}">
                <a16:creationId xmlns:a16="http://schemas.microsoft.com/office/drawing/2014/main" id="{8CBFA75A-53E6-D97F-F408-29A986DC0062}"/>
              </a:ext>
            </a:extLst>
          </p:cNvPr>
          <p:cNvSpPr txBox="1">
            <a:spLocks/>
          </p:cNvSpPr>
          <p:nvPr/>
        </p:nvSpPr>
        <p:spPr>
          <a:xfrm>
            <a:off x="554736" y="4282684"/>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Large Load Near-Term Energizations:</a:t>
            </a:r>
            <a:r>
              <a:rPr lang="en-US" sz="2000">
                <a:cs typeface="+mn-cs"/>
              </a:rPr>
              <a:t> Assess development activity for large loads that declare 2026 or 2027 energization to evaluate schedule feasibility</a:t>
            </a:r>
            <a:endParaRPr lang="de-DE" sz="2000">
              <a:cs typeface="+mn-cs"/>
            </a:endParaRPr>
          </a:p>
        </p:txBody>
      </p:sp>
      <p:sp>
        <p:nvSpPr>
          <p:cNvPr id="24" name="TextBox 23">
            <a:extLst>
              <a:ext uri="{FF2B5EF4-FFF2-40B4-BE49-F238E27FC236}">
                <a16:creationId xmlns:a16="http://schemas.microsoft.com/office/drawing/2014/main" id="{9C97DEE9-99D6-EC19-A6B2-3889C82D5070}"/>
              </a:ext>
            </a:extLst>
          </p:cNvPr>
          <p:cNvSpPr txBox="1">
            <a:spLocks/>
          </p:cNvSpPr>
          <p:nvPr/>
        </p:nvSpPr>
        <p:spPr>
          <a:xfrm>
            <a:off x="554736" y="1398786"/>
            <a:ext cx="11082528" cy="61555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accent1"/>
                </a:solidFill>
                <a:cs typeface="+mn-cs"/>
              </a:rPr>
              <a:t>ERCOT’s Reliability Responsibility:</a:t>
            </a:r>
            <a:r>
              <a:rPr lang="en-US" sz="2000">
                <a:cs typeface="+mn-cs"/>
              </a:rPr>
              <a:t> Ensure all Large Loads confirmed to be firm in Batch Zero have been studied to show that the load can be served reliably</a:t>
            </a:r>
            <a:endParaRPr lang="de-DE" sz="2000">
              <a:cs typeface="+mn-cs"/>
            </a:endParaRPr>
          </a:p>
        </p:txBody>
      </p:sp>
      <p:cxnSp>
        <p:nvCxnSpPr>
          <p:cNvPr id="27" name="Straight Connector 26">
            <a:extLst>
              <a:ext uri="{FF2B5EF4-FFF2-40B4-BE49-F238E27FC236}">
                <a16:creationId xmlns:a16="http://schemas.microsoft.com/office/drawing/2014/main" id="{60E0DDC3-A7A5-5A55-8BC3-6FC9B0C55221}"/>
              </a:ext>
            </a:extLst>
          </p:cNvPr>
          <p:cNvCxnSpPr/>
          <p:nvPr/>
        </p:nvCxnSpPr>
        <p:spPr>
          <a:xfrm>
            <a:off x="554736" y="3302400"/>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653D42F-CBE6-DAE5-DD13-6D68A417BDBE}"/>
              </a:ext>
            </a:extLst>
          </p:cNvPr>
          <p:cNvCxnSpPr/>
          <p:nvPr/>
        </p:nvCxnSpPr>
        <p:spPr>
          <a:xfrm>
            <a:off x="554736" y="4161107"/>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97CBDB-CB3B-1215-7DE3-338D20E8D655}"/>
              </a:ext>
            </a:extLst>
          </p:cNvPr>
          <p:cNvCxnSpPr/>
          <p:nvPr/>
        </p:nvCxnSpPr>
        <p:spPr>
          <a:xfrm>
            <a:off x="554736" y="5019814"/>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88EF5A4-881F-D920-95F9-17F3199A5AF7}"/>
              </a:ext>
            </a:extLst>
          </p:cNvPr>
          <p:cNvCxnSpPr/>
          <p:nvPr/>
        </p:nvCxnSpPr>
        <p:spPr>
          <a:xfrm>
            <a:off x="554736" y="2135916"/>
            <a:ext cx="11082528" cy="0"/>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CB0746F-54D2-B264-6366-7972486B3CDB}"/>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41565239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961F1-DCBC-3998-CDBB-1F49B8700CD3}"/>
            </a:ext>
          </a:extLst>
        </p:cNvPr>
        <p:cNvGrpSpPr/>
        <p:nvPr/>
      </p:nvGrpSpPr>
      <p:grpSpPr>
        <a:xfrm>
          <a:off x="0" y="0"/>
          <a:ext cx="0" cy="0"/>
          <a:chOff x="0" y="0"/>
          <a:chExt cx="0" cy="0"/>
        </a:xfrm>
      </p:grpSpPr>
      <p:graphicFrame>
        <p:nvGraphicFramePr>
          <p:cNvPr id="12" name="Object 6" hidden="1">
            <a:extLst>
              <a:ext uri="{FF2B5EF4-FFF2-40B4-BE49-F238E27FC236}">
                <a16:creationId xmlns:a16="http://schemas.microsoft.com/office/drawing/2014/main" id="{71E376DF-3548-7704-15C8-55995203F370}"/>
              </a:ext>
            </a:extLst>
          </p:cNvPr>
          <p:cNvGraphicFramePr>
            <a:graphicFrameLocks noChangeAspect="1"/>
          </p:cNvGraphicFramePr>
          <p:nvPr>
            <p:custDataLst>
              <p:tags r:id="rId1"/>
            </p:custDataLst>
            <p:extLst>
              <p:ext uri="{D42A27DB-BD31-4B8C-83A1-F6EECF244321}">
                <p14:modId xmlns:p14="http://schemas.microsoft.com/office/powerpoint/2010/main" val="1507524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27" imgH="327" progId="TCLayout.ActiveDocument.1">
                  <p:embed/>
                </p:oleObj>
              </mc:Choice>
              <mc:Fallback>
                <p:oleObj name="think-cell Slide" r:id="rId17" imgW="327" imgH="327" progId="TCLayout.ActiveDocument.1">
                  <p:embed/>
                  <p:pic>
                    <p:nvPicPr>
                      <p:cNvPr id="12" name="Object 6" hidden="1">
                        <a:extLst>
                          <a:ext uri="{FF2B5EF4-FFF2-40B4-BE49-F238E27FC236}">
                            <a16:creationId xmlns:a16="http://schemas.microsoft.com/office/drawing/2014/main" id="{71E376DF-3548-7704-15C8-55995203F37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10" name="2. Slide Title">
            <a:extLst>
              <a:ext uri="{FF2B5EF4-FFF2-40B4-BE49-F238E27FC236}">
                <a16:creationId xmlns:a16="http://schemas.microsoft.com/office/drawing/2014/main" id="{B975985F-2AE1-EF55-5C26-968BFED2CE48}"/>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wrap="square">
            <a:noAutofit/>
          </a:bodyPr>
          <a:lstStyle/>
          <a:p>
            <a:r>
              <a:rPr lang="en-US"/>
              <a:t>Eligibility flowchart: how to assess if a load is included for Batch Zero?</a:t>
            </a:r>
          </a:p>
        </p:txBody>
      </p:sp>
      <p:sp>
        <p:nvSpPr>
          <p:cNvPr id="67" name="TextBox 66">
            <a:extLst>
              <a:ext uri="{FF2B5EF4-FFF2-40B4-BE49-F238E27FC236}">
                <a16:creationId xmlns:a16="http://schemas.microsoft.com/office/drawing/2014/main" id="{9E7988E8-E872-3487-3F68-F3C19F296692}"/>
              </a:ext>
            </a:extLst>
          </p:cNvPr>
          <p:cNvSpPr txBox="1"/>
          <p:nvPr>
            <p:custDataLst>
              <p:tags r:id="rId3"/>
            </p:custDataLst>
          </p:nvPr>
        </p:nvSpPr>
        <p:spPr>
          <a:xfrm>
            <a:off x="2150741" y="5534554"/>
            <a:ext cx="9222751" cy="923330"/>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1. See Batch Zero PGRR, Section 9.2.1.1(1)(a)–(b) (Eligibility Criteria for Inclusion as Base Load — Energized Loads)  |  2. See Batch Zero PGRR, Sections 9.2.1.1 and 9.2.1.2 (Initial Energization date thresholds for Batch Zero eligibility)  |  3. See Batch Zero PGRR, Sections 9.2.1.1(1)(c)–(e) and 9.2.1.4 (Base Load eligibility pathways and evaluation of existing studies) |  4. See Batch Zero PGRR, Section 9.2.1.1 (Eligibility criteria for inclusion as base load)  |  5. See Batch Zero PGRR, Section 9.2.1.2(1) (Eligibility Criteria for Inclusion as Load to be Studied and Allocated in Batch Zero)  |  6. See Batch Zero PGRR, Section 9.2.1.1 (Eligibility and modeling for base load)  |  7. See Batch Zero PGRR, Sections 9.2.1.2 and 9.4 (Inclusion as studied load and MW allocation through Batch Zero results)  |  8. See Batch Zero PGRR, Sections 9.2.1.3 and 9.2.2 (Load Not Included in Batch Zero)</a:t>
            </a:r>
          </a:p>
        </p:txBody>
      </p:sp>
      <p:sp>
        <p:nvSpPr>
          <p:cNvPr id="68" name="TextBox 67">
            <a:extLst>
              <a:ext uri="{FF2B5EF4-FFF2-40B4-BE49-F238E27FC236}">
                <a16:creationId xmlns:a16="http://schemas.microsoft.com/office/drawing/2014/main" id="{F25FAD67-54F4-9096-6A30-5C4043D506AB}"/>
              </a:ext>
            </a:extLst>
          </p:cNvPr>
          <p:cNvSpPr txBox="1"/>
          <p:nvPr>
            <p:custDataLst>
              <p:tags r:id="rId4"/>
            </p:custDataLst>
          </p:nvPr>
        </p:nvSpPr>
        <p:spPr>
          <a:xfrm>
            <a:off x="2150741" y="6516937"/>
            <a:ext cx="7548063" cy="153888"/>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Source: PGRR Batch Zero, March 17 2026</a:t>
            </a:r>
          </a:p>
        </p:txBody>
      </p:sp>
      <p:sp>
        <p:nvSpPr>
          <p:cNvPr id="2" name="Rectangle 1">
            <a:extLst>
              <a:ext uri="{FF2B5EF4-FFF2-40B4-BE49-F238E27FC236}">
                <a16:creationId xmlns:a16="http://schemas.microsoft.com/office/drawing/2014/main" id="{30E05399-1279-6BCD-24BB-566C1B11F4CB}"/>
              </a:ext>
            </a:extLst>
          </p:cNvPr>
          <p:cNvSpPr>
            <a:spLocks/>
          </p:cNvSpPr>
          <p:nvPr>
            <p:custDataLst>
              <p:tags r:id="rId5"/>
            </p:custDataLst>
          </p:nvPr>
        </p:nvSpPr>
        <p:spPr>
          <a:xfrm>
            <a:off x="1612386" y="3512659"/>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already achieved Initial Energization?</a:t>
            </a:r>
            <a:r>
              <a:rPr lang="en-US" sz="1000" baseline="30000">
                <a:solidFill>
                  <a:schemeClr val="tx1"/>
                </a:solidFill>
              </a:rPr>
              <a:t>1</a:t>
            </a:r>
            <a:endParaRPr lang="en-US" sz="1000">
              <a:solidFill>
                <a:schemeClr val="tx1"/>
              </a:solidFill>
            </a:endParaRPr>
          </a:p>
        </p:txBody>
      </p:sp>
      <p:cxnSp>
        <p:nvCxnSpPr>
          <p:cNvPr id="3" name="Straight Arrow Connector 2">
            <a:extLst>
              <a:ext uri="{FF2B5EF4-FFF2-40B4-BE49-F238E27FC236}">
                <a16:creationId xmlns:a16="http://schemas.microsoft.com/office/drawing/2014/main" id="{36FA8B3F-272A-815E-9474-FFCE2CB7DBDE}"/>
              </a:ext>
            </a:extLst>
          </p:cNvPr>
          <p:cNvCxnSpPr>
            <a:cxnSpLocks/>
            <a:stCxn id="4" idx="3"/>
            <a:endCxn id="2" idx="1"/>
          </p:cNvCxnSpPr>
          <p:nvPr/>
        </p:nvCxnSpPr>
        <p:spPr>
          <a:xfrm>
            <a:off x="1161802" y="4064822"/>
            <a:ext cx="450584" cy="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FDD4EC-8B5F-0E2E-7E8D-1C23EAB4D925}"/>
              </a:ext>
            </a:extLst>
          </p:cNvPr>
          <p:cNvSpPr txBox="1"/>
          <p:nvPr/>
        </p:nvSpPr>
        <p:spPr>
          <a:xfrm>
            <a:off x="554736" y="3787823"/>
            <a:ext cx="607066"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200" b="1">
                <a:solidFill>
                  <a:srgbClr val="C00000"/>
                </a:solidFill>
                <a:cs typeface="+mn-cs"/>
              </a:rPr>
              <a:t>Large Load request</a:t>
            </a:r>
          </a:p>
        </p:txBody>
      </p:sp>
      <p:sp>
        <p:nvSpPr>
          <p:cNvPr id="5" name="Rectangle: Rounded Corners 4">
            <a:extLst>
              <a:ext uri="{FF2B5EF4-FFF2-40B4-BE49-F238E27FC236}">
                <a16:creationId xmlns:a16="http://schemas.microsoft.com/office/drawing/2014/main" id="{D53B71BD-75D7-5901-8E4D-36B6DF300248}"/>
              </a:ext>
            </a:extLst>
          </p:cNvPr>
          <p:cNvSpPr>
            <a:spLocks/>
          </p:cNvSpPr>
          <p:nvPr/>
        </p:nvSpPr>
        <p:spPr>
          <a:xfrm>
            <a:off x="10065039" y="1450186"/>
            <a:ext cx="1151993" cy="1225535"/>
          </a:xfrm>
          <a:prstGeom prst="roundRect">
            <a:avLst/>
          </a:prstGeom>
          <a:solidFill>
            <a:srgbClr val="92D050">
              <a:alpha val="50196"/>
            </a:srgbClr>
          </a:solidFill>
          <a:ln w="6350" cap="sq">
            <a:solidFill>
              <a:srgbClr val="92D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Included in Batch Zero as a base load</a:t>
            </a:r>
            <a:r>
              <a:rPr lang="de-DE" sz="1000" b="1" baseline="30000">
                <a:solidFill>
                  <a:schemeClr val="tx1"/>
                </a:solidFill>
              </a:rPr>
              <a:t>6</a:t>
            </a:r>
            <a:endParaRPr lang="de-DE" sz="1000" b="1">
              <a:solidFill>
                <a:schemeClr val="tx1"/>
              </a:solidFill>
            </a:endParaRPr>
          </a:p>
        </p:txBody>
      </p:sp>
      <p:sp>
        <p:nvSpPr>
          <p:cNvPr id="6" name="Rectangle: Rounded Corners 5">
            <a:extLst>
              <a:ext uri="{FF2B5EF4-FFF2-40B4-BE49-F238E27FC236}">
                <a16:creationId xmlns:a16="http://schemas.microsoft.com/office/drawing/2014/main" id="{5A3BD8CB-1996-00FB-6DE7-0CE2428F5B30}"/>
              </a:ext>
            </a:extLst>
          </p:cNvPr>
          <p:cNvSpPr>
            <a:spLocks/>
          </p:cNvSpPr>
          <p:nvPr/>
        </p:nvSpPr>
        <p:spPr>
          <a:xfrm>
            <a:off x="10065039" y="4643533"/>
            <a:ext cx="1151993" cy="760961"/>
          </a:xfrm>
          <a:prstGeom prst="roundRect">
            <a:avLst/>
          </a:prstGeom>
          <a:solidFill>
            <a:srgbClr val="FF6565">
              <a:alpha val="50196"/>
            </a:srgbClr>
          </a:solidFill>
          <a:ln w="6350" cap="sq">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buClr>
                <a:schemeClr val="tx1"/>
              </a:buClr>
            </a:pPr>
            <a:r>
              <a:rPr lang="de-DE" sz="1000" b="1">
                <a:solidFill>
                  <a:schemeClr val="tx1"/>
                </a:solidFill>
              </a:rPr>
              <a:t>Not included in Batch Zero</a:t>
            </a:r>
            <a:r>
              <a:rPr lang="de-DE" sz="1000" b="1" baseline="30000">
                <a:solidFill>
                  <a:schemeClr val="tx1"/>
                </a:solidFill>
              </a:rPr>
              <a:t>8</a:t>
            </a:r>
            <a:endParaRPr lang="de-DE" sz="1000" b="1">
              <a:solidFill>
                <a:schemeClr val="tx1"/>
              </a:solidFill>
            </a:endParaRPr>
          </a:p>
        </p:txBody>
      </p:sp>
      <p:sp>
        <p:nvSpPr>
          <p:cNvPr id="7" name="Rectangle: Rounded Corners 6">
            <a:extLst>
              <a:ext uri="{FF2B5EF4-FFF2-40B4-BE49-F238E27FC236}">
                <a16:creationId xmlns:a16="http://schemas.microsoft.com/office/drawing/2014/main" id="{BA5AA745-9ADD-0218-8C91-3775EAE74E37}"/>
              </a:ext>
            </a:extLst>
          </p:cNvPr>
          <p:cNvSpPr>
            <a:spLocks/>
          </p:cNvSpPr>
          <p:nvPr/>
        </p:nvSpPr>
        <p:spPr>
          <a:xfrm>
            <a:off x="10065039" y="2840904"/>
            <a:ext cx="1151993" cy="1631188"/>
          </a:xfrm>
          <a:prstGeom prst="roundRect">
            <a:avLst/>
          </a:prstGeom>
          <a:solidFill>
            <a:srgbClr val="685BC7">
              <a:alpha val="50196"/>
            </a:srgbClr>
          </a:solidFill>
          <a:ln w="635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Clr>
                <a:schemeClr val="tx1"/>
              </a:buClr>
            </a:pPr>
            <a:r>
              <a:rPr lang="en-US" sz="1000" b="1">
                <a:solidFill>
                  <a:schemeClr val="tx1"/>
                </a:solidFill>
              </a:rPr>
              <a:t>Studied in Batch Zero and will receive load allocation amounts</a:t>
            </a:r>
            <a:r>
              <a:rPr lang="de-DE" sz="1000" b="1" baseline="30000">
                <a:solidFill>
                  <a:schemeClr val="tx1"/>
                </a:solidFill>
              </a:rPr>
              <a:t>7</a:t>
            </a:r>
            <a:endParaRPr lang="en-US" sz="1000" b="1">
              <a:solidFill>
                <a:schemeClr val="tx1"/>
              </a:solidFill>
            </a:endParaRPr>
          </a:p>
        </p:txBody>
      </p:sp>
      <p:sp>
        <p:nvSpPr>
          <p:cNvPr id="9" name="TextBox 8">
            <a:extLst>
              <a:ext uri="{FF2B5EF4-FFF2-40B4-BE49-F238E27FC236}">
                <a16:creationId xmlns:a16="http://schemas.microsoft.com/office/drawing/2014/main" id="{79142A7A-B9B8-7CF8-080F-5750F2FBA001}"/>
              </a:ext>
            </a:extLst>
          </p:cNvPr>
          <p:cNvSpPr txBox="1"/>
          <p:nvPr/>
        </p:nvSpPr>
        <p:spPr>
          <a:xfrm>
            <a:off x="2177592"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1" name="Connector: Elbow 20">
            <a:extLst>
              <a:ext uri="{FF2B5EF4-FFF2-40B4-BE49-F238E27FC236}">
                <a16:creationId xmlns:a16="http://schemas.microsoft.com/office/drawing/2014/main" id="{F4058E30-8091-F75C-9A90-B7E92407D5B9}"/>
              </a:ext>
            </a:extLst>
          </p:cNvPr>
          <p:cNvCxnSpPr>
            <a:cxnSpLocks/>
            <a:stCxn id="2" idx="0"/>
          </p:cNvCxnSpPr>
          <p:nvPr/>
        </p:nvCxnSpPr>
        <p:spPr>
          <a:xfrm rot="5400000" flipH="1" flipV="1">
            <a:off x="5236870" y="-1315510"/>
            <a:ext cx="1792380" cy="786395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A7068A3-8A3A-F95E-CB30-274837C7E06B}"/>
              </a:ext>
            </a:extLst>
          </p:cNvPr>
          <p:cNvSpPr>
            <a:spLocks/>
          </p:cNvSpPr>
          <p:nvPr>
            <p:custDataLst>
              <p:tags r:id="rId6"/>
            </p:custDataLst>
          </p:nvPr>
        </p:nvSpPr>
        <p:spPr>
          <a:xfrm>
            <a:off x="3323644" y="3512659"/>
            <a:ext cx="1177390"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Is the requested Initial Energization date on or before December 31, 2027?</a:t>
            </a:r>
            <a:r>
              <a:rPr lang="en-US" sz="1000" baseline="30000">
                <a:solidFill>
                  <a:schemeClr val="tx1"/>
                </a:solidFill>
              </a:rPr>
              <a:t>2</a:t>
            </a:r>
            <a:endParaRPr lang="en-US" sz="1000">
              <a:solidFill>
                <a:schemeClr val="tx1"/>
              </a:solidFill>
            </a:endParaRPr>
          </a:p>
        </p:txBody>
      </p:sp>
      <p:cxnSp>
        <p:nvCxnSpPr>
          <p:cNvPr id="19" name="Straight Arrow Connector 18">
            <a:extLst>
              <a:ext uri="{FF2B5EF4-FFF2-40B4-BE49-F238E27FC236}">
                <a16:creationId xmlns:a16="http://schemas.microsoft.com/office/drawing/2014/main" id="{408962B2-87E9-947C-1693-C99F8541D1BF}"/>
              </a:ext>
            </a:extLst>
          </p:cNvPr>
          <p:cNvCxnSpPr>
            <a:cxnSpLocks/>
            <a:stCxn id="2" idx="3"/>
            <a:endCxn id="31" idx="1"/>
          </p:cNvCxnSpPr>
          <p:nvPr/>
        </p:nvCxnSpPr>
        <p:spPr>
          <a:xfrm>
            <a:off x="2789776" y="4064823"/>
            <a:ext cx="533868"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13EA57D-5A43-5D02-ACC4-2893B6C367CC}"/>
              </a:ext>
            </a:extLst>
          </p:cNvPr>
          <p:cNvSpPr txBox="1"/>
          <p:nvPr/>
        </p:nvSpPr>
        <p:spPr>
          <a:xfrm>
            <a:off x="2773405"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9" name="Rectangle 38">
            <a:extLst>
              <a:ext uri="{FF2B5EF4-FFF2-40B4-BE49-F238E27FC236}">
                <a16:creationId xmlns:a16="http://schemas.microsoft.com/office/drawing/2014/main" id="{ED194970-96C6-5A75-F078-F3526905752C}"/>
              </a:ext>
            </a:extLst>
          </p:cNvPr>
          <p:cNvSpPr>
            <a:spLocks/>
          </p:cNvSpPr>
          <p:nvPr>
            <p:custDataLst>
              <p:tags r:id="rId7"/>
            </p:custDataLst>
          </p:nvPr>
        </p:nvSpPr>
        <p:spPr>
          <a:xfrm>
            <a:off x="2768445" y="2040602"/>
            <a:ext cx="2294401"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by the required deadline, either: (</a:t>
            </a:r>
            <a:r>
              <a:rPr lang="en-US" sz="1000" err="1">
                <a:solidFill>
                  <a:schemeClr val="tx1"/>
                </a:solidFill>
              </a:rPr>
              <a:t>i</a:t>
            </a:r>
            <a:r>
              <a:rPr lang="en-US" sz="1000">
                <a:solidFill>
                  <a:schemeClr val="tx1"/>
                </a:solidFill>
              </a:rPr>
              <a:t>) qualify via QSA / interim VRT inclusion and required attestations; OR (ii) have complete and valid studies, an executed Interconnection Agreement, and required development activity?</a:t>
            </a:r>
            <a:r>
              <a:rPr lang="en-US" sz="1000" baseline="30000">
                <a:solidFill>
                  <a:schemeClr val="tx1"/>
                </a:solidFill>
              </a:rPr>
              <a:t>3</a:t>
            </a:r>
            <a:endParaRPr lang="en-US" sz="1000">
              <a:solidFill>
                <a:schemeClr val="tx1"/>
              </a:solidFill>
            </a:endParaRPr>
          </a:p>
        </p:txBody>
      </p:sp>
      <p:sp>
        <p:nvSpPr>
          <p:cNvPr id="48" name="TextBox 47">
            <a:extLst>
              <a:ext uri="{FF2B5EF4-FFF2-40B4-BE49-F238E27FC236}">
                <a16:creationId xmlns:a16="http://schemas.microsoft.com/office/drawing/2014/main" id="{B62C495D-4371-8063-5278-4EBCBC4E6EB4}"/>
              </a:ext>
            </a:extLst>
          </p:cNvPr>
          <p:cNvSpPr txBox="1"/>
          <p:nvPr/>
        </p:nvSpPr>
        <p:spPr>
          <a:xfrm>
            <a:off x="3849059"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50" name="Rectangle 49">
            <a:extLst>
              <a:ext uri="{FF2B5EF4-FFF2-40B4-BE49-F238E27FC236}">
                <a16:creationId xmlns:a16="http://schemas.microsoft.com/office/drawing/2014/main" id="{3B5040EE-C396-4742-1B93-55C22560B9D8}"/>
              </a:ext>
            </a:extLst>
          </p:cNvPr>
          <p:cNvSpPr>
            <a:spLocks/>
          </p:cNvSpPr>
          <p:nvPr>
            <p:custDataLst>
              <p:tags r:id="rId8"/>
            </p:custDataLst>
          </p:nvPr>
        </p:nvSpPr>
        <p:spPr>
          <a:xfrm>
            <a:off x="7120952" y="3512659"/>
            <a:ext cx="1723817"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Has the load executed an Intermediate Agreement and met the applicable eligibility criteria for inclusion as load to be studied?</a:t>
            </a:r>
            <a:r>
              <a:rPr lang="en-US" sz="1000" baseline="30000">
                <a:solidFill>
                  <a:schemeClr val="tx1"/>
                </a:solidFill>
              </a:rPr>
              <a:t>5</a:t>
            </a:r>
            <a:endParaRPr lang="en-US" sz="1000">
              <a:solidFill>
                <a:schemeClr val="tx1"/>
              </a:solidFill>
            </a:endParaRPr>
          </a:p>
        </p:txBody>
      </p:sp>
      <p:sp>
        <p:nvSpPr>
          <p:cNvPr id="87" name="Rectangle 86">
            <a:extLst>
              <a:ext uri="{FF2B5EF4-FFF2-40B4-BE49-F238E27FC236}">
                <a16:creationId xmlns:a16="http://schemas.microsoft.com/office/drawing/2014/main" id="{733D4216-2C65-1276-2026-C3DEE00F0CB9}"/>
              </a:ext>
            </a:extLst>
          </p:cNvPr>
          <p:cNvSpPr>
            <a:spLocks/>
          </p:cNvSpPr>
          <p:nvPr>
            <p:custDataLst>
              <p:tags r:id="rId9"/>
            </p:custDataLst>
          </p:nvPr>
        </p:nvSpPr>
        <p:spPr>
          <a:xfrm>
            <a:off x="4871923" y="3512659"/>
            <a:ext cx="1878141" cy="1104327"/>
          </a:xfrm>
          <a:prstGeom prst="rect">
            <a:avLst/>
          </a:prstGeom>
          <a:noFill/>
          <a:ln>
            <a:solidFill>
              <a:schemeClr val="accent1">
                <a:lumMod val="75000"/>
              </a:schemeClr>
            </a:solidFill>
          </a:ln>
        </p:spPr>
        <p:style>
          <a:lnRef idx="2">
            <a:schemeClr val="accent5">
              <a:shade val="15000"/>
            </a:schemeClr>
          </a:lnRef>
          <a:fillRef idx="1">
            <a:schemeClr val="accent5"/>
          </a:fillRef>
          <a:effectRef idx="0">
            <a:schemeClr val="accent5"/>
          </a:effectRef>
          <a:fontRef idx="minor">
            <a:schemeClr val="lt1"/>
          </a:fontRef>
        </p:style>
        <p:txBody>
          <a:bodyPr wrap="square" rtlCol="0" anchor="ctr">
            <a:noAutofit/>
          </a:bodyPr>
          <a:lstStyle/>
          <a:p>
            <a:pPr algn="ctr"/>
            <a:r>
              <a:rPr lang="en-US" sz="1000">
                <a:solidFill>
                  <a:schemeClr val="tx1"/>
                </a:solidFill>
              </a:rPr>
              <a:t>Does the load meet the eligibility criteria for inclusion as base load (including execution of an Interconnection Agreement)?</a:t>
            </a:r>
            <a:r>
              <a:rPr lang="en-US" sz="1000" baseline="30000">
                <a:solidFill>
                  <a:schemeClr val="tx1"/>
                </a:solidFill>
              </a:rPr>
              <a:t>4</a:t>
            </a:r>
            <a:endParaRPr lang="en-US" sz="1000">
              <a:solidFill>
                <a:schemeClr val="tx1"/>
              </a:solidFill>
            </a:endParaRPr>
          </a:p>
        </p:txBody>
      </p:sp>
      <p:sp>
        <p:nvSpPr>
          <p:cNvPr id="98" name="TextBox 97">
            <a:extLst>
              <a:ext uri="{FF2B5EF4-FFF2-40B4-BE49-F238E27FC236}">
                <a16:creationId xmlns:a16="http://schemas.microsoft.com/office/drawing/2014/main" id="{2ED31C58-8E5E-1DB5-7495-064CE5C6FD91}"/>
              </a:ext>
            </a:extLst>
          </p:cNvPr>
          <p:cNvSpPr txBox="1"/>
          <p:nvPr/>
        </p:nvSpPr>
        <p:spPr>
          <a:xfrm>
            <a:off x="5753224" y="3292069"/>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cxnSp>
        <p:nvCxnSpPr>
          <p:cNvPr id="25" name="Connector: Elbow 24">
            <a:extLst>
              <a:ext uri="{FF2B5EF4-FFF2-40B4-BE49-F238E27FC236}">
                <a16:creationId xmlns:a16="http://schemas.microsoft.com/office/drawing/2014/main" id="{0B5CB53F-A40A-AF1E-0CD9-D9DA345526F0}"/>
              </a:ext>
            </a:extLst>
          </p:cNvPr>
          <p:cNvCxnSpPr>
            <a:cxnSpLocks/>
            <a:stCxn id="50" idx="2"/>
            <a:endCxn id="6" idx="1"/>
          </p:cNvCxnSpPr>
          <p:nvPr/>
        </p:nvCxnSpPr>
        <p:spPr>
          <a:xfrm rot="16200000" flipH="1">
            <a:off x="8820436" y="3779411"/>
            <a:ext cx="407028" cy="2082178"/>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5946304-72D3-24EF-B666-5D7337CFE237}"/>
              </a:ext>
            </a:extLst>
          </p:cNvPr>
          <p:cNvSpPr txBox="1"/>
          <p:nvPr/>
        </p:nvSpPr>
        <p:spPr>
          <a:xfrm>
            <a:off x="3503405" y="1862602"/>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0" name="TextBox 29">
            <a:extLst>
              <a:ext uri="{FF2B5EF4-FFF2-40B4-BE49-F238E27FC236}">
                <a16:creationId xmlns:a16="http://schemas.microsoft.com/office/drawing/2014/main" id="{B115DA40-7CB5-B66E-F59E-6B633EA6B8DE}"/>
              </a:ext>
            </a:extLst>
          </p:cNvPr>
          <p:cNvSpPr txBox="1"/>
          <p:nvPr/>
        </p:nvSpPr>
        <p:spPr>
          <a:xfrm>
            <a:off x="5027538" y="2413573"/>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2" name="TextBox 31">
            <a:extLst>
              <a:ext uri="{FF2B5EF4-FFF2-40B4-BE49-F238E27FC236}">
                <a16:creationId xmlns:a16="http://schemas.microsoft.com/office/drawing/2014/main" id="{B1B59992-B0E7-5735-1084-7D17C1A113A3}"/>
              </a:ext>
            </a:extLst>
          </p:cNvPr>
          <p:cNvSpPr txBox="1"/>
          <p:nvPr/>
        </p:nvSpPr>
        <p:spPr>
          <a:xfrm>
            <a:off x="8840539" y="3807830"/>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Yes</a:t>
            </a:r>
          </a:p>
        </p:txBody>
      </p:sp>
      <p:sp>
        <p:nvSpPr>
          <p:cNvPr id="33" name="TextBox 32">
            <a:extLst>
              <a:ext uri="{FF2B5EF4-FFF2-40B4-BE49-F238E27FC236}">
                <a16:creationId xmlns:a16="http://schemas.microsoft.com/office/drawing/2014/main" id="{9C0E7070-C22A-C25A-0AFE-F5512A2FA388}"/>
              </a:ext>
            </a:extLst>
          </p:cNvPr>
          <p:cNvSpPr txBox="1"/>
          <p:nvPr/>
        </p:nvSpPr>
        <p:spPr>
          <a:xfrm>
            <a:off x="7982860" y="4714476"/>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sp>
        <p:nvSpPr>
          <p:cNvPr id="34" name="TrackerNumBlue 7">
            <a:extLst>
              <a:ext uri="{FF2B5EF4-FFF2-40B4-BE49-F238E27FC236}">
                <a16:creationId xmlns:a16="http://schemas.microsoft.com/office/drawing/2014/main" id="{1D9A46EA-59C1-5C66-BD8D-9903EAA91D22}"/>
              </a:ext>
            </a:extLst>
          </p:cNvPr>
          <p:cNvSpPr/>
          <p:nvPr>
            <p:custDataLst>
              <p:tags r:id="rId10"/>
            </p:custDataLst>
          </p:nvPr>
        </p:nvSpPr>
        <p:spPr>
          <a:xfrm>
            <a:off x="9955848" y="1355427"/>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35" name="TrackerNumBlue 7">
            <a:extLst>
              <a:ext uri="{FF2B5EF4-FFF2-40B4-BE49-F238E27FC236}">
                <a16:creationId xmlns:a16="http://schemas.microsoft.com/office/drawing/2014/main" id="{B27BAF61-6C16-8049-9D82-8FCDEACB234F}"/>
              </a:ext>
            </a:extLst>
          </p:cNvPr>
          <p:cNvSpPr/>
          <p:nvPr>
            <p:custDataLst>
              <p:tags r:id="rId11"/>
            </p:custDataLst>
          </p:nvPr>
        </p:nvSpPr>
        <p:spPr>
          <a:xfrm>
            <a:off x="9955848" y="2820635"/>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37" name="TrackerNumBlue 7">
            <a:extLst>
              <a:ext uri="{FF2B5EF4-FFF2-40B4-BE49-F238E27FC236}">
                <a16:creationId xmlns:a16="http://schemas.microsoft.com/office/drawing/2014/main" id="{BF8CC4CE-3DCD-21EB-34E9-7AB8C9DDCAB2}"/>
              </a:ext>
            </a:extLst>
          </p:cNvPr>
          <p:cNvSpPr/>
          <p:nvPr>
            <p:custDataLst>
              <p:tags r:id="rId12"/>
            </p:custDataLst>
          </p:nvPr>
        </p:nvSpPr>
        <p:spPr>
          <a:xfrm>
            <a:off x="9955848" y="4544418"/>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4</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cxnSp>
        <p:nvCxnSpPr>
          <p:cNvPr id="49" name="Straight Arrow Connector 48">
            <a:extLst>
              <a:ext uri="{FF2B5EF4-FFF2-40B4-BE49-F238E27FC236}">
                <a16:creationId xmlns:a16="http://schemas.microsoft.com/office/drawing/2014/main" id="{EA5EDC85-F69C-5CC3-3224-ED5EA40FEBF0}"/>
              </a:ext>
            </a:extLst>
          </p:cNvPr>
          <p:cNvCxnSpPr>
            <a:cxnSpLocks/>
            <a:stCxn id="50" idx="3"/>
          </p:cNvCxnSpPr>
          <p:nvPr/>
        </p:nvCxnSpPr>
        <p:spPr>
          <a:xfrm>
            <a:off x="8844769" y="4064823"/>
            <a:ext cx="1220270" cy="6371"/>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ECF85B2-70FC-93C3-F20E-247E9106B854}"/>
              </a:ext>
            </a:extLst>
          </p:cNvPr>
          <p:cNvCxnSpPr>
            <a:cxnSpLocks/>
            <a:stCxn id="31" idx="0"/>
            <a:endCxn id="39" idx="2"/>
          </p:cNvCxnSpPr>
          <p:nvPr/>
        </p:nvCxnSpPr>
        <p:spPr>
          <a:xfrm flipV="1">
            <a:off x="3912339" y="3144929"/>
            <a:ext cx="3307" cy="36773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1" name="TrackerNumBlue 7">
            <a:extLst>
              <a:ext uri="{FF2B5EF4-FFF2-40B4-BE49-F238E27FC236}">
                <a16:creationId xmlns:a16="http://schemas.microsoft.com/office/drawing/2014/main" id="{24677792-8D1B-A906-BD37-DE3E4FA76A18}"/>
              </a:ext>
            </a:extLst>
          </p:cNvPr>
          <p:cNvSpPr/>
          <p:nvPr>
            <p:custDataLst>
              <p:tags r:id="rId13"/>
            </p:custDataLst>
          </p:nvPr>
        </p:nvSpPr>
        <p:spPr>
          <a:xfrm>
            <a:off x="2657975" y="1975077"/>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3</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62" name="TrackerNumBlue 7">
            <a:extLst>
              <a:ext uri="{FF2B5EF4-FFF2-40B4-BE49-F238E27FC236}">
                <a16:creationId xmlns:a16="http://schemas.microsoft.com/office/drawing/2014/main" id="{E0929061-F4F1-B1E8-450A-983CFE0E006B}"/>
              </a:ext>
            </a:extLst>
          </p:cNvPr>
          <p:cNvSpPr/>
          <p:nvPr>
            <p:custDataLst>
              <p:tags r:id="rId14"/>
            </p:custDataLst>
          </p:nvPr>
        </p:nvSpPr>
        <p:spPr>
          <a:xfrm>
            <a:off x="4760445" y="3460003"/>
            <a:ext cx="230859" cy="230859"/>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FFFFFF"/>
                </a:solidFill>
                <a:latin typeface="Arial"/>
              </a:rPr>
              <a:t>3</a:t>
            </a:r>
            <a:endParaRPr kumimoji="0" lang="en-US" sz="1400" b="1" i="0" u="none" strike="noStrike" kern="1200" cap="none" spc="0" normalizeH="0" baseline="0" noProof="0">
              <a:ln>
                <a:noFill/>
              </a:ln>
              <a:solidFill>
                <a:srgbClr val="FFFFFF"/>
              </a:solidFill>
              <a:effectLst/>
              <a:uLnTx/>
              <a:uFillTx/>
              <a:latin typeface="Arial"/>
              <a:ea typeface="+mn-ea"/>
              <a:cs typeface="+mn-cs"/>
            </a:endParaRPr>
          </a:p>
        </p:txBody>
      </p:sp>
      <p:sp>
        <p:nvSpPr>
          <p:cNvPr id="63" name="TrackerNumBlue 7">
            <a:extLst>
              <a:ext uri="{FF2B5EF4-FFF2-40B4-BE49-F238E27FC236}">
                <a16:creationId xmlns:a16="http://schemas.microsoft.com/office/drawing/2014/main" id="{CEF75C54-3935-2776-CAFF-05893CC51479}"/>
              </a:ext>
            </a:extLst>
          </p:cNvPr>
          <p:cNvSpPr/>
          <p:nvPr>
            <p:custDataLst>
              <p:tags r:id="rId15"/>
            </p:custDataLst>
          </p:nvPr>
        </p:nvSpPr>
        <p:spPr>
          <a:xfrm>
            <a:off x="2657975" y="2333545"/>
            <a:ext cx="230859" cy="230859"/>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grpSp>
        <p:nvGrpSpPr>
          <p:cNvPr id="64" name="Group 63">
            <a:extLst>
              <a:ext uri="{FF2B5EF4-FFF2-40B4-BE49-F238E27FC236}">
                <a16:creationId xmlns:a16="http://schemas.microsoft.com/office/drawing/2014/main" id="{83D51A88-9928-BF91-6E0C-7C18A4B33961}"/>
              </a:ext>
            </a:extLst>
          </p:cNvPr>
          <p:cNvGrpSpPr/>
          <p:nvPr/>
        </p:nvGrpSpPr>
        <p:grpSpPr>
          <a:xfrm>
            <a:off x="9936089" y="1016739"/>
            <a:ext cx="1280943" cy="182880"/>
            <a:chOff x="10504657" y="911842"/>
            <a:chExt cx="1280943" cy="182880"/>
          </a:xfrm>
        </p:grpSpPr>
        <p:sp>
          <p:nvSpPr>
            <p:cNvPr id="65" name="Oval 64">
              <a:extLst>
                <a:ext uri="{FF2B5EF4-FFF2-40B4-BE49-F238E27FC236}">
                  <a16:creationId xmlns:a16="http://schemas.microsoft.com/office/drawing/2014/main" id="{5E849C96-A8AB-93A2-C7BD-1ED09F113946}"/>
                </a:ext>
              </a:extLst>
            </p:cNvPr>
            <p:cNvSpPr/>
            <p:nvPr/>
          </p:nvSpPr>
          <p:spPr>
            <a:xfrm>
              <a:off x="10504657" y="911842"/>
              <a:ext cx="182880" cy="18288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a:t>X</a:t>
              </a:r>
            </a:p>
          </p:txBody>
        </p:sp>
        <p:sp>
          <p:nvSpPr>
            <p:cNvPr id="66" name="TextBox 65">
              <a:extLst>
                <a:ext uri="{FF2B5EF4-FFF2-40B4-BE49-F238E27FC236}">
                  <a16:creationId xmlns:a16="http://schemas.microsoft.com/office/drawing/2014/main" id="{8197647D-52BD-3363-BEFB-A6B0C5C5B9DD}"/>
                </a:ext>
              </a:extLst>
            </p:cNvPr>
            <p:cNvSpPr txBox="1"/>
            <p:nvPr/>
          </p:nvSpPr>
          <p:spPr>
            <a:xfrm>
              <a:off x="10740121" y="926338"/>
              <a:ext cx="1045479" cy="153888"/>
            </a:xfrm>
            <a:prstGeom prst="rect">
              <a:avLst/>
            </a:prstGeom>
            <a:noFill/>
          </p:spPr>
          <p:txBody>
            <a:bodyPr wrap="none" lIns="0" tIns="0" rIns="0" bIns="0" rtlCol="0">
              <a:spAutoFit/>
            </a:bodyPr>
            <a:lstStyle/>
            <a:p>
              <a:r>
                <a:rPr lang="en-US" sz="1000"/>
                <a:t>Reference tracker</a:t>
              </a:r>
            </a:p>
          </p:txBody>
        </p:sp>
      </p:grpSp>
      <p:cxnSp>
        <p:nvCxnSpPr>
          <p:cNvPr id="20" name="Straight Arrow Connector 19">
            <a:extLst>
              <a:ext uri="{FF2B5EF4-FFF2-40B4-BE49-F238E27FC236}">
                <a16:creationId xmlns:a16="http://schemas.microsoft.com/office/drawing/2014/main" id="{1FF49617-BFBC-47E6-C4C4-C7D71632DFAB}"/>
              </a:ext>
            </a:extLst>
          </p:cNvPr>
          <p:cNvCxnSpPr>
            <a:cxnSpLocks/>
            <a:stCxn id="31" idx="3"/>
            <a:endCxn id="87" idx="1"/>
          </p:cNvCxnSpPr>
          <p:nvPr/>
        </p:nvCxnSpPr>
        <p:spPr>
          <a:xfrm>
            <a:off x="4501034" y="4064823"/>
            <a:ext cx="370889"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A67183E-B4F1-712F-476E-4B7F06BEEAB6}"/>
              </a:ext>
            </a:extLst>
          </p:cNvPr>
          <p:cNvSpPr txBox="1"/>
          <p:nvPr/>
        </p:nvSpPr>
        <p:spPr>
          <a:xfrm>
            <a:off x="4484662"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24" name="Straight Arrow Connector 23">
            <a:extLst>
              <a:ext uri="{FF2B5EF4-FFF2-40B4-BE49-F238E27FC236}">
                <a16:creationId xmlns:a16="http://schemas.microsoft.com/office/drawing/2014/main" id="{8C102E06-1945-2B16-9D57-64FA304E6DE9}"/>
              </a:ext>
            </a:extLst>
          </p:cNvPr>
          <p:cNvCxnSpPr>
            <a:cxnSpLocks/>
            <a:stCxn id="87" idx="3"/>
            <a:endCxn id="50" idx="1"/>
          </p:cNvCxnSpPr>
          <p:nvPr/>
        </p:nvCxnSpPr>
        <p:spPr>
          <a:xfrm>
            <a:off x="6750064" y="4064823"/>
            <a:ext cx="370888" cy="0"/>
          </a:xfrm>
          <a:prstGeom prst="straightConnector1">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4A09449-4D62-8D0D-D8AC-20D81A1E7B1B}"/>
              </a:ext>
            </a:extLst>
          </p:cNvPr>
          <p:cNvSpPr txBox="1"/>
          <p:nvPr/>
        </p:nvSpPr>
        <p:spPr>
          <a:xfrm>
            <a:off x="6694299" y="3859741"/>
            <a:ext cx="407536"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1000" b="1">
                <a:cs typeface="+mn-cs"/>
              </a:rPr>
              <a:t>No</a:t>
            </a:r>
          </a:p>
        </p:txBody>
      </p:sp>
      <p:cxnSp>
        <p:nvCxnSpPr>
          <p:cNvPr id="52" name="Straight Connector 51">
            <a:extLst>
              <a:ext uri="{FF2B5EF4-FFF2-40B4-BE49-F238E27FC236}">
                <a16:creationId xmlns:a16="http://schemas.microsoft.com/office/drawing/2014/main" id="{5AE30845-B0B4-62EB-9ACF-236BADD5B6C6}"/>
              </a:ext>
            </a:extLst>
          </p:cNvPr>
          <p:cNvCxnSpPr>
            <a:cxnSpLocks/>
          </p:cNvCxnSpPr>
          <p:nvPr/>
        </p:nvCxnSpPr>
        <p:spPr>
          <a:xfrm flipV="1">
            <a:off x="5810994" y="2667714"/>
            <a:ext cx="0" cy="844945"/>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3D54190D-542A-8085-E508-497CFDA62D7F}"/>
              </a:ext>
            </a:extLst>
          </p:cNvPr>
          <p:cNvCxnSpPr>
            <a:cxnSpLocks/>
          </p:cNvCxnSpPr>
          <p:nvPr/>
        </p:nvCxnSpPr>
        <p:spPr>
          <a:xfrm flipV="1">
            <a:off x="5810993" y="1919117"/>
            <a:ext cx="4254046" cy="608828"/>
          </a:xfrm>
          <a:prstGeom prst="bentConnector3">
            <a:avLst>
              <a:gd name="adj1" fmla="val 6"/>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C9324572-F97C-5C93-9F14-2BA129B28857}"/>
              </a:ext>
            </a:extLst>
          </p:cNvPr>
          <p:cNvCxnSpPr>
            <a:cxnSpLocks/>
            <a:stCxn id="39" idx="0"/>
          </p:cNvCxnSpPr>
          <p:nvPr/>
        </p:nvCxnSpPr>
        <p:spPr>
          <a:xfrm rot="5400000" flipH="1" flipV="1">
            <a:off x="6882716" y="-1141720"/>
            <a:ext cx="215252" cy="6149392"/>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1EA5EE9-98C7-C5DD-DCDC-2A98F46E8A29}"/>
              </a:ext>
            </a:extLst>
          </p:cNvPr>
          <p:cNvGrpSpPr/>
          <p:nvPr/>
        </p:nvGrpSpPr>
        <p:grpSpPr>
          <a:xfrm>
            <a:off x="5730614" y="2525343"/>
            <a:ext cx="171449" cy="160853"/>
            <a:chOff x="5730614" y="2506694"/>
            <a:chExt cx="171449" cy="160853"/>
          </a:xfrm>
        </p:grpSpPr>
        <p:sp>
          <p:nvSpPr>
            <p:cNvPr id="78" name="Oval 77">
              <a:extLst>
                <a:ext uri="{FF2B5EF4-FFF2-40B4-BE49-F238E27FC236}">
                  <a16:creationId xmlns:a16="http://schemas.microsoft.com/office/drawing/2014/main" id="{5E1B4B48-BBEE-E8C8-213E-107393176B53}"/>
                </a:ext>
              </a:extLst>
            </p:cNvPr>
            <p:cNvSpPr/>
            <p:nvPr/>
          </p:nvSpPr>
          <p:spPr>
            <a:xfrm>
              <a:off x="5743039" y="2511664"/>
              <a:ext cx="137401" cy="137401"/>
            </a:xfrm>
            <a:prstGeom prst="ellipse">
              <a:avLst/>
            </a:prstGeom>
            <a:noFill/>
            <a:ln w="6350" cap="sq">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1" name="Partial Circle 80">
              <a:extLst>
                <a:ext uri="{FF2B5EF4-FFF2-40B4-BE49-F238E27FC236}">
                  <a16:creationId xmlns:a16="http://schemas.microsoft.com/office/drawing/2014/main" id="{7F17D2BF-9394-A6D5-5C8D-BD38821AFB52}"/>
                </a:ext>
              </a:extLst>
            </p:cNvPr>
            <p:cNvSpPr/>
            <p:nvPr/>
          </p:nvSpPr>
          <p:spPr>
            <a:xfrm flipH="1">
              <a:off x="5730614" y="2506694"/>
              <a:ext cx="171449" cy="160853"/>
            </a:xfrm>
            <a:prstGeom prst="pie">
              <a:avLst>
                <a:gd name="adj1" fmla="val 5364947"/>
                <a:gd name="adj2" fmla="val 16200000"/>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cxnSp>
        <p:nvCxnSpPr>
          <p:cNvPr id="44" name="Connector: Elbow 43">
            <a:extLst>
              <a:ext uri="{FF2B5EF4-FFF2-40B4-BE49-F238E27FC236}">
                <a16:creationId xmlns:a16="http://schemas.microsoft.com/office/drawing/2014/main" id="{B3DF6587-897C-EF5B-94F4-CEEF4C95E486}"/>
              </a:ext>
            </a:extLst>
          </p:cNvPr>
          <p:cNvCxnSpPr>
            <a:cxnSpLocks/>
            <a:stCxn id="39" idx="3"/>
            <a:endCxn id="50" idx="0"/>
          </p:cNvCxnSpPr>
          <p:nvPr/>
        </p:nvCxnSpPr>
        <p:spPr>
          <a:xfrm>
            <a:off x="5062846" y="2592766"/>
            <a:ext cx="2920015" cy="919893"/>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0955774-CBFB-B8A6-F177-C522F1313930}"/>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1848837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DCC2-FC33-2AA8-CFEC-392139B701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CEC2F44-7439-6C4D-D10D-40A0EAAD47C9}"/>
              </a:ext>
            </a:extLst>
          </p:cNvPr>
          <p:cNvGraphicFramePr>
            <a:graphicFrameLocks noChangeAspect="1"/>
          </p:cNvGraphicFramePr>
          <p:nvPr>
            <p:custDataLst>
              <p:tags r:id="rId1"/>
            </p:custDataLst>
            <p:extLst>
              <p:ext uri="{D42A27DB-BD31-4B8C-83A1-F6EECF244321}">
                <p14:modId xmlns:p14="http://schemas.microsoft.com/office/powerpoint/2010/main" val="2361056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8CEC2F44-7439-6C4D-D10D-40A0EAAD47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5" name="Subtitle 14" hidden="1">
            <a:extLst>
              <a:ext uri="{FF2B5EF4-FFF2-40B4-BE49-F238E27FC236}">
                <a16:creationId xmlns:a16="http://schemas.microsoft.com/office/drawing/2014/main" id="{579DAA82-70A1-7A79-FA35-9BBE04CA77F1}"/>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B4935DCA-933A-D29A-AFA2-0098BDA62449}"/>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Deep-dive: “Included as base load” (1/2)</a:t>
            </a:r>
          </a:p>
        </p:txBody>
      </p:sp>
      <p:graphicFrame>
        <p:nvGraphicFramePr>
          <p:cNvPr id="5" name="Content Placeholder 4" hidden="1">
            <a:extLst>
              <a:ext uri="{FF2B5EF4-FFF2-40B4-BE49-F238E27FC236}">
                <a16:creationId xmlns:a16="http://schemas.microsoft.com/office/drawing/2014/main" id="{2BBDFEEF-BE46-7A2C-5C31-8E84B47999A3}"/>
              </a:ext>
            </a:extLst>
          </p:cNvPr>
          <p:cNvGraphicFramePr>
            <a:graphicFrameLocks noGrp="1"/>
          </p:cNvGraphicFramePr>
          <p:nvPr>
            <p:ph idx="4294967295"/>
            <p:extLst>
              <p:ext uri="{D42A27DB-BD31-4B8C-83A1-F6EECF244321}">
                <p14:modId xmlns:p14="http://schemas.microsoft.com/office/powerpoint/2010/main" val="1456466106"/>
              </p:ext>
            </p:extLst>
          </p:nvPr>
        </p:nvGraphicFramePr>
        <p:xfrm>
          <a:off x="914400" y="955675"/>
          <a:ext cx="11277600" cy="4921250"/>
        </p:xfrm>
        <a:graphic>
          <a:graphicData uri="http://schemas.openxmlformats.org/drawingml/2006/table">
            <a:tbl>
              <a:tblPr firstRow="1" bandRow="1">
                <a:tableStyleId>{5C22544A-7EE6-4342-B048-85BDC9FD1C3A}</a:tableStyleId>
              </a:tblPr>
              <a:tblGrid>
                <a:gridCol w="3125074">
                  <a:extLst>
                    <a:ext uri="{9D8B030D-6E8A-4147-A177-3AD203B41FA5}">
                      <a16:colId xmlns:a16="http://schemas.microsoft.com/office/drawing/2014/main" val="1470594686"/>
                    </a:ext>
                  </a:extLst>
                </a:gridCol>
                <a:gridCol w="3085517">
                  <a:extLst>
                    <a:ext uri="{9D8B030D-6E8A-4147-A177-3AD203B41FA5}">
                      <a16:colId xmlns:a16="http://schemas.microsoft.com/office/drawing/2014/main" val="1779555138"/>
                    </a:ext>
                  </a:extLst>
                </a:gridCol>
                <a:gridCol w="5067009">
                  <a:extLst>
                    <a:ext uri="{9D8B030D-6E8A-4147-A177-3AD203B41FA5}">
                      <a16:colId xmlns:a16="http://schemas.microsoft.com/office/drawing/2014/main" val="592249523"/>
                    </a:ext>
                  </a:extLst>
                </a:gridCol>
              </a:tblGrid>
              <a:tr h="463557">
                <a:tc>
                  <a:txBody>
                    <a:bodyPr/>
                    <a:lstStyle/>
                    <a:p>
                      <a:r>
                        <a:rPr lang="en-US" sz="1400"/>
                        <a:t>If your Large Load by June 1, 2026</a:t>
                      </a:r>
                    </a:p>
                  </a:txBody>
                  <a:tcPr/>
                </a:tc>
                <a:tc>
                  <a:txBody>
                    <a:bodyPr/>
                    <a:lstStyle/>
                    <a:p>
                      <a:r>
                        <a:rPr lang="en-US" sz="1400"/>
                        <a:t>Treatment in Transitional Process</a:t>
                      </a:r>
                    </a:p>
                  </a:txBody>
                  <a:tcPr/>
                </a:tc>
                <a:tc>
                  <a:txBody>
                    <a:bodyPr/>
                    <a:lstStyle/>
                    <a:p>
                      <a:r>
                        <a:rPr lang="en-US" sz="1400"/>
                        <a:t>MW Allocation</a:t>
                      </a:r>
                    </a:p>
                  </a:txBody>
                  <a:tcPr/>
                </a:tc>
                <a:extLst>
                  <a:ext uri="{0D108BD9-81ED-4DB2-BD59-A6C34878D82A}">
                    <a16:rowId xmlns:a16="http://schemas.microsoft.com/office/drawing/2014/main" val="2079172792"/>
                  </a:ext>
                </a:extLst>
              </a:tr>
              <a:tr h="4458328">
                <a:tc>
                  <a:txBody>
                    <a:bodyPr/>
                    <a:lstStyle/>
                    <a:p>
                      <a:r>
                        <a:rPr lang="en-US" sz="1400"/>
                        <a:t>Is Operational or Approved to Energize</a:t>
                      </a:r>
                    </a:p>
                  </a:txBody>
                  <a:tcPr/>
                </a:tc>
                <a:tc>
                  <a:txBody>
                    <a:bodyPr/>
                    <a:lstStyle/>
                    <a:p>
                      <a:r>
                        <a:rPr lang="en-US" sz="1400"/>
                        <a:t>Included as base load</a:t>
                      </a:r>
                    </a:p>
                  </a:txBody>
                  <a:tcPr/>
                </a:tc>
                <a:tc>
                  <a: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before ERCOT’s interim LLI process will be allocated the MWs modeled in the 2025 RTP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Loads operational after ERCOT’s interim LLI process will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modeled in the 2025 RTP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Load Commissioning Plan, if applicable, less the difference between: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The planned MW by December 1, 2025, and the maximum consumed by June 1, 2026</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 an updated ramp schedule as provided to the DSP by June 1, 2026</a:t>
                      </a:r>
                    </a:p>
                    <a:p>
                      <a:pPr marL="228600" marR="0" lvl="0" indent="-228600" algn="l" rtl="0" eaLnBrk="1" fontAlgn="auto" latinLnBrk="0" hangingPunct="1">
                        <a:lnSpc>
                          <a:spcPct val="90000"/>
                        </a:lnSpc>
                        <a:spcBef>
                          <a:spcPts val="1000"/>
                        </a:spcBef>
                        <a:spcAft>
                          <a:spcPts val="0"/>
                        </a:spcAft>
                        <a:buClrTx/>
                        <a:buSzTx/>
                        <a:buFont typeface="Arial" panose="020B0604020202020204" pitchFamily="34" charset="0"/>
                        <a:buChar char="•"/>
                      </a:pPr>
                      <a:r>
                        <a:rPr lang="en-US" sz="1400" b="0" i="0" u="none" strike="noStrike" kern="1200" cap="none" spc="0" normalizeH="0" baseline="0" noProof="0">
                          <a:ln>
                            <a:noFill/>
                          </a:ln>
                          <a:solidFill>
                            <a:prstClr val="black"/>
                          </a:solidFill>
                          <a:effectLst/>
                          <a:uLnTx/>
                          <a:uFillTx/>
                          <a:latin typeface="Aptos" panose="02110004020202020204"/>
                          <a:ea typeface="+mn-ea"/>
                          <a:cs typeface="+mn-cs"/>
                        </a:rPr>
                        <a:t>Loads</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not yet </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operational will</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 be allocated the lesser of:</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that can be reliably served as indicated in their interconnection studies</a:t>
                      </a:r>
                    </a:p>
                    <a:p>
                      <a:pPr marL="685800" marR="0" lvl="1" indent="-228600" algn="l" rtl="0" eaLnBrk="1" fontAlgn="auto" latinLnBrk="0" hangingPunct="1">
                        <a:lnSpc>
                          <a:spcPct val="90000"/>
                        </a:lnSpc>
                        <a:spcBef>
                          <a:spcPts val="500"/>
                        </a:spcBef>
                        <a:spcAft>
                          <a:spcPts val="0"/>
                        </a:spcAft>
                        <a:buClrTx/>
                        <a:buSzTx/>
                        <a:buFont typeface="Arial" panose="020B0604020202020204" pitchFamily="34" charset="0"/>
                        <a:buChar char="•"/>
                      </a:pP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MWs included in their interconnection agreement and</a:t>
                      </a:r>
                      <a:r>
                        <a:rPr lang="en-US" sz="1400" b="0" i="0" u="none" strike="noStrike" kern="1200" cap="none" spc="0" normalizeH="0" baseline="0" noProof="0">
                          <a:ln>
                            <a:noFill/>
                          </a:ln>
                          <a:solidFill>
                            <a:prstClr val="black"/>
                          </a:solidFill>
                          <a:effectLst/>
                          <a:uLnTx/>
                          <a:uFillTx/>
                          <a:latin typeface="Aptos" panose="02110004020202020204"/>
                          <a:ea typeface="+mn-ea"/>
                          <a:cs typeface="+mn-cs"/>
                        </a:rPr>
                        <a:t> reflected in their </a:t>
                      </a:r>
                      <a:r>
                        <a:rPr kumimoji="0" lang="en-US" sz="1400" b="0" i="0" u="none" strike="noStrike" kern="1200" cap="none" spc="0" normalizeH="0" baseline="0" noProof="0">
                          <a:ln>
                            <a:noFill/>
                          </a:ln>
                          <a:solidFill>
                            <a:prstClr val="black"/>
                          </a:solidFill>
                          <a:effectLst/>
                          <a:uLnTx/>
                          <a:uFillTx/>
                          <a:latin typeface="Aptos" panose="02110004020202020204"/>
                          <a:ea typeface="+mn-ea"/>
                          <a:cs typeface="+mn-cs"/>
                        </a:rPr>
                        <a:t>financial security </a:t>
                      </a:r>
                    </a:p>
                  </a:txBody>
                  <a:tcPr/>
                </a:tc>
                <a:extLst>
                  <a:ext uri="{0D108BD9-81ED-4DB2-BD59-A6C34878D82A}">
                    <a16:rowId xmlns:a16="http://schemas.microsoft.com/office/drawing/2014/main" val="594986730"/>
                  </a:ext>
                </a:extLst>
              </a:tr>
            </a:tbl>
          </a:graphicData>
        </a:graphic>
      </p:graphicFrame>
      <p:sp>
        <p:nvSpPr>
          <p:cNvPr id="39" name="TextBox 38">
            <a:extLst>
              <a:ext uri="{FF2B5EF4-FFF2-40B4-BE49-F238E27FC236}">
                <a16:creationId xmlns:a16="http://schemas.microsoft.com/office/drawing/2014/main" id="{922994CB-4B9E-1E9E-D775-83A0E4F511F2}"/>
              </a:ext>
            </a:extLst>
          </p:cNvPr>
          <p:cNvSpPr txBox="1">
            <a:spLocks/>
          </p:cNvSpPr>
          <p:nvPr/>
        </p:nvSpPr>
        <p:spPr>
          <a:xfrm>
            <a:off x="5359400" y="2256873"/>
            <a:ext cx="6277863"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40" name="TextBox 39">
            <a:extLst>
              <a:ext uri="{FF2B5EF4-FFF2-40B4-BE49-F238E27FC236}">
                <a16:creationId xmlns:a16="http://schemas.microsoft.com/office/drawing/2014/main" id="{FFD4E416-E489-CB11-80DC-216094A4342A}"/>
              </a:ext>
            </a:extLst>
          </p:cNvPr>
          <p:cNvSpPr txBox="1">
            <a:spLocks/>
          </p:cNvSpPr>
          <p:nvPr/>
        </p:nvSpPr>
        <p:spPr>
          <a:xfrm>
            <a:off x="5359400" y="1724809"/>
            <a:ext cx="62778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35" name="TextBox 34">
            <a:extLst>
              <a:ext uri="{FF2B5EF4-FFF2-40B4-BE49-F238E27FC236}">
                <a16:creationId xmlns:a16="http://schemas.microsoft.com/office/drawing/2014/main" id="{71EC7043-926D-9576-CFE6-9428795FD4AA}"/>
              </a:ext>
            </a:extLst>
          </p:cNvPr>
          <p:cNvSpPr txBox="1">
            <a:spLocks/>
          </p:cNvSpPr>
          <p:nvPr/>
        </p:nvSpPr>
        <p:spPr>
          <a:xfrm>
            <a:off x="554736" y="2256873"/>
            <a:ext cx="2442464"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6" name="TextBox 35">
            <a:extLst>
              <a:ext uri="{FF2B5EF4-FFF2-40B4-BE49-F238E27FC236}">
                <a16:creationId xmlns:a16="http://schemas.microsoft.com/office/drawing/2014/main" id="{603EDDD5-5074-82E9-51DA-D56AFCA74E27}"/>
              </a:ext>
            </a:extLst>
          </p:cNvPr>
          <p:cNvSpPr txBox="1">
            <a:spLocks/>
          </p:cNvSpPr>
          <p:nvPr/>
        </p:nvSpPr>
        <p:spPr>
          <a:xfrm>
            <a:off x="554736" y="1724809"/>
            <a:ext cx="24424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41" name="TextBox 40">
            <a:extLst>
              <a:ext uri="{FF2B5EF4-FFF2-40B4-BE49-F238E27FC236}">
                <a16:creationId xmlns:a16="http://schemas.microsoft.com/office/drawing/2014/main" id="{78190E0F-19F3-1EF6-4614-906C7B74B069}"/>
              </a:ext>
            </a:extLst>
          </p:cNvPr>
          <p:cNvSpPr txBox="1"/>
          <p:nvPr/>
        </p:nvSpPr>
        <p:spPr>
          <a:xfrm>
            <a:off x="625511" y="2324379"/>
            <a:ext cx="2300913" cy="160813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Achieved Initial Energization before March 25, 2022; or</a:t>
            </a:r>
          </a:p>
          <a:p>
            <a:pPr lvl="1"/>
            <a:r>
              <a:rPr lang="en-US" sz="1400"/>
              <a:t>Achieved Initial Energization between March 25, 2022, and July 10, 2026</a:t>
            </a:r>
            <a:endParaRPr lang="en-US" sz="1400">
              <a:cs typeface="+mn-cs"/>
            </a:endParaRPr>
          </a:p>
        </p:txBody>
      </p:sp>
      <p:sp>
        <p:nvSpPr>
          <p:cNvPr id="37" name="TextBox 36">
            <a:extLst>
              <a:ext uri="{FF2B5EF4-FFF2-40B4-BE49-F238E27FC236}">
                <a16:creationId xmlns:a16="http://schemas.microsoft.com/office/drawing/2014/main" id="{3F9D5F93-C6C7-0A89-9ED5-F578F6458688}"/>
              </a:ext>
            </a:extLst>
          </p:cNvPr>
          <p:cNvSpPr txBox="1">
            <a:spLocks/>
          </p:cNvSpPr>
          <p:nvPr/>
        </p:nvSpPr>
        <p:spPr>
          <a:xfrm>
            <a:off x="3096751" y="2256873"/>
            <a:ext cx="2163098" cy="3848652"/>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8" name="TextBox 37">
            <a:extLst>
              <a:ext uri="{FF2B5EF4-FFF2-40B4-BE49-F238E27FC236}">
                <a16:creationId xmlns:a16="http://schemas.microsoft.com/office/drawing/2014/main" id="{B385C03D-7CFB-8953-6207-A23127827819}"/>
              </a:ext>
            </a:extLst>
          </p:cNvPr>
          <p:cNvSpPr txBox="1">
            <a:spLocks/>
          </p:cNvSpPr>
          <p:nvPr/>
        </p:nvSpPr>
        <p:spPr>
          <a:xfrm>
            <a:off x="3096751" y="1724809"/>
            <a:ext cx="216309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43" name="TextBox 42">
            <a:extLst>
              <a:ext uri="{FF2B5EF4-FFF2-40B4-BE49-F238E27FC236}">
                <a16:creationId xmlns:a16="http://schemas.microsoft.com/office/drawing/2014/main" id="{D0913542-9D63-4ABF-E63D-8D266FE7BBA1}"/>
              </a:ext>
            </a:extLst>
          </p:cNvPr>
          <p:cNvSpPr txBox="1"/>
          <p:nvPr/>
        </p:nvSpPr>
        <p:spPr>
          <a:xfrm>
            <a:off x="3159432" y="2324379"/>
            <a:ext cx="2037736"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Included as base load and not subject to further reliability assessment</a:t>
            </a:r>
          </a:p>
        </p:txBody>
      </p:sp>
      <p:sp>
        <p:nvSpPr>
          <p:cNvPr id="48" name="TextBox 47">
            <a:extLst>
              <a:ext uri="{FF2B5EF4-FFF2-40B4-BE49-F238E27FC236}">
                <a16:creationId xmlns:a16="http://schemas.microsoft.com/office/drawing/2014/main" id="{ED6E29F5-3109-9959-FCBC-131461275463}"/>
              </a:ext>
            </a:extLst>
          </p:cNvPr>
          <p:cNvSpPr txBox="1"/>
          <p:nvPr>
            <p:custDataLst>
              <p:tags r:id="rId2"/>
            </p:custDataLst>
          </p:nvPr>
        </p:nvSpPr>
        <p:spPr>
          <a:xfrm>
            <a:off x="5435601" y="2324379"/>
            <a:ext cx="6197076" cy="373948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0"/>
              </a:spcBef>
            </a:pPr>
            <a:r>
              <a:rPr lang="en-US" sz="1400"/>
              <a:t>Large Loads that achieved Initial Energization before March 25, 2022, shall be modeled at the level of peak Demand reported to ERCOT as part of development of the 2026 RTP</a:t>
            </a:r>
            <a:endParaRPr lang="en-US" sz="1400">
              <a:cs typeface="+mn-cs"/>
            </a:endParaRPr>
          </a:p>
          <a:p>
            <a:pPr lvl="1">
              <a:spcBef>
                <a:spcPct val="0"/>
              </a:spcBef>
            </a:pPr>
            <a:r>
              <a:rPr lang="en-US" sz="1400"/>
              <a:t>Large Loads that achieved Initial Energization between March 25, 2022, and July 10, 2026, shall be modeled at the lesser of:</a:t>
            </a:r>
            <a:endParaRPr lang="en-US" sz="1400">
              <a:cs typeface="+mn-cs"/>
            </a:endParaRPr>
          </a:p>
          <a:p>
            <a:pPr lvl="2">
              <a:spcBef>
                <a:spcPct val="0"/>
              </a:spcBef>
            </a:pPr>
            <a:r>
              <a:rPr lang="en-US" sz="1400"/>
              <a:t>The level of peak Demand reported to ERCOT as part of development of the 2026 RTP; or</a:t>
            </a:r>
          </a:p>
          <a:p>
            <a:pPr lvl="2">
              <a:spcBef>
                <a:spcPct val="0"/>
              </a:spcBef>
            </a:pPr>
            <a:r>
              <a:rPr lang="en-US" sz="1400"/>
              <a:t>The level of peak Demand indicated in the most recent Load Commissioning Plan (if applicable) provided to ERCOT on or before July 24, 2026</a:t>
            </a:r>
          </a:p>
          <a:p>
            <a:pPr lvl="1">
              <a:spcBef>
                <a:spcPct val="0"/>
              </a:spcBef>
            </a:pPr>
            <a:r>
              <a:rPr lang="en-US" sz="1400"/>
              <a:t>Large Loads meeting base load eligibility criteria that are not yet operational will be modeled at the lesser of:</a:t>
            </a:r>
            <a:endParaRPr lang="en-US" sz="1400">
              <a:cs typeface="+mn-cs"/>
            </a:endParaRPr>
          </a:p>
          <a:p>
            <a:pPr lvl="2">
              <a:spcBef>
                <a:spcPct val="0"/>
              </a:spcBef>
            </a:pPr>
            <a:r>
              <a:rPr lang="en-US" sz="1400"/>
              <a:t>The level of peak Demand that can be served reliably as indicated in the Large Load’s complete and valid existing studies</a:t>
            </a:r>
          </a:p>
          <a:p>
            <a:pPr lvl="2">
              <a:spcBef>
                <a:spcPct val="0"/>
              </a:spcBef>
            </a:pPr>
            <a:r>
              <a:rPr lang="en-US" sz="1400"/>
              <a:t>The level of peak Demand specified in the executed Interconnection Agreement meeting Section 9.7.2</a:t>
            </a:r>
          </a:p>
        </p:txBody>
      </p:sp>
      <p:sp>
        <p:nvSpPr>
          <p:cNvPr id="55" name="TrackerNumBlue 7">
            <a:extLst>
              <a:ext uri="{FF2B5EF4-FFF2-40B4-BE49-F238E27FC236}">
                <a16:creationId xmlns:a16="http://schemas.microsoft.com/office/drawing/2014/main" id="{5F16699F-ECA5-93E8-DDB9-BFE63B436266}"/>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3" name="Text Placeholder 20">
            <a:extLst>
              <a:ext uri="{FF2B5EF4-FFF2-40B4-BE49-F238E27FC236}">
                <a16:creationId xmlns:a16="http://schemas.microsoft.com/office/drawing/2014/main" id="{AEC01BA0-84C0-5BCD-55FA-3A763581EA86}"/>
              </a:ext>
            </a:extLst>
          </p:cNvPr>
          <p:cNvSpPr txBox="1">
            <a:spLocks/>
          </p:cNvSpPr>
          <p:nvPr/>
        </p:nvSpPr>
        <p:spPr>
          <a:xfrm>
            <a:off x="2168372"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 9.2.1.1(1)(a)–(b) and 9.2.1.1(2)(a)–(c) (Eligibility and Modeling for Base Load)</a:t>
            </a:r>
          </a:p>
        </p:txBody>
      </p:sp>
      <p:sp>
        <p:nvSpPr>
          <p:cNvPr id="7" name="TextBox 6">
            <a:extLst>
              <a:ext uri="{FF2B5EF4-FFF2-40B4-BE49-F238E27FC236}">
                <a16:creationId xmlns:a16="http://schemas.microsoft.com/office/drawing/2014/main" id="{96CE0931-04CD-6DD7-65A1-F9A3DD5AE5B3}"/>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156803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E168F-F99E-94A6-9AEB-EC8702225D7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5478E4B-6519-A206-F632-506F919E17FA}"/>
              </a:ext>
            </a:extLst>
          </p:cNvPr>
          <p:cNvGraphicFramePr>
            <a:graphicFrameLocks noChangeAspect="1"/>
          </p:cNvGraphicFramePr>
          <p:nvPr>
            <p:custDataLst>
              <p:tags r:id="rId1"/>
            </p:custDataLst>
            <p:extLst>
              <p:ext uri="{D42A27DB-BD31-4B8C-83A1-F6EECF244321}">
                <p14:modId xmlns:p14="http://schemas.microsoft.com/office/powerpoint/2010/main" val="2623110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65478E4B-6519-A206-F632-506F919E17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Subtitle 6" hidden="1">
            <a:extLst>
              <a:ext uri="{FF2B5EF4-FFF2-40B4-BE49-F238E27FC236}">
                <a16:creationId xmlns:a16="http://schemas.microsoft.com/office/drawing/2014/main" id="{4530CE90-51B9-6796-2A79-481850841794}"/>
              </a:ext>
            </a:extLst>
          </p:cNvPr>
          <p:cNvSpPr>
            <a:spLocks noGrp="1"/>
          </p:cNvSpPr>
          <p:nvPr>
            <p:ph type="subTitle" idx="1"/>
          </p:nvPr>
        </p:nvSpPr>
        <p:spPr/>
        <p:txBody>
          <a:bodyPr/>
          <a:lstStyle/>
          <a:p>
            <a:endParaRPr lang="en-US"/>
          </a:p>
        </p:txBody>
      </p:sp>
      <p:sp>
        <p:nvSpPr>
          <p:cNvPr id="2" name="Title 1">
            <a:extLst>
              <a:ext uri="{FF2B5EF4-FFF2-40B4-BE49-F238E27FC236}">
                <a16:creationId xmlns:a16="http://schemas.microsoft.com/office/drawing/2014/main" id="{C3B010ED-3F8E-9A1C-4A4F-29551879A648}"/>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Deep-dive: “Included as base load” (2/2)</a:t>
            </a:r>
          </a:p>
        </p:txBody>
      </p:sp>
      <p:cxnSp>
        <p:nvCxnSpPr>
          <p:cNvPr id="24" name="GreyLineSeparatorStrong 24">
            <a:extLst>
              <a:ext uri="{FF2B5EF4-FFF2-40B4-BE49-F238E27FC236}">
                <a16:creationId xmlns:a16="http://schemas.microsoft.com/office/drawing/2014/main" id="{0C2A5168-140A-DEE6-83D6-09314A2CE501}"/>
              </a:ext>
            </a:extLst>
          </p:cNvPr>
          <p:cNvCxnSpPr>
            <a:cxnSpLocks/>
          </p:cNvCxnSpPr>
          <p:nvPr>
            <p:custDataLst>
              <p:tags r:id="rId2"/>
            </p:custDataLst>
          </p:nvPr>
        </p:nvCxnSpPr>
        <p:spPr>
          <a:xfrm>
            <a:off x="660840" y="4137934"/>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614E5AA-D4CF-3D94-A987-9795A94DEC5C}"/>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2" name="TextBox 11">
            <a:extLst>
              <a:ext uri="{FF2B5EF4-FFF2-40B4-BE49-F238E27FC236}">
                <a16:creationId xmlns:a16="http://schemas.microsoft.com/office/drawing/2014/main" id="{1494F996-38C6-E75D-F146-1419556C4BF1}"/>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42" name="TextBox 41">
            <a:extLst>
              <a:ext uri="{FF2B5EF4-FFF2-40B4-BE49-F238E27FC236}">
                <a16:creationId xmlns:a16="http://schemas.microsoft.com/office/drawing/2014/main" id="{4D00CC7B-35DD-870A-BF72-4E4251BE1554}"/>
              </a:ext>
            </a:extLst>
          </p:cNvPr>
          <p:cNvSpPr txBox="1">
            <a:spLocks/>
          </p:cNvSpPr>
          <p:nvPr/>
        </p:nvSpPr>
        <p:spPr>
          <a:xfrm>
            <a:off x="660840" y="2324379"/>
            <a:ext cx="3449455" cy="17235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before December 31, 2027, has complete and valid interconnection studies, has executed an Interconnection Agreement by the required deadline, and has satisfied required equipment procurement and development attestations</a:t>
            </a:r>
          </a:p>
        </p:txBody>
      </p:sp>
      <p:sp>
        <p:nvSpPr>
          <p:cNvPr id="44" name="TextBox 43">
            <a:extLst>
              <a:ext uri="{FF2B5EF4-FFF2-40B4-BE49-F238E27FC236}">
                <a16:creationId xmlns:a16="http://schemas.microsoft.com/office/drawing/2014/main" id="{8FD36851-4B0B-0A07-C918-51CFE0D0BDB2}"/>
              </a:ext>
            </a:extLst>
          </p:cNvPr>
          <p:cNvSpPr txBox="1"/>
          <p:nvPr/>
        </p:nvSpPr>
        <p:spPr>
          <a:xfrm>
            <a:off x="660840" y="4255855"/>
            <a:ext cx="3449455" cy="12926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after January 1, 2028, and either (</a:t>
            </a:r>
            <a:r>
              <a:rPr lang="en-US" sz="1400" err="1"/>
              <a:t>i</a:t>
            </a:r>
            <a:r>
              <a:rPr lang="en-US" sz="1400"/>
              <a:t>) has complete and valid interconnection studies and (ii) executed an Interconnection Agreement by the required deadline</a:t>
            </a:r>
          </a:p>
        </p:txBody>
      </p:sp>
      <p:sp>
        <p:nvSpPr>
          <p:cNvPr id="17" name="TextBox 16">
            <a:extLst>
              <a:ext uri="{FF2B5EF4-FFF2-40B4-BE49-F238E27FC236}">
                <a16:creationId xmlns:a16="http://schemas.microsoft.com/office/drawing/2014/main" id="{E9486521-6F30-539C-EC89-410F48E77CE9}"/>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8" name="TextBox 17">
            <a:extLst>
              <a:ext uri="{FF2B5EF4-FFF2-40B4-BE49-F238E27FC236}">
                <a16:creationId xmlns:a16="http://schemas.microsoft.com/office/drawing/2014/main" id="{20D95CCE-BAB1-2664-D46F-7661CF9B988A}"/>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46" name="TextBox 45">
            <a:extLst>
              <a:ext uri="{FF2B5EF4-FFF2-40B4-BE49-F238E27FC236}">
                <a16:creationId xmlns:a16="http://schemas.microsoft.com/office/drawing/2014/main" id="{5B3FC930-E89E-8EC5-6B89-3A263AD3E3A8}"/>
              </a:ext>
            </a:extLst>
          </p:cNvPr>
          <p:cNvSpPr txBox="1"/>
          <p:nvPr/>
        </p:nvSpPr>
        <p:spPr>
          <a:xfrm>
            <a:off x="4382331" y="2324379"/>
            <a:ext cx="2563739"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Included as base load </a:t>
            </a:r>
            <a:r>
              <a:rPr lang="en-US" sz="1400"/>
              <a:t>and not subject to further reliability assessment</a:t>
            </a:r>
            <a:endParaRPr lang="en-US" sz="1400">
              <a:cs typeface="+mn-cs"/>
            </a:endParaRPr>
          </a:p>
        </p:txBody>
      </p:sp>
      <p:sp>
        <p:nvSpPr>
          <p:cNvPr id="14" name="TextBox 13">
            <a:extLst>
              <a:ext uri="{FF2B5EF4-FFF2-40B4-BE49-F238E27FC236}">
                <a16:creationId xmlns:a16="http://schemas.microsoft.com/office/drawing/2014/main" id="{245F7B8E-6258-3B20-66EC-AA159925591C}"/>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15" name="TextBox 14">
            <a:extLst>
              <a:ext uri="{FF2B5EF4-FFF2-40B4-BE49-F238E27FC236}">
                <a16:creationId xmlns:a16="http://schemas.microsoft.com/office/drawing/2014/main" id="{8D269981-49E9-6F48-E944-8413EE71267C}"/>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sp>
        <p:nvSpPr>
          <p:cNvPr id="48" name="TextBox 47">
            <a:extLst>
              <a:ext uri="{FF2B5EF4-FFF2-40B4-BE49-F238E27FC236}">
                <a16:creationId xmlns:a16="http://schemas.microsoft.com/office/drawing/2014/main" id="{BDD9D905-C368-C75E-6EB9-1184B47C1DB4}"/>
              </a:ext>
            </a:extLst>
          </p:cNvPr>
          <p:cNvSpPr txBox="1"/>
          <p:nvPr/>
        </p:nvSpPr>
        <p:spPr>
          <a:xfrm>
            <a:off x="7221815" y="2324379"/>
            <a:ext cx="4305632" cy="201593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Large Loads meeting base load eligibility criteria that are not yet operational will be allocated the lesser of:</a:t>
            </a:r>
          </a:p>
          <a:p>
            <a:pPr lvl="2"/>
            <a:r>
              <a:rPr lang="en-US" sz="1400"/>
              <a:t>The level of peak Demand that can be served reliably as indicated in complete and valid existing studies; or</a:t>
            </a:r>
          </a:p>
          <a:p>
            <a:pPr lvl="2"/>
            <a:r>
              <a:rPr lang="en-US" sz="1400"/>
              <a:t>The level of peak Demand specified in the executed Interconnection Agreement meeting Section 9.7.2.</a:t>
            </a:r>
          </a:p>
        </p:txBody>
      </p:sp>
      <p:sp>
        <p:nvSpPr>
          <p:cNvPr id="59" name="TrackerNumBlue 7">
            <a:extLst>
              <a:ext uri="{FF2B5EF4-FFF2-40B4-BE49-F238E27FC236}">
                <a16:creationId xmlns:a16="http://schemas.microsoft.com/office/drawing/2014/main" id="{BB277054-EE8E-C602-70D7-E9B588D3EEBD}"/>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1</a:t>
            </a:r>
          </a:p>
        </p:txBody>
      </p:sp>
      <p:sp>
        <p:nvSpPr>
          <p:cNvPr id="4" name="Text Placeholder 20">
            <a:extLst>
              <a:ext uri="{FF2B5EF4-FFF2-40B4-BE49-F238E27FC236}">
                <a16:creationId xmlns:a16="http://schemas.microsoft.com/office/drawing/2014/main" id="{F092BAE9-00F4-080A-8DD6-524694C2A69F}"/>
              </a:ext>
            </a:extLst>
          </p:cNvPr>
          <p:cNvSpPr txBox="1">
            <a:spLocks/>
          </p:cNvSpPr>
          <p:nvPr/>
        </p:nvSpPr>
        <p:spPr>
          <a:xfrm>
            <a:off x="2168372" y="6537009"/>
            <a:ext cx="9468892"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 9.2.1.1(d)–(e) (Eligibility and Modeling for Non-Energized Base Load)</a:t>
            </a:r>
          </a:p>
        </p:txBody>
      </p:sp>
      <p:sp>
        <p:nvSpPr>
          <p:cNvPr id="5" name="TextBox 4">
            <a:extLst>
              <a:ext uri="{FF2B5EF4-FFF2-40B4-BE49-F238E27FC236}">
                <a16:creationId xmlns:a16="http://schemas.microsoft.com/office/drawing/2014/main" id="{00E48403-A316-737B-1F23-D101A6E5A39C}"/>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6571167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2598F-4449-C556-57F3-E7886F9BE9D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BFA8B5-57BD-8BE8-C14D-35C73B362CC7}"/>
              </a:ext>
            </a:extLst>
          </p:cNvPr>
          <p:cNvGraphicFramePr>
            <a:graphicFrameLocks noChangeAspect="1"/>
          </p:cNvGraphicFramePr>
          <p:nvPr>
            <p:custDataLst>
              <p:tags r:id="rId1"/>
            </p:custDataLst>
            <p:extLst>
              <p:ext uri="{D42A27DB-BD31-4B8C-83A1-F6EECF244321}">
                <p14:modId xmlns:p14="http://schemas.microsoft.com/office/powerpoint/2010/main" val="3316219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25BFA8B5-57BD-8BE8-C14D-35C73B362C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B711D6-50CF-08D4-CD88-A1930BA94D57}"/>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pPr>
              <a:tabLst>
                <a:tab pos="285750" algn="l"/>
              </a:tabLst>
            </a:pPr>
            <a:r>
              <a:rPr lang="en-US"/>
              <a:t>Deep-dive: “Studied in Batch Zero”</a:t>
            </a:r>
          </a:p>
        </p:txBody>
      </p:sp>
      <p:sp>
        <p:nvSpPr>
          <p:cNvPr id="48" name="TextBox 47">
            <a:extLst>
              <a:ext uri="{FF2B5EF4-FFF2-40B4-BE49-F238E27FC236}">
                <a16:creationId xmlns:a16="http://schemas.microsoft.com/office/drawing/2014/main" id="{9833EFC0-1B5D-CE50-883E-17367D2C4298}"/>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49" name="TextBox 48">
            <a:extLst>
              <a:ext uri="{FF2B5EF4-FFF2-40B4-BE49-F238E27FC236}">
                <a16:creationId xmlns:a16="http://schemas.microsoft.com/office/drawing/2014/main" id="{07337FD3-215A-9E72-B17F-F988F888E8EB}"/>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50" name="TextBox 49">
            <a:extLst>
              <a:ext uri="{FF2B5EF4-FFF2-40B4-BE49-F238E27FC236}">
                <a16:creationId xmlns:a16="http://schemas.microsoft.com/office/drawing/2014/main" id="{9038F0E5-19A1-9D11-9A31-37D935506E29}"/>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51" name="TextBox 50">
            <a:extLst>
              <a:ext uri="{FF2B5EF4-FFF2-40B4-BE49-F238E27FC236}">
                <a16:creationId xmlns:a16="http://schemas.microsoft.com/office/drawing/2014/main" id="{9BA8023C-02E9-6F0E-FFB8-89E4DBCC8217}"/>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52" name="TextBox 51">
            <a:extLst>
              <a:ext uri="{FF2B5EF4-FFF2-40B4-BE49-F238E27FC236}">
                <a16:creationId xmlns:a16="http://schemas.microsoft.com/office/drawing/2014/main" id="{61A8650B-88D7-5097-5165-7857897C6217}"/>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53" name="TextBox 52">
            <a:extLst>
              <a:ext uri="{FF2B5EF4-FFF2-40B4-BE49-F238E27FC236}">
                <a16:creationId xmlns:a16="http://schemas.microsoft.com/office/drawing/2014/main" id="{631F4FCC-C9E0-AA3F-63F3-8912CD0789AA}"/>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24" name="GreyLineSeparatorStrong 24">
            <a:extLst>
              <a:ext uri="{FF2B5EF4-FFF2-40B4-BE49-F238E27FC236}">
                <a16:creationId xmlns:a16="http://schemas.microsoft.com/office/drawing/2014/main" id="{39BED7B1-5368-0C2C-8E75-968DA90DEDA2}"/>
              </a:ext>
            </a:extLst>
          </p:cNvPr>
          <p:cNvCxnSpPr>
            <a:cxnSpLocks/>
          </p:cNvCxnSpPr>
          <p:nvPr>
            <p:custDataLst>
              <p:tags r:id="rId2"/>
            </p:custDataLst>
          </p:nvPr>
        </p:nvCxnSpPr>
        <p:spPr>
          <a:xfrm>
            <a:off x="660840" y="3904886"/>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FB12CAA-39AE-C27E-BD7E-98841F698A3B}"/>
              </a:ext>
            </a:extLst>
          </p:cNvPr>
          <p:cNvSpPr txBox="1">
            <a:spLocks/>
          </p:cNvSpPr>
          <p:nvPr/>
        </p:nvSpPr>
        <p:spPr>
          <a:xfrm>
            <a:off x="660840" y="2324379"/>
            <a:ext cx="3449455" cy="150810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before December 31, 2027, does not meet the eligibility criteria for inclusion as base load under Section 9.2.1.1, and has executed an Intermediate Agreement meeting Section 9.7.1; or</a:t>
            </a:r>
          </a:p>
        </p:txBody>
      </p:sp>
      <p:sp>
        <p:nvSpPr>
          <p:cNvPr id="40" name="TextBox 39">
            <a:extLst>
              <a:ext uri="{FF2B5EF4-FFF2-40B4-BE49-F238E27FC236}">
                <a16:creationId xmlns:a16="http://schemas.microsoft.com/office/drawing/2014/main" id="{415AC871-39DD-F2C5-1BEA-2792FF172E0C}"/>
              </a:ext>
            </a:extLst>
          </p:cNvPr>
          <p:cNvSpPr txBox="1">
            <a:spLocks/>
          </p:cNvSpPr>
          <p:nvPr/>
        </p:nvSpPr>
        <p:spPr>
          <a:xfrm>
            <a:off x="660840" y="3994259"/>
            <a:ext cx="3449455" cy="19389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a requested Initial Energization date on or after January 1, 2028, meets the applicable study requirements (including evaluation of existing studies under Section 9.2.1.4), and has executed an Intermediate Agreement meeting Section 9.7.1 by the required eligibility deadline (ILLE deadline: July 10, 2026; TDSP/TSP notification: July 24, 2026)</a:t>
            </a:r>
          </a:p>
        </p:txBody>
      </p:sp>
      <p:sp>
        <p:nvSpPr>
          <p:cNvPr id="44" name="TextBox 43">
            <a:extLst>
              <a:ext uri="{FF2B5EF4-FFF2-40B4-BE49-F238E27FC236}">
                <a16:creationId xmlns:a16="http://schemas.microsoft.com/office/drawing/2014/main" id="{26A3129D-713A-F409-8BDC-73239F1989B6}"/>
              </a:ext>
            </a:extLst>
          </p:cNvPr>
          <p:cNvSpPr txBox="1"/>
          <p:nvPr/>
        </p:nvSpPr>
        <p:spPr>
          <a:xfrm>
            <a:off x="4382331" y="232437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Studied in Batch Zero</a:t>
            </a:r>
          </a:p>
        </p:txBody>
      </p:sp>
      <p:sp>
        <p:nvSpPr>
          <p:cNvPr id="46" name="TextBox 45">
            <a:extLst>
              <a:ext uri="{FF2B5EF4-FFF2-40B4-BE49-F238E27FC236}">
                <a16:creationId xmlns:a16="http://schemas.microsoft.com/office/drawing/2014/main" id="{686C4539-9673-0A3F-B937-2ABD2C287207}"/>
              </a:ext>
            </a:extLst>
          </p:cNvPr>
          <p:cNvSpPr txBox="1"/>
          <p:nvPr/>
        </p:nvSpPr>
        <p:spPr>
          <a:xfrm>
            <a:off x="7221815" y="2324379"/>
            <a:ext cx="430563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To be determined during Batch Zero study </a:t>
            </a:r>
            <a:r>
              <a:rPr lang="en-US" sz="1400"/>
              <a:t>and reflected in the Load Commissioning Plan (LCP)</a:t>
            </a:r>
            <a:endParaRPr lang="en-US" sz="1400">
              <a:cs typeface="+mn-cs"/>
            </a:endParaRPr>
          </a:p>
        </p:txBody>
      </p:sp>
      <p:sp>
        <p:nvSpPr>
          <p:cNvPr id="59" name="TrackerNumBlue 7">
            <a:extLst>
              <a:ext uri="{FF2B5EF4-FFF2-40B4-BE49-F238E27FC236}">
                <a16:creationId xmlns:a16="http://schemas.microsoft.com/office/drawing/2014/main" id="{F7D8B232-D7DD-AD2B-45D7-E01A25A11B02}"/>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2</a:t>
            </a:r>
          </a:p>
        </p:txBody>
      </p:sp>
      <p:sp>
        <p:nvSpPr>
          <p:cNvPr id="4" name="Text Placeholder 20">
            <a:extLst>
              <a:ext uri="{FF2B5EF4-FFF2-40B4-BE49-F238E27FC236}">
                <a16:creationId xmlns:a16="http://schemas.microsoft.com/office/drawing/2014/main" id="{C9847F63-78C4-C131-DF34-A24A15717542}"/>
              </a:ext>
            </a:extLst>
          </p:cNvPr>
          <p:cNvSpPr txBox="1">
            <a:spLocks/>
          </p:cNvSpPr>
          <p:nvPr/>
        </p:nvSpPr>
        <p:spPr>
          <a:xfrm>
            <a:off x="2168372" y="6537009"/>
            <a:ext cx="6729048"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9.2.1.2(1)(a)–(b) and 9.7.1 (Eligibility for Inclusion as Load to be Studied)</a:t>
            </a:r>
          </a:p>
        </p:txBody>
      </p:sp>
      <p:sp>
        <p:nvSpPr>
          <p:cNvPr id="5" name="TextBox 4">
            <a:extLst>
              <a:ext uri="{FF2B5EF4-FFF2-40B4-BE49-F238E27FC236}">
                <a16:creationId xmlns:a16="http://schemas.microsoft.com/office/drawing/2014/main" id="{478D87D4-3F1E-B9E7-C368-F3EBAC85B428}"/>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26702465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26673CCC-03DB-197A-1C35-B58CB11903C2}"/>
              </a:ext>
            </a:extLst>
          </p:cNvPr>
          <p:cNvGraphicFramePr>
            <a:graphicFrameLocks noChangeAspect="1"/>
          </p:cNvGraphicFramePr>
          <p:nvPr>
            <p:custDataLst>
              <p:tags r:id="rId1"/>
            </p:custDataLst>
            <p:extLst>
              <p:ext uri="{D42A27DB-BD31-4B8C-83A1-F6EECF244321}">
                <p14:modId xmlns:p14="http://schemas.microsoft.com/office/powerpoint/2010/main" val="2394858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19" name="think-cell data - do not delete" hidden="1">
                        <a:extLst>
                          <a:ext uri="{FF2B5EF4-FFF2-40B4-BE49-F238E27FC236}">
                            <a16:creationId xmlns:a16="http://schemas.microsoft.com/office/drawing/2014/main" id="{26673CCC-03DB-197A-1C35-B58CB11903C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22E67D36-AD0F-7E3B-DB34-53ACE4042FA9}"/>
              </a:ext>
            </a:extLst>
          </p:cNvPr>
          <p:cNvSpPr txBox="1">
            <a:spLocks/>
          </p:cNvSpPr>
          <p:nvPr/>
        </p:nvSpPr>
        <p:spPr>
          <a:xfrm>
            <a:off x="554736" y="2256874"/>
            <a:ext cx="11082528" cy="251033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7" name="Subtitle 6" hidden="1">
            <a:extLst>
              <a:ext uri="{FF2B5EF4-FFF2-40B4-BE49-F238E27FC236}">
                <a16:creationId xmlns:a16="http://schemas.microsoft.com/office/drawing/2014/main" id="{28624F5F-C18C-C2E8-F374-244D81ADC2F0}"/>
              </a:ext>
            </a:extLst>
          </p:cNvPr>
          <p:cNvSpPr>
            <a:spLocks noGrp="1"/>
          </p:cNvSpPr>
          <p:nvPr>
            <p:ph type="subTitle" idx="1"/>
          </p:nvPr>
        </p:nvSpPr>
        <p:spPr/>
        <p:txBody>
          <a:bodyPr/>
          <a:lstStyle/>
          <a:p>
            <a:endParaRPr lang="de-DE"/>
          </a:p>
        </p:txBody>
      </p:sp>
      <p:sp>
        <p:nvSpPr>
          <p:cNvPr id="2" name="Title 1">
            <a:extLst>
              <a:ext uri="{FF2B5EF4-FFF2-40B4-BE49-F238E27FC236}">
                <a16:creationId xmlns:a16="http://schemas.microsoft.com/office/drawing/2014/main" id="{F207DE8F-BD45-0E93-3785-D2FE18E3E683}"/>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pPr>
              <a:tabLst>
                <a:tab pos="285750" algn="l"/>
              </a:tabLst>
            </a:pPr>
            <a:r>
              <a:rPr lang="en-US"/>
              <a:t>Interconnection Studies – Treatment of complete and valid existing studies</a:t>
            </a:r>
          </a:p>
        </p:txBody>
      </p:sp>
      <p:sp>
        <p:nvSpPr>
          <p:cNvPr id="21" name="TextBox 20">
            <a:extLst>
              <a:ext uri="{FF2B5EF4-FFF2-40B4-BE49-F238E27FC236}">
                <a16:creationId xmlns:a16="http://schemas.microsoft.com/office/drawing/2014/main" id="{C0D20110-30E1-EA6B-F642-6451CC316D95}"/>
              </a:ext>
            </a:extLst>
          </p:cNvPr>
          <p:cNvSpPr txBox="1"/>
          <p:nvPr/>
        </p:nvSpPr>
        <p:spPr>
          <a:xfrm>
            <a:off x="660840" y="2324379"/>
            <a:ext cx="10870760" cy="115416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ERCOT has determined that the Large Load has a complete and valid set of interconnection studies (as determined through the process on the next slide) that accurately reflect current system conditions and are suitable for eligibility treatment </a:t>
            </a:r>
          </a:p>
          <a:p>
            <a:pPr lvl="2"/>
            <a:r>
              <a:rPr lang="en-US" sz="1400"/>
              <a:t>Studies that met the required criteria on or before March 4, 2026 are deemed to be complete and valid without further review</a:t>
            </a:r>
            <a:endParaRPr lang="en-US" sz="1400">
              <a:cs typeface="+mn-cs"/>
            </a:endParaRPr>
          </a:p>
          <a:p>
            <a:pPr lvl="1"/>
            <a:r>
              <a:rPr lang="en-US" sz="1400"/>
              <a:t>ERCOT has determined that existing studies support inclusion as studied load, subject to meeting eligibility requirements under Section 9.2.1.2</a:t>
            </a:r>
            <a:endParaRPr lang="en-US" sz="1400">
              <a:cs typeface="+mn-cs"/>
            </a:endParaRPr>
          </a:p>
        </p:txBody>
      </p:sp>
      <p:sp>
        <p:nvSpPr>
          <p:cNvPr id="25" name="TextBox 24">
            <a:extLst>
              <a:ext uri="{FF2B5EF4-FFF2-40B4-BE49-F238E27FC236}">
                <a16:creationId xmlns:a16="http://schemas.microsoft.com/office/drawing/2014/main" id="{E29D4085-E0AF-4019-3413-95863E590AC6}"/>
              </a:ext>
            </a:extLst>
          </p:cNvPr>
          <p:cNvSpPr txBox="1">
            <a:spLocks/>
          </p:cNvSpPr>
          <p:nvPr/>
        </p:nvSpPr>
        <p:spPr>
          <a:xfrm>
            <a:off x="554736" y="1724809"/>
            <a:ext cx="11082528"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Complete and valid existing studies</a:t>
            </a:r>
          </a:p>
        </p:txBody>
      </p:sp>
      <p:sp>
        <p:nvSpPr>
          <p:cNvPr id="28" name="TrackerNumBlue 7">
            <a:extLst>
              <a:ext uri="{FF2B5EF4-FFF2-40B4-BE49-F238E27FC236}">
                <a16:creationId xmlns:a16="http://schemas.microsoft.com/office/drawing/2014/main" id="{FCCA6373-D0DF-136D-B7A9-023E43A84D3D}"/>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
        <p:nvSpPr>
          <p:cNvPr id="4" name="Text Placeholder 20">
            <a:extLst>
              <a:ext uri="{FF2B5EF4-FFF2-40B4-BE49-F238E27FC236}">
                <a16:creationId xmlns:a16="http://schemas.microsoft.com/office/drawing/2014/main" id="{F29210CE-527E-5BA9-E88B-406C900231BA}"/>
              </a:ext>
            </a:extLst>
          </p:cNvPr>
          <p:cNvSpPr txBox="1">
            <a:spLocks/>
          </p:cNvSpPr>
          <p:nvPr/>
        </p:nvSpPr>
        <p:spPr>
          <a:xfrm>
            <a:off x="2168372" y="6537009"/>
            <a:ext cx="7181111"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9.2.1.4 and 9.2.1.1–9.2.1.2 (Evaluation of Existing Studies and Eligibility Treatment)</a:t>
            </a:r>
            <a:endParaRPr lang="de-DE" sz="1000"/>
          </a:p>
        </p:txBody>
      </p:sp>
      <p:sp>
        <p:nvSpPr>
          <p:cNvPr id="11" name="TextBox 10">
            <a:extLst>
              <a:ext uri="{FF2B5EF4-FFF2-40B4-BE49-F238E27FC236}">
                <a16:creationId xmlns:a16="http://schemas.microsoft.com/office/drawing/2014/main" id="{0AFBE8D5-2AB7-3489-BCDA-E9F8E4074A81}"/>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37791881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2E46-E5CD-1965-D881-1349667D9D8F}"/>
            </a:ext>
          </a:extLst>
        </p:cNvPr>
        <p:cNvGrpSpPr/>
        <p:nvPr/>
      </p:nvGrpSpPr>
      <p:grpSpPr>
        <a:xfrm>
          <a:off x="0" y="0"/>
          <a:ext cx="0" cy="0"/>
          <a:chOff x="0" y="0"/>
          <a:chExt cx="0" cy="0"/>
        </a:xfrm>
      </p:grpSpPr>
      <p:graphicFrame>
        <p:nvGraphicFramePr>
          <p:cNvPr id="5" name="Object 2" hidden="1">
            <a:extLst>
              <a:ext uri="{FF2B5EF4-FFF2-40B4-BE49-F238E27FC236}">
                <a16:creationId xmlns:a16="http://schemas.microsoft.com/office/drawing/2014/main" id="{AB18C414-304C-5D30-153E-CCF5F57F4C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5" name="Object 2" hidden="1">
                        <a:extLst>
                          <a:ext uri="{FF2B5EF4-FFF2-40B4-BE49-F238E27FC236}">
                            <a16:creationId xmlns:a16="http://schemas.microsoft.com/office/drawing/2014/main" id="{AB18C414-304C-5D30-153E-CCF5F57F4CD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CDA94428-768A-9C15-EB99-DE6321A316CE}"/>
              </a:ext>
            </a:extLst>
          </p:cNvPr>
          <p:cNvSpPr>
            <a:spLocks noGrp="1"/>
          </p:cNvSpPr>
          <p:nvPr>
            <p:ph type="title"/>
            <p:custDataLst>
              <p:tags r:id="rId2"/>
            </p:custDataLst>
          </p:nvPr>
        </p:nvSpPr>
        <p:spPr>
          <a:xfrm>
            <a:off x="554736" y="172212"/>
            <a:ext cx="11082528" cy="1154162"/>
          </a:xfrm>
        </p:spPr>
        <p:txBody>
          <a:bodyPr vert="horz"/>
          <a:lstStyle/>
          <a:p>
            <a:r>
              <a:rPr lang="en-US"/>
              <a:t>ERCOT sequentially evaluates legacy interconnection studies based on timing to determine eligibility for treatment as base load</a:t>
            </a:r>
            <a:endParaRPr lang="de-DE"/>
          </a:p>
        </p:txBody>
      </p:sp>
      <p:sp>
        <p:nvSpPr>
          <p:cNvPr id="44" name="TextBox 43">
            <a:extLst>
              <a:ext uri="{FF2B5EF4-FFF2-40B4-BE49-F238E27FC236}">
                <a16:creationId xmlns:a16="http://schemas.microsoft.com/office/drawing/2014/main" id="{C20B1F3B-EA17-BBEF-6F86-567D19219194}"/>
              </a:ext>
            </a:extLst>
          </p:cNvPr>
          <p:cNvSpPr txBox="1">
            <a:spLocks/>
          </p:cNvSpPr>
          <p:nvPr/>
        </p:nvSpPr>
        <p:spPr>
          <a:xfrm>
            <a:off x="7489861" y="1594156"/>
            <a:ext cx="4168739"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Key takeaways</a:t>
            </a:r>
          </a:p>
        </p:txBody>
      </p:sp>
      <p:cxnSp>
        <p:nvCxnSpPr>
          <p:cNvPr id="45" name="LineBasicDefault 7">
            <a:extLst>
              <a:ext uri="{FF2B5EF4-FFF2-40B4-BE49-F238E27FC236}">
                <a16:creationId xmlns:a16="http://schemas.microsoft.com/office/drawing/2014/main" id="{70DF4343-761F-32AA-D364-0B5FE7853270}"/>
              </a:ext>
            </a:extLst>
          </p:cNvPr>
          <p:cNvCxnSpPr>
            <a:cxnSpLocks/>
          </p:cNvCxnSpPr>
          <p:nvPr>
            <p:custDataLst>
              <p:tags r:id="rId3"/>
            </p:custDataLst>
          </p:nvPr>
        </p:nvCxnSpPr>
        <p:spPr>
          <a:xfrm>
            <a:off x="7489861" y="1850651"/>
            <a:ext cx="4413179"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808F5CF9-114B-B0F0-21D4-4960BEE922CE}"/>
              </a:ext>
            </a:extLst>
          </p:cNvPr>
          <p:cNvGrpSpPr/>
          <p:nvPr/>
        </p:nvGrpSpPr>
        <p:grpSpPr>
          <a:xfrm>
            <a:off x="554736" y="1984743"/>
            <a:ext cx="2802637" cy="256495"/>
            <a:chOff x="1257300" y="1665156"/>
            <a:chExt cx="2802637" cy="256495"/>
          </a:xfrm>
        </p:grpSpPr>
        <p:sp>
          <p:nvSpPr>
            <p:cNvPr id="14" name="TextBox 13">
              <a:extLst>
                <a:ext uri="{FF2B5EF4-FFF2-40B4-BE49-F238E27FC236}">
                  <a16:creationId xmlns:a16="http://schemas.microsoft.com/office/drawing/2014/main" id="{0F89A640-7675-5979-F314-C5A069C736B7}"/>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1: </a:t>
              </a:r>
              <a:r>
                <a:rPr lang="en-US" sz="1400" b="1"/>
                <a:t>Date ordered list</a:t>
              </a:r>
            </a:p>
          </p:txBody>
        </p:sp>
        <p:cxnSp>
          <p:nvCxnSpPr>
            <p:cNvPr id="15" name="LineBasicDefault 7">
              <a:extLst>
                <a:ext uri="{FF2B5EF4-FFF2-40B4-BE49-F238E27FC236}">
                  <a16:creationId xmlns:a16="http://schemas.microsoft.com/office/drawing/2014/main" id="{50811A74-27A0-CC63-8C90-ACCD5599B9C4}"/>
                </a:ext>
              </a:extLst>
            </p:cNvPr>
            <p:cNvCxnSpPr>
              <a:cxnSpLocks/>
            </p:cNvCxnSpPr>
            <p:nvPr>
              <p:custDataLst>
                <p:tags r:id="rId12"/>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106124E1-E9E7-31F0-C080-5A1F7EA2BADB}"/>
              </a:ext>
            </a:extLst>
          </p:cNvPr>
          <p:cNvGrpSpPr/>
          <p:nvPr/>
        </p:nvGrpSpPr>
        <p:grpSpPr>
          <a:xfrm>
            <a:off x="4135956" y="1984743"/>
            <a:ext cx="2802637" cy="256495"/>
            <a:chOff x="1257300" y="1665156"/>
            <a:chExt cx="2802637" cy="256495"/>
          </a:xfrm>
        </p:grpSpPr>
        <p:sp>
          <p:nvSpPr>
            <p:cNvPr id="31" name="TextBox 30">
              <a:extLst>
                <a:ext uri="{FF2B5EF4-FFF2-40B4-BE49-F238E27FC236}">
                  <a16:creationId xmlns:a16="http://schemas.microsoft.com/office/drawing/2014/main" id="{BC9D9610-3ABF-C80D-AF07-DB3890FCA9D8}"/>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solidFill>
                    <a:srgbClr val="00AEC7"/>
                  </a:solidFill>
                </a:rPr>
                <a:t>Step 2: </a:t>
              </a:r>
              <a:r>
                <a:rPr lang="en-US" sz="1400" b="1"/>
                <a:t>Sequential Evaluation</a:t>
              </a:r>
            </a:p>
          </p:txBody>
        </p:sp>
        <p:cxnSp>
          <p:nvCxnSpPr>
            <p:cNvPr id="32" name="LineBasicDefault 7">
              <a:extLst>
                <a:ext uri="{FF2B5EF4-FFF2-40B4-BE49-F238E27FC236}">
                  <a16:creationId xmlns:a16="http://schemas.microsoft.com/office/drawing/2014/main" id="{EA33577C-09D3-9B16-110E-51D615FFFB52}"/>
                </a:ext>
              </a:extLst>
            </p:cNvPr>
            <p:cNvCxnSpPr>
              <a:cxnSpLocks/>
            </p:cNvCxnSpPr>
            <p:nvPr>
              <p:custDataLst>
                <p:tags r:id="rId11"/>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33" name="Rectangle 32">
            <a:extLst>
              <a:ext uri="{FF2B5EF4-FFF2-40B4-BE49-F238E27FC236}">
                <a16:creationId xmlns:a16="http://schemas.microsoft.com/office/drawing/2014/main" id="{1A2E2077-F10E-B2B7-9B1D-2DF6B637CCBD}"/>
              </a:ext>
            </a:extLst>
          </p:cNvPr>
          <p:cNvSpPr/>
          <p:nvPr/>
        </p:nvSpPr>
        <p:spPr>
          <a:xfrm>
            <a:off x="413595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34" name="Rectangle 33">
            <a:extLst>
              <a:ext uri="{FF2B5EF4-FFF2-40B4-BE49-F238E27FC236}">
                <a16:creationId xmlns:a16="http://schemas.microsoft.com/office/drawing/2014/main" id="{BBACF8EE-0D2A-6F71-708D-98AC977E7F9E}"/>
              </a:ext>
            </a:extLst>
          </p:cNvPr>
          <p:cNvSpPr/>
          <p:nvPr/>
        </p:nvSpPr>
        <p:spPr>
          <a:xfrm>
            <a:off x="413595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35" name="Rectangle 34">
            <a:extLst>
              <a:ext uri="{FF2B5EF4-FFF2-40B4-BE49-F238E27FC236}">
                <a16:creationId xmlns:a16="http://schemas.microsoft.com/office/drawing/2014/main" id="{901E0C74-FE4C-EBF8-3C81-BF0DEB836CF5}"/>
              </a:ext>
            </a:extLst>
          </p:cNvPr>
          <p:cNvSpPr/>
          <p:nvPr/>
        </p:nvSpPr>
        <p:spPr>
          <a:xfrm>
            <a:off x="413595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36" name="Rectangle 35">
            <a:extLst>
              <a:ext uri="{FF2B5EF4-FFF2-40B4-BE49-F238E27FC236}">
                <a16:creationId xmlns:a16="http://schemas.microsoft.com/office/drawing/2014/main" id="{CC835D8B-2ACB-BEAE-3C35-0D434DE0150F}"/>
              </a:ext>
            </a:extLst>
          </p:cNvPr>
          <p:cNvSpPr/>
          <p:nvPr/>
        </p:nvSpPr>
        <p:spPr>
          <a:xfrm>
            <a:off x="413595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37" name="Rectangle 36">
            <a:extLst>
              <a:ext uri="{FF2B5EF4-FFF2-40B4-BE49-F238E27FC236}">
                <a16:creationId xmlns:a16="http://schemas.microsoft.com/office/drawing/2014/main" id="{2E79B19A-DEE3-6CC3-FF7F-0B7087896006}"/>
              </a:ext>
            </a:extLst>
          </p:cNvPr>
          <p:cNvSpPr/>
          <p:nvPr/>
        </p:nvSpPr>
        <p:spPr>
          <a:xfrm>
            <a:off x="413595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38" name="Rectangle 37">
            <a:extLst>
              <a:ext uri="{FF2B5EF4-FFF2-40B4-BE49-F238E27FC236}">
                <a16:creationId xmlns:a16="http://schemas.microsoft.com/office/drawing/2014/main" id="{3B73D093-FAC8-972B-F432-191CF2D9E2BE}"/>
              </a:ext>
            </a:extLst>
          </p:cNvPr>
          <p:cNvSpPr/>
          <p:nvPr/>
        </p:nvSpPr>
        <p:spPr>
          <a:xfrm>
            <a:off x="413595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39" name="Rectangle 38">
            <a:extLst>
              <a:ext uri="{FF2B5EF4-FFF2-40B4-BE49-F238E27FC236}">
                <a16:creationId xmlns:a16="http://schemas.microsoft.com/office/drawing/2014/main" id="{AFD5E653-FFF5-4392-89E9-15B7DC39DA1E}"/>
              </a:ext>
            </a:extLst>
          </p:cNvPr>
          <p:cNvSpPr/>
          <p:nvPr/>
        </p:nvSpPr>
        <p:spPr>
          <a:xfrm>
            <a:off x="413595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grpSp>
        <p:nvGrpSpPr>
          <p:cNvPr id="40" name="ChevronBlue 97">
            <a:extLst>
              <a:ext uri="{FF2B5EF4-FFF2-40B4-BE49-F238E27FC236}">
                <a16:creationId xmlns:a16="http://schemas.microsoft.com/office/drawing/2014/main" id="{4AC47FFC-FC33-EE2D-04BE-14D446106D13}"/>
              </a:ext>
            </a:extLst>
          </p:cNvPr>
          <p:cNvGrpSpPr>
            <a:grpSpLocks noChangeAspect="1"/>
          </p:cNvGrpSpPr>
          <p:nvPr>
            <p:custDataLst>
              <p:tags r:id="rId4"/>
            </p:custDataLst>
          </p:nvPr>
        </p:nvGrpSpPr>
        <p:grpSpPr>
          <a:xfrm>
            <a:off x="3582934" y="2056676"/>
            <a:ext cx="327461" cy="327461"/>
            <a:chOff x="1016000" y="1016000"/>
            <a:chExt cx="396228" cy="396228"/>
          </a:xfrm>
        </p:grpSpPr>
        <p:sp>
          <p:nvSpPr>
            <p:cNvPr id="41" name="Oval 40">
              <a:extLst>
                <a:ext uri="{FF2B5EF4-FFF2-40B4-BE49-F238E27FC236}">
                  <a16:creationId xmlns:a16="http://schemas.microsoft.com/office/drawing/2014/main" id="{ECB9ADC3-21CB-3E1D-6D9F-491A540CDBCB}"/>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a:extLst>
                <a:ext uri="{FF2B5EF4-FFF2-40B4-BE49-F238E27FC236}">
                  <a16:creationId xmlns:a16="http://schemas.microsoft.com/office/drawing/2014/main" id="{EB24B8E3-A414-92FE-A9E9-77ADB2444085}"/>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1023614" y="1023614"/>
              <a:ext cx="381000" cy="381000"/>
            </a:xfrm>
            <a:prstGeom prst="rect">
              <a:avLst/>
            </a:prstGeom>
          </p:spPr>
        </p:pic>
      </p:grpSp>
      <p:grpSp>
        <p:nvGrpSpPr>
          <p:cNvPr id="46" name="Group 45">
            <a:extLst>
              <a:ext uri="{FF2B5EF4-FFF2-40B4-BE49-F238E27FC236}">
                <a16:creationId xmlns:a16="http://schemas.microsoft.com/office/drawing/2014/main" id="{54F30167-37C0-BA59-893E-CCB728E6FF5E}"/>
              </a:ext>
            </a:extLst>
          </p:cNvPr>
          <p:cNvGrpSpPr/>
          <p:nvPr/>
        </p:nvGrpSpPr>
        <p:grpSpPr>
          <a:xfrm>
            <a:off x="554736" y="1594156"/>
            <a:ext cx="6383857" cy="256495"/>
            <a:chOff x="1257300" y="1665156"/>
            <a:chExt cx="2802637" cy="256495"/>
          </a:xfrm>
        </p:grpSpPr>
        <p:sp>
          <p:nvSpPr>
            <p:cNvPr id="47" name="TextBox 46">
              <a:extLst>
                <a:ext uri="{FF2B5EF4-FFF2-40B4-BE49-F238E27FC236}">
                  <a16:creationId xmlns:a16="http://schemas.microsoft.com/office/drawing/2014/main" id="{43DE2FDF-628B-9B2F-F6DE-EAF04BBE64EF}"/>
                </a:ext>
              </a:extLst>
            </p:cNvPr>
            <p:cNvSpPr txBox="1">
              <a:spLocks/>
            </p:cNvSpPr>
            <p:nvPr/>
          </p:nvSpPr>
          <p:spPr>
            <a:xfrm>
              <a:off x="1257300" y="1665156"/>
              <a:ext cx="2802637" cy="215444"/>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a:t>Process for evaluating study validity for loads that qualify after March 4</a:t>
              </a:r>
            </a:p>
          </p:txBody>
        </p:sp>
        <p:cxnSp>
          <p:nvCxnSpPr>
            <p:cNvPr id="48" name="LineBasicDefault 7">
              <a:extLst>
                <a:ext uri="{FF2B5EF4-FFF2-40B4-BE49-F238E27FC236}">
                  <a16:creationId xmlns:a16="http://schemas.microsoft.com/office/drawing/2014/main" id="{1C8F3A59-7FCE-C6CF-E668-CFE31F62FC61}"/>
                </a:ext>
              </a:extLst>
            </p:cNvPr>
            <p:cNvCxnSpPr>
              <a:cxnSpLocks/>
            </p:cNvCxnSpPr>
            <p:nvPr>
              <p:custDataLst>
                <p:tags r:id="rId10"/>
              </p:custDataLst>
            </p:nvPr>
          </p:nvCxnSpPr>
          <p:spPr>
            <a:xfrm>
              <a:off x="1257300" y="1921651"/>
              <a:ext cx="2802637"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8" name="Group 57">
            <a:extLst>
              <a:ext uri="{FF2B5EF4-FFF2-40B4-BE49-F238E27FC236}">
                <a16:creationId xmlns:a16="http://schemas.microsoft.com/office/drawing/2014/main" id="{49BFB81B-CA1D-6A97-7960-B5A6AE26EBF6}"/>
              </a:ext>
            </a:extLst>
          </p:cNvPr>
          <p:cNvGrpSpPr/>
          <p:nvPr/>
        </p:nvGrpSpPr>
        <p:grpSpPr>
          <a:xfrm>
            <a:off x="10370004" y="1083466"/>
            <a:ext cx="1533036" cy="442738"/>
            <a:chOff x="9401664" y="1083466"/>
            <a:chExt cx="1533036" cy="442738"/>
          </a:xfrm>
        </p:grpSpPr>
        <p:grpSp>
          <p:nvGrpSpPr>
            <p:cNvPr id="59" name="Group 58">
              <a:extLst>
                <a:ext uri="{FF2B5EF4-FFF2-40B4-BE49-F238E27FC236}">
                  <a16:creationId xmlns:a16="http://schemas.microsoft.com/office/drawing/2014/main" id="{3B14B014-9BB7-6CC4-07B5-34DA66BFE8E2}"/>
                </a:ext>
              </a:extLst>
            </p:cNvPr>
            <p:cNvGrpSpPr/>
            <p:nvPr/>
          </p:nvGrpSpPr>
          <p:grpSpPr>
            <a:xfrm>
              <a:off x="9401664" y="1343324"/>
              <a:ext cx="672536" cy="182880"/>
              <a:chOff x="8771271" y="1068725"/>
              <a:chExt cx="672536" cy="182880"/>
            </a:xfrm>
          </p:grpSpPr>
          <p:sp>
            <p:nvSpPr>
              <p:cNvPr id="66" name="Rectangle 65">
                <a:extLst>
                  <a:ext uri="{FF2B5EF4-FFF2-40B4-BE49-F238E27FC236}">
                    <a16:creationId xmlns:a16="http://schemas.microsoft.com/office/drawing/2014/main" id="{AB9F9C44-FF56-6160-96CA-3E5499273BE8}"/>
                  </a:ext>
                </a:extLst>
              </p:cNvPr>
              <p:cNvSpPr/>
              <p:nvPr/>
            </p:nvSpPr>
            <p:spPr>
              <a:xfrm>
                <a:off x="8771271" y="1068725"/>
                <a:ext cx="182880" cy="18288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67" name="TextBox 66">
                <a:extLst>
                  <a:ext uri="{FF2B5EF4-FFF2-40B4-BE49-F238E27FC236}">
                    <a16:creationId xmlns:a16="http://schemas.microsoft.com/office/drawing/2014/main" id="{30837B45-CF45-CF64-F7DF-920AE09A8BA3}"/>
                  </a:ext>
                </a:extLst>
              </p:cNvPr>
              <p:cNvSpPr txBox="1">
                <a:spLocks/>
              </p:cNvSpPr>
              <p:nvPr/>
            </p:nvSpPr>
            <p:spPr>
              <a:xfrm>
                <a:off x="9065085"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RPG</a:t>
                </a:r>
              </a:p>
            </p:txBody>
          </p:sp>
        </p:grpSp>
        <p:grpSp>
          <p:nvGrpSpPr>
            <p:cNvPr id="60" name="Group 59">
              <a:extLst>
                <a:ext uri="{FF2B5EF4-FFF2-40B4-BE49-F238E27FC236}">
                  <a16:creationId xmlns:a16="http://schemas.microsoft.com/office/drawing/2014/main" id="{2C018807-592B-45FF-3268-3CB0EE5F5ABF}"/>
                </a:ext>
              </a:extLst>
            </p:cNvPr>
            <p:cNvGrpSpPr/>
            <p:nvPr/>
          </p:nvGrpSpPr>
          <p:grpSpPr>
            <a:xfrm>
              <a:off x="10193864" y="1343324"/>
              <a:ext cx="672536" cy="182880"/>
              <a:chOff x="9839784" y="1068725"/>
              <a:chExt cx="672536" cy="182880"/>
            </a:xfrm>
          </p:grpSpPr>
          <p:sp>
            <p:nvSpPr>
              <p:cNvPr id="64" name="Rectangle 63">
                <a:extLst>
                  <a:ext uri="{FF2B5EF4-FFF2-40B4-BE49-F238E27FC236}">
                    <a16:creationId xmlns:a16="http://schemas.microsoft.com/office/drawing/2014/main" id="{2F66A439-B9DB-B6FE-0FCC-B8D75798F4D2}"/>
                  </a:ext>
                </a:extLst>
              </p:cNvPr>
              <p:cNvSpPr/>
              <p:nvPr/>
            </p:nvSpPr>
            <p:spPr>
              <a:xfrm>
                <a:off x="9839784" y="1068725"/>
                <a:ext cx="182880" cy="182880"/>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b="1"/>
              </a:p>
            </p:txBody>
          </p:sp>
          <p:sp>
            <p:nvSpPr>
              <p:cNvPr id="65" name="TextBox 64">
                <a:extLst>
                  <a:ext uri="{FF2B5EF4-FFF2-40B4-BE49-F238E27FC236}">
                    <a16:creationId xmlns:a16="http://schemas.microsoft.com/office/drawing/2014/main" id="{3D5D9302-8539-BF71-A64B-C06C510C8E1E}"/>
                  </a:ext>
                </a:extLst>
              </p:cNvPr>
              <p:cNvSpPr txBox="1">
                <a:spLocks/>
              </p:cNvSpPr>
              <p:nvPr/>
            </p:nvSpPr>
            <p:spPr>
              <a:xfrm>
                <a:off x="10133598" y="1075527"/>
                <a:ext cx="37872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a:t>LLIS</a:t>
                </a:r>
              </a:p>
            </p:txBody>
          </p:sp>
        </p:grpSp>
        <p:grpSp>
          <p:nvGrpSpPr>
            <p:cNvPr id="61" name="Group 60">
              <a:extLst>
                <a:ext uri="{FF2B5EF4-FFF2-40B4-BE49-F238E27FC236}">
                  <a16:creationId xmlns:a16="http://schemas.microsoft.com/office/drawing/2014/main" id="{07DCA5C8-9598-DBAB-D3CB-B1501161E86C}"/>
                </a:ext>
              </a:extLst>
            </p:cNvPr>
            <p:cNvGrpSpPr/>
            <p:nvPr/>
          </p:nvGrpSpPr>
          <p:grpSpPr>
            <a:xfrm>
              <a:off x="9401664" y="1083466"/>
              <a:ext cx="1533036" cy="192708"/>
              <a:chOff x="9401664" y="1083466"/>
              <a:chExt cx="2256936" cy="192708"/>
            </a:xfrm>
          </p:grpSpPr>
          <p:sp>
            <p:nvSpPr>
              <p:cNvPr id="62" name="TextBox 61">
                <a:extLst>
                  <a:ext uri="{FF2B5EF4-FFF2-40B4-BE49-F238E27FC236}">
                    <a16:creationId xmlns:a16="http://schemas.microsoft.com/office/drawing/2014/main" id="{A028FF85-9A0C-B396-3F66-560E8D481024}"/>
                  </a:ext>
                </a:extLst>
              </p:cNvPr>
              <p:cNvSpPr txBox="1">
                <a:spLocks/>
              </p:cNvSpPr>
              <p:nvPr/>
            </p:nvSpPr>
            <p:spPr>
              <a:xfrm>
                <a:off x="9401664" y="1083466"/>
                <a:ext cx="2256936"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b="1"/>
                  <a:t>Source</a:t>
                </a:r>
              </a:p>
            </p:txBody>
          </p:sp>
          <p:cxnSp>
            <p:nvCxnSpPr>
              <p:cNvPr id="63" name="LineBasicDefault 7">
                <a:extLst>
                  <a:ext uri="{FF2B5EF4-FFF2-40B4-BE49-F238E27FC236}">
                    <a16:creationId xmlns:a16="http://schemas.microsoft.com/office/drawing/2014/main" id="{1E0D4175-2696-225E-C15B-B10AC4078DDB}"/>
                  </a:ext>
                </a:extLst>
              </p:cNvPr>
              <p:cNvCxnSpPr>
                <a:cxnSpLocks/>
              </p:cNvCxnSpPr>
              <p:nvPr>
                <p:custDataLst>
                  <p:tags r:id="rId9"/>
                </p:custDataLst>
              </p:nvPr>
            </p:nvCxnSpPr>
            <p:spPr>
              <a:xfrm>
                <a:off x="9401664" y="1276174"/>
                <a:ext cx="2256936" cy="0"/>
              </a:xfrm>
              <a:prstGeom prst="straightConnector1">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sp>
        <p:nvSpPr>
          <p:cNvPr id="21" name="TextBox 20">
            <a:extLst>
              <a:ext uri="{FF2B5EF4-FFF2-40B4-BE49-F238E27FC236}">
                <a16:creationId xmlns:a16="http://schemas.microsoft.com/office/drawing/2014/main" id="{5C5BB6B3-2514-79E4-72D6-9DFAC5553421}"/>
              </a:ext>
            </a:extLst>
          </p:cNvPr>
          <p:cNvSpPr txBox="1">
            <a:spLocks/>
          </p:cNvSpPr>
          <p:nvPr/>
        </p:nvSpPr>
        <p:spPr>
          <a:xfrm>
            <a:off x="7464425" y="1984743"/>
            <a:ext cx="4438615" cy="410881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Font typeface="Arial" panose="020B0604020202020204" pitchFamily="34" charset="0"/>
              <a:buChar char="•"/>
            </a:pPr>
            <a:r>
              <a:rPr lang="en-US" sz="1400" b="1"/>
              <a:t>Loads with a milestone date</a:t>
            </a:r>
            <a:r>
              <a:rPr lang="en-US" sz="1400" b="1" baseline="30000"/>
              <a:t>1</a:t>
            </a:r>
            <a:r>
              <a:rPr lang="en-US" sz="1400" b="1"/>
              <a:t> on or before March 4, 2026 are considered to have valid studies </a:t>
            </a:r>
            <a:r>
              <a:rPr lang="en-US" sz="1400"/>
              <a:t>with no additional evaluation</a:t>
            </a:r>
          </a:p>
          <a:p>
            <a:pPr marL="285750" indent="-285750">
              <a:buFont typeface="Arial" panose="020B0604020202020204" pitchFamily="34" charset="0"/>
              <a:buChar char="•"/>
            </a:pPr>
            <a:r>
              <a:rPr lang="en-US" sz="1400" b="1"/>
              <a:t>ERCOT orders remaining loads sequentially by milestone date to evaluate legacy interconnection studies</a:t>
            </a:r>
            <a:endParaRPr lang="en-US" sz="1400"/>
          </a:p>
          <a:p>
            <a:pPr marL="834390" lvl="1" indent="-285750"/>
            <a:r>
              <a:rPr lang="en-US" sz="1200" b="1"/>
              <a:t>If two loads share the same date, RPG-endorsed load(s) are evaluated first </a:t>
            </a:r>
            <a:r>
              <a:rPr lang="en-US" sz="1200"/>
              <a:t>(tie-breaker rule)</a:t>
            </a:r>
          </a:p>
          <a:p>
            <a:pPr marL="285750" indent="-285750">
              <a:buFont typeface="Arial" panose="020B0604020202020204" pitchFamily="34" charset="0"/>
              <a:buChar char="•"/>
            </a:pPr>
            <a:r>
              <a:rPr lang="en-US" sz="1400" b="1"/>
              <a:t>Milestone date depends on interconnection pathway:</a:t>
            </a:r>
          </a:p>
          <a:p>
            <a:pPr marL="626745" lvl="1" indent="-285750">
              <a:buFont typeface="Arial" panose="020B0604020202020204" pitchFamily="34" charset="0"/>
              <a:buChar char="­"/>
            </a:pPr>
            <a:r>
              <a:rPr lang="en-US"/>
              <a:t>RPG loads - date of RPG endorsement</a:t>
            </a:r>
            <a:endParaRPr lang="en-US">
              <a:cs typeface="Arial"/>
            </a:endParaRPr>
          </a:p>
          <a:p>
            <a:pPr marL="626745" lvl="1" indent="-285750">
              <a:buFont typeface="Arial" panose="020B0604020202020204" pitchFamily="34" charset="0"/>
              <a:buChar char="­"/>
            </a:pPr>
            <a:r>
              <a:rPr lang="en-US"/>
              <a:t>LLIS loads - date legacy PG 9.4 and 9.5 satisfied</a:t>
            </a:r>
            <a:endParaRPr lang="en-US" b="1">
              <a:cs typeface="Arial"/>
            </a:endParaRPr>
          </a:p>
          <a:p>
            <a:pPr marL="285750" indent="-285750">
              <a:buFont typeface="Arial" panose="020B0604020202020204" pitchFamily="34" charset="0"/>
              <a:buChar char="•"/>
            </a:pPr>
            <a:r>
              <a:rPr lang="en-US" sz="1400" b="1">
                <a:ea typeface="+mn-lt"/>
                <a:cs typeface="+mn-lt"/>
              </a:rPr>
              <a:t>Earlier loads are validated first</a:t>
            </a:r>
            <a:r>
              <a:rPr lang="en-US" sz="1400">
                <a:ea typeface="+mn-lt"/>
                <a:cs typeface="+mn-lt"/>
              </a:rPr>
              <a:t>; subsequent ones remain valid only if previously validated loads are either outside the study area or included in the study</a:t>
            </a:r>
          </a:p>
          <a:p>
            <a:pPr marL="834390" lvl="1" indent="-285750"/>
            <a:endParaRPr lang="en-US" sz="1200">
              <a:ea typeface="+mn-lt"/>
              <a:cs typeface="+mn-lt"/>
            </a:endParaRPr>
          </a:p>
        </p:txBody>
      </p:sp>
      <p:sp>
        <p:nvSpPr>
          <p:cNvPr id="22" name="TrackerNumWhite 126">
            <a:extLst>
              <a:ext uri="{FF2B5EF4-FFF2-40B4-BE49-F238E27FC236}">
                <a16:creationId xmlns:a16="http://schemas.microsoft.com/office/drawing/2014/main" id="{C8CDBAF0-3C43-0312-B3BB-510C789EBF8D}"/>
              </a:ext>
            </a:extLst>
          </p:cNvPr>
          <p:cNvSpPr/>
          <p:nvPr/>
        </p:nvSpPr>
        <p:spPr>
          <a:xfrm>
            <a:off x="7896291" y="3388681"/>
            <a:ext cx="279340" cy="279340"/>
          </a:xfrm>
          <a:prstGeom prst="ellipse">
            <a:avLst/>
          </a:prstGeom>
          <a:solidFill>
            <a:srgbClr val="3DBED1"/>
          </a:solidFill>
          <a:ln w="63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a:solidFill>
                  <a:schemeClr val="bg1"/>
                </a:solidFill>
              </a:rPr>
              <a:t>1</a:t>
            </a:r>
          </a:p>
        </p:txBody>
      </p:sp>
      <p:sp>
        <p:nvSpPr>
          <p:cNvPr id="25" name="4. Footnote">
            <a:extLst>
              <a:ext uri="{FF2B5EF4-FFF2-40B4-BE49-F238E27FC236}">
                <a16:creationId xmlns:a16="http://schemas.microsoft.com/office/drawing/2014/main" id="{64630F4A-C49F-E7EF-F0AD-6849A2F5A61B}"/>
              </a:ext>
            </a:extLst>
          </p:cNvPr>
          <p:cNvSpPr txBox="1"/>
          <p:nvPr>
            <p:custDataLst>
              <p:tags r:id="rId5"/>
            </p:custDataLst>
          </p:nvPr>
        </p:nvSpPr>
        <p:spPr>
          <a:xfrm>
            <a:off x="2235695" y="6486409"/>
            <a:ext cx="6237739"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t>Source:  ERCOT PGRR145, Section 9.2.1.4, Evaluation of Existing Studies for Large Loads, as modified by ERCOT March 17 comments</a:t>
            </a:r>
          </a:p>
        </p:txBody>
      </p:sp>
      <p:sp>
        <p:nvSpPr>
          <p:cNvPr id="27" name="4. Footnote">
            <a:extLst>
              <a:ext uri="{FF2B5EF4-FFF2-40B4-BE49-F238E27FC236}">
                <a16:creationId xmlns:a16="http://schemas.microsoft.com/office/drawing/2014/main" id="{142EF093-64B2-260C-F2E4-489571F1D9A2}"/>
              </a:ext>
            </a:extLst>
          </p:cNvPr>
          <p:cNvSpPr txBox="1"/>
          <p:nvPr>
            <p:custDataLst>
              <p:tags r:id="rId6"/>
            </p:custDataLst>
          </p:nvPr>
        </p:nvSpPr>
        <p:spPr>
          <a:xfrm>
            <a:off x="2235695" y="6327700"/>
            <a:ext cx="908623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a:t>1. Milestone date reflects the date a load meets applicable eligibility criteria (RPG endorsement or completion of LLIS requirements, including execution of an interconnection agreement)</a:t>
            </a:r>
          </a:p>
        </p:txBody>
      </p:sp>
      <p:sp>
        <p:nvSpPr>
          <p:cNvPr id="3" name="Rectangle 2">
            <a:extLst>
              <a:ext uri="{FF2B5EF4-FFF2-40B4-BE49-F238E27FC236}">
                <a16:creationId xmlns:a16="http://schemas.microsoft.com/office/drawing/2014/main" id="{E5D64C60-B85C-257B-D368-087A6E653014}"/>
              </a:ext>
            </a:extLst>
          </p:cNvPr>
          <p:cNvSpPr/>
          <p:nvPr/>
        </p:nvSpPr>
        <p:spPr>
          <a:xfrm>
            <a:off x="554736" y="2368455"/>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A – Loads 1&amp;2 (Apr 15, 2026)</a:t>
            </a:r>
          </a:p>
        </p:txBody>
      </p:sp>
      <p:sp>
        <p:nvSpPr>
          <p:cNvPr id="4" name="Rectangle 3">
            <a:extLst>
              <a:ext uri="{FF2B5EF4-FFF2-40B4-BE49-F238E27FC236}">
                <a16:creationId xmlns:a16="http://schemas.microsoft.com/office/drawing/2014/main" id="{4173BBF4-A2FE-5D8C-289F-1DDAB031410A}"/>
              </a:ext>
            </a:extLst>
          </p:cNvPr>
          <p:cNvSpPr/>
          <p:nvPr/>
        </p:nvSpPr>
        <p:spPr>
          <a:xfrm>
            <a:off x="554736" y="4353027"/>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C – Loads 1, 2, 3 (Jun 10, 2026)</a:t>
            </a:r>
          </a:p>
        </p:txBody>
      </p:sp>
      <p:sp>
        <p:nvSpPr>
          <p:cNvPr id="16" name="Rectangle 15">
            <a:extLst>
              <a:ext uri="{FF2B5EF4-FFF2-40B4-BE49-F238E27FC236}">
                <a16:creationId xmlns:a16="http://schemas.microsoft.com/office/drawing/2014/main" id="{9ECDC853-90C2-1335-5B4B-E3246590E1C8}"/>
              </a:ext>
            </a:extLst>
          </p:cNvPr>
          <p:cNvSpPr/>
          <p:nvPr/>
        </p:nvSpPr>
        <p:spPr>
          <a:xfrm>
            <a:off x="554736" y="3856884"/>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17" name="Rectangle 16">
            <a:extLst>
              <a:ext uri="{FF2B5EF4-FFF2-40B4-BE49-F238E27FC236}">
                <a16:creationId xmlns:a16="http://schemas.microsoft.com/office/drawing/2014/main" id="{D55DC558-865A-050C-EC34-9FA7F814BB59}"/>
              </a:ext>
            </a:extLst>
          </p:cNvPr>
          <p:cNvSpPr/>
          <p:nvPr/>
        </p:nvSpPr>
        <p:spPr>
          <a:xfrm>
            <a:off x="554736" y="2864598"/>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1 (Apr 28, 2026)</a:t>
            </a:r>
          </a:p>
        </p:txBody>
      </p:sp>
      <p:sp>
        <p:nvSpPr>
          <p:cNvPr id="18" name="Rectangle 17">
            <a:extLst>
              <a:ext uri="{FF2B5EF4-FFF2-40B4-BE49-F238E27FC236}">
                <a16:creationId xmlns:a16="http://schemas.microsoft.com/office/drawing/2014/main" id="{F66DFDF4-45F6-8CD3-D9B3-42AEB104B7D9}"/>
              </a:ext>
            </a:extLst>
          </p:cNvPr>
          <p:cNvSpPr/>
          <p:nvPr/>
        </p:nvSpPr>
        <p:spPr>
          <a:xfrm>
            <a:off x="554736" y="4849170"/>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19" name="Rectangle 18">
            <a:extLst>
              <a:ext uri="{FF2B5EF4-FFF2-40B4-BE49-F238E27FC236}">
                <a16:creationId xmlns:a16="http://schemas.microsoft.com/office/drawing/2014/main" id="{223CD6F0-8F63-48B7-67E6-D19EB29FBB11}"/>
              </a:ext>
            </a:extLst>
          </p:cNvPr>
          <p:cNvSpPr/>
          <p:nvPr/>
        </p:nvSpPr>
        <p:spPr>
          <a:xfrm>
            <a:off x="554736" y="3360741"/>
            <a:ext cx="2802637" cy="37785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RPG B – Load 1 (May 3, 2026)</a:t>
            </a:r>
          </a:p>
        </p:txBody>
      </p:sp>
      <p:sp>
        <p:nvSpPr>
          <p:cNvPr id="20" name="Rectangle 19">
            <a:extLst>
              <a:ext uri="{FF2B5EF4-FFF2-40B4-BE49-F238E27FC236}">
                <a16:creationId xmlns:a16="http://schemas.microsoft.com/office/drawing/2014/main" id="{822A2B3F-B612-6B09-EB45-678DE330E33E}"/>
              </a:ext>
            </a:extLst>
          </p:cNvPr>
          <p:cNvSpPr/>
          <p:nvPr/>
        </p:nvSpPr>
        <p:spPr>
          <a:xfrm>
            <a:off x="554736" y="5345312"/>
            <a:ext cx="2802637" cy="377852"/>
          </a:xfrm>
          <a:prstGeom prst="rect">
            <a:avLst/>
          </a:prstGeom>
          <a:solidFill>
            <a:srgbClr val="3DBE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4 (Jul 8, 2026)</a:t>
            </a:r>
          </a:p>
        </p:txBody>
      </p:sp>
      <p:sp>
        <p:nvSpPr>
          <p:cNvPr id="23" name="Rectangle 22">
            <a:extLst>
              <a:ext uri="{FF2B5EF4-FFF2-40B4-BE49-F238E27FC236}">
                <a16:creationId xmlns:a16="http://schemas.microsoft.com/office/drawing/2014/main" id="{3C530351-5A76-B873-A46A-A2684DADA653}"/>
              </a:ext>
            </a:extLst>
          </p:cNvPr>
          <p:cNvSpPr/>
          <p:nvPr/>
        </p:nvSpPr>
        <p:spPr>
          <a:xfrm>
            <a:off x="480501" y="3299070"/>
            <a:ext cx="2951607" cy="998312"/>
          </a:xfrm>
          <a:prstGeom prst="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ckerNumWhite 126">
            <a:extLst>
              <a:ext uri="{FF2B5EF4-FFF2-40B4-BE49-F238E27FC236}">
                <a16:creationId xmlns:a16="http://schemas.microsoft.com/office/drawing/2014/main" id="{3E31BABC-4CD6-FF3C-7D1B-69FC134B2CAB}"/>
              </a:ext>
            </a:extLst>
          </p:cNvPr>
          <p:cNvSpPr/>
          <p:nvPr>
            <p:custDataLst>
              <p:tags r:id="rId7"/>
            </p:custDataLst>
          </p:nvPr>
        </p:nvSpPr>
        <p:spPr>
          <a:xfrm>
            <a:off x="288960" y="3173332"/>
            <a:ext cx="279340" cy="279340"/>
          </a:xfrm>
          <a:prstGeom prst="ellipse">
            <a:avLst/>
          </a:prstGeom>
          <a:solidFill>
            <a:srgbClr val="3DBED1"/>
          </a:solidFill>
          <a:ln w="28575">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b="1">
                <a:solidFill>
                  <a:schemeClr val="bg1"/>
                </a:solidFill>
              </a:rPr>
              <a:t>1</a:t>
            </a:r>
          </a:p>
        </p:txBody>
      </p:sp>
      <p:sp>
        <p:nvSpPr>
          <p:cNvPr id="51" name="Oval 50">
            <a:extLst>
              <a:ext uri="{FF2B5EF4-FFF2-40B4-BE49-F238E27FC236}">
                <a16:creationId xmlns:a16="http://schemas.microsoft.com/office/drawing/2014/main" id="{8EFE6015-5775-ED71-1C7A-A729FC17D54E}"/>
              </a:ext>
            </a:extLst>
          </p:cNvPr>
          <p:cNvSpPr/>
          <p:nvPr/>
        </p:nvSpPr>
        <p:spPr>
          <a:xfrm>
            <a:off x="3972225" y="2393650"/>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54" name="Oval 53">
            <a:extLst>
              <a:ext uri="{FF2B5EF4-FFF2-40B4-BE49-F238E27FC236}">
                <a16:creationId xmlns:a16="http://schemas.microsoft.com/office/drawing/2014/main" id="{F912113C-8912-A014-2192-3054F5D14806}"/>
              </a:ext>
            </a:extLst>
          </p:cNvPr>
          <p:cNvSpPr/>
          <p:nvPr/>
        </p:nvSpPr>
        <p:spPr>
          <a:xfrm>
            <a:off x="3972225" y="2889738"/>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55" name="Oval 54">
            <a:extLst>
              <a:ext uri="{FF2B5EF4-FFF2-40B4-BE49-F238E27FC236}">
                <a16:creationId xmlns:a16="http://schemas.microsoft.com/office/drawing/2014/main" id="{40B172DC-31BA-CC49-5A0B-B1026F313018}"/>
              </a:ext>
            </a:extLst>
          </p:cNvPr>
          <p:cNvSpPr/>
          <p:nvPr/>
        </p:nvSpPr>
        <p:spPr>
          <a:xfrm>
            <a:off x="3972225" y="3390885"/>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57" name="Oval 56">
            <a:extLst>
              <a:ext uri="{FF2B5EF4-FFF2-40B4-BE49-F238E27FC236}">
                <a16:creationId xmlns:a16="http://schemas.microsoft.com/office/drawing/2014/main" id="{C72E3900-8AB1-3F5E-F00F-D9B2B3ED011D}"/>
              </a:ext>
            </a:extLst>
          </p:cNvPr>
          <p:cNvSpPr/>
          <p:nvPr/>
        </p:nvSpPr>
        <p:spPr>
          <a:xfrm>
            <a:off x="3972225" y="4383171"/>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70" name="Oval 69">
            <a:extLst>
              <a:ext uri="{FF2B5EF4-FFF2-40B4-BE49-F238E27FC236}">
                <a16:creationId xmlns:a16="http://schemas.microsoft.com/office/drawing/2014/main" id="{C3B8D70B-E2CD-79F2-84A7-9D180DB9D27C}"/>
              </a:ext>
            </a:extLst>
          </p:cNvPr>
          <p:cNvSpPr/>
          <p:nvPr/>
        </p:nvSpPr>
        <p:spPr>
          <a:xfrm>
            <a:off x="3972224" y="5375457"/>
            <a:ext cx="327461" cy="327461"/>
          </a:xfrm>
          <a:prstGeom prst="ellipse">
            <a:avLst/>
          </a:prstGeom>
          <a:solidFill>
            <a:srgbClr val="26D07C"/>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71" name="Rectangle 70">
            <a:extLst>
              <a:ext uri="{FF2B5EF4-FFF2-40B4-BE49-F238E27FC236}">
                <a16:creationId xmlns:a16="http://schemas.microsoft.com/office/drawing/2014/main" id="{00CB396D-8C30-0D05-523B-2FF84C6874D6}"/>
              </a:ext>
            </a:extLst>
          </p:cNvPr>
          <p:cNvSpPr/>
          <p:nvPr/>
        </p:nvSpPr>
        <p:spPr>
          <a:xfrm>
            <a:off x="4134202" y="3856884"/>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t>LLIS – Load 2 (May 3, 2026)</a:t>
            </a:r>
          </a:p>
        </p:txBody>
      </p:sp>
      <p:sp>
        <p:nvSpPr>
          <p:cNvPr id="56" name="Oval 55">
            <a:extLst>
              <a:ext uri="{FF2B5EF4-FFF2-40B4-BE49-F238E27FC236}">
                <a16:creationId xmlns:a16="http://schemas.microsoft.com/office/drawing/2014/main" id="{E99BA39F-80C7-51C3-675D-78E1A6469584}"/>
              </a:ext>
            </a:extLst>
          </p:cNvPr>
          <p:cNvSpPr/>
          <p:nvPr/>
        </p:nvSpPr>
        <p:spPr>
          <a:xfrm>
            <a:off x="3972225" y="3882079"/>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73" name="Rectangle 72">
            <a:extLst>
              <a:ext uri="{FF2B5EF4-FFF2-40B4-BE49-F238E27FC236}">
                <a16:creationId xmlns:a16="http://schemas.microsoft.com/office/drawing/2014/main" id="{1DA163FC-BC26-D4BB-4BDB-EB3FA9033E35}"/>
              </a:ext>
            </a:extLst>
          </p:cNvPr>
          <p:cNvSpPr/>
          <p:nvPr/>
        </p:nvSpPr>
        <p:spPr>
          <a:xfrm>
            <a:off x="4134202" y="4849169"/>
            <a:ext cx="2802637" cy="377852"/>
          </a:xfrm>
          <a:prstGeom prst="rect">
            <a:avLst/>
          </a:prstGeom>
          <a:solidFill>
            <a:srgbClr val="7C858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a:t>LLIS – Load 3 (</a:t>
            </a:r>
            <a:r>
              <a:rPr lang="en-US" sz="1200" b="1"/>
              <a:t>Jun</a:t>
            </a:r>
            <a:r>
              <a:rPr lang="es-ES" sz="1200" b="1"/>
              <a:t> 22, </a:t>
            </a:r>
            <a:r>
              <a:rPr lang="en-US" sz="1200" b="1"/>
              <a:t>2026</a:t>
            </a:r>
            <a:r>
              <a:rPr lang="es-ES" sz="1200" b="1"/>
              <a:t>)</a:t>
            </a:r>
            <a:endParaRPr lang="en-US" sz="1200" b="1"/>
          </a:p>
        </p:txBody>
      </p:sp>
      <p:sp>
        <p:nvSpPr>
          <p:cNvPr id="69" name="Oval 68">
            <a:extLst>
              <a:ext uri="{FF2B5EF4-FFF2-40B4-BE49-F238E27FC236}">
                <a16:creationId xmlns:a16="http://schemas.microsoft.com/office/drawing/2014/main" id="{F74D9DA2-9351-AA7B-B01A-FB0E93322FB1}"/>
              </a:ext>
            </a:extLst>
          </p:cNvPr>
          <p:cNvSpPr/>
          <p:nvPr/>
        </p:nvSpPr>
        <p:spPr>
          <a:xfrm>
            <a:off x="3972225" y="4879314"/>
            <a:ext cx="327461" cy="327461"/>
          </a:xfrm>
          <a:prstGeom prst="ellipse">
            <a:avLst/>
          </a:prstGeom>
          <a:solidFill>
            <a:srgbClr val="890C58"/>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t>
            </a:r>
          </a:p>
        </p:txBody>
      </p:sp>
      <p:sp>
        <p:nvSpPr>
          <p:cNvPr id="76" name="TrackerNumBlue 7">
            <a:extLst>
              <a:ext uri="{FF2B5EF4-FFF2-40B4-BE49-F238E27FC236}">
                <a16:creationId xmlns:a16="http://schemas.microsoft.com/office/drawing/2014/main" id="{12765492-4143-D017-34C5-4557387F03D6}"/>
              </a:ext>
            </a:extLst>
          </p:cNvPr>
          <p:cNvSpPr/>
          <p:nvPr>
            <p:custDataLst>
              <p:tags r:id="rId8"/>
            </p:custDataLst>
          </p:nvPr>
        </p:nvSpPr>
        <p:spPr>
          <a:xfrm>
            <a:off x="46048" y="210936"/>
            <a:ext cx="307274" cy="30727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3</a:t>
            </a:r>
          </a:p>
        </p:txBody>
      </p:sp>
    </p:spTree>
    <p:extLst>
      <p:ext uri="{BB962C8B-B14F-4D97-AF65-F5344CB8AC3E}">
        <p14:creationId xmlns:p14="http://schemas.microsoft.com/office/powerpoint/2010/main" val="35918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500"/>
                                        <p:tgtEl>
                                          <p:spTgt spid="71"/>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Effect transition="in" filter="fade">
                                      <p:cBhvr>
                                        <p:cTn id="30" dur="500"/>
                                        <p:tgtEl>
                                          <p:spTgt spid="6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fade">
                                      <p:cBhvr>
                                        <p:cTn id="33" dur="500"/>
                                        <p:tgtEl>
                                          <p:spTgt spid="73"/>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4" grpId="0" animBg="1"/>
      <p:bldP spid="55" grpId="0" animBg="1"/>
      <p:bldP spid="57" grpId="0" animBg="1"/>
      <p:bldP spid="70" grpId="0" animBg="1"/>
      <p:bldP spid="71" grpId="0" animBg="1"/>
      <p:bldP spid="56" grpId="0" animBg="1"/>
      <p:bldP spid="73" grpId="0" animBg="1"/>
      <p:bldP spid="6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EF51C-BEC7-5ED2-71F1-75EA9DCD89A2}"/>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B219BAB-25C0-D843-AD5C-FB8057578B55}"/>
              </a:ext>
            </a:extLst>
          </p:cNvPr>
          <p:cNvGraphicFramePr>
            <a:graphicFrameLocks noChangeAspect="1"/>
          </p:cNvGraphicFramePr>
          <p:nvPr>
            <p:custDataLst>
              <p:tags r:id="rId1"/>
            </p:custDataLst>
            <p:extLst>
              <p:ext uri="{D42A27DB-BD31-4B8C-83A1-F6EECF244321}">
                <p14:modId xmlns:p14="http://schemas.microsoft.com/office/powerpoint/2010/main" val="3341204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AB219BAB-25C0-D843-AD5C-FB8057578B5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32D958B-E59A-1C4D-56FF-62AF44FB3018}"/>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Deep-dive: “Not included in Batch Zero”</a:t>
            </a:r>
          </a:p>
        </p:txBody>
      </p:sp>
      <p:sp>
        <p:nvSpPr>
          <p:cNvPr id="29" name="TextBox 28">
            <a:extLst>
              <a:ext uri="{FF2B5EF4-FFF2-40B4-BE49-F238E27FC236}">
                <a16:creationId xmlns:a16="http://schemas.microsoft.com/office/drawing/2014/main" id="{038EA87E-744D-43B1-6FCE-8D42109AB0D9}"/>
              </a:ext>
            </a:extLst>
          </p:cNvPr>
          <p:cNvSpPr txBox="1">
            <a:spLocks/>
          </p:cNvSpPr>
          <p:nvPr/>
        </p:nvSpPr>
        <p:spPr>
          <a:xfrm>
            <a:off x="554736" y="2256873"/>
            <a:ext cx="3661664"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solidFill>
                <a:schemeClr val="tx1"/>
              </a:solidFill>
            </a:endParaRPr>
          </a:p>
        </p:txBody>
      </p:sp>
      <p:sp>
        <p:nvSpPr>
          <p:cNvPr id="30" name="TextBox 29">
            <a:extLst>
              <a:ext uri="{FF2B5EF4-FFF2-40B4-BE49-F238E27FC236}">
                <a16:creationId xmlns:a16="http://schemas.microsoft.com/office/drawing/2014/main" id="{E8FE7C13-F59C-7B60-61BA-20643F4378AD}"/>
              </a:ext>
            </a:extLst>
          </p:cNvPr>
          <p:cNvSpPr txBox="1">
            <a:spLocks/>
          </p:cNvSpPr>
          <p:nvPr/>
        </p:nvSpPr>
        <p:spPr>
          <a:xfrm>
            <a:off x="554736" y="1724809"/>
            <a:ext cx="3661664"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If your Large Load</a:t>
            </a:r>
            <a:endParaRPr lang="en-US" b="1">
              <a:solidFill>
                <a:schemeClr val="bg1"/>
              </a:solidFill>
              <a:cs typeface="Arial"/>
            </a:endParaRPr>
          </a:p>
        </p:txBody>
      </p:sp>
      <p:sp>
        <p:nvSpPr>
          <p:cNvPr id="31" name="TextBox 30">
            <a:extLst>
              <a:ext uri="{FF2B5EF4-FFF2-40B4-BE49-F238E27FC236}">
                <a16:creationId xmlns:a16="http://schemas.microsoft.com/office/drawing/2014/main" id="{FAF3041D-DBEC-CAEA-8504-F773C6FCF5A0}"/>
              </a:ext>
            </a:extLst>
          </p:cNvPr>
          <p:cNvSpPr txBox="1">
            <a:spLocks/>
          </p:cNvSpPr>
          <p:nvPr/>
        </p:nvSpPr>
        <p:spPr>
          <a:xfrm>
            <a:off x="4303470" y="2256873"/>
            <a:ext cx="2721461"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2" name="TextBox 31">
            <a:extLst>
              <a:ext uri="{FF2B5EF4-FFF2-40B4-BE49-F238E27FC236}">
                <a16:creationId xmlns:a16="http://schemas.microsoft.com/office/drawing/2014/main" id="{8DA04A56-04F9-5DAA-396E-6ECECFA71FC0}"/>
              </a:ext>
            </a:extLst>
          </p:cNvPr>
          <p:cNvSpPr txBox="1">
            <a:spLocks/>
          </p:cNvSpPr>
          <p:nvPr/>
        </p:nvSpPr>
        <p:spPr>
          <a:xfrm>
            <a:off x="4303470" y="1724809"/>
            <a:ext cx="2721461"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Treatment in Transitional Process</a:t>
            </a:r>
          </a:p>
        </p:txBody>
      </p:sp>
      <p:sp>
        <p:nvSpPr>
          <p:cNvPr id="33" name="TextBox 32">
            <a:extLst>
              <a:ext uri="{FF2B5EF4-FFF2-40B4-BE49-F238E27FC236}">
                <a16:creationId xmlns:a16="http://schemas.microsoft.com/office/drawing/2014/main" id="{0C4229EA-4BD3-045E-F2DE-9A263D2AB3DA}"/>
              </a:ext>
            </a:extLst>
          </p:cNvPr>
          <p:cNvSpPr txBox="1">
            <a:spLocks/>
          </p:cNvSpPr>
          <p:nvPr/>
        </p:nvSpPr>
        <p:spPr>
          <a:xfrm>
            <a:off x="7112000" y="2256873"/>
            <a:ext cx="4525263" cy="3766555"/>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34" name="TextBox 33">
            <a:extLst>
              <a:ext uri="{FF2B5EF4-FFF2-40B4-BE49-F238E27FC236}">
                <a16:creationId xmlns:a16="http://schemas.microsoft.com/office/drawing/2014/main" id="{BEF15D82-7BE9-4C40-EAA0-CAFAA346E05E}"/>
              </a:ext>
            </a:extLst>
          </p:cNvPr>
          <p:cNvSpPr txBox="1">
            <a:spLocks/>
          </p:cNvSpPr>
          <p:nvPr/>
        </p:nvSpPr>
        <p:spPr>
          <a:xfrm>
            <a:off x="7112000" y="1724809"/>
            <a:ext cx="4525263" cy="518317"/>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MW Allocation</a:t>
            </a:r>
          </a:p>
        </p:txBody>
      </p:sp>
      <p:cxnSp>
        <p:nvCxnSpPr>
          <p:cNvPr id="22" name="GreyLineSeparatorStrong 24">
            <a:extLst>
              <a:ext uri="{FF2B5EF4-FFF2-40B4-BE49-F238E27FC236}">
                <a16:creationId xmlns:a16="http://schemas.microsoft.com/office/drawing/2014/main" id="{4678F96F-C404-35BD-F9B0-275639DF43F4}"/>
              </a:ext>
            </a:extLst>
          </p:cNvPr>
          <p:cNvCxnSpPr>
            <a:cxnSpLocks/>
          </p:cNvCxnSpPr>
          <p:nvPr>
            <p:custDataLst>
              <p:tags r:id="rId2"/>
            </p:custDataLst>
          </p:nvPr>
        </p:nvCxnSpPr>
        <p:spPr>
          <a:xfrm>
            <a:off x="660840" y="3115718"/>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C23485F-8072-3D36-0E3F-FF460BA0D47A}"/>
              </a:ext>
            </a:extLst>
          </p:cNvPr>
          <p:cNvSpPr txBox="1">
            <a:spLocks/>
          </p:cNvSpPr>
          <p:nvPr/>
        </p:nvSpPr>
        <p:spPr>
          <a:xfrm>
            <a:off x="660840" y="2324379"/>
            <a:ext cx="3449455" cy="107721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Does not meet all applicable eligibility criteria in Sections 9.2.1.1 or 9.2.1.2; or</a:t>
            </a:r>
          </a:p>
        </p:txBody>
      </p:sp>
      <p:sp>
        <p:nvSpPr>
          <p:cNvPr id="37" name="TextBox 36">
            <a:extLst>
              <a:ext uri="{FF2B5EF4-FFF2-40B4-BE49-F238E27FC236}">
                <a16:creationId xmlns:a16="http://schemas.microsoft.com/office/drawing/2014/main" id="{6DEE5858-DB29-937B-9BEB-5FEB0D2DBE29}"/>
              </a:ext>
            </a:extLst>
          </p:cNvPr>
          <p:cNvSpPr txBox="1">
            <a:spLocks/>
          </p:cNvSpPr>
          <p:nvPr/>
        </p:nvSpPr>
        <p:spPr>
          <a:xfrm>
            <a:off x="660840" y="3292177"/>
            <a:ext cx="3449455"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Has studies that are sufficient for inclusion under Section 9.2.1.4 but does not meet the eligibility criteria in Section 9.2.1.2; or</a:t>
            </a:r>
          </a:p>
        </p:txBody>
      </p:sp>
      <p:sp>
        <p:nvSpPr>
          <p:cNvPr id="39" name="TextBox 38">
            <a:extLst>
              <a:ext uri="{FF2B5EF4-FFF2-40B4-BE49-F238E27FC236}">
                <a16:creationId xmlns:a16="http://schemas.microsoft.com/office/drawing/2014/main" id="{E31CE5DD-3F36-FA60-57AF-9EC9E3750BB9}"/>
              </a:ext>
            </a:extLst>
          </p:cNvPr>
          <p:cNvSpPr txBox="1"/>
          <p:nvPr/>
        </p:nvSpPr>
        <p:spPr>
          <a:xfrm>
            <a:off x="4382331" y="2324379"/>
            <a:ext cx="2563739"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Not included in Batch Zero</a:t>
            </a:r>
            <a:endParaRPr lang="en-US" sz="1400">
              <a:solidFill>
                <a:srgbClr val="FF0000"/>
              </a:solidFill>
              <a:cs typeface="+mn-cs"/>
            </a:endParaRPr>
          </a:p>
        </p:txBody>
      </p:sp>
      <p:sp>
        <p:nvSpPr>
          <p:cNvPr id="41" name="TextBox 40">
            <a:extLst>
              <a:ext uri="{FF2B5EF4-FFF2-40B4-BE49-F238E27FC236}">
                <a16:creationId xmlns:a16="http://schemas.microsoft.com/office/drawing/2014/main" id="{2E430308-B291-5B79-0293-FF7B36E9B16B}"/>
              </a:ext>
            </a:extLst>
          </p:cNvPr>
          <p:cNvSpPr txBox="1"/>
          <p:nvPr/>
        </p:nvSpPr>
        <p:spPr>
          <a:xfrm>
            <a:off x="7221815" y="2324379"/>
            <a:ext cx="4305632" cy="68480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No MW allocation in Batch Zero</a:t>
            </a:r>
          </a:p>
          <a:p>
            <a:pPr lvl="1"/>
            <a:r>
              <a:rPr lang="en-US" sz="1400"/>
              <a:t>May seek inclusion in a future batch process if eligibility criteria are met</a:t>
            </a:r>
            <a:endParaRPr lang="en-US" sz="1400">
              <a:cs typeface="+mn-cs"/>
            </a:endParaRPr>
          </a:p>
        </p:txBody>
      </p:sp>
      <p:sp>
        <p:nvSpPr>
          <p:cNvPr id="45" name="TrackerNumBlue 7">
            <a:extLst>
              <a:ext uri="{FF2B5EF4-FFF2-40B4-BE49-F238E27FC236}">
                <a16:creationId xmlns:a16="http://schemas.microsoft.com/office/drawing/2014/main" id="{4C87371D-E504-E4C5-AFA1-21004429E2FD}"/>
              </a:ext>
            </a:extLst>
          </p:cNvPr>
          <p:cNvSpPr/>
          <p:nvPr>
            <p:custDataLst>
              <p:tags r:id="rId3"/>
            </p:custDataLst>
          </p:nvPr>
        </p:nvSpPr>
        <p:spPr>
          <a:xfrm>
            <a:off x="46048" y="210936"/>
            <a:ext cx="307274" cy="307274"/>
          </a:xfrm>
          <a:prstGeom prst="ellipse">
            <a:avLst/>
          </a:prstGeom>
          <a:solidFill>
            <a:schemeClr val="accent1"/>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4</a:t>
            </a:r>
          </a:p>
        </p:txBody>
      </p:sp>
      <p:cxnSp>
        <p:nvCxnSpPr>
          <p:cNvPr id="4" name="GreyLineSeparatorStrong 24">
            <a:extLst>
              <a:ext uri="{FF2B5EF4-FFF2-40B4-BE49-F238E27FC236}">
                <a16:creationId xmlns:a16="http://schemas.microsoft.com/office/drawing/2014/main" id="{31A8524E-F512-46DB-017C-E0D596A0ACB2}"/>
              </a:ext>
            </a:extLst>
          </p:cNvPr>
          <p:cNvCxnSpPr>
            <a:cxnSpLocks/>
          </p:cNvCxnSpPr>
          <p:nvPr>
            <p:custDataLst>
              <p:tags r:id="rId4"/>
            </p:custDataLst>
          </p:nvPr>
        </p:nvCxnSpPr>
        <p:spPr>
          <a:xfrm>
            <a:off x="660840" y="4263053"/>
            <a:ext cx="3449455"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7A204F4-6506-01D6-1F1C-B824A2A13353}"/>
              </a:ext>
            </a:extLst>
          </p:cNvPr>
          <p:cNvSpPr txBox="1">
            <a:spLocks/>
          </p:cNvSpPr>
          <p:nvPr/>
        </p:nvSpPr>
        <p:spPr>
          <a:xfrm>
            <a:off x="660840" y="4439512"/>
            <a:ext cx="3449455" cy="107721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Fails to provide all required project information under Section 9.2.2 on or before the required submission deadline (July 10, 2026; T(D)SP notification by July 24, 2026)</a:t>
            </a:r>
          </a:p>
        </p:txBody>
      </p:sp>
      <p:sp>
        <p:nvSpPr>
          <p:cNvPr id="5" name="Text Placeholder 20">
            <a:extLst>
              <a:ext uri="{FF2B5EF4-FFF2-40B4-BE49-F238E27FC236}">
                <a16:creationId xmlns:a16="http://schemas.microsoft.com/office/drawing/2014/main" id="{60B4EDE0-65FD-E1D1-1124-A2A36CC2FFC1}"/>
              </a:ext>
            </a:extLst>
          </p:cNvPr>
          <p:cNvSpPr txBox="1">
            <a:spLocks/>
          </p:cNvSpPr>
          <p:nvPr/>
        </p:nvSpPr>
        <p:spPr>
          <a:xfrm>
            <a:off x="2168372" y="6537009"/>
            <a:ext cx="6112599"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t>Reference: Batch Zero PGRR, Sections 9.2.1.3 and 9.2.2 (Load Not Included in Batch Zero)</a:t>
            </a:r>
          </a:p>
        </p:txBody>
      </p:sp>
      <p:sp>
        <p:nvSpPr>
          <p:cNvPr id="7" name="TextBox 6">
            <a:extLst>
              <a:ext uri="{FF2B5EF4-FFF2-40B4-BE49-F238E27FC236}">
                <a16:creationId xmlns:a16="http://schemas.microsoft.com/office/drawing/2014/main" id="{E19F07B6-269D-697C-8CE5-BFE3B545C8F3}"/>
              </a:ext>
            </a:extLst>
          </p:cNvPr>
          <p:cNvSpPr txBox="1"/>
          <p:nvPr/>
        </p:nvSpPr>
        <p:spPr>
          <a:xfrm>
            <a:off x="8733607" y="75333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19431483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423AB856-197A-52D7-CC2F-E3DBE4C93453}"/>
              </a:ext>
            </a:extLst>
          </p:cNvPr>
          <p:cNvGraphicFramePr>
            <a:graphicFrameLocks noChangeAspect="1"/>
          </p:cNvGraphicFramePr>
          <p:nvPr>
            <p:custDataLst>
              <p:tags r:id="rId1"/>
            </p:custDataLst>
            <p:extLst>
              <p:ext uri="{D42A27DB-BD31-4B8C-83A1-F6EECF244321}">
                <p14:modId xmlns:p14="http://schemas.microsoft.com/office/powerpoint/2010/main" val="53818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9" name="think-cell data - do not delete" hidden="1">
                        <a:extLst>
                          <a:ext uri="{FF2B5EF4-FFF2-40B4-BE49-F238E27FC236}">
                            <a16:creationId xmlns:a16="http://schemas.microsoft.com/office/drawing/2014/main" id="{423AB856-197A-52D7-CC2F-E3DBE4C9345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Subtitle 9" hidden="1">
            <a:extLst>
              <a:ext uri="{FF2B5EF4-FFF2-40B4-BE49-F238E27FC236}">
                <a16:creationId xmlns:a16="http://schemas.microsoft.com/office/drawing/2014/main" id="{FC5C9899-FA98-0F67-19F1-BA4BDA981540}"/>
              </a:ext>
            </a:extLst>
          </p:cNvPr>
          <p:cNvSpPr>
            <a:spLocks noGrp="1"/>
          </p:cNvSpPr>
          <p:nvPr>
            <p:ph type="subTitle" idx="1"/>
          </p:nvPr>
        </p:nvSpPr>
        <p:spPr/>
        <p:txBody>
          <a:bodyPr/>
          <a:lstStyle/>
          <a:p>
            <a:endParaRPr lang="de-DE"/>
          </a:p>
        </p:txBody>
      </p:sp>
      <p:sp>
        <p:nvSpPr>
          <p:cNvPr id="2" name="Title 1">
            <a:extLst>
              <a:ext uri="{FF2B5EF4-FFF2-40B4-BE49-F238E27FC236}">
                <a16:creationId xmlns:a16="http://schemas.microsoft.com/office/drawing/2014/main" id="{83E82283-F452-596B-A4C0-65627CEFE24C}"/>
              </a:ext>
            </a:extLst>
          </p:cNvPr>
          <p:cNvSpPr>
            <a:spLocks noGrp="1"/>
          </p:cNvSpPr>
          <p:nvPr>
            <p:ph type="title"/>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Demonstrated Development Activity</a:t>
            </a:r>
          </a:p>
        </p:txBody>
      </p:sp>
      <p:sp>
        <p:nvSpPr>
          <p:cNvPr id="22" name="TextBox 21">
            <a:extLst>
              <a:ext uri="{FF2B5EF4-FFF2-40B4-BE49-F238E27FC236}">
                <a16:creationId xmlns:a16="http://schemas.microsoft.com/office/drawing/2014/main" id="{71588238-3784-74A2-CD84-8D2605DBF70A}"/>
              </a:ext>
            </a:extLst>
          </p:cNvPr>
          <p:cNvSpPr txBox="1">
            <a:spLocks/>
          </p:cNvSpPr>
          <p:nvPr/>
        </p:nvSpPr>
        <p:spPr>
          <a:xfrm>
            <a:off x="554736" y="1464734"/>
            <a:ext cx="11082528" cy="4732866"/>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23" name="TextBox 22">
            <a:extLst>
              <a:ext uri="{FF2B5EF4-FFF2-40B4-BE49-F238E27FC236}">
                <a16:creationId xmlns:a16="http://schemas.microsoft.com/office/drawing/2014/main" id="{C1E67522-EB33-8ADC-70D4-4396351B1AF0}"/>
              </a:ext>
            </a:extLst>
          </p:cNvPr>
          <p:cNvSpPr txBox="1">
            <a:spLocks/>
          </p:cNvSpPr>
          <p:nvPr/>
        </p:nvSpPr>
        <p:spPr>
          <a:xfrm>
            <a:off x="554736" y="918657"/>
            <a:ext cx="11082528" cy="539055"/>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Large Loads with requested Initial Energization dates on or before December 31, 2027 have two paths to demonstrate development progress:</a:t>
            </a:r>
          </a:p>
        </p:txBody>
      </p:sp>
      <p:sp>
        <p:nvSpPr>
          <p:cNvPr id="26" name="TextBox 25">
            <a:extLst>
              <a:ext uri="{FF2B5EF4-FFF2-40B4-BE49-F238E27FC236}">
                <a16:creationId xmlns:a16="http://schemas.microsoft.com/office/drawing/2014/main" id="{D6D793B6-2CAB-619E-A089-9A11A1E858D2}"/>
              </a:ext>
            </a:extLst>
          </p:cNvPr>
          <p:cNvSpPr txBox="1"/>
          <p:nvPr/>
        </p:nvSpPr>
        <p:spPr>
          <a:xfrm>
            <a:off x="660840" y="1634465"/>
            <a:ext cx="10870760" cy="44781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indent="-342900">
              <a:buFont typeface="+mj-lt"/>
              <a:buAutoNum type="arabicPeriod"/>
            </a:pPr>
            <a:r>
              <a:rPr lang="en-US" sz="1400">
                <a:cs typeface="+mn-cs"/>
              </a:rPr>
              <a:t>The Large Load was included in a Quarterly Stability Assessment </a:t>
            </a:r>
            <a:r>
              <a:rPr lang="en-US" sz="1400"/>
              <a:t>or was included in an interim voltage-ride-through assessment on or before</a:t>
            </a:r>
            <a:r>
              <a:rPr lang="en-US" sz="1400">
                <a:cs typeface="+mn-cs"/>
              </a:rPr>
              <a:t> May 1, 2026 and the TSP/DSP has provided both of the following to ERCOT by July 24, 2026; </a:t>
            </a:r>
          </a:p>
          <a:p>
            <a:pPr lvl="2"/>
            <a:r>
              <a:rPr lang="en-US" sz="1400"/>
              <a:t>Confirmation the ILLE has begun site preparation and construction sufficient to meet its requested Initial Energization date and provided evidence supporting the attestation; and</a:t>
            </a:r>
          </a:p>
          <a:p>
            <a:pPr lvl="2"/>
            <a:r>
              <a:rPr lang="en-US" sz="1400"/>
              <a:t>An attestation the TSP/DSP has purchased all necessary high-voltage transformers and circuit breakers needed to serve the Load and will take delivery sufficiently in advance of the requested Initial Energization date so equipment can be installed by December 31, 2026</a:t>
            </a:r>
            <a:endParaRPr lang="en-US" sz="1400">
              <a:cs typeface="+mn-cs"/>
            </a:endParaRPr>
          </a:p>
          <a:p>
            <a:pPr>
              <a:buNone/>
            </a:pPr>
            <a:r>
              <a:rPr lang="en-US" sz="1400" b="1">
                <a:cs typeface="+mn-cs"/>
              </a:rPr>
              <a:t>OR</a:t>
            </a:r>
          </a:p>
          <a:p>
            <a:pPr marL="342900" indent="-342900">
              <a:buFont typeface="+mj-lt"/>
              <a:buAutoNum type="arabicPeriod" startAt="2"/>
            </a:pPr>
            <a:r>
              <a:rPr lang="en-US" sz="1400"/>
              <a:t>The Large Load has been found to have valid studies by ERCOT according to PG 9.2.1.4 and the TSP/DSP provides</a:t>
            </a:r>
            <a:r>
              <a:rPr lang="en-US" sz="1400">
                <a:cs typeface="+mn-cs"/>
              </a:rPr>
              <a:t> </a:t>
            </a:r>
            <a:r>
              <a:rPr lang="en-US" sz="1400"/>
              <a:t>all of the following on or before July 24, 2026</a:t>
            </a:r>
            <a:r>
              <a:rPr lang="en-US" sz="1400">
                <a:cs typeface="+mn-cs"/>
              </a:rPr>
              <a:t>:</a:t>
            </a:r>
          </a:p>
          <a:p>
            <a:pPr lvl="2"/>
            <a:r>
              <a:rPr lang="en-US" sz="1400"/>
              <a:t>A notarized attestation that the ILLE has executed an interconnection agreement that meets the requirements defined in Section 9.7.2;</a:t>
            </a:r>
          </a:p>
          <a:p>
            <a:pPr lvl="2"/>
            <a:r>
              <a:rPr lang="en-US" sz="1400"/>
              <a:t>An attestation the TSP/DSP has purchased all necessary high-voltage transformers and circuit breakers needed to serve the Load and will take delivery sufficiently in advance of the requested Initial Energization date the equipment can be installed by the ILLE’s requested Initial Energization date;</a:t>
            </a:r>
          </a:p>
          <a:p>
            <a:pPr lvl="2"/>
            <a:r>
              <a:rPr lang="en-US" sz="1400"/>
              <a:t>Confirmation the ILLE has begun site preparation and construction sufficient to meet its requested Initial Energization date and provided evidence supporting the attestation; and</a:t>
            </a:r>
          </a:p>
          <a:p>
            <a:pPr lvl="2"/>
            <a:r>
              <a:rPr lang="en-US" sz="1400"/>
              <a:t>Confirmation the ILLE has purchased all necessary ILLE-owned high-voltage transformers and circuit breakers and will take delivery sufficiently in advance so the equipment can be installed by the ILLE’s requested Initial Energization date</a:t>
            </a:r>
            <a:endParaRPr lang="de-DE" sz="1400"/>
          </a:p>
        </p:txBody>
      </p:sp>
      <p:sp>
        <p:nvSpPr>
          <p:cNvPr id="28" name="TrackerNumBlue 7">
            <a:extLst>
              <a:ext uri="{FF2B5EF4-FFF2-40B4-BE49-F238E27FC236}">
                <a16:creationId xmlns:a16="http://schemas.microsoft.com/office/drawing/2014/main" id="{8AE3CF15-8E28-856C-7AAF-D1B17B58C281}"/>
              </a:ext>
            </a:extLst>
          </p:cNvPr>
          <p:cNvSpPr/>
          <p:nvPr>
            <p:custDataLst>
              <p:tags r:id="rId2"/>
            </p:custDataLst>
          </p:nvPr>
        </p:nvSpPr>
        <p:spPr>
          <a:xfrm>
            <a:off x="46048" y="210936"/>
            <a:ext cx="307274" cy="307274"/>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5</a:t>
            </a:r>
          </a:p>
        </p:txBody>
      </p:sp>
      <p:sp>
        <p:nvSpPr>
          <p:cNvPr id="4" name="Text Placeholder 20">
            <a:extLst>
              <a:ext uri="{FF2B5EF4-FFF2-40B4-BE49-F238E27FC236}">
                <a16:creationId xmlns:a16="http://schemas.microsoft.com/office/drawing/2014/main" id="{694EF373-64FE-3784-72A8-DEFF40E32C03}"/>
              </a:ext>
            </a:extLst>
          </p:cNvPr>
          <p:cNvSpPr txBox="1">
            <a:spLocks/>
          </p:cNvSpPr>
          <p:nvPr/>
        </p:nvSpPr>
        <p:spPr>
          <a:xfrm>
            <a:off x="2168372" y="6537009"/>
            <a:ext cx="7211954" cy="15388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a:ea typeface="+mn-lt"/>
                <a:cs typeface="+mn-lt"/>
              </a:rPr>
              <a:t>Reference: Batch Zero PGRR, Section 9.2.1.1(1)(c)–(d) (Development activity attestation / QSA or valid studies + IA pathways)</a:t>
            </a:r>
            <a:endParaRPr lang="en-US">
              <a:ea typeface="+mn-lt"/>
              <a:cs typeface="+mn-lt"/>
            </a:endParaRPr>
          </a:p>
        </p:txBody>
      </p:sp>
      <p:sp>
        <p:nvSpPr>
          <p:cNvPr id="3" name="TextBox 2">
            <a:extLst>
              <a:ext uri="{FF2B5EF4-FFF2-40B4-BE49-F238E27FC236}">
                <a16:creationId xmlns:a16="http://schemas.microsoft.com/office/drawing/2014/main" id="{6B35A984-5BBE-7464-6212-9B5E944AD133}"/>
              </a:ext>
            </a:extLst>
          </p:cNvPr>
          <p:cNvSpPr txBox="1"/>
          <p:nvPr/>
        </p:nvSpPr>
        <p:spPr>
          <a:xfrm>
            <a:off x="8578921" y="543022"/>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 Clarification vs. Mar 10</a:t>
            </a:r>
            <a:r>
              <a:rPr lang="en-US" sz="1050" baseline="30000">
                <a:cs typeface="+mn-cs"/>
              </a:rPr>
              <a:t>th</a:t>
            </a:r>
            <a:r>
              <a:rPr lang="en-US" sz="1050">
                <a:cs typeface="+mn-cs"/>
              </a:rPr>
              <a:t> Workshop</a:t>
            </a:r>
            <a:endParaRPr lang="de-DE" sz="1050"/>
          </a:p>
        </p:txBody>
      </p:sp>
    </p:spTree>
    <p:extLst>
      <p:ext uri="{BB962C8B-B14F-4D97-AF65-F5344CB8AC3E}">
        <p14:creationId xmlns:p14="http://schemas.microsoft.com/office/powerpoint/2010/main" val="894926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8E0B6-C0AF-8720-62EB-0028F50F8D6A}"/>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5928558A-768A-2432-BDF8-96D03DB493B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27" imgH="327" progId="TCLayout.ActiveDocument.1">
                  <p:embed/>
                </p:oleObj>
              </mc:Choice>
              <mc:Fallback>
                <p:oleObj name="think-cell Slide" r:id="rId33" imgW="327" imgH="327" progId="TCLayout.ActiveDocument.1">
                  <p:embed/>
                  <p:pic>
                    <p:nvPicPr>
                      <p:cNvPr id="14" name="Object 6" hidden="1">
                        <a:extLst>
                          <a:ext uri="{FF2B5EF4-FFF2-40B4-BE49-F238E27FC236}">
                            <a16:creationId xmlns:a16="http://schemas.microsoft.com/office/drawing/2014/main" id="{5928558A-768A-2432-BDF8-96D03DB493B4}"/>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D2197F78-9541-117C-D6D4-270D1C539679}"/>
              </a:ext>
            </a:extLst>
          </p:cNvPr>
          <p:cNvSpPr txBox="1">
            <a:spLocks/>
          </p:cNvSpPr>
          <p:nvPr/>
        </p:nvSpPr>
        <p:spPr>
          <a:xfrm>
            <a:off x="2356413" y="1652589"/>
            <a:ext cx="9213190" cy="2209690"/>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defPPr>
              <a:defRPr lang="en-US"/>
            </a:defPPr>
            <a:lvl1pPr lvl="0" indent="0">
              <a:spcBef>
                <a:spcPct val="20000"/>
              </a:spcBef>
              <a:buFont typeface="Arial" panose="020B0604020202020204" pitchFamily="34" charset="0"/>
              <a:buNone/>
              <a:defRPr sz="1400" b="1">
                <a:solidFill>
                  <a:schemeClr val="bg1"/>
                </a:solidFill>
              </a:defRPr>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US"/>
          </a:p>
        </p:txBody>
      </p:sp>
      <p:sp>
        <p:nvSpPr>
          <p:cNvPr id="7" name="3. Subtitle" hidden="1">
            <a:extLst>
              <a:ext uri="{FF2B5EF4-FFF2-40B4-BE49-F238E27FC236}">
                <a16:creationId xmlns:a16="http://schemas.microsoft.com/office/drawing/2014/main" id="{AE2E4511-8FE9-8DE5-B64C-7FC535C4A28F}"/>
              </a:ext>
            </a:extLst>
          </p:cNvPr>
          <p:cNvSpPr>
            <a:spLocks noGrp="1"/>
          </p:cNvSpPr>
          <p:nvPr>
            <p:ph type="subTitle" idx="1"/>
            <p:custDataLst>
              <p:tags r:id="rId2"/>
            </p:custDataLst>
          </p:nvPr>
        </p:nvSpPr>
        <p:spPr/>
        <p:txBody>
          <a:bodyPr/>
          <a:lstStyle/>
          <a:p>
            <a:endParaRPr lang="de-DE"/>
          </a:p>
        </p:txBody>
      </p:sp>
      <p:sp>
        <p:nvSpPr>
          <p:cNvPr id="8" name="1. On-page tracker" hidden="1">
            <a:extLst>
              <a:ext uri="{FF2B5EF4-FFF2-40B4-BE49-F238E27FC236}">
                <a16:creationId xmlns:a16="http://schemas.microsoft.com/office/drawing/2014/main" id="{D33942AF-66F0-CC54-892B-DA7FB22CD40E}"/>
              </a:ext>
            </a:extLst>
          </p:cNvPr>
          <p:cNvSpPr>
            <a:spLocks noGrp="1"/>
          </p:cNvSpPr>
          <p:nvPr>
            <p:ph type="body" sz="quarter" idx="10"/>
            <p:custDataLst>
              <p:tags r:id="rId3"/>
            </p:custDataLst>
          </p:nvPr>
        </p:nvSpPr>
        <p:spPr/>
        <p:txBody>
          <a:bodyPr/>
          <a:lstStyle/>
          <a:p>
            <a:endParaRPr lang="de-DE"/>
          </a:p>
        </p:txBody>
      </p:sp>
      <p:sp>
        <p:nvSpPr>
          <p:cNvPr id="2" name="2. Slide Title">
            <a:extLst>
              <a:ext uri="{FF2B5EF4-FFF2-40B4-BE49-F238E27FC236}">
                <a16:creationId xmlns:a16="http://schemas.microsoft.com/office/drawing/2014/main" id="{EC7D7C20-AFB2-A728-F4B2-3AF7C47B561A}"/>
              </a:ext>
            </a:extLst>
          </p:cNvPr>
          <p:cNvSpPr>
            <a:spLocks noGrp="1"/>
          </p:cNvSpPr>
          <p:nvPr>
            <p:ph type="title"/>
            <p:custDataLst>
              <p:tags r:id="rId4"/>
            </p:custDataLst>
          </p:nvPr>
        </p:nvSpPr>
        <p:spPr>
          <a:xfrm>
            <a:off x="554736" y="172212"/>
            <a:ext cx="11082528" cy="76944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Incorporating PUC Project 58481 into Batch Zero: Two Implementation Pathways</a:t>
            </a:r>
          </a:p>
        </p:txBody>
      </p:sp>
      <p:cxnSp>
        <p:nvCxnSpPr>
          <p:cNvPr id="3" name="LineBasicStrong 6">
            <a:extLst>
              <a:ext uri="{FF2B5EF4-FFF2-40B4-BE49-F238E27FC236}">
                <a16:creationId xmlns:a16="http://schemas.microsoft.com/office/drawing/2014/main" id="{C4A73607-628B-81E6-6661-528821BF1D20}"/>
              </a:ext>
            </a:extLst>
          </p:cNvPr>
          <p:cNvCxnSpPr>
            <a:cxnSpLocks/>
          </p:cNvCxnSpPr>
          <p:nvPr>
            <p:custDataLst>
              <p:tags r:id="rId5"/>
            </p:custDataLst>
          </p:nvPr>
        </p:nvCxnSpPr>
        <p:spPr>
          <a:xfrm>
            <a:off x="554735" y="1608138"/>
            <a:ext cx="11044789"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LineBasicStrong 6">
            <a:extLst>
              <a:ext uri="{FF2B5EF4-FFF2-40B4-BE49-F238E27FC236}">
                <a16:creationId xmlns:a16="http://schemas.microsoft.com/office/drawing/2014/main" id="{6164A7F6-4159-D325-0631-3815AB7CDFAF}"/>
              </a:ext>
            </a:extLst>
          </p:cNvPr>
          <p:cNvCxnSpPr>
            <a:cxnSpLocks/>
          </p:cNvCxnSpPr>
          <p:nvPr>
            <p:custDataLst>
              <p:tags r:id="rId6"/>
            </p:custDataLst>
          </p:nvPr>
        </p:nvCxnSpPr>
        <p:spPr>
          <a:xfrm>
            <a:off x="2356412" y="3868629"/>
            <a:ext cx="9243107"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8" name="LineBasicStrong 6">
            <a:extLst>
              <a:ext uri="{FF2B5EF4-FFF2-40B4-BE49-F238E27FC236}">
                <a16:creationId xmlns:a16="http://schemas.microsoft.com/office/drawing/2014/main" id="{9FA2263B-AF2D-2D00-0A28-0205005F98EB}"/>
              </a:ext>
            </a:extLst>
          </p:cNvPr>
          <p:cNvCxnSpPr>
            <a:cxnSpLocks/>
          </p:cNvCxnSpPr>
          <p:nvPr>
            <p:custDataLst>
              <p:tags r:id="rId7"/>
            </p:custDataLst>
          </p:nvPr>
        </p:nvCxnSpPr>
        <p:spPr>
          <a:xfrm flipV="1">
            <a:off x="2085866" y="1579563"/>
            <a:ext cx="0" cy="4468812"/>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 Placeholder 4">
            <a:extLst>
              <a:ext uri="{FF2B5EF4-FFF2-40B4-BE49-F238E27FC236}">
                <a16:creationId xmlns:a16="http://schemas.microsoft.com/office/drawing/2014/main" id="{4C1F3293-4EFE-461D-940D-7EE66BAE31C5}"/>
              </a:ext>
            </a:extLst>
          </p:cNvPr>
          <p:cNvSpPr>
            <a:spLocks noGrp="1"/>
          </p:cNvSpPr>
          <p:nvPr>
            <p:custDataLst>
              <p:tags r:id="rId8"/>
            </p:custDataLst>
          </p:nvPr>
        </p:nvSpPr>
        <p:spPr bwMode="auto">
          <a:xfrm>
            <a:off x="7643813" y="1119188"/>
            <a:ext cx="27844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F44F16D-3107-441C-94B3-7A80F63C764C}" type="datetime'''''''2''0''''''''''''''''''''''''''''''''26'''">
              <a:rPr lang="de-DE" altLang="en-US" sz="1400" b="1" smtClean="0">
                <a:effectLst/>
                <a:cs typeface="+mn-cs"/>
              </a:rPr>
              <a:pPr lvl="0">
                <a:spcBef>
                  <a:spcPct val="0"/>
                </a:spcBef>
                <a:spcAft>
                  <a:spcPct val="0"/>
                </a:spcAft>
              </a:pPr>
              <a:t>2026</a:t>
            </a:fld>
            <a:endParaRPr lang="de-DE" sz="1400" b="1">
              <a:cs typeface="+mn-cs"/>
            </a:endParaRPr>
          </a:p>
        </p:txBody>
      </p:sp>
      <p:sp>
        <p:nvSpPr>
          <p:cNvPr id="175" name="Text Placeholder 4">
            <a:extLst>
              <a:ext uri="{FF2B5EF4-FFF2-40B4-BE49-F238E27FC236}">
                <a16:creationId xmlns:a16="http://schemas.microsoft.com/office/drawing/2014/main" id="{519DF37A-0FD1-8E81-0D2D-3CF9A4C9935A}"/>
              </a:ext>
            </a:extLst>
          </p:cNvPr>
          <p:cNvSpPr>
            <a:spLocks noGrp="1"/>
          </p:cNvSpPr>
          <p:nvPr>
            <p:custDataLst>
              <p:tags r:id="rId9"/>
            </p:custDataLst>
          </p:nvPr>
        </p:nvSpPr>
        <p:spPr bwMode="auto">
          <a:xfrm>
            <a:off x="10428289" y="1119188"/>
            <a:ext cx="1171575" cy="2762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31750" rIns="0" bIns="3175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7141934-EF0E-4D01-9E96-228265989906}" type="datetime'''2''''''''02''''''''''''''''''7'''">
              <a:rPr lang="de-DE" altLang="en-US" sz="1400" b="1" smtClean="0">
                <a:cs typeface="+mn-cs"/>
              </a:rPr>
              <a:pPr lvl="0">
                <a:spcBef>
                  <a:spcPct val="0"/>
                </a:spcBef>
                <a:spcAft>
                  <a:spcPct val="0"/>
                </a:spcAft>
              </a:pPr>
              <a:t>2027</a:t>
            </a:fld>
            <a:endParaRPr lang="de-DE" sz="1400" b="1">
              <a:cs typeface="+mn-cs"/>
            </a:endParaRPr>
          </a:p>
        </p:txBody>
      </p:sp>
      <p:sp>
        <p:nvSpPr>
          <p:cNvPr id="5" name="Text Placeholder 4">
            <a:extLst>
              <a:ext uri="{FF2B5EF4-FFF2-40B4-BE49-F238E27FC236}">
                <a16:creationId xmlns:a16="http://schemas.microsoft.com/office/drawing/2014/main" id="{4C1F3293-4EFE-461D-940D-7EE66BAE31C5}"/>
              </a:ext>
            </a:extLst>
          </p:cNvPr>
          <p:cNvSpPr>
            <a:spLocks noGrp="1"/>
          </p:cNvSpPr>
          <p:nvPr>
            <p:custDataLst>
              <p:tags r:id="rId10"/>
            </p:custDataLst>
          </p:nvPr>
        </p:nvSpPr>
        <p:spPr bwMode="auto">
          <a:xfrm>
            <a:off x="7643813" y="1395413"/>
            <a:ext cx="39052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9A1CBFBD-5991-4689-83B7-02BA6DDB51E6}" type="datetime'''''''''''''''''''''''Q''''''''''''''''''''''''''2'''''">
              <a:rPr lang="de-DE" altLang="en-US" sz="1100" b="1" smtClean="0">
                <a:effectLst/>
                <a:cs typeface="+mn-cs"/>
              </a:rPr>
              <a:pPr lvl="0">
                <a:spcBef>
                  <a:spcPct val="0"/>
                </a:spcBef>
                <a:spcAft>
                  <a:spcPct val="0"/>
                </a:spcAft>
              </a:pPr>
              <a:t>Q2</a:t>
            </a:fld>
            <a:endParaRPr lang="de-DE" sz="1100" b="1">
              <a:cs typeface="+mn-cs"/>
            </a:endParaRPr>
          </a:p>
        </p:txBody>
      </p:sp>
      <p:sp>
        <p:nvSpPr>
          <p:cNvPr id="6" name="Text Placeholder 4">
            <a:extLst>
              <a:ext uri="{FF2B5EF4-FFF2-40B4-BE49-F238E27FC236}">
                <a16:creationId xmlns:a16="http://schemas.microsoft.com/office/drawing/2014/main" id="{167D14B0-7361-EADD-FEA8-B960E25A560A}"/>
              </a:ext>
            </a:extLst>
          </p:cNvPr>
          <p:cNvSpPr>
            <a:spLocks noGrp="1"/>
          </p:cNvSpPr>
          <p:nvPr>
            <p:custDataLst>
              <p:tags r:id="rId11"/>
            </p:custDataLst>
          </p:nvPr>
        </p:nvSpPr>
        <p:spPr bwMode="auto">
          <a:xfrm>
            <a:off x="8034338" y="1395413"/>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669372E-1237-40F5-B368-CD813F2C6D17}" type="datetime'''''''Q''''''''''3'">
              <a:rPr lang="de-DE" altLang="en-US" sz="1100" b="1" smtClean="0">
                <a:cs typeface="+mn-cs"/>
              </a:rPr>
              <a:pPr lvl="0">
                <a:spcBef>
                  <a:spcPct val="0"/>
                </a:spcBef>
                <a:spcAft>
                  <a:spcPct val="0"/>
                </a:spcAft>
              </a:pPr>
              <a:t>Q3</a:t>
            </a:fld>
            <a:endParaRPr lang="de-DE" sz="1100" b="1">
              <a:cs typeface="+mn-cs"/>
            </a:endParaRPr>
          </a:p>
        </p:txBody>
      </p:sp>
      <p:sp>
        <p:nvSpPr>
          <p:cNvPr id="9" name="Text Placeholder 4">
            <a:extLst>
              <a:ext uri="{FF2B5EF4-FFF2-40B4-BE49-F238E27FC236}">
                <a16:creationId xmlns:a16="http://schemas.microsoft.com/office/drawing/2014/main" id="{BE71623A-3A93-FAD8-3CC0-20768097E02B}"/>
              </a:ext>
            </a:extLst>
          </p:cNvPr>
          <p:cNvSpPr>
            <a:spLocks noGrp="1"/>
          </p:cNvSpPr>
          <p:nvPr>
            <p:custDataLst>
              <p:tags r:id="rId12"/>
            </p:custDataLst>
          </p:nvPr>
        </p:nvSpPr>
        <p:spPr bwMode="auto">
          <a:xfrm>
            <a:off x="9231313" y="1395413"/>
            <a:ext cx="11969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DBDA7BC-5EA4-41F7-8960-F479331D83A4}" type="datetime'''''''''''''''''''''''''''Q''''''''''''''''4'''''''">
              <a:rPr lang="de-DE" altLang="en-US" sz="1100" b="1" smtClean="0">
                <a:cs typeface="+mn-cs"/>
              </a:rPr>
              <a:pPr lvl="0">
                <a:spcBef>
                  <a:spcPct val="0"/>
                </a:spcBef>
                <a:spcAft>
                  <a:spcPct val="0"/>
                </a:spcAft>
              </a:pPr>
              <a:t>Q4</a:t>
            </a:fld>
            <a:endParaRPr lang="de-DE" sz="1100" b="1">
              <a:cs typeface="+mn-cs"/>
            </a:endParaRPr>
          </a:p>
        </p:txBody>
      </p:sp>
      <p:sp>
        <p:nvSpPr>
          <p:cNvPr id="10" name="Text Placeholder 4">
            <a:extLst>
              <a:ext uri="{FF2B5EF4-FFF2-40B4-BE49-F238E27FC236}">
                <a16:creationId xmlns:a16="http://schemas.microsoft.com/office/drawing/2014/main" id="{5188624A-5469-CEB7-3852-01E4F27FCBC8}"/>
              </a:ext>
            </a:extLst>
          </p:cNvPr>
          <p:cNvSpPr>
            <a:spLocks noGrp="1"/>
          </p:cNvSpPr>
          <p:nvPr>
            <p:custDataLst>
              <p:tags r:id="rId13"/>
            </p:custDataLst>
          </p:nvPr>
        </p:nvSpPr>
        <p:spPr bwMode="auto">
          <a:xfrm>
            <a:off x="10428288" y="1395413"/>
            <a:ext cx="1171575" cy="2190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5400" rIns="0" bIns="2540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142F97E2-B94E-49D4-B694-158CE3785792}" type="datetime'''''''''''Q''''''''''''''''''''''''''1'''''''''''''''''''''">
              <a:rPr lang="de-DE" altLang="en-US" sz="1100" b="1" smtClean="0">
                <a:cs typeface="+mn-cs"/>
              </a:rPr>
              <a:pPr lvl="0">
                <a:spcBef>
                  <a:spcPct val="0"/>
                </a:spcBef>
                <a:spcAft>
                  <a:spcPct val="0"/>
                </a:spcAft>
              </a:pPr>
              <a:t>Q1</a:t>
            </a:fld>
            <a:endParaRPr lang="de-DE" sz="1100" b="1">
              <a:cs typeface="+mn-cs"/>
            </a:endParaRPr>
          </a:p>
        </p:txBody>
      </p:sp>
      <p:cxnSp>
        <p:nvCxnSpPr>
          <p:cNvPr id="176" name="Straight Connector 175">
            <a:extLst>
              <a:ext uri="{FF2B5EF4-FFF2-40B4-BE49-F238E27FC236}">
                <a16:creationId xmlns:a16="http://schemas.microsoft.com/office/drawing/2014/main" id="{5DD4932A-F24C-9920-CD3A-AD9F568761CC}"/>
              </a:ext>
            </a:extLst>
          </p:cNvPr>
          <p:cNvCxnSpPr/>
          <p:nvPr>
            <p:custDataLst>
              <p:tags r:id="rId14"/>
            </p:custDataLst>
          </p:nvPr>
        </p:nvCxnSpPr>
        <p:spPr bwMode="auto">
          <a:xfrm flipH="1">
            <a:off x="7588250" y="1395413"/>
            <a:ext cx="28400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A44D554A-2041-DE3A-41F4-9529E46E8D9E}"/>
              </a:ext>
            </a:extLst>
          </p:cNvPr>
          <p:cNvCxnSpPr/>
          <p:nvPr>
            <p:custDataLst>
              <p:tags r:id="rId15"/>
            </p:custDataLst>
          </p:nvPr>
        </p:nvCxnSpPr>
        <p:spPr bwMode="auto">
          <a:xfrm flipH="1">
            <a:off x="10372725" y="1395413"/>
            <a:ext cx="12271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EE61A32-C014-38F6-2ADD-A3F1EA83C0D2}"/>
              </a:ext>
            </a:extLst>
          </p:cNvPr>
          <p:cNvCxnSpPr/>
          <p:nvPr>
            <p:custDataLst>
              <p:tags r:id="rId16"/>
            </p:custDataLst>
          </p:nvPr>
        </p:nvCxnSpPr>
        <p:spPr bwMode="auto">
          <a:xfrm>
            <a:off x="8034338"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E68B9FAF-447E-EDF2-4780-787941EEDC75}"/>
              </a:ext>
            </a:extLst>
          </p:cNvPr>
          <p:cNvCxnSpPr/>
          <p:nvPr>
            <p:custDataLst>
              <p:tags r:id="rId17"/>
            </p:custDataLst>
          </p:nvPr>
        </p:nvCxnSpPr>
        <p:spPr bwMode="auto">
          <a:xfrm>
            <a:off x="9231313"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FD0DBB6E-4C51-83AB-6649-270F094CE5DF}"/>
              </a:ext>
            </a:extLst>
          </p:cNvPr>
          <p:cNvCxnSpPr/>
          <p:nvPr>
            <p:custDataLst>
              <p:tags r:id="rId18"/>
            </p:custDataLst>
          </p:nvPr>
        </p:nvCxnSpPr>
        <p:spPr bwMode="auto">
          <a:xfrm>
            <a:off x="10428288"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52F6EB5F-7623-3908-2538-651F26FF7EB8}"/>
              </a:ext>
            </a:extLst>
          </p:cNvPr>
          <p:cNvCxnSpPr/>
          <p:nvPr>
            <p:custDataLst>
              <p:tags r:id="rId19"/>
            </p:custDataLst>
          </p:nvPr>
        </p:nvCxnSpPr>
        <p:spPr bwMode="auto">
          <a:xfrm>
            <a:off x="7643813"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17089766-C5F7-E3EA-B82C-52002FEDFB38}"/>
              </a:ext>
            </a:extLst>
          </p:cNvPr>
          <p:cNvCxnSpPr/>
          <p:nvPr>
            <p:custDataLst>
              <p:tags r:id="rId20"/>
            </p:custDataLst>
          </p:nvPr>
        </p:nvCxnSpPr>
        <p:spPr bwMode="auto">
          <a:xfrm>
            <a:off x="11599863" y="1614488"/>
            <a:ext cx="0" cy="409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8BE427BA-8F49-96E8-2410-EAB6EEA51A84}"/>
              </a:ext>
            </a:extLst>
          </p:cNvPr>
          <p:cNvCxnSpPr/>
          <p:nvPr>
            <p:custDataLst>
              <p:tags r:id="rId21"/>
            </p:custDataLst>
          </p:nvPr>
        </p:nvCxnSpPr>
        <p:spPr bwMode="auto">
          <a:xfrm>
            <a:off x="8437563"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691E3462-68D8-8C07-8536-C8A32BDEA1DA}"/>
              </a:ext>
            </a:extLst>
          </p:cNvPr>
          <p:cNvCxnSpPr/>
          <p:nvPr>
            <p:custDataLst>
              <p:tags r:id="rId22"/>
            </p:custDataLst>
          </p:nvPr>
        </p:nvCxnSpPr>
        <p:spPr bwMode="auto">
          <a:xfrm>
            <a:off x="8840788"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D77FD2BE-C1C6-3FED-6BBD-131D875A52DF}"/>
              </a:ext>
            </a:extLst>
          </p:cNvPr>
          <p:cNvCxnSpPr/>
          <p:nvPr>
            <p:custDataLst>
              <p:tags r:id="rId23"/>
            </p:custDataLst>
          </p:nvPr>
        </p:nvCxnSpPr>
        <p:spPr bwMode="auto">
          <a:xfrm>
            <a:off x="9634538"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544634BA-9B9A-A6CE-6A52-F4A3C75671AE}"/>
              </a:ext>
            </a:extLst>
          </p:cNvPr>
          <p:cNvCxnSpPr/>
          <p:nvPr>
            <p:custDataLst>
              <p:tags r:id="rId24"/>
            </p:custDataLst>
          </p:nvPr>
        </p:nvCxnSpPr>
        <p:spPr bwMode="auto">
          <a:xfrm>
            <a:off x="10025063"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89BA7A0C-5153-48A6-AA5F-444760567A12}"/>
              </a:ext>
            </a:extLst>
          </p:cNvPr>
          <p:cNvCxnSpPr/>
          <p:nvPr>
            <p:custDataLst>
              <p:tags r:id="rId25"/>
            </p:custDataLst>
          </p:nvPr>
        </p:nvCxnSpPr>
        <p:spPr bwMode="auto">
          <a:xfrm>
            <a:off x="10831513"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47E1542-BEA7-107B-45A8-B768AF52C49B}"/>
              </a:ext>
            </a:extLst>
          </p:cNvPr>
          <p:cNvCxnSpPr/>
          <p:nvPr>
            <p:custDataLst>
              <p:tags r:id="rId26"/>
            </p:custDataLst>
          </p:nvPr>
        </p:nvCxnSpPr>
        <p:spPr bwMode="auto">
          <a:xfrm>
            <a:off x="11196638" y="1614488"/>
            <a:ext cx="0" cy="4097338"/>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8ABF7057-7108-0520-6F34-A972265AB2BD}"/>
              </a:ext>
            </a:extLst>
          </p:cNvPr>
          <p:cNvCxnSpPr/>
          <p:nvPr>
            <p:custDataLst>
              <p:tags r:id="rId27"/>
            </p:custDataLst>
          </p:nvPr>
        </p:nvCxnSpPr>
        <p:spPr bwMode="auto">
          <a:xfrm>
            <a:off x="7643813" y="5711825"/>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E97EE53C-EE6A-1422-2E55-102B424275B8}"/>
              </a:ext>
            </a:extLst>
          </p:cNvPr>
          <p:cNvCxnSpPr/>
          <p:nvPr>
            <p:custDataLst>
              <p:tags r:id="rId28"/>
            </p:custDataLst>
          </p:nvPr>
        </p:nvCxnSpPr>
        <p:spPr bwMode="auto">
          <a:xfrm>
            <a:off x="7643813" y="1614488"/>
            <a:ext cx="3956050"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neBasicStrong 6">
            <a:extLst>
              <a:ext uri="{FF2B5EF4-FFF2-40B4-BE49-F238E27FC236}">
                <a16:creationId xmlns:a16="http://schemas.microsoft.com/office/drawing/2014/main" id="{2B7E53EB-F4F7-7945-69C7-8A01FC9CD1FA}"/>
              </a:ext>
            </a:extLst>
          </p:cNvPr>
          <p:cNvCxnSpPr>
            <a:cxnSpLocks/>
          </p:cNvCxnSpPr>
          <p:nvPr>
            <p:custDataLst>
              <p:tags r:id="rId29"/>
            </p:custDataLst>
          </p:nvPr>
        </p:nvCxnSpPr>
        <p:spPr>
          <a:xfrm>
            <a:off x="7643813" y="1169865"/>
            <a:ext cx="395570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4" name="Arrow: Pentagon 223">
            <a:extLst>
              <a:ext uri="{FF2B5EF4-FFF2-40B4-BE49-F238E27FC236}">
                <a16:creationId xmlns:a16="http://schemas.microsoft.com/office/drawing/2014/main" id="{7B2657D4-8459-A498-4DAF-396F73B8BF9B}"/>
              </a:ext>
            </a:extLst>
          </p:cNvPr>
          <p:cNvSpPr/>
          <p:nvPr/>
        </p:nvSpPr>
        <p:spPr>
          <a:xfrm>
            <a:off x="9237664" y="4114881"/>
            <a:ext cx="1196975" cy="441789"/>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grpSp>
        <p:nvGrpSpPr>
          <p:cNvPr id="228" name="Group 227">
            <a:extLst>
              <a:ext uri="{FF2B5EF4-FFF2-40B4-BE49-F238E27FC236}">
                <a16:creationId xmlns:a16="http://schemas.microsoft.com/office/drawing/2014/main" id="{9530AE2E-53BB-8096-2067-DD607B9E9285}"/>
              </a:ext>
            </a:extLst>
          </p:cNvPr>
          <p:cNvGrpSpPr/>
          <p:nvPr/>
        </p:nvGrpSpPr>
        <p:grpSpPr>
          <a:xfrm>
            <a:off x="10271095" y="4114881"/>
            <a:ext cx="1328426" cy="441789"/>
            <a:chOff x="10271095" y="4324431"/>
            <a:chExt cx="1328426" cy="441789"/>
          </a:xfrm>
        </p:grpSpPr>
        <p:sp>
          <p:nvSpPr>
            <p:cNvPr id="226" name="Arrow: Chevron 225">
              <a:extLst>
                <a:ext uri="{FF2B5EF4-FFF2-40B4-BE49-F238E27FC236}">
                  <a16:creationId xmlns:a16="http://schemas.microsoft.com/office/drawing/2014/main" id="{3C80F781-1893-F597-E311-6B3099BAC9CA}"/>
                </a:ext>
              </a:extLst>
            </p:cNvPr>
            <p:cNvSpPr>
              <a:spLocks/>
            </p:cNvSpPr>
            <p:nvPr/>
          </p:nvSpPr>
          <p:spPr>
            <a:xfrm>
              <a:off x="10271095" y="4324431"/>
              <a:ext cx="1328426" cy="441789"/>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227" name="Arrow: Chevron 226">
              <a:extLst>
                <a:ext uri="{FF2B5EF4-FFF2-40B4-BE49-F238E27FC236}">
                  <a16:creationId xmlns:a16="http://schemas.microsoft.com/office/drawing/2014/main" id="{82F961F6-8B8D-1104-382A-6CDA8B069466}"/>
                </a:ext>
              </a:extLst>
            </p:cNvPr>
            <p:cNvSpPr>
              <a:spLocks/>
            </p:cNvSpPr>
            <p:nvPr/>
          </p:nvSpPr>
          <p:spPr>
            <a:xfrm>
              <a:off x="10972799" y="4324431"/>
              <a:ext cx="626721" cy="441789"/>
            </a:xfrm>
            <a:prstGeom prst="chevron">
              <a:avLst>
                <a:gd name="adj" fmla="val 0"/>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grpSp>
      <p:sp>
        <p:nvSpPr>
          <p:cNvPr id="229" name="TextBox 228">
            <a:extLst>
              <a:ext uri="{FF2B5EF4-FFF2-40B4-BE49-F238E27FC236}">
                <a16:creationId xmlns:a16="http://schemas.microsoft.com/office/drawing/2014/main" id="{000BD5B4-738B-3B45-43F0-6DC11CDE838D}"/>
              </a:ext>
            </a:extLst>
          </p:cNvPr>
          <p:cNvSpPr txBox="1">
            <a:spLocks/>
          </p:cNvSpPr>
          <p:nvPr/>
        </p:nvSpPr>
        <p:spPr>
          <a:xfrm>
            <a:off x="10520559" y="4258831"/>
            <a:ext cx="1145986" cy="1384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900" b="1">
                <a:solidFill>
                  <a:schemeClr val="bg1"/>
                </a:solidFill>
              </a:rPr>
              <a:t>Batch Zero Study</a:t>
            </a:r>
            <a:endParaRPr lang="en-US" sz="900">
              <a:solidFill>
                <a:schemeClr val="bg1"/>
              </a:solidFill>
            </a:endParaRPr>
          </a:p>
        </p:txBody>
      </p:sp>
      <p:cxnSp>
        <p:nvCxnSpPr>
          <p:cNvPr id="230" name="LineBasicStrong 6">
            <a:extLst>
              <a:ext uri="{FF2B5EF4-FFF2-40B4-BE49-F238E27FC236}">
                <a16:creationId xmlns:a16="http://schemas.microsoft.com/office/drawing/2014/main" id="{B0FAA1EC-A3B1-CE2D-BABE-FB0820CFF7CF}"/>
              </a:ext>
            </a:extLst>
          </p:cNvPr>
          <p:cNvCxnSpPr>
            <a:cxnSpLocks/>
          </p:cNvCxnSpPr>
          <p:nvPr>
            <p:custDataLst>
              <p:tags r:id="rId30"/>
            </p:custDataLst>
          </p:nvPr>
        </p:nvCxnSpPr>
        <p:spPr>
          <a:xfrm flipV="1">
            <a:off x="9230971" y="1859280"/>
            <a:ext cx="0" cy="3855720"/>
          </a:xfrm>
          <a:prstGeom prst="straightConnector1">
            <a:avLst/>
          </a:prstGeom>
          <a:ln w="28575" cap="flat">
            <a:solidFill>
              <a:schemeClr val="accent3"/>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234" name="Isosceles Triangle 233">
            <a:extLst>
              <a:ext uri="{FF2B5EF4-FFF2-40B4-BE49-F238E27FC236}">
                <a16:creationId xmlns:a16="http://schemas.microsoft.com/office/drawing/2014/main" id="{E34A6E01-70EF-F09C-75C6-377DE8F37260}"/>
              </a:ext>
            </a:extLst>
          </p:cNvPr>
          <p:cNvSpPr/>
          <p:nvPr/>
        </p:nvSpPr>
        <p:spPr>
          <a:xfrm>
            <a:off x="9146224" y="5806756"/>
            <a:ext cx="182880" cy="182880"/>
          </a:xfrm>
          <a:prstGeom prst="triangle">
            <a:avLst/>
          </a:prstGeom>
          <a:solidFill>
            <a:schemeClr val="accent3"/>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235" name="TextBox 234">
            <a:extLst>
              <a:ext uri="{FF2B5EF4-FFF2-40B4-BE49-F238E27FC236}">
                <a16:creationId xmlns:a16="http://schemas.microsoft.com/office/drawing/2014/main" id="{5E26B25D-E2DC-4FE1-0173-5AB66D7ABAA6}"/>
              </a:ext>
            </a:extLst>
          </p:cNvPr>
          <p:cNvSpPr txBox="1">
            <a:spLocks/>
          </p:cNvSpPr>
          <p:nvPr/>
        </p:nvSpPr>
        <p:spPr>
          <a:xfrm>
            <a:off x="7703044" y="5772435"/>
            <a:ext cx="1386642"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lgn="r">
              <a:buNone/>
            </a:pPr>
            <a:r>
              <a:rPr lang="en-US" sz="900" i="1"/>
              <a:t>Illustrative publication date of Project No. 58481</a:t>
            </a:r>
          </a:p>
        </p:txBody>
      </p:sp>
      <p:sp>
        <p:nvSpPr>
          <p:cNvPr id="242" name="Speech Bubble: Rectangle 241">
            <a:extLst>
              <a:ext uri="{FF2B5EF4-FFF2-40B4-BE49-F238E27FC236}">
                <a16:creationId xmlns:a16="http://schemas.microsoft.com/office/drawing/2014/main" id="{30B8A2B3-0286-FECF-D1B6-85336A23D523}"/>
              </a:ext>
            </a:extLst>
          </p:cNvPr>
          <p:cNvSpPr/>
          <p:nvPr/>
        </p:nvSpPr>
        <p:spPr>
          <a:xfrm>
            <a:off x="7983685" y="4132820"/>
            <a:ext cx="1017135" cy="358783"/>
          </a:xfrm>
          <a:prstGeom prst="wedgeRectCallout">
            <a:avLst>
              <a:gd name="adj1" fmla="val 61316"/>
              <a:gd name="adj2" fmla="val -4591"/>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Deferred launch of Batch Zero</a:t>
            </a:r>
          </a:p>
        </p:txBody>
      </p:sp>
      <p:sp>
        <p:nvSpPr>
          <p:cNvPr id="244" name="Speech Bubble: Rectangle 243">
            <a:extLst>
              <a:ext uri="{FF2B5EF4-FFF2-40B4-BE49-F238E27FC236}">
                <a16:creationId xmlns:a16="http://schemas.microsoft.com/office/drawing/2014/main" id="{E2152F92-704D-15B3-CC16-3495E4DB69A4}"/>
              </a:ext>
            </a:extLst>
          </p:cNvPr>
          <p:cNvSpPr/>
          <p:nvPr/>
        </p:nvSpPr>
        <p:spPr>
          <a:xfrm>
            <a:off x="9509929" y="4845076"/>
            <a:ext cx="1353807" cy="626203"/>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No need for re-alignment if adopted 58481 rule is different from published draft</a:t>
            </a:r>
            <a:endParaRPr lang="en-US">
              <a:solidFill>
                <a:srgbClr val="333333"/>
              </a:solidFill>
              <a:highlight>
                <a:srgbClr val="FFFFFF"/>
              </a:highlight>
              <a:latin typeface="Segoe UI"/>
              <a:cs typeface="Segoe UI"/>
            </a:endParaRPr>
          </a:p>
        </p:txBody>
      </p:sp>
      <p:sp>
        <p:nvSpPr>
          <p:cNvPr id="232" name="Arrow: Pentagon 231">
            <a:extLst>
              <a:ext uri="{FF2B5EF4-FFF2-40B4-BE49-F238E27FC236}">
                <a16:creationId xmlns:a16="http://schemas.microsoft.com/office/drawing/2014/main" id="{33B2A067-B8B5-33A9-D0D3-EDB2122BFA40}"/>
              </a:ext>
            </a:extLst>
          </p:cNvPr>
          <p:cNvSpPr>
            <a:spLocks/>
          </p:cNvSpPr>
          <p:nvPr/>
        </p:nvSpPr>
        <p:spPr>
          <a:xfrm>
            <a:off x="8033996" y="1890233"/>
            <a:ext cx="1196975" cy="441789"/>
          </a:xfrm>
          <a:prstGeom prst="homePlat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Case building</a:t>
            </a:r>
          </a:p>
        </p:txBody>
      </p:sp>
      <p:sp>
        <p:nvSpPr>
          <p:cNvPr id="233" name="Arrow: Chevron 232">
            <a:extLst>
              <a:ext uri="{FF2B5EF4-FFF2-40B4-BE49-F238E27FC236}">
                <a16:creationId xmlns:a16="http://schemas.microsoft.com/office/drawing/2014/main" id="{FB2C55F3-1B30-0AFB-020F-5F5F4B17F0B3}"/>
              </a:ext>
            </a:extLst>
          </p:cNvPr>
          <p:cNvSpPr>
            <a:spLocks/>
          </p:cNvSpPr>
          <p:nvPr/>
        </p:nvSpPr>
        <p:spPr>
          <a:xfrm>
            <a:off x="9067801" y="1890233"/>
            <a:ext cx="2128491" cy="441789"/>
          </a:xfrm>
          <a:prstGeom prst="chevron">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b="1">
                <a:solidFill>
                  <a:schemeClr val="bg1"/>
                </a:solidFill>
              </a:rPr>
              <a:t>Batch Zero Study</a:t>
            </a:r>
          </a:p>
        </p:txBody>
      </p:sp>
      <p:sp>
        <p:nvSpPr>
          <p:cNvPr id="236" name="Speech Bubble: Rectangle 235">
            <a:extLst>
              <a:ext uri="{FF2B5EF4-FFF2-40B4-BE49-F238E27FC236}">
                <a16:creationId xmlns:a16="http://schemas.microsoft.com/office/drawing/2014/main" id="{3AB1AF8A-F077-F975-4C6B-DDE661063A3E}"/>
              </a:ext>
            </a:extLst>
          </p:cNvPr>
          <p:cNvSpPr/>
          <p:nvPr/>
        </p:nvSpPr>
        <p:spPr>
          <a:xfrm>
            <a:off x="9509929" y="2409902"/>
            <a:ext cx="1353807" cy="662489"/>
          </a:xfrm>
          <a:prstGeom prst="wedgeRectCallout">
            <a:avLst>
              <a:gd name="adj1" fmla="val -62018"/>
              <a:gd name="adj2" fmla="val -2802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rgbClr val="333333"/>
                </a:solidFill>
                <a:highlight>
                  <a:srgbClr val="FFFFFF"/>
                </a:highlight>
                <a:latin typeface="Segoe UI"/>
                <a:cs typeface="Segoe UI"/>
              </a:rPr>
              <a:t>Potential re-alignment needed if adopted 58481 rule is different from published draft</a:t>
            </a:r>
            <a:endParaRPr lang="en-US">
              <a:solidFill>
                <a:srgbClr val="333333"/>
              </a:solidFill>
              <a:highlight>
                <a:srgbClr val="FFFFFF"/>
              </a:highlight>
              <a:latin typeface="Segoe UI"/>
              <a:cs typeface="Segoe UI"/>
            </a:endParaRPr>
          </a:p>
        </p:txBody>
      </p:sp>
      <p:sp>
        <p:nvSpPr>
          <p:cNvPr id="243" name="Speech Bubble: Rectangle 242">
            <a:extLst>
              <a:ext uri="{FF2B5EF4-FFF2-40B4-BE49-F238E27FC236}">
                <a16:creationId xmlns:a16="http://schemas.microsoft.com/office/drawing/2014/main" id="{D636D194-87B0-32EF-FB3F-144E1D0EDA03}"/>
              </a:ext>
            </a:extLst>
          </p:cNvPr>
          <p:cNvSpPr/>
          <p:nvPr/>
        </p:nvSpPr>
        <p:spPr>
          <a:xfrm>
            <a:off x="8071014" y="2428113"/>
            <a:ext cx="924668" cy="358783"/>
          </a:xfrm>
          <a:prstGeom prst="wedgeRectCallout">
            <a:avLst>
              <a:gd name="adj1" fmla="val -22018"/>
              <a:gd name="adj2" fmla="val -67590"/>
            </a:avLst>
          </a:prstGeom>
          <a:solidFill>
            <a:schemeClr val="bg1"/>
          </a:solidFill>
          <a:ln w="63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900">
                <a:solidFill>
                  <a:schemeClr val="tx1"/>
                </a:solidFill>
              </a:rPr>
              <a:t>Early launch of Batch Zero</a:t>
            </a:r>
          </a:p>
        </p:txBody>
      </p:sp>
      <p:sp>
        <p:nvSpPr>
          <p:cNvPr id="20" name="TextBox 19">
            <a:extLst>
              <a:ext uri="{FF2B5EF4-FFF2-40B4-BE49-F238E27FC236}">
                <a16:creationId xmlns:a16="http://schemas.microsoft.com/office/drawing/2014/main" id="{2146126A-9C26-14F0-289B-43E9FC49E7B9}"/>
              </a:ext>
            </a:extLst>
          </p:cNvPr>
          <p:cNvSpPr txBox="1">
            <a:spLocks/>
          </p:cNvSpPr>
          <p:nvPr/>
        </p:nvSpPr>
        <p:spPr>
          <a:xfrm>
            <a:off x="554736" y="1652588"/>
            <a:ext cx="1260584" cy="203041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buNone/>
            </a:pPr>
            <a:r>
              <a:rPr lang="en-US" sz="1200"/>
              <a:t>Project 58481 will define readiness and financial commitment standards for Large Loads. ERCOT must determine how to align Batch Zero timing with this rulemaking</a:t>
            </a:r>
          </a:p>
        </p:txBody>
      </p:sp>
      <p:sp>
        <p:nvSpPr>
          <p:cNvPr id="28" name="TextBox 27">
            <a:extLst>
              <a:ext uri="{FF2B5EF4-FFF2-40B4-BE49-F238E27FC236}">
                <a16:creationId xmlns:a16="http://schemas.microsoft.com/office/drawing/2014/main" id="{B5D0A808-38D0-93AD-38EE-B602B2053DCD}"/>
              </a:ext>
            </a:extLst>
          </p:cNvPr>
          <p:cNvSpPr txBox="1">
            <a:spLocks/>
          </p:cNvSpPr>
          <p:nvPr/>
        </p:nvSpPr>
        <p:spPr>
          <a:xfrm>
            <a:off x="554736" y="1352550"/>
            <a:ext cx="126058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Context</a:t>
            </a:r>
          </a:p>
        </p:txBody>
      </p:sp>
      <p:sp>
        <p:nvSpPr>
          <p:cNvPr id="29" name="TextBox 28">
            <a:extLst>
              <a:ext uri="{FF2B5EF4-FFF2-40B4-BE49-F238E27FC236}">
                <a16:creationId xmlns:a16="http://schemas.microsoft.com/office/drawing/2014/main" id="{3F005F79-8163-D329-A3BB-92B8B182E672}"/>
              </a:ext>
            </a:extLst>
          </p:cNvPr>
          <p:cNvSpPr txBox="1">
            <a:spLocks/>
          </p:cNvSpPr>
          <p:nvPr/>
        </p:nvSpPr>
        <p:spPr>
          <a:xfrm>
            <a:off x="3978398" y="1652588"/>
            <a:ext cx="3543300" cy="18158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embed the embed the PUCT proposal for publication (Project No. 58481) concepts directly into the PGRR language and update the PGRR with the published PFP once available</a:t>
            </a:r>
            <a:endParaRPr lang="en-US" sz="1200">
              <a:cs typeface="Arial"/>
            </a:endParaRPr>
          </a:p>
          <a:p>
            <a:pPr marL="0" lvl="1" indent="0">
              <a:buNone/>
            </a:pPr>
            <a:r>
              <a:rPr lang="en-US" sz="1200" b="1"/>
              <a:t>Implications</a:t>
            </a:r>
          </a:p>
          <a:p>
            <a:pPr lvl="1"/>
            <a:r>
              <a:rPr lang="en-US" sz="1200"/>
              <a:t>Enables earlier Batch Zero launch</a:t>
            </a:r>
          </a:p>
          <a:p>
            <a:pPr lvl="1"/>
            <a:r>
              <a:rPr lang="en-US" sz="1200"/>
              <a:t>Uses proposed draft for intermediate agreement and interconnection agreement criteria</a:t>
            </a:r>
            <a:endParaRPr lang="en-US" sz="1200">
              <a:cs typeface="Arial"/>
            </a:endParaRPr>
          </a:p>
          <a:p>
            <a:pPr lvl="1"/>
            <a:r>
              <a:rPr lang="en-US" sz="1200"/>
              <a:t>Risk of misalignment if final rule differs from draft</a:t>
            </a:r>
          </a:p>
        </p:txBody>
      </p:sp>
      <p:sp>
        <p:nvSpPr>
          <p:cNvPr id="35" name="TextBox 34">
            <a:extLst>
              <a:ext uri="{FF2B5EF4-FFF2-40B4-BE49-F238E27FC236}">
                <a16:creationId xmlns:a16="http://schemas.microsoft.com/office/drawing/2014/main" id="{EBF822DF-958C-E6EE-0C19-C439C6074BD3}"/>
              </a:ext>
            </a:extLst>
          </p:cNvPr>
          <p:cNvSpPr txBox="1">
            <a:spLocks/>
          </p:cNvSpPr>
          <p:nvPr/>
        </p:nvSpPr>
        <p:spPr>
          <a:xfrm>
            <a:off x="3978398" y="4132820"/>
            <a:ext cx="3543300" cy="15927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Description: </a:t>
            </a:r>
            <a:r>
              <a:rPr lang="en-US" sz="1200"/>
              <a:t>draft PGRR to reference the final adopted 16 TAC §25.194 and begin Batch Zero a defined period (e.g., X days) after the rule becomes effective</a:t>
            </a:r>
          </a:p>
          <a:p>
            <a:pPr marL="0" lvl="1" indent="0">
              <a:buNone/>
            </a:pPr>
            <a:r>
              <a:rPr lang="en-US" sz="1200" b="1"/>
              <a:t>Implications</a:t>
            </a:r>
          </a:p>
          <a:p>
            <a:pPr lvl="1"/>
            <a:r>
              <a:rPr lang="en-US" sz="1200"/>
              <a:t>Batch Zero will be aligned with final PUC rule</a:t>
            </a:r>
            <a:endParaRPr lang="en-US" sz="1200">
              <a:cs typeface="Arial"/>
            </a:endParaRPr>
          </a:p>
          <a:p>
            <a:pPr lvl="1"/>
            <a:r>
              <a:rPr lang="en-US" sz="1200"/>
              <a:t>May delay Batch Zero start depending on rule adoption timeline</a:t>
            </a:r>
          </a:p>
        </p:txBody>
      </p:sp>
      <p:sp>
        <p:nvSpPr>
          <p:cNvPr id="18" name="TextBox 17">
            <a:extLst>
              <a:ext uri="{FF2B5EF4-FFF2-40B4-BE49-F238E27FC236}">
                <a16:creationId xmlns:a16="http://schemas.microsoft.com/office/drawing/2014/main" id="{11A7E6AA-B72B-5D3C-E99B-44A74D0496EB}"/>
              </a:ext>
            </a:extLst>
          </p:cNvPr>
          <p:cNvSpPr txBox="1"/>
          <p:nvPr/>
        </p:nvSpPr>
        <p:spPr>
          <a:xfrm>
            <a:off x="7643813" y="927930"/>
            <a:ext cx="3955707"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Illustrative timeline</a:t>
            </a:r>
          </a:p>
        </p:txBody>
      </p:sp>
      <p:sp>
        <p:nvSpPr>
          <p:cNvPr id="32" name="TextBox 31">
            <a:extLst>
              <a:ext uri="{FF2B5EF4-FFF2-40B4-BE49-F238E27FC236}">
                <a16:creationId xmlns:a16="http://schemas.microsoft.com/office/drawing/2014/main" id="{A2C1CD64-685E-86FE-92CE-82FCF4FD7E77}"/>
              </a:ext>
            </a:extLst>
          </p:cNvPr>
          <p:cNvSpPr txBox="1">
            <a:spLocks/>
          </p:cNvSpPr>
          <p:nvPr/>
        </p:nvSpPr>
        <p:spPr>
          <a:xfrm>
            <a:off x="2356413" y="1652588"/>
            <a:ext cx="1499870" cy="73818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1: Replicate the Draft 58481 PFP in the PGRR (proceed in parallel)</a:t>
            </a:r>
            <a:endParaRPr lang="en-US" sz="1200" b="1" strike="sngStrike">
              <a:solidFill>
                <a:srgbClr val="FF0000"/>
              </a:solidFill>
              <a:cs typeface="Arial"/>
            </a:endParaRPr>
          </a:p>
        </p:txBody>
      </p:sp>
      <p:sp>
        <p:nvSpPr>
          <p:cNvPr id="36" name="TextBox 35">
            <a:extLst>
              <a:ext uri="{FF2B5EF4-FFF2-40B4-BE49-F238E27FC236}">
                <a16:creationId xmlns:a16="http://schemas.microsoft.com/office/drawing/2014/main" id="{31EC06A3-6A36-EB6B-6473-4C788DEA6068}"/>
              </a:ext>
            </a:extLst>
          </p:cNvPr>
          <p:cNvSpPr txBox="1">
            <a:spLocks/>
          </p:cNvSpPr>
          <p:nvPr/>
        </p:nvSpPr>
        <p:spPr>
          <a:xfrm>
            <a:off x="2356413" y="4132819"/>
            <a:ext cx="1499870"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pPr>
            <a:r>
              <a:rPr lang="en-US" sz="1200" b="1"/>
              <a:t>Option 2: Tie PGRR to Final Adopted 58481 Rule (sequential alignment)</a:t>
            </a:r>
            <a:endParaRPr lang="en-US" sz="1200" b="1" strike="sngStrike">
              <a:solidFill>
                <a:srgbClr val="FF0000"/>
              </a:solidFill>
              <a:cs typeface="Arial"/>
            </a:endParaRPr>
          </a:p>
        </p:txBody>
      </p:sp>
      <p:sp>
        <p:nvSpPr>
          <p:cNvPr id="37" name="TextBox 36">
            <a:extLst>
              <a:ext uri="{FF2B5EF4-FFF2-40B4-BE49-F238E27FC236}">
                <a16:creationId xmlns:a16="http://schemas.microsoft.com/office/drawing/2014/main" id="{F9AD3FB2-7978-651A-04D0-84DC5E4FE4B9}"/>
              </a:ext>
            </a:extLst>
          </p:cNvPr>
          <p:cNvSpPr txBox="1">
            <a:spLocks/>
          </p:cNvSpPr>
          <p:nvPr/>
        </p:nvSpPr>
        <p:spPr>
          <a:xfrm>
            <a:off x="2356413" y="1352550"/>
            <a:ext cx="1499870"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Option</a:t>
            </a:r>
          </a:p>
        </p:txBody>
      </p:sp>
      <p:grpSp>
        <p:nvGrpSpPr>
          <p:cNvPr id="27" name="ChevronBlue 27">
            <a:extLst>
              <a:ext uri="{FF2B5EF4-FFF2-40B4-BE49-F238E27FC236}">
                <a16:creationId xmlns:a16="http://schemas.microsoft.com/office/drawing/2014/main" id="{F2B0B0C6-9325-DBEE-B785-585FC2F6D381}"/>
              </a:ext>
            </a:extLst>
          </p:cNvPr>
          <p:cNvGrpSpPr>
            <a:grpSpLocks noChangeAspect="1"/>
          </p:cNvGrpSpPr>
          <p:nvPr>
            <p:custDataLst>
              <p:tags r:id="rId31"/>
            </p:custDataLst>
          </p:nvPr>
        </p:nvGrpSpPr>
        <p:grpSpPr>
          <a:xfrm>
            <a:off x="1937435" y="1421606"/>
            <a:ext cx="296863" cy="296863"/>
            <a:chOff x="1016000" y="1016000"/>
            <a:chExt cx="396228" cy="396228"/>
          </a:xfrm>
        </p:grpSpPr>
        <p:sp>
          <p:nvSpPr>
            <p:cNvPr id="24" name="Oval 23">
              <a:extLst>
                <a:ext uri="{FF2B5EF4-FFF2-40B4-BE49-F238E27FC236}">
                  <a16:creationId xmlns:a16="http://schemas.microsoft.com/office/drawing/2014/main" id="{0D3C176D-312C-45DA-7320-4A39828ACF27}"/>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pic>
          <p:nvPicPr>
            <p:cNvPr id="26" name="Graphic 25">
              <a:extLst>
                <a:ext uri="{FF2B5EF4-FFF2-40B4-BE49-F238E27FC236}">
                  <a16:creationId xmlns:a16="http://schemas.microsoft.com/office/drawing/2014/main" id="{6EE571D9-8AB4-783E-CB29-43C423182D95}"/>
                </a:ext>
              </a:extLst>
            </p:cNvPr>
            <p:cNvPicPr>
              <a:picLocks noChangeAspect="1"/>
            </p:cNvPicPr>
            <p:nvPr/>
          </p:nvPicPr>
          <p:blipFill>
            <a:blip>
              <a:extLst>
                <a:ext uri="{96DAC541-7B7A-43D3-8B79-37D633B846F1}">
                  <asvg:svgBlip xmlns:asvg="http://schemas.microsoft.com/office/drawing/2016/SVG/main" r:embed="rId35"/>
                </a:ext>
              </a:extLst>
            </a:blip>
            <a:stretch>
              <a:fillRect/>
            </a:stretch>
          </p:blipFill>
          <p:spPr>
            <a:xfrm>
              <a:off x="1023614" y="1023614"/>
              <a:ext cx="381000" cy="381000"/>
            </a:xfrm>
            <a:prstGeom prst="rect">
              <a:avLst/>
            </a:prstGeom>
          </p:spPr>
        </p:pic>
      </p:grpSp>
      <p:sp>
        <p:nvSpPr>
          <p:cNvPr id="47" name="TextBox 46">
            <a:extLst>
              <a:ext uri="{FF2B5EF4-FFF2-40B4-BE49-F238E27FC236}">
                <a16:creationId xmlns:a16="http://schemas.microsoft.com/office/drawing/2014/main" id="{5F6B7DCB-7CA5-0F7B-8CA0-C2909F4516C1}"/>
              </a:ext>
            </a:extLst>
          </p:cNvPr>
          <p:cNvSpPr txBox="1"/>
          <p:nvPr/>
        </p:nvSpPr>
        <p:spPr>
          <a:xfrm>
            <a:off x="3978398" y="1352550"/>
            <a:ext cx="3543300"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Description and implications</a:t>
            </a:r>
          </a:p>
        </p:txBody>
      </p:sp>
    </p:spTree>
    <p:extLst>
      <p:ext uri="{BB962C8B-B14F-4D97-AF65-F5344CB8AC3E}">
        <p14:creationId xmlns:p14="http://schemas.microsoft.com/office/powerpoint/2010/main" val="865703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hink-cell data - do not delete" hidden="1">
            <a:extLst>
              <a:ext uri="{FF2B5EF4-FFF2-40B4-BE49-F238E27FC236}">
                <a16:creationId xmlns:a16="http://schemas.microsoft.com/office/drawing/2014/main" id="{155A686A-FE20-00BE-695B-3B778CA5B93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3" name="think-cell data - do not delete" hidden="1">
                        <a:extLst>
                          <a:ext uri="{FF2B5EF4-FFF2-40B4-BE49-F238E27FC236}">
                            <a16:creationId xmlns:a16="http://schemas.microsoft.com/office/drawing/2014/main" id="{155A686A-FE20-00BE-695B-3B778CA5B9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ubtitle 2" hidden="1">
            <a:extLst>
              <a:ext uri="{FF2B5EF4-FFF2-40B4-BE49-F238E27FC236}">
                <a16:creationId xmlns:a16="http://schemas.microsoft.com/office/drawing/2014/main" id="{9688B84B-156D-8CDC-BFF4-2A1D2B53600F}"/>
              </a:ext>
            </a:extLst>
          </p:cNvPr>
          <p:cNvSpPr>
            <a:spLocks noGrp="1"/>
          </p:cNvSpPr>
          <p:nvPr>
            <p:ph type="subTitle" idx="1"/>
          </p:nvPr>
        </p:nvSpPr>
        <p:spPr/>
        <p:txBody>
          <a:bodyPr/>
          <a:lstStyle/>
          <a:p>
            <a:endParaRPr lang="en-US"/>
          </a:p>
        </p:txBody>
      </p:sp>
      <p:sp>
        <p:nvSpPr>
          <p:cNvPr id="5" name="Text Placeholder 4" hidden="1">
            <a:extLst>
              <a:ext uri="{FF2B5EF4-FFF2-40B4-BE49-F238E27FC236}">
                <a16:creationId xmlns:a16="http://schemas.microsoft.com/office/drawing/2014/main" id="{5E252A62-0790-3C80-8095-60394C867636}"/>
              </a:ext>
            </a:extLst>
          </p:cNvPr>
          <p:cNvSpPr>
            <a:spLocks noGrp="1"/>
          </p:cNvSpPr>
          <p:nvPr>
            <p:ph type="body" sz="quarter" idx="10"/>
          </p:nvPr>
        </p:nvSpPr>
        <p:spPr/>
        <p:txBody>
          <a:bodyPr/>
          <a:lstStyle/>
          <a:p>
            <a:endParaRPr lang="en-US"/>
          </a:p>
        </p:txBody>
      </p:sp>
      <p:sp>
        <p:nvSpPr>
          <p:cNvPr id="2" name="Title 1">
            <a:extLst>
              <a:ext uri="{FF2B5EF4-FFF2-40B4-BE49-F238E27FC236}">
                <a16:creationId xmlns:a16="http://schemas.microsoft.com/office/drawing/2014/main" id="{B530D1DD-A9B6-9A21-4FCC-05F2F6154214}"/>
              </a:ext>
            </a:extLst>
          </p:cNvPr>
          <p:cNvSpPr>
            <a:spLocks noGrp="1"/>
          </p:cNvSpPr>
          <p:nvPr>
            <p:ph type="title"/>
          </p:nvPr>
        </p:nvSpPr>
        <p:spPr>
          <a:xfrm>
            <a:off x="554736" y="22358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cs typeface="Arial"/>
              </a:rPr>
              <a:t>Related PUCT Activities</a:t>
            </a:r>
            <a:endParaRPr lang="en-US"/>
          </a:p>
        </p:txBody>
      </p:sp>
      <p:grpSp>
        <p:nvGrpSpPr>
          <p:cNvPr id="14" name="Group 13">
            <a:extLst>
              <a:ext uri="{FF2B5EF4-FFF2-40B4-BE49-F238E27FC236}">
                <a16:creationId xmlns:a16="http://schemas.microsoft.com/office/drawing/2014/main" id="{8633A347-C123-B260-6FEC-5F74F0FEE083}"/>
              </a:ext>
            </a:extLst>
          </p:cNvPr>
          <p:cNvGrpSpPr/>
          <p:nvPr/>
        </p:nvGrpSpPr>
        <p:grpSpPr>
          <a:xfrm>
            <a:off x="554736" y="888313"/>
            <a:ext cx="11082528" cy="1700775"/>
            <a:chOff x="554736" y="888313"/>
            <a:chExt cx="11082528" cy="1700775"/>
          </a:xfrm>
        </p:grpSpPr>
        <p:sp>
          <p:nvSpPr>
            <p:cNvPr id="6" name="TextBox 5">
              <a:extLst>
                <a:ext uri="{FF2B5EF4-FFF2-40B4-BE49-F238E27FC236}">
                  <a16:creationId xmlns:a16="http://schemas.microsoft.com/office/drawing/2014/main" id="{1260F69C-FEA4-4504-CCFC-BE82FD9EDC79}"/>
                </a:ext>
              </a:extLst>
            </p:cNvPr>
            <p:cNvSpPr txBox="1">
              <a:spLocks/>
            </p:cNvSpPr>
            <p:nvPr/>
          </p:nvSpPr>
          <p:spPr>
            <a:xfrm>
              <a:off x="554736" y="888313"/>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a:t>
              </a:r>
              <a:r>
                <a:rPr lang="en-US" b="1">
                  <a:solidFill>
                    <a:srgbClr val="FF0000"/>
                  </a:solidFill>
                </a:rPr>
                <a:t> </a:t>
              </a:r>
              <a:r>
                <a:rPr lang="en-US" b="1">
                  <a:solidFill>
                    <a:schemeClr val="bg1"/>
                  </a:solidFill>
                </a:rPr>
                <a:t>58480, 16 TAC § 25.370, Large Load Forecasting Rule (Adopted &amp; Effective March 1, 2026)</a:t>
              </a:r>
            </a:p>
          </p:txBody>
        </p:sp>
        <p:sp>
          <p:nvSpPr>
            <p:cNvPr id="7" name="TextBox 6">
              <a:extLst>
                <a:ext uri="{FF2B5EF4-FFF2-40B4-BE49-F238E27FC236}">
                  <a16:creationId xmlns:a16="http://schemas.microsoft.com/office/drawing/2014/main" id="{AB2D93A1-F8CB-BFBF-81B3-982E82AB6BE7}"/>
                </a:ext>
              </a:extLst>
            </p:cNvPr>
            <p:cNvSpPr txBox="1">
              <a:spLocks/>
            </p:cNvSpPr>
            <p:nvPr/>
          </p:nvSpPr>
          <p:spPr>
            <a:xfrm>
              <a:off x="619312" y="1457165"/>
              <a:ext cx="10979207" cy="113192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5" name="TextBox 14">
              <a:extLst>
                <a:ext uri="{FF2B5EF4-FFF2-40B4-BE49-F238E27FC236}">
                  <a16:creationId xmlns:a16="http://schemas.microsoft.com/office/drawing/2014/main" id="{E0371883-472B-05FE-AB84-F5E024F3558A}"/>
                </a:ext>
              </a:extLst>
            </p:cNvPr>
            <p:cNvSpPr txBox="1">
              <a:spLocks/>
            </p:cNvSpPr>
            <p:nvPr/>
          </p:nvSpPr>
          <p:spPr>
            <a:xfrm>
              <a:off x="682993" y="1538796"/>
              <a:ext cx="10895849" cy="90024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After 2026, only Large Loads that have executed an interconnection agreement that satisfies the requirements in PUC Project 58481 will be included in the Large Load forecast. These requirements will be reflected in future revision requests.</a:t>
              </a:r>
            </a:p>
            <a:p>
              <a:pPr lvl="1"/>
              <a:r>
                <a:rPr lang="en-US" sz="1400">
                  <a:cs typeface="+mn-cs"/>
                </a:rPr>
                <a:t>Establishes alternative gating criteria for Large Loads to be included in the 2026 Large Load Forecast, which is used in planning assessments until new cases are constructed in 2027 using new rule criteria.</a:t>
              </a:r>
            </a:p>
          </p:txBody>
        </p:sp>
      </p:grpSp>
      <p:sp>
        <p:nvSpPr>
          <p:cNvPr id="12" name="5. Source">
            <a:extLst>
              <a:ext uri="{FF2B5EF4-FFF2-40B4-BE49-F238E27FC236}">
                <a16:creationId xmlns:a16="http://schemas.microsoft.com/office/drawing/2014/main" id="{B1E29D77-2EB2-B326-F0BE-14F59D38B8CC}"/>
              </a:ext>
            </a:extLst>
          </p:cNvPr>
          <p:cNvSpPr txBox="1"/>
          <p:nvPr>
            <p:custDataLst>
              <p:tags r:id="rId2"/>
            </p:custDataLst>
          </p:nvPr>
        </p:nvSpPr>
        <p:spPr>
          <a:xfrm>
            <a:off x="2125590" y="6544818"/>
            <a:ext cx="7953358"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PUCT Project No. 58480 (final rule) and Project No. 58481 – Proposal for Publication of 16 TAC §25.194 (filed March 12, 2026)</a:t>
            </a:r>
          </a:p>
        </p:txBody>
      </p:sp>
      <p:sp>
        <p:nvSpPr>
          <p:cNvPr id="18" name="TextBox 17">
            <a:extLst>
              <a:ext uri="{FF2B5EF4-FFF2-40B4-BE49-F238E27FC236}">
                <a16:creationId xmlns:a16="http://schemas.microsoft.com/office/drawing/2014/main" id="{97AB8F2F-D57F-24E0-F77E-F36FA4BC886F}"/>
              </a:ext>
            </a:extLst>
          </p:cNvPr>
          <p:cNvSpPr txBox="1"/>
          <p:nvPr/>
        </p:nvSpPr>
        <p:spPr>
          <a:xfrm>
            <a:off x="8733607" y="485604"/>
            <a:ext cx="3058343" cy="16158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50">
                <a:solidFill>
                  <a:srgbClr val="FF0000"/>
                </a:solidFill>
                <a:cs typeface="+mn-cs"/>
              </a:rPr>
              <a:t>XXX</a:t>
            </a:r>
            <a:r>
              <a:rPr lang="en-US" sz="1050">
                <a:cs typeface="+mn-cs"/>
              </a:rPr>
              <a:t> Changes/Clarification vs. Mar 24</a:t>
            </a:r>
            <a:r>
              <a:rPr lang="en-US" sz="1050" baseline="30000">
                <a:cs typeface="+mn-cs"/>
              </a:rPr>
              <a:t>th</a:t>
            </a:r>
            <a:r>
              <a:rPr lang="en-US" sz="1050">
                <a:cs typeface="+mn-cs"/>
              </a:rPr>
              <a:t> Workshop</a:t>
            </a:r>
            <a:endParaRPr lang="de-DE" sz="1050"/>
          </a:p>
        </p:txBody>
      </p:sp>
      <p:grpSp>
        <p:nvGrpSpPr>
          <p:cNvPr id="11" name="Group 10">
            <a:extLst>
              <a:ext uri="{FF2B5EF4-FFF2-40B4-BE49-F238E27FC236}">
                <a16:creationId xmlns:a16="http://schemas.microsoft.com/office/drawing/2014/main" id="{36046310-A0CF-0722-9415-1566CD438B0A}"/>
              </a:ext>
            </a:extLst>
          </p:cNvPr>
          <p:cNvGrpSpPr/>
          <p:nvPr/>
        </p:nvGrpSpPr>
        <p:grpSpPr>
          <a:xfrm>
            <a:off x="554736" y="2885624"/>
            <a:ext cx="11457859" cy="3084063"/>
            <a:chOff x="554736" y="2885624"/>
            <a:chExt cx="11457859" cy="3084063"/>
          </a:xfrm>
        </p:grpSpPr>
        <p:sp>
          <p:nvSpPr>
            <p:cNvPr id="9" name="TextBox 8">
              <a:extLst>
                <a:ext uri="{FF2B5EF4-FFF2-40B4-BE49-F238E27FC236}">
                  <a16:creationId xmlns:a16="http://schemas.microsoft.com/office/drawing/2014/main" id="{F9394607-EFBE-2891-7531-BF20461613A8}"/>
                </a:ext>
              </a:extLst>
            </p:cNvPr>
            <p:cNvSpPr txBox="1">
              <a:spLocks/>
            </p:cNvSpPr>
            <p:nvPr/>
          </p:nvSpPr>
          <p:spPr>
            <a:xfrm>
              <a:off x="554736" y="2885624"/>
              <a:ext cx="11082528" cy="572492"/>
            </a:xfrm>
            <a:prstGeom prst="round2SameRect">
              <a:avLst/>
            </a:prstGeom>
            <a:solidFill>
              <a:schemeClr val="accent1"/>
            </a:solidFill>
            <a:ln>
              <a:solidFill>
                <a:schemeClr val="accent1"/>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r>
                <a:rPr lang="en-US" b="1">
                  <a:solidFill>
                    <a:schemeClr val="bg1"/>
                  </a:solidFill>
                </a:rPr>
                <a:t>PUC Project 58481, proposed to be 16 TAC § 25.194, Large Load Interconnection Standards (Proposal for Publication published on March 12, 2026)</a:t>
              </a:r>
            </a:p>
          </p:txBody>
        </p:sp>
        <p:sp>
          <p:nvSpPr>
            <p:cNvPr id="10" name="TextBox 9">
              <a:extLst>
                <a:ext uri="{FF2B5EF4-FFF2-40B4-BE49-F238E27FC236}">
                  <a16:creationId xmlns:a16="http://schemas.microsoft.com/office/drawing/2014/main" id="{18AF66D0-63B5-162A-7951-993BCE14B281}"/>
                </a:ext>
              </a:extLst>
            </p:cNvPr>
            <p:cNvSpPr txBox="1">
              <a:spLocks/>
            </p:cNvSpPr>
            <p:nvPr/>
          </p:nvSpPr>
          <p:spPr>
            <a:xfrm>
              <a:off x="620504" y="3474184"/>
              <a:ext cx="10974145" cy="2495503"/>
            </a:xfrm>
            <a:prstGeom prst="rect">
              <a:avLst/>
            </a:prstGeom>
            <a:solidFill>
              <a:schemeClr val="accent1">
                <a:lumMod val="20000"/>
                <a:lumOff val="80000"/>
                <a:alpha val="26000"/>
              </a:schemeClr>
            </a:solidFill>
            <a:ln>
              <a:solidFill>
                <a:srgbClr val="EFFDFF"/>
              </a:solidFill>
            </a:ln>
          </p:spPr>
          <p:txBody>
            <a:bodyPr vert="horz" wrap="square" lIns="38100" tIns="38100" rIns="38100" bIns="38100" rtlCol="0" anchor="ctr" anchorCtr="0">
              <a:no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indent="0">
                <a:buNone/>
              </a:pPr>
              <a:endParaRPr lang="en-US" sz="1400" b="1">
                <a:solidFill>
                  <a:schemeClr val="bg1"/>
                </a:solidFill>
              </a:endParaRPr>
            </a:p>
          </p:txBody>
        </p:sp>
        <p:sp>
          <p:nvSpPr>
            <p:cNvPr id="17" name="TextBox 16">
              <a:extLst>
                <a:ext uri="{FF2B5EF4-FFF2-40B4-BE49-F238E27FC236}">
                  <a16:creationId xmlns:a16="http://schemas.microsoft.com/office/drawing/2014/main" id="{570AB28A-382A-1404-9562-1662A1792A8F}"/>
                </a:ext>
              </a:extLst>
            </p:cNvPr>
            <p:cNvSpPr txBox="1">
              <a:spLocks/>
            </p:cNvSpPr>
            <p:nvPr/>
          </p:nvSpPr>
          <p:spPr>
            <a:xfrm>
              <a:off x="682994" y="3549770"/>
              <a:ext cx="5132180" cy="14465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cs typeface="+mn-cs"/>
                </a:rPr>
                <a:t>Intermediate Agreement Requirements: </a:t>
              </a:r>
            </a:p>
            <a:p>
              <a:pPr marL="438785" lvl="2" indent="-210185"/>
              <a:r>
                <a:rPr lang="en-US" sz="1400"/>
                <a:t>Site control (updated)</a:t>
              </a:r>
              <a:endParaRPr lang="en-US" sz="1400">
                <a:cs typeface="Arial"/>
              </a:endParaRPr>
            </a:p>
            <a:p>
              <a:pPr marL="438785" lvl="2" indent="-210185"/>
              <a:r>
                <a:rPr lang="en-US" sz="1400"/>
                <a:t>Financial Security ($50,000/MW in current PFP; subject to final rule)</a:t>
              </a:r>
              <a:endParaRPr lang="en-US" sz="1400">
                <a:cs typeface="Arial"/>
              </a:endParaRPr>
            </a:p>
            <a:p>
              <a:pPr marL="438785" lvl="2" indent="-210185"/>
              <a:r>
                <a:rPr lang="en-US" sz="1400"/>
                <a:t>Disclosures</a:t>
              </a:r>
              <a:endParaRPr lang="en-US" sz="1400">
                <a:cs typeface="Arial"/>
              </a:endParaRPr>
            </a:p>
            <a:p>
              <a:pPr marL="438785" lvl="2" indent="-210185"/>
              <a:r>
                <a:rPr lang="en-US" sz="1400"/>
                <a:t>Option to pay for significant equipment or services</a:t>
              </a:r>
              <a:endParaRPr lang="en-US" sz="1400">
                <a:cs typeface="Arial" panose="020B0604020202020204" pitchFamily="34" charset="0"/>
              </a:endParaRPr>
            </a:p>
          </p:txBody>
        </p:sp>
        <p:sp>
          <p:nvSpPr>
            <p:cNvPr id="4" name="TextBox 3">
              <a:extLst>
                <a:ext uri="{FF2B5EF4-FFF2-40B4-BE49-F238E27FC236}">
                  <a16:creationId xmlns:a16="http://schemas.microsoft.com/office/drawing/2014/main" id="{6E46F637-8F96-2A28-893E-BB1FE17E0EE3}"/>
                </a:ext>
              </a:extLst>
            </p:cNvPr>
            <p:cNvSpPr txBox="1">
              <a:spLocks/>
            </p:cNvSpPr>
            <p:nvPr/>
          </p:nvSpPr>
          <p:spPr>
            <a:xfrm>
              <a:off x="5825844" y="3479432"/>
              <a:ext cx="5741779" cy="205440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400"/>
                <a:t>Interconnection Agreement Requirements: </a:t>
              </a:r>
            </a:p>
            <a:p>
              <a:pPr marL="438785" lvl="2" indent="-210185"/>
              <a:r>
                <a:rPr lang="en-US" sz="1400">
                  <a:cs typeface="Arial"/>
                </a:rPr>
                <a:t>Site control (updated)</a:t>
              </a:r>
            </a:p>
            <a:p>
              <a:pPr marL="438785" lvl="2" indent="-210185"/>
              <a:r>
                <a:rPr lang="en-US" sz="1400">
                  <a:cs typeface="Arial"/>
                </a:rPr>
                <a:t>Financial security</a:t>
              </a:r>
            </a:p>
            <a:p>
              <a:pPr marL="438785" lvl="2" indent="-210185"/>
              <a:r>
                <a:rPr lang="en-US" sz="1400"/>
                <a:t>Interconnection fee ($50,000/MW, non-refundable)</a:t>
              </a:r>
              <a:endParaRPr lang="en-US" sz="1400">
                <a:cs typeface="Arial" panose="020B0604020202020204" pitchFamily="34" charset="0"/>
              </a:endParaRPr>
            </a:p>
            <a:p>
              <a:pPr marL="438785" lvl="2" indent="-210185"/>
              <a:r>
                <a:rPr lang="en-US" sz="1400">
                  <a:cs typeface="Arial" panose="020B0604020202020204" pitchFamily="34" charset="0"/>
                </a:rPr>
                <a:t>CIAC</a:t>
              </a:r>
            </a:p>
            <a:p>
              <a:pPr marL="438785" lvl="2" indent="-210185"/>
              <a:r>
                <a:rPr lang="en-US" sz="1400"/>
                <a:t>Reallocation</a:t>
              </a:r>
              <a:endParaRPr lang="en-US" sz="1400">
                <a:cs typeface="Arial"/>
              </a:endParaRPr>
            </a:p>
            <a:p>
              <a:pPr marL="438785" lvl="2" indent="-210185"/>
              <a:r>
                <a:rPr lang="en-US" sz="1400"/>
                <a:t>Withdrawal Consequences</a:t>
              </a:r>
              <a:endParaRPr lang="en-US" sz="1400">
                <a:cs typeface="Arial"/>
              </a:endParaRPr>
            </a:p>
            <a:p>
              <a:pPr marL="438785" lvl="2" indent="-210185"/>
              <a:r>
                <a:rPr lang="en-US" sz="1400"/>
                <a:t>Refund Eligibility and Timing</a:t>
              </a:r>
              <a:endParaRPr lang="en-US" sz="1400">
                <a:cs typeface="Arial"/>
              </a:endParaRPr>
            </a:p>
          </p:txBody>
        </p:sp>
        <p:sp>
          <p:nvSpPr>
            <p:cNvPr id="8" name="TextBox 7">
              <a:extLst>
                <a:ext uri="{FF2B5EF4-FFF2-40B4-BE49-F238E27FC236}">
                  <a16:creationId xmlns:a16="http://schemas.microsoft.com/office/drawing/2014/main" id="{F46B7AE6-5722-03BC-55D8-7B2C3BD8E0C8}"/>
                </a:ext>
              </a:extLst>
            </p:cNvPr>
            <p:cNvSpPr txBox="1">
              <a:spLocks/>
            </p:cNvSpPr>
            <p:nvPr/>
          </p:nvSpPr>
          <p:spPr>
            <a:xfrm>
              <a:off x="624377" y="5578518"/>
              <a:ext cx="11388218"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a:solidFill>
                    <a:srgbClr val="FF0000"/>
                  </a:solidFill>
                  <a:cs typeface="Arial"/>
                </a:rPr>
                <a:t>After the PUCT adopts a final rule, ERCOT will file a revision request to align Section 9.7 with the requirements in the final rule.  </a:t>
              </a:r>
            </a:p>
          </p:txBody>
        </p:sp>
      </p:grpSp>
    </p:spTree>
    <p:extLst>
      <p:ext uri="{BB962C8B-B14F-4D97-AF65-F5344CB8AC3E}">
        <p14:creationId xmlns:p14="http://schemas.microsoft.com/office/powerpoint/2010/main" val="41224316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D2ADE-72C5-CD71-5593-3D0ADF905CFC}"/>
            </a:ext>
          </a:extLst>
        </p:cNvPr>
        <p:cNvGrpSpPr/>
        <p:nvPr/>
      </p:nvGrpSpPr>
      <p:grpSpPr>
        <a:xfrm>
          <a:off x="0" y="0"/>
          <a:ext cx="0" cy="0"/>
          <a:chOff x="0" y="0"/>
          <a:chExt cx="0" cy="0"/>
        </a:xfrm>
      </p:grpSpPr>
      <p:graphicFrame>
        <p:nvGraphicFramePr>
          <p:cNvPr id="7" name="Object 2" hidden="1">
            <a:extLst>
              <a:ext uri="{FF2B5EF4-FFF2-40B4-BE49-F238E27FC236}">
                <a16:creationId xmlns:a16="http://schemas.microsoft.com/office/drawing/2014/main" id="{E617D753-95F5-6ED6-08C0-D889649185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3" progId="TCLayout.ActiveDocument.1">
                  <p:embed/>
                </p:oleObj>
              </mc:Choice>
              <mc:Fallback>
                <p:oleObj name="think-cell Slide" r:id="rId27" imgW="404" imgH="403" progId="TCLayout.ActiveDocument.1">
                  <p:embed/>
                  <p:pic>
                    <p:nvPicPr>
                      <p:cNvPr id="7" name="Object 2" hidden="1">
                        <a:extLst>
                          <a:ext uri="{FF2B5EF4-FFF2-40B4-BE49-F238E27FC236}">
                            <a16:creationId xmlns:a16="http://schemas.microsoft.com/office/drawing/2014/main" id="{E617D753-95F5-6ED6-08C0-D889649185B3}"/>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28D6826-4BA9-4B06-811A-23318DB55F2C}"/>
              </a:ext>
            </a:extLst>
          </p:cNvPr>
          <p:cNvSpPr>
            <a:spLocks noGrp="1"/>
          </p:cNvSpPr>
          <p:nvPr>
            <p:ph type="title"/>
          </p:nvPr>
        </p:nvSpPr>
        <p:spPr>
          <a:xfrm>
            <a:off x="554736" y="223582"/>
            <a:ext cx="11082528" cy="384721"/>
          </a:xfrm>
        </p:spPr>
        <p:txBody>
          <a:bodyPr vert="horz" wrap="square">
            <a:noAutofit/>
          </a:bodyPr>
          <a:lstStyle/>
          <a:p>
            <a:r>
              <a:rPr lang="en-US"/>
              <a:t>Stakeholder feedback received to date</a:t>
            </a:r>
          </a:p>
        </p:txBody>
      </p:sp>
      <p:sp>
        <p:nvSpPr>
          <p:cNvPr id="88" name="Text Placeholder 20">
            <a:extLst>
              <a:ext uri="{FF2B5EF4-FFF2-40B4-BE49-F238E27FC236}">
                <a16:creationId xmlns:a16="http://schemas.microsoft.com/office/drawing/2014/main" id="{7BE01EB9-4EEC-2515-95A9-433FF482442A}"/>
              </a:ext>
            </a:extLst>
          </p:cNvPr>
          <p:cNvSpPr txBox="1">
            <a:spLocks/>
          </p:cNvSpPr>
          <p:nvPr/>
        </p:nvSpPr>
        <p:spPr>
          <a:xfrm>
            <a:off x="2168373"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“Key Documents” section</a:t>
            </a:r>
          </a:p>
        </p:txBody>
      </p:sp>
      <p:cxnSp>
        <p:nvCxnSpPr>
          <p:cNvPr id="10" name="LineBasicStrong 6">
            <a:extLst>
              <a:ext uri="{FF2B5EF4-FFF2-40B4-BE49-F238E27FC236}">
                <a16:creationId xmlns:a16="http://schemas.microsoft.com/office/drawing/2014/main" id="{F0CC3526-921B-7999-505B-8E2BCAD83BF6}"/>
              </a:ext>
            </a:extLst>
          </p:cNvPr>
          <p:cNvCxnSpPr>
            <a:cxnSpLocks/>
          </p:cNvCxnSpPr>
          <p:nvPr>
            <p:custDataLst>
              <p:tags r:id="rId2"/>
            </p:custDataLst>
          </p:nvPr>
        </p:nvCxnSpPr>
        <p:spPr>
          <a:xfrm>
            <a:off x="547688" y="1360104"/>
            <a:ext cx="5514594"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22C6F20-9DBB-D191-37DE-ED5D5B0C1D9F}"/>
              </a:ext>
            </a:extLst>
          </p:cNvPr>
          <p:cNvSpPr txBox="1">
            <a:spLocks/>
          </p:cNvSpPr>
          <p:nvPr/>
        </p:nvSpPr>
        <p:spPr>
          <a:xfrm>
            <a:off x="547688" y="1098710"/>
            <a:ext cx="166312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Author</a:t>
            </a:r>
          </a:p>
        </p:txBody>
      </p:sp>
      <p:sp>
        <p:nvSpPr>
          <p:cNvPr id="29" name="Rectangle 28">
            <a:extLst>
              <a:ext uri="{FF2B5EF4-FFF2-40B4-BE49-F238E27FC236}">
                <a16:creationId xmlns:a16="http://schemas.microsoft.com/office/drawing/2014/main" id="{6096563F-AC86-580D-DB68-C7278CCE152F}"/>
              </a:ext>
            </a:extLst>
          </p:cNvPr>
          <p:cNvSpPr>
            <a:spLocks/>
          </p:cNvSpPr>
          <p:nvPr/>
        </p:nvSpPr>
        <p:spPr>
          <a:xfrm>
            <a:off x="547688" y="1797779"/>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0" name="Rectangle 69">
            <a:extLst>
              <a:ext uri="{FF2B5EF4-FFF2-40B4-BE49-F238E27FC236}">
                <a16:creationId xmlns:a16="http://schemas.microsoft.com/office/drawing/2014/main" id="{8657797F-FF2B-15F1-9A82-5F3DB0AEB7E4}"/>
              </a:ext>
            </a:extLst>
          </p:cNvPr>
          <p:cNvSpPr>
            <a:spLocks/>
          </p:cNvSpPr>
          <p:nvPr/>
        </p:nvSpPr>
        <p:spPr>
          <a:xfrm>
            <a:off x="547688" y="2161576"/>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7" name="Rectangle 76">
            <a:extLst>
              <a:ext uri="{FF2B5EF4-FFF2-40B4-BE49-F238E27FC236}">
                <a16:creationId xmlns:a16="http://schemas.microsoft.com/office/drawing/2014/main" id="{5F98465A-F0EF-3436-C2C6-87B158AB88F8}"/>
              </a:ext>
            </a:extLst>
          </p:cNvPr>
          <p:cNvSpPr>
            <a:spLocks/>
          </p:cNvSpPr>
          <p:nvPr/>
        </p:nvSpPr>
        <p:spPr>
          <a:xfrm>
            <a:off x="547688" y="252537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79" name="Rectangle 78">
            <a:extLst>
              <a:ext uri="{FF2B5EF4-FFF2-40B4-BE49-F238E27FC236}">
                <a16:creationId xmlns:a16="http://schemas.microsoft.com/office/drawing/2014/main" id="{4835A63A-1B30-D94A-99BF-E1F903997380}"/>
              </a:ext>
            </a:extLst>
          </p:cNvPr>
          <p:cNvSpPr>
            <a:spLocks/>
          </p:cNvSpPr>
          <p:nvPr/>
        </p:nvSpPr>
        <p:spPr>
          <a:xfrm>
            <a:off x="547688" y="2889170"/>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6" name="Rectangle 85">
            <a:extLst>
              <a:ext uri="{FF2B5EF4-FFF2-40B4-BE49-F238E27FC236}">
                <a16:creationId xmlns:a16="http://schemas.microsoft.com/office/drawing/2014/main" id="{EBA9FA0E-6E38-17C2-93E4-7B5205C30FE5}"/>
              </a:ext>
            </a:extLst>
          </p:cNvPr>
          <p:cNvSpPr>
            <a:spLocks/>
          </p:cNvSpPr>
          <p:nvPr/>
        </p:nvSpPr>
        <p:spPr>
          <a:xfrm>
            <a:off x="547688" y="3252967"/>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7" name="Rectangle 86">
            <a:extLst>
              <a:ext uri="{FF2B5EF4-FFF2-40B4-BE49-F238E27FC236}">
                <a16:creationId xmlns:a16="http://schemas.microsoft.com/office/drawing/2014/main" id="{5E84E242-4967-EF1B-65C8-97E18729F11D}"/>
              </a:ext>
            </a:extLst>
          </p:cNvPr>
          <p:cNvSpPr>
            <a:spLocks/>
          </p:cNvSpPr>
          <p:nvPr/>
        </p:nvSpPr>
        <p:spPr>
          <a:xfrm>
            <a:off x="547688" y="3616764"/>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89" name="Rectangle 88">
            <a:extLst>
              <a:ext uri="{FF2B5EF4-FFF2-40B4-BE49-F238E27FC236}">
                <a16:creationId xmlns:a16="http://schemas.microsoft.com/office/drawing/2014/main" id="{7D3D7D2A-4690-F9EE-3812-C58D86D90A29}"/>
              </a:ext>
            </a:extLst>
          </p:cNvPr>
          <p:cNvSpPr>
            <a:spLocks/>
          </p:cNvSpPr>
          <p:nvPr/>
        </p:nvSpPr>
        <p:spPr>
          <a:xfrm>
            <a:off x="547688" y="3980561"/>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0" name="Rectangle 89">
            <a:extLst>
              <a:ext uri="{FF2B5EF4-FFF2-40B4-BE49-F238E27FC236}">
                <a16:creationId xmlns:a16="http://schemas.microsoft.com/office/drawing/2014/main" id="{3E81FA3C-2270-E148-A030-B8B5941C4BB4}"/>
              </a:ext>
            </a:extLst>
          </p:cNvPr>
          <p:cNvSpPr>
            <a:spLocks/>
          </p:cNvSpPr>
          <p:nvPr/>
        </p:nvSpPr>
        <p:spPr>
          <a:xfrm>
            <a:off x="547688" y="4344358"/>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1" name="Rectangle 90">
            <a:extLst>
              <a:ext uri="{FF2B5EF4-FFF2-40B4-BE49-F238E27FC236}">
                <a16:creationId xmlns:a16="http://schemas.microsoft.com/office/drawing/2014/main" id="{83F805CA-72DA-D576-E69D-F8EBB7A6C0A1}"/>
              </a:ext>
            </a:extLst>
          </p:cNvPr>
          <p:cNvSpPr>
            <a:spLocks/>
          </p:cNvSpPr>
          <p:nvPr/>
        </p:nvSpPr>
        <p:spPr>
          <a:xfrm>
            <a:off x="547688" y="4708155"/>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2" name="Rectangle 91">
            <a:extLst>
              <a:ext uri="{FF2B5EF4-FFF2-40B4-BE49-F238E27FC236}">
                <a16:creationId xmlns:a16="http://schemas.microsoft.com/office/drawing/2014/main" id="{6DE7E3FD-9CC0-E3AB-649C-B99B26DD6F40}"/>
              </a:ext>
            </a:extLst>
          </p:cNvPr>
          <p:cNvSpPr>
            <a:spLocks/>
          </p:cNvSpPr>
          <p:nvPr/>
        </p:nvSpPr>
        <p:spPr>
          <a:xfrm>
            <a:off x="547688" y="507195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3" name="Rectangle 92">
            <a:extLst>
              <a:ext uri="{FF2B5EF4-FFF2-40B4-BE49-F238E27FC236}">
                <a16:creationId xmlns:a16="http://schemas.microsoft.com/office/drawing/2014/main" id="{E5B353D7-7AAB-8E2E-25E3-B586288BDFCC}"/>
              </a:ext>
            </a:extLst>
          </p:cNvPr>
          <p:cNvSpPr>
            <a:spLocks/>
          </p:cNvSpPr>
          <p:nvPr/>
        </p:nvSpPr>
        <p:spPr>
          <a:xfrm>
            <a:off x="547688" y="543575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98" name="Rectangle 97">
            <a:extLst>
              <a:ext uri="{FF2B5EF4-FFF2-40B4-BE49-F238E27FC236}">
                <a16:creationId xmlns:a16="http://schemas.microsoft.com/office/drawing/2014/main" id="{452A6C8E-3C18-9861-1E2D-A7903A64BF57}"/>
              </a:ext>
            </a:extLst>
          </p:cNvPr>
          <p:cNvSpPr>
            <a:spLocks/>
          </p:cNvSpPr>
          <p:nvPr/>
        </p:nvSpPr>
        <p:spPr>
          <a:xfrm>
            <a:off x="6331009" y="143398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3" name="Rectangle 102">
            <a:extLst>
              <a:ext uri="{FF2B5EF4-FFF2-40B4-BE49-F238E27FC236}">
                <a16:creationId xmlns:a16="http://schemas.microsoft.com/office/drawing/2014/main" id="{1D6B78F6-6813-C688-5CE9-3F137CD3B10A}"/>
              </a:ext>
            </a:extLst>
          </p:cNvPr>
          <p:cNvSpPr>
            <a:spLocks/>
          </p:cNvSpPr>
          <p:nvPr/>
        </p:nvSpPr>
        <p:spPr>
          <a:xfrm>
            <a:off x="6331009" y="1797779"/>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4" name="Rectangle 103">
            <a:extLst>
              <a:ext uri="{FF2B5EF4-FFF2-40B4-BE49-F238E27FC236}">
                <a16:creationId xmlns:a16="http://schemas.microsoft.com/office/drawing/2014/main" id="{52B8ABB9-C43C-02BF-F859-44A7F863EAB4}"/>
              </a:ext>
            </a:extLst>
          </p:cNvPr>
          <p:cNvSpPr>
            <a:spLocks/>
          </p:cNvSpPr>
          <p:nvPr/>
        </p:nvSpPr>
        <p:spPr>
          <a:xfrm>
            <a:off x="6331009" y="2161576"/>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1" name="Rectangle 110">
            <a:extLst>
              <a:ext uri="{FF2B5EF4-FFF2-40B4-BE49-F238E27FC236}">
                <a16:creationId xmlns:a16="http://schemas.microsoft.com/office/drawing/2014/main" id="{E7EC1CBA-B50B-9E1C-7657-40A057141326}"/>
              </a:ext>
            </a:extLst>
          </p:cNvPr>
          <p:cNvSpPr>
            <a:spLocks/>
          </p:cNvSpPr>
          <p:nvPr/>
        </p:nvSpPr>
        <p:spPr>
          <a:xfrm>
            <a:off x="6331009" y="252537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2" name="Rectangle 111">
            <a:extLst>
              <a:ext uri="{FF2B5EF4-FFF2-40B4-BE49-F238E27FC236}">
                <a16:creationId xmlns:a16="http://schemas.microsoft.com/office/drawing/2014/main" id="{3E5F1F6B-4592-23B1-7226-2D960A281680}"/>
              </a:ext>
            </a:extLst>
          </p:cNvPr>
          <p:cNvSpPr>
            <a:spLocks/>
          </p:cNvSpPr>
          <p:nvPr/>
        </p:nvSpPr>
        <p:spPr>
          <a:xfrm>
            <a:off x="6331009" y="2889170"/>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3" name="Rectangle 112">
            <a:extLst>
              <a:ext uri="{FF2B5EF4-FFF2-40B4-BE49-F238E27FC236}">
                <a16:creationId xmlns:a16="http://schemas.microsoft.com/office/drawing/2014/main" id="{1B457FCC-71D1-A138-48CE-D612C6B39A96}"/>
              </a:ext>
            </a:extLst>
          </p:cNvPr>
          <p:cNvSpPr>
            <a:spLocks/>
          </p:cNvSpPr>
          <p:nvPr/>
        </p:nvSpPr>
        <p:spPr>
          <a:xfrm>
            <a:off x="6331010" y="3252967"/>
            <a:ext cx="3484689"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de-DE" sz="1600">
                <a:solidFill>
                  <a:schemeClr val="bg1"/>
                </a:solidFill>
              </a:rPr>
              <a:t>G</a:t>
            </a:r>
          </a:p>
        </p:txBody>
      </p:sp>
      <p:sp>
        <p:nvSpPr>
          <p:cNvPr id="114" name="Rectangle 113">
            <a:extLst>
              <a:ext uri="{FF2B5EF4-FFF2-40B4-BE49-F238E27FC236}">
                <a16:creationId xmlns:a16="http://schemas.microsoft.com/office/drawing/2014/main" id="{14CF90CC-32AF-10F4-042E-F357FA0ABF54}"/>
              </a:ext>
            </a:extLst>
          </p:cNvPr>
          <p:cNvSpPr>
            <a:spLocks/>
          </p:cNvSpPr>
          <p:nvPr/>
        </p:nvSpPr>
        <p:spPr>
          <a:xfrm>
            <a:off x="6331009" y="3616764"/>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5" name="Rectangle 114">
            <a:extLst>
              <a:ext uri="{FF2B5EF4-FFF2-40B4-BE49-F238E27FC236}">
                <a16:creationId xmlns:a16="http://schemas.microsoft.com/office/drawing/2014/main" id="{39C2B240-40DE-B52E-2073-60CB7236298C}"/>
              </a:ext>
            </a:extLst>
          </p:cNvPr>
          <p:cNvSpPr>
            <a:spLocks/>
          </p:cNvSpPr>
          <p:nvPr/>
        </p:nvSpPr>
        <p:spPr>
          <a:xfrm>
            <a:off x="6331009" y="3980561"/>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6" name="Rectangle 115">
            <a:extLst>
              <a:ext uri="{FF2B5EF4-FFF2-40B4-BE49-F238E27FC236}">
                <a16:creationId xmlns:a16="http://schemas.microsoft.com/office/drawing/2014/main" id="{61D3EFD9-30E5-7D0E-A414-941B706661F3}"/>
              </a:ext>
            </a:extLst>
          </p:cNvPr>
          <p:cNvSpPr>
            <a:spLocks/>
          </p:cNvSpPr>
          <p:nvPr/>
        </p:nvSpPr>
        <p:spPr>
          <a:xfrm>
            <a:off x="6331009" y="4344358"/>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7" name="Rectangle 116">
            <a:extLst>
              <a:ext uri="{FF2B5EF4-FFF2-40B4-BE49-F238E27FC236}">
                <a16:creationId xmlns:a16="http://schemas.microsoft.com/office/drawing/2014/main" id="{7106E3CD-F2D0-C5B9-624A-92892A218AE2}"/>
              </a:ext>
            </a:extLst>
          </p:cNvPr>
          <p:cNvSpPr>
            <a:spLocks/>
          </p:cNvSpPr>
          <p:nvPr/>
        </p:nvSpPr>
        <p:spPr>
          <a:xfrm>
            <a:off x="6331009" y="4708155"/>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9" name="Rectangle 118">
            <a:extLst>
              <a:ext uri="{FF2B5EF4-FFF2-40B4-BE49-F238E27FC236}">
                <a16:creationId xmlns:a16="http://schemas.microsoft.com/office/drawing/2014/main" id="{17B421E7-2BCA-A1F9-01F7-95E5B182EBA1}"/>
              </a:ext>
            </a:extLst>
          </p:cNvPr>
          <p:cNvSpPr>
            <a:spLocks/>
          </p:cNvSpPr>
          <p:nvPr/>
        </p:nvSpPr>
        <p:spPr>
          <a:xfrm>
            <a:off x="6331009" y="507195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4" name="TextBox 13">
            <a:extLst>
              <a:ext uri="{FF2B5EF4-FFF2-40B4-BE49-F238E27FC236}">
                <a16:creationId xmlns:a16="http://schemas.microsoft.com/office/drawing/2014/main" id="{EBD047B0-F6D3-0FD1-52D2-B93D5EDF8470}"/>
              </a:ext>
            </a:extLst>
          </p:cNvPr>
          <p:cNvSpPr txBox="1">
            <a:spLocks/>
          </p:cNvSpPr>
          <p:nvPr/>
        </p:nvSpPr>
        <p:spPr>
          <a:xfrm>
            <a:off x="4427833" y="1098710"/>
            <a:ext cx="1634449"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Date of submission</a:t>
            </a:r>
          </a:p>
        </p:txBody>
      </p:sp>
      <p:sp>
        <p:nvSpPr>
          <p:cNvPr id="9" name="Rectangle 8">
            <a:extLst>
              <a:ext uri="{FF2B5EF4-FFF2-40B4-BE49-F238E27FC236}">
                <a16:creationId xmlns:a16="http://schemas.microsoft.com/office/drawing/2014/main" id="{F7EE70E9-E8BC-F565-02FA-89A771FE2BDE}"/>
              </a:ext>
            </a:extLst>
          </p:cNvPr>
          <p:cNvSpPr>
            <a:spLocks/>
          </p:cNvSpPr>
          <p:nvPr/>
        </p:nvSpPr>
        <p:spPr>
          <a:xfrm>
            <a:off x="547688" y="1433982"/>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085" name="TextBox 1084">
            <a:extLst>
              <a:ext uri="{FF2B5EF4-FFF2-40B4-BE49-F238E27FC236}">
                <a16:creationId xmlns:a16="http://schemas.microsoft.com/office/drawing/2014/main" id="{117AE1D2-C668-75CB-CED5-1D13DD1E131B}"/>
              </a:ext>
            </a:extLst>
          </p:cNvPr>
          <p:cNvSpPr txBox="1">
            <a:spLocks/>
          </p:cNvSpPr>
          <p:nvPr/>
        </p:nvSpPr>
        <p:spPr>
          <a:xfrm>
            <a:off x="4427833" y="1503418"/>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5; Mar 11; Mar 19</a:t>
            </a:r>
          </a:p>
        </p:txBody>
      </p:sp>
      <p:sp>
        <p:nvSpPr>
          <p:cNvPr id="1086" name="TextBox 1085">
            <a:extLst>
              <a:ext uri="{FF2B5EF4-FFF2-40B4-BE49-F238E27FC236}">
                <a16:creationId xmlns:a16="http://schemas.microsoft.com/office/drawing/2014/main" id="{F38484FE-F3FF-9E80-E67D-7547520D9F20}"/>
              </a:ext>
            </a:extLst>
          </p:cNvPr>
          <p:cNvSpPr txBox="1">
            <a:spLocks/>
          </p:cNvSpPr>
          <p:nvPr/>
        </p:nvSpPr>
        <p:spPr>
          <a:xfrm>
            <a:off x="4427833" y="1867215"/>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9; Mar 20</a:t>
            </a:r>
          </a:p>
        </p:txBody>
      </p:sp>
      <p:sp>
        <p:nvSpPr>
          <p:cNvPr id="1087" name="TextBox 1086">
            <a:extLst>
              <a:ext uri="{FF2B5EF4-FFF2-40B4-BE49-F238E27FC236}">
                <a16:creationId xmlns:a16="http://schemas.microsoft.com/office/drawing/2014/main" id="{74EFC5DB-88FA-9702-88BB-F2E5CFB9D1B6}"/>
              </a:ext>
            </a:extLst>
          </p:cNvPr>
          <p:cNvSpPr txBox="1">
            <a:spLocks/>
          </p:cNvSpPr>
          <p:nvPr/>
        </p:nvSpPr>
        <p:spPr>
          <a:xfrm>
            <a:off x="4427833" y="2283089"/>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9; Mar 20</a:t>
            </a:r>
          </a:p>
        </p:txBody>
      </p:sp>
      <p:sp>
        <p:nvSpPr>
          <p:cNvPr id="1088" name="TextBox 1087">
            <a:extLst>
              <a:ext uri="{FF2B5EF4-FFF2-40B4-BE49-F238E27FC236}">
                <a16:creationId xmlns:a16="http://schemas.microsoft.com/office/drawing/2014/main" id="{8B726812-913C-B731-8424-8E936C8EADE1}"/>
              </a:ext>
            </a:extLst>
          </p:cNvPr>
          <p:cNvSpPr txBox="1">
            <a:spLocks/>
          </p:cNvSpPr>
          <p:nvPr/>
        </p:nvSpPr>
        <p:spPr>
          <a:xfrm>
            <a:off x="4427833" y="2638207"/>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10</a:t>
            </a:r>
          </a:p>
        </p:txBody>
      </p:sp>
      <p:sp>
        <p:nvSpPr>
          <p:cNvPr id="1089" name="TextBox 1088">
            <a:extLst>
              <a:ext uri="{FF2B5EF4-FFF2-40B4-BE49-F238E27FC236}">
                <a16:creationId xmlns:a16="http://schemas.microsoft.com/office/drawing/2014/main" id="{FCF504AF-AD75-3E06-C43B-4EAB25D4F720}"/>
              </a:ext>
            </a:extLst>
          </p:cNvPr>
          <p:cNvSpPr txBox="1">
            <a:spLocks/>
          </p:cNvSpPr>
          <p:nvPr/>
        </p:nvSpPr>
        <p:spPr>
          <a:xfrm>
            <a:off x="4427833" y="2993325"/>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sp>
        <p:nvSpPr>
          <p:cNvPr id="1090" name="TextBox 1089">
            <a:extLst>
              <a:ext uri="{FF2B5EF4-FFF2-40B4-BE49-F238E27FC236}">
                <a16:creationId xmlns:a16="http://schemas.microsoft.com/office/drawing/2014/main" id="{8272ABB9-890D-A128-CE7C-86F73D8D352C}"/>
              </a:ext>
            </a:extLst>
          </p:cNvPr>
          <p:cNvSpPr txBox="1">
            <a:spLocks/>
          </p:cNvSpPr>
          <p:nvPr/>
        </p:nvSpPr>
        <p:spPr>
          <a:xfrm>
            <a:off x="4427833" y="3348443"/>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sp>
        <p:nvSpPr>
          <p:cNvPr id="1091" name="TextBox 1090">
            <a:extLst>
              <a:ext uri="{FF2B5EF4-FFF2-40B4-BE49-F238E27FC236}">
                <a16:creationId xmlns:a16="http://schemas.microsoft.com/office/drawing/2014/main" id="{D88320B4-AE48-C09A-BA28-7600923065AF}"/>
              </a:ext>
            </a:extLst>
          </p:cNvPr>
          <p:cNvSpPr txBox="1">
            <a:spLocks/>
          </p:cNvSpPr>
          <p:nvPr/>
        </p:nvSpPr>
        <p:spPr>
          <a:xfrm>
            <a:off x="4427833" y="4058679"/>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2" name="TextBox 1091">
            <a:extLst>
              <a:ext uri="{FF2B5EF4-FFF2-40B4-BE49-F238E27FC236}">
                <a16:creationId xmlns:a16="http://schemas.microsoft.com/office/drawing/2014/main" id="{7964BF45-5E57-1CED-1DD0-F26FC92D2032}"/>
              </a:ext>
            </a:extLst>
          </p:cNvPr>
          <p:cNvSpPr txBox="1">
            <a:spLocks/>
          </p:cNvSpPr>
          <p:nvPr/>
        </p:nvSpPr>
        <p:spPr>
          <a:xfrm>
            <a:off x="4427833" y="4413162"/>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3" name="TextBox 1092">
            <a:extLst>
              <a:ext uri="{FF2B5EF4-FFF2-40B4-BE49-F238E27FC236}">
                <a16:creationId xmlns:a16="http://schemas.microsoft.com/office/drawing/2014/main" id="{7B920706-9BCE-D9E9-6CD1-6D78F0F116FB}"/>
              </a:ext>
            </a:extLst>
          </p:cNvPr>
          <p:cNvSpPr txBox="1">
            <a:spLocks/>
          </p:cNvSpPr>
          <p:nvPr/>
        </p:nvSpPr>
        <p:spPr>
          <a:xfrm>
            <a:off x="4427833" y="3703561"/>
            <a:ext cx="163444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19</a:t>
            </a:r>
          </a:p>
        </p:txBody>
      </p:sp>
      <p:cxnSp>
        <p:nvCxnSpPr>
          <p:cNvPr id="1115" name="LineBasicStrong 6">
            <a:extLst>
              <a:ext uri="{FF2B5EF4-FFF2-40B4-BE49-F238E27FC236}">
                <a16:creationId xmlns:a16="http://schemas.microsoft.com/office/drawing/2014/main" id="{20D795C2-966D-A5C0-3C28-3FC24EF532DC}"/>
              </a:ext>
            </a:extLst>
          </p:cNvPr>
          <p:cNvCxnSpPr>
            <a:cxnSpLocks/>
          </p:cNvCxnSpPr>
          <p:nvPr>
            <p:custDataLst>
              <p:tags r:id="rId3"/>
            </p:custDataLst>
          </p:nvPr>
        </p:nvCxnSpPr>
        <p:spPr>
          <a:xfrm>
            <a:off x="547688" y="1777649"/>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7" name="LineBasicStrong 6">
            <a:extLst>
              <a:ext uri="{FF2B5EF4-FFF2-40B4-BE49-F238E27FC236}">
                <a16:creationId xmlns:a16="http://schemas.microsoft.com/office/drawing/2014/main" id="{3CEAA091-9464-1FBC-9684-6B608E7F0216}"/>
              </a:ext>
            </a:extLst>
          </p:cNvPr>
          <p:cNvCxnSpPr>
            <a:cxnSpLocks/>
          </p:cNvCxnSpPr>
          <p:nvPr>
            <p:custDataLst>
              <p:tags r:id="rId4"/>
            </p:custDataLst>
          </p:nvPr>
        </p:nvCxnSpPr>
        <p:spPr>
          <a:xfrm>
            <a:off x="547688" y="2141446"/>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8" name="LineBasicStrong 6">
            <a:extLst>
              <a:ext uri="{FF2B5EF4-FFF2-40B4-BE49-F238E27FC236}">
                <a16:creationId xmlns:a16="http://schemas.microsoft.com/office/drawing/2014/main" id="{BE423E61-A65A-8BA7-D8B0-E2274405897B}"/>
              </a:ext>
            </a:extLst>
          </p:cNvPr>
          <p:cNvCxnSpPr>
            <a:cxnSpLocks/>
          </p:cNvCxnSpPr>
          <p:nvPr>
            <p:custDataLst>
              <p:tags r:id="rId5"/>
            </p:custDataLst>
          </p:nvPr>
        </p:nvCxnSpPr>
        <p:spPr>
          <a:xfrm>
            <a:off x="547688" y="2505243"/>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19" name="LineBasicStrong 6">
            <a:extLst>
              <a:ext uri="{FF2B5EF4-FFF2-40B4-BE49-F238E27FC236}">
                <a16:creationId xmlns:a16="http://schemas.microsoft.com/office/drawing/2014/main" id="{5918CEE8-262E-A688-4112-F313CB95D2AC}"/>
              </a:ext>
            </a:extLst>
          </p:cNvPr>
          <p:cNvCxnSpPr>
            <a:cxnSpLocks/>
          </p:cNvCxnSpPr>
          <p:nvPr>
            <p:custDataLst>
              <p:tags r:id="rId6"/>
            </p:custDataLst>
          </p:nvPr>
        </p:nvCxnSpPr>
        <p:spPr>
          <a:xfrm>
            <a:off x="547688" y="2869040"/>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0" name="LineBasicStrong 6">
            <a:extLst>
              <a:ext uri="{FF2B5EF4-FFF2-40B4-BE49-F238E27FC236}">
                <a16:creationId xmlns:a16="http://schemas.microsoft.com/office/drawing/2014/main" id="{1E1E5EE7-17AD-17B7-8280-AA5F0F03B44F}"/>
              </a:ext>
            </a:extLst>
          </p:cNvPr>
          <p:cNvCxnSpPr>
            <a:cxnSpLocks/>
          </p:cNvCxnSpPr>
          <p:nvPr>
            <p:custDataLst>
              <p:tags r:id="rId7"/>
            </p:custDataLst>
          </p:nvPr>
        </p:nvCxnSpPr>
        <p:spPr>
          <a:xfrm>
            <a:off x="547688" y="3232837"/>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1" name="LineBasicStrong 6">
            <a:extLst>
              <a:ext uri="{FF2B5EF4-FFF2-40B4-BE49-F238E27FC236}">
                <a16:creationId xmlns:a16="http://schemas.microsoft.com/office/drawing/2014/main" id="{9A965BD3-558D-D7E3-9A09-18B3086B0A72}"/>
              </a:ext>
            </a:extLst>
          </p:cNvPr>
          <p:cNvCxnSpPr>
            <a:cxnSpLocks/>
          </p:cNvCxnSpPr>
          <p:nvPr>
            <p:custDataLst>
              <p:tags r:id="rId8"/>
            </p:custDataLst>
          </p:nvPr>
        </p:nvCxnSpPr>
        <p:spPr>
          <a:xfrm>
            <a:off x="547688" y="3596634"/>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2" name="LineBasicStrong 6">
            <a:extLst>
              <a:ext uri="{FF2B5EF4-FFF2-40B4-BE49-F238E27FC236}">
                <a16:creationId xmlns:a16="http://schemas.microsoft.com/office/drawing/2014/main" id="{48BE004C-2BD8-7C0F-0454-81AD444DB5AB}"/>
              </a:ext>
            </a:extLst>
          </p:cNvPr>
          <p:cNvCxnSpPr>
            <a:cxnSpLocks/>
          </p:cNvCxnSpPr>
          <p:nvPr>
            <p:custDataLst>
              <p:tags r:id="rId9"/>
            </p:custDataLst>
          </p:nvPr>
        </p:nvCxnSpPr>
        <p:spPr>
          <a:xfrm>
            <a:off x="547688" y="3960431"/>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3" name="LineBasicStrong 6">
            <a:extLst>
              <a:ext uri="{FF2B5EF4-FFF2-40B4-BE49-F238E27FC236}">
                <a16:creationId xmlns:a16="http://schemas.microsoft.com/office/drawing/2014/main" id="{0ACE4EF9-CCC2-BF55-042C-5254D727DF66}"/>
              </a:ext>
            </a:extLst>
          </p:cNvPr>
          <p:cNvCxnSpPr>
            <a:cxnSpLocks/>
          </p:cNvCxnSpPr>
          <p:nvPr>
            <p:custDataLst>
              <p:tags r:id="rId10"/>
            </p:custDataLst>
          </p:nvPr>
        </p:nvCxnSpPr>
        <p:spPr>
          <a:xfrm>
            <a:off x="547688" y="4324228"/>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4" name="LineBasicStrong 6">
            <a:extLst>
              <a:ext uri="{FF2B5EF4-FFF2-40B4-BE49-F238E27FC236}">
                <a16:creationId xmlns:a16="http://schemas.microsoft.com/office/drawing/2014/main" id="{3E6E1598-7789-21B9-5C98-A6DB8CD071FF}"/>
              </a:ext>
            </a:extLst>
          </p:cNvPr>
          <p:cNvCxnSpPr>
            <a:cxnSpLocks/>
          </p:cNvCxnSpPr>
          <p:nvPr>
            <p:custDataLst>
              <p:tags r:id="rId11"/>
            </p:custDataLst>
          </p:nvPr>
        </p:nvCxnSpPr>
        <p:spPr>
          <a:xfrm>
            <a:off x="547688" y="4688025"/>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5" name="LineBasicStrong 6">
            <a:extLst>
              <a:ext uri="{FF2B5EF4-FFF2-40B4-BE49-F238E27FC236}">
                <a16:creationId xmlns:a16="http://schemas.microsoft.com/office/drawing/2014/main" id="{88303A4F-26E4-1F98-869D-0691912C2EC4}"/>
              </a:ext>
            </a:extLst>
          </p:cNvPr>
          <p:cNvCxnSpPr>
            <a:cxnSpLocks/>
          </p:cNvCxnSpPr>
          <p:nvPr>
            <p:custDataLst>
              <p:tags r:id="rId12"/>
            </p:custDataLst>
          </p:nvPr>
        </p:nvCxnSpPr>
        <p:spPr>
          <a:xfrm>
            <a:off x="547688" y="5051822"/>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26" name="LineBasicStrong 6">
            <a:extLst>
              <a:ext uri="{FF2B5EF4-FFF2-40B4-BE49-F238E27FC236}">
                <a16:creationId xmlns:a16="http://schemas.microsoft.com/office/drawing/2014/main" id="{E020C001-3A3B-3FAA-4A88-22FB6C692761}"/>
              </a:ext>
            </a:extLst>
          </p:cNvPr>
          <p:cNvCxnSpPr>
            <a:cxnSpLocks/>
          </p:cNvCxnSpPr>
          <p:nvPr>
            <p:custDataLst>
              <p:tags r:id="rId13"/>
            </p:custDataLst>
          </p:nvPr>
        </p:nvCxnSpPr>
        <p:spPr>
          <a:xfrm>
            <a:off x="547688" y="5415619"/>
            <a:ext cx="5514594"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30" name="TextBox 1129">
            <a:extLst>
              <a:ext uri="{FF2B5EF4-FFF2-40B4-BE49-F238E27FC236}">
                <a16:creationId xmlns:a16="http://schemas.microsoft.com/office/drawing/2014/main" id="{7167572E-C7E7-49A1-C663-53D1223FFA9E}"/>
              </a:ext>
            </a:extLst>
          </p:cNvPr>
          <p:cNvSpPr txBox="1">
            <a:spLocks/>
          </p:cNvSpPr>
          <p:nvPr/>
        </p:nvSpPr>
        <p:spPr>
          <a:xfrm>
            <a:off x="4427833" y="4776960"/>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31" name="TextBox 1130">
            <a:extLst>
              <a:ext uri="{FF2B5EF4-FFF2-40B4-BE49-F238E27FC236}">
                <a16:creationId xmlns:a16="http://schemas.microsoft.com/office/drawing/2014/main" id="{4F9FEC26-6AC9-6E69-BFE9-42A8640938DD}"/>
              </a:ext>
            </a:extLst>
          </p:cNvPr>
          <p:cNvSpPr txBox="1">
            <a:spLocks/>
          </p:cNvSpPr>
          <p:nvPr/>
        </p:nvSpPr>
        <p:spPr>
          <a:xfrm>
            <a:off x="4427833" y="5505189"/>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095" name="TextBox 1094">
            <a:extLst>
              <a:ext uri="{FF2B5EF4-FFF2-40B4-BE49-F238E27FC236}">
                <a16:creationId xmlns:a16="http://schemas.microsoft.com/office/drawing/2014/main" id="{5CA4D9E1-BE6C-EF69-76BD-0DFD181F8809}"/>
              </a:ext>
            </a:extLst>
          </p:cNvPr>
          <p:cNvSpPr txBox="1">
            <a:spLocks/>
          </p:cNvSpPr>
          <p:nvPr/>
        </p:nvSpPr>
        <p:spPr>
          <a:xfrm>
            <a:off x="2381101" y="1503418"/>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Schaper Energy Consulting</a:t>
            </a:r>
          </a:p>
        </p:txBody>
      </p:sp>
      <p:sp>
        <p:nvSpPr>
          <p:cNvPr id="1096" name="TextBox 1095">
            <a:extLst>
              <a:ext uri="{FF2B5EF4-FFF2-40B4-BE49-F238E27FC236}">
                <a16:creationId xmlns:a16="http://schemas.microsoft.com/office/drawing/2014/main" id="{65ED68E2-181C-4556-4901-FD19EFE052C7}"/>
              </a:ext>
            </a:extLst>
          </p:cNvPr>
          <p:cNvSpPr txBox="1">
            <a:spLocks/>
          </p:cNvSpPr>
          <p:nvPr/>
        </p:nvSpPr>
        <p:spPr>
          <a:xfrm>
            <a:off x="2381101" y="1867215"/>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Reliant Energy</a:t>
            </a:r>
            <a:r>
              <a:rPr lang="en-US" sz="1200" baseline="30000"/>
              <a:t>1</a:t>
            </a:r>
            <a:endParaRPr lang="en-US" sz="1200"/>
          </a:p>
        </p:txBody>
      </p:sp>
      <p:sp>
        <p:nvSpPr>
          <p:cNvPr id="1097" name="TextBox 1096">
            <a:extLst>
              <a:ext uri="{FF2B5EF4-FFF2-40B4-BE49-F238E27FC236}">
                <a16:creationId xmlns:a16="http://schemas.microsoft.com/office/drawing/2014/main" id="{BAD71EB3-8C9D-9377-4DFE-33A66D81AA66}"/>
              </a:ext>
            </a:extLst>
          </p:cNvPr>
          <p:cNvSpPr txBox="1">
            <a:spLocks/>
          </p:cNvSpPr>
          <p:nvPr/>
        </p:nvSpPr>
        <p:spPr>
          <a:xfrm>
            <a:off x="2381101" y="2283089"/>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Crusoe</a:t>
            </a:r>
          </a:p>
        </p:txBody>
      </p:sp>
      <p:sp>
        <p:nvSpPr>
          <p:cNvPr id="1098" name="TextBox 1097">
            <a:extLst>
              <a:ext uri="{FF2B5EF4-FFF2-40B4-BE49-F238E27FC236}">
                <a16:creationId xmlns:a16="http://schemas.microsoft.com/office/drawing/2014/main" id="{989D32C8-A9A6-8A96-D30F-B497061309CF}"/>
              </a:ext>
            </a:extLst>
          </p:cNvPr>
          <p:cNvSpPr txBox="1">
            <a:spLocks/>
          </p:cNvSpPr>
          <p:nvPr/>
        </p:nvSpPr>
        <p:spPr>
          <a:xfrm>
            <a:off x="2381101" y="2638207"/>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Rose City Partners</a:t>
            </a:r>
          </a:p>
        </p:txBody>
      </p:sp>
      <p:sp>
        <p:nvSpPr>
          <p:cNvPr id="1099" name="TextBox 1098">
            <a:extLst>
              <a:ext uri="{FF2B5EF4-FFF2-40B4-BE49-F238E27FC236}">
                <a16:creationId xmlns:a16="http://schemas.microsoft.com/office/drawing/2014/main" id="{890132A0-FA48-F724-9B29-7C31235DC309}"/>
              </a:ext>
            </a:extLst>
          </p:cNvPr>
          <p:cNvSpPr txBox="1">
            <a:spLocks/>
          </p:cNvSpPr>
          <p:nvPr/>
        </p:nvSpPr>
        <p:spPr>
          <a:xfrm>
            <a:off x="2381101" y="2993325"/>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err="1"/>
              <a:t>Lancium</a:t>
            </a:r>
            <a:endParaRPr lang="en-US" sz="1200"/>
          </a:p>
        </p:txBody>
      </p:sp>
      <p:sp>
        <p:nvSpPr>
          <p:cNvPr id="1100" name="TextBox 1099">
            <a:extLst>
              <a:ext uri="{FF2B5EF4-FFF2-40B4-BE49-F238E27FC236}">
                <a16:creationId xmlns:a16="http://schemas.microsoft.com/office/drawing/2014/main" id="{03406438-1059-9ADD-991A-F999D7E9E402}"/>
              </a:ext>
            </a:extLst>
          </p:cNvPr>
          <p:cNvSpPr txBox="1">
            <a:spLocks/>
          </p:cNvSpPr>
          <p:nvPr/>
        </p:nvSpPr>
        <p:spPr>
          <a:xfrm>
            <a:off x="2381101" y="3348443"/>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Skybox Datacenters</a:t>
            </a:r>
          </a:p>
        </p:txBody>
      </p:sp>
      <p:sp>
        <p:nvSpPr>
          <p:cNvPr id="1101" name="TextBox 1100">
            <a:extLst>
              <a:ext uri="{FF2B5EF4-FFF2-40B4-BE49-F238E27FC236}">
                <a16:creationId xmlns:a16="http://schemas.microsoft.com/office/drawing/2014/main" id="{A9C6C2A0-B50E-734E-0E54-A4B84F4F57F9}"/>
              </a:ext>
            </a:extLst>
          </p:cNvPr>
          <p:cNvSpPr txBox="1">
            <a:spLocks/>
          </p:cNvSpPr>
          <p:nvPr/>
        </p:nvSpPr>
        <p:spPr>
          <a:xfrm>
            <a:off x="2381101" y="4058679"/>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Oncor</a:t>
            </a:r>
          </a:p>
        </p:txBody>
      </p:sp>
      <p:sp>
        <p:nvSpPr>
          <p:cNvPr id="1102" name="TextBox 1101">
            <a:extLst>
              <a:ext uri="{FF2B5EF4-FFF2-40B4-BE49-F238E27FC236}">
                <a16:creationId xmlns:a16="http://schemas.microsoft.com/office/drawing/2014/main" id="{633FDE5F-C228-B9F1-D775-64BC3C0EAE61}"/>
              </a:ext>
            </a:extLst>
          </p:cNvPr>
          <p:cNvSpPr txBox="1">
            <a:spLocks/>
          </p:cNvSpPr>
          <p:nvPr/>
        </p:nvSpPr>
        <p:spPr>
          <a:xfrm>
            <a:off x="2381101" y="4413794"/>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CenterPoint Energy</a:t>
            </a:r>
          </a:p>
        </p:txBody>
      </p:sp>
      <p:sp>
        <p:nvSpPr>
          <p:cNvPr id="1103" name="TextBox 1102">
            <a:extLst>
              <a:ext uri="{FF2B5EF4-FFF2-40B4-BE49-F238E27FC236}">
                <a16:creationId xmlns:a16="http://schemas.microsoft.com/office/drawing/2014/main" id="{FDFB94EE-2ED1-1AA5-D4D6-A5BF4515D994}"/>
              </a:ext>
            </a:extLst>
          </p:cNvPr>
          <p:cNvSpPr txBox="1">
            <a:spLocks/>
          </p:cNvSpPr>
          <p:nvPr/>
        </p:nvSpPr>
        <p:spPr>
          <a:xfrm>
            <a:off x="2381101" y="3703561"/>
            <a:ext cx="187644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IREN</a:t>
            </a:r>
          </a:p>
        </p:txBody>
      </p:sp>
      <p:sp>
        <p:nvSpPr>
          <p:cNvPr id="1127" name="TextBox 1126">
            <a:extLst>
              <a:ext uri="{FF2B5EF4-FFF2-40B4-BE49-F238E27FC236}">
                <a16:creationId xmlns:a16="http://schemas.microsoft.com/office/drawing/2014/main" id="{CD67DBCF-FD24-FA65-48D9-D9BF47B66B28}"/>
              </a:ext>
            </a:extLst>
          </p:cNvPr>
          <p:cNvSpPr txBox="1">
            <a:spLocks/>
          </p:cNvSpPr>
          <p:nvPr/>
        </p:nvSpPr>
        <p:spPr>
          <a:xfrm>
            <a:off x="2381101" y="4777592"/>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a:t>Stream Datacenters</a:t>
            </a:r>
            <a:r>
              <a:rPr lang="en-US" sz="1200" baseline="30000"/>
              <a:t>2</a:t>
            </a:r>
            <a:endParaRPr lang="en-US" sz="1200"/>
          </a:p>
        </p:txBody>
      </p:sp>
      <p:sp>
        <p:nvSpPr>
          <p:cNvPr id="1128" name="TextBox 1127">
            <a:extLst>
              <a:ext uri="{FF2B5EF4-FFF2-40B4-BE49-F238E27FC236}">
                <a16:creationId xmlns:a16="http://schemas.microsoft.com/office/drawing/2014/main" id="{31A37A43-8299-F6C4-0D92-505FD0DA85BB}"/>
              </a:ext>
            </a:extLst>
          </p:cNvPr>
          <p:cNvSpPr txBox="1">
            <a:spLocks/>
          </p:cNvSpPr>
          <p:nvPr/>
        </p:nvSpPr>
        <p:spPr>
          <a:xfrm>
            <a:off x="2381101" y="5505189"/>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Agentic Infrastructure</a:t>
            </a:r>
            <a:r>
              <a:rPr lang="en-US" sz="1200" baseline="30000"/>
              <a:t>1</a:t>
            </a:r>
            <a:endParaRPr lang="en-US" sz="1200"/>
          </a:p>
        </p:txBody>
      </p:sp>
      <p:sp>
        <p:nvSpPr>
          <p:cNvPr id="1129" name="TextBox 1128">
            <a:extLst>
              <a:ext uri="{FF2B5EF4-FFF2-40B4-BE49-F238E27FC236}">
                <a16:creationId xmlns:a16="http://schemas.microsoft.com/office/drawing/2014/main" id="{9FDCB4DD-E534-E941-B0AF-1DFB0167E665}"/>
              </a:ext>
            </a:extLst>
          </p:cNvPr>
          <p:cNvSpPr txBox="1">
            <a:spLocks/>
          </p:cNvSpPr>
          <p:nvPr/>
        </p:nvSpPr>
        <p:spPr>
          <a:xfrm>
            <a:off x="2381101" y="5141390"/>
            <a:ext cx="18764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Provident Inc.</a:t>
            </a:r>
            <a:r>
              <a:rPr lang="en-US" sz="1200" baseline="30000"/>
              <a:t>2</a:t>
            </a:r>
            <a:endParaRPr lang="en-US" sz="1200"/>
          </a:p>
        </p:txBody>
      </p:sp>
      <p:sp>
        <p:nvSpPr>
          <p:cNvPr id="1132" name="TextBox 1131">
            <a:extLst>
              <a:ext uri="{FF2B5EF4-FFF2-40B4-BE49-F238E27FC236}">
                <a16:creationId xmlns:a16="http://schemas.microsoft.com/office/drawing/2014/main" id="{5554A087-33CF-0BCB-D974-724EF9394E7D}"/>
              </a:ext>
            </a:extLst>
          </p:cNvPr>
          <p:cNvSpPr txBox="1">
            <a:spLocks/>
          </p:cNvSpPr>
          <p:nvPr/>
        </p:nvSpPr>
        <p:spPr>
          <a:xfrm>
            <a:off x="4427833" y="5140758"/>
            <a:ext cx="1634449"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pic>
        <p:nvPicPr>
          <p:cNvPr id="1136" name="Picture 2" descr="Schaper Energy Consulting | LinkedIn">
            <a:extLst>
              <a:ext uri="{FF2B5EF4-FFF2-40B4-BE49-F238E27FC236}">
                <a16:creationId xmlns:a16="http://schemas.microsoft.com/office/drawing/2014/main" id="{AE5CFABC-20F9-924D-6E2E-857B8D1BB21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56004" y="1476779"/>
            <a:ext cx="246493" cy="2464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7" name="Picture 4" descr="The electricity provider Texans trust | Reliant Energy">
            <a:extLst>
              <a:ext uri="{FF2B5EF4-FFF2-40B4-BE49-F238E27FC236}">
                <a16:creationId xmlns:a16="http://schemas.microsoft.com/office/drawing/2014/main" id="{862AA5F5-4AC0-4CD1-A22E-F0EAC1F5AA7F}"/>
              </a:ext>
            </a:extLst>
          </p:cNvPr>
          <p:cNvPicPr>
            <a:picLocks noChangeAspect="1" noChangeArrowheads="1"/>
          </p:cNvPicPr>
          <p:nvPr/>
        </p:nvPicPr>
        <p:blipFill rotWithShape="1">
          <a:blip r:embed="rId30">
            <a:extLst>
              <a:ext uri="{28A0092B-C50C-407E-A947-70E740481C1C}">
                <a14:useLocalDpi xmlns:a14="http://schemas.microsoft.com/office/drawing/2010/main" val="0"/>
              </a:ext>
            </a:extLst>
          </a:blip>
          <a:srcRect l="10799" r="804"/>
          <a:stretch>
            <a:fillRect/>
          </a:stretch>
        </p:blipFill>
        <p:spPr bwMode="auto">
          <a:xfrm>
            <a:off x="1119246" y="1813283"/>
            <a:ext cx="520008" cy="29252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8" name="Picture 6" descr="Crusoe, Blue Owl Capital, and Primary Digital">
            <a:extLst>
              <a:ext uri="{FF2B5EF4-FFF2-40B4-BE49-F238E27FC236}">
                <a16:creationId xmlns:a16="http://schemas.microsoft.com/office/drawing/2014/main" id="{7D0DB36B-0897-EC0D-1BA4-8A20097BBED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970060" y="2211856"/>
            <a:ext cx="818380" cy="22297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39" name="Picture 1138">
            <a:extLst>
              <a:ext uri="{FF2B5EF4-FFF2-40B4-BE49-F238E27FC236}">
                <a16:creationId xmlns:a16="http://schemas.microsoft.com/office/drawing/2014/main" id="{61D8AF7E-9E95-292F-31E8-876F5CE68DED}"/>
              </a:ext>
            </a:extLst>
          </p:cNvPr>
          <p:cNvPicPr>
            <a:picLocks noChangeAspect="1"/>
          </p:cNvPicPr>
          <p:nvPr/>
        </p:nvPicPr>
        <p:blipFill>
          <a:blip r:embed="rId32">
            <a:clrChange>
              <a:clrFrom>
                <a:srgbClr val="DAD9C8"/>
              </a:clrFrom>
              <a:clrTo>
                <a:srgbClr val="DAD9C8">
                  <a:alpha val="0"/>
                </a:srgbClr>
              </a:clrTo>
            </a:clrChange>
          </a:blip>
          <a:stretch>
            <a:fillRect/>
          </a:stretch>
        </p:blipFill>
        <p:spPr>
          <a:xfrm>
            <a:off x="941890" y="2559160"/>
            <a:ext cx="874720" cy="255962"/>
          </a:xfrm>
          <a:prstGeom prst="rect">
            <a:avLst/>
          </a:prstGeom>
          <a:ln>
            <a:noFill/>
          </a:ln>
        </p:spPr>
      </p:pic>
      <p:pic>
        <p:nvPicPr>
          <p:cNvPr id="1140" name="Picture 8" descr="Lancium and Layer1 Settle Patent Infringement Suit">
            <a:extLst>
              <a:ext uri="{FF2B5EF4-FFF2-40B4-BE49-F238E27FC236}">
                <a16:creationId xmlns:a16="http://schemas.microsoft.com/office/drawing/2014/main" id="{328D3509-DD4A-B93F-3948-019E96812076}"/>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a:stretch>
            <a:fillRect/>
          </a:stretch>
        </p:blipFill>
        <p:spPr bwMode="auto">
          <a:xfrm>
            <a:off x="914261" y="2964917"/>
            <a:ext cx="929978" cy="17204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1" name="Picture 10" descr="Skybox Datacenters Data Center Locations">
            <a:extLst>
              <a:ext uri="{FF2B5EF4-FFF2-40B4-BE49-F238E27FC236}">
                <a16:creationId xmlns:a16="http://schemas.microsoft.com/office/drawing/2014/main" id="{045A32BB-5FFB-97B8-9CC4-66F45654A8DE}"/>
              </a:ext>
            </a:extLst>
          </p:cNvPr>
          <p:cNvPicPr>
            <a:picLocks noChangeAspect="1" noChangeArrowheads="1"/>
          </p:cNvPicPr>
          <p:nvPr/>
        </p:nvPicPr>
        <p:blipFill rotWithShape="1">
          <a:blip r:embed="rId34">
            <a:extLst>
              <a:ext uri="{28A0092B-C50C-407E-A947-70E740481C1C}">
                <a14:useLocalDpi xmlns:a14="http://schemas.microsoft.com/office/drawing/2010/main" val="0"/>
              </a:ext>
            </a:extLst>
          </a:blip>
          <a:srcRect/>
          <a:stretch>
            <a:fillRect/>
          </a:stretch>
        </p:blipFill>
        <p:spPr bwMode="auto">
          <a:xfrm>
            <a:off x="903922" y="3299393"/>
            <a:ext cx="950656" cy="23068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2" name="Picture 12" descr="Oncor Electric Delivery Company LLC - Bonham Area Chamber of ...">
            <a:extLst>
              <a:ext uri="{FF2B5EF4-FFF2-40B4-BE49-F238E27FC236}">
                <a16:creationId xmlns:a16="http://schemas.microsoft.com/office/drawing/2014/main" id="{3592FA7A-1391-477F-741C-9C0BB969DC8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32154" y="3989365"/>
            <a:ext cx="494193" cy="305929"/>
          </a:xfrm>
          <a:prstGeom prst="rect">
            <a:avLst/>
          </a:prstGeom>
          <a:ln>
            <a:noFill/>
          </a:ln>
          <a:extLst>
            <a:ext uri="{909E8E84-426E-40DD-AFC4-6F175D3DCCD1}">
              <a14:hiddenFill xmlns:a14="http://schemas.microsoft.com/office/drawing/2010/main">
                <a:solidFill>
                  <a:srgbClr val="FFFFFF"/>
                </a:solidFill>
              </a14:hiddenFill>
            </a:ext>
          </a:extLst>
        </p:spPr>
      </p:pic>
      <p:pic>
        <p:nvPicPr>
          <p:cNvPr id="1143" name="Picture 14" descr="centerpoint-energy-logo-vector - Redesign, Inc.">
            <a:extLst>
              <a:ext uri="{FF2B5EF4-FFF2-40B4-BE49-F238E27FC236}">
                <a16:creationId xmlns:a16="http://schemas.microsoft.com/office/drawing/2014/main" id="{E1C9E9D1-D5FD-BDC5-522F-026584F1E48B}"/>
              </a:ext>
            </a:extLst>
          </p:cNvPr>
          <p:cNvPicPr>
            <a:picLocks noChangeAspect="1" noChangeArrowheads="1"/>
          </p:cNvPicPr>
          <p:nvPr/>
        </p:nvPicPr>
        <p:blipFill rotWithShape="1">
          <a:blip r:embed="rId36">
            <a:extLst>
              <a:ext uri="{28A0092B-C50C-407E-A947-70E740481C1C}">
                <a14:useLocalDpi xmlns:a14="http://schemas.microsoft.com/office/drawing/2010/main" val="0"/>
              </a:ext>
            </a:extLst>
          </a:blip>
          <a:srcRect t="20515" b="20843"/>
          <a:stretch>
            <a:fillRect/>
          </a:stretch>
        </p:blipFill>
        <p:spPr bwMode="auto">
          <a:xfrm>
            <a:off x="1016754" y="4364412"/>
            <a:ext cx="724993" cy="2834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4" name="Picture 1143">
            <a:extLst>
              <a:ext uri="{FF2B5EF4-FFF2-40B4-BE49-F238E27FC236}">
                <a16:creationId xmlns:a16="http://schemas.microsoft.com/office/drawing/2014/main" id="{767585C6-D460-01BA-43F2-3556F0502A86}"/>
              </a:ext>
            </a:extLst>
          </p:cNvPr>
          <p:cNvPicPr>
            <a:picLocks noChangeAspect="1"/>
          </p:cNvPicPr>
          <p:nvPr/>
        </p:nvPicPr>
        <p:blipFill>
          <a:blip r:embed="rId37"/>
          <a:stretch>
            <a:fillRect/>
          </a:stretch>
        </p:blipFill>
        <p:spPr>
          <a:xfrm>
            <a:off x="1125070" y="3636779"/>
            <a:ext cx="508360" cy="283508"/>
          </a:xfrm>
          <a:prstGeom prst="rect">
            <a:avLst/>
          </a:prstGeom>
          <a:ln>
            <a:noFill/>
          </a:ln>
        </p:spPr>
      </p:pic>
      <p:pic>
        <p:nvPicPr>
          <p:cNvPr id="1145" name="Picture 16" descr="Stream Data Centers: Company Profile, Data Center Locations">
            <a:extLst>
              <a:ext uri="{FF2B5EF4-FFF2-40B4-BE49-F238E27FC236}">
                <a16:creationId xmlns:a16="http://schemas.microsoft.com/office/drawing/2014/main" id="{F1959764-6B2A-EC24-991E-1C9A8D375B4F}"/>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847429" y="4760245"/>
            <a:ext cx="1063643" cy="2193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46" name="Picture 1145">
            <a:extLst>
              <a:ext uri="{FF2B5EF4-FFF2-40B4-BE49-F238E27FC236}">
                <a16:creationId xmlns:a16="http://schemas.microsoft.com/office/drawing/2014/main" id="{FF2E0298-DDEC-F7DA-47C2-06047B8A21EE}"/>
              </a:ext>
            </a:extLst>
          </p:cNvPr>
          <p:cNvPicPr>
            <a:picLocks noChangeAspect="1"/>
          </p:cNvPicPr>
          <p:nvPr/>
        </p:nvPicPr>
        <p:blipFill>
          <a:blip r:embed="rId39">
            <a:clrChange>
              <a:clrFrom>
                <a:srgbClr val="F0F2F7"/>
              </a:clrFrom>
              <a:clrTo>
                <a:srgbClr val="F0F2F7">
                  <a:alpha val="0"/>
                </a:srgbClr>
              </a:clrTo>
            </a:clrChange>
          </a:blip>
          <a:stretch>
            <a:fillRect/>
          </a:stretch>
        </p:blipFill>
        <p:spPr>
          <a:xfrm>
            <a:off x="873010" y="5485673"/>
            <a:ext cx="1012479" cy="223697"/>
          </a:xfrm>
          <a:prstGeom prst="rect">
            <a:avLst/>
          </a:prstGeom>
          <a:ln>
            <a:noFill/>
          </a:ln>
        </p:spPr>
      </p:pic>
      <p:pic>
        <p:nvPicPr>
          <p:cNvPr id="1147" name="Picture 1146">
            <a:extLst>
              <a:ext uri="{FF2B5EF4-FFF2-40B4-BE49-F238E27FC236}">
                <a16:creationId xmlns:a16="http://schemas.microsoft.com/office/drawing/2014/main" id="{6F51D64B-00FB-2169-EC07-0A811E674A49}"/>
              </a:ext>
            </a:extLst>
          </p:cNvPr>
          <p:cNvPicPr>
            <a:picLocks noChangeAspect="1"/>
          </p:cNvPicPr>
          <p:nvPr/>
        </p:nvPicPr>
        <p:blipFill>
          <a:blip r:embed="rId40"/>
          <a:stretch>
            <a:fillRect/>
          </a:stretch>
        </p:blipFill>
        <p:spPr>
          <a:xfrm>
            <a:off x="1127983" y="5090410"/>
            <a:ext cx="502533" cy="286621"/>
          </a:xfrm>
          <a:prstGeom prst="rect">
            <a:avLst/>
          </a:prstGeom>
          <a:ln>
            <a:noFill/>
          </a:ln>
        </p:spPr>
      </p:pic>
      <p:pic>
        <p:nvPicPr>
          <p:cNvPr id="1154" name="Picture 18" descr="Vistra to Acquire Equity Interests of Vistra Vision LLC from ...">
            <a:extLst>
              <a:ext uri="{FF2B5EF4-FFF2-40B4-BE49-F238E27FC236}">
                <a16:creationId xmlns:a16="http://schemas.microsoft.com/office/drawing/2014/main" id="{CF7F2D7A-399E-68B8-B893-7B90A4FE13FE}"/>
              </a:ext>
            </a:extLst>
          </p:cNvPr>
          <p:cNvPicPr>
            <a:picLocks noChangeAspect="1" noChangeArrowheads="1"/>
          </p:cNvPicPr>
          <p:nvPr/>
        </p:nvPicPr>
        <p:blipFill rotWithShape="1">
          <a:blip r:embed="rId41">
            <a:extLst>
              <a:ext uri="{28A0092B-C50C-407E-A947-70E740481C1C}">
                <a14:useLocalDpi xmlns:a14="http://schemas.microsoft.com/office/drawing/2010/main" val="0"/>
              </a:ext>
            </a:extLst>
          </a:blip>
          <a:srcRect/>
          <a:stretch>
            <a:fillRect/>
          </a:stretch>
        </p:blipFill>
        <p:spPr bwMode="auto">
          <a:xfrm>
            <a:off x="6762152" y="1504831"/>
            <a:ext cx="800838" cy="1818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55" name="Picture 1154">
            <a:extLst>
              <a:ext uri="{FF2B5EF4-FFF2-40B4-BE49-F238E27FC236}">
                <a16:creationId xmlns:a16="http://schemas.microsoft.com/office/drawing/2014/main" id="{8500C672-35EF-0CE2-0F0E-AE0C82DF9DEB}"/>
              </a:ext>
            </a:extLst>
          </p:cNvPr>
          <p:cNvPicPr>
            <a:picLocks noChangeAspect="1"/>
          </p:cNvPicPr>
          <p:nvPr/>
        </p:nvPicPr>
        <p:blipFill>
          <a:blip r:embed="rId42"/>
          <a:stretch>
            <a:fillRect/>
          </a:stretch>
        </p:blipFill>
        <p:spPr>
          <a:xfrm>
            <a:off x="6886177" y="1822331"/>
            <a:ext cx="552788" cy="274434"/>
          </a:xfrm>
          <a:prstGeom prst="rect">
            <a:avLst/>
          </a:prstGeom>
          <a:ln>
            <a:noFill/>
          </a:ln>
        </p:spPr>
      </p:pic>
      <p:pic>
        <p:nvPicPr>
          <p:cNvPr id="1156" name="Picture 20" descr="TEBA - Texas Energy Buyers Alliance">
            <a:extLst>
              <a:ext uri="{FF2B5EF4-FFF2-40B4-BE49-F238E27FC236}">
                <a16:creationId xmlns:a16="http://schemas.microsoft.com/office/drawing/2014/main" id="{E3E6C497-3DB8-612A-C3F8-9FEE161E34F2}"/>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751509" y="2159049"/>
            <a:ext cx="822125" cy="3285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57" name="Picture 22" descr="Product Manager (Bitcurrent) - Satoshi Energy">
            <a:extLst>
              <a:ext uri="{FF2B5EF4-FFF2-40B4-BE49-F238E27FC236}">
                <a16:creationId xmlns:a16="http://schemas.microsoft.com/office/drawing/2014/main" id="{5C738A41-753D-728D-F306-F0BFB80E4EEF}"/>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578368" y="2597308"/>
            <a:ext cx="1168405" cy="17966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58" name="TextBox 1157">
            <a:extLst>
              <a:ext uri="{FF2B5EF4-FFF2-40B4-BE49-F238E27FC236}">
                <a16:creationId xmlns:a16="http://schemas.microsoft.com/office/drawing/2014/main" id="{E516918C-0C4F-A817-9386-B30F4A3FB856}"/>
              </a:ext>
            </a:extLst>
          </p:cNvPr>
          <p:cNvSpPr txBox="1">
            <a:spLocks/>
          </p:cNvSpPr>
          <p:nvPr/>
        </p:nvSpPr>
        <p:spPr>
          <a:xfrm>
            <a:off x="6578368" y="3331636"/>
            <a:ext cx="2026919" cy="1661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lnSpc>
                <a:spcPct val="90000"/>
              </a:lnSpc>
              <a:spcAft>
                <a:spcPts val="0"/>
              </a:spcAft>
            </a:pPr>
            <a:r>
              <a:rPr lang="en-US" sz="1200"/>
              <a:t>3-Waters Technical Services</a:t>
            </a:r>
          </a:p>
        </p:txBody>
      </p:sp>
      <p:pic>
        <p:nvPicPr>
          <p:cNvPr id="1159" name="Picture 1158">
            <a:extLst>
              <a:ext uri="{FF2B5EF4-FFF2-40B4-BE49-F238E27FC236}">
                <a16:creationId xmlns:a16="http://schemas.microsoft.com/office/drawing/2014/main" id="{B1462DE4-6C53-3E66-02BE-1ADB00F743F8}"/>
              </a:ext>
            </a:extLst>
          </p:cNvPr>
          <p:cNvPicPr>
            <a:picLocks noChangeAspect="1"/>
          </p:cNvPicPr>
          <p:nvPr/>
        </p:nvPicPr>
        <p:blipFill>
          <a:blip r:embed="rId45"/>
          <a:stretch>
            <a:fillRect/>
          </a:stretch>
        </p:blipFill>
        <p:spPr>
          <a:xfrm>
            <a:off x="7025936" y="2903707"/>
            <a:ext cx="273269" cy="294463"/>
          </a:xfrm>
          <a:prstGeom prst="rect">
            <a:avLst/>
          </a:prstGeom>
          <a:ln>
            <a:noFill/>
          </a:ln>
        </p:spPr>
      </p:pic>
      <p:pic>
        <p:nvPicPr>
          <p:cNvPr id="1160" name="Picture 1159">
            <a:extLst>
              <a:ext uri="{FF2B5EF4-FFF2-40B4-BE49-F238E27FC236}">
                <a16:creationId xmlns:a16="http://schemas.microsoft.com/office/drawing/2014/main" id="{17EAFE91-4731-98F6-6987-8999B7E5F91B}"/>
              </a:ext>
            </a:extLst>
          </p:cNvPr>
          <p:cNvPicPr>
            <a:picLocks noChangeAspect="1"/>
          </p:cNvPicPr>
          <p:nvPr/>
        </p:nvPicPr>
        <p:blipFill>
          <a:blip r:embed="rId46"/>
          <a:stretch>
            <a:fillRect/>
          </a:stretch>
        </p:blipFill>
        <p:spPr>
          <a:xfrm>
            <a:off x="6791276" y="3649691"/>
            <a:ext cx="742589" cy="257684"/>
          </a:xfrm>
          <a:prstGeom prst="rect">
            <a:avLst/>
          </a:prstGeom>
          <a:ln>
            <a:noFill/>
          </a:ln>
        </p:spPr>
      </p:pic>
      <p:pic>
        <p:nvPicPr>
          <p:cNvPr id="1161" name="Picture 1160">
            <a:extLst>
              <a:ext uri="{FF2B5EF4-FFF2-40B4-BE49-F238E27FC236}">
                <a16:creationId xmlns:a16="http://schemas.microsoft.com/office/drawing/2014/main" id="{65E55DB4-E5B9-06FF-4989-DA96476DE544}"/>
              </a:ext>
            </a:extLst>
          </p:cNvPr>
          <p:cNvPicPr>
            <a:picLocks noChangeAspect="1"/>
          </p:cNvPicPr>
          <p:nvPr/>
        </p:nvPicPr>
        <p:blipFill>
          <a:blip r:embed="rId47"/>
          <a:srcRect t="37843" b="37843"/>
          <a:stretch>
            <a:fillRect/>
          </a:stretch>
        </p:blipFill>
        <p:spPr>
          <a:xfrm>
            <a:off x="6779926" y="4048691"/>
            <a:ext cx="765289" cy="187277"/>
          </a:xfrm>
          <a:prstGeom prst="rect">
            <a:avLst/>
          </a:prstGeom>
          <a:ln>
            <a:noFill/>
          </a:ln>
        </p:spPr>
      </p:pic>
      <p:pic>
        <p:nvPicPr>
          <p:cNvPr id="1162" name="Picture 8" descr="Download American Electric Power (AEP) Logo in SVG Vector or ...">
            <a:extLst>
              <a:ext uri="{FF2B5EF4-FFF2-40B4-BE49-F238E27FC236}">
                <a16:creationId xmlns:a16="http://schemas.microsoft.com/office/drawing/2014/main" id="{900F26E3-50C8-E1D5-E79E-66112946C95B}"/>
              </a:ext>
            </a:extLst>
          </p:cNvPr>
          <p:cNvPicPr>
            <a:picLocks noChangeAspect="1" noChangeArrowheads="1"/>
          </p:cNvPicPr>
          <p:nvPr/>
        </p:nvPicPr>
        <p:blipFill rotWithShape="1">
          <a:blip r:embed="rId48">
            <a:extLst>
              <a:ext uri="{28A0092B-C50C-407E-A947-70E740481C1C}">
                <a14:useLocalDpi xmlns:a14="http://schemas.microsoft.com/office/drawing/2010/main" val="0"/>
              </a:ext>
            </a:extLst>
          </a:blip>
          <a:srcRect l="8923" t="14456" r="8923" b="14456"/>
          <a:stretch>
            <a:fillRect/>
          </a:stretch>
        </p:blipFill>
        <p:spPr bwMode="auto">
          <a:xfrm>
            <a:off x="6930151" y="4371422"/>
            <a:ext cx="464839" cy="26941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63" name="Picture 10" descr="MONARCH ENERGY">
            <a:extLst>
              <a:ext uri="{FF2B5EF4-FFF2-40B4-BE49-F238E27FC236}">
                <a16:creationId xmlns:a16="http://schemas.microsoft.com/office/drawing/2014/main" id="{42C859B5-EF9B-B441-6D51-6244E1940506}"/>
              </a:ext>
            </a:extLst>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791765" y="4753292"/>
            <a:ext cx="741611" cy="2332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64" name="Picture 12" descr="Crow Holdings Announces Joint Venture With Leading Global ...">
            <a:extLst>
              <a:ext uri="{FF2B5EF4-FFF2-40B4-BE49-F238E27FC236}">
                <a16:creationId xmlns:a16="http://schemas.microsoft.com/office/drawing/2014/main" id="{0AC3FD0F-9398-A360-BBB7-232E38149605}"/>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896558" y="5099849"/>
            <a:ext cx="532025" cy="2677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65" name="TextBox 1164">
            <a:extLst>
              <a:ext uri="{FF2B5EF4-FFF2-40B4-BE49-F238E27FC236}">
                <a16:creationId xmlns:a16="http://schemas.microsoft.com/office/drawing/2014/main" id="{E41EE688-E07E-4F4C-88E4-BBB1A84B5A8A}"/>
              </a:ext>
            </a:extLst>
          </p:cNvPr>
          <p:cNvSpPr txBox="1">
            <a:spLocks/>
          </p:cNvSpPr>
          <p:nvPr/>
        </p:nvSpPr>
        <p:spPr>
          <a:xfrm>
            <a:off x="8108424" y="150341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err="1"/>
              <a:t>Vistra</a:t>
            </a:r>
            <a:endParaRPr lang="en-US" sz="1200"/>
          </a:p>
        </p:txBody>
      </p:sp>
      <p:sp>
        <p:nvSpPr>
          <p:cNvPr id="1166" name="TextBox 1165">
            <a:extLst>
              <a:ext uri="{FF2B5EF4-FFF2-40B4-BE49-F238E27FC236}">
                <a16:creationId xmlns:a16="http://schemas.microsoft.com/office/drawing/2014/main" id="{A331089E-3D85-5C3C-5C17-E54F21E531BF}"/>
              </a:ext>
            </a:extLst>
          </p:cNvPr>
          <p:cNvSpPr txBox="1">
            <a:spLocks/>
          </p:cNvSpPr>
          <p:nvPr/>
        </p:nvSpPr>
        <p:spPr>
          <a:xfrm>
            <a:off x="8108424" y="1867215"/>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Eolic</a:t>
            </a:r>
          </a:p>
        </p:txBody>
      </p:sp>
      <p:sp>
        <p:nvSpPr>
          <p:cNvPr id="1167" name="TextBox 1166">
            <a:extLst>
              <a:ext uri="{FF2B5EF4-FFF2-40B4-BE49-F238E27FC236}">
                <a16:creationId xmlns:a16="http://schemas.microsoft.com/office/drawing/2014/main" id="{13E49DA8-B2BC-0220-DD63-AEF1FBD5CAF6}"/>
              </a:ext>
            </a:extLst>
          </p:cNvPr>
          <p:cNvSpPr txBox="1">
            <a:spLocks/>
          </p:cNvSpPr>
          <p:nvPr/>
        </p:nvSpPr>
        <p:spPr>
          <a:xfrm>
            <a:off x="8108424" y="223101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TEBA</a:t>
            </a:r>
          </a:p>
        </p:txBody>
      </p:sp>
      <p:sp>
        <p:nvSpPr>
          <p:cNvPr id="1168" name="TextBox 1167">
            <a:extLst>
              <a:ext uri="{FF2B5EF4-FFF2-40B4-BE49-F238E27FC236}">
                <a16:creationId xmlns:a16="http://schemas.microsoft.com/office/drawing/2014/main" id="{887B7972-E1AC-A934-37C4-98CADE4BB0B1}"/>
              </a:ext>
            </a:extLst>
          </p:cNvPr>
          <p:cNvSpPr txBox="1">
            <a:spLocks/>
          </p:cNvSpPr>
          <p:nvPr/>
        </p:nvSpPr>
        <p:spPr>
          <a:xfrm>
            <a:off x="8108424" y="259480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Satoshi Energy</a:t>
            </a:r>
          </a:p>
        </p:txBody>
      </p:sp>
      <p:sp>
        <p:nvSpPr>
          <p:cNvPr id="1169" name="TextBox 1168">
            <a:extLst>
              <a:ext uri="{FF2B5EF4-FFF2-40B4-BE49-F238E27FC236}">
                <a16:creationId xmlns:a16="http://schemas.microsoft.com/office/drawing/2014/main" id="{3D351D7E-EF7D-F3B4-E417-DCA454FCCEAD}"/>
              </a:ext>
            </a:extLst>
          </p:cNvPr>
          <p:cNvSpPr txBox="1">
            <a:spLocks/>
          </p:cNvSpPr>
          <p:nvPr/>
        </p:nvSpPr>
        <p:spPr>
          <a:xfrm>
            <a:off x="8108424" y="295860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Black Mountain</a:t>
            </a:r>
          </a:p>
        </p:txBody>
      </p:sp>
      <p:sp>
        <p:nvSpPr>
          <p:cNvPr id="1170" name="TextBox 1169">
            <a:extLst>
              <a:ext uri="{FF2B5EF4-FFF2-40B4-BE49-F238E27FC236}">
                <a16:creationId xmlns:a16="http://schemas.microsoft.com/office/drawing/2014/main" id="{C664C881-B672-06E1-B101-98345C8BC657}"/>
              </a:ext>
            </a:extLst>
          </p:cNvPr>
          <p:cNvSpPr txBox="1">
            <a:spLocks/>
          </p:cNvSpPr>
          <p:nvPr/>
        </p:nvSpPr>
        <p:spPr>
          <a:xfrm>
            <a:off x="8108424" y="3686200"/>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Sandow Lakes Energy</a:t>
            </a:r>
          </a:p>
        </p:txBody>
      </p:sp>
      <p:sp>
        <p:nvSpPr>
          <p:cNvPr id="1171" name="TextBox 1170">
            <a:extLst>
              <a:ext uri="{FF2B5EF4-FFF2-40B4-BE49-F238E27FC236}">
                <a16:creationId xmlns:a16="http://schemas.microsoft.com/office/drawing/2014/main" id="{6E7CA0AE-2F9E-5E05-3761-6C4EEF0BFB3A}"/>
              </a:ext>
            </a:extLst>
          </p:cNvPr>
          <p:cNvSpPr txBox="1">
            <a:spLocks/>
          </p:cNvSpPr>
          <p:nvPr/>
        </p:nvSpPr>
        <p:spPr>
          <a:xfrm>
            <a:off x="8108424" y="404999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Emerald AI</a:t>
            </a:r>
          </a:p>
        </p:txBody>
      </p:sp>
      <p:sp>
        <p:nvSpPr>
          <p:cNvPr id="1172" name="TextBox 1171">
            <a:extLst>
              <a:ext uri="{FF2B5EF4-FFF2-40B4-BE49-F238E27FC236}">
                <a16:creationId xmlns:a16="http://schemas.microsoft.com/office/drawing/2014/main" id="{E58FFE79-7CCD-C76A-2077-1899F2625A78}"/>
              </a:ext>
            </a:extLst>
          </p:cNvPr>
          <p:cNvSpPr txBox="1">
            <a:spLocks/>
          </p:cNvSpPr>
          <p:nvPr/>
        </p:nvSpPr>
        <p:spPr>
          <a:xfrm>
            <a:off x="8108424" y="441379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AEP</a:t>
            </a:r>
          </a:p>
        </p:txBody>
      </p:sp>
      <p:sp>
        <p:nvSpPr>
          <p:cNvPr id="1173" name="TextBox 1172">
            <a:extLst>
              <a:ext uri="{FF2B5EF4-FFF2-40B4-BE49-F238E27FC236}">
                <a16:creationId xmlns:a16="http://schemas.microsoft.com/office/drawing/2014/main" id="{09987D07-88BD-34E6-09BF-41CB391ABFBA}"/>
              </a:ext>
            </a:extLst>
          </p:cNvPr>
          <p:cNvSpPr txBox="1">
            <a:spLocks/>
          </p:cNvSpPr>
          <p:nvPr/>
        </p:nvSpPr>
        <p:spPr>
          <a:xfrm>
            <a:off x="8108424" y="4777594"/>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Monarch Energy</a:t>
            </a:r>
          </a:p>
        </p:txBody>
      </p:sp>
      <p:sp>
        <p:nvSpPr>
          <p:cNvPr id="1174" name="TextBox 1173">
            <a:extLst>
              <a:ext uri="{FF2B5EF4-FFF2-40B4-BE49-F238E27FC236}">
                <a16:creationId xmlns:a16="http://schemas.microsoft.com/office/drawing/2014/main" id="{90C95691-1D90-DCED-DACB-72C9B57FFEB1}"/>
              </a:ext>
            </a:extLst>
          </p:cNvPr>
          <p:cNvSpPr txBox="1">
            <a:spLocks/>
          </p:cNvSpPr>
          <p:nvPr/>
        </p:nvSpPr>
        <p:spPr>
          <a:xfrm>
            <a:off x="8108424" y="514139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Crow Holdings</a:t>
            </a:r>
          </a:p>
        </p:txBody>
      </p:sp>
      <p:sp>
        <p:nvSpPr>
          <p:cNvPr id="120" name="Rectangle 119">
            <a:extLst>
              <a:ext uri="{FF2B5EF4-FFF2-40B4-BE49-F238E27FC236}">
                <a16:creationId xmlns:a16="http://schemas.microsoft.com/office/drawing/2014/main" id="{260AE8B3-A560-3AB6-8212-75AD14B80198}"/>
              </a:ext>
            </a:extLst>
          </p:cNvPr>
          <p:cNvSpPr>
            <a:spLocks/>
          </p:cNvSpPr>
          <p:nvPr/>
        </p:nvSpPr>
        <p:spPr>
          <a:xfrm>
            <a:off x="6331009" y="5435753"/>
            <a:ext cx="1663124" cy="323537"/>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err="1">
              <a:solidFill>
                <a:schemeClr val="bg1"/>
              </a:solidFill>
            </a:endParaRPr>
          </a:p>
        </p:txBody>
      </p:sp>
      <p:sp>
        <p:nvSpPr>
          <p:cNvPr id="1175" name="TextBox 1174">
            <a:extLst>
              <a:ext uri="{FF2B5EF4-FFF2-40B4-BE49-F238E27FC236}">
                <a16:creationId xmlns:a16="http://schemas.microsoft.com/office/drawing/2014/main" id="{895D26A3-E573-E7D8-1087-5EBADE81920E}"/>
              </a:ext>
            </a:extLst>
          </p:cNvPr>
          <p:cNvSpPr txBox="1">
            <a:spLocks/>
          </p:cNvSpPr>
          <p:nvPr/>
        </p:nvSpPr>
        <p:spPr>
          <a:xfrm>
            <a:off x="8108424" y="5505189"/>
            <a:ext cx="1707274" cy="1846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Zero Emission Grid</a:t>
            </a:r>
          </a:p>
        </p:txBody>
      </p:sp>
      <p:sp>
        <p:nvSpPr>
          <p:cNvPr id="18" name="TextBox 17">
            <a:extLst>
              <a:ext uri="{FF2B5EF4-FFF2-40B4-BE49-F238E27FC236}">
                <a16:creationId xmlns:a16="http://schemas.microsoft.com/office/drawing/2014/main" id="{377BF53A-1D51-0216-5EB8-EDB726966EEC}"/>
              </a:ext>
            </a:extLst>
          </p:cNvPr>
          <p:cNvSpPr txBox="1">
            <a:spLocks/>
          </p:cNvSpPr>
          <p:nvPr/>
        </p:nvSpPr>
        <p:spPr>
          <a:xfrm>
            <a:off x="6331008" y="1098710"/>
            <a:ext cx="1663124" cy="215444"/>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Author</a:t>
            </a:r>
          </a:p>
        </p:txBody>
      </p:sp>
      <p:sp>
        <p:nvSpPr>
          <p:cNvPr id="19" name="TextBox 18">
            <a:extLst>
              <a:ext uri="{FF2B5EF4-FFF2-40B4-BE49-F238E27FC236}">
                <a16:creationId xmlns:a16="http://schemas.microsoft.com/office/drawing/2014/main" id="{1ADA0872-1B39-1EB9-D2CF-50E878F826D4}"/>
              </a:ext>
            </a:extLst>
          </p:cNvPr>
          <p:cNvSpPr txBox="1">
            <a:spLocks/>
          </p:cNvSpPr>
          <p:nvPr/>
        </p:nvSpPr>
        <p:spPr>
          <a:xfrm>
            <a:off x="9929990" y="1098710"/>
            <a:ext cx="1707274" cy="215444"/>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b="1"/>
              <a:t>Date of submission</a:t>
            </a:r>
          </a:p>
        </p:txBody>
      </p:sp>
      <p:sp>
        <p:nvSpPr>
          <p:cNvPr id="1176" name="TextBox 1175">
            <a:extLst>
              <a:ext uri="{FF2B5EF4-FFF2-40B4-BE49-F238E27FC236}">
                <a16:creationId xmlns:a16="http://schemas.microsoft.com/office/drawing/2014/main" id="{670B893A-9AB0-B5A8-4AA7-3FDC5FBBBEA4}"/>
              </a:ext>
            </a:extLst>
          </p:cNvPr>
          <p:cNvSpPr txBox="1">
            <a:spLocks/>
          </p:cNvSpPr>
          <p:nvPr/>
        </p:nvSpPr>
        <p:spPr>
          <a:xfrm>
            <a:off x="9929990" y="150341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7" name="TextBox 1176">
            <a:extLst>
              <a:ext uri="{FF2B5EF4-FFF2-40B4-BE49-F238E27FC236}">
                <a16:creationId xmlns:a16="http://schemas.microsoft.com/office/drawing/2014/main" id="{F425B7F1-1538-090B-A5CB-6A61A94B8836}"/>
              </a:ext>
            </a:extLst>
          </p:cNvPr>
          <p:cNvSpPr txBox="1">
            <a:spLocks/>
          </p:cNvSpPr>
          <p:nvPr/>
        </p:nvSpPr>
        <p:spPr>
          <a:xfrm>
            <a:off x="9929990" y="1867215"/>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8" name="TextBox 1177">
            <a:extLst>
              <a:ext uri="{FF2B5EF4-FFF2-40B4-BE49-F238E27FC236}">
                <a16:creationId xmlns:a16="http://schemas.microsoft.com/office/drawing/2014/main" id="{16810813-6788-4E12-5969-164B2B9E4391}"/>
              </a:ext>
            </a:extLst>
          </p:cNvPr>
          <p:cNvSpPr txBox="1">
            <a:spLocks/>
          </p:cNvSpPr>
          <p:nvPr/>
        </p:nvSpPr>
        <p:spPr>
          <a:xfrm>
            <a:off x="9929990" y="223101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79" name="TextBox 1178">
            <a:extLst>
              <a:ext uri="{FF2B5EF4-FFF2-40B4-BE49-F238E27FC236}">
                <a16:creationId xmlns:a16="http://schemas.microsoft.com/office/drawing/2014/main" id="{EF87763D-006B-E118-9487-8D5D298A70EC}"/>
              </a:ext>
            </a:extLst>
          </p:cNvPr>
          <p:cNvSpPr txBox="1">
            <a:spLocks/>
          </p:cNvSpPr>
          <p:nvPr/>
        </p:nvSpPr>
        <p:spPr>
          <a:xfrm>
            <a:off x="9929990" y="259480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0" name="TextBox 1179">
            <a:extLst>
              <a:ext uri="{FF2B5EF4-FFF2-40B4-BE49-F238E27FC236}">
                <a16:creationId xmlns:a16="http://schemas.microsoft.com/office/drawing/2014/main" id="{5B70F165-5141-7E01-6B75-A124D8BC2AF1}"/>
              </a:ext>
            </a:extLst>
          </p:cNvPr>
          <p:cNvSpPr txBox="1">
            <a:spLocks/>
          </p:cNvSpPr>
          <p:nvPr/>
        </p:nvSpPr>
        <p:spPr>
          <a:xfrm>
            <a:off x="9929990" y="3322403"/>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1" name="TextBox 1180">
            <a:extLst>
              <a:ext uri="{FF2B5EF4-FFF2-40B4-BE49-F238E27FC236}">
                <a16:creationId xmlns:a16="http://schemas.microsoft.com/office/drawing/2014/main" id="{9A132983-0BF4-C49C-1297-E501377B2AC3}"/>
              </a:ext>
            </a:extLst>
          </p:cNvPr>
          <p:cNvSpPr txBox="1">
            <a:spLocks/>
          </p:cNvSpPr>
          <p:nvPr/>
        </p:nvSpPr>
        <p:spPr>
          <a:xfrm>
            <a:off x="9929990" y="295860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2" name="TextBox 1181">
            <a:extLst>
              <a:ext uri="{FF2B5EF4-FFF2-40B4-BE49-F238E27FC236}">
                <a16:creationId xmlns:a16="http://schemas.microsoft.com/office/drawing/2014/main" id="{E60A94A9-C917-0AEE-08E6-5FE045F6F90B}"/>
              </a:ext>
            </a:extLst>
          </p:cNvPr>
          <p:cNvSpPr txBox="1">
            <a:spLocks/>
          </p:cNvSpPr>
          <p:nvPr/>
        </p:nvSpPr>
        <p:spPr>
          <a:xfrm>
            <a:off x="9929990" y="3686200"/>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3" name="TextBox 1182">
            <a:extLst>
              <a:ext uri="{FF2B5EF4-FFF2-40B4-BE49-F238E27FC236}">
                <a16:creationId xmlns:a16="http://schemas.microsoft.com/office/drawing/2014/main" id="{9A7E66F5-822F-C43F-3DFC-7A553EAEFE3C}"/>
              </a:ext>
            </a:extLst>
          </p:cNvPr>
          <p:cNvSpPr txBox="1">
            <a:spLocks/>
          </p:cNvSpPr>
          <p:nvPr/>
        </p:nvSpPr>
        <p:spPr>
          <a:xfrm>
            <a:off x="9929990" y="4049998"/>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4" name="TextBox 1183">
            <a:extLst>
              <a:ext uri="{FF2B5EF4-FFF2-40B4-BE49-F238E27FC236}">
                <a16:creationId xmlns:a16="http://schemas.microsoft.com/office/drawing/2014/main" id="{D76BDB1B-AC6A-1EFD-8056-D3F2D45D564F}"/>
              </a:ext>
            </a:extLst>
          </p:cNvPr>
          <p:cNvSpPr txBox="1">
            <a:spLocks/>
          </p:cNvSpPr>
          <p:nvPr/>
        </p:nvSpPr>
        <p:spPr>
          <a:xfrm>
            <a:off x="9929990" y="4413796"/>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5" name="TextBox 1184">
            <a:extLst>
              <a:ext uri="{FF2B5EF4-FFF2-40B4-BE49-F238E27FC236}">
                <a16:creationId xmlns:a16="http://schemas.microsoft.com/office/drawing/2014/main" id="{06BCAFDF-5CC5-0646-0688-09133D2E1BB1}"/>
              </a:ext>
            </a:extLst>
          </p:cNvPr>
          <p:cNvSpPr txBox="1">
            <a:spLocks/>
          </p:cNvSpPr>
          <p:nvPr/>
        </p:nvSpPr>
        <p:spPr>
          <a:xfrm>
            <a:off x="9929990" y="4777594"/>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6" name="TextBox 1185">
            <a:extLst>
              <a:ext uri="{FF2B5EF4-FFF2-40B4-BE49-F238E27FC236}">
                <a16:creationId xmlns:a16="http://schemas.microsoft.com/office/drawing/2014/main" id="{03155277-C41B-9978-C553-0EC4165D72C7}"/>
              </a:ext>
            </a:extLst>
          </p:cNvPr>
          <p:cNvSpPr txBox="1">
            <a:spLocks/>
          </p:cNvSpPr>
          <p:nvPr/>
        </p:nvSpPr>
        <p:spPr>
          <a:xfrm>
            <a:off x="9929990" y="5141392"/>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sp>
        <p:nvSpPr>
          <p:cNvPr id="1187" name="TextBox 1186">
            <a:extLst>
              <a:ext uri="{FF2B5EF4-FFF2-40B4-BE49-F238E27FC236}">
                <a16:creationId xmlns:a16="http://schemas.microsoft.com/office/drawing/2014/main" id="{6F5513F7-C74E-F342-19B5-8EB2D8727C1E}"/>
              </a:ext>
            </a:extLst>
          </p:cNvPr>
          <p:cNvSpPr txBox="1">
            <a:spLocks/>
          </p:cNvSpPr>
          <p:nvPr/>
        </p:nvSpPr>
        <p:spPr>
          <a:xfrm>
            <a:off x="9929990" y="5505189"/>
            <a:ext cx="170727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Mar 20</a:t>
            </a:r>
          </a:p>
        </p:txBody>
      </p:sp>
      <p:pic>
        <p:nvPicPr>
          <p:cNvPr id="1188" name="Picture 1187">
            <a:extLst>
              <a:ext uri="{FF2B5EF4-FFF2-40B4-BE49-F238E27FC236}">
                <a16:creationId xmlns:a16="http://schemas.microsoft.com/office/drawing/2014/main" id="{D55B1595-308E-32CF-8BEC-E307E47F6F43}"/>
              </a:ext>
            </a:extLst>
          </p:cNvPr>
          <p:cNvPicPr>
            <a:picLocks noChangeAspect="1"/>
          </p:cNvPicPr>
          <p:nvPr/>
        </p:nvPicPr>
        <p:blipFill>
          <a:blip r:embed="rId51"/>
          <a:stretch>
            <a:fillRect/>
          </a:stretch>
        </p:blipFill>
        <p:spPr>
          <a:xfrm>
            <a:off x="6830055" y="5470901"/>
            <a:ext cx="665031" cy="253241"/>
          </a:xfrm>
          <a:prstGeom prst="rect">
            <a:avLst/>
          </a:prstGeom>
          <a:ln>
            <a:noFill/>
          </a:ln>
        </p:spPr>
      </p:pic>
      <p:cxnSp>
        <p:nvCxnSpPr>
          <p:cNvPr id="1198" name="LineBasicStrong 6">
            <a:extLst>
              <a:ext uri="{FF2B5EF4-FFF2-40B4-BE49-F238E27FC236}">
                <a16:creationId xmlns:a16="http://schemas.microsoft.com/office/drawing/2014/main" id="{CAF6EEA7-273B-CD4D-31B2-40C166933F3E}"/>
              </a:ext>
            </a:extLst>
          </p:cNvPr>
          <p:cNvCxnSpPr>
            <a:cxnSpLocks/>
          </p:cNvCxnSpPr>
          <p:nvPr>
            <p:custDataLst>
              <p:tags r:id="rId14"/>
            </p:custDataLst>
          </p:nvPr>
        </p:nvCxnSpPr>
        <p:spPr>
          <a:xfrm>
            <a:off x="6331009" y="1777649"/>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99" name="LineBasicStrong 6">
            <a:extLst>
              <a:ext uri="{FF2B5EF4-FFF2-40B4-BE49-F238E27FC236}">
                <a16:creationId xmlns:a16="http://schemas.microsoft.com/office/drawing/2014/main" id="{919DD55F-60D4-EFD6-D6A2-34ACE8D6DDF4}"/>
              </a:ext>
            </a:extLst>
          </p:cNvPr>
          <p:cNvCxnSpPr>
            <a:cxnSpLocks/>
          </p:cNvCxnSpPr>
          <p:nvPr>
            <p:custDataLst>
              <p:tags r:id="rId15"/>
            </p:custDataLst>
          </p:nvPr>
        </p:nvCxnSpPr>
        <p:spPr>
          <a:xfrm>
            <a:off x="6331009" y="2141446"/>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0" name="LineBasicStrong 6">
            <a:extLst>
              <a:ext uri="{FF2B5EF4-FFF2-40B4-BE49-F238E27FC236}">
                <a16:creationId xmlns:a16="http://schemas.microsoft.com/office/drawing/2014/main" id="{918F7D07-AF0F-9772-494C-8EA833246688}"/>
              </a:ext>
            </a:extLst>
          </p:cNvPr>
          <p:cNvCxnSpPr>
            <a:cxnSpLocks/>
          </p:cNvCxnSpPr>
          <p:nvPr>
            <p:custDataLst>
              <p:tags r:id="rId16"/>
            </p:custDataLst>
          </p:nvPr>
        </p:nvCxnSpPr>
        <p:spPr>
          <a:xfrm>
            <a:off x="6331009" y="2505243"/>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1" name="LineBasicStrong 6">
            <a:extLst>
              <a:ext uri="{FF2B5EF4-FFF2-40B4-BE49-F238E27FC236}">
                <a16:creationId xmlns:a16="http://schemas.microsoft.com/office/drawing/2014/main" id="{7C3E4549-B81C-859C-4197-F2A6D153357F}"/>
              </a:ext>
            </a:extLst>
          </p:cNvPr>
          <p:cNvCxnSpPr>
            <a:cxnSpLocks/>
          </p:cNvCxnSpPr>
          <p:nvPr>
            <p:custDataLst>
              <p:tags r:id="rId17"/>
            </p:custDataLst>
          </p:nvPr>
        </p:nvCxnSpPr>
        <p:spPr>
          <a:xfrm>
            <a:off x="6331009" y="2869040"/>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2" name="LineBasicStrong 6">
            <a:extLst>
              <a:ext uri="{FF2B5EF4-FFF2-40B4-BE49-F238E27FC236}">
                <a16:creationId xmlns:a16="http://schemas.microsoft.com/office/drawing/2014/main" id="{128B6082-CABC-CD27-17BB-960441C80B6D}"/>
              </a:ext>
            </a:extLst>
          </p:cNvPr>
          <p:cNvCxnSpPr>
            <a:cxnSpLocks/>
          </p:cNvCxnSpPr>
          <p:nvPr>
            <p:custDataLst>
              <p:tags r:id="rId18"/>
            </p:custDataLst>
          </p:nvPr>
        </p:nvCxnSpPr>
        <p:spPr>
          <a:xfrm>
            <a:off x="6331009" y="3232837"/>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3" name="LineBasicStrong 6">
            <a:extLst>
              <a:ext uri="{FF2B5EF4-FFF2-40B4-BE49-F238E27FC236}">
                <a16:creationId xmlns:a16="http://schemas.microsoft.com/office/drawing/2014/main" id="{23485BE0-121D-C29F-9076-D46F4A7D4593}"/>
              </a:ext>
            </a:extLst>
          </p:cNvPr>
          <p:cNvCxnSpPr>
            <a:cxnSpLocks/>
          </p:cNvCxnSpPr>
          <p:nvPr>
            <p:custDataLst>
              <p:tags r:id="rId19"/>
            </p:custDataLst>
          </p:nvPr>
        </p:nvCxnSpPr>
        <p:spPr>
          <a:xfrm>
            <a:off x="6331009" y="3596634"/>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4" name="LineBasicStrong 6">
            <a:extLst>
              <a:ext uri="{FF2B5EF4-FFF2-40B4-BE49-F238E27FC236}">
                <a16:creationId xmlns:a16="http://schemas.microsoft.com/office/drawing/2014/main" id="{4B959305-F37D-9F50-D9BD-6E65D73223E4}"/>
              </a:ext>
            </a:extLst>
          </p:cNvPr>
          <p:cNvCxnSpPr>
            <a:cxnSpLocks/>
          </p:cNvCxnSpPr>
          <p:nvPr>
            <p:custDataLst>
              <p:tags r:id="rId20"/>
            </p:custDataLst>
          </p:nvPr>
        </p:nvCxnSpPr>
        <p:spPr>
          <a:xfrm>
            <a:off x="6331009" y="3960431"/>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5" name="LineBasicStrong 6">
            <a:extLst>
              <a:ext uri="{FF2B5EF4-FFF2-40B4-BE49-F238E27FC236}">
                <a16:creationId xmlns:a16="http://schemas.microsoft.com/office/drawing/2014/main" id="{43CC2A49-18C7-BBBB-25ED-8D0CC4AC7CAD}"/>
              </a:ext>
            </a:extLst>
          </p:cNvPr>
          <p:cNvCxnSpPr>
            <a:cxnSpLocks/>
          </p:cNvCxnSpPr>
          <p:nvPr>
            <p:custDataLst>
              <p:tags r:id="rId21"/>
            </p:custDataLst>
          </p:nvPr>
        </p:nvCxnSpPr>
        <p:spPr>
          <a:xfrm>
            <a:off x="6331009" y="4324228"/>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6" name="LineBasicStrong 6">
            <a:extLst>
              <a:ext uri="{FF2B5EF4-FFF2-40B4-BE49-F238E27FC236}">
                <a16:creationId xmlns:a16="http://schemas.microsoft.com/office/drawing/2014/main" id="{DD107271-B6E9-22DE-5113-F7A5522E8A22}"/>
              </a:ext>
            </a:extLst>
          </p:cNvPr>
          <p:cNvCxnSpPr>
            <a:cxnSpLocks/>
          </p:cNvCxnSpPr>
          <p:nvPr>
            <p:custDataLst>
              <p:tags r:id="rId22"/>
            </p:custDataLst>
          </p:nvPr>
        </p:nvCxnSpPr>
        <p:spPr>
          <a:xfrm>
            <a:off x="6331009" y="4688025"/>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7" name="LineBasicStrong 6">
            <a:extLst>
              <a:ext uri="{FF2B5EF4-FFF2-40B4-BE49-F238E27FC236}">
                <a16:creationId xmlns:a16="http://schemas.microsoft.com/office/drawing/2014/main" id="{1DDD350E-CA00-C814-B5A9-8662805BE1BA}"/>
              </a:ext>
            </a:extLst>
          </p:cNvPr>
          <p:cNvCxnSpPr>
            <a:cxnSpLocks/>
          </p:cNvCxnSpPr>
          <p:nvPr>
            <p:custDataLst>
              <p:tags r:id="rId23"/>
            </p:custDataLst>
          </p:nvPr>
        </p:nvCxnSpPr>
        <p:spPr>
          <a:xfrm>
            <a:off x="6331009" y="5051822"/>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8" name="LineBasicStrong 6">
            <a:extLst>
              <a:ext uri="{FF2B5EF4-FFF2-40B4-BE49-F238E27FC236}">
                <a16:creationId xmlns:a16="http://schemas.microsoft.com/office/drawing/2014/main" id="{24660038-E0A4-310B-C51E-22B0E2C2CBBC}"/>
              </a:ext>
            </a:extLst>
          </p:cNvPr>
          <p:cNvCxnSpPr>
            <a:cxnSpLocks/>
          </p:cNvCxnSpPr>
          <p:nvPr>
            <p:custDataLst>
              <p:tags r:id="rId24"/>
            </p:custDataLst>
          </p:nvPr>
        </p:nvCxnSpPr>
        <p:spPr>
          <a:xfrm>
            <a:off x="6331009" y="5415619"/>
            <a:ext cx="5306255"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7" name="LineBasicStrong 6">
            <a:extLst>
              <a:ext uri="{FF2B5EF4-FFF2-40B4-BE49-F238E27FC236}">
                <a16:creationId xmlns:a16="http://schemas.microsoft.com/office/drawing/2014/main" id="{9BD2F27A-F72F-499E-8240-B9757AAD8365}"/>
              </a:ext>
            </a:extLst>
          </p:cNvPr>
          <p:cNvCxnSpPr>
            <a:cxnSpLocks/>
          </p:cNvCxnSpPr>
          <p:nvPr>
            <p:custDataLst>
              <p:tags r:id="rId25"/>
            </p:custDataLst>
          </p:nvPr>
        </p:nvCxnSpPr>
        <p:spPr>
          <a:xfrm>
            <a:off x="6331008" y="1360104"/>
            <a:ext cx="5306256"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 Placeholder 20">
            <a:extLst>
              <a:ext uri="{FF2B5EF4-FFF2-40B4-BE49-F238E27FC236}">
                <a16:creationId xmlns:a16="http://schemas.microsoft.com/office/drawing/2014/main" id="{0342E043-FBAF-FDE5-BAA9-5BE3B52C9068}"/>
              </a:ext>
            </a:extLst>
          </p:cNvPr>
          <p:cNvSpPr txBox="1">
            <a:spLocks/>
          </p:cNvSpPr>
          <p:nvPr/>
        </p:nvSpPr>
        <p:spPr>
          <a:xfrm>
            <a:off x="2168373" y="6303800"/>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Agentic and Reliant filed comments together on Mar 20  |  2. Stream Datacenters and Provident filed comments together on Mar 20</a:t>
            </a:r>
          </a:p>
        </p:txBody>
      </p:sp>
      <p:sp>
        <p:nvSpPr>
          <p:cNvPr id="4" name="Text Placeholder 20">
            <a:extLst>
              <a:ext uri="{FF2B5EF4-FFF2-40B4-BE49-F238E27FC236}">
                <a16:creationId xmlns:a16="http://schemas.microsoft.com/office/drawing/2014/main" id="{EC0B732A-F7E1-A613-8F15-66E3DFB52D60}"/>
              </a:ext>
            </a:extLst>
          </p:cNvPr>
          <p:cNvSpPr txBox="1">
            <a:spLocks/>
          </p:cNvSpPr>
          <p:nvPr/>
        </p:nvSpPr>
        <p:spPr>
          <a:xfrm>
            <a:off x="2168373" y="6142108"/>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based on list of comments submitted as of 3/23</a:t>
            </a:r>
          </a:p>
        </p:txBody>
      </p:sp>
    </p:spTree>
    <p:extLst>
      <p:ext uri="{BB962C8B-B14F-4D97-AF65-F5344CB8AC3E}">
        <p14:creationId xmlns:p14="http://schemas.microsoft.com/office/powerpoint/2010/main" val="2206021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3C6A6-DF00-243E-73F6-7EEF766B2EB4}"/>
            </a:ext>
          </a:extLst>
        </p:cNvPr>
        <p:cNvGrpSpPr/>
        <p:nvPr/>
      </p:nvGrpSpPr>
      <p:grpSpPr>
        <a:xfrm>
          <a:off x="0" y="0"/>
          <a:ext cx="0" cy="0"/>
          <a:chOff x="0" y="0"/>
          <a:chExt cx="0" cy="0"/>
        </a:xfrm>
      </p:grpSpPr>
      <p:graphicFrame>
        <p:nvGraphicFramePr>
          <p:cNvPr id="7" name="Object 2" hidden="1">
            <a:extLst>
              <a:ext uri="{FF2B5EF4-FFF2-40B4-BE49-F238E27FC236}">
                <a16:creationId xmlns:a16="http://schemas.microsoft.com/office/drawing/2014/main" id="{21847DAA-26A7-5B83-161C-EF13608D8FA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7" name="Object 2" hidden="1">
                        <a:extLst>
                          <a:ext uri="{FF2B5EF4-FFF2-40B4-BE49-F238E27FC236}">
                            <a16:creationId xmlns:a16="http://schemas.microsoft.com/office/drawing/2014/main" id="{21847DAA-26A7-5B83-161C-EF13608D8FA6}"/>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139C0DBD-E19E-E2D7-AB43-721D6E240838}"/>
              </a:ext>
            </a:extLst>
          </p:cNvPr>
          <p:cNvSpPr>
            <a:spLocks noGrp="1"/>
          </p:cNvSpPr>
          <p:nvPr>
            <p:ph type="title"/>
          </p:nvPr>
        </p:nvSpPr>
        <p:spPr>
          <a:xfrm>
            <a:off x="554736" y="223582"/>
            <a:ext cx="11082528" cy="384721"/>
          </a:xfrm>
        </p:spPr>
        <p:txBody>
          <a:bodyPr vert="horz" wrap="square">
            <a:noAutofit/>
          </a:bodyPr>
          <a:lstStyle/>
          <a:p>
            <a:r>
              <a:rPr lang="en-US"/>
              <a:t>Stakeholder feedback highlights: key themes across submissions</a:t>
            </a:r>
          </a:p>
        </p:txBody>
      </p:sp>
      <p:sp>
        <p:nvSpPr>
          <p:cNvPr id="88" name="Text Placeholder 20">
            <a:extLst>
              <a:ext uri="{FF2B5EF4-FFF2-40B4-BE49-F238E27FC236}">
                <a16:creationId xmlns:a16="http://schemas.microsoft.com/office/drawing/2014/main" id="{824587B5-FBEB-3BE1-5A16-E5012BB6700D}"/>
              </a:ext>
            </a:extLst>
          </p:cNvPr>
          <p:cNvSpPr txBox="1">
            <a:spLocks/>
          </p:cNvSpPr>
          <p:nvPr/>
        </p:nvSpPr>
        <p:spPr>
          <a:xfrm>
            <a:off x="2168373"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“Key Documents” section</a:t>
            </a:r>
          </a:p>
        </p:txBody>
      </p:sp>
      <p:sp>
        <p:nvSpPr>
          <p:cNvPr id="17" name="TextBox 16">
            <a:extLst>
              <a:ext uri="{FF2B5EF4-FFF2-40B4-BE49-F238E27FC236}">
                <a16:creationId xmlns:a16="http://schemas.microsoft.com/office/drawing/2014/main" id="{538CCB13-509C-B5DF-6E35-CAEA79B03F9A}"/>
              </a:ext>
            </a:extLst>
          </p:cNvPr>
          <p:cNvSpPr txBox="1">
            <a:spLocks/>
          </p:cNvSpPr>
          <p:nvPr/>
        </p:nvSpPr>
        <p:spPr>
          <a:xfrm>
            <a:off x="554736" y="1118419"/>
            <a:ext cx="2411881"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Recurring feedback</a:t>
            </a:r>
            <a:endParaRPr lang="en-US" sz="1400" i="1"/>
          </a:p>
        </p:txBody>
      </p:sp>
      <p:cxnSp>
        <p:nvCxnSpPr>
          <p:cNvPr id="20" name="LineBasicDefault 292">
            <a:extLst>
              <a:ext uri="{FF2B5EF4-FFF2-40B4-BE49-F238E27FC236}">
                <a16:creationId xmlns:a16="http://schemas.microsoft.com/office/drawing/2014/main" id="{2F64EB41-AA96-1C3D-08B2-3E2CAF15C9A0}"/>
              </a:ext>
            </a:extLst>
          </p:cNvPr>
          <p:cNvCxnSpPr>
            <a:cxnSpLocks/>
          </p:cNvCxnSpPr>
          <p:nvPr>
            <p:custDataLst>
              <p:tags r:id="rId2"/>
            </p:custDataLst>
          </p:nvPr>
        </p:nvCxnSpPr>
        <p:spPr>
          <a:xfrm>
            <a:off x="554736" y="1390126"/>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31933C-EF8B-D114-FE7F-795F55AC821D}"/>
              </a:ext>
            </a:extLst>
          </p:cNvPr>
          <p:cNvSpPr txBox="1">
            <a:spLocks/>
          </p:cNvSpPr>
          <p:nvPr/>
        </p:nvSpPr>
        <p:spPr>
          <a:xfrm>
            <a:off x="3310794" y="1118419"/>
            <a:ext cx="832647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Description</a:t>
            </a:r>
            <a:endParaRPr lang="en-US" sz="1400" i="1"/>
          </a:p>
        </p:txBody>
      </p:sp>
      <p:grpSp>
        <p:nvGrpSpPr>
          <p:cNvPr id="36" name="Group 35">
            <a:extLst>
              <a:ext uri="{FF2B5EF4-FFF2-40B4-BE49-F238E27FC236}">
                <a16:creationId xmlns:a16="http://schemas.microsoft.com/office/drawing/2014/main" id="{B6609DC4-CC49-38D3-048A-D6BFA1EB6561}"/>
              </a:ext>
            </a:extLst>
          </p:cNvPr>
          <p:cNvGrpSpPr/>
          <p:nvPr/>
        </p:nvGrpSpPr>
        <p:grpSpPr>
          <a:xfrm>
            <a:off x="554736" y="1529385"/>
            <a:ext cx="11082528" cy="646331"/>
            <a:chOff x="554736" y="1703733"/>
            <a:chExt cx="11082528" cy="646331"/>
          </a:xfrm>
        </p:grpSpPr>
        <p:sp>
          <p:nvSpPr>
            <p:cNvPr id="25" name="TextBox 24">
              <a:extLst>
                <a:ext uri="{FF2B5EF4-FFF2-40B4-BE49-F238E27FC236}">
                  <a16:creationId xmlns:a16="http://schemas.microsoft.com/office/drawing/2014/main" id="{DF5DEF54-3DB0-B89E-4F51-6CA01C546AD2}"/>
                </a:ext>
              </a:extLst>
            </p:cNvPr>
            <p:cNvSpPr txBox="1">
              <a:spLocks/>
            </p:cNvSpPr>
            <p:nvPr/>
          </p:nvSpPr>
          <p:spPr>
            <a:xfrm>
              <a:off x="636998" y="1703733"/>
              <a:ext cx="232961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Treatment of advanced and legacy projects</a:t>
              </a:r>
              <a:endParaRPr lang="en-US" sz="1400" b="1" i="1"/>
            </a:p>
          </p:txBody>
        </p:sp>
        <p:sp>
          <p:nvSpPr>
            <p:cNvPr id="26" name="TextBox 25">
              <a:extLst>
                <a:ext uri="{FF2B5EF4-FFF2-40B4-BE49-F238E27FC236}">
                  <a16:creationId xmlns:a16="http://schemas.microsoft.com/office/drawing/2014/main" id="{E60C1255-E83F-17A4-6A61-921933ED72D1}"/>
                </a:ext>
              </a:extLst>
            </p:cNvPr>
            <p:cNvSpPr txBox="1">
              <a:spLocks/>
            </p:cNvSpPr>
            <p:nvPr/>
          </p:nvSpPr>
          <p:spPr>
            <a:xfrm>
              <a:off x="3310794" y="1703733"/>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Projects that have completed legacy LLIS processes </a:t>
              </a:r>
              <a:r>
                <a:rPr lang="en-US" sz="1400"/>
                <a:t>(studies, IA execution, financial commitments, construction start) </a:t>
              </a:r>
              <a:r>
                <a:rPr lang="en-US" sz="1400" b="1"/>
                <a:t>are viewed as already demonstrating firm readiness:</a:t>
              </a:r>
              <a:r>
                <a:rPr lang="en-US" sz="1400"/>
                <a:t> re-assessment or reclassification at this stage raises concerns around investment certainty and financing risk</a:t>
              </a:r>
              <a:endParaRPr lang="en-US" sz="1400" i="1"/>
            </a:p>
          </p:txBody>
        </p:sp>
        <p:sp>
          <p:nvSpPr>
            <p:cNvPr id="30" name="TrackerNumBlue 30">
              <a:extLst>
                <a:ext uri="{FF2B5EF4-FFF2-40B4-BE49-F238E27FC236}">
                  <a16:creationId xmlns:a16="http://schemas.microsoft.com/office/drawing/2014/main" id="{971ECDBD-E6D0-0C56-7273-4F0C7897999B}"/>
                </a:ext>
              </a:extLst>
            </p:cNvPr>
            <p:cNvSpPr/>
            <p:nvPr>
              <p:custDataLst>
                <p:tags r:id="rId11"/>
              </p:custDataLst>
            </p:nvPr>
          </p:nvSpPr>
          <p:spPr>
            <a:xfrm>
              <a:off x="554736" y="170373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1</a:t>
              </a:r>
              <a:endParaRPr lang="de-DE" sz="1400" b="1" err="1">
                <a:solidFill>
                  <a:schemeClr val="bg1"/>
                </a:solidFill>
              </a:endParaRPr>
            </a:p>
          </p:txBody>
        </p:sp>
      </p:grpSp>
      <p:grpSp>
        <p:nvGrpSpPr>
          <p:cNvPr id="37" name="Group 36">
            <a:extLst>
              <a:ext uri="{FF2B5EF4-FFF2-40B4-BE49-F238E27FC236}">
                <a16:creationId xmlns:a16="http://schemas.microsoft.com/office/drawing/2014/main" id="{5DB55E01-9C8B-8516-180F-72F62FD7FB08}"/>
              </a:ext>
            </a:extLst>
          </p:cNvPr>
          <p:cNvGrpSpPr/>
          <p:nvPr/>
        </p:nvGrpSpPr>
        <p:grpSpPr>
          <a:xfrm>
            <a:off x="554736" y="2366490"/>
            <a:ext cx="11082528" cy="646331"/>
            <a:chOff x="554736" y="2520807"/>
            <a:chExt cx="11082528" cy="646331"/>
          </a:xfrm>
        </p:grpSpPr>
        <p:sp>
          <p:nvSpPr>
            <p:cNvPr id="32" name="TextBox 31">
              <a:extLst>
                <a:ext uri="{FF2B5EF4-FFF2-40B4-BE49-F238E27FC236}">
                  <a16:creationId xmlns:a16="http://schemas.microsoft.com/office/drawing/2014/main" id="{D8B52F4A-8529-1526-7BBC-E0D9F3F2395F}"/>
                </a:ext>
              </a:extLst>
            </p:cNvPr>
            <p:cNvSpPr txBox="1">
              <a:spLocks/>
            </p:cNvSpPr>
            <p:nvPr/>
          </p:nvSpPr>
          <p:spPr>
            <a:xfrm>
              <a:off x="636998" y="2520807"/>
              <a:ext cx="232961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Timing framework and transition fairness</a:t>
              </a:r>
              <a:endParaRPr lang="en-US" sz="1400" b="1" i="1"/>
            </a:p>
          </p:txBody>
        </p:sp>
        <p:sp>
          <p:nvSpPr>
            <p:cNvPr id="33" name="TextBox 32">
              <a:extLst>
                <a:ext uri="{FF2B5EF4-FFF2-40B4-BE49-F238E27FC236}">
                  <a16:creationId xmlns:a16="http://schemas.microsoft.com/office/drawing/2014/main" id="{ECCD03A6-E8E0-6BE7-7DEB-74AE011ADAA6}"/>
                </a:ext>
              </a:extLst>
            </p:cNvPr>
            <p:cNvSpPr txBox="1">
              <a:spLocks/>
            </p:cNvSpPr>
            <p:nvPr/>
          </p:nvSpPr>
          <p:spPr>
            <a:xfrm>
              <a:off x="3310794" y="2520807"/>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Current cutoff dates </a:t>
              </a:r>
              <a:r>
                <a:rPr lang="en-US" sz="1400"/>
                <a:t>(e.g., March–July 2026 window) </a:t>
              </a:r>
              <a:r>
                <a:rPr lang="en-US" sz="1400" b="1"/>
                <a:t>are perceived as creating inconsistent outcomes for projects with similar readiness</a:t>
              </a:r>
              <a:r>
                <a:rPr lang="en-US" sz="1400"/>
                <a:t>, particularly where progress depends on ERCOT/TSP processing timelines: greater alignment between readiness and eligibility timing is sought</a:t>
              </a:r>
              <a:endParaRPr lang="en-US" sz="1400" i="1"/>
            </a:p>
          </p:txBody>
        </p:sp>
        <p:sp>
          <p:nvSpPr>
            <p:cNvPr id="34" name="TrackerNumBlue 30">
              <a:extLst>
                <a:ext uri="{FF2B5EF4-FFF2-40B4-BE49-F238E27FC236}">
                  <a16:creationId xmlns:a16="http://schemas.microsoft.com/office/drawing/2014/main" id="{AA24F8D6-5B43-AF09-B26F-E6F470E5B119}"/>
                </a:ext>
              </a:extLst>
            </p:cNvPr>
            <p:cNvSpPr/>
            <p:nvPr>
              <p:custDataLst>
                <p:tags r:id="rId10"/>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2</a:t>
              </a:r>
            </a:p>
          </p:txBody>
        </p:sp>
      </p:grpSp>
      <p:cxnSp>
        <p:nvCxnSpPr>
          <p:cNvPr id="35" name="LineBasicDefault 292">
            <a:extLst>
              <a:ext uri="{FF2B5EF4-FFF2-40B4-BE49-F238E27FC236}">
                <a16:creationId xmlns:a16="http://schemas.microsoft.com/office/drawing/2014/main" id="{D83F6CDC-24A1-B587-9611-EF0643F2FD85}"/>
              </a:ext>
            </a:extLst>
          </p:cNvPr>
          <p:cNvCxnSpPr>
            <a:cxnSpLocks/>
          </p:cNvCxnSpPr>
          <p:nvPr>
            <p:custDataLst>
              <p:tags r:id="rId3"/>
            </p:custDataLst>
          </p:nvPr>
        </p:nvCxnSpPr>
        <p:spPr>
          <a:xfrm>
            <a:off x="554736" y="2271103"/>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942B4ED-E019-A93D-2038-C4DC7A1C6EAD}"/>
              </a:ext>
            </a:extLst>
          </p:cNvPr>
          <p:cNvGrpSpPr/>
          <p:nvPr/>
        </p:nvGrpSpPr>
        <p:grpSpPr>
          <a:xfrm>
            <a:off x="554736" y="3203595"/>
            <a:ext cx="11082528" cy="646331"/>
            <a:chOff x="554736" y="2520807"/>
            <a:chExt cx="11082528" cy="646331"/>
          </a:xfrm>
        </p:grpSpPr>
        <p:sp>
          <p:nvSpPr>
            <p:cNvPr id="39" name="TextBox 38">
              <a:extLst>
                <a:ext uri="{FF2B5EF4-FFF2-40B4-BE49-F238E27FC236}">
                  <a16:creationId xmlns:a16="http://schemas.microsoft.com/office/drawing/2014/main" id="{F4419D93-624D-0CDB-1ABC-F6B1DBB96A3E}"/>
                </a:ext>
              </a:extLst>
            </p:cNvPr>
            <p:cNvSpPr txBox="1">
              <a:spLocks/>
            </p:cNvSpPr>
            <p:nvPr/>
          </p:nvSpPr>
          <p:spPr>
            <a:xfrm>
              <a:off x="636998" y="2520807"/>
              <a:ext cx="232961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Eligibility and prioritization criteria</a:t>
              </a:r>
              <a:endParaRPr lang="en-US" sz="1400" b="1" i="1"/>
            </a:p>
          </p:txBody>
        </p:sp>
        <p:sp>
          <p:nvSpPr>
            <p:cNvPr id="40" name="TextBox 39">
              <a:extLst>
                <a:ext uri="{FF2B5EF4-FFF2-40B4-BE49-F238E27FC236}">
                  <a16:creationId xmlns:a16="http://schemas.microsoft.com/office/drawing/2014/main" id="{BBB4B700-446F-6A5E-7DC9-BD8DBB384997}"/>
                </a:ext>
              </a:extLst>
            </p:cNvPr>
            <p:cNvSpPr txBox="1">
              <a:spLocks/>
            </p:cNvSpPr>
            <p:nvPr/>
          </p:nvSpPr>
          <p:spPr>
            <a:xfrm>
              <a:off x="3310794" y="2520807"/>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Preference for prioritization based on objective project maturity </a:t>
              </a:r>
              <a:r>
                <a:rPr lang="en-US" sz="1400"/>
                <a:t>(studies, IA, financial commitment, construction) </a:t>
              </a:r>
              <a:r>
                <a:rPr lang="en-US" sz="1400" b="1"/>
                <a:t>rather than timing metrics alone</a:t>
              </a:r>
              <a:r>
                <a:rPr lang="en-US" sz="1400"/>
                <a:t>. </a:t>
              </a:r>
              <a:r>
                <a:rPr lang="en-US" sz="1400" b="1"/>
                <a:t>RPG-backed projects are also viewed as valid pathways </a:t>
              </a:r>
              <a:r>
                <a:rPr lang="en-US" sz="1400"/>
                <a:t>given their higher level of technical review, when combined with demonstrated readiness</a:t>
              </a:r>
              <a:endParaRPr lang="en-US" sz="1400" i="1"/>
            </a:p>
          </p:txBody>
        </p:sp>
        <p:sp>
          <p:nvSpPr>
            <p:cNvPr id="41" name="TrackerNumBlue 30">
              <a:extLst>
                <a:ext uri="{FF2B5EF4-FFF2-40B4-BE49-F238E27FC236}">
                  <a16:creationId xmlns:a16="http://schemas.microsoft.com/office/drawing/2014/main" id="{F9E9D0E8-0A90-4BD3-3946-87A7B4590DFB}"/>
                </a:ext>
              </a:extLst>
            </p:cNvPr>
            <p:cNvSpPr/>
            <p:nvPr>
              <p:custDataLst>
                <p:tags r:id="rId9"/>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3</a:t>
              </a:r>
            </a:p>
          </p:txBody>
        </p:sp>
      </p:grpSp>
      <p:cxnSp>
        <p:nvCxnSpPr>
          <p:cNvPr id="42" name="LineBasicDefault 292">
            <a:extLst>
              <a:ext uri="{FF2B5EF4-FFF2-40B4-BE49-F238E27FC236}">
                <a16:creationId xmlns:a16="http://schemas.microsoft.com/office/drawing/2014/main" id="{A2255929-3DC5-CDA5-AF9F-17A67B4E9D4C}"/>
              </a:ext>
            </a:extLst>
          </p:cNvPr>
          <p:cNvCxnSpPr>
            <a:cxnSpLocks/>
          </p:cNvCxnSpPr>
          <p:nvPr>
            <p:custDataLst>
              <p:tags r:id="rId4"/>
            </p:custDataLst>
          </p:nvPr>
        </p:nvCxnSpPr>
        <p:spPr>
          <a:xfrm>
            <a:off x="554736" y="3108208"/>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7D572B17-9DC5-E953-03B4-060A36EBFAF5}"/>
              </a:ext>
            </a:extLst>
          </p:cNvPr>
          <p:cNvGrpSpPr/>
          <p:nvPr/>
        </p:nvGrpSpPr>
        <p:grpSpPr>
          <a:xfrm>
            <a:off x="554736" y="4040700"/>
            <a:ext cx="11082528" cy="861774"/>
            <a:chOff x="554736" y="2520807"/>
            <a:chExt cx="11082528" cy="861774"/>
          </a:xfrm>
        </p:grpSpPr>
        <p:sp>
          <p:nvSpPr>
            <p:cNvPr id="44" name="TextBox 43">
              <a:extLst>
                <a:ext uri="{FF2B5EF4-FFF2-40B4-BE49-F238E27FC236}">
                  <a16:creationId xmlns:a16="http://schemas.microsoft.com/office/drawing/2014/main" id="{D7B422F5-C903-6A8C-8EC3-7E3ACDD12C44}"/>
                </a:ext>
              </a:extLst>
            </p:cNvPr>
            <p:cNvSpPr txBox="1">
              <a:spLocks/>
            </p:cNvSpPr>
            <p:nvPr/>
          </p:nvSpPr>
          <p:spPr>
            <a:xfrm>
              <a:off x="636998" y="2520807"/>
              <a:ext cx="232961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Financial requirements and regulatory alignment</a:t>
              </a:r>
              <a:endParaRPr lang="en-US" sz="1400" b="1" i="1"/>
            </a:p>
          </p:txBody>
        </p:sp>
        <p:sp>
          <p:nvSpPr>
            <p:cNvPr id="45" name="TextBox 44">
              <a:extLst>
                <a:ext uri="{FF2B5EF4-FFF2-40B4-BE49-F238E27FC236}">
                  <a16:creationId xmlns:a16="http://schemas.microsoft.com/office/drawing/2014/main" id="{9F951505-0AEE-6268-C705-8ADA8648C154}"/>
                </a:ext>
              </a:extLst>
            </p:cNvPr>
            <p:cNvSpPr txBox="1">
              <a:spLocks/>
            </p:cNvSpPr>
            <p:nvPr/>
          </p:nvSpPr>
          <p:spPr>
            <a:xfrm>
              <a:off x="3310794" y="2520807"/>
              <a:ext cx="8326470"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Concerns on potential duplication of financial obligations </a:t>
              </a:r>
              <a:r>
                <a:rPr lang="en-US" sz="1400"/>
                <a:t>(e.g., CIAC vs. new security/fees), </a:t>
              </a:r>
              <a:r>
                <a:rPr lang="en-US" sz="1400" b="1"/>
                <a:t>treatment of projects with no network upgrades, and alignment with ongoing PUCT rulemaking </a:t>
              </a:r>
              <a:r>
                <a:rPr lang="en-US" sz="1400"/>
                <a:t>(Project No. 58481): request for mechanisms for crediting prior commitments and ensuring consistency with final rules</a:t>
              </a:r>
              <a:endParaRPr lang="en-US" sz="1400" i="1"/>
            </a:p>
          </p:txBody>
        </p:sp>
        <p:sp>
          <p:nvSpPr>
            <p:cNvPr id="46" name="TrackerNumBlue 30">
              <a:extLst>
                <a:ext uri="{FF2B5EF4-FFF2-40B4-BE49-F238E27FC236}">
                  <a16:creationId xmlns:a16="http://schemas.microsoft.com/office/drawing/2014/main" id="{DC0CA185-F6F7-1EC2-65CF-97CF2F294AE0}"/>
                </a:ext>
              </a:extLst>
            </p:cNvPr>
            <p:cNvSpPr/>
            <p:nvPr>
              <p:custDataLst>
                <p:tags r:id="rId8"/>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4</a:t>
              </a:r>
            </a:p>
          </p:txBody>
        </p:sp>
      </p:grpSp>
      <p:cxnSp>
        <p:nvCxnSpPr>
          <p:cNvPr id="47" name="LineBasicDefault 292">
            <a:extLst>
              <a:ext uri="{FF2B5EF4-FFF2-40B4-BE49-F238E27FC236}">
                <a16:creationId xmlns:a16="http://schemas.microsoft.com/office/drawing/2014/main" id="{A1648218-96EC-6ADB-033E-4D9EBB64286C}"/>
              </a:ext>
            </a:extLst>
          </p:cNvPr>
          <p:cNvCxnSpPr>
            <a:cxnSpLocks/>
          </p:cNvCxnSpPr>
          <p:nvPr>
            <p:custDataLst>
              <p:tags r:id="rId5"/>
            </p:custDataLst>
          </p:nvPr>
        </p:nvCxnSpPr>
        <p:spPr>
          <a:xfrm>
            <a:off x="554736" y="3945313"/>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81EF4386-F5E7-A45D-C2BA-1FE6174A5395}"/>
              </a:ext>
            </a:extLst>
          </p:cNvPr>
          <p:cNvGrpSpPr/>
          <p:nvPr/>
        </p:nvGrpSpPr>
        <p:grpSpPr>
          <a:xfrm>
            <a:off x="554736" y="5093250"/>
            <a:ext cx="11082528" cy="646331"/>
            <a:chOff x="554736" y="2520807"/>
            <a:chExt cx="11082528" cy="646331"/>
          </a:xfrm>
        </p:grpSpPr>
        <p:sp>
          <p:nvSpPr>
            <p:cNvPr id="49" name="TextBox 48">
              <a:extLst>
                <a:ext uri="{FF2B5EF4-FFF2-40B4-BE49-F238E27FC236}">
                  <a16:creationId xmlns:a16="http://schemas.microsoft.com/office/drawing/2014/main" id="{5AD1283C-E500-FC14-F9FD-A5E4AC13F24F}"/>
                </a:ext>
              </a:extLst>
            </p:cNvPr>
            <p:cNvSpPr txBox="1">
              <a:spLocks/>
            </p:cNvSpPr>
            <p:nvPr/>
          </p:nvSpPr>
          <p:spPr>
            <a:xfrm>
              <a:off x="636998" y="2520807"/>
              <a:ext cx="2329619"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400" b="1"/>
                <a:t>Process clarity, governance, and implementation</a:t>
              </a:r>
              <a:endParaRPr lang="en-US" sz="1400" b="1" i="1"/>
            </a:p>
          </p:txBody>
        </p:sp>
        <p:sp>
          <p:nvSpPr>
            <p:cNvPr id="50" name="TextBox 49">
              <a:extLst>
                <a:ext uri="{FF2B5EF4-FFF2-40B4-BE49-F238E27FC236}">
                  <a16:creationId xmlns:a16="http://schemas.microsoft.com/office/drawing/2014/main" id="{DC97FBFF-5B71-97CF-E3E3-6DFAE2D2D8CD}"/>
                </a:ext>
              </a:extLst>
            </p:cNvPr>
            <p:cNvSpPr txBox="1">
              <a:spLocks/>
            </p:cNvSpPr>
            <p:nvPr/>
          </p:nvSpPr>
          <p:spPr>
            <a:xfrm>
              <a:off x="3310794" y="2520807"/>
              <a:ext cx="8326470"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Feedback highlights the need for clearer definition of roles </a:t>
              </a:r>
              <a:r>
                <a:rPr lang="en-US" sz="1400"/>
                <a:t>(ERCOT vs. TSP/DSP), </a:t>
              </a:r>
              <a:r>
                <a:rPr lang="en-US" sz="1400" b="1"/>
                <a:t>standardized agreements and attestations</a:t>
              </a:r>
              <a:r>
                <a:rPr lang="en-US" sz="1400"/>
                <a:t>, </a:t>
              </a:r>
              <a:r>
                <a:rPr lang="en-US" sz="1400" b="1"/>
                <a:t>consistent modeling inputs, and greater transparency </a:t>
              </a:r>
              <a:r>
                <a:rPr lang="en-US" sz="1400"/>
                <a:t>in study scope, assumptions, and outputs to support implementation</a:t>
              </a:r>
              <a:endParaRPr lang="en-US" sz="1400" i="1"/>
            </a:p>
          </p:txBody>
        </p:sp>
        <p:sp>
          <p:nvSpPr>
            <p:cNvPr id="51" name="TrackerNumBlue 30">
              <a:extLst>
                <a:ext uri="{FF2B5EF4-FFF2-40B4-BE49-F238E27FC236}">
                  <a16:creationId xmlns:a16="http://schemas.microsoft.com/office/drawing/2014/main" id="{01D5D23E-8B8B-607D-B5AC-5EB04E20FE7F}"/>
                </a:ext>
              </a:extLst>
            </p:cNvPr>
            <p:cNvSpPr/>
            <p:nvPr>
              <p:custDataLst>
                <p:tags r:id="rId7"/>
              </p:custDataLst>
            </p:nvPr>
          </p:nvSpPr>
          <p:spPr>
            <a:xfrm>
              <a:off x="554736" y="252080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b="1">
                  <a:solidFill>
                    <a:schemeClr val="bg1"/>
                  </a:solidFill>
                </a:rPr>
                <a:t>5</a:t>
              </a:r>
            </a:p>
          </p:txBody>
        </p:sp>
      </p:grpSp>
      <p:cxnSp>
        <p:nvCxnSpPr>
          <p:cNvPr id="52" name="LineBasicDefault 292">
            <a:extLst>
              <a:ext uri="{FF2B5EF4-FFF2-40B4-BE49-F238E27FC236}">
                <a16:creationId xmlns:a16="http://schemas.microsoft.com/office/drawing/2014/main" id="{EE18B4E5-1CD8-B977-7B15-0179EDB7441E}"/>
              </a:ext>
            </a:extLst>
          </p:cNvPr>
          <p:cNvCxnSpPr>
            <a:cxnSpLocks/>
          </p:cNvCxnSpPr>
          <p:nvPr>
            <p:custDataLst>
              <p:tags r:id="rId6"/>
            </p:custDataLst>
          </p:nvPr>
        </p:nvCxnSpPr>
        <p:spPr>
          <a:xfrm>
            <a:off x="554736" y="4997861"/>
            <a:ext cx="11082528"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5" name="Text Placeholder 20">
            <a:extLst>
              <a:ext uri="{FF2B5EF4-FFF2-40B4-BE49-F238E27FC236}">
                <a16:creationId xmlns:a16="http://schemas.microsoft.com/office/drawing/2014/main" id="{1CA3C3B9-E7D0-C15E-F939-DE73EEA2469C}"/>
              </a:ext>
            </a:extLst>
          </p:cNvPr>
          <p:cNvSpPr txBox="1">
            <a:spLocks/>
          </p:cNvSpPr>
          <p:nvPr/>
        </p:nvSpPr>
        <p:spPr>
          <a:xfrm>
            <a:off x="2168373" y="6303800"/>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based on list of comments submitted as of 3/23</a:t>
            </a:r>
          </a:p>
        </p:txBody>
      </p:sp>
    </p:spTree>
    <p:extLst>
      <p:ext uri="{BB962C8B-B14F-4D97-AF65-F5344CB8AC3E}">
        <p14:creationId xmlns:p14="http://schemas.microsoft.com/office/powerpoint/2010/main" val="34345542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6" hidden="1">
            <a:extLst>
              <a:ext uri="{FF2B5EF4-FFF2-40B4-BE49-F238E27FC236}">
                <a16:creationId xmlns:a16="http://schemas.microsoft.com/office/drawing/2014/main" id="{277A9A82-03E3-D088-6A05-0F3D17B3B88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16" name="Object 6" hidden="1">
                        <a:extLst>
                          <a:ext uri="{FF2B5EF4-FFF2-40B4-BE49-F238E27FC236}">
                            <a16:creationId xmlns:a16="http://schemas.microsoft.com/office/drawing/2014/main" id="{277A9A82-03E3-D088-6A05-0F3D17B3B883}"/>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26" name="Rectangle 125">
            <a:extLst>
              <a:ext uri="{FF2B5EF4-FFF2-40B4-BE49-F238E27FC236}">
                <a16:creationId xmlns:a16="http://schemas.microsoft.com/office/drawing/2014/main" id="{0D4E6B6B-1B49-D957-04A5-6CE9D47313B5}"/>
              </a:ext>
            </a:extLst>
          </p:cNvPr>
          <p:cNvSpPr/>
          <p:nvPr/>
        </p:nvSpPr>
        <p:spPr>
          <a:xfrm>
            <a:off x="554735" y="1593336"/>
            <a:ext cx="7900618" cy="493013"/>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100" err="1">
              <a:solidFill>
                <a:schemeClr val="bg1"/>
              </a:solidFill>
            </a:endParaRPr>
          </a:p>
        </p:txBody>
      </p:sp>
      <p:sp>
        <p:nvSpPr>
          <p:cNvPr id="19" name="Title 18">
            <a:extLst>
              <a:ext uri="{FF2B5EF4-FFF2-40B4-BE49-F238E27FC236}">
                <a16:creationId xmlns:a16="http://schemas.microsoft.com/office/drawing/2014/main" id="{B82E86E7-6747-11F0-DE32-33160B5B90C5}"/>
              </a:ext>
            </a:extLst>
          </p:cNvPr>
          <p:cNvSpPr>
            <a:spLocks noGrp="1"/>
          </p:cNvSpPr>
          <p:nvPr>
            <p:ph type="title"/>
          </p:nvPr>
        </p:nvSpPr>
        <p:spPr>
          <a:xfrm>
            <a:off x="554736" y="233856"/>
            <a:ext cx="7918704" cy="769441"/>
          </a:xfrm>
        </p:spPr>
        <p:txBody>
          <a:bodyPr vert="horz">
            <a:noAutofit/>
          </a:bodyPr>
          <a:lstStyle/>
          <a:p>
            <a:r>
              <a:rPr lang="en-US"/>
              <a:t>Stakeholder feedback concentrates on legacy project treatment and study validity in Batch Zero</a:t>
            </a:r>
          </a:p>
        </p:txBody>
      </p:sp>
      <p:graphicFrame>
        <p:nvGraphicFramePr>
          <p:cNvPr id="20" name="Chart 19">
            <a:extLst>
              <a:ext uri="{FF2B5EF4-FFF2-40B4-BE49-F238E27FC236}">
                <a16:creationId xmlns:a16="http://schemas.microsoft.com/office/drawing/2014/main" id="{EDF05B6B-965C-D0D9-56AE-2AF6B79EB141}"/>
              </a:ext>
            </a:extLst>
          </p:cNvPr>
          <p:cNvGraphicFramePr/>
          <p:nvPr>
            <p:custDataLst>
              <p:tags r:id="rId2"/>
            </p:custDataLst>
          </p:nvPr>
        </p:nvGraphicFramePr>
        <p:xfrm>
          <a:off x="2085975" y="1366838"/>
          <a:ext cx="2208213" cy="4856162"/>
        </p:xfrm>
        <a:graphic>
          <a:graphicData uri="http://schemas.openxmlformats.org/drawingml/2006/chart">
            <c:chart xmlns:c="http://schemas.openxmlformats.org/drawingml/2006/chart" xmlns:r="http://schemas.openxmlformats.org/officeDocument/2006/relationships" r:id="rId16"/>
          </a:graphicData>
        </a:graphic>
      </p:graphicFrame>
      <p:sp>
        <p:nvSpPr>
          <p:cNvPr id="63" name="TextBox 62">
            <a:extLst>
              <a:ext uri="{FF2B5EF4-FFF2-40B4-BE49-F238E27FC236}">
                <a16:creationId xmlns:a16="http://schemas.microsoft.com/office/drawing/2014/main" id="{DE141C23-C3B4-3B89-6B8C-6B6F6B7C28E9}"/>
              </a:ext>
            </a:extLst>
          </p:cNvPr>
          <p:cNvSpPr txBox="1"/>
          <p:nvPr/>
        </p:nvSpPr>
        <p:spPr>
          <a:xfrm>
            <a:off x="554736" y="1212850"/>
            <a:ext cx="3762993"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Comments received by section, </a:t>
            </a:r>
            <a:r>
              <a:rPr lang="en-US" sz="1200"/>
              <a:t># of comments</a:t>
            </a:r>
            <a:r>
              <a:rPr lang="en-US" sz="1200" baseline="30000"/>
              <a:t>1</a:t>
            </a:r>
            <a:endParaRPr lang="en-US" sz="1200" b="1"/>
          </a:p>
        </p:txBody>
      </p:sp>
      <p:cxnSp>
        <p:nvCxnSpPr>
          <p:cNvPr id="64" name="LineBasicDefault 64">
            <a:extLst>
              <a:ext uri="{FF2B5EF4-FFF2-40B4-BE49-F238E27FC236}">
                <a16:creationId xmlns:a16="http://schemas.microsoft.com/office/drawing/2014/main" id="{E48D42FE-90A1-80E8-4631-99E10F949139}"/>
              </a:ext>
            </a:extLst>
          </p:cNvPr>
          <p:cNvCxnSpPr>
            <a:cxnSpLocks/>
          </p:cNvCxnSpPr>
          <p:nvPr>
            <p:custDataLst>
              <p:tags r:id="rId3"/>
            </p:custDataLst>
          </p:nvPr>
        </p:nvCxnSpPr>
        <p:spPr>
          <a:xfrm>
            <a:off x="554735" y="1458913"/>
            <a:ext cx="791870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4F2292D-1C5B-D942-1F3C-FB37404F78EC}"/>
              </a:ext>
            </a:extLst>
          </p:cNvPr>
          <p:cNvGrpSpPr>
            <a:grpSpLocks/>
          </p:cNvGrpSpPr>
          <p:nvPr/>
        </p:nvGrpSpPr>
        <p:grpSpPr>
          <a:xfrm>
            <a:off x="9022079" y="1212850"/>
            <a:ext cx="2929129" cy="246063"/>
            <a:chOff x="9022079" y="1968501"/>
            <a:chExt cx="2929129" cy="246062"/>
          </a:xfrm>
        </p:grpSpPr>
        <p:sp>
          <p:nvSpPr>
            <p:cNvPr id="70" name="TextBox 69">
              <a:extLst>
                <a:ext uri="{FF2B5EF4-FFF2-40B4-BE49-F238E27FC236}">
                  <a16:creationId xmlns:a16="http://schemas.microsoft.com/office/drawing/2014/main" id="{D8639362-7EF4-C886-3777-7167FEFB86E6}"/>
                </a:ext>
              </a:extLst>
            </p:cNvPr>
            <p:cNvSpPr txBox="1">
              <a:spLocks/>
            </p:cNvSpPr>
            <p:nvPr/>
          </p:nvSpPr>
          <p:spPr>
            <a:xfrm>
              <a:off x="9022079" y="1968501"/>
              <a:ext cx="2929129" cy="2460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Key takeaways</a:t>
              </a:r>
            </a:p>
          </p:txBody>
        </p:sp>
        <p:cxnSp>
          <p:nvCxnSpPr>
            <p:cNvPr id="71" name="LineBasicDefault 71">
              <a:extLst>
                <a:ext uri="{FF2B5EF4-FFF2-40B4-BE49-F238E27FC236}">
                  <a16:creationId xmlns:a16="http://schemas.microsoft.com/office/drawing/2014/main" id="{C217E992-F64F-2F17-0344-FB04ACCAD8DF}"/>
                </a:ext>
              </a:extLst>
            </p:cNvPr>
            <p:cNvCxnSpPr>
              <a:cxnSpLocks/>
            </p:cNvCxnSpPr>
            <p:nvPr>
              <p:custDataLst>
                <p:tags r:id="rId12"/>
              </p:custDataLst>
            </p:nvPr>
          </p:nvCxnSpPr>
          <p:spPr>
            <a:xfrm>
              <a:off x="9022079" y="2214563"/>
              <a:ext cx="292912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8" name="Text Placeholder 20">
            <a:extLst>
              <a:ext uri="{FF2B5EF4-FFF2-40B4-BE49-F238E27FC236}">
                <a16:creationId xmlns:a16="http://schemas.microsoft.com/office/drawing/2014/main" id="{5FC549D9-1600-C75E-0FAB-E7B2D1119A9C}"/>
              </a:ext>
            </a:extLst>
          </p:cNvPr>
          <p:cNvSpPr txBox="1">
            <a:spLocks/>
          </p:cNvSpPr>
          <p:nvPr/>
        </p:nvSpPr>
        <p:spPr>
          <a:xfrm>
            <a:off x="2168373" y="6159561"/>
            <a:ext cx="6305068" cy="24622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1. Each referenced section is counted once for each stakeholder; repeated mentions of the same section within a stakeholder’s comments are considered a single reference  |  Note: based on list of comments submitted as of 3/23</a:t>
            </a:r>
          </a:p>
        </p:txBody>
      </p:sp>
      <p:sp>
        <p:nvSpPr>
          <p:cNvPr id="28" name="TextBox 27">
            <a:extLst>
              <a:ext uri="{FF2B5EF4-FFF2-40B4-BE49-F238E27FC236}">
                <a16:creationId xmlns:a16="http://schemas.microsoft.com/office/drawing/2014/main" id="{C35F31D1-87F3-7797-3334-46735D2D1F94}"/>
              </a:ext>
            </a:extLst>
          </p:cNvPr>
          <p:cNvSpPr txBox="1">
            <a:spLocks/>
          </p:cNvSpPr>
          <p:nvPr/>
        </p:nvSpPr>
        <p:spPr>
          <a:xfrm>
            <a:off x="9022079" y="1699705"/>
            <a:ext cx="2929129" cy="316240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100" b="1"/>
              <a:t>Feedback is concentrated on treatment of legacy projects and prior study outcomes </a:t>
            </a:r>
            <a:r>
              <a:rPr lang="en-US" sz="1100"/>
              <a:t>(Sections 9.2)</a:t>
            </a:r>
          </a:p>
          <a:p>
            <a:pPr lvl="1">
              <a:buFont typeface="Arial" panose="020B0604020202020204" pitchFamily="34" charset="0"/>
              <a:buChar char="•"/>
            </a:pPr>
            <a:r>
              <a:rPr lang="en-US" sz="1100" b="1"/>
              <a:t>Strong push to preserve investment-backed outcomes and avoid retroactive re-evaluation </a:t>
            </a:r>
            <a:r>
              <a:rPr lang="en-US" sz="1100"/>
              <a:t>(e.g., executed IAs, completed studies, and committed capital should not be re-opened)</a:t>
            </a:r>
          </a:p>
          <a:p>
            <a:pPr lvl="1">
              <a:buFont typeface="Arial" panose="020B0604020202020204" pitchFamily="34" charset="0"/>
              <a:buChar char="•"/>
            </a:pPr>
            <a:r>
              <a:rPr lang="en-US" sz="1100" b="1"/>
              <a:t>Investment certainty is the central concern</a:t>
            </a:r>
            <a:r>
              <a:rPr lang="en-US" sz="1100"/>
              <a:t>, particularly around re-studies, MW reallocation, and timing-based eligibility cutoffs</a:t>
            </a:r>
          </a:p>
          <a:p>
            <a:pPr lvl="1">
              <a:buFont typeface="Arial" panose="020B0604020202020204" pitchFamily="34" charset="0"/>
              <a:buChar char="•"/>
            </a:pPr>
            <a:r>
              <a:rPr lang="en-US" sz="1100" b="1"/>
              <a:t>Financial commitment requirements are comparatively less debated, </a:t>
            </a:r>
            <a:r>
              <a:rPr lang="en-US" sz="1100"/>
              <a:t>with feedback primarily focused on implementation details (e.g., alignment with PUCT rules, avoiding duplication) rather than overall framework design</a:t>
            </a:r>
          </a:p>
        </p:txBody>
      </p:sp>
      <p:grpSp>
        <p:nvGrpSpPr>
          <p:cNvPr id="2" name="Group 1">
            <a:extLst>
              <a:ext uri="{FF2B5EF4-FFF2-40B4-BE49-F238E27FC236}">
                <a16:creationId xmlns:a16="http://schemas.microsoft.com/office/drawing/2014/main" id="{953870A0-9922-0BAA-7467-AD6146C1B120}"/>
              </a:ext>
            </a:extLst>
          </p:cNvPr>
          <p:cNvGrpSpPr/>
          <p:nvPr/>
        </p:nvGrpSpPr>
        <p:grpSpPr>
          <a:xfrm>
            <a:off x="7593746" y="1221480"/>
            <a:ext cx="879694" cy="182880"/>
            <a:chOff x="7593746" y="1221480"/>
            <a:chExt cx="879694" cy="182880"/>
          </a:xfrm>
        </p:grpSpPr>
        <p:sp>
          <p:nvSpPr>
            <p:cNvPr id="79" name="Rectangle 78">
              <a:extLst>
                <a:ext uri="{FF2B5EF4-FFF2-40B4-BE49-F238E27FC236}">
                  <a16:creationId xmlns:a16="http://schemas.microsoft.com/office/drawing/2014/main" id="{E22F702B-3181-A379-45BC-EC59D41662E3}"/>
                </a:ext>
              </a:extLst>
            </p:cNvPr>
            <p:cNvSpPr/>
            <p:nvPr/>
          </p:nvSpPr>
          <p:spPr>
            <a:xfrm>
              <a:off x="7593746" y="1221480"/>
              <a:ext cx="182880" cy="182880"/>
            </a:xfrm>
            <a:prstGeom prst="rect">
              <a:avLst/>
            </a:prstGeom>
            <a:solidFill>
              <a:schemeClr val="accent1">
                <a:lumMod val="40000"/>
                <a:lumOff val="6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1" name="TextBox 80">
              <a:extLst>
                <a:ext uri="{FF2B5EF4-FFF2-40B4-BE49-F238E27FC236}">
                  <a16:creationId xmlns:a16="http://schemas.microsoft.com/office/drawing/2014/main" id="{47B018CC-1EB3-9D9E-0699-6571000EFEAC}"/>
                </a:ext>
              </a:extLst>
            </p:cNvPr>
            <p:cNvSpPr txBox="1">
              <a:spLocks/>
            </p:cNvSpPr>
            <p:nvPr/>
          </p:nvSpPr>
          <p:spPr>
            <a:xfrm>
              <a:off x="7839611" y="1251365"/>
              <a:ext cx="633829"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Detailed next</a:t>
              </a:r>
            </a:p>
          </p:txBody>
        </p:sp>
      </p:grpSp>
      <p:cxnSp>
        <p:nvCxnSpPr>
          <p:cNvPr id="95" name="GreyLineContentSeparatorDefault 18">
            <a:extLst>
              <a:ext uri="{FF2B5EF4-FFF2-40B4-BE49-F238E27FC236}">
                <a16:creationId xmlns:a16="http://schemas.microsoft.com/office/drawing/2014/main" id="{9F2EE0FF-FA3D-D723-466E-517217D6EA4B}"/>
              </a:ext>
            </a:extLst>
          </p:cNvPr>
          <p:cNvCxnSpPr>
            <a:cxnSpLocks/>
          </p:cNvCxnSpPr>
          <p:nvPr>
            <p:custDataLst>
              <p:tags r:id="rId4"/>
            </p:custDataLst>
          </p:nvPr>
        </p:nvCxnSpPr>
        <p:spPr>
          <a:xfrm>
            <a:off x="554735" y="2081089"/>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8" name="GreyLineContentSeparatorDefault 18">
            <a:extLst>
              <a:ext uri="{FF2B5EF4-FFF2-40B4-BE49-F238E27FC236}">
                <a16:creationId xmlns:a16="http://schemas.microsoft.com/office/drawing/2014/main" id="{E255B012-2743-7E27-7D54-9C1BC22E1956}"/>
              </a:ext>
            </a:extLst>
          </p:cNvPr>
          <p:cNvCxnSpPr>
            <a:cxnSpLocks/>
          </p:cNvCxnSpPr>
          <p:nvPr>
            <p:custDataLst>
              <p:tags r:id="rId5"/>
            </p:custDataLst>
          </p:nvPr>
        </p:nvCxnSpPr>
        <p:spPr>
          <a:xfrm>
            <a:off x="554735" y="2568841"/>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9" name="GreyLineContentSeparatorDefault 18">
            <a:extLst>
              <a:ext uri="{FF2B5EF4-FFF2-40B4-BE49-F238E27FC236}">
                <a16:creationId xmlns:a16="http://schemas.microsoft.com/office/drawing/2014/main" id="{052FA86A-A5DF-6B43-FD68-D6FD2E40885A}"/>
              </a:ext>
            </a:extLst>
          </p:cNvPr>
          <p:cNvCxnSpPr>
            <a:cxnSpLocks/>
          </p:cNvCxnSpPr>
          <p:nvPr>
            <p:custDataLst>
              <p:tags r:id="rId6"/>
            </p:custDataLst>
          </p:nvPr>
        </p:nvCxnSpPr>
        <p:spPr>
          <a:xfrm>
            <a:off x="554736" y="3544345"/>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0" name="GreyLineContentSeparatorDefault 18">
            <a:extLst>
              <a:ext uri="{FF2B5EF4-FFF2-40B4-BE49-F238E27FC236}">
                <a16:creationId xmlns:a16="http://schemas.microsoft.com/office/drawing/2014/main" id="{057B3CEC-F080-BD77-70C5-E87846EABA71}"/>
              </a:ext>
            </a:extLst>
          </p:cNvPr>
          <p:cNvCxnSpPr>
            <a:cxnSpLocks/>
          </p:cNvCxnSpPr>
          <p:nvPr>
            <p:custDataLst>
              <p:tags r:id="rId7"/>
            </p:custDataLst>
          </p:nvPr>
        </p:nvCxnSpPr>
        <p:spPr>
          <a:xfrm>
            <a:off x="554735" y="4032097"/>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1" name="GreyLineContentSeparatorDefault 18">
            <a:extLst>
              <a:ext uri="{FF2B5EF4-FFF2-40B4-BE49-F238E27FC236}">
                <a16:creationId xmlns:a16="http://schemas.microsoft.com/office/drawing/2014/main" id="{06897FBC-08C0-7ABE-42DD-6F5A1B8DC27D}"/>
              </a:ext>
            </a:extLst>
          </p:cNvPr>
          <p:cNvCxnSpPr>
            <a:cxnSpLocks/>
          </p:cNvCxnSpPr>
          <p:nvPr>
            <p:custDataLst>
              <p:tags r:id="rId8"/>
            </p:custDataLst>
          </p:nvPr>
        </p:nvCxnSpPr>
        <p:spPr>
          <a:xfrm>
            <a:off x="554735" y="4519849"/>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95D71327-B359-F168-94DC-2704DE4A980E}"/>
              </a:ext>
            </a:extLst>
          </p:cNvPr>
          <p:cNvSpPr txBox="1"/>
          <p:nvPr/>
        </p:nvSpPr>
        <p:spPr>
          <a:xfrm>
            <a:off x="4484371" y="1212850"/>
            <a:ext cx="3947297"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Main stakeholder feedback</a:t>
            </a:r>
          </a:p>
        </p:txBody>
      </p:sp>
      <p:sp>
        <p:nvSpPr>
          <p:cNvPr id="106" name="TextBox 105">
            <a:extLst>
              <a:ext uri="{FF2B5EF4-FFF2-40B4-BE49-F238E27FC236}">
                <a16:creationId xmlns:a16="http://schemas.microsoft.com/office/drawing/2014/main" id="{7EC06790-1884-E7D9-1F32-7261C7D185CB}"/>
              </a:ext>
            </a:extLst>
          </p:cNvPr>
          <p:cNvSpPr txBox="1">
            <a:spLocks/>
          </p:cNvSpPr>
          <p:nvPr/>
        </p:nvSpPr>
        <p:spPr>
          <a:xfrm>
            <a:off x="531050" y="1699705"/>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Eligibility and study framework (9.2)</a:t>
            </a:r>
          </a:p>
        </p:txBody>
      </p:sp>
      <p:sp>
        <p:nvSpPr>
          <p:cNvPr id="110" name="TextBox 109">
            <a:extLst>
              <a:ext uri="{FF2B5EF4-FFF2-40B4-BE49-F238E27FC236}">
                <a16:creationId xmlns:a16="http://schemas.microsoft.com/office/drawing/2014/main" id="{5CB9B62C-AA55-AC98-126F-8F1BD1FDB9F0}"/>
              </a:ext>
            </a:extLst>
          </p:cNvPr>
          <p:cNvSpPr txBox="1">
            <a:spLocks/>
          </p:cNvSpPr>
          <p:nvPr/>
        </p:nvSpPr>
        <p:spPr>
          <a:xfrm>
            <a:off x="531050" y="2248021"/>
            <a:ext cx="1447991" cy="153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Cross-cutting</a:t>
            </a:r>
          </a:p>
        </p:txBody>
      </p:sp>
      <p:sp>
        <p:nvSpPr>
          <p:cNvPr id="111" name="TextBox 110">
            <a:extLst>
              <a:ext uri="{FF2B5EF4-FFF2-40B4-BE49-F238E27FC236}">
                <a16:creationId xmlns:a16="http://schemas.microsoft.com/office/drawing/2014/main" id="{0664C82B-8E07-E2AF-4E61-BD4C31F1211B}"/>
              </a:ext>
            </a:extLst>
          </p:cNvPr>
          <p:cNvSpPr txBox="1">
            <a:spLocks/>
          </p:cNvSpPr>
          <p:nvPr/>
        </p:nvSpPr>
        <p:spPr>
          <a:xfrm>
            <a:off x="531050" y="2658829"/>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Commitment criteria and agreements (9.7)</a:t>
            </a:r>
          </a:p>
        </p:txBody>
      </p:sp>
      <p:sp>
        <p:nvSpPr>
          <p:cNvPr id="113" name="TextBox 112">
            <a:extLst>
              <a:ext uri="{FF2B5EF4-FFF2-40B4-BE49-F238E27FC236}">
                <a16:creationId xmlns:a16="http://schemas.microsoft.com/office/drawing/2014/main" id="{74ED228D-FAAA-7BF6-2FE0-154970F19CCE}"/>
              </a:ext>
            </a:extLst>
          </p:cNvPr>
          <p:cNvSpPr txBox="1">
            <a:spLocks/>
          </p:cNvSpPr>
          <p:nvPr/>
        </p:nvSpPr>
        <p:spPr>
          <a:xfrm>
            <a:off x="531050" y="3634332"/>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Quarterly stability requirements (5.3)</a:t>
            </a:r>
          </a:p>
        </p:txBody>
      </p:sp>
      <p:sp>
        <p:nvSpPr>
          <p:cNvPr id="114" name="TextBox 113">
            <a:extLst>
              <a:ext uri="{FF2B5EF4-FFF2-40B4-BE49-F238E27FC236}">
                <a16:creationId xmlns:a16="http://schemas.microsoft.com/office/drawing/2014/main" id="{AA4E4395-D904-FBB9-829D-3A2EAE44DA2E}"/>
              </a:ext>
            </a:extLst>
          </p:cNvPr>
          <p:cNvSpPr txBox="1">
            <a:spLocks/>
          </p:cNvSpPr>
          <p:nvPr/>
        </p:nvSpPr>
        <p:spPr>
          <a:xfrm>
            <a:off x="531050" y="4122085"/>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Energization and ongoing obligations (9.6)</a:t>
            </a:r>
          </a:p>
        </p:txBody>
      </p:sp>
      <p:sp>
        <p:nvSpPr>
          <p:cNvPr id="115" name="TextBox 114">
            <a:extLst>
              <a:ext uri="{FF2B5EF4-FFF2-40B4-BE49-F238E27FC236}">
                <a16:creationId xmlns:a16="http://schemas.microsoft.com/office/drawing/2014/main" id="{0718E5D2-A676-9F23-8B0A-F7FFC8D0073D}"/>
              </a:ext>
            </a:extLst>
          </p:cNvPr>
          <p:cNvSpPr txBox="1">
            <a:spLocks/>
          </p:cNvSpPr>
          <p:nvPr/>
        </p:nvSpPr>
        <p:spPr>
          <a:xfrm>
            <a:off x="531050" y="3146581"/>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Batch study methodology (9.3)</a:t>
            </a:r>
          </a:p>
        </p:txBody>
      </p:sp>
      <p:sp>
        <p:nvSpPr>
          <p:cNvPr id="120" name="TextBox 119">
            <a:extLst>
              <a:ext uri="{FF2B5EF4-FFF2-40B4-BE49-F238E27FC236}">
                <a16:creationId xmlns:a16="http://schemas.microsoft.com/office/drawing/2014/main" id="{7F1FCEA8-B34A-29B7-6CAA-18D11B4ACBC7}"/>
              </a:ext>
            </a:extLst>
          </p:cNvPr>
          <p:cNvSpPr txBox="1">
            <a:spLocks/>
          </p:cNvSpPr>
          <p:nvPr/>
        </p:nvSpPr>
        <p:spPr>
          <a:xfrm>
            <a:off x="4484371" y="1617513"/>
            <a:ext cx="3953320"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Ensure previously approved and mature projects are automatically recognized as Base Load </a:t>
            </a:r>
            <a:r>
              <a:rPr lang="en-US" sz="1000"/>
              <a:t>(e.g., avoid re-evaluation, circular requirements, or exclusion of equivalent study pathways)</a:t>
            </a:r>
          </a:p>
        </p:txBody>
      </p:sp>
      <p:sp>
        <p:nvSpPr>
          <p:cNvPr id="121" name="TextBox 120">
            <a:extLst>
              <a:ext uri="{FF2B5EF4-FFF2-40B4-BE49-F238E27FC236}">
                <a16:creationId xmlns:a16="http://schemas.microsoft.com/office/drawing/2014/main" id="{9BAFB091-9929-6FAD-1E8A-DD773CA6C94A}"/>
              </a:ext>
            </a:extLst>
          </p:cNvPr>
          <p:cNvSpPr txBox="1">
            <a:spLocks/>
          </p:cNvSpPr>
          <p:nvPr/>
        </p:nvSpPr>
        <p:spPr>
          <a:xfrm>
            <a:off x="4484371" y="2104185"/>
            <a:ext cx="3953320"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Improve governance clarity and transparency across Batch Zero</a:t>
            </a:r>
            <a:br>
              <a:rPr lang="en-US" sz="1000"/>
            </a:br>
            <a:r>
              <a:rPr lang="en-US" sz="1000"/>
              <a:t>(e.g., clear roles ERCOT vs TSP/DSP, limit discretion, standardize processes, align with PUCT, enhance communication)</a:t>
            </a:r>
          </a:p>
        </p:txBody>
      </p:sp>
      <p:sp>
        <p:nvSpPr>
          <p:cNvPr id="122" name="TextBox 121">
            <a:extLst>
              <a:ext uri="{FF2B5EF4-FFF2-40B4-BE49-F238E27FC236}">
                <a16:creationId xmlns:a16="http://schemas.microsoft.com/office/drawing/2014/main" id="{91397AEA-3A78-2939-6AC7-793052BDAB99}"/>
              </a:ext>
            </a:extLst>
          </p:cNvPr>
          <p:cNvSpPr txBox="1">
            <a:spLocks/>
          </p:cNvSpPr>
          <p:nvPr/>
        </p:nvSpPr>
        <p:spPr>
          <a:xfrm>
            <a:off x="4484371" y="2658829"/>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Align financial requirements with PUCT and avoid duplicative obligations </a:t>
            </a:r>
            <a:r>
              <a:rPr lang="en-US" sz="1000"/>
              <a:t>for legacy projects</a:t>
            </a:r>
          </a:p>
        </p:txBody>
      </p:sp>
      <p:sp>
        <p:nvSpPr>
          <p:cNvPr id="123" name="TextBox 122">
            <a:extLst>
              <a:ext uri="{FF2B5EF4-FFF2-40B4-BE49-F238E27FC236}">
                <a16:creationId xmlns:a16="http://schemas.microsoft.com/office/drawing/2014/main" id="{224F3ABE-1952-87D6-BA8B-806F9B14F661}"/>
              </a:ext>
            </a:extLst>
          </p:cNvPr>
          <p:cNvSpPr txBox="1">
            <a:spLocks/>
          </p:cNvSpPr>
          <p:nvPr/>
        </p:nvSpPr>
        <p:spPr>
          <a:xfrm>
            <a:off x="4484371" y="3146581"/>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Consider chronological prioritization </a:t>
            </a:r>
            <a:r>
              <a:rPr lang="en-US" sz="1000"/>
              <a:t>as an alternative to current allocation approach</a:t>
            </a:r>
          </a:p>
        </p:txBody>
      </p:sp>
      <p:sp>
        <p:nvSpPr>
          <p:cNvPr id="124" name="TextBox 123">
            <a:extLst>
              <a:ext uri="{FF2B5EF4-FFF2-40B4-BE49-F238E27FC236}">
                <a16:creationId xmlns:a16="http://schemas.microsoft.com/office/drawing/2014/main" id="{EE0B4229-F4C2-27AC-5751-58D5EBCD8A6C}"/>
              </a:ext>
            </a:extLst>
          </p:cNvPr>
          <p:cNvSpPr txBox="1">
            <a:spLocks/>
          </p:cNvSpPr>
          <p:nvPr/>
        </p:nvSpPr>
        <p:spPr>
          <a:xfrm>
            <a:off x="4484371" y="3634332"/>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Align stability timelines </a:t>
            </a:r>
            <a:r>
              <a:rPr lang="en-US" sz="1000"/>
              <a:t>with Batch Zero and clarify dynamic model responsibilities </a:t>
            </a:r>
          </a:p>
        </p:txBody>
      </p:sp>
      <p:sp>
        <p:nvSpPr>
          <p:cNvPr id="125" name="TextBox 124">
            <a:extLst>
              <a:ext uri="{FF2B5EF4-FFF2-40B4-BE49-F238E27FC236}">
                <a16:creationId xmlns:a16="http://schemas.microsoft.com/office/drawing/2014/main" id="{AC9B72C2-D2D5-0BD6-645E-81B684A4FBF7}"/>
              </a:ext>
            </a:extLst>
          </p:cNvPr>
          <p:cNvSpPr txBox="1">
            <a:spLocks/>
          </p:cNvSpPr>
          <p:nvPr/>
        </p:nvSpPr>
        <p:spPr>
          <a:xfrm>
            <a:off x="4484371" y="4122085"/>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Ensure advanced projects continue </a:t>
            </a:r>
            <a:r>
              <a:rPr lang="en-US" sz="1000"/>
              <a:t>without re-screening, delay, or reset</a:t>
            </a:r>
          </a:p>
        </p:txBody>
      </p:sp>
      <p:cxnSp>
        <p:nvCxnSpPr>
          <p:cNvPr id="77" name="GreyLineContentSeparatorDefault 18">
            <a:extLst>
              <a:ext uri="{FF2B5EF4-FFF2-40B4-BE49-F238E27FC236}">
                <a16:creationId xmlns:a16="http://schemas.microsoft.com/office/drawing/2014/main" id="{213651D8-AB6C-5D9A-A8CD-EAAE2AD7F680}"/>
              </a:ext>
            </a:extLst>
          </p:cNvPr>
          <p:cNvCxnSpPr>
            <a:cxnSpLocks/>
          </p:cNvCxnSpPr>
          <p:nvPr>
            <p:custDataLst>
              <p:tags r:id="rId9"/>
            </p:custDataLst>
          </p:nvPr>
        </p:nvCxnSpPr>
        <p:spPr>
          <a:xfrm>
            <a:off x="554735" y="3056593"/>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GreyLineContentSeparatorDefault 18">
            <a:extLst>
              <a:ext uri="{FF2B5EF4-FFF2-40B4-BE49-F238E27FC236}">
                <a16:creationId xmlns:a16="http://schemas.microsoft.com/office/drawing/2014/main" id="{4E8F824D-67C1-B72F-87A6-BE89FC9A4C5E}"/>
              </a:ext>
            </a:extLst>
          </p:cNvPr>
          <p:cNvCxnSpPr>
            <a:cxnSpLocks/>
          </p:cNvCxnSpPr>
          <p:nvPr>
            <p:custDataLst>
              <p:tags r:id="rId10"/>
            </p:custDataLst>
          </p:nvPr>
        </p:nvCxnSpPr>
        <p:spPr>
          <a:xfrm>
            <a:off x="554735" y="5007601"/>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0" name="GreyLineContentSeparatorDefault 18">
            <a:extLst>
              <a:ext uri="{FF2B5EF4-FFF2-40B4-BE49-F238E27FC236}">
                <a16:creationId xmlns:a16="http://schemas.microsoft.com/office/drawing/2014/main" id="{79CD51B6-199C-FED6-6624-F611055379D8}"/>
              </a:ext>
            </a:extLst>
          </p:cNvPr>
          <p:cNvCxnSpPr>
            <a:cxnSpLocks/>
          </p:cNvCxnSpPr>
          <p:nvPr>
            <p:custDataLst>
              <p:tags r:id="rId11"/>
            </p:custDataLst>
          </p:nvPr>
        </p:nvCxnSpPr>
        <p:spPr>
          <a:xfrm>
            <a:off x="554735" y="5495354"/>
            <a:ext cx="7906640"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296AA674-3753-A3D0-5C76-94812531FFE8}"/>
              </a:ext>
            </a:extLst>
          </p:cNvPr>
          <p:cNvSpPr txBox="1">
            <a:spLocks/>
          </p:cNvSpPr>
          <p:nvPr/>
        </p:nvSpPr>
        <p:spPr>
          <a:xfrm>
            <a:off x="531050" y="4609836"/>
            <a:ext cx="151917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Batch Zero refinement and transmission plan (9.5) </a:t>
            </a:r>
          </a:p>
        </p:txBody>
      </p:sp>
      <p:sp>
        <p:nvSpPr>
          <p:cNvPr id="84" name="TextBox 83">
            <a:extLst>
              <a:ext uri="{FF2B5EF4-FFF2-40B4-BE49-F238E27FC236}">
                <a16:creationId xmlns:a16="http://schemas.microsoft.com/office/drawing/2014/main" id="{F0BAF4B2-2242-4444-83F8-359C5E4B537C}"/>
              </a:ext>
            </a:extLst>
          </p:cNvPr>
          <p:cNvSpPr txBox="1">
            <a:spLocks/>
          </p:cNvSpPr>
          <p:nvPr/>
        </p:nvSpPr>
        <p:spPr>
          <a:xfrm>
            <a:off x="4484371" y="4581327"/>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Enhance TSP coordination, </a:t>
            </a:r>
            <a:r>
              <a:rPr lang="en-US" sz="1000"/>
              <a:t>short circuit scope, and ensure upgrades support full load</a:t>
            </a:r>
          </a:p>
        </p:txBody>
      </p:sp>
      <p:sp>
        <p:nvSpPr>
          <p:cNvPr id="85" name="TextBox 84">
            <a:extLst>
              <a:ext uri="{FF2B5EF4-FFF2-40B4-BE49-F238E27FC236}">
                <a16:creationId xmlns:a16="http://schemas.microsoft.com/office/drawing/2014/main" id="{92AD226E-B8FF-2C55-E989-327CAC292E12}"/>
              </a:ext>
            </a:extLst>
          </p:cNvPr>
          <p:cNvSpPr txBox="1">
            <a:spLocks/>
          </p:cNvSpPr>
          <p:nvPr/>
        </p:nvSpPr>
        <p:spPr>
          <a:xfrm>
            <a:off x="531050" y="5097589"/>
            <a:ext cx="1447991"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Load modeling and integration (6.6)</a:t>
            </a:r>
          </a:p>
        </p:txBody>
      </p:sp>
      <p:sp>
        <p:nvSpPr>
          <p:cNvPr id="86" name="TextBox 85">
            <a:extLst>
              <a:ext uri="{FF2B5EF4-FFF2-40B4-BE49-F238E27FC236}">
                <a16:creationId xmlns:a16="http://schemas.microsoft.com/office/drawing/2014/main" id="{836986AA-92EE-C12E-8A8D-20CDBA1FEF38}"/>
              </a:ext>
            </a:extLst>
          </p:cNvPr>
          <p:cNvSpPr txBox="1">
            <a:spLocks/>
          </p:cNvSpPr>
          <p:nvPr/>
        </p:nvSpPr>
        <p:spPr>
          <a:xfrm>
            <a:off x="4484371" y="5097589"/>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Clarify modeling entry requirements </a:t>
            </a:r>
            <a:r>
              <a:rPr lang="en-US" sz="1000"/>
              <a:t>and treatment of co-located or modified loads</a:t>
            </a:r>
          </a:p>
        </p:txBody>
      </p:sp>
      <p:sp>
        <p:nvSpPr>
          <p:cNvPr id="87" name="TextBox 86">
            <a:extLst>
              <a:ext uri="{FF2B5EF4-FFF2-40B4-BE49-F238E27FC236}">
                <a16:creationId xmlns:a16="http://schemas.microsoft.com/office/drawing/2014/main" id="{038F4D46-2DB9-C0E2-122B-782776F1D1A8}"/>
              </a:ext>
            </a:extLst>
          </p:cNvPr>
          <p:cNvSpPr txBox="1">
            <a:spLocks/>
          </p:cNvSpPr>
          <p:nvPr/>
        </p:nvSpPr>
        <p:spPr>
          <a:xfrm>
            <a:off x="531050" y="5554142"/>
            <a:ext cx="151917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a:t>ILLE commitment and agreement execution (9.4)</a:t>
            </a:r>
          </a:p>
        </p:txBody>
      </p:sp>
      <p:sp>
        <p:nvSpPr>
          <p:cNvPr id="88" name="TextBox 87">
            <a:extLst>
              <a:ext uri="{FF2B5EF4-FFF2-40B4-BE49-F238E27FC236}">
                <a16:creationId xmlns:a16="http://schemas.microsoft.com/office/drawing/2014/main" id="{177CE2E5-B4CB-0F98-CD54-4E3B5D0526A4}"/>
              </a:ext>
            </a:extLst>
          </p:cNvPr>
          <p:cNvSpPr txBox="1">
            <a:spLocks/>
          </p:cNvSpPr>
          <p:nvPr/>
        </p:nvSpPr>
        <p:spPr>
          <a:xfrm>
            <a:off x="4484371" y="5554142"/>
            <a:ext cx="395332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00" b="1"/>
              <a:t>Extend commitment timelines </a:t>
            </a:r>
            <a:r>
              <a:rPr lang="en-US" sz="1000"/>
              <a:t>and reduce risk from compressed agreement execution windows</a:t>
            </a:r>
          </a:p>
        </p:txBody>
      </p:sp>
      <p:sp>
        <p:nvSpPr>
          <p:cNvPr id="4" name="Text Placeholder 20">
            <a:extLst>
              <a:ext uri="{FF2B5EF4-FFF2-40B4-BE49-F238E27FC236}">
                <a16:creationId xmlns:a16="http://schemas.microsoft.com/office/drawing/2014/main" id="{4C8D77E9-73F5-C238-E5A9-626E86F0AC01}"/>
              </a:ext>
            </a:extLst>
          </p:cNvPr>
          <p:cNvSpPr txBox="1">
            <a:spLocks/>
          </p:cNvSpPr>
          <p:nvPr/>
        </p:nvSpPr>
        <p:spPr>
          <a:xfrm>
            <a:off x="2144128" y="6503542"/>
            <a:ext cx="630506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Source: Batch Zero PGRR145 Stakeholder Comments</a:t>
            </a:r>
          </a:p>
        </p:txBody>
      </p:sp>
    </p:spTree>
    <p:extLst>
      <p:ext uri="{BB962C8B-B14F-4D97-AF65-F5344CB8AC3E}">
        <p14:creationId xmlns:p14="http://schemas.microsoft.com/office/powerpoint/2010/main" val="31559413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AC9F417-3469-342B-83BD-B032E40C17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6" name="think-cell data - do not delete" hidden="1">
                        <a:extLst>
                          <a:ext uri="{FF2B5EF4-FFF2-40B4-BE49-F238E27FC236}">
                            <a16:creationId xmlns:a16="http://schemas.microsoft.com/office/drawing/2014/main" id="{4AC9F417-3469-342B-83BD-B032E40C176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04" name="Rectangle 103">
            <a:extLst>
              <a:ext uri="{FF2B5EF4-FFF2-40B4-BE49-F238E27FC236}">
                <a16:creationId xmlns:a16="http://schemas.microsoft.com/office/drawing/2014/main" id="{897C759A-6C40-2364-16B8-3CF19059EDE3}"/>
              </a:ext>
            </a:extLst>
          </p:cNvPr>
          <p:cNvSpPr/>
          <p:nvPr/>
        </p:nvSpPr>
        <p:spPr>
          <a:xfrm>
            <a:off x="554735" y="1890713"/>
            <a:ext cx="7918704" cy="1190622"/>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4" name="2. Slide Title">
            <a:extLst>
              <a:ext uri="{FF2B5EF4-FFF2-40B4-BE49-F238E27FC236}">
                <a16:creationId xmlns:a16="http://schemas.microsoft.com/office/drawing/2014/main" id="{3BBCAC60-BAC7-5084-C332-D5A1972438DD}"/>
              </a:ext>
            </a:extLst>
          </p:cNvPr>
          <p:cNvSpPr>
            <a:spLocks noGrp="1"/>
          </p:cNvSpPr>
          <p:nvPr>
            <p:ph type="title"/>
            <p:custDataLst>
              <p:tags r:id="rId2"/>
            </p:custDataLst>
          </p:nvPr>
        </p:nvSpPr>
        <p:spPr>
          <a:xfrm>
            <a:off x="554736" y="172212"/>
            <a:ext cx="7918704" cy="731520"/>
          </a:xfrm>
        </p:spPr>
        <p:txBody>
          <a:bodyPr vert="horz">
            <a:noAutofit/>
          </a:bodyPr>
          <a:lstStyle/>
          <a:p>
            <a:r>
              <a:rPr lang="en-US"/>
              <a:t>Deep dive: Section 9.2 stakeholder feedback on eligibility and study validity</a:t>
            </a:r>
          </a:p>
        </p:txBody>
      </p:sp>
      <p:graphicFrame>
        <p:nvGraphicFramePr>
          <p:cNvPr id="15" name="Chart 14">
            <a:extLst>
              <a:ext uri="{FF2B5EF4-FFF2-40B4-BE49-F238E27FC236}">
                <a16:creationId xmlns:a16="http://schemas.microsoft.com/office/drawing/2014/main" id="{5B04F74A-50D0-8F17-11A2-60BB60898D77}"/>
              </a:ext>
            </a:extLst>
          </p:cNvPr>
          <p:cNvGraphicFramePr/>
          <p:nvPr>
            <p:custDataLst>
              <p:tags r:id="rId3"/>
            </p:custDataLst>
          </p:nvPr>
        </p:nvGraphicFramePr>
        <p:xfrm>
          <a:off x="1920875" y="1706563"/>
          <a:ext cx="2082800" cy="3883025"/>
        </p:xfrm>
        <a:graphic>
          <a:graphicData uri="http://schemas.openxmlformats.org/drawingml/2006/chart">
            <c:chart xmlns:c="http://schemas.openxmlformats.org/drawingml/2006/chart" xmlns:r="http://schemas.openxmlformats.org/officeDocument/2006/relationships" r:id="rId14"/>
          </a:graphicData>
        </a:graphic>
      </p:graphicFrame>
      <p:sp>
        <p:nvSpPr>
          <p:cNvPr id="69" name="TextBox 68">
            <a:extLst>
              <a:ext uri="{FF2B5EF4-FFF2-40B4-BE49-F238E27FC236}">
                <a16:creationId xmlns:a16="http://schemas.microsoft.com/office/drawing/2014/main" id="{2F2FF534-DDCE-E1D7-5512-8C6F4D117136}"/>
              </a:ext>
            </a:extLst>
          </p:cNvPr>
          <p:cNvSpPr txBox="1"/>
          <p:nvPr/>
        </p:nvSpPr>
        <p:spPr>
          <a:xfrm>
            <a:off x="554736" y="1646238"/>
            <a:ext cx="3762993" cy="1841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Comments received by section, </a:t>
            </a:r>
            <a:r>
              <a:rPr lang="en-US" sz="1200"/>
              <a:t># of comments</a:t>
            </a:r>
            <a:r>
              <a:rPr lang="en-US" sz="1200" baseline="30000"/>
              <a:t>1</a:t>
            </a:r>
            <a:endParaRPr lang="en-US" sz="1200" b="1"/>
          </a:p>
        </p:txBody>
      </p:sp>
      <p:sp>
        <p:nvSpPr>
          <p:cNvPr id="72" name="TextBox 71">
            <a:extLst>
              <a:ext uri="{FF2B5EF4-FFF2-40B4-BE49-F238E27FC236}">
                <a16:creationId xmlns:a16="http://schemas.microsoft.com/office/drawing/2014/main" id="{FE9D7994-0E3A-BAB4-6706-F90B6D0B5724}"/>
              </a:ext>
            </a:extLst>
          </p:cNvPr>
          <p:cNvSpPr txBox="1"/>
          <p:nvPr/>
        </p:nvSpPr>
        <p:spPr>
          <a:xfrm>
            <a:off x="4484371" y="1646238"/>
            <a:ext cx="3947297" cy="18415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200" b="1"/>
              <a:t>Main stakeholder feedback</a:t>
            </a:r>
          </a:p>
        </p:txBody>
      </p:sp>
      <p:cxnSp>
        <p:nvCxnSpPr>
          <p:cNvPr id="70" name="LineBasicDefault 64">
            <a:extLst>
              <a:ext uri="{FF2B5EF4-FFF2-40B4-BE49-F238E27FC236}">
                <a16:creationId xmlns:a16="http://schemas.microsoft.com/office/drawing/2014/main" id="{111FCD73-A493-B5F8-3AFD-2E737D690E7F}"/>
              </a:ext>
            </a:extLst>
          </p:cNvPr>
          <p:cNvCxnSpPr>
            <a:cxnSpLocks/>
          </p:cNvCxnSpPr>
          <p:nvPr>
            <p:custDataLst>
              <p:tags r:id="rId4"/>
            </p:custDataLst>
          </p:nvPr>
        </p:nvCxnSpPr>
        <p:spPr>
          <a:xfrm>
            <a:off x="554735" y="1892300"/>
            <a:ext cx="7910093"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GreyLineContentSeparatorDefault 18">
            <a:extLst>
              <a:ext uri="{FF2B5EF4-FFF2-40B4-BE49-F238E27FC236}">
                <a16:creationId xmlns:a16="http://schemas.microsoft.com/office/drawing/2014/main" id="{C4211DEA-505F-1ACD-DA67-08E1E6D8CD12}"/>
              </a:ext>
            </a:extLst>
          </p:cNvPr>
          <p:cNvCxnSpPr>
            <a:cxnSpLocks/>
          </p:cNvCxnSpPr>
          <p:nvPr>
            <p:custDataLst>
              <p:tags r:id="rId5"/>
            </p:custDataLst>
          </p:nvPr>
        </p:nvCxnSpPr>
        <p:spPr>
          <a:xfrm>
            <a:off x="563346" y="2524125"/>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6" name="GreyLineContentSeparatorDefault 18">
            <a:extLst>
              <a:ext uri="{FF2B5EF4-FFF2-40B4-BE49-F238E27FC236}">
                <a16:creationId xmlns:a16="http://schemas.microsoft.com/office/drawing/2014/main" id="{D9C998B6-82EB-BCF6-7DE3-FF73BC0A8333}"/>
              </a:ext>
            </a:extLst>
          </p:cNvPr>
          <p:cNvCxnSpPr>
            <a:cxnSpLocks/>
          </p:cNvCxnSpPr>
          <p:nvPr>
            <p:custDataLst>
              <p:tags r:id="rId6"/>
            </p:custDataLst>
          </p:nvPr>
        </p:nvCxnSpPr>
        <p:spPr>
          <a:xfrm>
            <a:off x="563346" y="3082925"/>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7" name="GreyLineContentSeparatorDefault 18">
            <a:extLst>
              <a:ext uri="{FF2B5EF4-FFF2-40B4-BE49-F238E27FC236}">
                <a16:creationId xmlns:a16="http://schemas.microsoft.com/office/drawing/2014/main" id="{E88D5AED-52C1-F975-C36F-641AC9E082EB}"/>
              </a:ext>
            </a:extLst>
          </p:cNvPr>
          <p:cNvCxnSpPr>
            <a:cxnSpLocks/>
          </p:cNvCxnSpPr>
          <p:nvPr>
            <p:custDataLst>
              <p:tags r:id="rId7"/>
            </p:custDataLst>
          </p:nvPr>
        </p:nvCxnSpPr>
        <p:spPr>
          <a:xfrm>
            <a:off x="563346" y="3641725"/>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GreyLineContentSeparatorDefault 18">
            <a:extLst>
              <a:ext uri="{FF2B5EF4-FFF2-40B4-BE49-F238E27FC236}">
                <a16:creationId xmlns:a16="http://schemas.microsoft.com/office/drawing/2014/main" id="{EFA2EC2C-F426-9F6B-BFE4-076D2B79C621}"/>
              </a:ext>
            </a:extLst>
          </p:cNvPr>
          <p:cNvCxnSpPr>
            <a:cxnSpLocks/>
          </p:cNvCxnSpPr>
          <p:nvPr>
            <p:custDataLst>
              <p:tags r:id="rId8"/>
            </p:custDataLst>
          </p:nvPr>
        </p:nvCxnSpPr>
        <p:spPr>
          <a:xfrm>
            <a:off x="563346" y="4200525"/>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9" name="GreyLineContentSeparatorDefault 18">
            <a:extLst>
              <a:ext uri="{FF2B5EF4-FFF2-40B4-BE49-F238E27FC236}">
                <a16:creationId xmlns:a16="http://schemas.microsoft.com/office/drawing/2014/main" id="{BAE6804E-0DE5-1528-9372-05459AE5E342}"/>
              </a:ext>
            </a:extLst>
          </p:cNvPr>
          <p:cNvCxnSpPr>
            <a:cxnSpLocks/>
          </p:cNvCxnSpPr>
          <p:nvPr>
            <p:custDataLst>
              <p:tags r:id="rId9"/>
            </p:custDataLst>
          </p:nvPr>
        </p:nvCxnSpPr>
        <p:spPr>
          <a:xfrm>
            <a:off x="563346" y="4759325"/>
            <a:ext cx="7910093" cy="0"/>
          </a:xfrm>
          <a:prstGeom prst="straightConnector1">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4697FF7-98FB-11E1-EB12-F121CFE09084}"/>
              </a:ext>
            </a:extLst>
          </p:cNvPr>
          <p:cNvSpPr txBox="1">
            <a:spLocks/>
          </p:cNvSpPr>
          <p:nvPr/>
        </p:nvSpPr>
        <p:spPr>
          <a:xfrm>
            <a:off x="582168" y="2023268"/>
            <a:ext cx="1447991"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Study validity and ordering (9.2.1.4)</a:t>
            </a:r>
          </a:p>
        </p:txBody>
      </p:sp>
      <p:sp>
        <p:nvSpPr>
          <p:cNvPr id="82" name="TextBox 81">
            <a:extLst>
              <a:ext uri="{FF2B5EF4-FFF2-40B4-BE49-F238E27FC236}">
                <a16:creationId xmlns:a16="http://schemas.microsoft.com/office/drawing/2014/main" id="{350DEDE3-110D-0A49-9C50-6B06845DA679}"/>
              </a:ext>
            </a:extLst>
          </p:cNvPr>
          <p:cNvSpPr txBox="1">
            <a:spLocks/>
          </p:cNvSpPr>
          <p:nvPr/>
        </p:nvSpPr>
        <p:spPr>
          <a:xfrm>
            <a:off x="582168" y="2649538"/>
            <a:ext cx="1447991"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Base load eligibility (9.2.1.1)</a:t>
            </a:r>
          </a:p>
        </p:txBody>
      </p:sp>
      <p:sp>
        <p:nvSpPr>
          <p:cNvPr id="83" name="TextBox 82">
            <a:extLst>
              <a:ext uri="{FF2B5EF4-FFF2-40B4-BE49-F238E27FC236}">
                <a16:creationId xmlns:a16="http://schemas.microsoft.com/office/drawing/2014/main" id="{979976E8-E408-1FA1-91E3-37E961301916}"/>
              </a:ext>
            </a:extLst>
          </p:cNvPr>
          <p:cNvSpPr txBox="1">
            <a:spLocks/>
          </p:cNvSpPr>
          <p:nvPr/>
        </p:nvSpPr>
        <p:spPr>
          <a:xfrm>
            <a:off x="582168" y="3208338"/>
            <a:ext cx="1447991"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Applicability framework (9.2.1)</a:t>
            </a:r>
            <a:r>
              <a:rPr lang="en-US" sz="1200" baseline="30000"/>
              <a:t>2</a:t>
            </a:r>
            <a:r>
              <a:rPr lang="en-US" sz="1200"/>
              <a:t> </a:t>
            </a:r>
          </a:p>
        </p:txBody>
      </p:sp>
      <p:sp>
        <p:nvSpPr>
          <p:cNvPr id="84" name="TextBox 83">
            <a:extLst>
              <a:ext uri="{FF2B5EF4-FFF2-40B4-BE49-F238E27FC236}">
                <a16:creationId xmlns:a16="http://schemas.microsoft.com/office/drawing/2014/main" id="{F8DCC83A-A51F-F601-2073-1848280FEC0E}"/>
              </a:ext>
            </a:extLst>
          </p:cNvPr>
          <p:cNvSpPr txBox="1">
            <a:spLocks/>
          </p:cNvSpPr>
          <p:nvPr/>
        </p:nvSpPr>
        <p:spPr>
          <a:xfrm>
            <a:off x="582168" y="3768725"/>
            <a:ext cx="1338707"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Studied/allocated load (9.2.1.2)</a:t>
            </a:r>
          </a:p>
        </p:txBody>
      </p:sp>
      <p:sp>
        <p:nvSpPr>
          <p:cNvPr id="85" name="TextBox 84">
            <a:extLst>
              <a:ext uri="{FF2B5EF4-FFF2-40B4-BE49-F238E27FC236}">
                <a16:creationId xmlns:a16="http://schemas.microsoft.com/office/drawing/2014/main" id="{84B92E19-E160-DF98-6448-DF19906A1852}"/>
              </a:ext>
            </a:extLst>
          </p:cNvPr>
          <p:cNvSpPr txBox="1">
            <a:spLocks/>
          </p:cNvSpPr>
          <p:nvPr/>
        </p:nvSpPr>
        <p:spPr>
          <a:xfrm>
            <a:off x="582168" y="4886325"/>
            <a:ext cx="1329563"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Commitment window (9.2.4)</a:t>
            </a:r>
          </a:p>
        </p:txBody>
      </p:sp>
      <p:sp>
        <p:nvSpPr>
          <p:cNvPr id="86" name="TextBox 85">
            <a:extLst>
              <a:ext uri="{FF2B5EF4-FFF2-40B4-BE49-F238E27FC236}">
                <a16:creationId xmlns:a16="http://schemas.microsoft.com/office/drawing/2014/main" id="{19D2BBC6-9DE1-4513-C685-3E068D5E0BA2}"/>
              </a:ext>
            </a:extLst>
          </p:cNvPr>
          <p:cNvSpPr txBox="1">
            <a:spLocks/>
          </p:cNvSpPr>
          <p:nvPr/>
        </p:nvSpPr>
        <p:spPr>
          <a:xfrm>
            <a:off x="582168" y="4327525"/>
            <a:ext cx="1447991" cy="3683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Submission requirements (9.2.2)</a:t>
            </a:r>
          </a:p>
        </p:txBody>
      </p:sp>
      <p:grpSp>
        <p:nvGrpSpPr>
          <p:cNvPr id="97" name="Group 96">
            <a:extLst>
              <a:ext uri="{FF2B5EF4-FFF2-40B4-BE49-F238E27FC236}">
                <a16:creationId xmlns:a16="http://schemas.microsoft.com/office/drawing/2014/main" id="{BCC4E2FD-A0AE-D26F-97E8-F6919EAD4266}"/>
              </a:ext>
            </a:extLst>
          </p:cNvPr>
          <p:cNvGrpSpPr>
            <a:grpSpLocks/>
          </p:cNvGrpSpPr>
          <p:nvPr/>
        </p:nvGrpSpPr>
        <p:grpSpPr>
          <a:xfrm>
            <a:off x="9022079" y="1646238"/>
            <a:ext cx="2929129" cy="246063"/>
            <a:chOff x="9022079" y="1968501"/>
            <a:chExt cx="2929129" cy="246062"/>
          </a:xfrm>
        </p:grpSpPr>
        <p:sp>
          <p:nvSpPr>
            <p:cNvPr id="98" name="TextBox 97">
              <a:extLst>
                <a:ext uri="{FF2B5EF4-FFF2-40B4-BE49-F238E27FC236}">
                  <a16:creationId xmlns:a16="http://schemas.microsoft.com/office/drawing/2014/main" id="{F14AC7D9-5A33-1DF0-C366-026D55D67A83}"/>
                </a:ext>
              </a:extLst>
            </p:cNvPr>
            <p:cNvSpPr txBox="1">
              <a:spLocks/>
            </p:cNvSpPr>
            <p:nvPr/>
          </p:nvSpPr>
          <p:spPr>
            <a:xfrm>
              <a:off x="9022079" y="1968501"/>
              <a:ext cx="2929129" cy="2460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Key takeaways</a:t>
              </a:r>
            </a:p>
          </p:txBody>
        </p:sp>
        <p:cxnSp>
          <p:nvCxnSpPr>
            <p:cNvPr id="99" name="LineBasicDefault 71">
              <a:extLst>
                <a:ext uri="{FF2B5EF4-FFF2-40B4-BE49-F238E27FC236}">
                  <a16:creationId xmlns:a16="http://schemas.microsoft.com/office/drawing/2014/main" id="{E926D01F-E308-97C4-7D4F-06FFFCDB3DD3}"/>
                </a:ext>
              </a:extLst>
            </p:cNvPr>
            <p:cNvCxnSpPr>
              <a:cxnSpLocks/>
            </p:cNvCxnSpPr>
            <p:nvPr>
              <p:custDataLst>
                <p:tags r:id="rId10"/>
              </p:custDataLst>
            </p:nvPr>
          </p:nvCxnSpPr>
          <p:spPr>
            <a:xfrm>
              <a:off x="9022079" y="2214563"/>
              <a:ext cx="2929129"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F4CE54C3-06AE-4147-E12B-E51F7276E07E}"/>
              </a:ext>
            </a:extLst>
          </p:cNvPr>
          <p:cNvSpPr txBox="1">
            <a:spLocks/>
          </p:cNvSpPr>
          <p:nvPr/>
        </p:nvSpPr>
        <p:spPr>
          <a:xfrm>
            <a:off x="9022079" y="2090738"/>
            <a:ext cx="2929129" cy="288540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200" b="1"/>
              <a:t>Section 9.2 dominates stakeholder concern</a:t>
            </a:r>
            <a:r>
              <a:rPr lang="en-US" sz="1200"/>
              <a:t>, led by study validity and base load eligibility</a:t>
            </a:r>
          </a:p>
          <a:p>
            <a:pPr lvl="1">
              <a:buFont typeface="Arial" panose="020B0604020202020204" pitchFamily="34" charset="0"/>
              <a:buChar char="•"/>
            </a:pPr>
            <a:r>
              <a:rPr lang="en-US" sz="1200" b="1"/>
              <a:t>Protection for advanced projects</a:t>
            </a:r>
            <a:r>
              <a:rPr lang="en-US" sz="1200"/>
              <a:t> </a:t>
            </a:r>
            <a:r>
              <a:rPr lang="en-US" sz="1200" b="1"/>
              <a:t>is the clearest theme</a:t>
            </a:r>
            <a:r>
              <a:rPr lang="en-US" sz="1200"/>
              <a:t>: stakeholders want safe harbor and no retroactive re-screening</a:t>
            </a:r>
          </a:p>
          <a:p>
            <a:pPr lvl="1">
              <a:buFont typeface="Arial" panose="020B0604020202020204" pitchFamily="34" charset="0"/>
              <a:buChar char="•"/>
            </a:pPr>
            <a:r>
              <a:rPr lang="en-US" sz="1200" b="1"/>
              <a:t>Eligibility is seen as too narrow</a:t>
            </a:r>
            <a:r>
              <a:rPr lang="en-US" sz="1200"/>
              <a:t> and should recognize RPG, RTP, CLR/BYOG, and co-located generation pathways</a:t>
            </a:r>
          </a:p>
          <a:p>
            <a:pPr lvl="1">
              <a:buFont typeface="Arial" panose="020B0604020202020204" pitchFamily="34" charset="0"/>
              <a:buChar char="•"/>
            </a:pPr>
            <a:r>
              <a:rPr lang="en-US" sz="1200" b="1"/>
              <a:t>Process clarity remains a major issue</a:t>
            </a:r>
            <a:r>
              <a:rPr lang="en-US" sz="1200"/>
              <a:t>, especially around timing, dynamic data, and ERCOT/TSP/DSP roles</a:t>
            </a:r>
          </a:p>
        </p:txBody>
      </p:sp>
      <p:grpSp>
        <p:nvGrpSpPr>
          <p:cNvPr id="101" name="Group 100">
            <a:extLst>
              <a:ext uri="{FF2B5EF4-FFF2-40B4-BE49-F238E27FC236}">
                <a16:creationId xmlns:a16="http://schemas.microsoft.com/office/drawing/2014/main" id="{4577750E-6D99-DA53-1B59-E54575ED0BB4}"/>
              </a:ext>
            </a:extLst>
          </p:cNvPr>
          <p:cNvGrpSpPr/>
          <p:nvPr/>
        </p:nvGrpSpPr>
        <p:grpSpPr>
          <a:xfrm>
            <a:off x="7593746" y="1487647"/>
            <a:ext cx="879694" cy="182880"/>
            <a:chOff x="7593746" y="1221480"/>
            <a:chExt cx="879694" cy="182880"/>
          </a:xfrm>
        </p:grpSpPr>
        <p:sp>
          <p:nvSpPr>
            <p:cNvPr id="102" name="Rectangle 101">
              <a:extLst>
                <a:ext uri="{FF2B5EF4-FFF2-40B4-BE49-F238E27FC236}">
                  <a16:creationId xmlns:a16="http://schemas.microsoft.com/office/drawing/2014/main" id="{9D410032-A5E8-F3EE-6008-AE84AD672786}"/>
                </a:ext>
              </a:extLst>
            </p:cNvPr>
            <p:cNvSpPr/>
            <p:nvPr/>
          </p:nvSpPr>
          <p:spPr>
            <a:xfrm>
              <a:off x="7593746" y="1221480"/>
              <a:ext cx="182880" cy="182880"/>
            </a:xfrm>
            <a:prstGeom prst="rect">
              <a:avLst/>
            </a:prstGeom>
            <a:solidFill>
              <a:schemeClr val="accent1">
                <a:lumMod val="40000"/>
                <a:lumOff val="6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03" name="TextBox 102">
              <a:extLst>
                <a:ext uri="{FF2B5EF4-FFF2-40B4-BE49-F238E27FC236}">
                  <a16:creationId xmlns:a16="http://schemas.microsoft.com/office/drawing/2014/main" id="{C1D4BD6D-856E-E585-04C2-45FC28EF00EE}"/>
                </a:ext>
              </a:extLst>
            </p:cNvPr>
            <p:cNvSpPr txBox="1">
              <a:spLocks/>
            </p:cNvSpPr>
            <p:nvPr/>
          </p:nvSpPr>
          <p:spPr>
            <a:xfrm>
              <a:off x="7839611" y="1251365"/>
              <a:ext cx="633829"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Detailed next</a:t>
              </a:r>
            </a:p>
          </p:txBody>
        </p:sp>
      </p:grpSp>
      <p:sp>
        <p:nvSpPr>
          <p:cNvPr id="106" name="TextBox 105">
            <a:extLst>
              <a:ext uri="{FF2B5EF4-FFF2-40B4-BE49-F238E27FC236}">
                <a16:creationId xmlns:a16="http://schemas.microsoft.com/office/drawing/2014/main" id="{C39BB1DD-2D58-8999-C50C-45CA2D5F874D}"/>
              </a:ext>
            </a:extLst>
          </p:cNvPr>
          <p:cNvSpPr txBox="1">
            <a:spLocks/>
          </p:cNvSpPr>
          <p:nvPr/>
        </p:nvSpPr>
        <p:spPr>
          <a:xfrm>
            <a:off x="4484371" y="2526250"/>
            <a:ext cx="3953320"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Expand safe harbor treatment </a:t>
            </a:r>
            <a:r>
              <a:rPr lang="en-US" sz="1200"/>
              <a:t>for completed studies, executed agreements, financial commitment, and co-located/FIS-supported loads</a:t>
            </a:r>
          </a:p>
        </p:txBody>
      </p:sp>
      <p:sp>
        <p:nvSpPr>
          <p:cNvPr id="107" name="TextBox 106">
            <a:extLst>
              <a:ext uri="{FF2B5EF4-FFF2-40B4-BE49-F238E27FC236}">
                <a16:creationId xmlns:a16="http://schemas.microsoft.com/office/drawing/2014/main" id="{0BA0919A-2CB0-2ABC-554E-219B76A839A5}"/>
              </a:ext>
            </a:extLst>
          </p:cNvPr>
          <p:cNvSpPr txBox="1">
            <a:spLocks/>
          </p:cNvSpPr>
          <p:nvPr/>
        </p:nvSpPr>
        <p:spPr>
          <a:xfrm>
            <a:off x="4484371" y="3208338"/>
            <a:ext cx="3953320" cy="36988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Clarify how Batch Zero applies to non-Batch projects </a:t>
            </a:r>
            <a:r>
              <a:rPr lang="en-US" sz="1200"/>
              <a:t>and preserve parallel advancement pathways</a:t>
            </a:r>
          </a:p>
        </p:txBody>
      </p:sp>
      <p:sp>
        <p:nvSpPr>
          <p:cNvPr id="108" name="TextBox 107">
            <a:extLst>
              <a:ext uri="{FF2B5EF4-FFF2-40B4-BE49-F238E27FC236}">
                <a16:creationId xmlns:a16="http://schemas.microsoft.com/office/drawing/2014/main" id="{45B59979-E346-92E0-6BA5-16E4786A1F0D}"/>
              </a:ext>
            </a:extLst>
          </p:cNvPr>
          <p:cNvSpPr txBox="1">
            <a:spLocks/>
          </p:cNvSpPr>
          <p:nvPr/>
        </p:nvSpPr>
        <p:spPr>
          <a:xfrm>
            <a:off x="4484371" y="3768725"/>
            <a:ext cx="3953320"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Broaden eligible pathways </a:t>
            </a:r>
            <a:r>
              <a:rPr lang="en-US" sz="1200"/>
              <a:t>to include RPG-qualified, CLR/BYOG, and other substantively committed projects</a:t>
            </a:r>
          </a:p>
        </p:txBody>
      </p:sp>
      <p:sp>
        <p:nvSpPr>
          <p:cNvPr id="109" name="TextBox 108">
            <a:extLst>
              <a:ext uri="{FF2B5EF4-FFF2-40B4-BE49-F238E27FC236}">
                <a16:creationId xmlns:a16="http://schemas.microsoft.com/office/drawing/2014/main" id="{2131A53E-CA79-43A9-2930-02E3943EB12E}"/>
              </a:ext>
            </a:extLst>
          </p:cNvPr>
          <p:cNvSpPr txBox="1">
            <a:spLocks/>
          </p:cNvSpPr>
          <p:nvPr/>
        </p:nvSpPr>
        <p:spPr>
          <a:xfrm>
            <a:off x="4484371" y="4327525"/>
            <a:ext cx="3953320" cy="36830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Clarify dynamic data standards </a:t>
            </a:r>
            <a:r>
              <a:rPr lang="en-US" sz="1200"/>
              <a:t>and assign a consistent authority for impact determinations</a:t>
            </a:r>
          </a:p>
        </p:txBody>
      </p:sp>
      <p:sp>
        <p:nvSpPr>
          <p:cNvPr id="110" name="TextBox 109">
            <a:extLst>
              <a:ext uri="{FF2B5EF4-FFF2-40B4-BE49-F238E27FC236}">
                <a16:creationId xmlns:a16="http://schemas.microsoft.com/office/drawing/2014/main" id="{41A7D993-3D95-03A7-F136-44C76BA73FB0}"/>
              </a:ext>
            </a:extLst>
          </p:cNvPr>
          <p:cNvSpPr txBox="1">
            <a:spLocks/>
          </p:cNvSpPr>
          <p:nvPr/>
        </p:nvSpPr>
        <p:spPr>
          <a:xfrm>
            <a:off x="4484371" y="4886325"/>
            <a:ext cx="3953320" cy="36933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Extend the agreement-execution window </a:t>
            </a:r>
            <a:r>
              <a:rPr lang="en-US" sz="1200"/>
              <a:t>and reduce pressure from compressed deadlines</a:t>
            </a:r>
          </a:p>
        </p:txBody>
      </p:sp>
      <p:sp>
        <p:nvSpPr>
          <p:cNvPr id="111" name="Text Placeholder 20">
            <a:extLst>
              <a:ext uri="{FF2B5EF4-FFF2-40B4-BE49-F238E27FC236}">
                <a16:creationId xmlns:a16="http://schemas.microsoft.com/office/drawing/2014/main" id="{1503602D-F352-1A12-D9E6-E39E771164C1}"/>
              </a:ext>
            </a:extLst>
          </p:cNvPr>
          <p:cNvSpPr txBox="1">
            <a:spLocks/>
          </p:cNvSpPr>
          <p:nvPr/>
        </p:nvSpPr>
        <p:spPr>
          <a:xfrm>
            <a:off x="2144128" y="6057208"/>
            <a:ext cx="6305068" cy="369332"/>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1. Each referenced section is counted once for each stakeholder; repeated mentions of the same section within a stakeholder’s comments are considered a single reference  |  2. Section 9.2.1 comments are cross-cutting comments addressing multiple sub-sections within 9.2.1  |  Note: based on list of comments submitted as of 3/23</a:t>
            </a:r>
          </a:p>
        </p:txBody>
      </p:sp>
      <p:sp>
        <p:nvSpPr>
          <p:cNvPr id="120" name="TextBox 119">
            <a:extLst>
              <a:ext uri="{FF2B5EF4-FFF2-40B4-BE49-F238E27FC236}">
                <a16:creationId xmlns:a16="http://schemas.microsoft.com/office/drawing/2014/main" id="{68BA4E74-747F-5F05-F5D8-5285CBA30BC6}"/>
              </a:ext>
            </a:extLst>
          </p:cNvPr>
          <p:cNvSpPr txBox="1"/>
          <p:nvPr/>
        </p:nvSpPr>
        <p:spPr>
          <a:xfrm>
            <a:off x="4484371" y="1951350"/>
            <a:ext cx="3953320"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Limit prior-study invalidation and use objective readiness and chronology</a:t>
            </a:r>
            <a:r>
              <a:rPr lang="en-US" sz="1200"/>
              <a:t>, while recognizing valid RPG/RTP-backed projects</a:t>
            </a:r>
          </a:p>
        </p:txBody>
      </p:sp>
      <p:sp>
        <p:nvSpPr>
          <p:cNvPr id="10" name="Text Placeholder 20">
            <a:extLst>
              <a:ext uri="{FF2B5EF4-FFF2-40B4-BE49-F238E27FC236}">
                <a16:creationId xmlns:a16="http://schemas.microsoft.com/office/drawing/2014/main" id="{CEE302BC-2D46-C8D2-B0B2-EF669078E79F}"/>
              </a:ext>
            </a:extLst>
          </p:cNvPr>
          <p:cNvSpPr txBox="1">
            <a:spLocks/>
          </p:cNvSpPr>
          <p:nvPr/>
        </p:nvSpPr>
        <p:spPr>
          <a:xfrm>
            <a:off x="2144128" y="6503542"/>
            <a:ext cx="630506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a:t>Source: Batch Zero PGRR145 Stakeholder Comments</a:t>
            </a:r>
          </a:p>
        </p:txBody>
      </p:sp>
    </p:spTree>
    <p:extLst>
      <p:ext uri="{BB962C8B-B14F-4D97-AF65-F5344CB8AC3E}">
        <p14:creationId xmlns:p14="http://schemas.microsoft.com/office/powerpoint/2010/main" val="37947393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11545-8444-C039-36AC-9C3FFEF9846A}"/>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BB7FD51-3EF3-8C6E-B70F-D3C72EA02A9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5" progId="TCLayout.ActiveDocument.1">
                  <p:embed/>
                </p:oleObj>
              </mc:Choice>
              <mc:Fallback>
                <p:oleObj name="think-cell Slide" r:id="rId8" imgW="404" imgH="405" progId="TCLayout.ActiveDocument.1">
                  <p:embed/>
                  <p:pic>
                    <p:nvPicPr>
                      <p:cNvPr id="5" name="Object 6" hidden="1">
                        <a:extLst>
                          <a:ext uri="{FF2B5EF4-FFF2-40B4-BE49-F238E27FC236}">
                            <a16:creationId xmlns:a16="http://schemas.microsoft.com/office/drawing/2014/main" id="{BBB7FD51-3EF3-8C6E-B70F-D3C72EA02A9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3" name="Rectangle 22">
            <a:extLst>
              <a:ext uri="{FF2B5EF4-FFF2-40B4-BE49-F238E27FC236}">
                <a16:creationId xmlns:a16="http://schemas.microsoft.com/office/drawing/2014/main" id="{8F6677C9-763F-9AEE-E577-F27349348DC3}"/>
              </a:ext>
            </a:extLst>
          </p:cNvPr>
          <p:cNvSpPr/>
          <p:nvPr/>
        </p:nvSpPr>
        <p:spPr>
          <a:xfrm>
            <a:off x="554735" y="1411049"/>
            <a:ext cx="11082527" cy="1078606"/>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 name="2. Slide Title">
            <a:extLst>
              <a:ext uri="{FF2B5EF4-FFF2-40B4-BE49-F238E27FC236}">
                <a16:creationId xmlns:a16="http://schemas.microsoft.com/office/drawing/2014/main" id="{7D89DC95-15C8-714D-657D-C7D544B99CF6}"/>
              </a:ext>
            </a:extLst>
          </p:cNvPr>
          <p:cNvSpPr>
            <a:spLocks noGrp="1"/>
          </p:cNvSpPr>
          <p:nvPr>
            <p:ph type="title"/>
            <p:custDataLst>
              <p:tags r:id="rId2"/>
            </p:custDataLst>
          </p:nvPr>
        </p:nvSpPr>
        <p:spPr>
          <a:xfrm>
            <a:off x="554736" y="233856"/>
            <a:ext cx="11082528" cy="384721"/>
          </a:xfrm>
        </p:spPr>
        <p:txBody>
          <a:bodyPr vert="horz">
            <a:spAutoFit/>
          </a:bodyPr>
          <a:lstStyle/>
          <a:p>
            <a:r>
              <a:rPr lang="en-US"/>
              <a:t>Study validity and re-evaluation (9.2.1.4): stakeholder feedback deep-dive</a:t>
            </a:r>
          </a:p>
        </p:txBody>
      </p:sp>
      <p:sp>
        <p:nvSpPr>
          <p:cNvPr id="6" name="Text Placeholder 20">
            <a:extLst>
              <a:ext uri="{FF2B5EF4-FFF2-40B4-BE49-F238E27FC236}">
                <a16:creationId xmlns:a16="http://schemas.microsoft.com/office/drawing/2014/main" id="{AB71EA7D-9C79-5A66-C498-6CAA011F0F4F}"/>
              </a:ext>
            </a:extLst>
          </p:cNvPr>
          <p:cNvSpPr txBox="1">
            <a:spLocks/>
          </p:cNvSpPr>
          <p:nvPr/>
        </p:nvSpPr>
        <p:spPr>
          <a:xfrm>
            <a:off x="2168373"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Batch Zero PGRR145 (March 4) Stakeholder Comments</a:t>
            </a:r>
          </a:p>
        </p:txBody>
      </p:sp>
      <p:cxnSp>
        <p:nvCxnSpPr>
          <p:cNvPr id="16" name="LineBasicDefault 16">
            <a:extLst>
              <a:ext uri="{FF2B5EF4-FFF2-40B4-BE49-F238E27FC236}">
                <a16:creationId xmlns:a16="http://schemas.microsoft.com/office/drawing/2014/main" id="{57BC48F1-CD05-3968-F638-A6955B4FC0EE}"/>
              </a:ext>
            </a:extLst>
          </p:cNvPr>
          <p:cNvCxnSpPr>
            <a:cxnSpLocks/>
          </p:cNvCxnSpPr>
          <p:nvPr>
            <p:custDataLst>
              <p:tags r:id="rId3"/>
            </p:custDataLst>
          </p:nvPr>
        </p:nvCxnSpPr>
        <p:spPr>
          <a:xfrm>
            <a:off x="554736" y="1393412"/>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GreyLineContentSeparatorDefault 18">
            <a:extLst>
              <a:ext uri="{FF2B5EF4-FFF2-40B4-BE49-F238E27FC236}">
                <a16:creationId xmlns:a16="http://schemas.microsoft.com/office/drawing/2014/main" id="{32CFF809-1C5C-036B-97A5-6EFDED4A765C}"/>
              </a:ext>
            </a:extLst>
          </p:cNvPr>
          <p:cNvCxnSpPr>
            <a:cxnSpLocks/>
          </p:cNvCxnSpPr>
          <p:nvPr>
            <p:custDataLst>
              <p:tags r:id="rId4"/>
            </p:custDataLst>
          </p:nvPr>
        </p:nvCxnSpPr>
        <p:spPr>
          <a:xfrm>
            <a:off x="554736" y="2483994"/>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F42736C-BED0-B9CC-F1B9-1E418BCD3587}"/>
              </a:ext>
            </a:extLst>
          </p:cNvPr>
          <p:cNvGrpSpPr/>
          <p:nvPr/>
        </p:nvGrpSpPr>
        <p:grpSpPr>
          <a:xfrm>
            <a:off x="554736" y="1496179"/>
            <a:ext cx="11082528" cy="738665"/>
            <a:chOff x="554736" y="1496179"/>
            <a:chExt cx="11082528" cy="738665"/>
          </a:xfrm>
        </p:grpSpPr>
        <p:sp>
          <p:nvSpPr>
            <p:cNvPr id="7" name="TextBox 6">
              <a:extLst>
                <a:ext uri="{FF2B5EF4-FFF2-40B4-BE49-F238E27FC236}">
                  <a16:creationId xmlns:a16="http://schemas.microsoft.com/office/drawing/2014/main" id="{793ADC49-6340-FCC6-A5AA-4D6F018BB3C3}"/>
                </a:ext>
              </a:extLst>
            </p:cNvPr>
            <p:cNvSpPr txBox="1">
              <a:spLocks/>
            </p:cNvSpPr>
            <p:nvPr/>
          </p:nvSpPr>
          <p:spPr>
            <a:xfrm>
              <a:off x="554736" y="1496180"/>
              <a:ext cx="161363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Protection of completed studies</a:t>
              </a:r>
            </a:p>
          </p:txBody>
        </p:sp>
        <p:sp>
          <p:nvSpPr>
            <p:cNvPr id="8" name="TextBox 7">
              <a:extLst>
                <a:ext uri="{FF2B5EF4-FFF2-40B4-BE49-F238E27FC236}">
                  <a16:creationId xmlns:a16="http://schemas.microsoft.com/office/drawing/2014/main" id="{EBCC89FA-9592-F697-E57F-8B12973DD77C}"/>
                </a:ext>
              </a:extLst>
            </p:cNvPr>
            <p:cNvSpPr txBox="1">
              <a:spLocks/>
            </p:cNvSpPr>
            <p:nvPr/>
          </p:nvSpPr>
          <p:spPr>
            <a:xfrm>
              <a:off x="2270091" y="1496180"/>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Studies completed under Sections 9.4 and 9.5 should be treated as final and not subject to retroactive re-evaluation or re-determination</a:t>
              </a:r>
              <a:r>
                <a:rPr lang="en-US" sz="1200"/>
                <a:t>, as this undermines investment certainty and reliance on prior approvals</a:t>
              </a:r>
            </a:p>
          </p:txBody>
        </p:sp>
        <p:sp>
          <p:nvSpPr>
            <p:cNvPr id="9" name="TextBox 8">
              <a:extLst>
                <a:ext uri="{FF2B5EF4-FFF2-40B4-BE49-F238E27FC236}">
                  <a16:creationId xmlns:a16="http://schemas.microsoft.com/office/drawing/2014/main" id="{6209F57A-9E3A-5B5C-72AC-1929AE8F6695}"/>
                </a:ext>
              </a:extLst>
            </p:cNvPr>
            <p:cNvSpPr txBox="1">
              <a:spLocks/>
            </p:cNvSpPr>
            <p:nvPr/>
          </p:nvSpPr>
          <p:spPr>
            <a:xfrm>
              <a:off x="6883685" y="1496179"/>
              <a:ext cx="4753579"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Establish a safe harbor whereby completion of §§9.4 and 9.5 constitutes a complete and valid study</a:t>
              </a:r>
              <a:r>
                <a:rPr lang="en-US" sz="1200"/>
                <a:t>, not subject to retroactive review under §9.2.1.4</a:t>
              </a:r>
            </a:p>
          </p:txBody>
        </p:sp>
      </p:grpSp>
      <p:cxnSp>
        <p:nvCxnSpPr>
          <p:cNvPr id="31" name="GreyLineContentSeparatorDefault 18">
            <a:extLst>
              <a:ext uri="{FF2B5EF4-FFF2-40B4-BE49-F238E27FC236}">
                <a16:creationId xmlns:a16="http://schemas.microsoft.com/office/drawing/2014/main" id="{EEA5987B-1860-14F5-5FF1-2CC1465EB81E}"/>
              </a:ext>
            </a:extLst>
          </p:cNvPr>
          <p:cNvCxnSpPr>
            <a:cxnSpLocks/>
          </p:cNvCxnSpPr>
          <p:nvPr>
            <p:custDataLst>
              <p:tags r:id="rId5"/>
            </p:custDataLst>
          </p:nvPr>
        </p:nvCxnSpPr>
        <p:spPr>
          <a:xfrm>
            <a:off x="554736" y="3617829"/>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589528A-34F5-ADB7-2602-372BC25CC61C}"/>
              </a:ext>
            </a:extLst>
          </p:cNvPr>
          <p:cNvSpPr txBox="1">
            <a:spLocks/>
          </p:cNvSpPr>
          <p:nvPr/>
        </p:nvSpPr>
        <p:spPr>
          <a:xfrm>
            <a:off x="554736" y="2610447"/>
            <a:ext cx="1613637"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Batch Zero should not re-order or invalidate advanced projects</a:t>
            </a:r>
          </a:p>
        </p:txBody>
      </p:sp>
      <p:sp>
        <p:nvSpPr>
          <p:cNvPr id="33" name="TextBox 32">
            <a:extLst>
              <a:ext uri="{FF2B5EF4-FFF2-40B4-BE49-F238E27FC236}">
                <a16:creationId xmlns:a16="http://schemas.microsoft.com/office/drawing/2014/main" id="{12939AD3-5FFD-1F13-1548-0F3F538A047C}"/>
              </a:ext>
            </a:extLst>
          </p:cNvPr>
          <p:cNvSpPr txBox="1">
            <a:spLocks/>
          </p:cNvSpPr>
          <p:nvPr/>
        </p:nvSpPr>
        <p:spPr>
          <a:xfrm>
            <a:off x="2270091" y="2610447"/>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Technically mature and financially committed projects should be treated as fixed base load inputs and not re-screened</a:t>
            </a:r>
            <a:r>
              <a:rPr lang="en-US" sz="1200"/>
              <a:t>, re-prioritized, or displaced based on timing or interdependencies</a:t>
            </a:r>
          </a:p>
        </p:txBody>
      </p:sp>
      <p:sp>
        <p:nvSpPr>
          <p:cNvPr id="34" name="TextBox 33">
            <a:extLst>
              <a:ext uri="{FF2B5EF4-FFF2-40B4-BE49-F238E27FC236}">
                <a16:creationId xmlns:a16="http://schemas.microsoft.com/office/drawing/2014/main" id="{74313283-87AF-4EA3-3F61-6CA140AA8443}"/>
              </a:ext>
            </a:extLst>
          </p:cNvPr>
          <p:cNvSpPr txBox="1">
            <a:spLocks/>
          </p:cNvSpPr>
          <p:nvPr/>
        </p:nvSpPr>
        <p:spPr>
          <a:xfrm>
            <a:off x="6883685" y="2610446"/>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Clarify that advanced-stage projects are preserved as base load </a:t>
            </a:r>
            <a:r>
              <a:rPr lang="en-US" sz="1200"/>
              <a:t>and not subject to re-prioritization or displacement</a:t>
            </a:r>
          </a:p>
        </p:txBody>
      </p:sp>
      <p:sp>
        <p:nvSpPr>
          <p:cNvPr id="37" name="TextBox 36">
            <a:extLst>
              <a:ext uri="{FF2B5EF4-FFF2-40B4-BE49-F238E27FC236}">
                <a16:creationId xmlns:a16="http://schemas.microsoft.com/office/drawing/2014/main" id="{921A0DB3-4B1F-3680-1677-F29F6F9861F3}"/>
              </a:ext>
            </a:extLst>
          </p:cNvPr>
          <p:cNvSpPr txBox="1">
            <a:spLocks/>
          </p:cNvSpPr>
          <p:nvPr/>
        </p:nvSpPr>
        <p:spPr>
          <a:xfrm>
            <a:off x="554736" y="3748896"/>
            <a:ext cx="1613637"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Study validity should reflect project maturity (not timing alone)</a:t>
            </a:r>
          </a:p>
        </p:txBody>
      </p:sp>
      <p:sp>
        <p:nvSpPr>
          <p:cNvPr id="38" name="TextBox 37">
            <a:extLst>
              <a:ext uri="{FF2B5EF4-FFF2-40B4-BE49-F238E27FC236}">
                <a16:creationId xmlns:a16="http://schemas.microsoft.com/office/drawing/2014/main" id="{734608D8-5685-BEFD-0BB7-D9A4029FBDEA}"/>
              </a:ext>
            </a:extLst>
          </p:cNvPr>
          <p:cNvSpPr txBox="1">
            <a:spLocks/>
          </p:cNvSpPr>
          <p:nvPr/>
        </p:nvSpPr>
        <p:spPr>
          <a:xfrm>
            <a:off x="2270091" y="3748896"/>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Current proposals rely on proxies </a:t>
            </a:r>
            <a:r>
              <a:rPr lang="en-US" sz="1200"/>
              <a:t>(e.g., RPG submission timing, ERCOT discretion) </a:t>
            </a:r>
            <a:r>
              <a:rPr lang="en-US" sz="1200" b="1"/>
              <a:t>that do not reflect actual project maturity</a:t>
            </a:r>
            <a:r>
              <a:rPr lang="en-US" sz="1200"/>
              <a:t>, risking exclusion of advanced projects</a:t>
            </a:r>
          </a:p>
        </p:txBody>
      </p:sp>
      <p:sp>
        <p:nvSpPr>
          <p:cNvPr id="39" name="TextBox 38">
            <a:extLst>
              <a:ext uri="{FF2B5EF4-FFF2-40B4-BE49-F238E27FC236}">
                <a16:creationId xmlns:a16="http://schemas.microsoft.com/office/drawing/2014/main" id="{7EE32973-29EC-5877-236F-19C0E0B36B3F}"/>
              </a:ext>
            </a:extLst>
          </p:cNvPr>
          <p:cNvSpPr txBox="1">
            <a:spLocks/>
          </p:cNvSpPr>
          <p:nvPr/>
        </p:nvSpPr>
        <p:spPr>
          <a:xfrm>
            <a:off x="6883685" y="3748895"/>
            <a:ext cx="4753579"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Base study validity and prioritization on completion of LLIS </a:t>
            </a:r>
            <a:r>
              <a:rPr lang="en-US" sz="1200"/>
              <a:t>(or equivalent) </a:t>
            </a:r>
            <a:r>
              <a:rPr lang="en-US" sz="1200" b="1"/>
              <a:t>and demonstrated commitment</a:t>
            </a:r>
            <a:r>
              <a:rPr lang="en-US" sz="1200"/>
              <a:t>, rather than timing-based criteria</a:t>
            </a:r>
          </a:p>
        </p:txBody>
      </p:sp>
      <p:sp>
        <p:nvSpPr>
          <p:cNvPr id="12" name="TextBox 11">
            <a:extLst>
              <a:ext uri="{FF2B5EF4-FFF2-40B4-BE49-F238E27FC236}">
                <a16:creationId xmlns:a16="http://schemas.microsoft.com/office/drawing/2014/main" id="{BAD89E99-075C-13CE-2F0A-0A2D10FD62D4}"/>
              </a:ext>
            </a:extLst>
          </p:cNvPr>
          <p:cNvSpPr txBox="1">
            <a:spLocks/>
          </p:cNvSpPr>
          <p:nvPr/>
        </p:nvSpPr>
        <p:spPr>
          <a:xfrm>
            <a:off x="554736" y="1147191"/>
            <a:ext cx="1613637"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Main points</a:t>
            </a:r>
          </a:p>
        </p:txBody>
      </p:sp>
      <p:sp>
        <p:nvSpPr>
          <p:cNvPr id="17" name="TextBox 16">
            <a:extLst>
              <a:ext uri="{FF2B5EF4-FFF2-40B4-BE49-F238E27FC236}">
                <a16:creationId xmlns:a16="http://schemas.microsoft.com/office/drawing/2014/main" id="{D85CFBC8-9B2D-0E49-2296-01F70D675783}"/>
              </a:ext>
            </a:extLst>
          </p:cNvPr>
          <p:cNvSpPr txBox="1">
            <a:spLocks/>
          </p:cNvSpPr>
          <p:nvPr/>
        </p:nvSpPr>
        <p:spPr>
          <a:xfrm>
            <a:off x="2270091" y="1147191"/>
            <a:ext cx="4449190"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Description</a:t>
            </a:r>
          </a:p>
        </p:txBody>
      </p:sp>
      <p:sp>
        <p:nvSpPr>
          <p:cNvPr id="19" name="Text Placeholder 20">
            <a:extLst>
              <a:ext uri="{FF2B5EF4-FFF2-40B4-BE49-F238E27FC236}">
                <a16:creationId xmlns:a16="http://schemas.microsoft.com/office/drawing/2014/main" id="{F7E67D34-230A-6158-14E3-6F67095E17C8}"/>
              </a:ext>
            </a:extLst>
          </p:cNvPr>
          <p:cNvSpPr txBox="1">
            <a:spLocks/>
          </p:cNvSpPr>
          <p:nvPr/>
        </p:nvSpPr>
        <p:spPr>
          <a:xfrm>
            <a:off x="2168373" y="6318907"/>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Comments reflect stakeholder feedback on both the March 4 PGRR draft and subsequent ERCOT comments issued on March 17</a:t>
            </a:r>
          </a:p>
        </p:txBody>
      </p:sp>
      <p:grpSp>
        <p:nvGrpSpPr>
          <p:cNvPr id="25" name="Group 24">
            <a:extLst>
              <a:ext uri="{FF2B5EF4-FFF2-40B4-BE49-F238E27FC236}">
                <a16:creationId xmlns:a16="http://schemas.microsoft.com/office/drawing/2014/main" id="{AE3B2844-105F-2F0E-26F2-9461A14E0211}"/>
              </a:ext>
            </a:extLst>
          </p:cNvPr>
          <p:cNvGrpSpPr/>
          <p:nvPr/>
        </p:nvGrpSpPr>
        <p:grpSpPr>
          <a:xfrm>
            <a:off x="8854124" y="852433"/>
            <a:ext cx="2783138" cy="182880"/>
            <a:chOff x="8372542" y="852433"/>
            <a:chExt cx="2783138" cy="182880"/>
          </a:xfrm>
        </p:grpSpPr>
        <p:sp>
          <p:nvSpPr>
            <p:cNvPr id="21" name="Rectangle 20">
              <a:extLst>
                <a:ext uri="{FF2B5EF4-FFF2-40B4-BE49-F238E27FC236}">
                  <a16:creationId xmlns:a16="http://schemas.microsoft.com/office/drawing/2014/main" id="{3E2E51B4-8200-67AA-B8B1-D23328AF7F9D}"/>
                </a:ext>
              </a:extLst>
            </p:cNvPr>
            <p:cNvSpPr/>
            <p:nvPr/>
          </p:nvSpPr>
          <p:spPr>
            <a:xfrm>
              <a:off x="8372542" y="852433"/>
              <a:ext cx="182880" cy="182880"/>
            </a:xfrm>
            <a:prstGeom prst="rect">
              <a:avLst/>
            </a:prstGeom>
            <a:solidFill>
              <a:schemeClr val="accent1">
                <a:lumMod val="20000"/>
                <a:lumOff val="80000"/>
                <a:alpha val="30196"/>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TextBox 21">
              <a:extLst>
                <a:ext uri="{FF2B5EF4-FFF2-40B4-BE49-F238E27FC236}">
                  <a16:creationId xmlns:a16="http://schemas.microsoft.com/office/drawing/2014/main" id="{2D666100-8445-EB03-022F-168093D4678B}"/>
                </a:ext>
              </a:extLst>
            </p:cNvPr>
            <p:cNvSpPr txBox="1">
              <a:spLocks/>
            </p:cNvSpPr>
            <p:nvPr/>
          </p:nvSpPr>
          <p:spPr>
            <a:xfrm>
              <a:off x="8618407" y="882318"/>
              <a:ext cx="2537273" cy="1231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(Partially) Addressed by ERCOT comments on Mar 17</a:t>
              </a:r>
            </a:p>
          </p:txBody>
        </p:sp>
      </p:grpSp>
      <p:sp>
        <p:nvSpPr>
          <p:cNvPr id="2" name="TextBox 1">
            <a:extLst>
              <a:ext uri="{FF2B5EF4-FFF2-40B4-BE49-F238E27FC236}">
                <a16:creationId xmlns:a16="http://schemas.microsoft.com/office/drawing/2014/main" id="{4BACA00A-D0D9-9840-F0E6-6F8188F750CD}"/>
              </a:ext>
            </a:extLst>
          </p:cNvPr>
          <p:cNvSpPr txBox="1">
            <a:spLocks/>
          </p:cNvSpPr>
          <p:nvPr/>
        </p:nvSpPr>
        <p:spPr>
          <a:xfrm>
            <a:off x="6883685" y="1147191"/>
            <a:ext cx="4753579"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Stakeholder suggestion</a:t>
            </a:r>
          </a:p>
        </p:txBody>
      </p:sp>
      <p:cxnSp>
        <p:nvCxnSpPr>
          <p:cNvPr id="10" name="GreyLineContentSeparatorDefault 18">
            <a:extLst>
              <a:ext uri="{FF2B5EF4-FFF2-40B4-BE49-F238E27FC236}">
                <a16:creationId xmlns:a16="http://schemas.microsoft.com/office/drawing/2014/main" id="{1996D6A8-D74D-4452-136E-845314F969E7}"/>
              </a:ext>
            </a:extLst>
          </p:cNvPr>
          <p:cNvCxnSpPr>
            <a:cxnSpLocks/>
          </p:cNvCxnSpPr>
          <p:nvPr>
            <p:custDataLst>
              <p:tags r:id="rId6"/>
            </p:custDataLst>
          </p:nvPr>
        </p:nvCxnSpPr>
        <p:spPr>
          <a:xfrm>
            <a:off x="554736" y="4680060"/>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EC3728D-A699-7CE1-D976-F554686A7A34}"/>
              </a:ext>
            </a:extLst>
          </p:cNvPr>
          <p:cNvSpPr txBox="1">
            <a:spLocks/>
          </p:cNvSpPr>
          <p:nvPr/>
        </p:nvSpPr>
        <p:spPr>
          <a:xfrm>
            <a:off x="554736" y="4811127"/>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Recognition of RPG/RTP-backed pathways</a:t>
            </a:r>
          </a:p>
        </p:txBody>
      </p:sp>
      <p:sp>
        <p:nvSpPr>
          <p:cNvPr id="13" name="TextBox 12">
            <a:extLst>
              <a:ext uri="{FF2B5EF4-FFF2-40B4-BE49-F238E27FC236}">
                <a16:creationId xmlns:a16="http://schemas.microsoft.com/office/drawing/2014/main" id="{CDC08456-BC14-7AE8-457E-9F61346FC9B6}"/>
              </a:ext>
            </a:extLst>
          </p:cNvPr>
          <p:cNvSpPr txBox="1">
            <a:spLocks/>
          </p:cNvSpPr>
          <p:nvPr/>
        </p:nvSpPr>
        <p:spPr>
          <a:xfrm>
            <a:off x="2270091" y="4811127"/>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Projects supported by RPG or RTP processes are viewed as having undergone substantial technical review and should be recognized </a:t>
            </a:r>
            <a:r>
              <a:rPr lang="en-US" sz="1200"/>
              <a:t>where combined with demonstrated readiness</a:t>
            </a:r>
          </a:p>
        </p:txBody>
      </p:sp>
      <p:sp>
        <p:nvSpPr>
          <p:cNvPr id="14" name="TextBox 13">
            <a:extLst>
              <a:ext uri="{FF2B5EF4-FFF2-40B4-BE49-F238E27FC236}">
                <a16:creationId xmlns:a16="http://schemas.microsoft.com/office/drawing/2014/main" id="{B85C1EAA-5665-8537-C34A-6A8D4381A332}"/>
              </a:ext>
            </a:extLst>
          </p:cNvPr>
          <p:cNvSpPr txBox="1">
            <a:spLocks/>
          </p:cNvSpPr>
          <p:nvPr/>
        </p:nvSpPr>
        <p:spPr>
          <a:xfrm>
            <a:off x="6883685" y="4811126"/>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Allow RPG/RTP-backed projects to qualify </a:t>
            </a:r>
            <a:r>
              <a:rPr lang="en-US" sz="1200"/>
              <a:t>where technical review and project readiness requirements are met</a:t>
            </a:r>
          </a:p>
        </p:txBody>
      </p:sp>
    </p:spTree>
    <p:extLst>
      <p:ext uri="{BB962C8B-B14F-4D97-AF65-F5344CB8AC3E}">
        <p14:creationId xmlns:p14="http://schemas.microsoft.com/office/powerpoint/2010/main" val="1603612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0FD5208D-EFA4-2BFA-9728-7F6A79DE8BD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5" progId="TCLayout.ActiveDocument.1">
                  <p:embed/>
                </p:oleObj>
              </mc:Choice>
              <mc:Fallback>
                <p:oleObj name="think-cell Slide" r:id="rId9" imgW="404" imgH="405" progId="TCLayout.ActiveDocument.1">
                  <p:embed/>
                  <p:pic>
                    <p:nvPicPr>
                      <p:cNvPr id="5" name="Object 6" hidden="1">
                        <a:extLst>
                          <a:ext uri="{FF2B5EF4-FFF2-40B4-BE49-F238E27FC236}">
                            <a16:creationId xmlns:a16="http://schemas.microsoft.com/office/drawing/2014/main" id="{0FD5208D-EFA4-2BFA-9728-7F6A79DE8BD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DDFA910-595F-1896-FE24-B924DD3F7F3D}"/>
              </a:ext>
            </a:extLst>
          </p:cNvPr>
          <p:cNvSpPr>
            <a:spLocks noGrp="1"/>
          </p:cNvSpPr>
          <p:nvPr>
            <p:ph type="title"/>
            <p:custDataLst>
              <p:tags r:id="rId2"/>
            </p:custDataLst>
          </p:nvPr>
        </p:nvSpPr>
        <p:spPr>
          <a:xfrm>
            <a:off x="554736" y="233856"/>
            <a:ext cx="11082528" cy="384721"/>
          </a:xfrm>
        </p:spPr>
        <p:txBody>
          <a:bodyPr vert="horz">
            <a:spAutoFit/>
          </a:bodyPr>
          <a:lstStyle/>
          <a:p>
            <a:r>
              <a:rPr lang="en-US"/>
              <a:t>Base load eligibility criteria (9.2.1.1): stakeholder feedback deep-dive</a:t>
            </a:r>
          </a:p>
        </p:txBody>
      </p:sp>
      <p:sp>
        <p:nvSpPr>
          <p:cNvPr id="6" name="Text Placeholder 20">
            <a:extLst>
              <a:ext uri="{FF2B5EF4-FFF2-40B4-BE49-F238E27FC236}">
                <a16:creationId xmlns:a16="http://schemas.microsoft.com/office/drawing/2014/main" id="{F57FAD3B-1993-2B94-E739-EDB246E67CD9}"/>
              </a:ext>
            </a:extLst>
          </p:cNvPr>
          <p:cNvSpPr txBox="1">
            <a:spLocks/>
          </p:cNvSpPr>
          <p:nvPr/>
        </p:nvSpPr>
        <p:spPr>
          <a:xfrm>
            <a:off x="2168373" y="6534364"/>
            <a:ext cx="6305068"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Batch Zero PGRR145 (March 4) Stakeholder Comments</a:t>
            </a:r>
          </a:p>
        </p:txBody>
      </p:sp>
      <p:sp>
        <p:nvSpPr>
          <p:cNvPr id="13" name="TextBox 12">
            <a:extLst>
              <a:ext uri="{FF2B5EF4-FFF2-40B4-BE49-F238E27FC236}">
                <a16:creationId xmlns:a16="http://schemas.microsoft.com/office/drawing/2014/main" id="{60839567-6A46-B846-5204-5B9C4C87BFDF}"/>
              </a:ext>
            </a:extLst>
          </p:cNvPr>
          <p:cNvSpPr txBox="1">
            <a:spLocks/>
          </p:cNvSpPr>
          <p:nvPr/>
        </p:nvSpPr>
        <p:spPr>
          <a:xfrm>
            <a:off x="554736" y="1147191"/>
            <a:ext cx="1613637"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Main points</a:t>
            </a:r>
          </a:p>
        </p:txBody>
      </p:sp>
      <p:sp>
        <p:nvSpPr>
          <p:cNvPr id="15" name="TextBox 14">
            <a:extLst>
              <a:ext uri="{FF2B5EF4-FFF2-40B4-BE49-F238E27FC236}">
                <a16:creationId xmlns:a16="http://schemas.microsoft.com/office/drawing/2014/main" id="{F2E97AD5-988F-BDA7-00AF-0DB06886903F}"/>
              </a:ext>
            </a:extLst>
          </p:cNvPr>
          <p:cNvSpPr txBox="1">
            <a:spLocks/>
          </p:cNvSpPr>
          <p:nvPr/>
        </p:nvSpPr>
        <p:spPr>
          <a:xfrm>
            <a:off x="6883685" y="1147191"/>
            <a:ext cx="4753579"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Stakeholder suggestion</a:t>
            </a:r>
          </a:p>
        </p:txBody>
      </p:sp>
      <p:cxnSp>
        <p:nvCxnSpPr>
          <p:cNvPr id="16" name="LineBasicDefault 16">
            <a:extLst>
              <a:ext uri="{FF2B5EF4-FFF2-40B4-BE49-F238E27FC236}">
                <a16:creationId xmlns:a16="http://schemas.microsoft.com/office/drawing/2014/main" id="{4D7A4296-3BF8-99F2-41BC-634B03EE9239}"/>
              </a:ext>
            </a:extLst>
          </p:cNvPr>
          <p:cNvCxnSpPr>
            <a:cxnSpLocks/>
          </p:cNvCxnSpPr>
          <p:nvPr>
            <p:custDataLst>
              <p:tags r:id="rId3"/>
            </p:custDataLst>
          </p:nvPr>
        </p:nvCxnSpPr>
        <p:spPr>
          <a:xfrm>
            <a:off x="554736" y="1393412"/>
            <a:ext cx="1108252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 name="GreyLineContentSeparatorDefault 18">
            <a:extLst>
              <a:ext uri="{FF2B5EF4-FFF2-40B4-BE49-F238E27FC236}">
                <a16:creationId xmlns:a16="http://schemas.microsoft.com/office/drawing/2014/main" id="{196190CF-54DE-54BD-36EE-38986AF1BD90}"/>
              </a:ext>
            </a:extLst>
          </p:cNvPr>
          <p:cNvCxnSpPr>
            <a:cxnSpLocks/>
          </p:cNvCxnSpPr>
          <p:nvPr>
            <p:custDataLst>
              <p:tags r:id="rId4"/>
            </p:custDataLst>
          </p:nvPr>
        </p:nvCxnSpPr>
        <p:spPr>
          <a:xfrm>
            <a:off x="554736" y="2353824"/>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BAB1550-22FB-CB65-AA52-28A5F1DBE63A}"/>
              </a:ext>
            </a:extLst>
          </p:cNvPr>
          <p:cNvSpPr txBox="1">
            <a:spLocks/>
          </p:cNvSpPr>
          <p:nvPr/>
        </p:nvSpPr>
        <p:spPr>
          <a:xfrm>
            <a:off x="554736" y="1496179"/>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Protection of advanced projects from re-evaluation</a:t>
            </a:r>
          </a:p>
        </p:txBody>
      </p:sp>
      <p:sp>
        <p:nvSpPr>
          <p:cNvPr id="9" name="TextBox 8">
            <a:extLst>
              <a:ext uri="{FF2B5EF4-FFF2-40B4-BE49-F238E27FC236}">
                <a16:creationId xmlns:a16="http://schemas.microsoft.com/office/drawing/2014/main" id="{BA3AF429-D6C8-EB2B-A687-135197D848BE}"/>
              </a:ext>
            </a:extLst>
          </p:cNvPr>
          <p:cNvSpPr txBox="1">
            <a:spLocks/>
          </p:cNvSpPr>
          <p:nvPr/>
        </p:nvSpPr>
        <p:spPr>
          <a:xfrm>
            <a:off x="6883685" y="1496179"/>
            <a:ext cx="4753579"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Grant automatic Base Load classification</a:t>
            </a:r>
            <a:r>
              <a:rPr lang="en-US" sz="1200"/>
              <a:t> to projects with completed studies, executed IA/FEA, and demonstrated commitment, without re-evaluation under §9.2.1.4</a:t>
            </a:r>
          </a:p>
        </p:txBody>
      </p:sp>
      <p:sp>
        <p:nvSpPr>
          <p:cNvPr id="17" name="TextBox 16">
            <a:extLst>
              <a:ext uri="{FF2B5EF4-FFF2-40B4-BE49-F238E27FC236}">
                <a16:creationId xmlns:a16="http://schemas.microsoft.com/office/drawing/2014/main" id="{A6709EB5-E346-F869-54FB-5CD9AF5A2168}"/>
              </a:ext>
            </a:extLst>
          </p:cNvPr>
          <p:cNvSpPr txBox="1">
            <a:spLocks/>
          </p:cNvSpPr>
          <p:nvPr/>
        </p:nvSpPr>
        <p:spPr>
          <a:xfrm>
            <a:off x="554736" y="2454927"/>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Recognition of equivalent study pathways (LLIS/FIS)</a:t>
            </a:r>
          </a:p>
        </p:txBody>
      </p:sp>
      <p:sp>
        <p:nvSpPr>
          <p:cNvPr id="22" name="TextBox 21">
            <a:extLst>
              <a:ext uri="{FF2B5EF4-FFF2-40B4-BE49-F238E27FC236}">
                <a16:creationId xmlns:a16="http://schemas.microsoft.com/office/drawing/2014/main" id="{2692FFCE-2365-876F-0164-3B8FC8128FE5}"/>
              </a:ext>
            </a:extLst>
          </p:cNvPr>
          <p:cNvSpPr txBox="1">
            <a:spLocks/>
          </p:cNvSpPr>
          <p:nvPr/>
        </p:nvSpPr>
        <p:spPr>
          <a:xfrm>
            <a:off x="6883685" y="2454927"/>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Allow completed FIS </a:t>
            </a:r>
            <a:r>
              <a:rPr lang="en-US" sz="1200"/>
              <a:t>(incl. co-located load) </a:t>
            </a:r>
            <a:r>
              <a:rPr lang="en-US" sz="1200" b="1"/>
              <a:t>to qualify as Base Load</a:t>
            </a:r>
            <a:r>
              <a:rPr lang="en-US" sz="1200"/>
              <a:t> where requirements are met</a:t>
            </a:r>
          </a:p>
        </p:txBody>
      </p:sp>
      <p:cxnSp>
        <p:nvCxnSpPr>
          <p:cNvPr id="23" name="GreyLineContentSeparatorDefault 18">
            <a:extLst>
              <a:ext uri="{FF2B5EF4-FFF2-40B4-BE49-F238E27FC236}">
                <a16:creationId xmlns:a16="http://schemas.microsoft.com/office/drawing/2014/main" id="{3EDAE7F0-27CC-9401-6CFF-24EAFF535700}"/>
              </a:ext>
            </a:extLst>
          </p:cNvPr>
          <p:cNvCxnSpPr>
            <a:cxnSpLocks/>
          </p:cNvCxnSpPr>
          <p:nvPr>
            <p:custDataLst>
              <p:tags r:id="rId5"/>
            </p:custDataLst>
          </p:nvPr>
        </p:nvCxnSpPr>
        <p:spPr>
          <a:xfrm>
            <a:off x="554736" y="3177211"/>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7B59C47-DC39-A5CF-498D-8AF21827614E}"/>
              </a:ext>
            </a:extLst>
          </p:cNvPr>
          <p:cNvSpPr txBox="1">
            <a:spLocks/>
          </p:cNvSpPr>
          <p:nvPr/>
        </p:nvSpPr>
        <p:spPr>
          <a:xfrm>
            <a:off x="554736" y="3278314"/>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Circularity and timing of attestation requirements</a:t>
            </a:r>
          </a:p>
        </p:txBody>
      </p:sp>
      <p:sp>
        <p:nvSpPr>
          <p:cNvPr id="14" name="TextBox 13">
            <a:extLst>
              <a:ext uri="{FF2B5EF4-FFF2-40B4-BE49-F238E27FC236}">
                <a16:creationId xmlns:a16="http://schemas.microsoft.com/office/drawing/2014/main" id="{90FCCDB1-50EB-6BC8-AB45-D1941BD0C6E2}"/>
              </a:ext>
            </a:extLst>
          </p:cNvPr>
          <p:cNvSpPr txBox="1">
            <a:spLocks/>
          </p:cNvSpPr>
          <p:nvPr/>
        </p:nvSpPr>
        <p:spPr>
          <a:xfrm>
            <a:off x="2270091" y="1147191"/>
            <a:ext cx="4449190"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Description</a:t>
            </a:r>
          </a:p>
        </p:txBody>
      </p:sp>
      <p:sp>
        <p:nvSpPr>
          <p:cNvPr id="8" name="TextBox 7">
            <a:extLst>
              <a:ext uri="{FF2B5EF4-FFF2-40B4-BE49-F238E27FC236}">
                <a16:creationId xmlns:a16="http://schemas.microsoft.com/office/drawing/2014/main" id="{C89679A1-1908-618E-987C-E6AB97CA0407}"/>
              </a:ext>
            </a:extLst>
          </p:cNvPr>
          <p:cNvSpPr txBox="1">
            <a:spLocks/>
          </p:cNvSpPr>
          <p:nvPr/>
        </p:nvSpPr>
        <p:spPr>
          <a:xfrm>
            <a:off x="2270091" y="1496179"/>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Projects that completed LLIS </a:t>
            </a:r>
            <a:r>
              <a:rPr lang="en-US" sz="1200"/>
              <a:t>(or equivalent FIS</a:t>
            </a:r>
            <a:r>
              <a:rPr lang="en-US" sz="1200" baseline="30000"/>
              <a:t>1</a:t>
            </a:r>
            <a:r>
              <a:rPr lang="en-US" sz="1200"/>
              <a:t>)</a:t>
            </a:r>
            <a:r>
              <a:rPr lang="en-US" sz="1200" b="1"/>
              <a:t> and demonstrated financial commitment should be treated as firm and not subject to re-evaluation or reclassification</a:t>
            </a:r>
            <a:r>
              <a:rPr lang="en-US" sz="1200"/>
              <a:t>, as this undermines financing and reliance on prior approvals</a:t>
            </a:r>
          </a:p>
        </p:txBody>
      </p:sp>
      <p:sp>
        <p:nvSpPr>
          <p:cNvPr id="19" name="TextBox 18">
            <a:extLst>
              <a:ext uri="{FF2B5EF4-FFF2-40B4-BE49-F238E27FC236}">
                <a16:creationId xmlns:a16="http://schemas.microsoft.com/office/drawing/2014/main" id="{7737F9DD-47F7-C01F-F11C-BD7DD8AADBA1}"/>
              </a:ext>
            </a:extLst>
          </p:cNvPr>
          <p:cNvSpPr txBox="1">
            <a:spLocks/>
          </p:cNvSpPr>
          <p:nvPr/>
        </p:nvSpPr>
        <p:spPr>
          <a:xfrm>
            <a:off x="2270091" y="2454927"/>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FIS studies for co-located load should be explicitly recognized as equivalent to LLIS</a:t>
            </a:r>
            <a:r>
              <a:rPr lang="en-US" sz="1200"/>
              <a:t>, ensuring otherwise qualified projects are not excluded from Base Load eligibility</a:t>
            </a:r>
          </a:p>
        </p:txBody>
      </p:sp>
      <p:sp>
        <p:nvSpPr>
          <p:cNvPr id="25" name="TextBox 24">
            <a:extLst>
              <a:ext uri="{FF2B5EF4-FFF2-40B4-BE49-F238E27FC236}">
                <a16:creationId xmlns:a16="http://schemas.microsoft.com/office/drawing/2014/main" id="{725D5964-AD99-092A-A014-4351EE78DB6E}"/>
              </a:ext>
            </a:extLst>
          </p:cNvPr>
          <p:cNvSpPr txBox="1">
            <a:spLocks/>
          </p:cNvSpPr>
          <p:nvPr/>
        </p:nvSpPr>
        <p:spPr>
          <a:xfrm>
            <a:off x="2270091" y="3278314"/>
            <a:ext cx="44491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Attestation requirements require capital commitment before Base Load status or MW allocation is confirmed</a:t>
            </a:r>
            <a:r>
              <a:rPr lang="en-US" sz="1200"/>
              <a:t>, creating a circular and unworkable process</a:t>
            </a:r>
          </a:p>
        </p:txBody>
      </p:sp>
      <p:sp>
        <p:nvSpPr>
          <p:cNvPr id="26" name="TextBox 25">
            <a:extLst>
              <a:ext uri="{FF2B5EF4-FFF2-40B4-BE49-F238E27FC236}">
                <a16:creationId xmlns:a16="http://schemas.microsoft.com/office/drawing/2014/main" id="{3789FFC4-0E8B-ECF7-78FB-79982E4C826B}"/>
              </a:ext>
            </a:extLst>
          </p:cNvPr>
          <p:cNvSpPr txBox="1">
            <a:spLocks/>
          </p:cNvSpPr>
          <p:nvPr/>
        </p:nvSpPr>
        <p:spPr>
          <a:xfrm>
            <a:off x="6883685" y="3278314"/>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Confirm Base Load eligibility before requiring attestations </a:t>
            </a:r>
            <a:r>
              <a:rPr lang="en-US" sz="1200"/>
              <a:t>or condition attestation requirements on confirmed eligibility</a:t>
            </a:r>
          </a:p>
        </p:txBody>
      </p:sp>
      <p:sp>
        <p:nvSpPr>
          <p:cNvPr id="41" name="Text Placeholder 20">
            <a:extLst>
              <a:ext uri="{FF2B5EF4-FFF2-40B4-BE49-F238E27FC236}">
                <a16:creationId xmlns:a16="http://schemas.microsoft.com/office/drawing/2014/main" id="{F2044DE3-5E9B-6BDC-1769-40671CD71C47}"/>
              </a:ext>
            </a:extLst>
          </p:cNvPr>
          <p:cNvSpPr txBox="1">
            <a:spLocks/>
          </p:cNvSpPr>
          <p:nvPr/>
        </p:nvSpPr>
        <p:spPr>
          <a:xfrm>
            <a:off x="2168372" y="6103449"/>
            <a:ext cx="9174297"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Full Interconnection Study (performed for a generation project)</a:t>
            </a:r>
          </a:p>
        </p:txBody>
      </p:sp>
      <p:cxnSp>
        <p:nvCxnSpPr>
          <p:cNvPr id="60" name="GreyLineContentSeparatorDefault 18">
            <a:extLst>
              <a:ext uri="{FF2B5EF4-FFF2-40B4-BE49-F238E27FC236}">
                <a16:creationId xmlns:a16="http://schemas.microsoft.com/office/drawing/2014/main" id="{1F5BE6A8-5E0E-B6C1-30A1-BAE70181B47F}"/>
              </a:ext>
            </a:extLst>
          </p:cNvPr>
          <p:cNvCxnSpPr>
            <a:cxnSpLocks/>
          </p:cNvCxnSpPr>
          <p:nvPr>
            <p:custDataLst>
              <p:tags r:id="rId6"/>
            </p:custDataLst>
          </p:nvPr>
        </p:nvCxnSpPr>
        <p:spPr>
          <a:xfrm>
            <a:off x="554736" y="3985973"/>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74E1AC7-7C6B-ACDB-0948-2B923AB135CC}"/>
              </a:ext>
            </a:extLst>
          </p:cNvPr>
          <p:cNvSpPr txBox="1">
            <a:spLocks/>
          </p:cNvSpPr>
          <p:nvPr/>
        </p:nvSpPr>
        <p:spPr>
          <a:xfrm>
            <a:off x="554736" y="4087076"/>
            <a:ext cx="1613637"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Timing gap (“commit before certainty”)</a:t>
            </a:r>
          </a:p>
        </p:txBody>
      </p:sp>
      <p:sp>
        <p:nvSpPr>
          <p:cNvPr id="62" name="TextBox 61">
            <a:extLst>
              <a:ext uri="{FF2B5EF4-FFF2-40B4-BE49-F238E27FC236}">
                <a16:creationId xmlns:a16="http://schemas.microsoft.com/office/drawing/2014/main" id="{0D0FAB13-3EA3-2846-5E17-FBB8032E4CA8}"/>
              </a:ext>
            </a:extLst>
          </p:cNvPr>
          <p:cNvSpPr txBox="1">
            <a:spLocks/>
          </p:cNvSpPr>
          <p:nvPr/>
        </p:nvSpPr>
        <p:spPr>
          <a:xfrm>
            <a:off x="2270091" y="4087076"/>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Developers are required to make binding procurement and construction commitments before receiving confirmation of Base Load status</a:t>
            </a:r>
            <a:r>
              <a:rPr lang="en-US" sz="1200"/>
              <a:t>, creating an “air gap” that introduces material investment risk</a:t>
            </a:r>
          </a:p>
        </p:txBody>
      </p:sp>
      <p:sp>
        <p:nvSpPr>
          <p:cNvPr id="63" name="TextBox 62">
            <a:extLst>
              <a:ext uri="{FF2B5EF4-FFF2-40B4-BE49-F238E27FC236}">
                <a16:creationId xmlns:a16="http://schemas.microsoft.com/office/drawing/2014/main" id="{21B1AC37-02FD-4D0C-53B2-0F38881F3E97}"/>
              </a:ext>
            </a:extLst>
          </p:cNvPr>
          <p:cNvSpPr txBox="1">
            <a:spLocks/>
          </p:cNvSpPr>
          <p:nvPr/>
        </p:nvSpPr>
        <p:spPr>
          <a:xfrm>
            <a:off x="6883685" y="4087076"/>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Align timing by confirming eligibility before requiring commitments</a:t>
            </a:r>
            <a:r>
              <a:rPr lang="en-US" sz="1200"/>
              <a:t>, or remove requirements within the gap</a:t>
            </a:r>
          </a:p>
        </p:txBody>
      </p:sp>
      <p:sp>
        <p:nvSpPr>
          <p:cNvPr id="3" name="Text Placeholder 20">
            <a:extLst>
              <a:ext uri="{FF2B5EF4-FFF2-40B4-BE49-F238E27FC236}">
                <a16:creationId xmlns:a16="http://schemas.microsoft.com/office/drawing/2014/main" id="{5EFAA3EF-5311-4C2B-6D57-E646C93C39E3}"/>
              </a:ext>
            </a:extLst>
          </p:cNvPr>
          <p:cNvSpPr txBox="1">
            <a:spLocks/>
          </p:cNvSpPr>
          <p:nvPr/>
        </p:nvSpPr>
        <p:spPr>
          <a:xfrm>
            <a:off x="2168373" y="6318907"/>
            <a:ext cx="7629133"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Note: Comments reflect stakeholder feedback on both the March 4 PGRR draft and subsequent ERCOT comments issued on March 17</a:t>
            </a:r>
          </a:p>
        </p:txBody>
      </p:sp>
      <p:cxnSp>
        <p:nvCxnSpPr>
          <p:cNvPr id="11" name="GreyLineContentSeparatorDefault 18">
            <a:extLst>
              <a:ext uri="{FF2B5EF4-FFF2-40B4-BE49-F238E27FC236}">
                <a16:creationId xmlns:a16="http://schemas.microsoft.com/office/drawing/2014/main" id="{CA973B97-93A4-43CD-24FC-C9CE8ED8DA81}"/>
              </a:ext>
            </a:extLst>
          </p:cNvPr>
          <p:cNvCxnSpPr>
            <a:cxnSpLocks/>
          </p:cNvCxnSpPr>
          <p:nvPr>
            <p:custDataLst>
              <p:tags r:id="rId7"/>
            </p:custDataLst>
          </p:nvPr>
        </p:nvCxnSpPr>
        <p:spPr>
          <a:xfrm>
            <a:off x="554736" y="4942756"/>
            <a:ext cx="11082528" cy="0"/>
          </a:xfrm>
          <a:prstGeom prst="straightConnector1">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A1A4C7A-9002-7317-FB0B-C48F7BBE11C7}"/>
              </a:ext>
            </a:extLst>
          </p:cNvPr>
          <p:cNvSpPr txBox="1">
            <a:spLocks/>
          </p:cNvSpPr>
          <p:nvPr/>
        </p:nvSpPr>
        <p:spPr>
          <a:xfrm>
            <a:off x="554736" y="5043859"/>
            <a:ext cx="161363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Eligibility should reflect demonstrated financial commitment</a:t>
            </a:r>
          </a:p>
        </p:txBody>
      </p:sp>
      <p:sp>
        <p:nvSpPr>
          <p:cNvPr id="20" name="TextBox 19">
            <a:extLst>
              <a:ext uri="{FF2B5EF4-FFF2-40B4-BE49-F238E27FC236}">
                <a16:creationId xmlns:a16="http://schemas.microsoft.com/office/drawing/2014/main" id="{91C18370-B996-87D9-BAD5-C7501AE4C88D}"/>
              </a:ext>
            </a:extLst>
          </p:cNvPr>
          <p:cNvSpPr txBox="1">
            <a:spLocks/>
          </p:cNvSpPr>
          <p:nvPr/>
        </p:nvSpPr>
        <p:spPr>
          <a:xfrm>
            <a:off x="2270091" y="5043859"/>
            <a:ext cx="4449190"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Financial commitment </a:t>
            </a:r>
            <a:r>
              <a:rPr lang="en-US" sz="1200"/>
              <a:t>(e.g., CIAC, equipment procurement, capital deployment) </a:t>
            </a:r>
            <a:r>
              <a:rPr lang="en-US" sz="1200" b="1"/>
              <a:t>is viewed as a primary indicator of project readiness </a:t>
            </a:r>
            <a:r>
              <a:rPr lang="en-US" sz="1200"/>
              <a:t>and should be treated as equivalent to executed agreements for Base Load eligibility</a:t>
            </a:r>
          </a:p>
        </p:txBody>
      </p:sp>
      <p:sp>
        <p:nvSpPr>
          <p:cNvPr id="21" name="TextBox 20">
            <a:extLst>
              <a:ext uri="{FF2B5EF4-FFF2-40B4-BE49-F238E27FC236}">
                <a16:creationId xmlns:a16="http://schemas.microsoft.com/office/drawing/2014/main" id="{0123F424-1B87-1B69-6D84-39464E335E04}"/>
              </a:ext>
            </a:extLst>
          </p:cNvPr>
          <p:cNvSpPr txBox="1">
            <a:spLocks/>
          </p:cNvSpPr>
          <p:nvPr/>
        </p:nvSpPr>
        <p:spPr>
          <a:xfrm>
            <a:off x="6883685" y="5043859"/>
            <a:ext cx="4753579"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Allow demonstrated financial commitment to qualify projects for Base Load eligibility</a:t>
            </a:r>
            <a:r>
              <a:rPr lang="en-US" sz="1200"/>
              <a:t>, even where an IA has not yet been executed</a:t>
            </a:r>
          </a:p>
        </p:txBody>
      </p:sp>
    </p:spTree>
    <p:extLst>
      <p:ext uri="{BB962C8B-B14F-4D97-AF65-F5344CB8AC3E}">
        <p14:creationId xmlns:p14="http://schemas.microsoft.com/office/powerpoint/2010/main" val="789535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9F50A-9783-AB64-0650-F9E5F1061486}"/>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6A841A07-B4DF-9919-FA9E-451E6A9E54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Object 6" hidden="1">
                        <a:extLst>
                          <a:ext uri="{FF2B5EF4-FFF2-40B4-BE49-F238E27FC236}">
                            <a16:creationId xmlns:a16="http://schemas.microsoft.com/office/drawing/2014/main" id="{6A841A07-B4DF-9919-FA9E-451E6A9E54D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D30CFE3-865B-C9B3-356C-EECBEA1A3C0C}"/>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(1/3)</a:t>
            </a:r>
          </a:p>
        </p:txBody>
      </p:sp>
      <p:sp>
        <p:nvSpPr>
          <p:cNvPr id="18" name="5. Source">
            <a:extLst>
              <a:ext uri="{FF2B5EF4-FFF2-40B4-BE49-F238E27FC236}">
                <a16:creationId xmlns:a16="http://schemas.microsoft.com/office/drawing/2014/main" id="{898E0FD3-2391-598D-EDA2-41EFCDBFA224}"/>
              </a:ext>
            </a:extLst>
          </p:cNvPr>
          <p:cNvSpPr txBox="1"/>
          <p:nvPr>
            <p:custDataLst>
              <p:tags r:id="rId3"/>
            </p:custDataLst>
          </p:nvPr>
        </p:nvSpPr>
        <p:spPr>
          <a:xfrm>
            <a:off x="2125590"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cxnSp>
        <p:nvCxnSpPr>
          <p:cNvPr id="28" name="LineBasicStrong 6">
            <a:extLst>
              <a:ext uri="{FF2B5EF4-FFF2-40B4-BE49-F238E27FC236}">
                <a16:creationId xmlns:a16="http://schemas.microsoft.com/office/drawing/2014/main" id="{3DAEF3A4-4422-ACE9-E138-820C2A792133}"/>
              </a:ext>
            </a:extLst>
          </p:cNvPr>
          <p:cNvCxnSpPr>
            <a:cxnSpLocks/>
          </p:cNvCxnSpPr>
          <p:nvPr>
            <p:custDataLst>
              <p:tags r:id="rId4"/>
            </p:custDataLst>
          </p:nvPr>
        </p:nvCxnSpPr>
        <p:spPr>
          <a:xfrm>
            <a:off x="554736" y="4854131"/>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BBF6C17-77B0-C65A-D80A-AA02AB4218B0}"/>
              </a:ext>
            </a:extLst>
          </p:cNvPr>
          <p:cNvSpPr>
            <a:spLocks/>
          </p:cNvSpPr>
          <p:nvPr/>
        </p:nvSpPr>
        <p:spPr>
          <a:xfrm>
            <a:off x="554737" y="1236631"/>
            <a:ext cx="1570644" cy="3500817"/>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process timeline and decision points</a:t>
            </a:r>
          </a:p>
        </p:txBody>
      </p:sp>
      <p:sp>
        <p:nvSpPr>
          <p:cNvPr id="31" name="Rectangle 30">
            <a:extLst>
              <a:ext uri="{FF2B5EF4-FFF2-40B4-BE49-F238E27FC236}">
                <a16:creationId xmlns:a16="http://schemas.microsoft.com/office/drawing/2014/main" id="{33062D9C-945B-94CC-B207-70E655ACE67C}"/>
              </a:ext>
            </a:extLst>
          </p:cNvPr>
          <p:cNvSpPr>
            <a:spLocks/>
          </p:cNvSpPr>
          <p:nvPr/>
        </p:nvSpPr>
        <p:spPr>
          <a:xfrm>
            <a:off x="554737" y="4970806"/>
            <a:ext cx="1570644" cy="841993"/>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and planning integration</a:t>
            </a:r>
          </a:p>
        </p:txBody>
      </p:sp>
      <p:cxnSp>
        <p:nvCxnSpPr>
          <p:cNvPr id="14" name="LineBasicStrong 6">
            <a:extLst>
              <a:ext uri="{FF2B5EF4-FFF2-40B4-BE49-F238E27FC236}">
                <a16:creationId xmlns:a16="http://schemas.microsoft.com/office/drawing/2014/main" id="{16BA4F52-E5E1-8322-52EE-ED2C7024A5B8}"/>
              </a:ext>
            </a:extLst>
          </p:cNvPr>
          <p:cNvCxnSpPr>
            <a:cxnSpLocks/>
          </p:cNvCxnSpPr>
          <p:nvPr>
            <p:custDataLst>
              <p:tags r:id="rId5"/>
            </p:custDataLst>
          </p:nvPr>
        </p:nvCxnSpPr>
        <p:spPr>
          <a:xfrm>
            <a:off x="2337122" y="2215082"/>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2" name="LineBasicStrong 6">
            <a:extLst>
              <a:ext uri="{FF2B5EF4-FFF2-40B4-BE49-F238E27FC236}">
                <a16:creationId xmlns:a16="http://schemas.microsoft.com/office/drawing/2014/main" id="{344C8EF8-F6D4-6F81-01A8-3314E2910224}"/>
              </a:ext>
            </a:extLst>
          </p:cNvPr>
          <p:cNvCxnSpPr>
            <a:cxnSpLocks/>
          </p:cNvCxnSpPr>
          <p:nvPr>
            <p:custDataLst>
              <p:tags r:id="rId6"/>
            </p:custDataLst>
          </p:nvPr>
        </p:nvCxnSpPr>
        <p:spPr>
          <a:xfrm>
            <a:off x="2337122" y="3094765"/>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LineBasicStrong 6">
            <a:extLst>
              <a:ext uri="{FF2B5EF4-FFF2-40B4-BE49-F238E27FC236}">
                <a16:creationId xmlns:a16="http://schemas.microsoft.com/office/drawing/2014/main" id="{CBD4294D-CFCD-F353-0644-A470EE9C123C}"/>
              </a:ext>
            </a:extLst>
          </p:cNvPr>
          <p:cNvCxnSpPr>
            <a:cxnSpLocks/>
          </p:cNvCxnSpPr>
          <p:nvPr>
            <p:custDataLst>
              <p:tags r:id="rId7"/>
            </p:custDataLst>
          </p:nvPr>
        </p:nvCxnSpPr>
        <p:spPr>
          <a:xfrm>
            <a:off x="2337122" y="3974448"/>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D1458E8-65B6-B2C6-4E8B-B771A5D16073}"/>
              </a:ext>
            </a:extLst>
          </p:cNvPr>
          <p:cNvGrpSpPr/>
          <p:nvPr/>
        </p:nvGrpSpPr>
        <p:grpSpPr>
          <a:xfrm>
            <a:off x="2337122" y="2331758"/>
            <a:ext cx="9300141" cy="646331"/>
            <a:chOff x="2337122" y="2692403"/>
            <a:chExt cx="9300141" cy="646331"/>
          </a:xfrm>
        </p:grpSpPr>
        <p:sp>
          <p:nvSpPr>
            <p:cNvPr id="20" name="TextBox 19">
              <a:extLst>
                <a:ext uri="{FF2B5EF4-FFF2-40B4-BE49-F238E27FC236}">
                  <a16:creationId xmlns:a16="http://schemas.microsoft.com/office/drawing/2014/main" id="{06C4F92E-5125-9D06-1CF1-F511002567A7}"/>
                </a:ext>
              </a:extLst>
            </p:cNvPr>
            <p:cNvSpPr txBox="1">
              <a:spLocks/>
            </p:cNvSpPr>
            <p:nvPr/>
          </p:nvSpPr>
          <p:spPr>
            <a:xfrm>
              <a:off x="2337122" y="2692403"/>
              <a:ext cx="2456521"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cs typeface="Arial"/>
                </a:rPr>
                <a:t>“When will the Batch Zero Study allocation be finalized and communicated?”</a:t>
              </a:r>
            </a:p>
          </p:txBody>
        </p:sp>
        <p:sp>
          <p:nvSpPr>
            <p:cNvPr id="21" name="TextBox 20">
              <a:extLst>
                <a:ext uri="{FF2B5EF4-FFF2-40B4-BE49-F238E27FC236}">
                  <a16:creationId xmlns:a16="http://schemas.microsoft.com/office/drawing/2014/main" id="{6608DD20-5EF9-037F-5686-AEAF555651C2}"/>
                </a:ext>
              </a:extLst>
            </p:cNvPr>
            <p:cNvSpPr txBox="1">
              <a:spLocks/>
            </p:cNvSpPr>
            <p:nvPr/>
          </p:nvSpPr>
          <p:spPr>
            <a:xfrm>
              <a:off x="5005383" y="2692403"/>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Allocation timing is tied to completion of the Batch Zero study phase. Under the draft PGRR145 timeline, allocation results would be issued in January 2027; final dates will be confirmed following finalization of PGRR145</a:t>
              </a:r>
              <a:endParaRPr lang="en-US"/>
            </a:p>
          </p:txBody>
        </p:sp>
      </p:grpSp>
      <p:grpSp>
        <p:nvGrpSpPr>
          <p:cNvPr id="54" name="Group 53">
            <a:extLst>
              <a:ext uri="{FF2B5EF4-FFF2-40B4-BE49-F238E27FC236}">
                <a16:creationId xmlns:a16="http://schemas.microsoft.com/office/drawing/2014/main" id="{93E18518-C007-25BE-70F3-98D0DCEEC5BC}"/>
              </a:ext>
            </a:extLst>
          </p:cNvPr>
          <p:cNvGrpSpPr/>
          <p:nvPr/>
        </p:nvGrpSpPr>
        <p:grpSpPr>
          <a:xfrm>
            <a:off x="2337122" y="3211441"/>
            <a:ext cx="9300141" cy="646331"/>
            <a:chOff x="2337122" y="2849476"/>
            <a:chExt cx="9300141" cy="646331"/>
          </a:xfrm>
        </p:grpSpPr>
        <p:sp>
          <p:nvSpPr>
            <p:cNvPr id="23" name="TextBox 22">
              <a:extLst>
                <a:ext uri="{FF2B5EF4-FFF2-40B4-BE49-F238E27FC236}">
                  <a16:creationId xmlns:a16="http://schemas.microsoft.com/office/drawing/2014/main" id="{F43EB276-3E2D-3136-262B-082BC8343C90}"/>
                </a:ext>
              </a:extLst>
            </p:cNvPr>
            <p:cNvSpPr txBox="1">
              <a:spLocks/>
            </p:cNvSpPr>
            <p:nvPr/>
          </p:nvSpPr>
          <p:spPr>
            <a:xfrm>
              <a:off x="2337122" y="2849476"/>
              <a:ext cx="2456521"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“Can the 30-day commitment window be extended?”</a:t>
              </a:r>
            </a:p>
          </p:txBody>
        </p:sp>
        <p:sp>
          <p:nvSpPr>
            <p:cNvPr id="24" name="TextBox 23">
              <a:extLst>
                <a:ext uri="{FF2B5EF4-FFF2-40B4-BE49-F238E27FC236}">
                  <a16:creationId xmlns:a16="http://schemas.microsoft.com/office/drawing/2014/main" id="{FB3C323C-76A9-1B5C-BFF3-6FC8B8A7E916}"/>
                </a:ext>
              </a:extLst>
            </p:cNvPr>
            <p:cNvSpPr txBox="1">
              <a:spLocks/>
            </p:cNvSpPr>
            <p:nvPr/>
          </p:nvSpPr>
          <p:spPr>
            <a:xfrm>
              <a:off x="5005383" y="2849476"/>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intends to maintain a 30-day commitment window consistent with the draft PFP in PUCT Project No. 58481. The full Batch Zero schedule, including the commitment deadline, will be published in advance</a:t>
              </a:r>
              <a:endParaRPr lang="en-US"/>
            </a:p>
          </p:txBody>
        </p:sp>
      </p:grpSp>
      <p:grpSp>
        <p:nvGrpSpPr>
          <p:cNvPr id="55" name="Group 54">
            <a:extLst>
              <a:ext uri="{FF2B5EF4-FFF2-40B4-BE49-F238E27FC236}">
                <a16:creationId xmlns:a16="http://schemas.microsoft.com/office/drawing/2014/main" id="{CF842E2E-3FF7-8E94-B0D7-3C3DFB481C75}"/>
              </a:ext>
            </a:extLst>
          </p:cNvPr>
          <p:cNvGrpSpPr/>
          <p:nvPr/>
        </p:nvGrpSpPr>
        <p:grpSpPr>
          <a:xfrm>
            <a:off x="2337122" y="4970806"/>
            <a:ext cx="9300141" cy="861774"/>
            <a:chOff x="2337122" y="4092988"/>
            <a:chExt cx="9300141" cy="861774"/>
          </a:xfrm>
        </p:grpSpPr>
        <p:sp>
          <p:nvSpPr>
            <p:cNvPr id="29" name="TextBox 28">
              <a:extLst>
                <a:ext uri="{FF2B5EF4-FFF2-40B4-BE49-F238E27FC236}">
                  <a16:creationId xmlns:a16="http://schemas.microsoft.com/office/drawing/2014/main" id="{4B02D636-BCEA-5AE0-64F5-08E6CAFF96D3}"/>
                </a:ext>
              </a:extLst>
            </p:cNvPr>
            <p:cNvSpPr txBox="1">
              <a:spLocks/>
            </p:cNvSpPr>
            <p:nvPr/>
          </p:nvSpPr>
          <p:spPr>
            <a:xfrm>
              <a:off x="2337122" y="4092988"/>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can Batch 1 proceed before Batch Zero Year-6 transmission solutions are fully identified and vetted?”</a:t>
              </a:r>
            </a:p>
          </p:txBody>
        </p:sp>
        <p:sp>
          <p:nvSpPr>
            <p:cNvPr id="30" name="TextBox 29">
              <a:extLst>
                <a:ext uri="{FF2B5EF4-FFF2-40B4-BE49-F238E27FC236}">
                  <a16:creationId xmlns:a16="http://schemas.microsoft.com/office/drawing/2014/main" id="{ABB4CC7D-C27E-0A07-0357-A9BFE9A70E86}"/>
                </a:ext>
              </a:extLst>
            </p:cNvPr>
            <p:cNvSpPr txBox="1">
              <a:spLocks/>
            </p:cNvSpPr>
            <p:nvPr/>
          </p:nvSpPr>
          <p:spPr>
            <a:xfrm>
              <a:off x="5005383" y="4092988"/>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Under a 6-month cadence, each batch produces actionable results for Years 1–5, while Year-6 transmission solutions may continue through the RTP/RPG process. This reflects a tradeoff between speed and full transmission vetting</a:t>
              </a:r>
              <a:endParaRPr lang="en-US"/>
            </a:p>
          </p:txBody>
        </p:sp>
      </p:grpSp>
      <p:grpSp>
        <p:nvGrpSpPr>
          <p:cNvPr id="6" name="Group 5">
            <a:extLst>
              <a:ext uri="{FF2B5EF4-FFF2-40B4-BE49-F238E27FC236}">
                <a16:creationId xmlns:a16="http://schemas.microsoft.com/office/drawing/2014/main" id="{57DF1DAD-3661-3D35-480A-C534BE257C72}"/>
              </a:ext>
            </a:extLst>
          </p:cNvPr>
          <p:cNvGrpSpPr/>
          <p:nvPr/>
        </p:nvGrpSpPr>
        <p:grpSpPr>
          <a:xfrm>
            <a:off x="2337122" y="4091124"/>
            <a:ext cx="9300141" cy="646331"/>
            <a:chOff x="2337122" y="4046413"/>
            <a:chExt cx="9300141" cy="646331"/>
          </a:xfrm>
        </p:grpSpPr>
        <p:sp>
          <p:nvSpPr>
            <p:cNvPr id="26" name="TextBox 25">
              <a:extLst>
                <a:ext uri="{FF2B5EF4-FFF2-40B4-BE49-F238E27FC236}">
                  <a16:creationId xmlns:a16="http://schemas.microsoft.com/office/drawing/2014/main" id="{2F6A3ED1-3E5D-CF18-947F-459F171ED9A1}"/>
                </a:ext>
              </a:extLst>
            </p:cNvPr>
            <p:cNvSpPr txBox="1">
              <a:spLocks/>
            </p:cNvSpPr>
            <p:nvPr/>
          </p:nvSpPr>
          <p:spPr>
            <a:xfrm>
              <a:off x="2337122" y="4046413"/>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“What is the date for meeting commitment criteria?”</a:t>
              </a:r>
            </a:p>
          </p:txBody>
        </p:sp>
        <p:sp>
          <p:nvSpPr>
            <p:cNvPr id="27" name="TextBox 26">
              <a:extLst>
                <a:ext uri="{FF2B5EF4-FFF2-40B4-BE49-F238E27FC236}">
                  <a16:creationId xmlns:a16="http://schemas.microsoft.com/office/drawing/2014/main" id="{619A975E-BCA1-2D18-9A66-E710D16E8B0E}"/>
                </a:ext>
              </a:extLst>
            </p:cNvPr>
            <p:cNvSpPr txBox="1">
              <a:spLocks/>
            </p:cNvSpPr>
            <p:nvPr/>
          </p:nvSpPr>
          <p:spPr>
            <a:xfrm>
              <a:off x="5005383" y="4046413"/>
              <a:ext cx="6631880"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The date for meeting commitment criteria is proposed as March 1, 2027, in PGRR145 (9.3.1)</a:t>
              </a:r>
              <a:endParaRPr lang="en-US" sz="1400"/>
            </a:p>
          </p:txBody>
        </p:sp>
      </p:grpSp>
      <p:grpSp>
        <p:nvGrpSpPr>
          <p:cNvPr id="9" name="Group 8">
            <a:extLst>
              <a:ext uri="{FF2B5EF4-FFF2-40B4-BE49-F238E27FC236}">
                <a16:creationId xmlns:a16="http://schemas.microsoft.com/office/drawing/2014/main" id="{13301E46-307C-2C76-AEA5-0C851FE7B603}"/>
              </a:ext>
            </a:extLst>
          </p:cNvPr>
          <p:cNvGrpSpPr/>
          <p:nvPr/>
        </p:nvGrpSpPr>
        <p:grpSpPr>
          <a:xfrm>
            <a:off x="2337122" y="1236632"/>
            <a:ext cx="9300141" cy="861774"/>
            <a:chOff x="2337122" y="1236632"/>
            <a:chExt cx="9300141" cy="861774"/>
          </a:xfrm>
        </p:grpSpPr>
        <p:sp>
          <p:nvSpPr>
            <p:cNvPr id="12" name="TextBox 11">
              <a:extLst>
                <a:ext uri="{FF2B5EF4-FFF2-40B4-BE49-F238E27FC236}">
                  <a16:creationId xmlns:a16="http://schemas.microsoft.com/office/drawing/2014/main" id="{E9AACC75-BD48-DCEF-9392-F2311E622D43}"/>
                </a:ext>
              </a:extLst>
            </p:cNvPr>
            <p:cNvSpPr txBox="1">
              <a:spLocks/>
            </p:cNvSpPr>
            <p:nvPr/>
          </p:nvSpPr>
          <p:spPr>
            <a:xfrm>
              <a:off x="2337122" y="1236632"/>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“Is it possible to include a second, post-refinement decision point for participant opt-out?”</a:t>
              </a:r>
            </a:p>
          </p:txBody>
        </p:sp>
        <p:sp>
          <p:nvSpPr>
            <p:cNvPr id="38" name="TextBox 37">
              <a:extLst>
                <a:ext uri="{FF2B5EF4-FFF2-40B4-BE49-F238E27FC236}">
                  <a16:creationId xmlns:a16="http://schemas.microsoft.com/office/drawing/2014/main" id="{3BADCF84-F6CC-EF32-326F-53650F098D08}"/>
                </a:ext>
              </a:extLst>
            </p:cNvPr>
            <p:cNvSpPr txBox="1">
              <a:spLocks/>
            </p:cNvSpPr>
            <p:nvPr/>
          </p:nvSpPr>
          <p:spPr>
            <a:xfrm>
              <a:off x="5005383" y="1236632"/>
              <a:ext cx="6631880"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cs typeface="Arial"/>
                </a:rPr>
                <a:t>ERCOT is designing Batch Zero with one binding commitment point. Refinement does not change the committed ramp and is not intended to increase costs; it only finalizes the transmission solution. A second opt-out would reintroduce restudy loop risk</a:t>
              </a:r>
              <a:endParaRPr lang="en-US" sz="1400"/>
            </a:p>
          </p:txBody>
        </p:sp>
      </p:grpSp>
      <p:grpSp>
        <p:nvGrpSpPr>
          <p:cNvPr id="13" name="Group 12">
            <a:extLst>
              <a:ext uri="{FF2B5EF4-FFF2-40B4-BE49-F238E27FC236}">
                <a16:creationId xmlns:a16="http://schemas.microsoft.com/office/drawing/2014/main" id="{BFC75511-31D4-3533-CB7D-FC3D73C7137C}"/>
              </a:ext>
            </a:extLst>
          </p:cNvPr>
          <p:cNvGrpSpPr/>
          <p:nvPr/>
        </p:nvGrpSpPr>
        <p:grpSpPr>
          <a:xfrm>
            <a:off x="554736" y="820794"/>
            <a:ext cx="11082528" cy="295241"/>
            <a:chOff x="554736" y="820794"/>
            <a:chExt cx="11082528" cy="295241"/>
          </a:xfrm>
        </p:grpSpPr>
        <p:cxnSp>
          <p:nvCxnSpPr>
            <p:cNvPr id="15" name="LineBasicStrong 6">
              <a:extLst>
                <a:ext uri="{FF2B5EF4-FFF2-40B4-BE49-F238E27FC236}">
                  <a16:creationId xmlns:a16="http://schemas.microsoft.com/office/drawing/2014/main" id="{C49EB508-2AB1-1AED-DAB5-669977132814}"/>
                </a:ext>
              </a:extLst>
            </p:cNvPr>
            <p:cNvCxnSpPr>
              <a:cxnSpLocks/>
            </p:cNvCxnSpPr>
            <p:nvPr>
              <p:custDataLst>
                <p:tags r:id="rId8"/>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C46A5A2-1FB4-1EED-F9CC-A3930E2CCF0C}"/>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9" name="TextBox 18">
              <a:extLst>
                <a:ext uri="{FF2B5EF4-FFF2-40B4-BE49-F238E27FC236}">
                  <a16:creationId xmlns:a16="http://schemas.microsoft.com/office/drawing/2014/main" id="{E6424262-11FB-B158-A7C3-123EA126CCB2}"/>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39" name="TextBox 38">
              <a:extLst>
                <a:ext uri="{FF2B5EF4-FFF2-40B4-BE49-F238E27FC236}">
                  <a16:creationId xmlns:a16="http://schemas.microsoft.com/office/drawing/2014/main" id="{D4CDB4BD-DB17-DCC5-2676-A467641C61D2}"/>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spTree>
    <p:extLst>
      <p:ext uri="{BB962C8B-B14F-4D97-AF65-F5344CB8AC3E}">
        <p14:creationId xmlns:p14="http://schemas.microsoft.com/office/powerpoint/2010/main" val="961710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E8FCA-C878-7281-0923-970C006A168B}"/>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56AF9F7-8AD0-ED70-1DA7-FB3BC061513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5" name="Object 6" hidden="1">
                        <a:extLst>
                          <a:ext uri="{FF2B5EF4-FFF2-40B4-BE49-F238E27FC236}">
                            <a16:creationId xmlns:a16="http://schemas.microsoft.com/office/drawing/2014/main" id="{B56AF9F7-8AD0-ED70-1DA7-FB3BC061513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34D91F00-9F1D-6F0F-A6E3-30027983C80C}"/>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(2/3)</a:t>
            </a:r>
          </a:p>
        </p:txBody>
      </p:sp>
      <p:sp>
        <p:nvSpPr>
          <p:cNvPr id="18" name="5. Source">
            <a:extLst>
              <a:ext uri="{FF2B5EF4-FFF2-40B4-BE49-F238E27FC236}">
                <a16:creationId xmlns:a16="http://schemas.microsoft.com/office/drawing/2014/main" id="{11D3B312-49BC-E12D-74D2-65090ECB4065}"/>
              </a:ext>
            </a:extLst>
          </p:cNvPr>
          <p:cNvSpPr txBox="1"/>
          <p:nvPr>
            <p:custDataLst>
              <p:tags r:id="rId3"/>
            </p:custDataLst>
          </p:nvPr>
        </p:nvSpPr>
        <p:spPr>
          <a:xfrm>
            <a:off x="2125590"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grpSp>
        <p:nvGrpSpPr>
          <p:cNvPr id="76" name="Group 75">
            <a:extLst>
              <a:ext uri="{FF2B5EF4-FFF2-40B4-BE49-F238E27FC236}">
                <a16:creationId xmlns:a16="http://schemas.microsoft.com/office/drawing/2014/main" id="{D7A1973F-7102-E37F-3178-7D9952FA2C76}"/>
              </a:ext>
            </a:extLst>
          </p:cNvPr>
          <p:cNvGrpSpPr/>
          <p:nvPr/>
        </p:nvGrpSpPr>
        <p:grpSpPr>
          <a:xfrm>
            <a:off x="554736" y="820794"/>
            <a:ext cx="11082528" cy="295241"/>
            <a:chOff x="554736" y="820794"/>
            <a:chExt cx="11082528" cy="295241"/>
          </a:xfrm>
        </p:grpSpPr>
        <p:cxnSp>
          <p:nvCxnSpPr>
            <p:cNvPr id="8" name="LineBasicStrong 6">
              <a:extLst>
                <a:ext uri="{FF2B5EF4-FFF2-40B4-BE49-F238E27FC236}">
                  <a16:creationId xmlns:a16="http://schemas.microsoft.com/office/drawing/2014/main" id="{4BF8B57A-E7DF-DBEF-C4AA-7CAA1DB5C7F4}"/>
                </a:ext>
              </a:extLst>
            </p:cNvPr>
            <p:cNvCxnSpPr>
              <a:cxnSpLocks/>
            </p:cNvCxnSpPr>
            <p:nvPr>
              <p:custDataLst>
                <p:tags r:id="rId7"/>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DD5A965-01AC-8BC1-A41A-74AFE4DB5607}"/>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0" name="TextBox 9">
              <a:extLst>
                <a:ext uri="{FF2B5EF4-FFF2-40B4-BE49-F238E27FC236}">
                  <a16:creationId xmlns:a16="http://schemas.microsoft.com/office/drawing/2014/main" id="{E6C1E008-7474-3FA0-E2FB-B111CF202E16}"/>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11" name="TextBox 10">
              <a:extLst>
                <a:ext uri="{FF2B5EF4-FFF2-40B4-BE49-F238E27FC236}">
                  <a16:creationId xmlns:a16="http://schemas.microsoft.com/office/drawing/2014/main" id="{5F6AA2AA-DC48-E443-F749-C2D6574CFCAB}"/>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cxnSp>
        <p:nvCxnSpPr>
          <p:cNvPr id="35" name="LineBasicStrong 6">
            <a:extLst>
              <a:ext uri="{FF2B5EF4-FFF2-40B4-BE49-F238E27FC236}">
                <a16:creationId xmlns:a16="http://schemas.microsoft.com/office/drawing/2014/main" id="{97DA4E00-0F93-9262-7A72-DE8A6832D348}"/>
              </a:ext>
            </a:extLst>
          </p:cNvPr>
          <p:cNvCxnSpPr>
            <a:cxnSpLocks/>
          </p:cNvCxnSpPr>
          <p:nvPr>
            <p:custDataLst>
              <p:tags r:id="rId4"/>
            </p:custDataLst>
          </p:nvPr>
        </p:nvCxnSpPr>
        <p:spPr>
          <a:xfrm>
            <a:off x="2337122" y="1998749"/>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77" name="Group 76">
            <a:extLst>
              <a:ext uri="{FF2B5EF4-FFF2-40B4-BE49-F238E27FC236}">
                <a16:creationId xmlns:a16="http://schemas.microsoft.com/office/drawing/2014/main" id="{D561FB59-9932-E32D-ABC9-DAC9F0528A2C}"/>
              </a:ext>
            </a:extLst>
          </p:cNvPr>
          <p:cNvGrpSpPr/>
          <p:nvPr/>
        </p:nvGrpSpPr>
        <p:grpSpPr>
          <a:xfrm>
            <a:off x="2337121" y="1236631"/>
            <a:ext cx="9300141" cy="646331"/>
            <a:chOff x="2337121" y="1236631"/>
            <a:chExt cx="9300141" cy="646331"/>
          </a:xfrm>
        </p:grpSpPr>
        <p:sp>
          <p:nvSpPr>
            <p:cNvPr id="36" name="TextBox 35">
              <a:extLst>
                <a:ext uri="{FF2B5EF4-FFF2-40B4-BE49-F238E27FC236}">
                  <a16:creationId xmlns:a16="http://schemas.microsoft.com/office/drawing/2014/main" id="{FF4509B7-3305-E4E7-F20C-CB2D778E8A3E}"/>
                </a:ext>
              </a:extLst>
            </p:cNvPr>
            <p:cNvSpPr txBox="1">
              <a:spLocks/>
            </p:cNvSpPr>
            <p:nvPr/>
          </p:nvSpPr>
          <p:spPr>
            <a:xfrm>
              <a:off x="2337121" y="1236631"/>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are in-flight RPG projects incorporated into Batch Zero?”</a:t>
              </a:r>
            </a:p>
          </p:txBody>
        </p:sp>
        <p:sp>
          <p:nvSpPr>
            <p:cNvPr id="37" name="TextBox 36">
              <a:extLst>
                <a:ext uri="{FF2B5EF4-FFF2-40B4-BE49-F238E27FC236}">
                  <a16:creationId xmlns:a16="http://schemas.microsoft.com/office/drawing/2014/main" id="{835453F5-141C-E45D-AA0E-2691E0921C26}"/>
                </a:ext>
              </a:extLst>
            </p:cNvPr>
            <p:cNvSpPr txBox="1">
              <a:spLocks/>
            </p:cNvSpPr>
            <p:nvPr/>
          </p:nvSpPr>
          <p:spPr>
            <a:xfrm>
              <a:off x="5005382" y="1236631"/>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Projects that have progressed through RPG and received endorsement at the start of Batch Zero will be treated consistent with established planning practices and be incorporated into Batch Zero study</a:t>
              </a:r>
              <a:endParaRPr lang="en-US" sz="1400"/>
            </a:p>
          </p:txBody>
        </p:sp>
      </p:grpSp>
      <p:grpSp>
        <p:nvGrpSpPr>
          <p:cNvPr id="49" name="Group 48">
            <a:extLst>
              <a:ext uri="{FF2B5EF4-FFF2-40B4-BE49-F238E27FC236}">
                <a16:creationId xmlns:a16="http://schemas.microsoft.com/office/drawing/2014/main" id="{D2AC1118-C12F-1507-EDB9-6E0038754B53}"/>
              </a:ext>
            </a:extLst>
          </p:cNvPr>
          <p:cNvGrpSpPr/>
          <p:nvPr/>
        </p:nvGrpSpPr>
        <p:grpSpPr>
          <a:xfrm>
            <a:off x="2337122" y="2114536"/>
            <a:ext cx="9300141" cy="1077218"/>
            <a:chOff x="2337122" y="5446092"/>
            <a:chExt cx="9300141" cy="1077218"/>
          </a:xfrm>
        </p:grpSpPr>
        <p:sp>
          <p:nvSpPr>
            <p:cNvPr id="46" name="TextBox 45">
              <a:extLst>
                <a:ext uri="{FF2B5EF4-FFF2-40B4-BE49-F238E27FC236}">
                  <a16:creationId xmlns:a16="http://schemas.microsoft.com/office/drawing/2014/main" id="{940D3462-E9D9-A057-77A5-5245847B358C}"/>
                </a:ext>
              </a:extLst>
            </p:cNvPr>
            <p:cNvSpPr txBox="1">
              <a:spLocks/>
            </p:cNvSpPr>
            <p:nvPr/>
          </p:nvSpPr>
          <p:spPr>
            <a:xfrm>
              <a:off x="2337122" y="5446092"/>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does Batch Zero interact with the 2026 and 2027 RTP?”</a:t>
              </a:r>
            </a:p>
          </p:txBody>
        </p:sp>
        <p:sp>
          <p:nvSpPr>
            <p:cNvPr id="47" name="TextBox 46">
              <a:extLst>
                <a:ext uri="{FF2B5EF4-FFF2-40B4-BE49-F238E27FC236}">
                  <a16:creationId xmlns:a16="http://schemas.microsoft.com/office/drawing/2014/main" id="{8E4EA677-9EB5-767B-6603-9F0A05863740}"/>
                </a:ext>
              </a:extLst>
            </p:cNvPr>
            <p:cNvSpPr txBox="1">
              <a:spLocks/>
            </p:cNvSpPr>
            <p:nvPr/>
          </p:nvSpPr>
          <p:spPr>
            <a:xfrm>
              <a:off x="5005383" y="5446092"/>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Based on the current sequencing, Batch Zero will not affect the 2026 RTP because commitment occurs after the 2026 RTP modeling cycle is complete. Loads that meet commitment milestones in March 2027 may be incorporated into the 2027 RTP. Final timing alignment depends on finalization of PGRR145 and publication of the Batch Zero schedule</a:t>
              </a:r>
              <a:endParaRPr lang="en-US" sz="1400"/>
            </a:p>
          </p:txBody>
        </p:sp>
      </p:grpSp>
      <p:sp>
        <p:nvSpPr>
          <p:cNvPr id="50" name="Rectangle 49">
            <a:extLst>
              <a:ext uri="{FF2B5EF4-FFF2-40B4-BE49-F238E27FC236}">
                <a16:creationId xmlns:a16="http://schemas.microsoft.com/office/drawing/2014/main" id="{52EC05D9-539E-343D-F270-BFF7A5ECCE6B}"/>
              </a:ext>
            </a:extLst>
          </p:cNvPr>
          <p:cNvSpPr>
            <a:spLocks/>
          </p:cNvSpPr>
          <p:nvPr/>
        </p:nvSpPr>
        <p:spPr>
          <a:xfrm>
            <a:off x="554737" y="1236631"/>
            <a:ext cx="1570644" cy="1955115"/>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Batch Zero and planning integration</a:t>
            </a:r>
          </a:p>
        </p:txBody>
      </p:sp>
      <p:cxnSp>
        <p:nvCxnSpPr>
          <p:cNvPr id="52" name="LineBasicStrong 6">
            <a:extLst>
              <a:ext uri="{FF2B5EF4-FFF2-40B4-BE49-F238E27FC236}">
                <a16:creationId xmlns:a16="http://schemas.microsoft.com/office/drawing/2014/main" id="{DD6D9C77-F399-9D78-8A73-98B1F4D78D56}"/>
              </a:ext>
            </a:extLst>
          </p:cNvPr>
          <p:cNvCxnSpPr>
            <a:cxnSpLocks/>
          </p:cNvCxnSpPr>
          <p:nvPr>
            <p:custDataLst>
              <p:tags r:id="rId5"/>
            </p:custDataLst>
          </p:nvPr>
        </p:nvCxnSpPr>
        <p:spPr>
          <a:xfrm>
            <a:off x="554736" y="3307541"/>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9A2702C-99D0-9AB7-3DB2-130F49E5A570}"/>
              </a:ext>
            </a:extLst>
          </p:cNvPr>
          <p:cNvSpPr>
            <a:spLocks/>
          </p:cNvSpPr>
          <p:nvPr/>
        </p:nvSpPr>
        <p:spPr>
          <a:xfrm>
            <a:off x="554737" y="3423327"/>
            <a:ext cx="1570644" cy="2383139"/>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Transmission upgrades</a:t>
            </a:r>
          </a:p>
        </p:txBody>
      </p:sp>
      <p:grpSp>
        <p:nvGrpSpPr>
          <p:cNvPr id="66" name="Group 65">
            <a:extLst>
              <a:ext uri="{FF2B5EF4-FFF2-40B4-BE49-F238E27FC236}">
                <a16:creationId xmlns:a16="http://schemas.microsoft.com/office/drawing/2014/main" id="{7AABAB48-137A-B243-DD7D-61C7FEDB340D}"/>
              </a:ext>
            </a:extLst>
          </p:cNvPr>
          <p:cNvGrpSpPr>
            <a:grpSpLocks/>
          </p:cNvGrpSpPr>
          <p:nvPr/>
        </p:nvGrpSpPr>
        <p:grpSpPr>
          <a:xfrm>
            <a:off x="2337122" y="3423328"/>
            <a:ext cx="9300141" cy="1077218"/>
            <a:chOff x="2337122" y="1227007"/>
            <a:chExt cx="9300141" cy="1077218"/>
          </a:xfrm>
        </p:grpSpPr>
        <p:sp>
          <p:nvSpPr>
            <p:cNvPr id="70" name="TextBox 69">
              <a:extLst>
                <a:ext uri="{FF2B5EF4-FFF2-40B4-BE49-F238E27FC236}">
                  <a16:creationId xmlns:a16="http://schemas.microsoft.com/office/drawing/2014/main" id="{F91CFD56-8BDB-AD23-C46B-83F9621130AA}"/>
                </a:ext>
              </a:extLst>
            </p:cNvPr>
            <p:cNvSpPr txBox="1">
              <a:spLocks/>
            </p:cNvSpPr>
            <p:nvPr/>
          </p:nvSpPr>
          <p:spPr>
            <a:xfrm>
              <a:off x="2337122" y="1227007"/>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are multi-year (Year-6) upgrades and base cases handled?”</a:t>
              </a:r>
            </a:p>
          </p:txBody>
        </p:sp>
        <p:sp>
          <p:nvSpPr>
            <p:cNvPr id="71" name="TextBox 70">
              <a:extLst>
                <a:ext uri="{FF2B5EF4-FFF2-40B4-BE49-F238E27FC236}">
                  <a16:creationId xmlns:a16="http://schemas.microsoft.com/office/drawing/2014/main" id="{C76B3720-42FD-D4D6-4428-0399D585D4E4}"/>
                </a:ext>
              </a:extLst>
            </p:cNvPr>
            <p:cNvSpPr txBox="1">
              <a:spLocks/>
            </p:cNvSpPr>
            <p:nvPr/>
          </p:nvSpPr>
          <p:spPr>
            <a:xfrm>
              <a:off x="5005383" y="1227007"/>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recognizes that Year-6 solutions may involve complex, multi-year transmission upgrades. Batch Zero establishes a committed load baseline and provides earlier clarity on required improvements. Long-duration upgrades will continue to proceed through established transmission planning processes, including RTP and RPG pathways</a:t>
              </a:r>
              <a:endParaRPr lang="en-US" sz="1400"/>
            </a:p>
          </p:txBody>
        </p:sp>
      </p:grpSp>
      <p:grpSp>
        <p:nvGrpSpPr>
          <p:cNvPr id="67" name="Group 66">
            <a:extLst>
              <a:ext uri="{FF2B5EF4-FFF2-40B4-BE49-F238E27FC236}">
                <a16:creationId xmlns:a16="http://schemas.microsoft.com/office/drawing/2014/main" id="{35AA92AE-6A26-4601-C7AA-F193AC76A0F8}"/>
              </a:ext>
            </a:extLst>
          </p:cNvPr>
          <p:cNvGrpSpPr/>
          <p:nvPr/>
        </p:nvGrpSpPr>
        <p:grpSpPr>
          <a:xfrm>
            <a:off x="2337122" y="4732119"/>
            <a:ext cx="9300141" cy="1077218"/>
            <a:chOff x="2337122" y="2152082"/>
            <a:chExt cx="9300141" cy="1077218"/>
          </a:xfrm>
        </p:grpSpPr>
        <p:sp>
          <p:nvSpPr>
            <p:cNvPr id="68" name="TextBox 67">
              <a:extLst>
                <a:ext uri="{FF2B5EF4-FFF2-40B4-BE49-F238E27FC236}">
                  <a16:creationId xmlns:a16="http://schemas.microsoft.com/office/drawing/2014/main" id="{E890C3EB-AE27-F5ED-7BA3-B245282ADC5F}"/>
                </a:ext>
              </a:extLst>
            </p:cNvPr>
            <p:cNvSpPr txBox="1">
              <a:spLocks/>
            </p:cNvSpPr>
            <p:nvPr/>
          </p:nvSpPr>
          <p:spPr>
            <a:xfrm>
              <a:off x="2337122" y="2152082"/>
              <a:ext cx="2456521"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“If no reliable transmission solution exists within the study horizon, how will allocated MW be handled?”</a:t>
              </a:r>
            </a:p>
          </p:txBody>
        </p:sp>
        <p:sp>
          <p:nvSpPr>
            <p:cNvPr id="69" name="TextBox 68">
              <a:extLst>
                <a:ext uri="{FF2B5EF4-FFF2-40B4-BE49-F238E27FC236}">
                  <a16:creationId xmlns:a16="http://schemas.microsoft.com/office/drawing/2014/main" id="{F3226BA5-CD72-9B8D-76F6-3E6E504CABE4}"/>
                </a:ext>
              </a:extLst>
            </p:cNvPr>
            <p:cNvSpPr txBox="1">
              <a:spLocks/>
            </p:cNvSpPr>
            <p:nvPr/>
          </p:nvSpPr>
          <p:spPr>
            <a:xfrm>
              <a:off x="5005383" y="2152082"/>
              <a:ext cx="6631880"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Within Years 1–5, ERCOT will allocate the MW that can be reliably served based on existing system capability. Projects may receive partial allocations during this period if constraints exist. By Year 6, assumption is that RTP process will identify the transmission upgrades necessary to serve the full committed load. Accordingly, Year 6 reflects full service (100%) of the committed MW</a:t>
              </a:r>
              <a:endParaRPr lang="en-US" sz="1400"/>
            </a:p>
          </p:txBody>
        </p:sp>
      </p:grpSp>
      <p:cxnSp>
        <p:nvCxnSpPr>
          <p:cNvPr id="72" name="LineBasicStrong 6">
            <a:extLst>
              <a:ext uri="{FF2B5EF4-FFF2-40B4-BE49-F238E27FC236}">
                <a16:creationId xmlns:a16="http://schemas.microsoft.com/office/drawing/2014/main" id="{B70DC442-1E88-A3C0-381C-EBCB45B89E0A}"/>
              </a:ext>
            </a:extLst>
          </p:cNvPr>
          <p:cNvCxnSpPr>
            <a:cxnSpLocks/>
          </p:cNvCxnSpPr>
          <p:nvPr>
            <p:custDataLst>
              <p:tags r:id="rId6"/>
            </p:custDataLst>
          </p:nvPr>
        </p:nvCxnSpPr>
        <p:spPr>
          <a:xfrm>
            <a:off x="2337122" y="4616333"/>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7779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E4F1-7AA7-6910-5AF3-D96715CCF81A}"/>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B54B380D-3F47-37B3-36B3-DDDE34DD89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Object 6" hidden="1">
                        <a:extLst>
                          <a:ext uri="{FF2B5EF4-FFF2-40B4-BE49-F238E27FC236}">
                            <a16:creationId xmlns:a16="http://schemas.microsoft.com/office/drawing/2014/main" id="{B54B380D-3F47-37B3-36B3-DDDE34DD895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7891713-1FC8-3F8F-1DAE-FC5F4B01A6AA}"/>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noAutofit/>
          </a:bodyPr>
          <a:lstStyle/>
          <a:p>
            <a:r>
              <a:rPr lang="en-US"/>
              <a:t>Frequently Asked Questions (3/3)</a:t>
            </a:r>
          </a:p>
        </p:txBody>
      </p:sp>
      <p:sp>
        <p:nvSpPr>
          <p:cNvPr id="18" name="5. Source">
            <a:extLst>
              <a:ext uri="{FF2B5EF4-FFF2-40B4-BE49-F238E27FC236}">
                <a16:creationId xmlns:a16="http://schemas.microsoft.com/office/drawing/2014/main" id="{98553839-1624-15DA-0745-2262EE223211}"/>
              </a:ext>
            </a:extLst>
          </p:cNvPr>
          <p:cNvSpPr txBox="1"/>
          <p:nvPr>
            <p:custDataLst>
              <p:tags r:id="rId3"/>
            </p:custDataLst>
          </p:nvPr>
        </p:nvSpPr>
        <p:spPr>
          <a:xfrm>
            <a:off x="2125590" y="656858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0" lvl="0" indent="0"/>
            <a:r>
              <a:rPr lang="en-US"/>
              <a:t>Source: ERCOT discussions, Feb 26</a:t>
            </a:r>
            <a:r>
              <a:rPr lang="en-US" baseline="30000"/>
              <a:t>th</a:t>
            </a:r>
            <a:r>
              <a:rPr lang="en-US"/>
              <a:t> LLI Batch Study Workshop</a:t>
            </a:r>
          </a:p>
        </p:txBody>
      </p:sp>
      <p:grpSp>
        <p:nvGrpSpPr>
          <p:cNvPr id="3" name="Group 2">
            <a:extLst>
              <a:ext uri="{FF2B5EF4-FFF2-40B4-BE49-F238E27FC236}">
                <a16:creationId xmlns:a16="http://schemas.microsoft.com/office/drawing/2014/main" id="{E5CCF2FB-8CE9-B504-E7E3-E5A5CE5409E2}"/>
              </a:ext>
            </a:extLst>
          </p:cNvPr>
          <p:cNvGrpSpPr/>
          <p:nvPr/>
        </p:nvGrpSpPr>
        <p:grpSpPr>
          <a:xfrm>
            <a:off x="554736" y="820794"/>
            <a:ext cx="11082528" cy="295241"/>
            <a:chOff x="554736" y="820794"/>
            <a:chExt cx="11082528" cy="295241"/>
          </a:xfrm>
        </p:grpSpPr>
        <p:cxnSp>
          <p:nvCxnSpPr>
            <p:cNvPr id="6" name="LineBasicStrong 6">
              <a:extLst>
                <a:ext uri="{FF2B5EF4-FFF2-40B4-BE49-F238E27FC236}">
                  <a16:creationId xmlns:a16="http://schemas.microsoft.com/office/drawing/2014/main" id="{139C4312-DFC5-8C61-FFB3-205739F69A55}"/>
                </a:ext>
              </a:extLst>
            </p:cNvPr>
            <p:cNvCxnSpPr>
              <a:cxnSpLocks/>
            </p:cNvCxnSpPr>
            <p:nvPr>
              <p:custDataLst>
                <p:tags r:id="rId8"/>
              </p:custDataLst>
            </p:nvPr>
          </p:nvCxnSpPr>
          <p:spPr>
            <a:xfrm>
              <a:off x="554736" y="1116035"/>
              <a:ext cx="11082528"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563EE63-5858-0446-CE62-0DFE93B0382F}"/>
                </a:ext>
              </a:extLst>
            </p:cNvPr>
            <p:cNvSpPr txBox="1">
              <a:spLocks/>
            </p:cNvSpPr>
            <p:nvPr/>
          </p:nvSpPr>
          <p:spPr>
            <a:xfrm>
              <a:off x="554737" y="820794"/>
              <a:ext cx="1570644"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Topic</a:t>
              </a:r>
            </a:p>
          </p:txBody>
        </p:sp>
        <p:sp>
          <p:nvSpPr>
            <p:cNvPr id="12" name="TextBox 11">
              <a:extLst>
                <a:ext uri="{FF2B5EF4-FFF2-40B4-BE49-F238E27FC236}">
                  <a16:creationId xmlns:a16="http://schemas.microsoft.com/office/drawing/2014/main" id="{2D0675B1-505B-0B09-5CAE-C682C1D08102}"/>
                </a:ext>
              </a:extLst>
            </p:cNvPr>
            <p:cNvSpPr txBox="1">
              <a:spLocks/>
            </p:cNvSpPr>
            <p:nvPr/>
          </p:nvSpPr>
          <p:spPr>
            <a:xfrm>
              <a:off x="2337122" y="820794"/>
              <a:ext cx="245652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Representative question</a:t>
              </a:r>
            </a:p>
          </p:txBody>
        </p:sp>
        <p:sp>
          <p:nvSpPr>
            <p:cNvPr id="13" name="TextBox 12">
              <a:extLst>
                <a:ext uri="{FF2B5EF4-FFF2-40B4-BE49-F238E27FC236}">
                  <a16:creationId xmlns:a16="http://schemas.microsoft.com/office/drawing/2014/main" id="{382E8D63-E8B7-DF9E-F6E9-50FC7BD1C32F}"/>
                </a:ext>
              </a:extLst>
            </p:cNvPr>
            <p:cNvSpPr txBox="1">
              <a:spLocks/>
            </p:cNvSpPr>
            <p:nvPr/>
          </p:nvSpPr>
          <p:spPr>
            <a:xfrm>
              <a:off x="5005383" y="820794"/>
              <a:ext cx="6631880"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ERCOT answer</a:t>
              </a:r>
            </a:p>
          </p:txBody>
        </p:sp>
      </p:grpSp>
      <p:sp>
        <p:nvSpPr>
          <p:cNvPr id="15" name="Rectangle 14">
            <a:extLst>
              <a:ext uri="{FF2B5EF4-FFF2-40B4-BE49-F238E27FC236}">
                <a16:creationId xmlns:a16="http://schemas.microsoft.com/office/drawing/2014/main" id="{43390C07-01AD-5F6E-D2F1-5DE929B95EB7}"/>
              </a:ext>
            </a:extLst>
          </p:cNvPr>
          <p:cNvSpPr>
            <a:spLocks/>
          </p:cNvSpPr>
          <p:nvPr/>
        </p:nvSpPr>
        <p:spPr>
          <a:xfrm>
            <a:off x="554737" y="1236631"/>
            <a:ext cx="1570644" cy="1677523"/>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Allocation outcomes and ramp schedules</a:t>
            </a:r>
          </a:p>
        </p:txBody>
      </p:sp>
      <p:cxnSp>
        <p:nvCxnSpPr>
          <p:cNvPr id="16" name="LineBasicStrong 6">
            <a:extLst>
              <a:ext uri="{FF2B5EF4-FFF2-40B4-BE49-F238E27FC236}">
                <a16:creationId xmlns:a16="http://schemas.microsoft.com/office/drawing/2014/main" id="{D4D273B9-8EA2-208C-5167-7152AA79BEC4}"/>
              </a:ext>
            </a:extLst>
          </p:cNvPr>
          <p:cNvCxnSpPr>
            <a:cxnSpLocks/>
          </p:cNvCxnSpPr>
          <p:nvPr>
            <p:custDataLst>
              <p:tags r:id="rId4"/>
            </p:custDataLst>
          </p:nvPr>
        </p:nvCxnSpPr>
        <p:spPr>
          <a:xfrm>
            <a:off x="2337122" y="1983259"/>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B1033F66-1FE0-286C-7ACC-21D95DD2CBC0}"/>
              </a:ext>
            </a:extLst>
          </p:cNvPr>
          <p:cNvGrpSpPr/>
          <p:nvPr/>
        </p:nvGrpSpPr>
        <p:grpSpPr>
          <a:xfrm>
            <a:off x="2337122" y="2083555"/>
            <a:ext cx="9300141" cy="861774"/>
            <a:chOff x="2337122" y="3807366"/>
            <a:chExt cx="9300141" cy="861774"/>
          </a:xfrm>
        </p:grpSpPr>
        <p:sp>
          <p:nvSpPr>
            <p:cNvPr id="19" name="TextBox 18">
              <a:extLst>
                <a:ext uri="{FF2B5EF4-FFF2-40B4-BE49-F238E27FC236}">
                  <a16:creationId xmlns:a16="http://schemas.microsoft.com/office/drawing/2014/main" id="{BFF34C3B-A678-0183-3549-FC3492D8E85C}"/>
                </a:ext>
              </a:extLst>
            </p:cNvPr>
            <p:cNvSpPr txBox="1">
              <a:spLocks/>
            </p:cNvSpPr>
            <p:nvPr/>
          </p:nvSpPr>
          <p:spPr>
            <a:xfrm>
              <a:off x="2337122" y="3807366"/>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“If a project drops out, are MWs reallocated within the same batch?”</a:t>
              </a:r>
            </a:p>
          </p:txBody>
        </p:sp>
        <p:sp>
          <p:nvSpPr>
            <p:cNvPr id="20" name="TextBox 19">
              <a:extLst>
                <a:ext uri="{FF2B5EF4-FFF2-40B4-BE49-F238E27FC236}">
                  <a16:creationId xmlns:a16="http://schemas.microsoft.com/office/drawing/2014/main" id="{1C44909D-864A-ADDE-6E2B-DFAA62422EA4}"/>
                </a:ext>
              </a:extLst>
            </p:cNvPr>
            <p:cNvSpPr txBox="1">
              <a:spLocks/>
            </p:cNvSpPr>
            <p:nvPr/>
          </p:nvSpPr>
          <p:spPr>
            <a:xfrm>
              <a:off x="5005383" y="3807366"/>
              <a:ext cx="6631880" cy="8617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No.  ERCOT is not planning to reallocate MWs within Batch Zero after commitment because it creates complexity and reopens restudy cycles. Additional MWs would generally be addressed in subsequent batches, maintaining process stability and schedule certainty</a:t>
              </a:r>
              <a:endParaRPr lang="en-US" sz="1400"/>
            </a:p>
          </p:txBody>
        </p:sp>
      </p:grpSp>
      <p:grpSp>
        <p:nvGrpSpPr>
          <p:cNvPr id="21" name="Group 20">
            <a:extLst>
              <a:ext uri="{FF2B5EF4-FFF2-40B4-BE49-F238E27FC236}">
                <a16:creationId xmlns:a16="http://schemas.microsoft.com/office/drawing/2014/main" id="{DFBFFA53-B6E8-723B-654D-19C53D577545}"/>
              </a:ext>
            </a:extLst>
          </p:cNvPr>
          <p:cNvGrpSpPr/>
          <p:nvPr/>
        </p:nvGrpSpPr>
        <p:grpSpPr>
          <a:xfrm>
            <a:off x="2337122" y="1236632"/>
            <a:ext cx="9300141" cy="646331"/>
            <a:chOff x="2337122" y="3063313"/>
            <a:chExt cx="9300141" cy="646331"/>
          </a:xfrm>
        </p:grpSpPr>
        <p:sp>
          <p:nvSpPr>
            <p:cNvPr id="22" name="TextBox 21">
              <a:extLst>
                <a:ext uri="{FF2B5EF4-FFF2-40B4-BE49-F238E27FC236}">
                  <a16:creationId xmlns:a16="http://schemas.microsoft.com/office/drawing/2014/main" id="{F347602F-3A47-9D59-C814-1D695FFF0AC3}"/>
                </a:ext>
              </a:extLst>
            </p:cNvPr>
            <p:cNvSpPr txBox="1">
              <a:spLocks/>
            </p:cNvSpPr>
            <p:nvPr/>
          </p:nvSpPr>
          <p:spPr>
            <a:xfrm>
              <a:off x="2337122" y="3063313"/>
              <a:ext cx="2456521"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“Can ERCOT change the MW allocations after commitment?”</a:t>
              </a:r>
            </a:p>
          </p:txBody>
        </p:sp>
        <p:sp>
          <p:nvSpPr>
            <p:cNvPr id="23" name="TextBox 22">
              <a:extLst>
                <a:ext uri="{FF2B5EF4-FFF2-40B4-BE49-F238E27FC236}">
                  <a16:creationId xmlns:a16="http://schemas.microsoft.com/office/drawing/2014/main" id="{423F9644-17CC-4E43-80E6-35FED1CB7EF1}"/>
                </a:ext>
              </a:extLst>
            </p:cNvPr>
            <p:cNvSpPr txBox="1">
              <a:spLocks/>
            </p:cNvSpPr>
            <p:nvPr/>
          </p:nvSpPr>
          <p:spPr>
            <a:xfrm>
              <a:off x="5005383" y="3063313"/>
              <a:ext cx="6631880" cy="64633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No. For Batch Zero after the commitment point, the MW allocation by year is locked. The refinement phase is intended to finalize only the transmission plan, not reduce MW or delay delivery years for committed MW</a:t>
              </a:r>
              <a:endParaRPr lang="en-US" sz="1400"/>
            </a:p>
          </p:txBody>
        </p:sp>
      </p:grpSp>
      <p:cxnSp>
        <p:nvCxnSpPr>
          <p:cNvPr id="26" name="LineBasicStrong 6">
            <a:extLst>
              <a:ext uri="{FF2B5EF4-FFF2-40B4-BE49-F238E27FC236}">
                <a16:creationId xmlns:a16="http://schemas.microsoft.com/office/drawing/2014/main" id="{9364DB27-117B-2DB8-BB74-17DC55C860B8}"/>
              </a:ext>
            </a:extLst>
          </p:cNvPr>
          <p:cNvCxnSpPr>
            <a:cxnSpLocks/>
          </p:cNvCxnSpPr>
          <p:nvPr>
            <p:custDataLst>
              <p:tags r:id="rId5"/>
            </p:custDataLst>
          </p:nvPr>
        </p:nvCxnSpPr>
        <p:spPr>
          <a:xfrm>
            <a:off x="554736" y="3045625"/>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B8AE93B-E649-C912-A121-B9C8FA28CBB7}"/>
              </a:ext>
            </a:extLst>
          </p:cNvPr>
          <p:cNvSpPr>
            <a:spLocks/>
          </p:cNvSpPr>
          <p:nvPr/>
        </p:nvSpPr>
        <p:spPr>
          <a:xfrm>
            <a:off x="554737" y="3145921"/>
            <a:ext cx="1570644" cy="1232711"/>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Financial security and cost responsibility</a:t>
            </a:r>
          </a:p>
        </p:txBody>
      </p:sp>
      <p:grpSp>
        <p:nvGrpSpPr>
          <p:cNvPr id="29" name="Group 28">
            <a:extLst>
              <a:ext uri="{FF2B5EF4-FFF2-40B4-BE49-F238E27FC236}">
                <a16:creationId xmlns:a16="http://schemas.microsoft.com/office/drawing/2014/main" id="{6A90C6CB-B91C-5588-0F17-9BB953E6C16C}"/>
              </a:ext>
            </a:extLst>
          </p:cNvPr>
          <p:cNvGrpSpPr>
            <a:grpSpLocks/>
          </p:cNvGrpSpPr>
          <p:nvPr/>
        </p:nvGrpSpPr>
        <p:grpSpPr>
          <a:xfrm>
            <a:off x="2337122" y="3145921"/>
            <a:ext cx="9300141" cy="1292662"/>
            <a:chOff x="2337122" y="3150190"/>
            <a:chExt cx="9300141" cy="1292662"/>
          </a:xfrm>
        </p:grpSpPr>
        <p:sp>
          <p:nvSpPr>
            <p:cNvPr id="30" name="TextBox 29">
              <a:extLst>
                <a:ext uri="{FF2B5EF4-FFF2-40B4-BE49-F238E27FC236}">
                  <a16:creationId xmlns:a16="http://schemas.microsoft.com/office/drawing/2014/main" id="{A79FEA4D-EA1B-8A40-D2C4-6A0C20935DCD}"/>
                </a:ext>
              </a:extLst>
            </p:cNvPr>
            <p:cNvSpPr txBox="1">
              <a:spLocks/>
            </p:cNvSpPr>
            <p:nvPr/>
          </p:nvSpPr>
          <p:spPr>
            <a:xfrm>
              <a:off x="2337122" y="3150190"/>
              <a:ext cx="245652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“Are financial obligations (including CIAC and security) locked at commitment?”</a:t>
              </a:r>
            </a:p>
          </p:txBody>
        </p:sp>
        <p:sp>
          <p:nvSpPr>
            <p:cNvPr id="31" name="TextBox 30">
              <a:extLst>
                <a:ext uri="{FF2B5EF4-FFF2-40B4-BE49-F238E27FC236}">
                  <a16:creationId xmlns:a16="http://schemas.microsoft.com/office/drawing/2014/main" id="{0AD499DD-1E5D-DDC3-AE90-1E07BF0448A8}"/>
                </a:ext>
              </a:extLst>
            </p:cNvPr>
            <p:cNvSpPr txBox="1">
              <a:spLocks/>
            </p:cNvSpPr>
            <p:nvPr/>
          </p:nvSpPr>
          <p:spPr>
            <a:xfrm>
              <a:off x="5005383" y="3150190"/>
              <a:ext cx="6631880" cy="129266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Based on the draft PFP for PUCT Project No. 58481, ERCOT is proposing that financial obligations are established and locked at the commitment point. The refinement phase may adjust transmission solution details, but it is not intended to re-price commitments or introduce post-commitment true-ups. The process is designed to provide cost certainty and avoid reopening financial obligations in subsequent planning steps</a:t>
              </a:r>
              <a:endParaRPr lang="en-US" sz="1400"/>
            </a:p>
          </p:txBody>
        </p:sp>
      </p:grpSp>
      <p:cxnSp>
        <p:nvCxnSpPr>
          <p:cNvPr id="32" name="LineBasicStrong 6">
            <a:extLst>
              <a:ext uri="{FF2B5EF4-FFF2-40B4-BE49-F238E27FC236}">
                <a16:creationId xmlns:a16="http://schemas.microsoft.com/office/drawing/2014/main" id="{3B505977-0EAF-C491-7A70-804F2AA9663B}"/>
              </a:ext>
            </a:extLst>
          </p:cNvPr>
          <p:cNvCxnSpPr>
            <a:cxnSpLocks/>
          </p:cNvCxnSpPr>
          <p:nvPr>
            <p:custDataLst>
              <p:tags r:id="rId6"/>
            </p:custDataLst>
          </p:nvPr>
        </p:nvCxnSpPr>
        <p:spPr>
          <a:xfrm>
            <a:off x="554736" y="4498242"/>
            <a:ext cx="11082528" cy="0"/>
          </a:xfrm>
          <a:prstGeom prst="straightConnector1">
            <a:avLst/>
          </a:prstGeom>
          <a:ln w="12700" cap="flat">
            <a:solidFill>
              <a:schemeClr val="bg1">
                <a:lumMod val="50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6FDC6CE-C278-3F31-75D4-3DC1AB51E2F0}"/>
              </a:ext>
            </a:extLst>
          </p:cNvPr>
          <p:cNvSpPr>
            <a:spLocks/>
          </p:cNvSpPr>
          <p:nvPr/>
        </p:nvSpPr>
        <p:spPr>
          <a:xfrm>
            <a:off x="554737" y="4617853"/>
            <a:ext cx="1570644" cy="1471931"/>
          </a:xfrm>
          <a:prstGeom prst="rect">
            <a:avLst/>
          </a:prstGeom>
          <a:solidFill>
            <a:srgbClr val="00AEC7"/>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600" b="1">
                <a:solidFill>
                  <a:schemeClr val="bg1"/>
                </a:solidFill>
              </a:rPr>
              <a:t>Study modeling</a:t>
            </a:r>
          </a:p>
        </p:txBody>
      </p:sp>
      <p:cxnSp>
        <p:nvCxnSpPr>
          <p:cNvPr id="34" name="LineBasicStrong 6">
            <a:extLst>
              <a:ext uri="{FF2B5EF4-FFF2-40B4-BE49-F238E27FC236}">
                <a16:creationId xmlns:a16="http://schemas.microsoft.com/office/drawing/2014/main" id="{81681F46-1754-C465-C11A-A3FD0AB4C483}"/>
              </a:ext>
            </a:extLst>
          </p:cNvPr>
          <p:cNvCxnSpPr>
            <a:cxnSpLocks/>
          </p:cNvCxnSpPr>
          <p:nvPr>
            <p:custDataLst>
              <p:tags r:id="rId7"/>
            </p:custDataLst>
          </p:nvPr>
        </p:nvCxnSpPr>
        <p:spPr>
          <a:xfrm>
            <a:off x="2337121" y="5579923"/>
            <a:ext cx="930014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799E1A8-F314-614B-4C96-8865A4575695}"/>
              </a:ext>
            </a:extLst>
          </p:cNvPr>
          <p:cNvGrpSpPr/>
          <p:nvPr/>
        </p:nvGrpSpPr>
        <p:grpSpPr>
          <a:xfrm>
            <a:off x="2337122" y="4617853"/>
            <a:ext cx="9300141" cy="861774"/>
            <a:chOff x="2337122" y="4118632"/>
            <a:chExt cx="9300141" cy="861774"/>
          </a:xfrm>
        </p:grpSpPr>
        <p:sp>
          <p:nvSpPr>
            <p:cNvPr id="43" name="TextBox 42">
              <a:extLst>
                <a:ext uri="{FF2B5EF4-FFF2-40B4-BE49-F238E27FC236}">
                  <a16:creationId xmlns:a16="http://schemas.microsoft.com/office/drawing/2014/main" id="{701D62EF-2FA8-9493-72DE-14F0EDDACBFB}"/>
                </a:ext>
              </a:extLst>
            </p:cNvPr>
            <p:cNvSpPr txBox="1">
              <a:spLocks/>
            </p:cNvSpPr>
            <p:nvPr/>
          </p:nvSpPr>
          <p:spPr>
            <a:xfrm>
              <a:off x="2337122" y="4118632"/>
              <a:ext cx="245652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“How will additional generation be modeled in Batch Zero?”</a:t>
              </a:r>
            </a:p>
          </p:txBody>
        </p:sp>
        <p:sp>
          <p:nvSpPr>
            <p:cNvPr id="44" name="TextBox 43">
              <a:extLst>
                <a:ext uri="{FF2B5EF4-FFF2-40B4-BE49-F238E27FC236}">
                  <a16:creationId xmlns:a16="http://schemas.microsoft.com/office/drawing/2014/main" id="{074DF8C0-D51E-0A6F-5AC3-01201E2D11F7}"/>
                </a:ext>
              </a:extLst>
            </p:cNvPr>
            <p:cNvSpPr txBox="1">
              <a:spLocks/>
            </p:cNvSpPr>
            <p:nvPr/>
          </p:nvSpPr>
          <p:spPr>
            <a:xfrm>
              <a:off x="5005383" y="4118632"/>
              <a:ext cx="6631880" cy="8617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ERCOT will apply the methodology established in PGRR127 when modeling additional generation in Batch Zero Study cases. The modeling approach and associated assumptions will be documented in the published case assumptions to ensure transparency and consistency</a:t>
              </a:r>
              <a:endParaRPr lang="en-US" sz="1400"/>
            </a:p>
          </p:txBody>
        </p:sp>
      </p:grpSp>
      <p:grpSp>
        <p:nvGrpSpPr>
          <p:cNvPr id="40" name="Group 39">
            <a:extLst>
              <a:ext uri="{FF2B5EF4-FFF2-40B4-BE49-F238E27FC236}">
                <a16:creationId xmlns:a16="http://schemas.microsoft.com/office/drawing/2014/main" id="{219DA567-0302-FB07-A4AB-9D832DE46E16}"/>
              </a:ext>
            </a:extLst>
          </p:cNvPr>
          <p:cNvGrpSpPr/>
          <p:nvPr/>
        </p:nvGrpSpPr>
        <p:grpSpPr>
          <a:xfrm>
            <a:off x="2337122" y="5658897"/>
            <a:ext cx="9300141" cy="430887"/>
            <a:chOff x="2337122" y="4836405"/>
            <a:chExt cx="9300141" cy="430887"/>
          </a:xfrm>
        </p:grpSpPr>
        <p:sp>
          <p:nvSpPr>
            <p:cNvPr id="41" name="TextBox 40">
              <a:extLst>
                <a:ext uri="{FF2B5EF4-FFF2-40B4-BE49-F238E27FC236}">
                  <a16:creationId xmlns:a16="http://schemas.microsoft.com/office/drawing/2014/main" id="{969F5E6D-313F-3C57-36B9-FB4C1984AE6B}"/>
                </a:ext>
              </a:extLst>
            </p:cNvPr>
            <p:cNvSpPr txBox="1">
              <a:spLocks/>
            </p:cNvSpPr>
            <p:nvPr/>
          </p:nvSpPr>
          <p:spPr>
            <a:xfrm>
              <a:off x="2337122" y="4836405"/>
              <a:ext cx="245652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“Does Batch Zero include a low-solar scenario?”</a:t>
              </a:r>
            </a:p>
          </p:txBody>
        </p:sp>
        <p:sp>
          <p:nvSpPr>
            <p:cNvPr id="42" name="TextBox 41">
              <a:extLst>
                <a:ext uri="{FF2B5EF4-FFF2-40B4-BE49-F238E27FC236}">
                  <a16:creationId xmlns:a16="http://schemas.microsoft.com/office/drawing/2014/main" id="{90518C49-B43B-749B-C055-E2ADE0A54DD0}"/>
                </a:ext>
              </a:extLst>
            </p:cNvPr>
            <p:cNvSpPr txBox="1">
              <a:spLocks/>
            </p:cNvSpPr>
            <p:nvPr/>
          </p:nvSpPr>
          <p:spPr>
            <a:xfrm>
              <a:off x="5005383" y="4836405"/>
              <a:ext cx="6631880"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cs typeface="Arial"/>
                </a:rPr>
                <a:t>The Batch Zero Study includes a no-solar scenario intended to reflect stressed conditions</a:t>
              </a:r>
              <a:endParaRPr lang="en-US" sz="1400"/>
            </a:p>
          </p:txBody>
        </p:sp>
      </p:grpSp>
    </p:spTree>
    <p:extLst>
      <p:ext uri="{BB962C8B-B14F-4D97-AF65-F5344CB8AC3E}">
        <p14:creationId xmlns:p14="http://schemas.microsoft.com/office/powerpoint/2010/main" val="347169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6F95B5DF-E277-B7EA-A6DB-5185770ACD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6" name="Object 2" hidden="1">
                        <a:extLst>
                          <a:ext uri="{FF2B5EF4-FFF2-40B4-BE49-F238E27FC236}">
                            <a16:creationId xmlns:a16="http://schemas.microsoft.com/office/drawing/2014/main" id="{6F95B5DF-E277-B7EA-A6DB-5185770ACD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4F90903-7A57-7019-6BCA-CE1B35F6F782}"/>
              </a:ext>
            </a:extLst>
          </p:cNvPr>
          <p:cNvSpPr>
            <a:spLocks noGrp="1"/>
          </p:cNvSpPr>
          <p:nvPr>
            <p:ph type="title"/>
            <p:custDataLst>
              <p:tags r:id="rId2"/>
            </p:custDataLst>
          </p:nvPr>
        </p:nvSpPr>
        <p:spPr>
          <a:xfrm>
            <a:off x="554736" y="203034"/>
            <a:ext cx="11082528" cy="384721"/>
          </a:xfrm>
        </p:spPr>
        <p:txBody>
          <a:bodyPr vert="horz">
            <a:spAutoFit/>
          </a:bodyPr>
          <a:lstStyle/>
          <a:p>
            <a:r>
              <a:rPr lang="en-US">
                <a:cs typeface="Arial"/>
              </a:rPr>
              <a:t>Reminder of Scope and Priorities for Workshops</a:t>
            </a:r>
            <a:endParaRPr lang="en-US"/>
          </a:p>
        </p:txBody>
      </p:sp>
      <p:sp>
        <p:nvSpPr>
          <p:cNvPr id="16" name="TextBox 15">
            <a:extLst>
              <a:ext uri="{FF2B5EF4-FFF2-40B4-BE49-F238E27FC236}">
                <a16:creationId xmlns:a16="http://schemas.microsoft.com/office/drawing/2014/main" id="{8E9FAAEA-4D82-8948-9250-ECB68E8361D6}"/>
              </a:ext>
            </a:extLst>
          </p:cNvPr>
          <p:cNvSpPr txBox="1"/>
          <p:nvPr/>
        </p:nvSpPr>
        <p:spPr>
          <a:xfrm>
            <a:off x="583025" y="812859"/>
            <a:ext cx="10781660" cy="5401479"/>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indent="-285750">
              <a:spcBef>
                <a:spcPts val="300"/>
              </a:spcBef>
              <a:spcAft>
                <a:spcPts val="300"/>
              </a:spcAft>
              <a:buFont typeface="Arial" panose="020B0604020202020204" pitchFamily="34" charset="0"/>
              <a:buChar char="•"/>
            </a:pPr>
            <a:r>
              <a:rPr lang="en-US" b="1">
                <a:cs typeface="Arial"/>
              </a:rPr>
              <a:t>March 4 filings completed for Batch Zero: </a:t>
            </a:r>
            <a:r>
              <a:rPr lang="en-US">
                <a:cs typeface="Arial"/>
              </a:rPr>
              <a:t>ERCOT filed the Batch Zero </a:t>
            </a:r>
            <a:r>
              <a:rPr lang="en-US">
                <a:cs typeface="Arial"/>
                <a:hlinkClick r:id="rId6"/>
              </a:rPr>
              <a:t>PGRR145</a:t>
            </a:r>
            <a:r>
              <a:rPr lang="en-US">
                <a:cs typeface="Arial"/>
              </a:rPr>
              <a:t> and related </a:t>
            </a:r>
            <a:r>
              <a:rPr lang="en-US">
                <a:cs typeface="Arial"/>
                <a:hlinkClick r:id="rId7"/>
              </a:rPr>
              <a:t>NPRR1325</a:t>
            </a:r>
            <a:r>
              <a:rPr lang="en-US">
                <a:cs typeface="Arial"/>
              </a:rPr>
              <a:t> on March 4, initiating the formal governance process and aligning with the May PRS/ROS/TAC sequence and June 1 Board target reflected in the critical path timeline</a:t>
            </a:r>
          </a:p>
          <a:p>
            <a:pPr marL="742950" lvl="1" indent="-285750">
              <a:spcBef>
                <a:spcPts val="300"/>
              </a:spcBef>
              <a:spcAft>
                <a:spcPts val="300"/>
              </a:spcAft>
              <a:buFont typeface="Courier New" panose="02070309020205020404" pitchFamily="49" charset="0"/>
              <a:buChar char="o"/>
            </a:pPr>
            <a:r>
              <a:rPr lang="en-US" b="1"/>
              <a:t>March 17 ERCOT comments filed: </a:t>
            </a:r>
            <a:r>
              <a:rPr lang="en-US"/>
              <a:t>ERCOT submitted follow-up </a:t>
            </a:r>
            <a:r>
              <a:rPr lang="en-US">
                <a:hlinkClick r:id="rId8"/>
              </a:rPr>
              <a:t>comments on PGRR145</a:t>
            </a:r>
            <a:r>
              <a:rPr lang="en-US"/>
              <a:t> (March 17) in response to stakeholder feedback on the March 4 draft, introducing targeted refinements (e.g., safe harbor for legacy LLIS, revised deadlines, alignment with PUCT PFP)</a:t>
            </a:r>
          </a:p>
          <a:p>
            <a:pPr marL="742950" lvl="1" indent="-285750">
              <a:spcBef>
                <a:spcPts val="300"/>
              </a:spcBef>
              <a:spcAft>
                <a:spcPts val="300"/>
              </a:spcAft>
              <a:buFont typeface="Courier New" panose="02070309020205020404" pitchFamily="49" charset="0"/>
              <a:buChar char="o"/>
            </a:pPr>
            <a:r>
              <a:rPr lang="en-US" b="1"/>
              <a:t>Workshop #5: review of 21 stakeholder comments</a:t>
            </a:r>
          </a:p>
          <a:p>
            <a:pPr marL="742950" lvl="1" indent="-285750">
              <a:spcBef>
                <a:spcPts val="300"/>
              </a:spcBef>
              <a:spcAft>
                <a:spcPts val="300"/>
              </a:spcAft>
              <a:buFont typeface="Courier New" panose="02070309020205020404" pitchFamily="49" charset="0"/>
              <a:buChar char="o"/>
            </a:pPr>
            <a:r>
              <a:rPr lang="en-US" b="1"/>
              <a:t>Workshop #6: focus on four major themes/issues</a:t>
            </a:r>
          </a:p>
          <a:p>
            <a:pPr marL="742950" lvl="1" indent="-285750">
              <a:spcBef>
                <a:spcPts val="300"/>
              </a:spcBef>
              <a:spcAft>
                <a:spcPts val="300"/>
              </a:spcAft>
              <a:buFont typeface="Courier New" panose="02070309020205020404" pitchFamily="49" charset="0"/>
              <a:buChar char="o"/>
            </a:pPr>
            <a:r>
              <a:rPr lang="en-US" b="1"/>
              <a:t>April 2:target for ERCOT second set of comments </a:t>
            </a:r>
          </a:p>
          <a:p>
            <a:pPr marL="742950" lvl="1" indent="-285750">
              <a:spcBef>
                <a:spcPts val="300"/>
              </a:spcBef>
              <a:spcAft>
                <a:spcPts val="300"/>
              </a:spcAft>
              <a:buFont typeface="Courier New" panose="02070309020205020404" pitchFamily="49" charset="0"/>
              <a:buChar char="o"/>
            </a:pPr>
            <a:r>
              <a:rPr lang="en-US" b="1"/>
              <a:t>April 9 Workshop #7: discussion of ERCOT and stakeholder comments</a:t>
            </a:r>
          </a:p>
          <a:p>
            <a:pPr marL="285750" indent="-285750">
              <a:spcBef>
                <a:spcPts val="300"/>
              </a:spcBef>
              <a:spcAft>
                <a:spcPts val="300"/>
              </a:spcAft>
              <a:buFont typeface="Arial" panose="020B0604020202020204" pitchFamily="34" charset="0"/>
              <a:buChar char="•"/>
            </a:pPr>
            <a:endParaRPr lang="en-US">
              <a:cs typeface="Arial"/>
            </a:endParaRPr>
          </a:p>
          <a:p>
            <a:pPr marL="285750" indent="-285750">
              <a:spcBef>
                <a:spcPts val="300"/>
              </a:spcBef>
              <a:spcAft>
                <a:spcPts val="300"/>
              </a:spcAft>
              <a:buFont typeface="Arial" panose="020B0604020202020204" pitchFamily="34" charset="0"/>
              <a:buChar char="•"/>
            </a:pPr>
            <a:r>
              <a:rPr lang="en-US" b="1"/>
              <a:t>Additional filings on target (CLR and BYOG): </a:t>
            </a:r>
            <a:r>
              <a:rPr lang="en-US"/>
              <a:t>ERCOT is advancing targeted revision requests to clarify CLR and BYOG treatment and is currently targeting April 8 filing CLR, TBD for BYOG</a:t>
            </a:r>
            <a:endParaRPr lang="en-US">
              <a:cs typeface="Arial"/>
            </a:endParaRPr>
          </a:p>
          <a:p>
            <a:pPr>
              <a:spcBef>
                <a:spcPts val="300"/>
              </a:spcBef>
              <a:spcAft>
                <a:spcPts val="300"/>
              </a:spcAft>
            </a:pPr>
            <a:endParaRPr lang="en-US" b="1"/>
          </a:p>
          <a:p>
            <a:pPr marL="285750" indent="-285750">
              <a:spcBef>
                <a:spcPts val="300"/>
              </a:spcBef>
              <a:spcAft>
                <a:spcPts val="300"/>
              </a:spcAft>
              <a:buFont typeface="Arial" panose="020B0604020202020204" pitchFamily="34" charset="0"/>
              <a:buChar char="•"/>
            </a:pPr>
            <a:r>
              <a:rPr lang="en-US" b="1"/>
              <a:t>Long-term Batch Process revisions:</a:t>
            </a:r>
            <a:r>
              <a:rPr lang="en-US"/>
              <a:t> development of the enduring batch framework is out of scope for the current filing. ERCOT will incorporate lessons learned from Batch Zero to inform future revision requests and the design of a durable, repeatable batch study process</a:t>
            </a:r>
            <a:endParaRPr lang="en-US">
              <a:cs typeface="Arial"/>
            </a:endParaRPr>
          </a:p>
        </p:txBody>
      </p:sp>
    </p:spTree>
    <p:extLst>
      <p:ext uri="{BB962C8B-B14F-4D97-AF65-F5344CB8AC3E}">
        <p14:creationId xmlns:p14="http://schemas.microsoft.com/office/powerpoint/2010/main" val="392478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F49C7-DF25-BA7B-5321-880BBC459DC3}"/>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2A2F06C6-8726-CFAB-0949-BB225262182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2A2F06C6-8726-CFAB-0949-BB2252621822}"/>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C3A51A7D-C923-D284-8B37-A58998D20D52}"/>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 action="ppaction://noaction"/>
            <a:extLst>
              <a:ext uri="{FF2B5EF4-FFF2-40B4-BE49-F238E27FC236}">
                <a16:creationId xmlns:a16="http://schemas.microsoft.com/office/drawing/2014/main" id="{902AC0D9-39F7-20CC-044C-EE7F252D3C94}"/>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7" name="Text Placeholder 2">
            <a:extLst>
              <a:ext uri="{FF2B5EF4-FFF2-40B4-BE49-F238E27FC236}">
                <a16:creationId xmlns:a16="http://schemas.microsoft.com/office/drawing/2014/main" id="{3357ED4F-F536-2261-D98A-331923847163}"/>
              </a:ext>
            </a:extLst>
          </p:cNvPr>
          <p:cNvSpPr>
            <a:spLocks noGrp="1"/>
          </p:cNvSpPr>
          <p:nvPr>
            <p:custDataLst>
              <p:tags r:id="rId4"/>
            </p:custDataLst>
          </p:nvPr>
        </p:nvSpPr>
        <p:spPr bwMode="auto">
          <a:xfrm>
            <a:off x="4052888" y="1798639"/>
            <a:ext cx="7594600" cy="639763"/>
          </a:xfrm>
          <a:prstGeom prst="rect">
            <a:avLst/>
          </a:prstGeom>
          <a:solidFill>
            <a:schemeClr val="accent1"/>
          </a:solidFill>
          <a:ln>
            <a:noFill/>
          </a:ln>
          <a:effec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PGRR145 stakeholder feedback</a:t>
            </a:r>
          </a:p>
        </p:txBody>
      </p:sp>
      <p:sp>
        <p:nvSpPr>
          <p:cNvPr id="37" name="Text Placeholder 2">
            <a:hlinkClick r:id="" action="ppaction://noaction"/>
            <a:extLst>
              <a:ext uri="{FF2B5EF4-FFF2-40B4-BE49-F238E27FC236}">
                <a16:creationId xmlns:a16="http://schemas.microsoft.com/office/drawing/2014/main" id="{9682E6B9-34F7-EB37-B595-EEDA5D5F89CB}"/>
              </a:ext>
            </a:extLst>
          </p:cNvPr>
          <p:cNvSpPr>
            <a:spLocks noGrp="1"/>
          </p:cNvSpPr>
          <p:nvPr>
            <p:custDataLst>
              <p:tags r:id="rId5"/>
            </p:custDataLst>
          </p:nvPr>
        </p:nvSpPr>
        <p:spPr bwMode="auto">
          <a:xfrm>
            <a:off x="4052888" y="2438399"/>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Eligibility / March 4</a:t>
            </a:r>
            <a:r>
              <a:rPr lang="en-US" baseline="30000"/>
              <a:t>th</a:t>
            </a:r>
            <a:r>
              <a:rPr lang="en-US"/>
              <a:t> discussion</a:t>
            </a:r>
          </a:p>
        </p:txBody>
      </p:sp>
      <p:sp>
        <p:nvSpPr>
          <p:cNvPr id="58" name="Text Placeholder 2">
            <a:hlinkClick r:id="" action="ppaction://noaction"/>
            <a:extLst>
              <a:ext uri="{FF2B5EF4-FFF2-40B4-BE49-F238E27FC236}">
                <a16:creationId xmlns:a16="http://schemas.microsoft.com/office/drawing/2014/main" id="{A1691304-B8DC-441E-2354-018492A26C00}"/>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transmission planning</a:t>
            </a:r>
          </a:p>
        </p:txBody>
      </p:sp>
      <p:sp>
        <p:nvSpPr>
          <p:cNvPr id="45" name="Text Placeholder 2">
            <a:hlinkClick r:id="" action="ppaction://noaction"/>
            <a:extLst>
              <a:ext uri="{FF2B5EF4-FFF2-40B4-BE49-F238E27FC236}">
                <a16:creationId xmlns:a16="http://schemas.microsoft.com/office/drawing/2014/main" id="{79A7F542-B89C-5FDD-AA84-96FEB3288D76}"/>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48" name="Text Placeholder 2">
            <a:hlinkClick r:id="" action="ppaction://noaction"/>
            <a:extLst>
              <a:ext uri="{FF2B5EF4-FFF2-40B4-BE49-F238E27FC236}">
                <a16:creationId xmlns:a16="http://schemas.microsoft.com/office/drawing/2014/main" id="{B998BE28-8008-F7B8-D4DB-B8D46B216A60}"/>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50" name="Text Placeholder 2">
            <a:hlinkClick r:id="" action="ppaction://noaction"/>
            <a:extLst>
              <a:ext uri="{FF2B5EF4-FFF2-40B4-BE49-F238E27FC236}">
                <a16:creationId xmlns:a16="http://schemas.microsoft.com/office/drawing/2014/main" id="{FEB59BB1-C7C4-9BD1-2AEF-A3B1721C46E0}"/>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5645BE6E-0465-56C8-D014-458A66E2DC9B}"/>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289360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6579E-3D29-A11D-FBC1-25590896D437}"/>
            </a:ext>
          </a:extLst>
        </p:cNvPr>
        <p:cNvGrpSpPr/>
        <p:nvPr/>
      </p:nvGrpSpPr>
      <p:grpSpPr>
        <a:xfrm>
          <a:off x="0" y="0"/>
          <a:ext cx="0" cy="0"/>
          <a:chOff x="0" y="0"/>
          <a:chExt cx="0" cy="0"/>
        </a:xfrm>
      </p:grpSpPr>
      <p:graphicFrame>
        <p:nvGraphicFramePr>
          <p:cNvPr id="8" name="Object 9" hidden="1">
            <a:extLst>
              <a:ext uri="{FF2B5EF4-FFF2-40B4-BE49-F238E27FC236}">
                <a16:creationId xmlns:a16="http://schemas.microsoft.com/office/drawing/2014/main" id="{C8E85AFF-47E3-4AD6-EFE1-4AB8356DC9D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3" progId="TCLayout.ActiveDocument.1">
                  <p:embed/>
                </p:oleObj>
              </mc:Choice>
              <mc:Fallback>
                <p:oleObj name="think-cell Slide" r:id="rId12" imgW="404" imgH="403" progId="TCLayout.ActiveDocument.1">
                  <p:embed/>
                  <p:pic>
                    <p:nvPicPr>
                      <p:cNvPr id="8" name="Object 9" hidden="1">
                        <a:extLst>
                          <a:ext uri="{FF2B5EF4-FFF2-40B4-BE49-F238E27FC236}">
                            <a16:creationId xmlns:a16="http://schemas.microsoft.com/office/drawing/2014/main" id="{C8E85AFF-47E3-4AD6-EFE1-4AB8356DC9D0}"/>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8" hidden="1">
            <a:extLst>
              <a:ext uri="{FF2B5EF4-FFF2-40B4-BE49-F238E27FC236}">
                <a16:creationId xmlns:a16="http://schemas.microsoft.com/office/drawing/2014/main" id="{B47190C8-2BA3-837E-F762-34AA86C5E144}"/>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latin typeface="Arial" panose="020B0604020202020204" pitchFamily="34" charset="0"/>
            </a:endParaRPr>
          </a:p>
        </p:txBody>
      </p:sp>
      <p:sp>
        <p:nvSpPr>
          <p:cNvPr id="3" name="Text Placeholder 2">
            <a:hlinkClick r:id="" action="ppaction://noaction"/>
            <a:extLst>
              <a:ext uri="{FF2B5EF4-FFF2-40B4-BE49-F238E27FC236}">
                <a16:creationId xmlns:a16="http://schemas.microsoft.com/office/drawing/2014/main" id="{A0D3661C-5859-2E74-B676-80ACC7CC57A5}"/>
              </a:ext>
            </a:extLst>
          </p:cNvPr>
          <p:cNvSpPr>
            <a:spLocks noGrp="1"/>
          </p:cNvSpPr>
          <p:nvPr>
            <p:custDataLst>
              <p:tags r:id="rId3"/>
            </p:custDataLst>
          </p:nvPr>
        </p:nvSpPr>
        <p:spPr bwMode="auto">
          <a:xfrm>
            <a:off x="4052888" y="1157288"/>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Timeline and governance recap</a:t>
            </a:r>
          </a:p>
        </p:txBody>
      </p:sp>
      <p:sp>
        <p:nvSpPr>
          <p:cNvPr id="9" name="Text Placeholder 2">
            <a:hlinkClick r:id="" action="ppaction://noaction"/>
            <a:extLst>
              <a:ext uri="{FF2B5EF4-FFF2-40B4-BE49-F238E27FC236}">
                <a16:creationId xmlns:a16="http://schemas.microsoft.com/office/drawing/2014/main" id="{1B6C7AF0-1C47-4347-6346-ECE12874EF2F}"/>
              </a:ext>
            </a:extLst>
          </p:cNvPr>
          <p:cNvSpPr>
            <a:spLocks noGrp="1"/>
          </p:cNvSpPr>
          <p:nvPr>
            <p:custDataLst>
              <p:tags r:id="rId4"/>
            </p:custDataLst>
          </p:nvPr>
        </p:nvSpPr>
        <p:spPr bwMode="auto">
          <a:xfrm>
            <a:off x="4052888" y="1798639"/>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6850"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PGRR145 stakeholder feedback</a:t>
            </a:r>
          </a:p>
        </p:txBody>
      </p:sp>
      <p:sp>
        <p:nvSpPr>
          <p:cNvPr id="10" name="Text Placeholder 2">
            <a:extLst>
              <a:ext uri="{FF2B5EF4-FFF2-40B4-BE49-F238E27FC236}">
                <a16:creationId xmlns:a16="http://schemas.microsoft.com/office/drawing/2014/main" id="{FC2E8DD3-EFC0-BC84-C798-1E1ED241DDBD}"/>
              </a:ext>
            </a:extLst>
          </p:cNvPr>
          <p:cNvSpPr>
            <a:spLocks noGrp="1"/>
          </p:cNvSpPr>
          <p:nvPr>
            <p:custDataLst>
              <p:tags r:id="rId5"/>
            </p:custDataLst>
          </p:nvPr>
        </p:nvSpPr>
        <p:spPr bwMode="auto">
          <a:xfrm>
            <a:off x="4052888" y="2438399"/>
            <a:ext cx="7594600" cy="641350"/>
          </a:xfrm>
          <a:prstGeom prst="rect">
            <a:avLst/>
          </a:prstGeom>
          <a:solidFill>
            <a:schemeClr val="accent1"/>
          </a:solidFill>
          <a:ln>
            <a:noFill/>
          </a:ln>
          <a:effec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b="1">
                <a:solidFill>
                  <a:schemeClr val="tx2"/>
                </a:solidFill>
              </a:rPr>
              <a:t>Eligibility / March 4</a:t>
            </a:r>
            <a:r>
              <a:rPr lang="en-US" b="1" baseline="30000">
                <a:solidFill>
                  <a:schemeClr val="tx2"/>
                </a:solidFill>
              </a:rPr>
              <a:t>th</a:t>
            </a:r>
            <a:r>
              <a:rPr lang="en-US" b="1">
                <a:solidFill>
                  <a:schemeClr val="tx2"/>
                </a:solidFill>
              </a:rPr>
              <a:t> discussion</a:t>
            </a:r>
          </a:p>
        </p:txBody>
      </p:sp>
      <p:sp>
        <p:nvSpPr>
          <p:cNvPr id="5" name="Text Placeholder 2">
            <a:hlinkClick r:id="" action="ppaction://noaction"/>
            <a:extLst>
              <a:ext uri="{FF2B5EF4-FFF2-40B4-BE49-F238E27FC236}">
                <a16:creationId xmlns:a16="http://schemas.microsoft.com/office/drawing/2014/main" id="{B5D56090-5C26-CC2F-0849-06166F1FDF49}"/>
              </a:ext>
            </a:extLst>
          </p:cNvPr>
          <p:cNvSpPr>
            <a:spLocks noGrp="1"/>
          </p:cNvSpPr>
          <p:nvPr>
            <p:custDataLst>
              <p:tags r:id="rId6"/>
            </p:custDataLst>
          </p:nvPr>
        </p:nvSpPr>
        <p:spPr bwMode="auto">
          <a:xfrm>
            <a:off x="4052888" y="307975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Year 6 transmission planning</a:t>
            </a:r>
          </a:p>
        </p:txBody>
      </p:sp>
      <p:sp>
        <p:nvSpPr>
          <p:cNvPr id="15" name="Text Placeholder 2">
            <a:hlinkClick r:id="" action="ppaction://noaction"/>
            <a:extLst>
              <a:ext uri="{FF2B5EF4-FFF2-40B4-BE49-F238E27FC236}">
                <a16:creationId xmlns:a16="http://schemas.microsoft.com/office/drawing/2014/main" id="{583A5FE4-0A76-4B8F-1812-C1E4C1DEAADD}"/>
              </a:ext>
            </a:extLst>
          </p:cNvPr>
          <p:cNvSpPr>
            <a:spLocks noGrp="1"/>
          </p:cNvSpPr>
          <p:nvPr>
            <p:custDataLst>
              <p:tags r:id="rId7"/>
            </p:custDataLst>
          </p:nvPr>
        </p:nvSpPr>
        <p:spPr bwMode="auto">
          <a:xfrm>
            <a:off x="4052888" y="3721100"/>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CLR discussion</a:t>
            </a:r>
          </a:p>
        </p:txBody>
      </p:sp>
      <p:sp>
        <p:nvSpPr>
          <p:cNvPr id="16" name="Text Placeholder 2">
            <a:hlinkClick r:id="" action="ppaction://noaction"/>
            <a:extLst>
              <a:ext uri="{FF2B5EF4-FFF2-40B4-BE49-F238E27FC236}">
                <a16:creationId xmlns:a16="http://schemas.microsoft.com/office/drawing/2014/main" id="{C67A4F4C-2327-C560-6077-E1C5465A89D2}"/>
              </a:ext>
            </a:extLst>
          </p:cNvPr>
          <p:cNvSpPr>
            <a:spLocks noGrp="1"/>
          </p:cNvSpPr>
          <p:nvPr>
            <p:custDataLst>
              <p:tags r:id="rId8"/>
            </p:custDataLst>
          </p:nvPr>
        </p:nvSpPr>
        <p:spPr bwMode="auto">
          <a:xfrm>
            <a:off x="4052888" y="4362450"/>
            <a:ext cx="7594600" cy="6397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6850"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BYOG discussion</a:t>
            </a:r>
          </a:p>
        </p:txBody>
      </p:sp>
      <p:sp>
        <p:nvSpPr>
          <p:cNvPr id="17" name="Text Placeholder 2">
            <a:hlinkClick r:id="" action="ppaction://noaction"/>
            <a:extLst>
              <a:ext uri="{FF2B5EF4-FFF2-40B4-BE49-F238E27FC236}">
                <a16:creationId xmlns:a16="http://schemas.microsoft.com/office/drawing/2014/main" id="{CD9B6273-4797-8D1B-5CED-6E47F6583819}"/>
              </a:ext>
            </a:extLst>
          </p:cNvPr>
          <p:cNvSpPr>
            <a:spLocks noGrp="1"/>
          </p:cNvSpPr>
          <p:nvPr>
            <p:custDataLst>
              <p:tags r:id="rId9"/>
            </p:custDataLst>
          </p:nvPr>
        </p:nvSpPr>
        <p:spPr bwMode="auto">
          <a:xfrm>
            <a:off x="4052888" y="5002213"/>
            <a:ext cx="7594600" cy="641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0963" tIns="198438" rIns="0" bIns="198438" rtlCol="0" anchor="ctr">
            <a:noAutofit/>
          </a:bodyPr>
          <a:lst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buNone/>
              <a:defRPr/>
            </a:pPr>
            <a:r>
              <a:rPr lang="en-US"/>
              <a:t>Appendix</a:t>
            </a:r>
          </a:p>
        </p:txBody>
      </p:sp>
      <p:sp>
        <p:nvSpPr>
          <p:cNvPr id="4" name="2. Slide Title">
            <a:extLst>
              <a:ext uri="{FF2B5EF4-FFF2-40B4-BE49-F238E27FC236}">
                <a16:creationId xmlns:a16="http://schemas.microsoft.com/office/drawing/2014/main" id="{55BADAB1-4D9A-18C5-358A-A42E92FD2716}"/>
              </a:ext>
            </a:extLst>
          </p:cNvPr>
          <p:cNvSpPr>
            <a:spLocks noGrp="1"/>
          </p:cNvSpPr>
          <p:nvPr>
            <p:ph type="title"/>
            <p:custDataLst>
              <p:tags r:id="rId10"/>
            </p:custDataLst>
          </p:nvPr>
        </p:nvSpPr>
        <p:spPr>
          <a:xfrm>
            <a:off x="554736" y="1157288"/>
            <a:ext cx="3813048" cy="384175"/>
          </a:xfrm>
          <a:noFill/>
          <a:ln/>
          <a:extLst>
            <a:ext uri="{909E8E84-426E-40DD-AFC4-6F175D3DCCD1}">
              <a14:hiddenFill xmlns:a14="http://schemas.microsoft.com/office/drawing/2010/main">
                <a:solidFill>
                  <a:srgbClr val="FFFFFF"/>
                </a:solidFill>
              </a14:hiddenFill>
            </a:ext>
          </a:extLst>
        </p:spPr>
        <p:txBody>
          <a:bodyPr vert="horz" wrap="square">
            <a:spAutoFit/>
          </a:bodyPr>
          <a:lstStyle/>
          <a:p>
            <a:r>
              <a:rPr lang="en-US"/>
              <a:t>Agenda</a:t>
            </a:r>
          </a:p>
        </p:txBody>
      </p:sp>
    </p:spTree>
    <p:custDataLst>
      <p:tags r:id="rId1"/>
    </p:custDataLst>
    <p:extLst>
      <p:ext uri="{BB962C8B-B14F-4D97-AF65-F5344CB8AC3E}">
        <p14:creationId xmlns:p14="http://schemas.microsoft.com/office/powerpoint/2010/main" val="36019431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6.xml><?xml version="1.0" encoding="utf-8"?>
<p:tagLst xmlns:a="http://schemas.openxmlformats.org/drawingml/2006/main" xmlns:r="http://schemas.openxmlformats.org/officeDocument/2006/relationships" xmlns:p="http://schemas.openxmlformats.org/presentationml/2006/main">
  <p:tag name="SHAPENAME" val="5. Sourc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SHAPENAME" val="Grid"/>
</p:tagLst>
</file>

<file path=ppt/tags/tag123.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4.xml><?xml version="1.0" encoding="utf-8"?>
<p:tagLst xmlns:a="http://schemas.openxmlformats.org/drawingml/2006/main" xmlns:r="http://schemas.openxmlformats.org/officeDocument/2006/relationships" xmlns:p="http://schemas.openxmlformats.org/presentationml/2006/main">
  <p:tag name="NAME" val="ACET"/>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27.xml><?xml version="1.0" encoding="utf-8"?>
<p:tagLst xmlns:a="http://schemas.openxmlformats.org/drawingml/2006/main" xmlns:r="http://schemas.openxmlformats.org/officeDocument/2006/relationships" xmlns:p="http://schemas.openxmlformats.org/presentationml/2006/main">
  <p:tag name="SHAPENAME" val="Subtitle"/>
</p:tagLst>
</file>

<file path=ppt/tags/tag128.xml><?xml version="1.0" encoding="utf-8"?>
<p:tagLst xmlns:a="http://schemas.openxmlformats.org/drawingml/2006/main" xmlns:r="http://schemas.openxmlformats.org/officeDocument/2006/relationships" xmlns:p="http://schemas.openxmlformats.org/presentationml/2006/main">
  <p:tag name="SHAPENAME" val="Titl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SHAPENAME" val="5. Source"/>
</p:tagLst>
</file>

<file path=ppt/tags/tag1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6.xml><?xml version="1.0" encoding="utf-8"?>
<p:tagLst xmlns:a="http://schemas.openxmlformats.org/drawingml/2006/main" xmlns:r="http://schemas.openxmlformats.org/officeDocument/2006/relationships" xmlns:p="http://schemas.openxmlformats.org/presentationml/2006/main">
  <p:tag name="SHAPENAME" val="5. Source"/>
</p:tagLst>
</file>

<file path=ppt/tags/tag1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9.xml><?xml version="1.0" encoding="utf-8"?>
<p:tagLst xmlns:a="http://schemas.openxmlformats.org/drawingml/2006/main" xmlns:r="http://schemas.openxmlformats.org/officeDocument/2006/relationships" xmlns:p="http://schemas.openxmlformats.org/presentationml/2006/main">
  <p:tag name="SHAPENAME" val="5. Source"/>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6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7.xml><?xml version="1.0" encoding="utf-8"?>
<p:tagLst xmlns:a="http://schemas.openxmlformats.org/drawingml/2006/main" xmlns:r="http://schemas.openxmlformats.org/officeDocument/2006/relationships" xmlns:p="http://schemas.openxmlformats.org/presentationml/2006/main">
  <p:tag name="SHAPENAME" val="5. Source"/>
</p:tagLst>
</file>

<file path=ppt/tags/tag16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7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7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3.xml><?xml version="1.0" encoding="utf-8"?>
<p:tagLst xmlns:a="http://schemas.openxmlformats.org/drawingml/2006/main" xmlns:r="http://schemas.openxmlformats.org/officeDocument/2006/relationships" xmlns:p="http://schemas.openxmlformats.org/presentationml/2006/main">
  <p:tag name="SHAPENAME" val="5. Source"/>
</p:tagLst>
</file>

<file path=ppt/tags/tag1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9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0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7.xml><?xml version="1.0" encoding="utf-8"?>
<p:tagLst xmlns:a="http://schemas.openxmlformats.org/drawingml/2006/main" xmlns:r="http://schemas.openxmlformats.org/officeDocument/2006/relationships" xmlns:p="http://schemas.openxmlformats.org/presentationml/2006/main">
  <p:tag name="SHAPENAME" val="5. Source"/>
</p:tagLst>
</file>

<file path=ppt/tags/tag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xml><?xml version="1.0" encoding="utf-8"?>
<p:tagLst xmlns:a="http://schemas.openxmlformats.org/drawingml/2006/main" xmlns:r="http://schemas.openxmlformats.org/officeDocument/2006/relationships" xmlns:p="http://schemas.openxmlformats.org/presentationml/2006/main">
  <p:tag name="SHAPENAME" val="5. Source"/>
</p:tagLst>
</file>

<file path=ppt/tags/tag2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1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5. Source"/>
</p:tagLst>
</file>

<file path=ppt/tags/tag2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40.xml><?xml version="1.0" encoding="utf-8"?>
<p:tagLst xmlns:a="http://schemas.openxmlformats.org/drawingml/2006/main" xmlns:r="http://schemas.openxmlformats.org/officeDocument/2006/relationships" xmlns:p="http://schemas.openxmlformats.org/presentationml/2006/main">
  <p:tag name="SHAPENAME" val="Title"/>
</p:tagLst>
</file>

<file path=ppt/tags/tag24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5.xml><?xml version="1.0" encoding="utf-8"?>
<p:tagLst xmlns:a="http://schemas.openxmlformats.org/drawingml/2006/main" xmlns:r="http://schemas.openxmlformats.org/officeDocument/2006/relationships" xmlns:p="http://schemas.openxmlformats.org/presentationml/2006/main">
  <p:tag name="NAME" val="TrackerNumBlue"/>
</p:tagLst>
</file>

<file path=ppt/tags/tag24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47.xml><?xml version="1.0" encoding="utf-8"?>
<p:tagLst xmlns:a="http://schemas.openxmlformats.org/drawingml/2006/main" xmlns:r="http://schemas.openxmlformats.org/officeDocument/2006/relationships" xmlns:p="http://schemas.openxmlformats.org/presentationml/2006/main">
  <p:tag name="NAME" val="TrackerNumBlue"/>
</p:tagLst>
</file>

<file path=ppt/tags/tag248.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49.xml><?xml version="1.0" encoding="utf-8"?>
<p:tagLst xmlns:a="http://schemas.openxmlformats.org/drawingml/2006/main" xmlns:r="http://schemas.openxmlformats.org/officeDocument/2006/relationships" xmlns:p="http://schemas.openxmlformats.org/presentationml/2006/main">
  <p:tag name="NAME" val="TrackerNumBlue"/>
</p:tagLst>
</file>

<file path=ppt/tags/tag25.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0.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1.xml><?xml version="1.0" encoding="utf-8"?>
<p:tagLst xmlns:a="http://schemas.openxmlformats.org/drawingml/2006/main" xmlns:r="http://schemas.openxmlformats.org/officeDocument/2006/relationships" xmlns:p="http://schemas.openxmlformats.org/presentationml/2006/main">
  <p:tag name="NAME" val="TrackerNumBlue"/>
</p:tagLst>
</file>

<file path=ppt/tags/tag252.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3.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4.xml><?xml version="1.0" encoding="utf-8"?>
<p:tagLst xmlns:a="http://schemas.openxmlformats.org/drawingml/2006/main" xmlns:r="http://schemas.openxmlformats.org/officeDocument/2006/relationships" xmlns:p="http://schemas.openxmlformats.org/presentationml/2006/main">
  <p:tag name="NAME" val="TrackerNumBlue"/>
</p:tagLst>
</file>

<file path=ppt/tags/tag255.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6.xml><?xml version="1.0" encoding="utf-8"?>
<p:tagLst xmlns:a="http://schemas.openxmlformats.org/drawingml/2006/main" xmlns:r="http://schemas.openxmlformats.org/officeDocument/2006/relationships" xmlns:p="http://schemas.openxmlformats.org/presentationml/2006/main">
  <p:tag name="NAME" val="TrackerNumBlue"/>
</p:tagLst>
</file>

<file path=ppt/tags/tag257.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258.xml><?xml version="1.0" encoding="utf-8"?>
<p:tagLst xmlns:a="http://schemas.openxmlformats.org/drawingml/2006/main" xmlns:r="http://schemas.openxmlformats.org/officeDocument/2006/relationships" xmlns:p="http://schemas.openxmlformats.org/presentationml/2006/main">
  <p:tag name="NAME" val="TrackerNumBlue"/>
</p:tagLst>
</file>

<file path=ppt/tags/tag259.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26.xml><?xml version="1.0" encoding="utf-8"?>
<p:tagLst xmlns:a="http://schemas.openxmlformats.org/drawingml/2006/main" xmlns:r="http://schemas.openxmlformats.org/officeDocument/2006/relationships" xmlns:p="http://schemas.openxmlformats.org/presentationml/2006/main">
  <p:tag name="SHAPENAME" val="Sub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CJpbKvyZLUuBXNBCAT6x_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qQFTtutlVB7lW70WbZCzK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fmPzhoezONhGgX6.ZDOF1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ysKKwd.KAXQs11zp0rJY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taSu13zw9Zkd39Nf9lqnX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nWRzlSzl8BvTv0pOyieQLw"/>
</p:tagLst>
</file>

<file path=ppt/tags/tag2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SHAPENAME" val="Title"/>
</p:tagLst>
</file>

<file path=ppt/tags/tag27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1.xml><?xml version="1.0" encoding="utf-8"?>
<p:tagLst xmlns:a="http://schemas.openxmlformats.org/drawingml/2006/main" xmlns:r="http://schemas.openxmlformats.org/officeDocument/2006/relationships" xmlns:p="http://schemas.openxmlformats.org/presentationml/2006/main">
  <p:tag name="NAME" val="SingleBoatText"/>
</p:tagLst>
</file>

<file path=ppt/tags/tag272.xml><?xml version="1.0" encoding="utf-8"?>
<p:tagLst xmlns:a="http://schemas.openxmlformats.org/drawingml/2006/main" xmlns:r="http://schemas.openxmlformats.org/officeDocument/2006/relationships" xmlns:p="http://schemas.openxmlformats.org/presentationml/2006/main">
  <p:tag name="NAME" val="SingleBoatText"/>
</p:tagLst>
</file>

<file path=ppt/tags/tag273.xml><?xml version="1.0" encoding="utf-8"?>
<p:tagLst xmlns:a="http://schemas.openxmlformats.org/drawingml/2006/main" xmlns:r="http://schemas.openxmlformats.org/officeDocument/2006/relationships" xmlns:p="http://schemas.openxmlformats.org/presentationml/2006/main">
  <p:tag name="NAME" val="SingleBoatText"/>
</p:tagLst>
</file>

<file path=ppt/tags/tag274.xml><?xml version="1.0" encoding="utf-8"?>
<p:tagLst xmlns:a="http://schemas.openxmlformats.org/drawingml/2006/main" xmlns:r="http://schemas.openxmlformats.org/officeDocument/2006/relationships" xmlns:p="http://schemas.openxmlformats.org/presentationml/2006/main">
  <p:tag name="NAME" val="SingleBoatText"/>
</p:tagLst>
</file>

<file path=ppt/tags/tag275.xml><?xml version="1.0" encoding="utf-8"?>
<p:tagLst xmlns:a="http://schemas.openxmlformats.org/drawingml/2006/main" xmlns:r="http://schemas.openxmlformats.org/officeDocument/2006/relationships" xmlns:p="http://schemas.openxmlformats.org/presentationml/2006/main">
  <p:tag name="NAME" val="SingleBoatText"/>
</p:tagLst>
</file>

<file path=ppt/tags/tag276.xml><?xml version="1.0" encoding="utf-8"?>
<p:tagLst xmlns:a="http://schemas.openxmlformats.org/drawingml/2006/main" xmlns:r="http://schemas.openxmlformats.org/officeDocument/2006/relationships" xmlns:p="http://schemas.openxmlformats.org/presentationml/2006/main">
  <p:tag name="NAME" val="SingleBoatText"/>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3.xml><?xml version="1.0" encoding="utf-8"?>
<p:tagLst xmlns:a="http://schemas.openxmlformats.org/drawingml/2006/main" xmlns:r="http://schemas.openxmlformats.org/officeDocument/2006/relationships" xmlns:p="http://schemas.openxmlformats.org/presentationml/2006/main">
  <p:tag name="NOREPLACE" val="true"/>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1fdBBbkYAfwWjcFTqisWG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36mOyqB1TqDllcjRofsjd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rfokJnNjOlzXHLcvVKxt.Q"/>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lExDCM59aFHMsF0v5pZuk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VJj6564KQlBRRvRuRSN1E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U_2ImxRooahgmQCFgQ8GJ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VFMuIfhoBoKVIu3zX8Fh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4k.._bFljrzV8vsS184TO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dpqQ1mE3nNmmYZ2uLi_Sd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3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3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39.xml><?xml version="1.0" encoding="utf-8"?>
<p:tagLst xmlns:a="http://schemas.openxmlformats.org/drawingml/2006/main" xmlns:r="http://schemas.openxmlformats.org/officeDocument/2006/relationships" xmlns:p="http://schemas.openxmlformats.org/presentationml/2006/main">
  <p:tag name="NAME" val="SingleBoatText"/>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0.xml><?xml version="1.0" encoding="utf-8"?>
<p:tagLst xmlns:a="http://schemas.openxmlformats.org/drawingml/2006/main" xmlns:r="http://schemas.openxmlformats.org/officeDocument/2006/relationships" xmlns:p="http://schemas.openxmlformats.org/presentationml/2006/main">
  <p:tag name="NAME" val="SingleBoatText"/>
</p:tagLst>
</file>

<file path=ppt/tags/tag341.xml><?xml version="1.0" encoding="utf-8"?>
<p:tagLst xmlns:a="http://schemas.openxmlformats.org/drawingml/2006/main" xmlns:r="http://schemas.openxmlformats.org/officeDocument/2006/relationships" xmlns:p="http://schemas.openxmlformats.org/presentationml/2006/main">
  <p:tag name="NAME" val="SingleBoatText"/>
</p:tagLst>
</file>

<file path=ppt/tags/tag342.xml><?xml version="1.0" encoding="utf-8"?>
<p:tagLst xmlns:a="http://schemas.openxmlformats.org/drawingml/2006/main" xmlns:r="http://schemas.openxmlformats.org/officeDocument/2006/relationships" xmlns:p="http://schemas.openxmlformats.org/presentationml/2006/main">
  <p:tag name="NAME" val="SingleBoatText"/>
</p:tagLst>
</file>

<file path=ppt/tags/tag343.xml><?xml version="1.0" encoding="utf-8"?>
<p:tagLst xmlns:a="http://schemas.openxmlformats.org/drawingml/2006/main" xmlns:r="http://schemas.openxmlformats.org/officeDocument/2006/relationships" xmlns:p="http://schemas.openxmlformats.org/presentationml/2006/main">
  <p:tag name="NAME" val="SingleBoatText"/>
</p:tagLst>
</file>

<file path=ppt/tags/tag344.xml><?xml version="1.0" encoding="utf-8"?>
<p:tagLst xmlns:a="http://schemas.openxmlformats.org/drawingml/2006/main" xmlns:r="http://schemas.openxmlformats.org/officeDocument/2006/relationships" xmlns:p="http://schemas.openxmlformats.org/presentationml/2006/main">
  <p:tag name="NAME" val="SingleBoatText"/>
</p:tagLst>
</file>

<file path=ppt/tags/tag345.xml><?xml version="1.0" encoding="utf-8"?>
<p:tagLst xmlns:a="http://schemas.openxmlformats.org/drawingml/2006/main" xmlns:r="http://schemas.openxmlformats.org/officeDocument/2006/relationships" xmlns:p="http://schemas.openxmlformats.org/presentationml/2006/main">
  <p:tag name="NAME" val="SingleBoatText"/>
</p:tagLst>
</file>

<file path=ppt/tags/tag346.xml><?xml version="1.0" encoding="utf-8"?>
<p:tagLst xmlns:a="http://schemas.openxmlformats.org/drawingml/2006/main" xmlns:r="http://schemas.openxmlformats.org/officeDocument/2006/relationships" xmlns:p="http://schemas.openxmlformats.org/presentationml/2006/main">
  <p:tag name="NAME" val="SingleBoatText"/>
</p:tagLst>
</file>

<file path=ppt/tags/tag347.xml><?xml version="1.0" encoding="utf-8"?>
<p:tagLst xmlns:a="http://schemas.openxmlformats.org/drawingml/2006/main" xmlns:r="http://schemas.openxmlformats.org/officeDocument/2006/relationships" xmlns:p="http://schemas.openxmlformats.org/presentationml/2006/main">
  <p:tag name="NAME" val="SingleBoatText"/>
</p:tagLst>
</file>

<file path=ppt/tags/tag34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4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356.xml><?xml version="1.0" encoding="utf-8"?>
<p:tagLst xmlns:a="http://schemas.openxmlformats.org/drawingml/2006/main" xmlns:r="http://schemas.openxmlformats.org/officeDocument/2006/relationships" xmlns:p="http://schemas.openxmlformats.org/presentationml/2006/main">
  <p:tag name="NAME" val="SingleBoatText"/>
</p:tagLst>
</file>

<file path=ppt/tags/tag357.xml><?xml version="1.0" encoding="utf-8"?>
<p:tagLst xmlns:a="http://schemas.openxmlformats.org/drawingml/2006/main" xmlns:r="http://schemas.openxmlformats.org/officeDocument/2006/relationships" xmlns:p="http://schemas.openxmlformats.org/presentationml/2006/main">
  <p:tag name="NAME" val="SingleBoatText"/>
</p:tagLst>
</file>

<file path=ppt/tags/tag358.xml><?xml version="1.0" encoding="utf-8"?>
<p:tagLst xmlns:a="http://schemas.openxmlformats.org/drawingml/2006/main" xmlns:r="http://schemas.openxmlformats.org/officeDocument/2006/relationships" xmlns:p="http://schemas.openxmlformats.org/presentationml/2006/main">
  <p:tag name="NAME" val="SingleBoatText"/>
</p:tagLst>
</file>

<file path=ppt/tags/tag359.xml><?xml version="1.0" encoding="utf-8"?>
<p:tagLst xmlns:a="http://schemas.openxmlformats.org/drawingml/2006/main" xmlns:r="http://schemas.openxmlformats.org/officeDocument/2006/relationships" xmlns:p="http://schemas.openxmlformats.org/presentationml/2006/main">
  <p:tag name="NAME" val="SingleBoatTex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0.xml><?xml version="1.0" encoding="utf-8"?>
<p:tagLst xmlns:a="http://schemas.openxmlformats.org/drawingml/2006/main" xmlns:r="http://schemas.openxmlformats.org/officeDocument/2006/relationships" xmlns:p="http://schemas.openxmlformats.org/presentationml/2006/main">
  <p:tag name="NAME" val="SingleBoatText"/>
</p:tagLst>
</file>

<file path=ppt/tags/tag361.xml><?xml version="1.0" encoding="utf-8"?>
<p:tagLst xmlns:a="http://schemas.openxmlformats.org/drawingml/2006/main" xmlns:r="http://schemas.openxmlformats.org/officeDocument/2006/relationships" xmlns:p="http://schemas.openxmlformats.org/presentationml/2006/main">
  <p:tag name="NAME" val="SingleBoatText"/>
</p:tagLst>
</file>

<file path=ppt/tags/tag362.xml><?xml version="1.0" encoding="utf-8"?>
<p:tagLst xmlns:a="http://schemas.openxmlformats.org/drawingml/2006/main" xmlns:r="http://schemas.openxmlformats.org/officeDocument/2006/relationships" xmlns:p="http://schemas.openxmlformats.org/presentationml/2006/main">
  <p:tag name="NAME" val="SingleBoatText"/>
</p:tagLst>
</file>

<file path=ppt/tags/tag363.xml><?xml version="1.0" encoding="utf-8"?>
<p:tagLst xmlns:a="http://schemas.openxmlformats.org/drawingml/2006/main" xmlns:r="http://schemas.openxmlformats.org/officeDocument/2006/relationships" xmlns:p="http://schemas.openxmlformats.org/presentationml/2006/main">
  <p:tag name="NAME" val="SingleBoatText"/>
</p:tagLst>
</file>

<file path=ppt/tags/tag364.xml><?xml version="1.0" encoding="utf-8"?>
<p:tagLst xmlns:a="http://schemas.openxmlformats.org/drawingml/2006/main" xmlns:r="http://schemas.openxmlformats.org/officeDocument/2006/relationships" xmlns:p="http://schemas.openxmlformats.org/presentationml/2006/main">
  <p:tag name="NAME" val="SingleBoatText"/>
</p:tagLst>
</file>

<file path=ppt/tags/tag36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6.xml><?xml version="1.0" encoding="utf-8"?>
<p:tagLst xmlns:a="http://schemas.openxmlformats.org/drawingml/2006/main" xmlns:r="http://schemas.openxmlformats.org/officeDocument/2006/relationships" xmlns:p="http://schemas.openxmlformats.org/presentationml/2006/main">
  <p:tag name="NAME" val="SingleBoatText"/>
</p:tagLst>
</file>

<file path=ppt/tags/tag367.xml><?xml version="1.0" encoding="utf-8"?>
<p:tagLst xmlns:a="http://schemas.openxmlformats.org/drawingml/2006/main" xmlns:r="http://schemas.openxmlformats.org/officeDocument/2006/relationships" xmlns:p="http://schemas.openxmlformats.org/presentationml/2006/main">
  <p:tag name="NAME" val="SingleBoatText"/>
</p:tagLst>
</file>

<file path=ppt/tags/tag368.xml><?xml version="1.0" encoding="utf-8"?>
<p:tagLst xmlns:a="http://schemas.openxmlformats.org/drawingml/2006/main" xmlns:r="http://schemas.openxmlformats.org/officeDocument/2006/relationships" xmlns:p="http://schemas.openxmlformats.org/presentationml/2006/main">
  <p:tag name="NAME" val="SingleBoatText"/>
</p:tagLst>
</file>

<file path=ppt/tags/tag369.xml><?xml version="1.0" encoding="utf-8"?>
<p:tagLst xmlns:a="http://schemas.openxmlformats.org/drawingml/2006/main" xmlns:r="http://schemas.openxmlformats.org/officeDocument/2006/relationships" xmlns:p="http://schemas.openxmlformats.org/presentationml/2006/main">
  <p:tag name="NAME" val="SingleBoatText"/>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0.xml><?xml version="1.0" encoding="utf-8"?>
<p:tagLst xmlns:a="http://schemas.openxmlformats.org/drawingml/2006/main" xmlns:r="http://schemas.openxmlformats.org/officeDocument/2006/relationships" xmlns:p="http://schemas.openxmlformats.org/presentationml/2006/main">
  <p:tag name="NAME" val="SingleBoatText"/>
</p:tagLst>
</file>

<file path=ppt/tags/tag371.xml><?xml version="1.0" encoding="utf-8"?>
<p:tagLst xmlns:a="http://schemas.openxmlformats.org/drawingml/2006/main" xmlns:r="http://schemas.openxmlformats.org/officeDocument/2006/relationships" xmlns:p="http://schemas.openxmlformats.org/presentationml/2006/main">
  <p:tag name="NAME" val="SingleBoatText"/>
</p:tagLst>
</file>

<file path=ppt/tags/tag372.xml><?xml version="1.0" encoding="utf-8"?>
<p:tagLst xmlns:a="http://schemas.openxmlformats.org/drawingml/2006/main" xmlns:r="http://schemas.openxmlformats.org/officeDocument/2006/relationships" xmlns:p="http://schemas.openxmlformats.org/presentationml/2006/main">
  <p:tag name="NAME" val="SingleBoatText"/>
</p:tagLst>
</file>

<file path=ppt/tags/tag373.xml><?xml version="1.0" encoding="utf-8"?>
<p:tagLst xmlns:a="http://schemas.openxmlformats.org/drawingml/2006/main" xmlns:r="http://schemas.openxmlformats.org/officeDocument/2006/relationships" xmlns:p="http://schemas.openxmlformats.org/presentationml/2006/main">
  <p:tag name="NAME" val="SingleBoatText"/>
</p:tagLst>
</file>

<file path=ppt/tags/tag374.xml><?xml version="1.0" encoding="utf-8"?>
<p:tagLst xmlns:a="http://schemas.openxmlformats.org/drawingml/2006/main" xmlns:r="http://schemas.openxmlformats.org/officeDocument/2006/relationships" xmlns:p="http://schemas.openxmlformats.org/presentationml/2006/main">
  <p:tag name="NAME" val="SingleBoatText"/>
</p:tagLst>
</file>

<file path=ppt/tags/tag375.xml><?xml version="1.0" encoding="utf-8"?>
<p:tagLst xmlns:a="http://schemas.openxmlformats.org/drawingml/2006/main" xmlns:r="http://schemas.openxmlformats.org/officeDocument/2006/relationships" xmlns:p="http://schemas.openxmlformats.org/presentationml/2006/main">
  <p:tag name="NAME" val="SingleBoatText"/>
</p:tagLst>
</file>

<file path=ppt/tags/tag376.xml><?xml version="1.0" encoding="utf-8"?>
<p:tagLst xmlns:a="http://schemas.openxmlformats.org/drawingml/2006/main" xmlns:r="http://schemas.openxmlformats.org/officeDocument/2006/relationships" xmlns:p="http://schemas.openxmlformats.org/presentationml/2006/main">
  <p:tag name="NAME" val="SingleBoatText"/>
</p:tagLst>
</file>

<file path=ppt/tags/tag377.xml><?xml version="1.0" encoding="utf-8"?>
<p:tagLst xmlns:a="http://schemas.openxmlformats.org/drawingml/2006/main" xmlns:r="http://schemas.openxmlformats.org/officeDocument/2006/relationships" xmlns:p="http://schemas.openxmlformats.org/presentationml/2006/main">
  <p:tag name="NAME" val="SingleBoatText"/>
</p:tagLst>
</file>

<file path=ppt/tags/tag378.xml><?xml version="1.0" encoding="utf-8"?>
<p:tagLst xmlns:a="http://schemas.openxmlformats.org/drawingml/2006/main" xmlns:r="http://schemas.openxmlformats.org/officeDocument/2006/relationships" xmlns:p="http://schemas.openxmlformats.org/presentationml/2006/main">
  <p:tag name="NAME" val="SingleBoatText"/>
</p:tagLst>
</file>

<file path=ppt/tags/tag379.xml><?xml version="1.0" encoding="utf-8"?>
<p:tagLst xmlns:a="http://schemas.openxmlformats.org/drawingml/2006/main" xmlns:r="http://schemas.openxmlformats.org/officeDocument/2006/relationships" xmlns:p="http://schemas.openxmlformats.org/presentationml/2006/main">
  <p:tag name="NAME" val="SingleBoatText"/>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80.xml><?xml version="1.0" encoding="utf-8"?>
<p:tagLst xmlns:a="http://schemas.openxmlformats.org/drawingml/2006/main" xmlns:r="http://schemas.openxmlformats.org/officeDocument/2006/relationships" xmlns:p="http://schemas.openxmlformats.org/presentationml/2006/main">
  <p:tag name="NAME" val="SingleBoatText"/>
</p:tagLst>
</file>

<file path=ppt/tags/tag381.xml><?xml version="1.0" encoding="utf-8"?>
<p:tagLst xmlns:a="http://schemas.openxmlformats.org/drawingml/2006/main" xmlns:r="http://schemas.openxmlformats.org/officeDocument/2006/relationships" xmlns:p="http://schemas.openxmlformats.org/presentationml/2006/main">
  <p:tag name="NAME" val="SingleBoatText"/>
</p:tagLst>
</file>

<file path=ppt/tags/tag382.xml><?xml version="1.0" encoding="utf-8"?>
<p:tagLst xmlns:a="http://schemas.openxmlformats.org/drawingml/2006/main" xmlns:r="http://schemas.openxmlformats.org/officeDocument/2006/relationships" xmlns:p="http://schemas.openxmlformats.org/presentationml/2006/main">
  <p:tag name="NAME" val="SingleBoatText"/>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9.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6IWDWjoSVFnjBoabbs1fZ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MyavGykm3_8z.q5Infgsu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A3gxjilQv0R5vewDdJ6tS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1krnNCGYJH7dp4uYTZtJu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Sz4_VTrPkQHy2LC8AVcJs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V8nABxhmz7tGlaZiYIbTg"/>
</p:tagLst>
</file>

<file path=ppt/tags/tag3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9.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8tE3hvJ2p3VTgFBolEx1b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GK.qUaVFHeGT94uRlM2PR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fVO_a79USw0j8.M8FVloC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UJmF7hal3cPPW46D0ziTg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ZCJmiDdBbHkf5gct8kDiL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RMCfJmw_eQZDsHm1_A.e9w"/>
</p:tagLst>
</file>

<file path=ppt/tags/tag4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9.xml><?xml version="1.0" encoding="utf-8"?>
<p:tagLst xmlns:a="http://schemas.openxmlformats.org/drawingml/2006/main" xmlns:r="http://schemas.openxmlformats.org/officeDocument/2006/relationships" xmlns:p="http://schemas.openxmlformats.org/presentationml/2006/main">
  <p:tag name="NAME" val="TrackerAlphaBlu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NAME" val="TrackerAlphaBlue"/>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FzUoM6RAqT0q9gEjXjjSr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pQjMy8jGHP6xn4IM9_WUm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C3hyMdsgmsOojD4_tn6C_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Qnk_xXjK8VMrtVDTuP7SI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u06GqSvdicgp5jhT_tzic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bK76U7jfybBOtsNhbekHYg"/>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NUogbNa8IyN87gnIiFWP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kLYURQes5hozUjimueDu5g"/>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uhrSviHt97c5AdLU.UNIy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JL1BQLO_YvjvQsZwTqeCv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AE9TbmkjZAXqmNFwaIJsfw"/>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DtMQmdQwUQd_RHjybJ4q0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tleddwsvy9JkKVABqDyzB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rpS0JBy8qifvBHUFBA6sY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slXmY7KGJ_o7JlbrxGkSG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6ESeIy3ORnlt0vAuVaKZd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IckDUUhQ8d_503gwqTxDyg"/>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zBWc8yerEUdBLtrIsoYA9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MeunwN7m126Tws3eJ7atpA"/>
</p:tagLst>
</file>

<file path=ppt/tags/tag43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0.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6IWDWjoSVFnjBoabbs1fZ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3LuzPwxxDuCW7XB8bTPGM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A3gxjilQv0R5vewDdJ6tS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1krnNCGYJH7dp4uYTZtJu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Sz4_VTrPkQHy2LC8AVcJs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V8nABxhmz7tGlaZiYIbTg"/>
</p:tagLst>
</file>

<file path=ppt/tags/tag4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2.xml><?xml version="1.0" encoding="utf-8"?>
<p:tagLst xmlns:a="http://schemas.openxmlformats.org/drawingml/2006/main" xmlns:r="http://schemas.openxmlformats.org/officeDocument/2006/relationships" xmlns:p="http://schemas.openxmlformats.org/presentationml/2006/main">
  <p:tag name="SHAPENAME" val="4. Footno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CuRbTijxPfDEWlwACs._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sl4QsD5YBwChW2zgYqEJJ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iKoJrzmbrfrjirQn3beXN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Js0jaS9hP2KUUzU82V1iL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OcSJvgUT6obt_1Db_Dmkw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xTdI6XaHuRckqT.1OSjOFA"/>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FxdNtWu9yd6VM1cYg0hS9Q"/>
</p:tagLst>
</file>

<file path=ppt/tags/tag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NZ3k1JuLqzSe.NaO7TpDs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OveFTZnDlqBLiszfZhPm4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PEusgUSwtDPZKPkVPGZKqg"/>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vx7f0u1KMjTA_zq.yW5mr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Ei7EHsgNm8OxHUXZY6r5D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Cb0BoOwRiVR40GLtdPwvO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O9VwJS7qzY9UVTRPTBsCX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vpFUCIQMjhjcjEzyFVhBag"/>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6tm72hepL7v3gAuQCK82g"/>
</p:tagLst>
</file>

<file path=ppt/tags/tag46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71.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qEQeWXeVL9agXF2Onvbh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vCTRerdBOLe97GrfQZq2B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lW7gO14cqiFOVsnPiPSnhQ"/>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LNeaswHTntnKnbZUMifd7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YE9qmEVTK3U5dyPe3yFxO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lyESghAGPiQZs6oQQwUmI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3.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5.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dW1hceFRUMC4anZHVEb2d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M2UjGHsaOPv8PuZDIjmtM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oWLoNeErmgfdI8NrRpoiq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e9MnDvUhVWdOVP.iH5xMRg"/>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Ao6m_EM4mHXaiQdjnACM.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w7HU2mDI7A4sHQ1EaSlFJg"/>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_VTwFysh8IyJ22_aXEplh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A6WVmAHvR5Q7tABdLONVs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aXmOYK4l6KXOJAUM6jXVig"/>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aT_OnncIkwzTTAdM_BoiTA"/>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byhjr0v12HM.JjqU3gu1b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t5F.RquwQbZEvRexaQhsh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0PCzfrE_tZ.mgUcrq25_A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VK.RhPoYxnI5yzLfoofIsw"/>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jGA2fN_nGLrVt6BBAVzW0A"/>
</p:tagLst>
</file>

<file path=ppt/tags/tag501.xml><?xml version="1.0" encoding="utf-8"?>
<p:tagLst xmlns:a="http://schemas.openxmlformats.org/drawingml/2006/main" xmlns:r="http://schemas.openxmlformats.org/officeDocument/2006/relationships" xmlns:p="http://schemas.openxmlformats.org/presentationml/2006/main">
  <p:tag name="NAME" val="TrackerNumBlue"/>
</p:tagLst>
</file>

<file path=ppt/tags/tag50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03.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4.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6.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7.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8.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9.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1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1.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2Uq4d.GNMW3iUdHQZUnnX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9KBlwHdHu6.v7NrFe1hH5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wTzLRB2OeWUKOKviV3DHK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agx_6Fo3bw.gamDdQZnsX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xXQvjfDoTHS0mg0.lJmU0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8VLoysiOx70pL2mlfZuzFA"/>
</p:tagLst>
</file>

<file path=ppt/tags/tag5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3.xml><?xml version="1.0" encoding="utf-8"?>
<p:tagLst xmlns:a="http://schemas.openxmlformats.org/drawingml/2006/main" xmlns:r="http://schemas.openxmlformats.org/officeDocument/2006/relationships" xmlns:p="http://schemas.openxmlformats.org/presentationml/2006/main">
  <p:tag name="SHAPENAME" val="4. Footnote"/>
</p:tagLst>
</file>

<file path=ppt/tags/tag524.xml><?xml version="1.0" encoding="utf-8"?>
<p:tagLst xmlns:a="http://schemas.openxmlformats.org/drawingml/2006/main" xmlns:r="http://schemas.openxmlformats.org/officeDocument/2006/relationships" xmlns:p="http://schemas.openxmlformats.org/presentationml/2006/main">
  <p:tag name="NAME" val="TrackerNumBlue"/>
</p:tagLst>
</file>

<file path=ppt/tags/tag525.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26.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27.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31.xml><?xml version="1.0" encoding="utf-8"?>
<p:tagLst xmlns:a="http://schemas.openxmlformats.org/drawingml/2006/main" xmlns:r="http://schemas.openxmlformats.org/officeDocument/2006/relationships" xmlns:p="http://schemas.openxmlformats.org/presentationml/2006/main">
  <p:tag name="SHAPENAME" val="4. Footnote"/>
</p:tagLst>
</file>

<file path=ppt/tags/tag532.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33.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34.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35.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36.xml><?xml version="1.0" encoding="utf-8"?>
<p:tagLst xmlns:a="http://schemas.openxmlformats.org/drawingml/2006/main" xmlns:r="http://schemas.openxmlformats.org/officeDocument/2006/relationships" xmlns:p="http://schemas.openxmlformats.org/presentationml/2006/main">
  <p:tag name="CIRCLESTATUS" val="White"/>
  <p:tag name="NAME" val="XWhite"/>
  <p:tag name="SYMBOLNAME" val="X"/>
</p:tagLst>
</file>

<file path=ppt/tags/tag5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3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0.xml><?xml version="1.0" encoding="utf-8"?>
<p:tagLst xmlns:a="http://schemas.openxmlformats.org/drawingml/2006/main" xmlns:r="http://schemas.openxmlformats.org/officeDocument/2006/relationships" xmlns:p="http://schemas.openxmlformats.org/presentationml/2006/main">
  <p:tag name="APLORISLIBID" val="L5c73c704-6769-470a-a4c8-1e34ecb1c190.1./0ZK7Q=="/>
  <p:tag name="APLORISLIBMETADATA" val="&lt;Metadata&gt;&lt;Field Name=&quot;TemplateCategory&quot; Type=&quot;text&quot;&gt;&lt;Value&gt;Presentation Structure\Questions&lt;/Value&gt;&lt;/Field&gt;&lt;Field Name=&quot;TemplateTagsVisible&quot; Type=&quot;text&quot;&gt;&lt;Value&gt;questions&lt;/Value&gt;&lt;Value&gt;question and answer&lt;/Value&gt;&lt;Value&gt;frequently asked questions&lt;/Value&gt;&lt;Value&gt;FAQ&lt;/Value&gt;&lt;Value&gt;any questions&lt;/Value&gt;&lt;Value&gt;QUE1547&lt;/Value&gt;&lt;Value&gt;PREQUE&lt;/Value&gt;&lt;/Field&gt;&lt;Field Name=&quot;TemplateTagsInvisible&quot; Type=&quot;text&quot;&gt;&lt;Value&gt;3&lt;/Value&gt;&lt;Value&gt;three&lt;/Value&gt;&lt;Value&gt;items&lt;/Value&gt;&lt;Value&gt;icons&lt;/Value&gt;&lt;Value&gt;QUE1547EXTPRE1125&lt;/Value&gt;&lt;/Field&gt;&lt;/Metadata&gt;"/>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43.xml><?xml version="1.0" encoding="utf-8"?>
<p:tagLst xmlns:a="http://schemas.openxmlformats.org/drawingml/2006/main" xmlns:r="http://schemas.openxmlformats.org/officeDocument/2006/relationships" xmlns:p="http://schemas.openxmlformats.org/presentationml/2006/main">
  <p:tag name="SHAPENAME" val="4. Footnote"/>
</p:tagLst>
</file>

<file path=ppt/tags/tag544.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45.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46.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47.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48.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49.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0.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551.xml><?xml version="1.0" encoding="utf-8"?>
<p:tagLst xmlns:a="http://schemas.openxmlformats.org/drawingml/2006/main" xmlns:r="http://schemas.openxmlformats.org/officeDocument/2006/relationships" xmlns:p="http://schemas.openxmlformats.org/presentationml/2006/main">
  <p:tag name="SLIDELOOKUP" val="202512111551453982834"/>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79TIOCfnOuSMCQYJD3EaHw"/>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LCHLm5Yd3PYHMmI_TvSv_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LVg1S6ZGKjpuVSzRapmxv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MyvVgArs4OIn.ybNH.PwN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7ZmtzRQZssbwLz.4DAYOp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Xds9iz7zV5wtvSHje.aer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1aFaRIvYkoSW0XlP7Yjz.A"/>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8.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6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9.xml><?xml version="1.0" encoding="utf-8"?>
<p:tagLst xmlns:a="http://schemas.openxmlformats.org/drawingml/2006/main" xmlns:r="http://schemas.openxmlformats.org/officeDocument/2006/relationships" xmlns:p="http://schemas.openxmlformats.org/presentationml/2006/main">
  <p:tag name="NAME" val="TrackerNumBlue"/>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80.xml><?xml version="1.0" encoding="utf-8"?>
<p:tagLst xmlns:a="http://schemas.openxmlformats.org/drawingml/2006/main" xmlns:r="http://schemas.openxmlformats.org/officeDocument/2006/relationships" xmlns:p="http://schemas.openxmlformats.org/presentationml/2006/main">
  <p:tag name="NAME" val="TrackerNumBlue"/>
</p:tagLst>
</file>

<file path=ppt/tags/tag581.xml><?xml version="1.0" encoding="utf-8"?>
<p:tagLst xmlns:a="http://schemas.openxmlformats.org/drawingml/2006/main" xmlns:r="http://schemas.openxmlformats.org/officeDocument/2006/relationships" xmlns:p="http://schemas.openxmlformats.org/presentationml/2006/main">
  <p:tag name="NAME" val="TrackerNumBlue"/>
</p:tagLst>
</file>

<file path=ppt/tags/tag582.xml><?xml version="1.0" encoding="utf-8"?>
<p:tagLst xmlns:a="http://schemas.openxmlformats.org/drawingml/2006/main" xmlns:r="http://schemas.openxmlformats.org/officeDocument/2006/relationships" xmlns:p="http://schemas.openxmlformats.org/presentationml/2006/main">
  <p:tag name="NAME" val="TrackerNumBlue"/>
</p:tagLst>
</file>

<file path=ppt/tags/tag583.xml><?xml version="1.0" encoding="utf-8"?>
<p:tagLst xmlns:a="http://schemas.openxmlformats.org/drawingml/2006/main" xmlns:r="http://schemas.openxmlformats.org/officeDocument/2006/relationships" xmlns:p="http://schemas.openxmlformats.org/presentationml/2006/main">
  <p:tag name="NAME" val="TrackerNumBlue"/>
</p:tagLst>
</file>

<file path=ppt/tags/tag584.xml><?xml version="1.0" encoding="utf-8"?>
<p:tagLst xmlns:a="http://schemas.openxmlformats.org/drawingml/2006/main" xmlns:r="http://schemas.openxmlformats.org/officeDocument/2006/relationships" xmlns:p="http://schemas.openxmlformats.org/presentationml/2006/main">
  <p:tag name="NAME" val="TrackerNumBlue"/>
</p:tagLst>
</file>

<file path=ppt/tags/tag585.xml><?xml version="1.0" encoding="utf-8"?>
<p:tagLst xmlns:a="http://schemas.openxmlformats.org/drawingml/2006/main" xmlns:r="http://schemas.openxmlformats.org/officeDocument/2006/relationships" xmlns:p="http://schemas.openxmlformats.org/presentationml/2006/main">
  <p:tag name="NAME" val="TrackerNumBlue"/>
</p:tagLst>
</file>

<file path=ppt/tags/tag586.xml><?xml version="1.0" encoding="utf-8"?>
<p:tagLst xmlns:a="http://schemas.openxmlformats.org/drawingml/2006/main" xmlns:r="http://schemas.openxmlformats.org/officeDocument/2006/relationships" xmlns:p="http://schemas.openxmlformats.org/presentationml/2006/main">
  <p:tag name="NAME" val="TrackerNumBlue"/>
</p:tagLst>
</file>

<file path=ppt/tags/tag587.xml><?xml version="1.0" encoding="utf-8"?>
<p:tagLst xmlns:a="http://schemas.openxmlformats.org/drawingml/2006/main" xmlns:r="http://schemas.openxmlformats.org/officeDocument/2006/relationships" xmlns:p="http://schemas.openxmlformats.org/presentationml/2006/main">
  <p:tag name="NAME" val="TrackerNumBlue"/>
</p:tagLst>
</file>

<file path=ppt/tags/tag588.xml><?xml version="1.0" encoding="utf-8"?>
<p:tagLst xmlns:a="http://schemas.openxmlformats.org/drawingml/2006/main" xmlns:r="http://schemas.openxmlformats.org/officeDocument/2006/relationships" xmlns:p="http://schemas.openxmlformats.org/presentationml/2006/main">
  <p:tag name="NAME" val="TrackerNumBlue"/>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p3YVtoQ0dpHFjjtz2jfTYQ"/>
</p:tagLst>
</file>

<file path=ppt/tags/tag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1b_x4eWhbGmh01CvSff5W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eNldCE74D.THmCss__sNw"/>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YCM8RmvF1bY7Xf7fzs1zb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rbHG.H6RyS0KiQE9hIZwL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Z0dJGKQSNoB1kDQY8fQGO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PnExXTo7rClGGfXK4aLL2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hE6SB.4UPIZPsXjRUm9Lx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K7v..jmNr5Oi6qGFOXnlG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7S0tJLhImNyrvrV.61hL4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DYxwYdoHW0YaNLq6xw9c9Q"/>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_CCkKgvC9OUAVA2j2NlNO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rCCSpaFfkZTUOLT0f0388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Om7ZHXFavt_96._1OP05wg"/>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9ADupPXP_Vu3kYY_EuvDO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uRpo416RK8hSJ1m1gLDMe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IZ_mIlOQdEZeKebMBtNY1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XPBVKJpXussB4MG6YiHXW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Kn_7XQMlqcMRUbp5hTuB2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CJQhKl7uWaIfYaEuGcK6g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S2_8XViHjTE34NUm4Iq9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p9rkn92M54wDqOcXuhcwy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i_X6n3wIpzFYlWrVhXoIRg"/>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Ed7Q6cAn9awU.X36k_wbWA"/>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9jkllcsoJFUR2gG.BxYHn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MfB_1__yeJL2B6liqJj0.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ODlwBdxJTd5Pnol2Qua8q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_JUvzam9odstku2I3Nsl2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2uFt6Z2XHpy7qqYJ9_O2s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bxdqdIx9XxLi60b_BcJA3A"/>
</p:tagLst>
</file>

<file path=ppt/tags/tag6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wp9wquWpPZfTD60DU8moU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V65fNnlfohmwPbrSoDi9z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HuD91ZlZU9MloNxmNJfkVg"/>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tYywC32SxDqrPh8ACFIy_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y491DCHK.nV_IS86Vx7BX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P7ckVV1JiL7qQ20kGY3V4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yVsvlQfswNOtc8nfTvm0A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nUwXS_2S6bCyVi8CAJcmI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BJyeOcj8vThoFzc69cfTM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TjJR2NqTF3CxHRlXFxFVEg"/>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6ykrzpitoHyZQUHCaRfQ2g"/>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5dMgsuaVMoRX6R5O2Yi1a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VtdRdXwMHP.CG045klb0q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kXbNYezwm2aZeEYOfLUmZ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6.xml><?xml version="1.0" encoding="utf-8"?>
<p:tagLst xmlns:a="http://schemas.openxmlformats.org/drawingml/2006/main" xmlns:r="http://schemas.openxmlformats.org/officeDocument/2006/relationships" xmlns:p="http://schemas.openxmlformats.org/presentationml/2006/main">
  <p:tag name="NAME" val="TrackerNumBlu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NAME" val="TrackerNumBlue"/>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0.xml><?xml version="1.0" encoding="utf-8"?>
<p:tagLst xmlns:a="http://schemas.openxmlformats.org/drawingml/2006/main" xmlns:r="http://schemas.openxmlformats.org/officeDocument/2006/relationships" xmlns:p="http://schemas.openxmlformats.org/presentationml/2006/main">
  <p:tag name="NAME" val="TrackerNumBlue"/>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3.xml><?xml version="1.0" encoding="utf-8"?>
<p:tagLst xmlns:a="http://schemas.openxmlformats.org/drawingml/2006/main" xmlns:r="http://schemas.openxmlformats.org/officeDocument/2006/relationships" xmlns:p="http://schemas.openxmlformats.org/presentationml/2006/main">
  <p:tag name="NAME" val="TrackerNumBlue"/>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5.xml><?xml version="1.0" encoding="utf-8"?>
<p:tagLst xmlns:a="http://schemas.openxmlformats.org/drawingml/2006/main" xmlns:r="http://schemas.openxmlformats.org/officeDocument/2006/relationships" xmlns:p="http://schemas.openxmlformats.org/presentationml/2006/main">
  <p:tag name="NAME" val="TrackerNumBlue"/>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7.xml><?xml version="1.0" encoding="utf-8"?>
<p:tagLst xmlns:a="http://schemas.openxmlformats.org/drawingml/2006/main" xmlns:r="http://schemas.openxmlformats.org/officeDocument/2006/relationships" xmlns:p="http://schemas.openxmlformats.org/presentationml/2006/main">
  <p:tag name="NAME" val="TrackerNumBlue"/>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9.xml><?xml version="1.0" encoding="utf-8"?>
<p:tagLst xmlns:a="http://schemas.openxmlformats.org/drawingml/2006/main" xmlns:r="http://schemas.openxmlformats.org/officeDocument/2006/relationships" xmlns:p="http://schemas.openxmlformats.org/presentationml/2006/main">
  <p:tag name="NAME" val="TrackerNumBlu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0.xml><?xml version="1.0" encoding="utf-8"?>
<p:tagLst xmlns:a="http://schemas.openxmlformats.org/drawingml/2006/main" xmlns:r="http://schemas.openxmlformats.org/officeDocument/2006/relationships" xmlns:p="http://schemas.openxmlformats.org/presentationml/2006/main">
  <p:tag name="NAME" val="Sticky"/>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3.xml><?xml version="1.0" encoding="utf-8"?>
<p:tagLst xmlns:a="http://schemas.openxmlformats.org/drawingml/2006/main" xmlns:r="http://schemas.openxmlformats.org/officeDocument/2006/relationships" xmlns:p="http://schemas.openxmlformats.org/presentationml/2006/main">
  <p:tag name="NAME" val="TrackerNumBlue"/>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6.xml><?xml version="1.0" encoding="utf-8"?>
<p:tagLst xmlns:a="http://schemas.openxmlformats.org/drawingml/2006/main" xmlns:r="http://schemas.openxmlformats.org/officeDocument/2006/relationships" xmlns:p="http://schemas.openxmlformats.org/presentationml/2006/main">
  <p:tag name="NAME" val="TrackerNumBlue"/>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vveF__CrQUTGcWBm.eyjRQ"/>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oGQqzHywfIoU4Za8Eulxc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noPHpjo7CNDh2ESUL.koQ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yXzqm66T6KQox_sS7LuZ_Q"/>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jDanq5.9mTPjgGrn0tsno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kSh3TwETxRrSbRgLE10_a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Syp3eIG6zTjvsscMTUhD7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8OSFXA6y5NswKreO3m6h9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_CDgqcAHQHMBvVgSnU7XE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TCRr2xtjBygL3Cb2ZbS3bg"/>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nsoraEif1YEexV3uFH3r5g"/>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pNmRfWJwiwMlxeMuYx_hl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ebwy.AQDyubInu.dCHcccA"/>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kIS0NI2VFVyH9Nl6PR01g"/>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93KC4IUwPNEUaj9cRj9Ot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hHiyyfwT_VP5_55WXDiZe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ymTzTKAdrF1f6snhEodtM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tbfyAIBWBOdXnoxMqKOba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wwJwf2H6FKbf9lhzaNdmy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mRAk_VUW7P3As2thGuUro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ZGBs97N89GB9xQdbuVec1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abiJMuyZ0SDw2ZD8TnMbx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Swc8hzbtpPCZRh6bT0Eiiw"/>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OdZi8QBmxsTD3pp_.BoRZ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TUeXltfS5ZduA5j9._fBQ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ABxuV5RM5oB4oK9pBpa79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v.02gpFqT9C_soTG7dB8mw"/>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9hpJebU3szqVVO0auhyUt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dB28mnoudGoVCcdS8CaBN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02yK8VGYqT3dfMvaTRVNy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kHyD1WxsUk6ejr6TsFQN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PAYQwZwE6gcEsBv1kjQlBw"/>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QGoke5iQJF4Y2lTTOMQRuw"/>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KANeT3OSftzE9v3A5Xmfpw"/>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gfIGBJTmiYTKCKIQjcrgy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EXUIyCt9LTT5YWr1FajhH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65gvE.TknzJGNyLfx7x9Z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BGX3sScn3i72PF7zEeV20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xs5kAfTrjISo4n4WSacas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Y4q1fQ5_yIbBktqo_UBWAw"/>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MP3bpGRC8uFn3MQwGXLCPg"/>
</p:tagLst>
</file>

<file path=ppt/tags/tag7.xml><?xml version="1.0" encoding="utf-8"?>
<p:tagLst xmlns:a="http://schemas.openxmlformats.org/drawingml/2006/main" xmlns:r="http://schemas.openxmlformats.org/officeDocument/2006/relationships" xmlns:p="http://schemas.openxmlformats.org/presentationml/2006/main">
  <p:tag name="NAME" val="ACET"/>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0KQ7Vn2XSGkKHCwQqqCG9g"/>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6nbJ_gAPga6JMCiuprosog"/>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hcx.A.fZ7if58GN6xkm_lw"/>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f1xWfXbFKJB5ZrHOvQRnNA"/>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FSDIBINd6R93HOf4xsrUPw"/>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OPCFpaQzTXBGKMkVKzuhg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D7KysC8BgVe0veJuxwls5g"/>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Rgl5w.EnpqzCTyzNJ36R1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9zYKsHuaXeE8dYQeGWi0pw"/>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1RtvPYsYB7eA2njTZiJDfA"/>
</p:tagLst>
</file>

<file path=ppt/tags/tag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dXCD4hZQTBetZMvITZVFEA"/>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h_._vXPaDyb1Y5wHsba8h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TBRrdMiE4T.K3lko87075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ltWwLQshtGg2_.MbyLUoj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DkChGBg7Uj11BdsSbXNgc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NibdSOfLM8.K4Gb0AL7y2g"/>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ib7fUDng6J7Y05K4cL6zl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swlQiqDM9MhLOt86Y9rAkw"/>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YpZGkWaMZQ0uPnHjyPNMoA"/>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4D_NoZtPYF6N5PdC2lhBfg"/>
</p:tagLst>
</file>

<file path=ppt/tags/tag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Tc2RvRTOK9xUvd4t7RD6q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Ukr9ndb..N8v7A6HK35T7w"/>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uvKsuBplAs2yUTM4tF4B.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BXZwAcYVQZ1OKdXvr7orFg"/>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OMQ5MUWDbf9wlZizXTMv1w"/>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fuWlvtae5IhnZj__DOmGGg"/>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rrjVVS3p6svKaBWPYDPGg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onGO74tQFEh2WvQ6vFzm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TjT.52NWKJ2W2w1LE292E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Ak8US7obe6_BOvm7qG6KZw"/>
</p:tagLst>
</file>

<file path=ppt/tags/tag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wxX4r7LLYt4__DWk1qma5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kBsa.4mIJaP8rB45ifwI2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EjIg1WJrbCoDsuL4cJKQV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DfV.TC0Wbv5eu6Kutc0Mgg"/>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Mflmvw2CTE.AuwTdWGv1f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Cgg_VHnVKyUTUyLSUoySf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ZkfrpE_Dw.IqZkJG.Xr9zg"/>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EAZJwKS0I7gMN9AdzXcVnQ"/>
</p:tagLst>
</file>

<file path=ppt/tags/tag738.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Cm49pnt3IcAAJgOe3nRS8Q"/>
</p:tagLst>
</file>

<file path=ppt/tags/tag739.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VkV0HoSpP.X9LSj9LlJQQA"/>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40.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Cm49pnt3IcAAJgOe3nRS8Q"/>
</p:tagLst>
</file>

<file path=ppt/tags/tag741.xml><?xml version="1.0" encoding="utf-8"?>
<p:tagLst xmlns:a="http://schemas.openxmlformats.org/drawingml/2006/main" xmlns:r="http://schemas.openxmlformats.org/officeDocument/2006/relationships" xmlns:p="http://schemas.openxmlformats.org/presentationml/2006/main">
  <p:tag name="NAME" val="LineBasicVerticalDefault"/>
  <p:tag name="THINKCELLSHAPEDONOTDELETE" val="pVkV0HoSpP.X9LSj9LlJQQ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6.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747.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748.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749.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0.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751.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752.xml><?xml version="1.0" encoding="utf-8"?>
<p:tagLst xmlns:a="http://schemas.openxmlformats.org/drawingml/2006/main" xmlns:r="http://schemas.openxmlformats.org/officeDocument/2006/relationships" xmlns:p="http://schemas.openxmlformats.org/presentationml/2006/main">
  <p:tag name="1LEVEL" val="6"/>
  <p:tag name="2LEVEL" val="3"/>
  <p:tag name="3LEVEL" val="1.5"/>
  <p:tag name="4LEVEL" val="0.75"/>
  <p:tag name="5LEVEL" val="0.38"/>
</p:tagLst>
</file>

<file path=ppt/tags/tag753.xml><?xml version="1.0" encoding="utf-8"?>
<p:tagLst xmlns:a="http://schemas.openxmlformats.org/drawingml/2006/main" xmlns:r="http://schemas.openxmlformats.org/officeDocument/2006/relationships" xmlns:p="http://schemas.openxmlformats.org/presentationml/2006/main">
  <p:tag name="NAME" val="TrackerNumBlue"/>
</p:tagLst>
</file>

<file path=ppt/tags/tag754.xml><?xml version="1.0" encoding="utf-8"?>
<p:tagLst xmlns:a="http://schemas.openxmlformats.org/drawingml/2006/main" xmlns:r="http://schemas.openxmlformats.org/officeDocument/2006/relationships" xmlns:p="http://schemas.openxmlformats.org/presentationml/2006/main">
  <p:tag name="NAME" val="TrackerNumBlue"/>
</p:tagLst>
</file>

<file path=ppt/tags/tag755.xml><?xml version="1.0" encoding="utf-8"?>
<p:tagLst xmlns:a="http://schemas.openxmlformats.org/drawingml/2006/main" xmlns:r="http://schemas.openxmlformats.org/officeDocument/2006/relationships" xmlns:p="http://schemas.openxmlformats.org/presentationml/2006/main">
  <p:tag name="NAME" val="TrackerNumBlue"/>
</p:tagLst>
</file>

<file path=ppt/tags/tag756.xml><?xml version="1.0" encoding="utf-8"?>
<p:tagLst xmlns:a="http://schemas.openxmlformats.org/drawingml/2006/main" xmlns:r="http://schemas.openxmlformats.org/officeDocument/2006/relationships" xmlns:p="http://schemas.openxmlformats.org/presentationml/2006/main">
  <p:tag name="NAME" val="TrackerNumBlue"/>
</p:tagLst>
</file>

<file path=ppt/tags/tag757.xml><?xml version="1.0" encoding="utf-8"?>
<p:tagLst xmlns:a="http://schemas.openxmlformats.org/drawingml/2006/main" xmlns:r="http://schemas.openxmlformats.org/officeDocument/2006/relationships" xmlns:p="http://schemas.openxmlformats.org/presentationml/2006/main">
  <p:tag name="NAME" val="TrackerNumBlue"/>
</p:tagLst>
</file>

<file path=ppt/tags/tag758.xml><?xml version="1.0" encoding="utf-8"?>
<p:tagLst xmlns:a="http://schemas.openxmlformats.org/drawingml/2006/main" xmlns:r="http://schemas.openxmlformats.org/officeDocument/2006/relationships" xmlns:p="http://schemas.openxmlformats.org/presentationml/2006/main">
  <p:tag name="NAME" val="TrackerNumBlue"/>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761.xml><?xml version="1.0" encoding="utf-8"?>
<p:tagLst xmlns:a="http://schemas.openxmlformats.org/drawingml/2006/main" xmlns:r="http://schemas.openxmlformats.org/officeDocument/2006/relationships" xmlns:p="http://schemas.openxmlformats.org/presentationml/2006/main">
  <p:tag name="NAME" val="TrackerNumBlue"/>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3.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764.xml><?xml version="1.0" encoding="utf-8"?>
<p:tagLst xmlns:a="http://schemas.openxmlformats.org/drawingml/2006/main" xmlns:r="http://schemas.openxmlformats.org/officeDocument/2006/relationships" xmlns:p="http://schemas.openxmlformats.org/presentationml/2006/main">
  <p:tag name="NAME" val="TrackerNumBlue"/>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6.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767.xml><?xml version="1.0" encoding="utf-8"?>
<p:tagLst xmlns:a="http://schemas.openxmlformats.org/drawingml/2006/main" xmlns:r="http://schemas.openxmlformats.org/officeDocument/2006/relationships" xmlns:p="http://schemas.openxmlformats.org/presentationml/2006/main">
  <p:tag name="NAME" val="TrackerNumBlue"/>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NAME" val="TrackerNumBlu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73.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774.xml><?xml version="1.0" encoding="utf-8"?>
<p:tagLst xmlns:a="http://schemas.openxmlformats.org/drawingml/2006/main" xmlns:r="http://schemas.openxmlformats.org/officeDocument/2006/relationships" xmlns:p="http://schemas.openxmlformats.org/presentationml/2006/main">
  <p:tag name="SHAPENAME" val="4. Footnote"/>
</p:tagLst>
</file>

<file path=ppt/tags/tag775.xml><?xml version="1.0" encoding="utf-8"?>
<p:tagLst xmlns:a="http://schemas.openxmlformats.org/drawingml/2006/main" xmlns:r="http://schemas.openxmlformats.org/officeDocument/2006/relationships" xmlns:p="http://schemas.openxmlformats.org/presentationml/2006/main">
  <p:tag name="SHAPENAME" val="4. Footnote"/>
</p:tagLst>
</file>

<file path=ppt/tags/tag776.xml><?xml version="1.0" encoding="utf-8"?>
<p:tagLst xmlns:a="http://schemas.openxmlformats.org/drawingml/2006/main" xmlns:r="http://schemas.openxmlformats.org/officeDocument/2006/relationships" xmlns:p="http://schemas.openxmlformats.org/presentationml/2006/main">
  <p:tag name="NAME" val="TrackerNumWhite"/>
</p:tagLst>
</file>

<file path=ppt/tags/tag777.xml><?xml version="1.0" encoding="utf-8"?>
<p:tagLst xmlns:a="http://schemas.openxmlformats.org/drawingml/2006/main" xmlns:r="http://schemas.openxmlformats.org/officeDocument/2006/relationships" xmlns:p="http://schemas.openxmlformats.org/presentationml/2006/main">
  <p:tag name="NAME" val="TrackerNumBlue"/>
</p:tagLst>
</file>

<file path=ppt/tags/tag77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8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3.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784.xml><?xml version="1.0" encoding="utf-8"?>
<p:tagLst xmlns:a="http://schemas.openxmlformats.org/drawingml/2006/main" xmlns:r="http://schemas.openxmlformats.org/officeDocument/2006/relationships" xmlns:p="http://schemas.openxmlformats.org/presentationml/2006/main">
  <p:tag name="NAME" val="TrackerNumBlue"/>
</p:tagLst>
</file>

<file path=ppt/tags/tag785.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7.xml><?xml version="1.0" encoding="utf-8"?>
<p:tagLst xmlns:a="http://schemas.openxmlformats.org/drawingml/2006/main" xmlns:r="http://schemas.openxmlformats.org/officeDocument/2006/relationships" xmlns:p="http://schemas.openxmlformats.org/presentationml/2006/main">
  <p:tag name="NAME" val="TrackerNumBlue"/>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2.xml><?xml version="1.0" encoding="utf-8"?>
<p:tagLst xmlns:a="http://schemas.openxmlformats.org/drawingml/2006/main" xmlns:r="http://schemas.openxmlformats.org/officeDocument/2006/relationships" xmlns:p="http://schemas.openxmlformats.org/presentationml/2006/main">
  <p:tag name="NAME" val="LineBasicStrong"/>
</p:tagLst>
</file>

<file path=ppt/tags/tag793.xml><?xml version="1.0" encoding="utf-8"?>
<p:tagLst xmlns:a="http://schemas.openxmlformats.org/drawingml/2006/main" xmlns:r="http://schemas.openxmlformats.org/officeDocument/2006/relationships" xmlns:p="http://schemas.openxmlformats.org/presentationml/2006/main">
  <p:tag name="NAME" val="LineBasicStrong"/>
</p:tagLst>
</file>

<file path=ppt/tags/tag794.xml><?xml version="1.0" encoding="utf-8"?>
<p:tagLst xmlns:a="http://schemas.openxmlformats.org/drawingml/2006/main" xmlns:r="http://schemas.openxmlformats.org/officeDocument/2006/relationships" xmlns:p="http://schemas.openxmlformats.org/presentationml/2006/main">
  <p:tag name="NAME" val="LineBasicStron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Nv6sAU9Fm81LZ76KHe.Ohg"/>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CRbyZNygg70HOqP.kCugg"/>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tX4VdLuCD9Ty_M._1rNzV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G58zyNkRgw4oAl9WZD7O6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xq1f7VLIwJ3.hFoZR2yQ9A"/>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WryUpl.QHSST7SPXn1Cw2w"/>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QOSKsTNd1cVWlR_V.fl9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RCahiJZHc2eiicC_WiLK4A"/>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qivZv17McewAEN5SYAeNrg"/>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69ZwEkwnizXCmYWQ6.Yts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qmri4lKQ5tYDDrMTk7Q7h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egyprnspgKEgjJvLGkuiF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79Qy7SgoEOq3QOCzFL1.k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jTuaXC6EBoYhsrgat83Sog"/>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ll3gGfb5TNPQ6NM.LroWdg"/>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0daG9yQ8vIGQk4bomxlTgw"/>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2UTj9nGpezDoCjNuvY1nPg"/>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sp7N9_TvY2ZTRykr6jvtq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NeDswBdOQ.nom9C3rcGLn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wgnzy8UYxNQyZpXlUOUo1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EQPk4lXugTQ0XGbl4bN3yA"/>
</p:tagLst>
</file>

<file path=ppt/tags/tag816.xml><?xml version="1.0" encoding="utf-8"?>
<p:tagLst xmlns:a="http://schemas.openxmlformats.org/drawingml/2006/main" xmlns:r="http://schemas.openxmlformats.org/officeDocument/2006/relationships" xmlns:p="http://schemas.openxmlformats.org/presentationml/2006/main">
  <p:tag name="NAME" val="LineBasicStrong"/>
</p:tagLst>
</file>

<file path=ppt/tags/tag817.xml><?xml version="1.0" encoding="utf-8"?>
<p:tagLst xmlns:a="http://schemas.openxmlformats.org/drawingml/2006/main" xmlns:r="http://schemas.openxmlformats.org/officeDocument/2006/relationships" xmlns:p="http://schemas.openxmlformats.org/presentationml/2006/main">
  <p:tag name="NAME" val="LineBasicStrong"/>
</p:tagLst>
</file>

<file path=ppt/tags/tag818.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20.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1.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2.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3.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4.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5.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6.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7.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8.xml><?xml version="1.0" encoding="utf-8"?>
<p:tagLst xmlns:a="http://schemas.openxmlformats.org/drawingml/2006/main" xmlns:r="http://schemas.openxmlformats.org/officeDocument/2006/relationships" xmlns:p="http://schemas.openxmlformats.org/presentationml/2006/main">
  <p:tag name="NAME" val="LineBasicStrong"/>
</p:tagLst>
</file>

<file path=ppt/tags/tag829.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0.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1.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2.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3.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4.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5.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6.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7.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8.xml><?xml version="1.0" encoding="utf-8"?>
<p:tagLst xmlns:a="http://schemas.openxmlformats.org/drawingml/2006/main" xmlns:r="http://schemas.openxmlformats.org/officeDocument/2006/relationships" xmlns:p="http://schemas.openxmlformats.org/presentationml/2006/main">
  <p:tag name="NAME" val="LineBasicStrong"/>
</p:tagLst>
</file>

<file path=ppt/tags/tag839.xml><?xml version="1.0" encoding="utf-8"?>
<p:tagLst xmlns:a="http://schemas.openxmlformats.org/drawingml/2006/main" xmlns:r="http://schemas.openxmlformats.org/officeDocument/2006/relationships" xmlns:p="http://schemas.openxmlformats.org/presentationml/2006/main">
  <p:tag name="NAME" val="LineBasicStron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0.xml><?xml version="1.0" encoding="utf-8"?>
<p:tagLst xmlns:a="http://schemas.openxmlformats.org/drawingml/2006/main" xmlns:r="http://schemas.openxmlformats.org/officeDocument/2006/relationships" xmlns:p="http://schemas.openxmlformats.org/presentationml/2006/main">
  <p:tag name="NAME" val="LineBasicStrong"/>
</p:tagLst>
</file>

<file path=ppt/tags/tag841.xml><?xml version="1.0" encoding="utf-8"?>
<p:tagLst xmlns:a="http://schemas.openxmlformats.org/drawingml/2006/main" xmlns:r="http://schemas.openxmlformats.org/officeDocument/2006/relationships" xmlns:p="http://schemas.openxmlformats.org/presentationml/2006/main">
  <p:tag name="NAME" val="LineBasicStrong"/>
</p:tagLst>
</file>

<file path=ppt/tags/tag842.xml><?xml version="1.0" encoding="utf-8"?>
<p:tagLst xmlns:a="http://schemas.openxmlformats.org/drawingml/2006/main" xmlns:r="http://schemas.openxmlformats.org/officeDocument/2006/relationships" xmlns:p="http://schemas.openxmlformats.org/presentationml/2006/main">
  <p:tag name="NAME" val="LineBasicStrong"/>
</p:tagLst>
</file>

<file path=ppt/tags/tag843.xml><?xml version="1.0" encoding="utf-8"?>
<p:tagLst xmlns:a="http://schemas.openxmlformats.org/drawingml/2006/main" xmlns:r="http://schemas.openxmlformats.org/officeDocument/2006/relationships" xmlns:p="http://schemas.openxmlformats.org/presentationml/2006/main">
  <p:tag name="NAME" val="LineBasicStrong"/>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0.xml><?xml version="1.0" encoding="utf-8"?>
<p:tagLst xmlns:a="http://schemas.openxmlformats.org/drawingml/2006/main" xmlns:r="http://schemas.openxmlformats.org/officeDocument/2006/relationships" xmlns:p="http://schemas.openxmlformats.org/presentationml/2006/main">
  <p:tag name="NAME" val="TrackerNumBlue"/>
</p:tagLst>
</file>

<file path=ppt/tags/tag851.xml><?xml version="1.0" encoding="utf-8"?>
<p:tagLst xmlns:a="http://schemas.openxmlformats.org/drawingml/2006/main" xmlns:r="http://schemas.openxmlformats.org/officeDocument/2006/relationships" xmlns:p="http://schemas.openxmlformats.org/presentationml/2006/main">
  <p:tag name="NAME" val="TrackerNumBlue"/>
</p:tagLst>
</file>

<file path=ppt/tags/tag852.xml><?xml version="1.0" encoding="utf-8"?>
<p:tagLst xmlns:a="http://schemas.openxmlformats.org/drawingml/2006/main" xmlns:r="http://schemas.openxmlformats.org/officeDocument/2006/relationships" xmlns:p="http://schemas.openxmlformats.org/presentationml/2006/main">
  <p:tag name="NAME" val="TrackerNumBlue"/>
</p:tagLst>
</file>

<file path=ppt/tags/tag853.xml><?xml version="1.0" encoding="utf-8"?>
<p:tagLst xmlns:a="http://schemas.openxmlformats.org/drawingml/2006/main" xmlns:r="http://schemas.openxmlformats.org/officeDocument/2006/relationships" xmlns:p="http://schemas.openxmlformats.org/presentationml/2006/main">
  <p:tag name="NAME" val="TrackerNumBlue"/>
</p:tagLst>
</file>

<file path=ppt/tags/tag854.xml><?xml version="1.0" encoding="utf-8"?>
<p:tagLst xmlns:a="http://schemas.openxmlformats.org/drawingml/2006/main" xmlns:r="http://schemas.openxmlformats.org/officeDocument/2006/relationships" xmlns:p="http://schemas.openxmlformats.org/presentationml/2006/main">
  <p:tag name="NAME" val="TrackerNumBlue"/>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0rkP3.Xgd_z1wfrNHj9VFg"/>
</p:tagLst>
</file>

<file path=ppt/tags/tag8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58.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59.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0.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61.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62.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63.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64.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65.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6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mrUj_aNBsHV9PnXnSNZoKg"/>
</p:tagLst>
</file>

<file path=ppt/tags/tag8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71.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72.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73.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74.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75.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7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0.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81.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82.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886.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87.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88.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89.xml><?xml version="1.0" encoding="utf-8"?>
<p:tagLst xmlns:a="http://schemas.openxmlformats.org/drawingml/2006/main" xmlns:r="http://schemas.openxmlformats.org/officeDocument/2006/relationships" xmlns:p="http://schemas.openxmlformats.org/presentationml/2006/main">
  <p:tag name="NAME" val="GreyLineContentSeparatorDefault"/>
</p:tagLst>
</file>

<file path=ppt/tags/tag89.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92.xml><?xml version="1.0" encoding="utf-8"?>
<p:tagLst xmlns:a="http://schemas.openxmlformats.org/drawingml/2006/main" xmlns:r="http://schemas.openxmlformats.org/officeDocument/2006/relationships" xmlns:p="http://schemas.openxmlformats.org/presentationml/2006/main">
  <p:tag name="SHAPENAME" val="5. Source"/>
</p:tagLst>
</file>

<file path=ppt/tags/tag893.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4.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5.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6.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7.xml><?xml version="1.0" encoding="utf-8"?>
<p:tagLst xmlns:a="http://schemas.openxmlformats.org/drawingml/2006/main" xmlns:r="http://schemas.openxmlformats.org/officeDocument/2006/relationships" xmlns:p="http://schemas.openxmlformats.org/presentationml/2006/main">
  <p:tag name="NAME" val="LineBasicStrong"/>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00.xml><?xml version="1.0" encoding="utf-8"?>
<p:tagLst xmlns:a="http://schemas.openxmlformats.org/drawingml/2006/main" xmlns:r="http://schemas.openxmlformats.org/officeDocument/2006/relationships" xmlns:p="http://schemas.openxmlformats.org/presentationml/2006/main">
  <p:tag name="SHAPENAME" val="5. Source"/>
</p:tagLst>
</file>

<file path=ppt/tags/tag901.xml><?xml version="1.0" encoding="utf-8"?>
<p:tagLst xmlns:a="http://schemas.openxmlformats.org/drawingml/2006/main" xmlns:r="http://schemas.openxmlformats.org/officeDocument/2006/relationships" xmlns:p="http://schemas.openxmlformats.org/presentationml/2006/main">
  <p:tag name="NAME" val="LineBasicStrong"/>
</p:tagLst>
</file>

<file path=ppt/tags/tag902.xml><?xml version="1.0" encoding="utf-8"?>
<p:tagLst xmlns:a="http://schemas.openxmlformats.org/drawingml/2006/main" xmlns:r="http://schemas.openxmlformats.org/officeDocument/2006/relationships" xmlns:p="http://schemas.openxmlformats.org/presentationml/2006/main">
  <p:tag name="NAME" val="LineBasicStrong"/>
</p:tagLst>
</file>

<file path=ppt/tags/tag903.xml><?xml version="1.0" encoding="utf-8"?>
<p:tagLst xmlns:a="http://schemas.openxmlformats.org/drawingml/2006/main" xmlns:r="http://schemas.openxmlformats.org/officeDocument/2006/relationships" xmlns:p="http://schemas.openxmlformats.org/presentationml/2006/main">
  <p:tag name="NAME" val="LineBasicStrong"/>
</p:tagLst>
</file>

<file path=ppt/tags/tag904.xml><?xml version="1.0" encoding="utf-8"?>
<p:tagLst xmlns:a="http://schemas.openxmlformats.org/drawingml/2006/main" xmlns:r="http://schemas.openxmlformats.org/officeDocument/2006/relationships" xmlns:p="http://schemas.openxmlformats.org/presentationml/2006/main">
  <p:tag name="NAME" val="LineBasicStron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07.xml><?xml version="1.0" encoding="utf-8"?>
<p:tagLst xmlns:a="http://schemas.openxmlformats.org/drawingml/2006/main" xmlns:r="http://schemas.openxmlformats.org/officeDocument/2006/relationships" xmlns:p="http://schemas.openxmlformats.org/presentationml/2006/main">
  <p:tag name="SHAPENAME" val="5. Source"/>
</p:tagLst>
</file>

<file path=ppt/tags/tag908.xml><?xml version="1.0" encoding="utf-8"?>
<p:tagLst xmlns:a="http://schemas.openxmlformats.org/drawingml/2006/main" xmlns:r="http://schemas.openxmlformats.org/officeDocument/2006/relationships" xmlns:p="http://schemas.openxmlformats.org/presentationml/2006/main">
  <p:tag name="NAME" val="LineBasicStrong"/>
</p:tagLst>
</file>

<file path=ppt/tags/tag909.xml><?xml version="1.0" encoding="utf-8"?>
<p:tagLst xmlns:a="http://schemas.openxmlformats.org/drawingml/2006/main" xmlns:r="http://schemas.openxmlformats.org/officeDocument/2006/relationships" xmlns:p="http://schemas.openxmlformats.org/presentationml/2006/main">
  <p:tag name="NAME" val="LineBasicStrong"/>
</p:tagLst>
</file>

<file path=ppt/tags/tag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0.xml><?xml version="1.0" encoding="utf-8"?>
<p:tagLst xmlns:a="http://schemas.openxmlformats.org/drawingml/2006/main" xmlns:r="http://schemas.openxmlformats.org/officeDocument/2006/relationships" xmlns:p="http://schemas.openxmlformats.org/presentationml/2006/main">
  <p:tag name="NAME" val="LineBasicStrong"/>
</p:tagLst>
</file>

<file path=ppt/tags/tag911.xml><?xml version="1.0" encoding="utf-8"?>
<p:tagLst xmlns:a="http://schemas.openxmlformats.org/drawingml/2006/main" xmlns:r="http://schemas.openxmlformats.org/officeDocument/2006/relationships" xmlns:p="http://schemas.openxmlformats.org/presentationml/2006/main">
  <p:tag name="NAME" val="LineBasicStrong"/>
</p:tagLst>
</file>

<file path=ppt/tags/tag912.xml><?xml version="1.0" encoding="utf-8"?>
<p:tagLst xmlns:a="http://schemas.openxmlformats.org/drawingml/2006/main" xmlns:r="http://schemas.openxmlformats.org/officeDocument/2006/relationships" xmlns:p="http://schemas.openxmlformats.org/presentationml/2006/main">
  <p:tag name="NAME" val="LineBasicStron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9AF27E40-36C6-4524-B55C-2496A44DAD24}"/>
    </a:ext>
  </a:extLst>
</a:theme>
</file>

<file path=ppt/theme/theme2.xml><?xml version="1.0" encoding="utf-8"?>
<a:theme xmlns:a="http://schemas.openxmlformats.org/drawingml/2006/main" name="Contrast">
  <a:themeElements>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1F8B9D"/>
        </a:lt1>
        <a:dk2>
          <a:srgbClr val="000000"/>
        </a:dk2>
        <a:lt2>
          <a:srgbClr val="000000"/>
        </a:lt2>
        <a:accent1>
          <a:srgbClr val="FFFFFF"/>
        </a:accent1>
        <a:accent2>
          <a:srgbClr val="00AEC7"/>
        </a:accent2>
        <a:accent3>
          <a:srgbClr val="7C858C"/>
        </a:accent3>
        <a:accent4>
          <a:srgbClr val="26D07C"/>
        </a:accent4>
        <a:accent5>
          <a:srgbClr val="003865"/>
        </a:accent5>
        <a:accent6>
          <a:srgbClr val="685BC7"/>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DD447390-42C6-4045-A404-EE24DB9FFF3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themeOverrid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5">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quot;createdAt&quot;:null,&quot;id&quot;:2,&quot;link&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linkText&quot;:&quot;Learn more.&quot;,&quot;longDescription&quot;:&quot;Start times are delayed due to a technical issue that is now resolved. While we work to restore normal services levels, please contact the Service Desk if you have a client-critical request.&quot;,&quot;shortDescription&quot;:&quot;A recent Microsoft Office update may cause SlideRequest to disappear from your toolbar. Restore from File&gt;Account&gt;Get Add-ins. &quot;,&quot;showOnAddin&quot;:1,&quot;source&quot;:&quot;web-addin&quot;,&quot;updatedAt&quot;:{},&quot;webAddinAnnouncementText&quot;:{&quot;body&quot;:&quot;A recent Microsoft Office update may cause SlideRequest to disappear from your toolbar. Restore from File&gt;Account&gt;Get Add-ins. &quot;,&quot;heading&quot;:&quot;Alert!&quot;,&quot;primaryAction&quot;:{&quot;label&quot;:&quot;Learn more.&quot;,&quot;url&quot;:&quot;https://mckinsey.service-now.com/ghd/en/sliderequest-add-in-not-showing-in-powerpoint?id=mck_ghd_kb_article&amp;utm_medium=web&amp;utm_source=ghd_website&amp;utm_content=ai_search_result&amp;sysparm_article=KO106994&amp;sys_kb_id=7e689c03d1083210cacde81885285f84&amp;table=kb_knowledge&amp;searchTerm=sliderequest&quot;},&quot;secondaryAction&quot;:{&quot;label&quot;:&quot;&quot;,&quot;url&quot;:&quot;&quot;},&quot;style&quot;:&quot;warning&quot;}},&quot;chargeCodeRegistered&quot;:false,&quot;coreServicesLimit&quot;:15,&quot;critical&quot;:0,&quot;description&quot;:&quot;&quot;,&quot;eligibleForPlus&quot;:true,&quot;enableFPS&quot;:&quot;true&quot;,&quot;featureFlag&quot;:{&quot;overnightDeliveryEnabled&quot;:false},&quot;formType&quot;:&quot;&quot;,&quot;inScope&quot;:true,&quot;isBoxDisabled&quot;:false,&quot;isCTEEnabled&quot;:false,&quot;lane&quot;:&quot;NA&quot;,&quot;maxStartTime&quot;:480,&quot;message&quot;:&quot;&quot;,&quot;outSourced&quot;:true,&quot;platform&quot;:&quot;GW&quot;,&quot;showInternal&quot;:false,&quot;userRegistered&quot;:false,&quot;chargeCode&quot;:&quot;valid&quot;,&quot;projectType&quot;:&quot;Client&quot;,&quot;subLane&quot;:&quot;&quot;,&quot;code&quot;:&quot;1490ML01&quot;,&quot;updatedAt&quot;:&quot;2026-03-04T02:28:54.228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82BB0A-1751-41DA-8B60-3D51A8A5CECF}">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131D89-EB5F-45FE-8031-A736CA7001EF}">
  <ds:schemaRefs>
    <ds:schemaRef ds:uri="http://schemas.microsoft.com/sharepoint/v3/contenttype/forms"/>
  </ds:schemaRefs>
</ds:datastoreItem>
</file>

<file path=customXml/itemProps3.xml><?xml version="1.0" encoding="utf-8"?>
<ds:datastoreItem xmlns:ds="http://schemas.openxmlformats.org/officeDocument/2006/customXml" ds:itemID="{4088E84E-FE87-43F7-BCE6-5A46C17D6D9B}">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8595HP01_CF_16x9_ENG_V1</Template>
  <Application>Microsoft Office PowerPoint</Application>
  <PresentationFormat>Widescreen</PresentationFormat>
  <Slides>68</Slides>
  <Notes>6</Notes>
  <HiddenSlides>0</HiddenSlide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White</vt:lpstr>
      <vt:lpstr>Contrast</vt:lpstr>
      <vt:lpstr>Large Load Interconnection Batch Study Workshop</vt:lpstr>
      <vt:lpstr>Agenda</vt:lpstr>
      <vt:lpstr>Agenda</vt:lpstr>
      <vt:lpstr>Batch Zero Revision Request Timeline</vt:lpstr>
      <vt:lpstr>Revision Request Process Flow</vt:lpstr>
      <vt:lpstr>Related PUCT Activities</vt:lpstr>
      <vt:lpstr>Reminder of Scope and Priorities for Workshops</vt:lpstr>
      <vt:lpstr>Agenda</vt:lpstr>
      <vt:lpstr>Agenda</vt:lpstr>
      <vt:lpstr>Defining study validity: trade-off between certainty and system reliability</vt:lpstr>
      <vt:lpstr>Proposed Batch inclusion and treatment depend on timing of study completion and milestone achievement</vt:lpstr>
      <vt:lpstr>Proposed Batch inclusion and treatment depend on timing of study completion and milestone achievement</vt:lpstr>
      <vt:lpstr>PGRR145 Study Validity FAQ</vt:lpstr>
      <vt:lpstr>Agenda</vt:lpstr>
      <vt:lpstr>Two approaches to allocating future MWs: early certainty vs. alignment with transmission development</vt:lpstr>
      <vt:lpstr>Agenda</vt:lpstr>
      <vt:lpstr>Concept Review - CLRs (Not netted with any Generation or Batteries)</vt:lpstr>
      <vt:lpstr>Provisional CLRs – Structure of Revision Requests1</vt:lpstr>
      <vt:lpstr>Provisional CLRs – Definition1</vt:lpstr>
      <vt:lpstr>Provisional Controllable Load Resources (PCLRs) in Batch Zero1</vt:lpstr>
      <vt:lpstr>Provisional Controllable Load Resources (PCLRs) in Batch Zero1</vt:lpstr>
      <vt:lpstr>Provisional Controllable Load Resources (PCLRs) in Batch Zero1</vt:lpstr>
      <vt:lpstr>Provisional Controllable Load Resources (PCLRs) in Batch Zero1</vt:lpstr>
      <vt:lpstr>Overview of PCLR Bid Capping Process1</vt:lpstr>
      <vt:lpstr>PCLRs – Topics Still Under Internal Discussion1</vt:lpstr>
      <vt:lpstr>Agenda</vt:lpstr>
      <vt:lpstr>BYOG Self-Limiting Facility (SLF)</vt:lpstr>
      <vt:lpstr>Conceptual Batch Zero BYOG operating configurations for Large Load interconnection3</vt:lpstr>
      <vt:lpstr>Key design and implementation questions</vt:lpstr>
      <vt:lpstr>Agenda</vt:lpstr>
      <vt:lpstr>Controllable Load Resource Rules</vt:lpstr>
      <vt:lpstr>Co-Location with Existing Generation Rules</vt:lpstr>
      <vt:lpstr>Co-Location with New Generation Rules</vt:lpstr>
      <vt:lpstr>Batch Zero Overview – Two Phases</vt:lpstr>
      <vt:lpstr>Batch Zero Study Scope Overview</vt:lpstr>
      <vt:lpstr>Batch Zero Study Methodology and Study Elements</vt:lpstr>
      <vt:lpstr>Outputs, Deliverables, and Timeline</vt:lpstr>
      <vt:lpstr>Batch Zero process flow chart for studied load</vt:lpstr>
      <vt:lpstr>Proposed Batch Zero Timeline</vt:lpstr>
      <vt:lpstr>Case Build</vt:lpstr>
      <vt:lpstr>Steady State Analysis</vt:lpstr>
      <vt:lpstr>Stability Screening Study</vt:lpstr>
      <vt:lpstr>Final Report</vt:lpstr>
      <vt:lpstr>Developer Commitment Deadline</vt:lpstr>
      <vt:lpstr>Batch Refinement Study</vt:lpstr>
      <vt:lpstr>RPG Comment Period</vt:lpstr>
      <vt:lpstr>RPG Study Mode</vt:lpstr>
      <vt:lpstr>TAC and Board</vt:lpstr>
      <vt:lpstr>Steady-State Batch Study process: 6-month study cadence with continuous planning integration</vt:lpstr>
      <vt:lpstr>Fundamental Principles for ERCOT's Proposed Batch Zero Criteria</vt:lpstr>
      <vt:lpstr>Eligibility flowchart: how to assess if a load is included for Batch Zero?</vt:lpstr>
      <vt:lpstr>Deep-dive: “Included as base load” (1/2)</vt:lpstr>
      <vt:lpstr>Deep-dive: “Included as base load” (2/2)</vt:lpstr>
      <vt:lpstr>Deep-dive: “Studied in Batch Zero”</vt:lpstr>
      <vt:lpstr>Interconnection Studies – Treatment of complete and valid existing studies</vt:lpstr>
      <vt:lpstr>ERCOT sequentially evaluates legacy interconnection studies based on timing to determine eligibility for treatment as base load</vt:lpstr>
      <vt:lpstr>Deep-dive: “Not included in Batch Zero”</vt:lpstr>
      <vt:lpstr>Demonstrated Development Activity</vt:lpstr>
      <vt:lpstr>Incorporating PUC Project 58481 into Batch Zero: Two Implementation Pathways</vt:lpstr>
      <vt:lpstr>Stakeholder feedback received to date</vt:lpstr>
      <vt:lpstr>Stakeholder feedback highlights: key themes across submissions</vt:lpstr>
      <vt:lpstr>Stakeholder feedback concentrates on legacy project treatment and study validity in Batch Zero</vt:lpstr>
      <vt:lpstr>Deep dive: Section 9.2 stakeholder feedback on eligibility and study validity</vt:lpstr>
      <vt:lpstr>Study validity and re-evaluation (9.2.1.4): stakeholder feedback deep-dive</vt:lpstr>
      <vt:lpstr>Base load eligibility criteria (9.2.1.1): stakeholder feedback deep-dive</vt:lpstr>
      <vt:lpstr>Frequently Asked Questions (1/3)</vt:lpstr>
      <vt:lpstr>Frequently Asked Questions (2/3)</vt:lpstr>
      <vt:lpstr>Frequently Asked Questions (3/3)</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revision>6</cp:revision>
  <dcterms:created xsi:type="dcterms:W3CDTF">2026-03-23T21:54:52Z</dcterms:created>
  <dcterms:modified xsi:type="dcterms:W3CDTF">2026-03-30T14:21:12Z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ContentTypeId">
    <vt:lpwstr>0x0101003CD0E9D229717A45A0F014C745A02018</vt:lpwstr>
  </property>
  <property fmtid="{D5CDD505-2E9C-101B-9397-08002B2CF9AE}" pid="11" name="MediaServiceImageTags">
    <vt:lpwstr/>
  </property>
  <property fmtid="{D5CDD505-2E9C-101B-9397-08002B2CF9AE}" pid="12" name="MSIP_Label_7084cbda-52b8-46fb-a7b7-cb5bd465ed85_Enabled">
    <vt:lpwstr>true</vt:lpwstr>
  </property>
  <property fmtid="{D5CDD505-2E9C-101B-9397-08002B2CF9AE}" pid="13" name="MSIP_Label_7084cbda-52b8-46fb-a7b7-cb5bd465ed85_SetDate">
    <vt:lpwstr>2026-03-23T22:29:58Z</vt:lpwstr>
  </property>
  <property fmtid="{D5CDD505-2E9C-101B-9397-08002B2CF9AE}" pid="14" name="MSIP_Label_7084cbda-52b8-46fb-a7b7-cb5bd465ed85_Method">
    <vt:lpwstr>Standard</vt:lpwstr>
  </property>
  <property fmtid="{D5CDD505-2E9C-101B-9397-08002B2CF9AE}" pid="15" name="MSIP_Label_7084cbda-52b8-46fb-a7b7-cb5bd465ed85_Name">
    <vt:lpwstr>Internal</vt:lpwstr>
  </property>
  <property fmtid="{D5CDD505-2E9C-101B-9397-08002B2CF9AE}" pid="16" name="MSIP_Label_7084cbda-52b8-46fb-a7b7-cb5bd465ed85_SiteId">
    <vt:lpwstr>0afb747d-bff7-4596-a9fc-950ef9e0ec45</vt:lpwstr>
  </property>
  <property fmtid="{D5CDD505-2E9C-101B-9397-08002B2CF9AE}" pid="17" name="MSIP_Label_7084cbda-52b8-46fb-a7b7-cb5bd465ed85_ActionId">
    <vt:lpwstr>508ae287-7fd8-4e1f-aa98-6eff3bb679d0</vt:lpwstr>
  </property>
  <property fmtid="{D5CDD505-2E9C-101B-9397-08002B2CF9AE}" pid="18" name="MSIP_Label_7084cbda-52b8-46fb-a7b7-cb5bd465ed85_ContentBits">
    <vt:lpwstr>0</vt:lpwstr>
  </property>
  <property fmtid="{D5CDD505-2E9C-101B-9397-08002B2CF9AE}" pid="19" name="MSIP_Label_7084cbda-52b8-46fb-a7b7-cb5bd465ed85_Tag">
    <vt:lpwstr>10, 3, 0, 2</vt:lpwstr>
  </property>
  <property fmtid="{D5CDD505-2E9C-101B-9397-08002B2CF9AE}" pid="20" name="_dlc_DocIdItemGuid">
    <vt:lpwstr>41a17869-4a60-44c9-ab9f-761557d6b77a</vt:lpwstr>
  </property>
</Properties>
</file>