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22"/>
  </p:notesMasterIdLst>
  <p:handoutMasterIdLst>
    <p:handoutMasterId r:id="rId23"/>
  </p:handoutMasterIdLst>
  <p:sldIdLst>
    <p:sldId id="542" r:id="rId7"/>
    <p:sldId id="543" r:id="rId8"/>
    <p:sldId id="544" r:id="rId9"/>
    <p:sldId id="686" r:id="rId10"/>
    <p:sldId id="687" r:id="rId11"/>
    <p:sldId id="545" r:id="rId12"/>
    <p:sldId id="546" r:id="rId13"/>
    <p:sldId id="739" r:id="rId14"/>
    <p:sldId id="740" r:id="rId15"/>
    <p:sldId id="741" r:id="rId16"/>
    <p:sldId id="742" r:id="rId17"/>
    <p:sldId id="743" r:id="rId18"/>
    <p:sldId id="744" r:id="rId19"/>
    <p:sldId id="752" r:id="rId20"/>
    <p:sldId id="738"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210E16-8D79-8505-F57C-62CAD3E6CDAD}" name="Rowe, Evan" initials="RE" userId="S::Evan.Rowe@ercot.com::d81abe1c-6950-4df8-9373-68ccbd619277" providerId="AD"/>
  <p188:author id="{681943A9-36B9-8CCE-5BB5-53154F9E201A}" name="Springer, Agee" initials="SA" userId="S::Agee.Springer@ercot.com::c70aae34-03cc-4ca4-9dc9-ab0f1f0f7e1f" providerId="AD"/>
  <p188:author id="{B23A98CE-C3AC-ADFF-85B2-5D055AEDD4B0}" name="Rowe, Evan" initials="RE" userId="S::evan.rowe@ercot.com::d81abe1c-6950-4df8-9373-68ccbd6192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6770"/>
    <a:srgbClr val="26D07C"/>
    <a:srgbClr val="685BC7"/>
    <a:srgbClr val="5B6771"/>
    <a:srgbClr val="003865"/>
    <a:srgbClr val="00AEC7"/>
    <a:srgbClr val="DEE1E2"/>
    <a:srgbClr val="FF8200"/>
    <a:srgbClr val="FFE6CC"/>
    <a:srgbClr val="E7E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1152" y="30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3/27/2026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3/27/2026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3542540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2042974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accent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1">
                <a:solidFill>
                  <a:schemeClr val="tx1"/>
                </a:solidFill>
              </a:defRPr>
            </a:lvl2pPr>
            <a:lvl3pPr>
              <a:defRPr sz="1400" b="1">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accent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8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4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8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8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600" b="0">
                <a:solidFill>
                  <a:schemeClr val="tx1"/>
                </a:solidFill>
              </a:defRPr>
            </a:lvl1pPr>
            <a:lvl2pPr>
              <a:defRPr sz="2400">
                <a:solidFill>
                  <a:srgbClr val="5B6770"/>
                </a:solidFill>
              </a:defRPr>
            </a:lvl2pPr>
            <a:lvl3pPr>
              <a:defRPr sz="2000">
                <a:solidFill>
                  <a:srgbClr val="5B6770"/>
                </a:solidFill>
              </a:defRPr>
            </a:lvl3pPr>
            <a:lvl4pPr>
              <a:defRPr sz="1800">
                <a:solidFill>
                  <a:srgbClr val="5B6770"/>
                </a:solidFill>
              </a:defRPr>
            </a:lvl4pPr>
            <a:lvl5pPr>
              <a:defRPr sz="16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tx1"/>
                </a:solidFill>
              </a:defRPr>
            </a:lvl1pPr>
            <a:lvl2pPr algn="l">
              <a:defRPr sz="2000">
                <a:solidFill>
                  <a:schemeClr val="tx2"/>
                </a:solidFill>
              </a:defRPr>
            </a:lvl2pPr>
            <a:lvl3pPr algn="l">
              <a:defRPr sz="1800">
                <a:solidFill>
                  <a:schemeClr val="tx2"/>
                </a:solidFill>
              </a:defRPr>
            </a:lvl3pPr>
            <a:lvl4pPr algn="l">
              <a:defRPr sz="1600">
                <a:solidFill>
                  <a:schemeClr val="tx2"/>
                </a:solidFill>
              </a:defRPr>
            </a:lvl4pPr>
            <a:lvl5pPr algn="l">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08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2" y="6553200"/>
            <a:ext cx="1196753" cy="246221"/>
          </a:xfrm>
          <a:prstGeom prst="rect">
            <a:avLst/>
          </a:prstGeom>
          <a:noFill/>
        </p:spPr>
        <p:txBody>
          <a:bodyPr wrap="square" rtlCol="0">
            <a:spAutoFit/>
          </a:bodyPr>
          <a:lstStyle/>
          <a:p>
            <a:r>
              <a:rPr lang="en-US" sz="10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34000" y="2028616"/>
            <a:ext cx="5646034" cy="2431435"/>
          </a:xfrm>
          <a:prstGeom prst="rect">
            <a:avLst/>
          </a:prstGeom>
          <a:noFill/>
        </p:spPr>
        <p:txBody>
          <a:bodyPr wrap="square" rtlCol="0">
            <a:spAutoFit/>
          </a:bodyPr>
          <a:lstStyle/>
          <a:p>
            <a:r>
              <a:rPr lang="en-US" sz="2800" b="1" dirty="0">
                <a:solidFill>
                  <a:schemeClr val="tx2"/>
                </a:solidFill>
              </a:rPr>
              <a:t>Large Load Interconnection Status Update</a:t>
            </a:r>
          </a:p>
          <a:p>
            <a:endParaRPr lang="en-US" sz="2400" dirty="0">
              <a:solidFill>
                <a:schemeClr val="tx2"/>
              </a:solidFill>
            </a:endParaRPr>
          </a:p>
          <a:p>
            <a:r>
              <a:rPr lang="en-US" sz="2400" dirty="0">
                <a:solidFill>
                  <a:schemeClr val="tx2"/>
                </a:solidFill>
              </a:rPr>
              <a:t>Large Load Integration Team</a:t>
            </a:r>
          </a:p>
          <a:p>
            <a:endParaRPr lang="en-US" sz="2400" dirty="0">
              <a:solidFill>
                <a:schemeClr val="tx2"/>
              </a:solidFill>
            </a:endParaRPr>
          </a:p>
          <a:p>
            <a:r>
              <a:rPr lang="en-US" sz="2400" dirty="0">
                <a:solidFill>
                  <a:schemeClr val="tx2"/>
                </a:solidFill>
              </a:rPr>
              <a:t>March 26, 2026</a:t>
            </a:r>
            <a:endParaRPr lang="en-US" sz="2400" dirty="0">
              <a:solidFill>
                <a:schemeClr val="tx2"/>
              </a:solidFill>
              <a:cs typeface="Arial"/>
            </a:endParaRPr>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12FFF-E43D-FBAC-7D66-3BD573888A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C0F1FD-9DBB-41EC-D0C9-C57962A01BF6}"/>
              </a:ext>
            </a:extLst>
          </p:cNvPr>
          <p:cNvSpPr>
            <a:spLocks noGrp="1"/>
          </p:cNvSpPr>
          <p:nvPr>
            <p:ph type="title"/>
          </p:nvPr>
        </p:nvSpPr>
        <p:spPr/>
        <p:txBody>
          <a:bodyPr/>
          <a:lstStyle/>
          <a:p>
            <a:r>
              <a:rPr lang="en-US" dirty="0"/>
              <a:t>Large Load Project Submittal Date</a:t>
            </a:r>
          </a:p>
        </p:txBody>
      </p:sp>
      <p:sp>
        <p:nvSpPr>
          <p:cNvPr id="4" name="Slide Number Placeholder 3">
            <a:extLst>
              <a:ext uri="{FF2B5EF4-FFF2-40B4-BE49-F238E27FC236}">
                <a16:creationId xmlns:a16="http://schemas.microsoft.com/office/drawing/2014/main" id="{60ABE4E4-B11D-6F86-2D0D-2A6992F4607F}"/>
              </a:ext>
            </a:extLst>
          </p:cNvPr>
          <p:cNvSpPr>
            <a:spLocks noGrp="1"/>
          </p:cNvSpPr>
          <p:nvPr>
            <p:ph type="sldNum" sz="quarter" idx="4"/>
          </p:nvPr>
        </p:nvSpPr>
        <p:spPr/>
        <p:txBody>
          <a:bodyPr/>
          <a:lstStyle/>
          <a:p>
            <a:fld id="{1D93BD3E-1E9A-4970-A6F7-E7AC52762E0C}" type="slidenum">
              <a:rPr lang="en-US" smtClean="0"/>
              <a:pPr/>
              <a:t>10</a:t>
            </a:fld>
            <a:endParaRPr lang="en-US"/>
          </a:p>
        </p:txBody>
      </p:sp>
      <p:grpSp>
        <p:nvGrpSpPr>
          <p:cNvPr id="7" name="Group 6">
            <a:extLst>
              <a:ext uri="{FF2B5EF4-FFF2-40B4-BE49-F238E27FC236}">
                <a16:creationId xmlns:a16="http://schemas.microsoft.com/office/drawing/2014/main" id="{27169DEF-91CC-9E22-6E20-E55E0B77451A}"/>
              </a:ext>
            </a:extLst>
          </p:cNvPr>
          <p:cNvGrpSpPr/>
          <p:nvPr/>
        </p:nvGrpSpPr>
        <p:grpSpPr>
          <a:xfrm>
            <a:off x="1371600" y="914400"/>
            <a:ext cx="10058400" cy="5029200"/>
            <a:chOff x="1371600" y="914400"/>
            <a:chExt cx="10058400" cy="5029200"/>
          </a:xfrm>
        </p:grpSpPr>
        <p:pic>
          <p:nvPicPr>
            <p:cNvPr id="5" name="Picture 4" descr="11_requested_date_mw_per_tsp.png"/>
            <p:cNvPicPr>
              <a:picLocks noChangeAspect="1"/>
            </p:cNvPicPr>
            <p:nvPr/>
          </p:nvPicPr>
          <p:blipFill>
            <a:blip r:embed="rId2"/>
            <a:stretch>
              <a:fillRect/>
            </a:stretch>
          </p:blipFill>
          <p:spPr>
            <a:xfrm>
              <a:off x="1371600" y="914400"/>
              <a:ext cx="10058400" cy="5029200"/>
            </a:xfrm>
            <a:prstGeom prst="rect">
              <a:avLst/>
            </a:prstGeom>
          </p:spPr>
        </p:pic>
        <p:sp>
          <p:nvSpPr>
            <p:cNvPr id="6" name="Rectangle 5">
              <a:extLst>
                <a:ext uri="{FF2B5EF4-FFF2-40B4-BE49-F238E27FC236}">
                  <a16:creationId xmlns:a16="http://schemas.microsoft.com/office/drawing/2014/main" id="{13B7A0AC-8A1C-4706-C31C-10735189508A}"/>
                </a:ext>
              </a:extLst>
            </p:cNvPr>
            <p:cNvSpPr/>
            <p:nvPr/>
          </p:nvSpPr>
          <p:spPr>
            <a:xfrm>
              <a:off x="2017059" y="5307106"/>
              <a:ext cx="412376" cy="4482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07AB1DD5-F372-0CA9-6362-A61074E018CC}"/>
                </a:ext>
              </a:extLst>
            </p:cNvPr>
            <p:cNvSpPr txBox="1"/>
            <p:nvPr/>
          </p:nvSpPr>
          <p:spPr>
            <a:xfrm rot="19006623">
              <a:off x="1952939" y="5227738"/>
              <a:ext cx="705007" cy="484748"/>
            </a:xfrm>
            <a:prstGeom prst="rect">
              <a:avLst/>
            </a:prstGeom>
            <a:noFill/>
          </p:spPr>
          <p:txBody>
            <a:bodyPr wrap="square" rtlCol="0">
              <a:spAutoFit/>
            </a:bodyPr>
            <a:lstStyle/>
            <a:p>
              <a:r>
                <a:rPr lang="en-US" sz="850" dirty="0"/>
                <a:t>LL totals before 2023-Q1</a:t>
              </a:r>
            </a:p>
          </p:txBody>
        </p:sp>
      </p:grpSp>
    </p:spTree>
    <p:extLst>
      <p:ext uri="{BB962C8B-B14F-4D97-AF65-F5344CB8AC3E}">
        <p14:creationId xmlns:p14="http://schemas.microsoft.com/office/powerpoint/2010/main" val="1623861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EB768-1BD3-B431-4F2C-9F3AACA1E2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755E88-95B3-5860-67FC-2768C2C5A96B}"/>
              </a:ext>
            </a:extLst>
          </p:cNvPr>
          <p:cNvSpPr>
            <a:spLocks noGrp="1"/>
          </p:cNvSpPr>
          <p:nvPr>
            <p:ph type="title"/>
          </p:nvPr>
        </p:nvSpPr>
        <p:spPr/>
        <p:txBody>
          <a:bodyPr/>
          <a:lstStyle/>
          <a:p>
            <a:r>
              <a:rPr lang="en-US" dirty="0"/>
              <a:t>Large Load Project In Service Date</a:t>
            </a:r>
          </a:p>
        </p:txBody>
      </p:sp>
      <p:sp>
        <p:nvSpPr>
          <p:cNvPr id="4" name="Slide Number Placeholder 3">
            <a:extLst>
              <a:ext uri="{FF2B5EF4-FFF2-40B4-BE49-F238E27FC236}">
                <a16:creationId xmlns:a16="http://schemas.microsoft.com/office/drawing/2014/main" id="{849D46DF-15A6-CC09-C595-BE17429C6C0B}"/>
              </a:ext>
            </a:extLst>
          </p:cNvPr>
          <p:cNvSpPr>
            <a:spLocks noGrp="1"/>
          </p:cNvSpPr>
          <p:nvPr>
            <p:ph type="sldNum" sz="quarter" idx="4"/>
          </p:nvPr>
        </p:nvSpPr>
        <p:spPr/>
        <p:txBody>
          <a:bodyPr/>
          <a:lstStyle/>
          <a:p>
            <a:fld id="{1D93BD3E-1E9A-4970-A6F7-E7AC52762E0C}" type="slidenum">
              <a:rPr lang="en-US" smtClean="0"/>
              <a:pPr/>
              <a:t>11</a:t>
            </a:fld>
            <a:endParaRPr lang="en-US"/>
          </a:p>
        </p:txBody>
      </p:sp>
      <p:pic>
        <p:nvPicPr>
          <p:cNvPr id="5" name="Picture 4" descr="10_in_service_mw_per_tsp.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2896261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77F69-4F79-5C5E-44C1-D825B0F7B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43817B-B6F5-9B53-605D-DE2CC6B14463}"/>
              </a:ext>
            </a:extLst>
          </p:cNvPr>
          <p:cNvSpPr>
            <a:spLocks noGrp="1"/>
          </p:cNvSpPr>
          <p:nvPr>
            <p:ph type="title"/>
          </p:nvPr>
        </p:nvSpPr>
        <p:spPr/>
        <p:txBody>
          <a:bodyPr/>
          <a:lstStyle/>
          <a:p>
            <a:r>
              <a:rPr lang="en-US" dirty="0"/>
              <a:t>Large Load Project Distribution by Type</a:t>
            </a:r>
          </a:p>
        </p:txBody>
      </p:sp>
      <p:sp>
        <p:nvSpPr>
          <p:cNvPr id="4" name="Slide Number Placeholder 3">
            <a:extLst>
              <a:ext uri="{FF2B5EF4-FFF2-40B4-BE49-F238E27FC236}">
                <a16:creationId xmlns:a16="http://schemas.microsoft.com/office/drawing/2014/main" id="{7E99423F-35B7-D111-02CA-D91E6EE03195}"/>
              </a:ext>
            </a:extLst>
          </p:cNvPr>
          <p:cNvSpPr>
            <a:spLocks noGrp="1"/>
          </p:cNvSpPr>
          <p:nvPr>
            <p:ph type="sldNum" sz="quarter" idx="4"/>
          </p:nvPr>
        </p:nvSpPr>
        <p:spPr/>
        <p:txBody>
          <a:bodyPr/>
          <a:lstStyle/>
          <a:p>
            <a:fld id="{1D93BD3E-1E9A-4970-A6F7-E7AC52762E0C}" type="slidenum">
              <a:rPr lang="en-US" smtClean="0"/>
              <a:pPr/>
              <a:t>12</a:t>
            </a:fld>
            <a:endParaRPr lang="en-US"/>
          </a:p>
        </p:txBody>
      </p:sp>
      <p:pic>
        <p:nvPicPr>
          <p:cNvPr id="5" name="Picture 4" descr="12_load_type_pie_chart.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4275477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A8106-36C7-74B4-C284-A5B1410B84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09D8F7-E94C-0F93-0ED1-75992CE29FDA}"/>
              </a:ext>
            </a:extLst>
          </p:cNvPr>
          <p:cNvSpPr>
            <a:spLocks noGrp="1"/>
          </p:cNvSpPr>
          <p:nvPr>
            <p:ph type="title"/>
          </p:nvPr>
        </p:nvSpPr>
        <p:spPr/>
        <p:txBody>
          <a:bodyPr/>
          <a:lstStyle/>
          <a:p>
            <a:r>
              <a:rPr lang="en-US" dirty="0"/>
              <a:t>Large Load Project Distribution by Load Zone</a:t>
            </a:r>
          </a:p>
        </p:txBody>
      </p:sp>
      <p:sp>
        <p:nvSpPr>
          <p:cNvPr id="4" name="Slide Number Placeholder 3">
            <a:extLst>
              <a:ext uri="{FF2B5EF4-FFF2-40B4-BE49-F238E27FC236}">
                <a16:creationId xmlns:a16="http://schemas.microsoft.com/office/drawing/2014/main" id="{D6CA50EF-A383-FF03-B405-DB10F2159249}"/>
              </a:ext>
            </a:extLst>
          </p:cNvPr>
          <p:cNvSpPr>
            <a:spLocks noGrp="1"/>
          </p:cNvSpPr>
          <p:nvPr>
            <p:ph type="sldNum" sz="quarter" idx="4"/>
          </p:nvPr>
        </p:nvSpPr>
        <p:spPr/>
        <p:txBody>
          <a:bodyPr/>
          <a:lstStyle/>
          <a:p>
            <a:fld id="{1D93BD3E-1E9A-4970-A6F7-E7AC52762E0C}" type="slidenum">
              <a:rPr lang="en-US" smtClean="0"/>
              <a:pPr/>
              <a:t>13</a:t>
            </a:fld>
            <a:endParaRPr lang="en-US"/>
          </a:p>
        </p:txBody>
      </p:sp>
      <p:pic>
        <p:nvPicPr>
          <p:cNvPr id="5" name="Picture 4" descr="13_load_zone_mw.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4122589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3F929-47AC-FAE4-C77E-AAA26A2EED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5520E-848C-A45D-5CA4-0A78C9B123E1}"/>
              </a:ext>
            </a:extLst>
          </p:cNvPr>
          <p:cNvSpPr>
            <a:spLocks noGrp="1"/>
          </p:cNvSpPr>
          <p:nvPr>
            <p:ph type="title"/>
          </p:nvPr>
        </p:nvSpPr>
        <p:spPr/>
        <p:txBody>
          <a:bodyPr/>
          <a:lstStyle/>
          <a:p>
            <a:r>
              <a:rPr lang="en-US" dirty="0"/>
              <a:t>Large Load Project Distribution by Load Zone</a:t>
            </a:r>
          </a:p>
        </p:txBody>
      </p:sp>
      <p:sp>
        <p:nvSpPr>
          <p:cNvPr id="4" name="Slide Number Placeholder 3">
            <a:extLst>
              <a:ext uri="{FF2B5EF4-FFF2-40B4-BE49-F238E27FC236}">
                <a16:creationId xmlns:a16="http://schemas.microsoft.com/office/drawing/2014/main" id="{5D770585-CF7D-4033-E4B5-EA52B128B56D}"/>
              </a:ext>
            </a:extLst>
          </p:cNvPr>
          <p:cNvSpPr>
            <a:spLocks noGrp="1"/>
          </p:cNvSpPr>
          <p:nvPr>
            <p:ph type="sldNum" sz="quarter" idx="4"/>
          </p:nvPr>
        </p:nvSpPr>
        <p:spPr/>
        <p:txBody>
          <a:bodyPr/>
          <a:lstStyle/>
          <a:p>
            <a:fld id="{1D93BD3E-1E9A-4970-A6F7-E7AC52762E0C}" type="slidenum">
              <a:rPr lang="en-US" smtClean="0"/>
              <a:pPr/>
              <a:t>14</a:t>
            </a:fld>
            <a:endParaRPr lang="en-US"/>
          </a:p>
        </p:txBody>
      </p:sp>
      <p:pic>
        <p:nvPicPr>
          <p:cNvPr id="5" name="Picture 4" descr="13_load_zone_num_projects.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120076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6E9AE0-9965-0B64-0958-65F5A2D6BB5C}"/>
              </a:ext>
            </a:extLst>
          </p:cNvPr>
          <p:cNvSpPr>
            <a:spLocks noGrp="1"/>
          </p:cNvSpPr>
          <p:nvPr>
            <p:ph type="ctrTitle"/>
          </p:nvPr>
        </p:nvSpPr>
        <p:spPr/>
        <p:txBody>
          <a:bodyPr/>
          <a:lstStyle/>
          <a:p>
            <a:r>
              <a:rPr lang="en-US" sz="6600" dirty="0"/>
              <a:t>Questions?</a:t>
            </a:r>
            <a:endParaRPr lang="en-US" dirty="0"/>
          </a:p>
        </p:txBody>
      </p:sp>
      <p:sp>
        <p:nvSpPr>
          <p:cNvPr id="4" name="Slide Number Placeholder 3">
            <a:extLst>
              <a:ext uri="{FF2B5EF4-FFF2-40B4-BE49-F238E27FC236}">
                <a16:creationId xmlns:a16="http://schemas.microsoft.com/office/drawing/2014/main" id="{8EB02930-5654-7EC7-ABA9-3D487DCA9CB9}"/>
              </a:ext>
            </a:extLst>
          </p:cNvPr>
          <p:cNvSpPr>
            <a:spLocks noGrp="1"/>
          </p:cNvSpPr>
          <p:nvPr>
            <p:ph type="sldNum" sz="quarter" idx="4"/>
          </p:nvPr>
        </p:nvSpPr>
        <p:spPr/>
        <p:txBody>
          <a:bodyPr/>
          <a:lstStyle/>
          <a:p>
            <a:fld id="{1D93BD3E-1E9A-4970-A6F7-E7AC52762E0C}" type="slidenum">
              <a:rPr lang="en-US" smtClean="0"/>
              <a:pPr/>
              <a:t>15</a:t>
            </a:fld>
            <a:endParaRPr lang="en-US" dirty="0"/>
          </a:p>
        </p:txBody>
      </p:sp>
      <p:sp>
        <p:nvSpPr>
          <p:cNvPr id="2" name="TextBox 1">
            <a:extLst>
              <a:ext uri="{FF2B5EF4-FFF2-40B4-BE49-F238E27FC236}">
                <a16:creationId xmlns:a16="http://schemas.microsoft.com/office/drawing/2014/main" id="{D871ADA5-2D49-5117-8EAC-E11331A879E4}"/>
              </a:ext>
            </a:extLst>
          </p:cNvPr>
          <p:cNvSpPr txBox="1"/>
          <p:nvPr/>
        </p:nvSpPr>
        <p:spPr>
          <a:xfrm>
            <a:off x="3729569" y="3541317"/>
            <a:ext cx="7751231" cy="369332"/>
          </a:xfrm>
          <a:prstGeom prst="rect">
            <a:avLst/>
          </a:prstGeom>
          <a:noFill/>
        </p:spPr>
        <p:txBody>
          <a:bodyPr wrap="square" rtlCol="0">
            <a:spAutoFit/>
          </a:bodyPr>
          <a:lstStyle/>
          <a:p>
            <a:r>
              <a:rPr lang="en-US" dirty="0"/>
              <a:t>email: LargeloadInterconnection@ercot.com</a:t>
            </a:r>
          </a:p>
        </p:txBody>
      </p:sp>
    </p:spTree>
    <p:extLst>
      <p:ext uri="{BB962C8B-B14F-4D97-AF65-F5344CB8AC3E}">
        <p14:creationId xmlns:p14="http://schemas.microsoft.com/office/powerpoint/2010/main" val="31079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69F0-DCBF-AEC5-4009-D80CC19F61F4}"/>
              </a:ext>
            </a:extLst>
          </p:cNvPr>
          <p:cNvSpPr>
            <a:spLocks noGrp="1"/>
          </p:cNvSpPr>
          <p:nvPr>
            <p:ph type="title"/>
          </p:nvPr>
        </p:nvSpPr>
        <p:spPr/>
        <p:txBody>
          <a:bodyPr/>
          <a:lstStyle/>
          <a:p>
            <a:r>
              <a:rPr lang="en-US" dirty="0"/>
              <a:t>Large Load Queue – Past 12 Months</a:t>
            </a:r>
          </a:p>
        </p:txBody>
      </p:sp>
      <p:sp>
        <p:nvSpPr>
          <p:cNvPr id="4" name="Slide Number Placeholder 3">
            <a:extLst>
              <a:ext uri="{FF2B5EF4-FFF2-40B4-BE49-F238E27FC236}">
                <a16:creationId xmlns:a16="http://schemas.microsoft.com/office/drawing/2014/main" id="{AC8BC900-B366-BF25-4AD9-074FD4D7E584}"/>
              </a:ext>
            </a:extLst>
          </p:cNvPr>
          <p:cNvSpPr>
            <a:spLocks noGrp="1"/>
          </p:cNvSpPr>
          <p:nvPr>
            <p:ph type="sldNum" sz="quarter" idx="4"/>
          </p:nvPr>
        </p:nvSpPr>
        <p:spPr/>
        <p:txBody>
          <a:bodyPr/>
          <a:lstStyle/>
          <a:p>
            <a:fld id="{1D93BD3E-1E9A-4970-A6F7-E7AC52762E0C}" type="slidenum">
              <a:rPr lang="en-US" smtClean="0"/>
              <a:pPr/>
              <a:t>2</a:t>
            </a:fld>
            <a:endParaRPr lang="en-US"/>
          </a:p>
        </p:txBody>
      </p:sp>
      <p:pic>
        <p:nvPicPr>
          <p:cNvPr id="5" name="Picture 4" descr="stacked_bar_chart.png"/>
          <p:cNvPicPr>
            <a:picLocks noChangeAspect="1"/>
          </p:cNvPicPr>
          <p:nvPr/>
        </p:nvPicPr>
        <p:blipFill>
          <a:blip r:embed="rId2"/>
          <a:stretch>
            <a:fillRect/>
          </a:stretch>
        </p:blipFill>
        <p:spPr>
          <a:xfrm>
            <a:off x="2560320" y="914400"/>
            <a:ext cx="7210697" cy="4206240"/>
          </a:xfrm>
          <a:prstGeom prst="rect">
            <a:avLst/>
          </a:prstGeom>
        </p:spPr>
      </p:pic>
      <p:sp>
        <p:nvSpPr>
          <p:cNvPr id="7" name="Content Placeholder 6">
            <a:extLst>
              <a:ext uri="{FF2B5EF4-FFF2-40B4-BE49-F238E27FC236}">
                <a16:creationId xmlns:a16="http://schemas.microsoft.com/office/drawing/2014/main" id="{B033B644-CC92-A893-7232-48E6C8FC333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05073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0F473-5DCE-AFFC-5612-F3893A1F840D}"/>
              </a:ext>
            </a:extLst>
          </p:cNvPr>
          <p:cNvSpPr>
            <a:spLocks noGrp="1"/>
          </p:cNvSpPr>
          <p:nvPr>
            <p:ph type="title"/>
          </p:nvPr>
        </p:nvSpPr>
        <p:spPr/>
        <p:txBody>
          <a:bodyPr/>
          <a:lstStyle/>
          <a:p>
            <a:r>
              <a:rPr lang="en-US" dirty="0"/>
              <a:t>Current Large Load Interconnection Queue</a:t>
            </a:r>
          </a:p>
        </p:txBody>
      </p:sp>
      <p:sp>
        <p:nvSpPr>
          <p:cNvPr id="4" name="Slide Number Placeholder 3">
            <a:extLst>
              <a:ext uri="{FF2B5EF4-FFF2-40B4-BE49-F238E27FC236}">
                <a16:creationId xmlns:a16="http://schemas.microsoft.com/office/drawing/2014/main" id="{E3743958-7D9C-52A8-464F-7E321DB771BA}"/>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5" name="Content Placeholder 2">
            <a:extLst>
              <a:ext uri="{FF2B5EF4-FFF2-40B4-BE49-F238E27FC236}">
                <a16:creationId xmlns:a16="http://schemas.microsoft.com/office/drawing/2014/main" id="{582627A6-05D4-3C8C-AC39-FA2FD5FFCC37}"/>
              </a:ext>
            </a:extLst>
          </p:cNvPr>
          <p:cNvSpPr>
            <a:spLocks noGrp="1"/>
          </p:cNvSpPr>
          <p:nvPr>
            <p:ph idx="1"/>
          </p:nvPr>
        </p:nvSpPr>
        <p:spPr>
          <a:xfrm>
            <a:off x="8013290" y="762001"/>
            <a:ext cx="4042326" cy="5490080"/>
          </a:xfrm>
        </p:spPr>
        <p:txBody>
          <a:bodyPr lIns="91440" tIns="45720" rIns="91440" bIns="45720" anchor="t"/>
          <a:lstStyle/>
          <a:p>
            <a:pPr marL="112713" indent="-112713"/>
            <a:r>
              <a:rPr lang="en-US" sz="1200" b="1" dirty="0"/>
              <a:t>Observed Energized – </a:t>
            </a:r>
            <a:r>
              <a:rPr lang="en-US" sz="1200" dirty="0"/>
              <a:t>Projects that have received Approval to Energize from ERCOT Operations and are fully operational. Represented by all time non-simultaneous peak load consumption.</a:t>
            </a:r>
          </a:p>
          <a:p>
            <a:pPr marL="112713" indent="-112713"/>
            <a:r>
              <a:rPr lang="en-US" sz="1200" b="1" dirty="0"/>
              <a:t>Approved to Energize (A2E) but Not Operational – </a:t>
            </a:r>
            <a:r>
              <a:rPr lang="en-US" sz="1200" dirty="0"/>
              <a:t>Projects that have received Approval to Energize from ERCOT Operations but are not observed to be operational.</a:t>
            </a:r>
          </a:p>
          <a:p>
            <a:pPr marL="112713" indent="-112713"/>
            <a:r>
              <a:rPr lang="en-US" sz="1200" b="1" dirty="0"/>
              <a:t>Planning Studies Approved – </a:t>
            </a:r>
            <a:r>
              <a:rPr lang="en-US" sz="1200" dirty="0"/>
              <a:t>Projects that have received ERCOT approval of required interconnection studies. Any MWs that were not approved are reclassified as No Studies Submitted.</a:t>
            </a:r>
          </a:p>
          <a:p>
            <a:pPr marL="112713" indent="-112713"/>
            <a:r>
              <a:rPr lang="en-US" sz="1200" b="1" dirty="0"/>
              <a:t>Under ERCOT Review – </a:t>
            </a:r>
            <a:r>
              <a:rPr lang="en-US" sz="1200" dirty="0"/>
              <a:t>Projects that have studies under review by ERCOT.</a:t>
            </a:r>
          </a:p>
          <a:p>
            <a:pPr marL="112713" indent="-112713"/>
            <a:r>
              <a:rPr lang="en-US" sz="1200" b="1" dirty="0"/>
              <a:t>No Studies Submitted – </a:t>
            </a:r>
            <a:r>
              <a:rPr lang="en-US" sz="1200" dirty="0"/>
              <a:t>Projects that are tracked by ERCOT but that have not yet provided sufficient information for ERCOT to begin review. Additionally, MWs that were not approved by ERCOT after review of planning studies are included in this category until a path to interconnect these MWs is identified, or the customer cancels the interconnection request.</a:t>
            </a:r>
            <a:endParaRPr lang="en-US" sz="1200" b="1" dirty="0"/>
          </a:p>
          <a:p>
            <a:endParaRPr lang="en-US" sz="1600" dirty="0"/>
          </a:p>
        </p:txBody>
      </p:sp>
      <p:pic>
        <p:nvPicPr>
          <p:cNvPr id="6" name="Picture 5" descr="projected_large_load_growth_with_in_service_dates.png"/>
          <p:cNvPicPr>
            <a:picLocks noChangeAspect="1"/>
          </p:cNvPicPr>
          <p:nvPr/>
        </p:nvPicPr>
        <p:blipFill>
          <a:blip r:embed="rId2"/>
          <a:stretch>
            <a:fillRect/>
          </a:stretch>
        </p:blipFill>
        <p:spPr>
          <a:xfrm>
            <a:off x="1097280" y="914400"/>
            <a:ext cx="6364224" cy="5303520"/>
          </a:xfrm>
          <a:prstGeom prst="rect">
            <a:avLst/>
          </a:prstGeom>
        </p:spPr>
      </p:pic>
    </p:spTree>
    <p:extLst>
      <p:ext uri="{BB962C8B-B14F-4D97-AF65-F5344CB8AC3E}">
        <p14:creationId xmlns:p14="http://schemas.microsoft.com/office/powerpoint/2010/main" val="1747541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5984D-0FCC-9962-DD23-260592EC4DB0}"/>
              </a:ext>
            </a:extLst>
          </p:cNvPr>
          <p:cNvSpPr>
            <a:spLocks noGrp="1"/>
          </p:cNvSpPr>
          <p:nvPr>
            <p:ph type="title"/>
          </p:nvPr>
        </p:nvSpPr>
        <p:spPr/>
        <p:txBody>
          <a:bodyPr/>
          <a:lstStyle/>
          <a:p>
            <a:r>
              <a:rPr lang="en-US" dirty="0"/>
              <a:t>ERCOT Approvals – Past 12 Months</a:t>
            </a:r>
          </a:p>
        </p:txBody>
      </p:sp>
      <p:sp>
        <p:nvSpPr>
          <p:cNvPr id="4" name="Slide Number Placeholder 3">
            <a:extLst>
              <a:ext uri="{FF2B5EF4-FFF2-40B4-BE49-F238E27FC236}">
                <a16:creationId xmlns:a16="http://schemas.microsoft.com/office/drawing/2014/main" id="{35B598C6-82A6-A96A-C8F8-C47496DD655A}"/>
              </a:ext>
            </a:extLst>
          </p:cNvPr>
          <p:cNvSpPr>
            <a:spLocks noGrp="1"/>
          </p:cNvSpPr>
          <p:nvPr>
            <p:ph type="sldNum" sz="quarter" idx="4"/>
          </p:nvPr>
        </p:nvSpPr>
        <p:spPr/>
        <p:txBody>
          <a:bodyPr/>
          <a:lstStyle/>
          <a:p>
            <a:fld id="{1D93BD3E-1E9A-4970-A6F7-E7AC52762E0C}" type="slidenum">
              <a:rPr lang="en-US" smtClean="0"/>
              <a:pPr/>
              <a:t>4</a:t>
            </a:fld>
            <a:endParaRPr lang="en-US" dirty="0"/>
          </a:p>
        </p:txBody>
      </p:sp>
      <p:pic>
        <p:nvPicPr>
          <p:cNvPr id="8" name="Picture 7" descr="approved_to_energize_chart.png"/>
          <p:cNvPicPr>
            <a:picLocks noChangeAspect="1"/>
          </p:cNvPicPr>
          <p:nvPr/>
        </p:nvPicPr>
        <p:blipFill>
          <a:blip r:embed="rId3"/>
          <a:stretch>
            <a:fillRect/>
          </a:stretch>
        </p:blipFill>
        <p:spPr>
          <a:xfrm>
            <a:off x="2367166" y="1558449"/>
            <a:ext cx="7210697" cy="4206240"/>
          </a:xfrm>
          <a:prstGeom prst="rect">
            <a:avLst/>
          </a:prstGeom>
        </p:spPr>
      </p:pic>
    </p:spTree>
    <p:extLst>
      <p:ext uri="{BB962C8B-B14F-4D97-AF65-F5344CB8AC3E}">
        <p14:creationId xmlns:p14="http://schemas.microsoft.com/office/powerpoint/2010/main" val="2948006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B1823-5029-139E-521F-B469CE66E02B}"/>
              </a:ext>
            </a:extLst>
          </p:cNvPr>
          <p:cNvSpPr>
            <a:spLocks noGrp="1"/>
          </p:cNvSpPr>
          <p:nvPr>
            <p:ph type="title"/>
          </p:nvPr>
        </p:nvSpPr>
        <p:spPr/>
        <p:txBody>
          <a:bodyPr/>
          <a:lstStyle/>
          <a:p>
            <a:r>
              <a:rPr lang="en-US" dirty="0"/>
              <a:t>Loads Approved to Energize – By Zone &amp; Project Type</a:t>
            </a:r>
          </a:p>
        </p:txBody>
      </p:sp>
      <p:sp>
        <p:nvSpPr>
          <p:cNvPr id="3" name="Content Placeholder 2">
            <a:extLst>
              <a:ext uri="{FF2B5EF4-FFF2-40B4-BE49-F238E27FC236}">
                <a16:creationId xmlns:a16="http://schemas.microsoft.com/office/drawing/2014/main" id="{EEE9F307-9D46-8554-F43B-CF0E75A0CC52}"/>
              </a:ext>
            </a:extLst>
          </p:cNvPr>
          <p:cNvSpPr>
            <a:spLocks noGrp="1"/>
          </p:cNvSpPr>
          <p:nvPr>
            <p:ph idx="1"/>
          </p:nvPr>
        </p:nvSpPr>
        <p:spPr>
          <a:xfrm>
            <a:off x="406400" y="717150"/>
            <a:ext cx="11439236" cy="1243617"/>
          </a:xfrm>
        </p:spPr>
        <p:txBody>
          <a:bodyPr/>
          <a:lstStyle/>
          <a:p>
            <a:endParaRPr lang="en-US" sz="1800" dirty="0">
              <a:solidFill>
                <a:srgbClr val="5B6770"/>
              </a:solidFill>
            </a:endParaRPr>
          </a:p>
        </p:txBody>
      </p:sp>
      <p:sp>
        <p:nvSpPr>
          <p:cNvPr id="4" name="Slide Number Placeholder 3">
            <a:extLst>
              <a:ext uri="{FF2B5EF4-FFF2-40B4-BE49-F238E27FC236}">
                <a16:creationId xmlns:a16="http://schemas.microsoft.com/office/drawing/2014/main" id="{AA43C7A1-B7C8-7FBE-A583-3F65649BE0FE}"/>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10" name="TextBox 9">
            <a:extLst>
              <a:ext uri="{FF2B5EF4-FFF2-40B4-BE49-F238E27FC236}">
                <a16:creationId xmlns:a16="http://schemas.microsoft.com/office/drawing/2014/main" id="{10E88357-2EBA-25D1-5E75-51CE59602230}"/>
              </a:ext>
            </a:extLst>
          </p:cNvPr>
          <p:cNvSpPr txBox="1"/>
          <p:nvPr/>
        </p:nvSpPr>
        <p:spPr>
          <a:xfrm>
            <a:off x="4767979" y="5314380"/>
            <a:ext cx="199505" cy="276999"/>
          </a:xfrm>
          <a:prstGeom prst="rect">
            <a:avLst/>
          </a:prstGeom>
          <a:noFill/>
        </p:spPr>
        <p:txBody>
          <a:bodyPr wrap="square" rtlCol="0">
            <a:spAutoFit/>
          </a:bodyPr>
          <a:lstStyle/>
          <a:p>
            <a:r>
              <a:rPr lang="en-US" sz="1200" dirty="0"/>
              <a:t>*</a:t>
            </a:r>
          </a:p>
        </p:txBody>
      </p:sp>
      <p:sp>
        <p:nvSpPr>
          <p:cNvPr id="11" name="TextBox 10">
            <a:extLst>
              <a:ext uri="{FF2B5EF4-FFF2-40B4-BE49-F238E27FC236}">
                <a16:creationId xmlns:a16="http://schemas.microsoft.com/office/drawing/2014/main" id="{CC0D7BC9-E202-83BE-1FF5-FC39845AB280}"/>
              </a:ext>
            </a:extLst>
          </p:cNvPr>
          <p:cNvSpPr txBox="1"/>
          <p:nvPr/>
        </p:nvSpPr>
        <p:spPr>
          <a:xfrm>
            <a:off x="4551277" y="6175701"/>
            <a:ext cx="3149482" cy="276999"/>
          </a:xfrm>
          <a:prstGeom prst="rect">
            <a:avLst/>
          </a:prstGeom>
          <a:noFill/>
        </p:spPr>
        <p:txBody>
          <a:bodyPr wrap="square" rtlCol="0">
            <a:spAutoFit/>
          </a:bodyPr>
          <a:lstStyle/>
          <a:p>
            <a:r>
              <a:rPr lang="en-US" sz="1200" dirty="0">
                <a:solidFill>
                  <a:srgbClr val="5B6770"/>
                </a:solidFill>
              </a:rPr>
              <a:t>*</a:t>
            </a:r>
            <a:r>
              <a:rPr lang="en-US" sz="800" dirty="0">
                <a:solidFill>
                  <a:srgbClr val="5B6770"/>
                </a:solidFill>
              </a:rPr>
              <a:t>Other Includes LZ_NORTH, LZ_SOUTH, and LZ_HOUSTON</a:t>
            </a:r>
            <a:endParaRPr lang="en-US" sz="1200" dirty="0">
              <a:solidFill>
                <a:srgbClr val="5B6770"/>
              </a:solidFill>
            </a:endParaRPr>
          </a:p>
        </p:txBody>
      </p:sp>
      <p:pic>
        <p:nvPicPr>
          <p:cNvPr id="12" name="Picture 11" descr="west_vs_other_stacked_load.png"/>
          <p:cNvPicPr>
            <a:picLocks noChangeAspect="1"/>
          </p:cNvPicPr>
          <p:nvPr/>
        </p:nvPicPr>
        <p:blipFill>
          <a:blip r:embed="rId2"/>
          <a:stretch>
            <a:fillRect/>
          </a:stretch>
        </p:blipFill>
        <p:spPr>
          <a:xfrm>
            <a:off x="365760" y="1828800"/>
            <a:ext cx="5730240" cy="4297680"/>
          </a:xfrm>
          <a:prstGeom prst="rect">
            <a:avLst/>
          </a:prstGeom>
        </p:spPr>
      </p:pic>
      <p:pic>
        <p:nvPicPr>
          <p:cNvPr id="13" name="Picture 12" descr="colocated_vs_standalone_stacked_load.png"/>
          <p:cNvPicPr>
            <a:picLocks noChangeAspect="1"/>
          </p:cNvPicPr>
          <p:nvPr/>
        </p:nvPicPr>
        <p:blipFill>
          <a:blip r:embed="rId3"/>
          <a:stretch>
            <a:fillRect/>
          </a:stretch>
        </p:blipFill>
        <p:spPr>
          <a:xfrm>
            <a:off x="6217920" y="1828800"/>
            <a:ext cx="5730240" cy="4297680"/>
          </a:xfrm>
          <a:prstGeom prst="rect">
            <a:avLst/>
          </a:prstGeom>
        </p:spPr>
      </p:pic>
    </p:spTree>
    <p:extLst>
      <p:ext uri="{BB962C8B-B14F-4D97-AF65-F5344CB8AC3E}">
        <p14:creationId xmlns:p14="http://schemas.microsoft.com/office/powerpoint/2010/main" val="2985938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B1823-5029-139E-521F-B469CE66E02B}"/>
              </a:ext>
            </a:extLst>
          </p:cNvPr>
          <p:cNvSpPr>
            <a:spLocks noGrp="1"/>
          </p:cNvSpPr>
          <p:nvPr>
            <p:ph type="title"/>
          </p:nvPr>
        </p:nvSpPr>
        <p:spPr/>
        <p:txBody>
          <a:bodyPr/>
          <a:lstStyle/>
          <a:p>
            <a:r>
              <a:rPr lang="en-US" dirty="0"/>
              <a:t>Loads Approved to Energize – Observations 1</a:t>
            </a:r>
          </a:p>
        </p:txBody>
      </p:sp>
      <p:sp>
        <p:nvSpPr>
          <p:cNvPr id="3" name="Content Placeholder 2">
            <a:extLst>
              <a:ext uri="{FF2B5EF4-FFF2-40B4-BE49-F238E27FC236}">
                <a16:creationId xmlns:a16="http://schemas.microsoft.com/office/drawing/2014/main" id="{EEE9F307-9D46-8554-F43B-CF0E75A0CC52}"/>
              </a:ext>
            </a:extLst>
          </p:cNvPr>
          <p:cNvSpPr>
            <a:spLocks noGrp="1"/>
          </p:cNvSpPr>
          <p:nvPr>
            <p:ph idx="1"/>
          </p:nvPr>
        </p:nvSpPr>
        <p:spPr>
          <a:xfrm>
            <a:off x="406400" y="762000"/>
            <a:ext cx="11379200" cy="2252245"/>
          </a:xfrm>
        </p:spPr>
        <p:txBody>
          <a:bodyPr/>
          <a:lstStyle/>
          <a:p>
            <a:r>
              <a:rPr lang="en-US" sz="1400" dirty="0">
                <a:solidFill>
                  <a:srgbClr val="5B6770"/>
                </a:solidFill>
              </a:rPr>
              <a:t>Of the 9,042 MW that have received Approval to Energize, ERCOT has observed a </a:t>
            </a:r>
            <a:r>
              <a:rPr lang="en-US" sz="1400" b="1" dirty="0">
                <a:solidFill>
                  <a:srgbClr val="5B6770"/>
                </a:solidFill>
              </a:rPr>
              <a:t>non-simultaneous </a:t>
            </a:r>
            <a:r>
              <a:rPr lang="en-US" sz="1400" dirty="0">
                <a:solidFill>
                  <a:srgbClr val="5B6770"/>
                </a:solidFill>
              </a:rPr>
              <a:t>monthly peak consumption of 4,004 MW in March 2026 which is a slight decrease since February 2026.</a:t>
            </a:r>
          </a:p>
          <a:p>
            <a:pPr lvl="1"/>
            <a:r>
              <a:rPr lang="en-US" sz="1400" dirty="0">
                <a:solidFill>
                  <a:srgbClr val="5B6770"/>
                </a:solidFill>
              </a:rPr>
              <a:t>This is calculated as the sum of the maximum value for each individual load per month</a:t>
            </a:r>
          </a:p>
          <a:p>
            <a:pPr lvl="1"/>
            <a:r>
              <a:rPr lang="en-US" sz="1400" dirty="0">
                <a:solidFill>
                  <a:srgbClr val="5B6770"/>
                </a:solidFill>
              </a:rPr>
              <a:t>This value represents how much approved load ERCOT believes is now operational</a:t>
            </a:r>
          </a:p>
          <a:p>
            <a:pPr lvl="1"/>
            <a:endParaRPr lang="en-US" sz="1800" dirty="0">
              <a:solidFill>
                <a:srgbClr val="5B6770"/>
              </a:solidFill>
            </a:endParaRPr>
          </a:p>
        </p:txBody>
      </p:sp>
      <p:sp>
        <p:nvSpPr>
          <p:cNvPr id="4" name="Slide Number Placeholder 3">
            <a:extLst>
              <a:ext uri="{FF2B5EF4-FFF2-40B4-BE49-F238E27FC236}">
                <a16:creationId xmlns:a16="http://schemas.microsoft.com/office/drawing/2014/main" id="{AA43C7A1-B7C8-7FBE-A583-3F65649BE0FE}"/>
              </a:ext>
            </a:extLst>
          </p:cNvPr>
          <p:cNvSpPr>
            <a:spLocks noGrp="1"/>
          </p:cNvSpPr>
          <p:nvPr>
            <p:ph type="sldNum" sz="quarter" idx="4"/>
          </p:nvPr>
        </p:nvSpPr>
        <p:spPr/>
        <p:txBody>
          <a:bodyPr/>
          <a:lstStyle/>
          <a:p>
            <a:fld id="{1D93BD3E-1E9A-4970-A6F7-E7AC52762E0C}" type="slidenum">
              <a:rPr lang="en-US" smtClean="0"/>
              <a:pPr/>
              <a:t>6</a:t>
            </a:fld>
            <a:endParaRPr lang="en-US"/>
          </a:p>
        </p:txBody>
      </p:sp>
      <p:pic>
        <p:nvPicPr>
          <p:cNvPr id="5" name="Picture 4" descr="observed_remaining_load_chart1.png"/>
          <p:cNvPicPr>
            <a:picLocks noChangeAspect="1"/>
          </p:cNvPicPr>
          <p:nvPr/>
        </p:nvPicPr>
        <p:blipFill>
          <a:blip r:embed="rId3"/>
          <a:stretch>
            <a:fillRect/>
          </a:stretch>
        </p:blipFill>
        <p:spPr>
          <a:xfrm>
            <a:off x="2468880" y="2011680"/>
            <a:ext cx="7210697" cy="4206240"/>
          </a:xfrm>
          <a:prstGeom prst="rect">
            <a:avLst/>
          </a:prstGeom>
        </p:spPr>
      </p:pic>
    </p:spTree>
    <p:extLst>
      <p:ext uri="{BB962C8B-B14F-4D97-AF65-F5344CB8AC3E}">
        <p14:creationId xmlns:p14="http://schemas.microsoft.com/office/powerpoint/2010/main" val="119238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B1823-5029-139E-521F-B469CE66E02B}"/>
              </a:ext>
            </a:extLst>
          </p:cNvPr>
          <p:cNvSpPr>
            <a:spLocks noGrp="1"/>
          </p:cNvSpPr>
          <p:nvPr>
            <p:ph type="title"/>
          </p:nvPr>
        </p:nvSpPr>
        <p:spPr/>
        <p:txBody>
          <a:bodyPr/>
          <a:lstStyle/>
          <a:p>
            <a:r>
              <a:rPr lang="en-US" dirty="0"/>
              <a:t>Loads Approved to Energize – Observations 2</a:t>
            </a:r>
          </a:p>
        </p:txBody>
      </p:sp>
      <p:sp>
        <p:nvSpPr>
          <p:cNvPr id="3" name="Content Placeholder 2">
            <a:extLst>
              <a:ext uri="{FF2B5EF4-FFF2-40B4-BE49-F238E27FC236}">
                <a16:creationId xmlns:a16="http://schemas.microsoft.com/office/drawing/2014/main" id="{EEE9F307-9D46-8554-F43B-CF0E75A0CC52}"/>
              </a:ext>
            </a:extLst>
          </p:cNvPr>
          <p:cNvSpPr>
            <a:spLocks noGrp="1"/>
          </p:cNvSpPr>
          <p:nvPr>
            <p:ph idx="1"/>
          </p:nvPr>
        </p:nvSpPr>
        <p:spPr>
          <a:xfrm>
            <a:off x="406400" y="762001"/>
            <a:ext cx="11439236" cy="1332805"/>
          </a:xfrm>
        </p:spPr>
        <p:txBody>
          <a:bodyPr/>
          <a:lstStyle/>
          <a:p>
            <a:r>
              <a:rPr lang="en-US" sz="1400" dirty="0">
                <a:solidFill>
                  <a:srgbClr val="5B6770"/>
                </a:solidFill>
              </a:rPr>
              <a:t>ERCOT has observed a </a:t>
            </a:r>
            <a:r>
              <a:rPr lang="en-US" sz="1400" b="1" dirty="0">
                <a:solidFill>
                  <a:srgbClr val="5B6770"/>
                </a:solidFill>
              </a:rPr>
              <a:t>simultaneous</a:t>
            </a:r>
            <a:r>
              <a:rPr lang="en-US" sz="1400" dirty="0">
                <a:solidFill>
                  <a:srgbClr val="5B6770"/>
                </a:solidFill>
              </a:rPr>
              <a:t> monthly peak consumption of 3,522 MW in March 2026 which is a slight decrease since February 2026. </a:t>
            </a:r>
          </a:p>
          <a:p>
            <a:pPr lvl="1"/>
            <a:r>
              <a:rPr lang="en-US" sz="1400" dirty="0">
                <a:solidFill>
                  <a:srgbClr val="5B6770"/>
                </a:solidFill>
              </a:rPr>
              <a:t>This is the maximum value of the sum of all the individual loads per month</a:t>
            </a:r>
          </a:p>
          <a:p>
            <a:pPr lvl="1"/>
            <a:r>
              <a:rPr lang="en-US" sz="1400" dirty="0">
                <a:solidFill>
                  <a:srgbClr val="5B6770"/>
                </a:solidFill>
              </a:rPr>
              <a:t>This value is the maximum amount of large load that ERCOT has had to serve at a single point in time</a:t>
            </a:r>
          </a:p>
          <a:p>
            <a:pPr lvl="1"/>
            <a:endParaRPr lang="en-US" sz="1600" dirty="0">
              <a:solidFill>
                <a:srgbClr val="5B6770"/>
              </a:solidFill>
            </a:endParaRPr>
          </a:p>
        </p:txBody>
      </p:sp>
      <p:sp>
        <p:nvSpPr>
          <p:cNvPr id="4" name="Slide Number Placeholder 3">
            <a:extLst>
              <a:ext uri="{FF2B5EF4-FFF2-40B4-BE49-F238E27FC236}">
                <a16:creationId xmlns:a16="http://schemas.microsoft.com/office/drawing/2014/main" id="{AA43C7A1-B7C8-7FBE-A583-3F65649BE0FE}"/>
              </a:ext>
            </a:extLst>
          </p:cNvPr>
          <p:cNvSpPr>
            <a:spLocks noGrp="1"/>
          </p:cNvSpPr>
          <p:nvPr>
            <p:ph type="sldNum" sz="quarter" idx="4"/>
          </p:nvPr>
        </p:nvSpPr>
        <p:spPr/>
        <p:txBody>
          <a:bodyPr/>
          <a:lstStyle/>
          <a:p>
            <a:fld id="{1D93BD3E-1E9A-4970-A6F7-E7AC52762E0C}" type="slidenum">
              <a:rPr lang="en-US" smtClean="0"/>
              <a:pPr/>
              <a:t>7</a:t>
            </a:fld>
            <a:endParaRPr lang="en-US"/>
          </a:p>
        </p:txBody>
      </p:sp>
      <p:pic>
        <p:nvPicPr>
          <p:cNvPr id="5" name="Picture 4" descr="observed_remaining_load_chart2.png"/>
          <p:cNvPicPr>
            <a:picLocks noChangeAspect="1"/>
          </p:cNvPicPr>
          <p:nvPr/>
        </p:nvPicPr>
        <p:blipFill>
          <a:blip r:embed="rId2"/>
          <a:stretch>
            <a:fillRect/>
          </a:stretch>
        </p:blipFill>
        <p:spPr>
          <a:xfrm>
            <a:off x="2468880" y="2011680"/>
            <a:ext cx="7210697" cy="4206240"/>
          </a:xfrm>
          <a:prstGeom prst="rect">
            <a:avLst/>
          </a:prstGeom>
        </p:spPr>
      </p:pic>
    </p:spTree>
    <p:extLst>
      <p:ext uri="{BB962C8B-B14F-4D97-AF65-F5344CB8AC3E}">
        <p14:creationId xmlns:p14="http://schemas.microsoft.com/office/powerpoint/2010/main" val="1896313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5B4E4-3EAC-9D7C-4455-C62F622324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89BF6A-E219-A142-C683-45429D367EE1}"/>
              </a:ext>
            </a:extLst>
          </p:cNvPr>
          <p:cNvSpPr>
            <a:spLocks noGrp="1"/>
          </p:cNvSpPr>
          <p:nvPr>
            <p:ph type="title"/>
          </p:nvPr>
        </p:nvSpPr>
        <p:spPr/>
        <p:txBody>
          <a:bodyPr/>
          <a:lstStyle/>
          <a:p>
            <a:r>
              <a:rPr lang="en-US" dirty="0"/>
              <a:t>Large Load Project Distribution - Size</a:t>
            </a:r>
          </a:p>
        </p:txBody>
      </p:sp>
      <p:sp>
        <p:nvSpPr>
          <p:cNvPr id="4" name="Slide Number Placeholder 3">
            <a:extLst>
              <a:ext uri="{FF2B5EF4-FFF2-40B4-BE49-F238E27FC236}">
                <a16:creationId xmlns:a16="http://schemas.microsoft.com/office/drawing/2014/main" id="{79CB7BA5-134B-68B2-33D9-CC30BC8D950E}"/>
              </a:ext>
            </a:extLst>
          </p:cNvPr>
          <p:cNvSpPr>
            <a:spLocks noGrp="1"/>
          </p:cNvSpPr>
          <p:nvPr>
            <p:ph type="sldNum" sz="quarter" idx="4"/>
          </p:nvPr>
        </p:nvSpPr>
        <p:spPr/>
        <p:txBody>
          <a:bodyPr/>
          <a:lstStyle/>
          <a:p>
            <a:fld id="{1D93BD3E-1E9A-4970-A6F7-E7AC52762E0C}" type="slidenum">
              <a:rPr lang="en-US" smtClean="0"/>
              <a:pPr/>
              <a:t>8</a:t>
            </a:fld>
            <a:endParaRPr lang="en-US"/>
          </a:p>
        </p:txBody>
      </p:sp>
      <p:pic>
        <p:nvPicPr>
          <p:cNvPr id="5" name="Picture 4" descr="large_load_distribution.png"/>
          <p:cNvPicPr>
            <a:picLocks noChangeAspect="1"/>
          </p:cNvPicPr>
          <p:nvPr/>
        </p:nvPicPr>
        <p:blipFill>
          <a:blip r:embed="rId2"/>
          <a:stretch>
            <a:fillRect/>
          </a:stretch>
        </p:blipFill>
        <p:spPr>
          <a:xfrm>
            <a:off x="1371600" y="914400"/>
            <a:ext cx="8382000" cy="5029200"/>
          </a:xfrm>
          <a:prstGeom prst="rect">
            <a:avLst/>
          </a:prstGeom>
        </p:spPr>
      </p:pic>
    </p:spTree>
    <p:extLst>
      <p:ext uri="{BB962C8B-B14F-4D97-AF65-F5344CB8AC3E}">
        <p14:creationId xmlns:p14="http://schemas.microsoft.com/office/powerpoint/2010/main" val="2909405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42DAB-8C1B-FA72-D16D-9022240B5E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6CECF6-FEBC-32DC-FCC9-4545A735F66A}"/>
              </a:ext>
            </a:extLst>
          </p:cNvPr>
          <p:cNvSpPr>
            <a:spLocks noGrp="1"/>
          </p:cNvSpPr>
          <p:nvPr>
            <p:ph type="title"/>
          </p:nvPr>
        </p:nvSpPr>
        <p:spPr/>
        <p:txBody>
          <a:bodyPr/>
          <a:lstStyle/>
          <a:p>
            <a:r>
              <a:rPr lang="en-US" dirty="0"/>
              <a:t>Large Load Project Distribution - TSP</a:t>
            </a:r>
          </a:p>
        </p:txBody>
      </p:sp>
      <p:sp>
        <p:nvSpPr>
          <p:cNvPr id="4" name="Slide Number Placeholder 3">
            <a:extLst>
              <a:ext uri="{FF2B5EF4-FFF2-40B4-BE49-F238E27FC236}">
                <a16:creationId xmlns:a16="http://schemas.microsoft.com/office/drawing/2014/main" id="{D30DB8CC-CAF9-F3B7-9F74-0056BCAC1C21}"/>
              </a:ext>
            </a:extLst>
          </p:cNvPr>
          <p:cNvSpPr>
            <a:spLocks noGrp="1"/>
          </p:cNvSpPr>
          <p:nvPr>
            <p:ph type="sldNum" sz="quarter" idx="4"/>
          </p:nvPr>
        </p:nvSpPr>
        <p:spPr/>
        <p:txBody>
          <a:bodyPr/>
          <a:lstStyle/>
          <a:p>
            <a:fld id="{1D93BD3E-1E9A-4970-A6F7-E7AC52762E0C}" type="slidenum">
              <a:rPr lang="en-US" smtClean="0"/>
              <a:pPr/>
              <a:t>9</a:t>
            </a:fld>
            <a:endParaRPr lang="en-US"/>
          </a:p>
        </p:txBody>
      </p:sp>
      <p:sp>
        <p:nvSpPr>
          <p:cNvPr id="3" name="Content Placeholder 2">
            <a:extLst>
              <a:ext uri="{FF2B5EF4-FFF2-40B4-BE49-F238E27FC236}">
                <a16:creationId xmlns:a16="http://schemas.microsoft.com/office/drawing/2014/main" id="{DCA4F2D2-BFC2-09E6-780E-F2A92F5E3070}"/>
              </a:ext>
            </a:extLst>
          </p:cNvPr>
          <p:cNvSpPr>
            <a:spLocks noGrp="1"/>
          </p:cNvSpPr>
          <p:nvPr>
            <p:ph idx="1"/>
          </p:nvPr>
        </p:nvSpPr>
        <p:spPr>
          <a:xfrm>
            <a:off x="1605935" y="6366719"/>
            <a:ext cx="11439236" cy="415081"/>
          </a:xfrm>
        </p:spPr>
        <p:txBody>
          <a:bodyPr/>
          <a:lstStyle/>
          <a:p>
            <a:pPr marL="457200" lvl="1" indent="0">
              <a:buNone/>
            </a:pPr>
            <a:r>
              <a:rPr lang="en-US" sz="1200" dirty="0">
                <a:solidFill>
                  <a:srgbClr val="5B6770"/>
                </a:solidFill>
              </a:rPr>
              <a:t>*The Other category includes categories in which there are less than five customers and is aggregated to protect Customer data</a:t>
            </a:r>
          </a:p>
        </p:txBody>
      </p:sp>
      <p:pic>
        <p:nvPicPr>
          <p:cNvPr id="5" name="Picture 4" descr="9_mw_per_tsp_w_status.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1631759030"/>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61F787300E48647834407DB39BEA6DA" ma:contentTypeVersion="9" ma:contentTypeDescription="Create a new document." ma:contentTypeScope="" ma:versionID="bcd0b12f18620b37f28734ce4966548b">
  <xsd:schema xmlns:xsd="http://www.w3.org/2001/XMLSchema" xmlns:xs="http://www.w3.org/2001/XMLSchema" xmlns:p="http://schemas.microsoft.com/office/2006/metadata/properties" xmlns:ns3="6fa1dcf0-1544-4ed8-ad21-37c049145aa3" targetNamespace="http://schemas.microsoft.com/office/2006/metadata/properties" ma:root="true" ma:fieldsID="dd0928e27a1a0cc84c79b8bffcdff1bf" ns3:_="">
    <xsd:import namespace="6fa1dcf0-1544-4ed8-ad21-37c049145aa3"/>
    <xsd:element name="properties">
      <xsd:complexType>
        <xsd:sequence>
          <xsd:element name="documentManagement">
            <xsd:complexType>
              <xsd:all>
                <xsd:element ref="ns3:MediaServiceDateTaken" minOccurs="0"/>
                <xsd:element ref="ns3:_activity" minOccurs="0"/>
                <xsd:element ref="ns3:MediaServiceMetadata" minOccurs="0"/>
                <xsd:element ref="ns3:MediaServiceFastMetadata" minOccurs="0"/>
                <xsd:element ref="ns3:MediaServiceSearchProperties" minOccurs="0"/>
                <xsd:element ref="ns3:MediaServiceSystem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a1dcf0-1544-4ed8-ad21-37c049145aa3"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_activity" ma:index="9" nillable="true" ma:displayName="_activity" ma:hidden="true" ma:internalName="_activity">
      <xsd:simpleType>
        <xsd:restriction base="dms:Not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6fa1dcf0-1544-4ed8-ad21-37c049145aa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0AA0A9-C4CD-45B8-BC89-D5AF188840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a1dcf0-1544-4ed8-ad21-37c049145a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526C54-2038-4DDB-9077-84C80FF069E0}">
  <ds:schemaRefs>
    <ds:schemaRef ds:uri="http://www.w3.org/XML/1998/namespace"/>
    <ds:schemaRef ds:uri="http://schemas.openxmlformats.org/package/2006/metadata/core-properties"/>
    <ds:schemaRef ds:uri="http://schemas.microsoft.com/office/infopath/2007/PartnerControls"/>
    <ds:schemaRef ds:uri="http://purl.org/dc/elements/1.1/"/>
    <ds:schemaRef ds:uri="http://schemas.microsoft.com/office/2006/documentManagement/types"/>
    <ds:schemaRef ds:uri="http://purl.org/dc/terms/"/>
    <ds:schemaRef ds:uri="6fa1dcf0-1544-4ed8-ad21-37c049145aa3"/>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17328</TotalTime>
  <Words>442</Words>
  <Application>Microsoft Office PowerPoint</Application>
  <PresentationFormat>Widescreen</PresentationFormat>
  <Paragraphs>51</Paragraphs>
  <Slides>15</Slides>
  <Notes>2</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15</vt:i4>
      </vt:variant>
    </vt:vector>
  </HeadingPairs>
  <TitlesOfParts>
    <vt:vector size="20" baseType="lpstr">
      <vt:lpstr>Arial</vt:lpstr>
      <vt:lpstr>Calibri</vt:lpstr>
      <vt:lpstr>Cover Slide</vt:lpstr>
      <vt:lpstr>Horizontal Theme</vt:lpstr>
      <vt:lpstr>Vertical Theme</vt:lpstr>
      <vt:lpstr>PowerPoint Presentation</vt:lpstr>
      <vt:lpstr>Large Load Queue – Past 12 Months</vt:lpstr>
      <vt:lpstr>Current Large Load Interconnection Queue</vt:lpstr>
      <vt:lpstr>ERCOT Approvals – Past 12 Months</vt:lpstr>
      <vt:lpstr>Loads Approved to Energize – By Zone &amp; Project Type</vt:lpstr>
      <vt:lpstr>Loads Approved to Energize – Observations 1</vt:lpstr>
      <vt:lpstr>Loads Approved to Energize – Observations 2</vt:lpstr>
      <vt:lpstr>Large Load Project Distribution - Size</vt:lpstr>
      <vt:lpstr>Large Load Project Distribution - TSP</vt:lpstr>
      <vt:lpstr>Large Load Project Submittal Date</vt:lpstr>
      <vt:lpstr>Large Load Project In Service Date</vt:lpstr>
      <vt:lpstr>Large Load Project Distribution by Type</vt:lpstr>
      <vt:lpstr>Large Load Project Distribution by Load Zone</vt:lpstr>
      <vt:lpstr>Large Load Project Distribution by Load Zone</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Billo, Jeffrey</cp:lastModifiedBy>
  <cp:revision>32</cp:revision>
  <cp:lastPrinted>2017-10-10T21:31:05Z</cp:lastPrinted>
  <dcterms:created xsi:type="dcterms:W3CDTF">2016-01-21T15:20:31Z</dcterms:created>
  <dcterms:modified xsi:type="dcterms:W3CDTF">2026-03-27T17:20:52Z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0x010100861F787300E48647834407DB39BEA6DA</vt:lpwstr>
  </property>
  <property fmtid="{D5CDD505-2E9C-101B-9397-08002B2CF9AE}" pid="3" name="MSIP_Label_7084cbda-52b8-46fb-a7b7-cb5bd465ed85_Enabled">
    <vt:lpwstr>true</vt:lpwstr>
  </property>
  <property fmtid="{D5CDD505-2E9C-101B-9397-08002B2CF9AE}" pid="4" name="MSIP_Label_7084cbda-52b8-46fb-a7b7-cb5bd465ed85_SetDate">
    <vt:lpwstr>2023-04-04T20:11:08Z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bf2916b5-40d5-464a-a6ad-5ac6ebbcbc61</vt:lpwstr>
  </property>
  <property fmtid="{D5CDD505-2E9C-101B-9397-08002B2CF9AE}" pid="9" name="MSIP_Label_7084cbda-52b8-46fb-a7b7-cb5bd465ed85_ContentBits">
    <vt:lpwstr>0</vt:lpwstr>
  </property>
  <property fmtid="{D5CDD505-2E9C-101B-9397-08002B2CF9AE}" pid="10" name="MediaServiceImageTags">
    <vt:lpwstr/>
  </property>
</Properties>
</file>