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4"/>
    <p:sldMasterId id="2147483660" r:id="rId5"/>
  </p:sldMasterIdLst>
  <p:notesMasterIdLst>
    <p:notesMasterId r:id="rId14"/>
  </p:notesMasterIdLst>
  <p:handoutMasterIdLst>
    <p:handoutMasterId r:id="rId15"/>
  </p:handoutMasterIdLst>
  <p:sldIdLst>
    <p:sldId id="272" r:id="rId6"/>
    <p:sldId id="2147482356" r:id="rId7"/>
    <p:sldId id="2147478764" r:id="rId8"/>
    <p:sldId id="2147482355" r:id="rId9"/>
    <p:sldId id="2147482352" r:id="rId10"/>
    <p:sldId id="2147482354" r:id="rId11"/>
    <p:sldId id="2147482353" r:id="rId12"/>
    <p:sldId id="26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1E5ED"/>
    <a:srgbClr val="2794A4"/>
    <a:srgbClr val="00343B"/>
    <a:srgbClr val="00829B"/>
    <a:srgbClr val="E6EBF0"/>
    <a:srgbClr val="FFFFFF"/>
    <a:srgbClr val="DADCDE"/>
    <a:srgbClr val="A9E5EA"/>
    <a:srgbClr val="00AEC7"/>
    <a:srgbClr val="D6D9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E10B29-EFCB-4D19-986E-C93F6EEB48A4}" v="85" dt="2026-03-25T21:49:19.681"/>
    <p1510:client id="{3507AB67-BE0A-4B51-8F09-2DFB8A7563C8}" v="6" dt="2026-03-25T22:16:59.264"/>
    <p1510:client id="{38A41C2F-B609-498E-BD2C-02F3DA54A372}" v="13" dt="2026-03-25T21:45:48.425"/>
    <p1510:client id="{4534F9DF-AC25-4D7C-8070-32CCFFB98740}" v="9" dt="2026-03-25T22:15:24.075"/>
    <p1510:client id="{660C70B8-12F1-488E-BF50-B71A0C288D07}" v="2" dt="2026-03-25T22:04:40.305"/>
    <p1510:client id="{9822FCD0-5B8C-4192-8BEE-2B35D27F4B66}" v="33" dt="2026-03-26T03:18:41.118"/>
    <p1510:client id="{A20D0ACC-A82F-4798-B38C-A9F2722A600A}" v="13" dt="2026-03-25T21:45:03.279"/>
    <p1510:client id="{A695C625-4050-48EA-9A06-958A7B3BA252}" v="18" dt="2026-03-25T22:01:31.751"/>
    <p1510:client id="{B8F7D563-03F7-4479-8B74-82435B8ECF27}" v="110" dt="2026-03-25T21:56:24.66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354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4F3696-D9F4-4E9E-83EE-7AEDE57F4E42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85118DA-C481-412C-8848-94DD51D76665}">
      <dgm:prSet phldrT="[Text]" phldr="0"/>
      <dgm:spPr/>
      <dgm:t>
        <a:bodyPr/>
        <a:lstStyle/>
        <a:p>
          <a:r>
            <a:rPr lang="en-US" dirty="0"/>
            <a:t>New User access Signup Page and Create Account</a:t>
          </a:r>
        </a:p>
      </dgm:t>
    </dgm:pt>
    <dgm:pt modelId="{89E72AC7-538D-4267-989C-5989D478D338}" type="parTrans" cxnId="{A981693C-5E1A-481D-9C75-B554B0E60FCE}">
      <dgm:prSet/>
      <dgm:spPr/>
      <dgm:t>
        <a:bodyPr/>
        <a:lstStyle/>
        <a:p>
          <a:endParaRPr lang="en-US"/>
        </a:p>
      </dgm:t>
    </dgm:pt>
    <dgm:pt modelId="{64622FA0-97C0-420C-B6EA-B6E4E9C79CC9}" type="sibTrans" cxnId="{A981693C-5E1A-481D-9C75-B554B0E60FCE}">
      <dgm:prSet/>
      <dgm:spPr/>
      <dgm:t>
        <a:bodyPr/>
        <a:lstStyle/>
        <a:p>
          <a:endParaRPr lang="en-US"/>
        </a:p>
      </dgm:t>
    </dgm:pt>
    <dgm:pt modelId="{C3F855B5-0961-4401-8F06-89C00374F58E}">
      <dgm:prSet phldrT="[Text]" phldr="0"/>
      <dgm:spPr/>
      <dgm:t>
        <a:bodyPr/>
        <a:lstStyle/>
        <a:p>
          <a:r>
            <a:rPr lang="en-US" dirty="0"/>
            <a:t>Download Authenticator app</a:t>
          </a:r>
          <a:br>
            <a:rPr lang="en-US" dirty="0"/>
          </a:br>
          <a:r>
            <a:rPr lang="en-US" dirty="0"/>
            <a:t>(not for SMS) </a:t>
          </a:r>
        </a:p>
      </dgm:t>
    </dgm:pt>
    <dgm:pt modelId="{93B02B82-7508-4607-AAD1-6678CCD404E3}" type="parTrans" cxnId="{11C9792C-47E8-4D16-AE59-0D23B9B52D4B}">
      <dgm:prSet/>
      <dgm:spPr/>
      <dgm:t>
        <a:bodyPr/>
        <a:lstStyle/>
        <a:p>
          <a:endParaRPr lang="en-US"/>
        </a:p>
      </dgm:t>
    </dgm:pt>
    <dgm:pt modelId="{B9A819B1-441A-45F2-9A03-CDCBF59CEFB2}" type="sibTrans" cxnId="{11C9792C-47E8-4D16-AE59-0D23B9B52D4B}">
      <dgm:prSet/>
      <dgm:spPr/>
      <dgm:t>
        <a:bodyPr/>
        <a:lstStyle/>
        <a:p>
          <a:endParaRPr lang="en-US"/>
        </a:p>
      </dgm:t>
    </dgm:pt>
    <dgm:pt modelId="{80330240-BA6D-4EE7-9069-A4F0249D2002}">
      <dgm:prSet phldrT="[Text]" phldr="0"/>
      <dgm:spPr/>
      <dgm:t>
        <a:bodyPr/>
        <a:lstStyle/>
        <a:p>
          <a:r>
            <a:rPr lang="en-US"/>
            <a:t>Setup MFA app or choose SMS</a:t>
          </a:r>
        </a:p>
      </dgm:t>
    </dgm:pt>
    <dgm:pt modelId="{86CE2308-5143-4B85-B6E0-CFA9C029E095}" type="parTrans" cxnId="{FA3538C8-8E91-4FAB-BA74-215126DE4FD8}">
      <dgm:prSet/>
      <dgm:spPr/>
      <dgm:t>
        <a:bodyPr/>
        <a:lstStyle/>
        <a:p>
          <a:endParaRPr lang="en-US"/>
        </a:p>
      </dgm:t>
    </dgm:pt>
    <dgm:pt modelId="{6342BE25-7931-43CE-A944-3455EAE7D51D}" type="sibTrans" cxnId="{FA3538C8-8E91-4FAB-BA74-215126DE4FD8}">
      <dgm:prSet/>
      <dgm:spPr/>
      <dgm:t>
        <a:bodyPr/>
        <a:lstStyle/>
        <a:p>
          <a:endParaRPr lang="en-US"/>
        </a:p>
      </dgm:t>
    </dgm:pt>
    <dgm:pt modelId="{AE54A2CB-0900-4D7B-B092-64975F51742B}">
      <dgm:prSet phldrT="[Text]" phldr="0"/>
      <dgm:spPr/>
      <dgm:t>
        <a:bodyPr/>
        <a:lstStyle/>
        <a:p>
          <a:r>
            <a:rPr lang="en-US"/>
            <a:t>Confirm Account was created</a:t>
          </a:r>
        </a:p>
      </dgm:t>
    </dgm:pt>
    <dgm:pt modelId="{F8F1D235-08A8-4E6A-A6EA-D03B1E65C375}" type="parTrans" cxnId="{FC7AA020-0233-4230-AD9E-782687ED5987}">
      <dgm:prSet/>
      <dgm:spPr/>
      <dgm:t>
        <a:bodyPr/>
        <a:lstStyle/>
        <a:p>
          <a:endParaRPr lang="en-US"/>
        </a:p>
      </dgm:t>
    </dgm:pt>
    <dgm:pt modelId="{DD807F6B-BB45-40FE-880E-DCCDC632D6DF}" type="sibTrans" cxnId="{FC7AA020-0233-4230-AD9E-782687ED5987}">
      <dgm:prSet/>
      <dgm:spPr/>
      <dgm:t>
        <a:bodyPr/>
        <a:lstStyle/>
        <a:p>
          <a:endParaRPr lang="en-US"/>
        </a:p>
      </dgm:t>
    </dgm:pt>
    <dgm:pt modelId="{F82C4B8F-D8BF-4C46-9713-D68196233EE8}">
      <dgm:prSet phldrT="[Text]" phldr="0"/>
      <dgm:spPr/>
      <dgm:t>
        <a:bodyPr/>
        <a:lstStyle/>
        <a:p>
          <a:r>
            <a:rPr lang="en-US"/>
            <a:t>Complete login via MFA app or SMS  </a:t>
          </a:r>
        </a:p>
      </dgm:t>
    </dgm:pt>
    <dgm:pt modelId="{A75B2ECB-7A9C-4742-A292-599B81942C71}" type="parTrans" cxnId="{000973C1-E188-4084-8C3A-D3546F9F2863}">
      <dgm:prSet/>
      <dgm:spPr/>
      <dgm:t>
        <a:bodyPr/>
        <a:lstStyle/>
        <a:p>
          <a:endParaRPr lang="en-US"/>
        </a:p>
      </dgm:t>
    </dgm:pt>
    <dgm:pt modelId="{41713DF1-DBF6-4CDB-87F1-F33F4B9DA026}" type="sibTrans" cxnId="{000973C1-E188-4084-8C3A-D3546F9F2863}">
      <dgm:prSet/>
      <dgm:spPr/>
      <dgm:t>
        <a:bodyPr/>
        <a:lstStyle/>
        <a:p>
          <a:endParaRPr lang="en-US"/>
        </a:p>
      </dgm:t>
    </dgm:pt>
    <dgm:pt modelId="{A088E137-5740-4949-AFB3-849B6D616A79}">
      <dgm:prSet phldrT="[Text]" phldr="0"/>
      <dgm:spPr/>
      <dgm:t>
        <a:bodyPr/>
        <a:lstStyle/>
        <a:p>
          <a:r>
            <a:rPr lang="en-US" dirty="0"/>
            <a:t>Verify Email address </a:t>
          </a:r>
        </a:p>
      </dgm:t>
    </dgm:pt>
    <dgm:pt modelId="{1ECE4153-66C0-4943-BF0D-CA85EFDFA804}" type="parTrans" cxnId="{D17222C8-68BD-4C6F-B8B2-80196B8C318A}">
      <dgm:prSet/>
      <dgm:spPr/>
      <dgm:t>
        <a:bodyPr/>
        <a:lstStyle/>
        <a:p>
          <a:endParaRPr lang="en-US"/>
        </a:p>
      </dgm:t>
    </dgm:pt>
    <dgm:pt modelId="{E27B1E84-D91B-419D-8385-8255070A722F}" type="sibTrans" cxnId="{D17222C8-68BD-4C6F-B8B2-80196B8C318A}">
      <dgm:prSet/>
      <dgm:spPr/>
      <dgm:t>
        <a:bodyPr/>
        <a:lstStyle/>
        <a:p>
          <a:endParaRPr lang="en-US"/>
        </a:p>
      </dgm:t>
    </dgm:pt>
    <dgm:pt modelId="{DF34C8C4-B1ED-4F60-A212-0470F5BD7B0F}">
      <dgm:prSet phldrT="[Text]" phldr="0"/>
      <dgm:spPr/>
      <dgm:t>
        <a:bodyPr/>
        <a:lstStyle/>
        <a:p>
          <a:r>
            <a:rPr lang="en-US"/>
            <a:t>Login with username and password</a:t>
          </a:r>
          <a:endParaRPr lang="en-US" dirty="0"/>
        </a:p>
      </dgm:t>
    </dgm:pt>
    <dgm:pt modelId="{BE602548-486F-452D-A990-38EBB9F7499A}" type="parTrans" cxnId="{E70500B0-F1DD-42F7-ABBA-EC89CD465941}">
      <dgm:prSet/>
      <dgm:spPr/>
      <dgm:t>
        <a:bodyPr/>
        <a:lstStyle/>
        <a:p>
          <a:endParaRPr lang="en-US"/>
        </a:p>
      </dgm:t>
    </dgm:pt>
    <dgm:pt modelId="{83D43010-0747-48BE-B66D-6373622C1D0E}" type="sibTrans" cxnId="{E70500B0-F1DD-42F7-ABBA-EC89CD465941}">
      <dgm:prSet/>
      <dgm:spPr/>
      <dgm:t>
        <a:bodyPr/>
        <a:lstStyle/>
        <a:p>
          <a:endParaRPr lang="en-US"/>
        </a:p>
      </dgm:t>
    </dgm:pt>
    <dgm:pt modelId="{FF179B8B-7805-4FFC-802B-316ED442E7DB}" type="pres">
      <dgm:prSet presAssocID="{BE4F3696-D9F4-4E9E-83EE-7AEDE57F4E42}" presName="Name0" presStyleCnt="0">
        <dgm:presLayoutVars>
          <dgm:dir/>
          <dgm:resizeHandles val="exact"/>
        </dgm:presLayoutVars>
      </dgm:prSet>
      <dgm:spPr/>
    </dgm:pt>
    <dgm:pt modelId="{F50AF2F1-E4DF-414B-AACB-BBE95C3E5243}" type="pres">
      <dgm:prSet presAssocID="{185118DA-C481-412C-8848-94DD51D76665}" presName="node" presStyleLbl="node1" presStyleIdx="0" presStyleCnt="7">
        <dgm:presLayoutVars>
          <dgm:bulletEnabled val="1"/>
        </dgm:presLayoutVars>
      </dgm:prSet>
      <dgm:spPr/>
    </dgm:pt>
    <dgm:pt modelId="{4591B525-EBBA-4734-9EE1-713915C1C92A}" type="pres">
      <dgm:prSet presAssocID="{64622FA0-97C0-420C-B6EA-B6E4E9C79CC9}" presName="sibTrans" presStyleLbl="sibTrans2D1" presStyleIdx="0" presStyleCnt="6"/>
      <dgm:spPr/>
    </dgm:pt>
    <dgm:pt modelId="{6EDD24A8-2B9C-430C-AB5E-103DBACA7435}" type="pres">
      <dgm:prSet presAssocID="{64622FA0-97C0-420C-B6EA-B6E4E9C79CC9}" presName="connectorText" presStyleLbl="sibTrans2D1" presStyleIdx="0" presStyleCnt="6"/>
      <dgm:spPr/>
    </dgm:pt>
    <dgm:pt modelId="{E6630E58-017E-4978-B37B-B4F1CCC82C80}" type="pres">
      <dgm:prSet presAssocID="{A088E137-5740-4949-AFB3-849B6D616A79}" presName="node" presStyleLbl="node1" presStyleIdx="1" presStyleCnt="7">
        <dgm:presLayoutVars>
          <dgm:bulletEnabled val="1"/>
        </dgm:presLayoutVars>
      </dgm:prSet>
      <dgm:spPr/>
    </dgm:pt>
    <dgm:pt modelId="{4BDA286F-6122-462A-B43E-DF5E52DFBB34}" type="pres">
      <dgm:prSet presAssocID="{E27B1E84-D91B-419D-8385-8255070A722F}" presName="sibTrans" presStyleLbl="sibTrans2D1" presStyleIdx="1" presStyleCnt="6" custLinFactNeighborX="-35289"/>
      <dgm:spPr/>
    </dgm:pt>
    <dgm:pt modelId="{249B0B66-EFEE-4D60-996F-B83E513CACC6}" type="pres">
      <dgm:prSet presAssocID="{E27B1E84-D91B-419D-8385-8255070A722F}" presName="connectorText" presStyleLbl="sibTrans2D1" presStyleIdx="1" presStyleCnt="6"/>
      <dgm:spPr/>
    </dgm:pt>
    <dgm:pt modelId="{C735D3C5-D1DA-4E49-B655-7F46CE0133A3}" type="pres">
      <dgm:prSet presAssocID="{DF34C8C4-B1ED-4F60-A212-0470F5BD7B0F}" presName="node" presStyleLbl="node1" presStyleIdx="2" presStyleCnt="7">
        <dgm:presLayoutVars>
          <dgm:bulletEnabled val="1"/>
        </dgm:presLayoutVars>
      </dgm:prSet>
      <dgm:spPr/>
    </dgm:pt>
    <dgm:pt modelId="{C681134D-190D-4D52-BDA8-26D205462420}" type="pres">
      <dgm:prSet presAssocID="{83D43010-0747-48BE-B66D-6373622C1D0E}" presName="sibTrans" presStyleLbl="sibTrans2D1" presStyleIdx="2" presStyleCnt="6" custLinFactNeighborX="7842"/>
      <dgm:spPr/>
    </dgm:pt>
    <dgm:pt modelId="{75B9FBE5-0837-4E51-8AEB-AAE43601E256}" type="pres">
      <dgm:prSet presAssocID="{83D43010-0747-48BE-B66D-6373622C1D0E}" presName="connectorText" presStyleLbl="sibTrans2D1" presStyleIdx="2" presStyleCnt="6"/>
      <dgm:spPr/>
    </dgm:pt>
    <dgm:pt modelId="{EEAF2814-5F66-4D96-B4FD-3E712645E3FF}" type="pres">
      <dgm:prSet presAssocID="{C3F855B5-0961-4401-8F06-89C00374F58E}" presName="node" presStyleLbl="node1" presStyleIdx="3" presStyleCnt="7">
        <dgm:presLayoutVars>
          <dgm:bulletEnabled val="1"/>
        </dgm:presLayoutVars>
      </dgm:prSet>
      <dgm:spPr/>
    </dgm:pt>
    <dgm:pt modelId="{48C50152-753F-448C-98F4-9C834E83CEE5}" type="pres">
      <dgm:prSet presAssocID="{B9A819B1-441A-45F2-9A03-CDCBF59CEFB2}" presName="sibTrans" presStyleLbl="sibTrans2D1" presStyleIdx="3" presStyleCnt="6"/>
      <dgm:spPr/>
    </dgm:pt>
    <dgm:pt modelId="{BD583D23-47E6-4B47-B1A1-4DE279BF2E7B}" type="pres">
      <dgm:prSet presAssocID="{B9A819B1-441A-45F2-9A03-CDCBF59CEFB2}" presName="connectorText" presStyleLbl="sibTrans2D1" presStyleIdx="3" presStyleCnt="6"/>
      <dgm:spPr/>
    </dgm:pt>
    <dgm:pt modelId="{1FA3BAC0-89EC-4F60-BC00-9F7BF3E8786B}" type="pres">
      <dgm:prSet presAssocID="{80330240-BA6D-4EE7-9069-A4F0249D2002}" presName="node" presStyleLbl="node1" presStyleIdx="4" presStyleCnt="7">
        <dgm:presLayoutVars>
          <dgm:bulletEnabled val="1"/>
        </dgm:presLayoutVars>
      </dgm:prSet>
      <dgm:spPr/>
    </dgm:pt>
    <dgm:pt modelId="{33BF97CC-4115-4CB5-B32F-6B8A2C50F954}" type="pres">
      <dgm:prSet presAssocID="{6342BE25-7931-43CE-A944-3455EAE7D51D}" presName="sibTrans" presStyleLbl="sibTrans2D1" presStyleIdx="4" presStyleCnt="6"/>
      <dgm:spPr/>
    </dgm:pt>
    <dgm:pt modelId="{817CCF89-F33F-4D43-BB07-00F394322CD5}" type="pres">
      <dgm:prSet presAssocID="{6342BE25-7931-43CE-A944-3455EAE7D51D}" presName="connectorText" presStyleLbl="sibTrans2D1" presStyleIdx="4" presStyleCnt="6"/>
      <dgm:spPr/>
    </dgm:pt>
    <dgm:pt modelId="{F656EEDC-78AA-4F1F-97AC-E57C74465EA4}" type="pres">
      <dgm:prSet presAssocID="{F82C4B8F-D8BF-4C46-9713-D68196233EE8}" presName="node" presStyleLbl="node1" presStyleIdx="5" presStyleCnt="7">
        <dgm:presLayoutVars>
          <dgm:bulletEnabled val="1"/>
        </dgm:presLayoutVars>
      </dgm:prSet>
      <dgm:spPr/>
    </dgm:pt>
    <dgm:pt modelId="{A3CC6290-DD3E-40FA-A5B1-1E86D514388B}" type="pres">
      <dgm:prSet presAssocID="{41713DF1-DBF6-4CDB-87F1-F33F4B9DA026}" presName="sibTrans" presStyleLbl="sibTrans2D1" presStyleIdx="5" presStyleCnt="6" custLinFactNeighborX="39210"/>
      <dgm:spPr/>
    </dgm:pt>
    <dgm:pt modelId="{0C35F2DC-8A74-4DFE-82CF-B5CD399192FA}" type="pres">
      <dgm:prSet presAssocID="{41713DF1-DBF6-4CDB-87F1-F33F4B9DA026}" presName="connectorText" presStyleLbl="sibTrans2D1" presStyleIdx="5" presStyleCnt="6"/>
      <dgm:spPr/>
    </dgm:pt>
    <dgm:pt modelId="{A6DA1D54-E2E8-446B-A83B-9AE0FBE913BA}" type="pres">
      <dgm:prSet presAssocID="{AE54A2CB-0900-4D7B-B092-64975F51742B}" presName="node" presStyleLbl="node1" presStyleIdx="6" presStyleCnt="7">
        <dgm:presLayoutVars>
          <dgm:bulletEnabled val="1"/>
        </dgm:presLayoutVars>
      </dgm:prSet>
      <dgm:spPr/>
    </dgm:pt>
  </dgm:ptLst>
  <dgm:cxnLst>
    <dgm:cxn modelId="{1C5D9607-0451-4682-A4F5-6E401B83F1ED}" type="presOf" srcId="{64622FA0-97C0-420C-B6EA-B6E4E9C79CC9}" destId="{6EDD24A8-2B9C-430C-AB5E-103DBACA7435}" srcOrd="1" destOrd="0" presId="urn:microsoft.com/office/officeart/2005/8/layout/process1"/>
    <dgm:cxn modelId="{DD37DE0B-ACCB-44B5-958B-3B9573E071D4}" type="presOf" srcId="{BE4F3696-D9F4-4E9E-83EE-7AEDE57F4E42}" destId="{FF179B8B-7805-4FFC-802B-316ED442E7DB}" srcOrd="0" destOrd="0" presId="urn:microsoft.com/office/officeart/2005/8/layout/process1"/>
    <dgm:cxn modelId="{1AAFA70F-93D0-4BAE-8D53-7426BE8ED5BD}" type="presOf" srcId="{C3F855B5-0961-4401-8F06-89C00374F58E}" destId="{EEAF2814-5F66-4D96-B4FD-3E712645E3FF}" srcOrd="0" destOrd="0" presId="urn:microsoft.com/office/officeart/2005/8/layout/process1"/>
    <dgm:cxn modelId="{FC7AA020-0233-4230-AD9E-782687ED5987}" srcId="{BE4F3696-D9F4-4E9E-83EE-7AEDE57F4E42}" destId="{AE54A2CB-0900-4D7B-B092-64975F51742B}" srcOrd="6" destOrd="0" parTransId="{F8F1D235-08A8-4E6A-A6EA-D03B1E65C375}" sibTransId="{DD807F6B-BB45-40FE-880E-DCCDC632D6DF}"/>
    <dgm:cxn modelId="{97FDC222-2CE4-4697-8E10-A2CBD885F98F}" type="presOf" srcId="{AE54A2CB-0900-4D7B-B092-64975F51742B}" destId="{A6DA1D54-E2E8-446B-A83B-9AE0FBE913BA}" srcOrd="0" destOrd="0" presId="urn:microsoft.com/office/officeart/2005/8/layout/process1"/>
    <dgm:cxn modelId="{11C9792C-47E8-4D16-AE59-0D23B9B52D4B}" srcId="{BE4F3696-D9F4-4E9E-83EE-7AEDE57F4E42}" destId="{C3F855B5-0961-4401-8F06-89C00374F58E}" srcOrd="3" destOrd="0" parTransId="{93B02B82-7508-4607-AAD1-6678CCD404E3}" sibTransId="{B9A819B1-441A-45F2-9A03-CDCBF59CEFB2}"/>
    <dgm:cxn modelId="{9C27AC30-AE5C-49C2-B555-B6BD1A38E124}" type="presOf" srcId="{83D43010-0747-48BE-B66D-6373622C1D0E}" destId="{75B9FBE5-0837-4E51-8AEB-AAE43601E256}" srcOrd="1" destOrd="0" presId="urn:microsoft.com/office/officeart/2005/8/layout/process1"/>
    <dgm:cxn modelId="{45554733-8039-434B-AE62-194095308D5B}" type="presOf" srcId="{83D43010-0747-48BE-B66D-6373622C1D0E}" destId="{C681134D-190D-4D52-BDA8-26D205462420}" srcOrd="0" destOrd="0" presId="urn:microsoft.com/office/officeart/2005/8/layout/process1"/>
    <dgm:cxn modelId="{A981693C-5E1A-481D-9C75-B554B0E60FCE}" srcId="{BE4F3696-D9F4-4E9E-83EE-7AEDE57F4E42}" destId="{185118DA-C481-412C-8848-94DD51D76665}" srcOrd="0" destOrd="0" parTransId="{89E72AC7-538D-4267-989C-5989D478D338}" sibTransId="{64622FA0-97C0-420C-B6EA-B6E4E9C79CC9}"/>
    <dgm:cxn modelId="{54A26560-4120-4F04-8EF8-B62B554122DD}" type="presOf" srcId="{E27B1E84-D91B-419D-8385-8255070A722F}" destId="{4BDA286F-6122-462A-B43E-DF5E52DFBB34}" srcOrd="0" destOrd="0" presId="urn:microsoft.com/office/officeart/2005/8/layout/process1"/>
    <dgm:cxn modelId="{711E2261-E87C-42A6-9F87-F623D6D472CE}" type="presOf" srcId="{41713DF1-DBF6-4CDB-87F1-F33F4B9DA026}" destId="{A3CC6290-DD3E-40FA-A5B1-1E86D514388B}" srcOrd="0" destOrd="0" presId="urn:microsoft.com/office/officeart/2005/8/layout/process1"/>
    <dgm:cxn modelId="{5B9BB970-C41B-429A-B4FE-815059B3A4F9}" type="presOf" srcId="{DF34C8C4-B1ED-4F60-A212-0470F5BD7B0F}" destId="{C735D3C5-D1DA-4E49-B655-7F46CE0133A3}" srcOrd="0" destOrd="0" presId="urn:microsoft.com/office/officeart/2005/8/layout/process1"/>
    <dgm:cxn modelId="{DC483B72-780F-4C84-AED3-2CF7EB3EBA07}" type="presOf" srcId="{B9A819B1-441A-45F2-9A03-CDCBF59CEFB2}" destId="{BD583D23-47E6-4B47-B1A1-4DE279BF2E7B}" srcOrd="1" destOrd="0" presId="urn:microsoft.com/office/officeart/2005/8/layout/process1"/>
    <dgm:cxn modelId="{2ADF8F52-997D-4FB3-AD40-3341CB91D4E0}" type="presOf" srcId="{6342BE25-7931-43CE-A944-3455EAE7D51D}" destId="{33BF97CC-4115-4CB5-B32F-6B8A2C50F954}" srcOrd="0" destOrd="0" presId="urn:microsoft.com/office/officeart/2005/8/layout/process1"/>
    <dgm:cxn modelId="{AE5EBA80-73B7-41A6-9EDE-E5FF9AFF4D48}" type="presOf" srcId="{E27B1E84-D91B-419D-8385-8255070A722F}" destId="{249B0B66-EFEE-4D60-996F-B83E513CACC6}" srcOrd="1" destOrd="0" presId="urn:microsoft.com/office/officeart/2005/8/layout/process1"/>
    <dgm:cxn modelId="{B9B40F8A-CA0B-43C4-8DE2-CDB2778E7333}" type="presOf" srcId="{B9A819B1-441A-45F2-9A03-CDCBF59CEFB2}" destId="{48C50152-753F-448C-98F4-9C834E83CEE5}" srcOrd="0" destOrd="0" presId="urn:microsoft.com/office/officeart/2005/8/layout/process1"/>
    <dgm:cxn modelId="{A56FD78B-B062-402D-B6AE-6F8E69CAB6EF}" type="presOf" srcId="{41713DF1-DBF6-4CDB-87F1-F33F4B9DA026}" destId="{0C35F2DC-8A74-4DFE-82CF-B5CD399192FA}" srcOrd="1" destOrd="0" presId="urn:microsoft.com/office/officeart/2005/8/layout/process1"/>
    <dgm:cxn modelId="{9F13318C-4BC0-48A8-B42F-F944761F45E6}" type="presOf" srcId="{F82C4B8F-D8BF-4C46-9713-D68196233EE8}" destId="{F656EEDC-78AA-4F1F-97AC-E57C74465EA4}" srcOrd="0" destOrd="0" presId="urn:microsoft.com/office/officeart/2005/8/layout/process1"/>
    <dgm:cxn modelId="{9016BD8F-7CF2-440C-9E8D-33F5582C453A}" type="presOf" srcId="{A088E137-5740-4949-AFB3-849B6D616A79}" destId="{E6630E58-017E-4978-B37B-B4F1CCC82C80}" srcOrd="0" destOrd="0" presId="urn:microsoft.com/office/officeart/2005/8/layout/process1"/>
    <dgm:cxn modelId="{3B849E90-B839-45D4-8E9C-DAC21246F29F}" type="presOf" srcId="{6342BE25-7931-43CE-A944-3455EAE7D51D}" destId="{817CCF89-F33F-4D43-BB07-00F394322CD5}" srcOrd="1" destOrd="0" presId="urn:microsoft.com/office/officeart/2005/8/layout/process1"/>
    <dgm:cxn modelId="{43F2EA9A-634A-4B47-80D4-1A25E10046C3}" type="presOf" srcId="{80330240-BA6D-4EE7-9069-A4F0249D2002}" destId="{1FA3BAC0-89EC-4F60-BC00-9F7BF3E8786B}" srcOrd="0" destOrd="0" presId="urn:microsoft.com/office/officeart/2005/8/layout/process1"/>
    <dgm:cxn modelId="{C458EDA0-C934-49BC-A084-84874CFF74D7}" type="presOf" srcId="{64622FA0-97C0-420C-B6EA-B6E4E9C79CC9}" destId="{4591B525-EBBA-4734-9EE1-713915C1C92A}" srcOrd="0" destOrd="0" presId="urn:microsoft.com/office/officeart/2005/8/layout/process1"/>
    <dgm:cxn modelId="{E70500B0-F1DD-42F7-ABBA-EC89CD465941}" srcId="{BE4F3696-D9F4-4E9E-83EE-7AEDE57F4E42}" destId="{DF34C8C4-B1ED-4F60-A212-0470F5BD7B0F}" srcOrd="2" destOrd="0" parTransId="{BE602548-486F-452D-A990-38EBB9F7499A}" sibTransId="{83D43010-0747-48BE-B66D-6373622C1D0E}"/>
    <dgm:cxn modelId="{000973C1-E188-4084-8C3A-D3546F9F2863}" srcId="{BE4F3696-D9F4-4E9E-83EE-7AEDE57F4E42}" destId="{F82C4B8F-D8BF-4C46-9713-D68196233EE8}" srcOrd="5" destOrd="0" parTransId="{A75B2ECB-7A9C-4742-A292-599B81942C71}" sibTransId="{41713DF1-DBF6-4CDB-87F1-F33F4B9DA026}"/>
    <dgm:cxn modelId="{D17222C8-68BD-4C6F-B8B2-80196B8C318A}" srcId="{BE4F3696-D9F4-4E9E-83EE-7AEDE57F4E42}" destId="{A088E137-5740-4949-AFB3-849B6D616A79}" srcOrd="1" destOrd="0" parTransId="{1ECE4153-66C0-4943-BF0D-CA85EFDFA804}" sibTransId="{E27B1E84-D91B-419D-8385-8255070A722F}"/>
    <dgm:cxn modelId="{FA3538C8-8E91-4FAB-BA74-215126DE4FD8}" srcId="{BE4F3696-D9F4-4E9E-83EE-7AEDE57F4E42}" destId="{80330240-BA6D-4EE7-9069-A4F0249D2002}" srcOrd="4" destOrd="0" parTransId="{86CE2308-5143-4B85-B6E0-CFA9C029E095}" sibTransId="{6342BE25-7931-43CE-A944-3455EAE7D51D}"/>
    <dgm:cxn modelId="{234577ED-1E4C-4FC6-89D7-739B7D591DA9}" type="presOf" srcId="{185118DA-C481-412C-8848-94DD51D76665}" destId="{F50AF2F1-E4DF-414B-AACB-BBE95C3E5243}" srcOrd="0" destOrd="0" presId="urn:microsoft.com/office/officeart/2005/8/layout/process1"/>
    <dgm:cxn modelId="{7DE6E9CB-B6C2-4146-B581-6A896FBC3A9D}" type="presParOf" srcId="{FF179B8B-7805-4FFC-802B-316ED442E7DB}" destId="{F50AF2F1-E4DF-414B-AACB-BBE95C3E5243}" srcOrd="0" destOrd="0" presId="urn:microsoft.com/office/officeart/2005/8/layout/process1"/>
    <dgm:cxn modelId="{5E889CD0-617B-4009-93F5-7E18C319F0EA}" type="presParOf" srcId="{FF179B8B-7805-4FFC-802B-316ED442E7DB}" destId="{4591B525-EBBA-4734-9EE1-713915C1C92A}" srcOrd="1" destOrd="0" presId="urn:microsoft.com/office/officeart/2005/8/layout/process1"/>
    <dgm:cxn modelId="{2F4D4BDC-5C4B-445E-AC2E-39F73EA22A78}" type="presParOf" srcId="{4591B525-EBBA-4734-9EE1-713915C1C92A}" destId="{6EDD24A8-2B9C-430C-AB5E-103DBACA7435}" srcOrd="0" destOrd="0" presId="urn:microsoft.com/office/officeart/2005/8/layout/process1"/>
    <dgm:cxn modelId="{190A3A19-43BC-4131-81A0-C8E5651EE083}" type="presParOf" srcId="{FF179B8B-7805-4FFC-802B-316ED442E7DB}" destId="{E6630E58-017E-4978-B37B-B4F1CCC82C80}" srcOrd="2" destOrd="0" presId="urn:microsoft.com/office/officeart/2005/8/layout/process1"/>
    <dgm:cxn modelId="{5A9BC214-2DBB-447B-ABAF-F5B874370103}" type="presParOf" srcId="{FF179B8B-7805-4FFC-802B-316ED442E7DB}" destId="{4BDA286F-6122-462A-B43E-DF5E52DFBB34}" srcOrd="3" destOrd="0" presId="urn:microsoft.com/office/officeart/2005/8/layout/process1"/>
    <dgm:cxn modelId="{D8126FEC-9391-45EB-972E-486A8AFB3131}" type="presParOf" srcId="{4BDA286F-6122-462A-B43E-DF5E52DFBB34}" destId="{249B0B66-EFEE-4D60-996F-B83E513CACC6}" srcOrd="0" destOrd="0" presId="urn:microsoft.com/office/officeart/2005/8/layout/process1"/>
    <dgm:cxn modelId="{21BBEF75-FBEC-46C8-95F9-C3AB63940738}" type="presParOf" srcId="{FF179B8B-7805-4FFC-802B-316ED442E7DB}" destId="{C735D3C5-D1DA-4E49-B655-7F46CE0133A3}" srcOrd="4" destOrd="0" presId="urn:microsoft.com/office/officeart/2005/8/layout/process1"/>
    <dgm:cxn modelId="{942BAC1E-42EB-493B-9E9E-17E814B2E0CF}" type="presParOf" srcId="{FF179B8B-7805-4FFC-802B-316ED442E7DB}" destId="{C681134D-190D-4D52-BDA8-26D205462420}" srcOrd="5" destOrd="0" presId="urn:microsoft.com/office/officeart/2005/8/layout/process1"/>
    <dgm:cxn modelId="{517DB05A-7228-40A3-9180-7FF7D440CB62}" type="presParOf" srcId="{C681134D-190D-4D52-BDA8-26D205462420}" destId="{75B9FBE5-0837-4E51-8AEB-AAE43601E256}" srcOrd="0" destOrd="0" presId="urn:microsoft.com/office/officeart/2005/8/layout/process1"/>
    <dgm:cxn modelId="{77FB4D5B-7AEE-47B1-96BB-C08915BAF132}" type="presParOf" srcId="{FF179B8B-7805-4FFC-802B-316ED442E7DB}" destId="{EEAF2814-5F66-4D96-B4FD-3E712645E3FF}" srcOrd="6" destOrd="0" presId="urn:microsoft.com/office/officeart/2005/8/layout/process1"/>
    <dgm:cxn modelId="{8A25CD53-0D46-43CB-9620-75D7A889B833}" type="presParOf" srcId="{FF179B8B-7805-4FFC-802B-316ED442E7DB}" destId="{48C50152-753F-448C-98F4-9C834E83CEE5}" srcOrd="7" destOrd="0" presId="urn:microsoft.com/office/officeart/2005/8/layout/process1"/>
    <dgm:cxn modelId="{79EAF0F1-6683-44B3-9055-EC84E1150EF0}" type="presParOf" srcId="{48C50152-753F-448C-98F4-9C834E83CEE5}" destId="{BD583D23-47E6-4B47-B1A1-4DE279BF2E7B}" srcOrd="0" destOrd="0" presId="urn:microsoft.com/office/officeart/2005/8/layout/process1"/>
    <dgm:cxn modelId="{D6447C39-9F51-4613-8D16-B7DA2099B14C}" type="presParOf" srcId="{FF179B8B-7805-4FFC-802B-316ED442E7DB}" destId="{1FA3BAC0-89EC-4F60-BC00-9F7BF3E8786B}" srcOrd="8" destOrd="0" presId="urn:microsoft.com/office/officeart/2005/8/layout/process1"/>
    <dgm:cxn modelId="{4DA6FD84-7F37-450C-81A4-8CB74EC193F7}" type="presParOf" srcId="{FF179B8B-7805-4FFC-802B-316ED442E7DB}" destId="{33BF97CC-4115-4CB5-B32F-6B8A2C50F954}" srcOrd="9" destOrd="0" presId="urn:microsoft.com/office/officeart/2005/8/layout/process1"/>
    <dgm:cxn modelId="{3BBA7198-2FD8-4090-8E84-035AD038F7B1}" type="presParOf" srcId="{33BF97CC-4115-4CB5-B32F-6B8A2C50F954}" destId="{817CCF89-F33F-4D43-BB07-00F394322CD5}" srcOrd="0" destOrd="0" presId="urn:microsoft.com/office/officeart/2005/8/layout/process1"/>
    <dgm:cxn modelId="{A91A9837-6CDD-47CB-ADFA-B43FF8524958}" type="presParOf" srcId="{FF179B8B-7805-4FFC-802B-316ED442E7DB}" destId="{F656EEDC-78AA-4F1F-97AC-E57C74465EA4}" srcOrd="10" destOrd="0" presId="urn:microsoft.com/office/officeart/2005/8/layout/process1"/>
    <dgm:cxn modelId="{74F19B2D-53C8-47CB-853B-4F59F7E5C27F}" type="presParOf" srcId="{FF179B8B-7805-4FFC-802B-316ED442E7DB}" destId="{A3CC6290-DD3E-40FA-A5B1-1E86D514388B}" srcOrd="11" destOrd="0" presId="urn:microsoft.com/office/officeart/2005/8/layout/process1"/>
    <dgm:cxn modelId="{76ACBAB1-EADE-48FD-95C0-6D50C7D990A4}" type="presParOf" srcId="{A3CC6290-DD3E-40FA-A5B1-1E86D514388B}" destId="{0C35F2DC-8A74-4DFE-82CF-B5CD399192FA}" srcOrd="0" destOrd="0" presId="urn:microsoft.com/office/officeart/2005/8/layout/process1"/>
    <dgm:cxn modelId="{5BDAF5C2-7E5F-46C3-AC4A-39D3FFA38E03}" type="presParOf" srcId="{FF179B8B-7805-4FFC-802B-316ED442E7DB}" destId="{A6DA1D54-E2E8-446B-A83B-9AE0FBE913BA}" srcOrd="1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0AF2F1-E4DF-414B-AACB-BBE95C3E5243}">
      <dsp:nvSpPr>
        <dsp:cNvPr id="0" name=""/>
        <dsp:cNvSpPr/>
      </dsp:nvSpPr>
      <dsp:spPr>
        <a:xfrm>
          <a:off x="3123" y="1117071"/>
          <a:ext cx="1182867" cy="10424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New User access Signup Page and Create Account</a:t>
          </a:r>
        </a:p>
      </dsp:txBody>
      <dsp:txXfrm>
        <a:off x="33654" y="1147602"/>
        <a:ext cx="1121805" cy="981339"/>
      </dsp:txXfrm>
    </dsp:sp>
    <dsp:sp modelId="{4591B525-EBBA-4734-9EE1-713915C1C92A}">
      <dsp:nvSpPr>
        <dsp:cNvPr id="0" name=""/>
        <dsp:cNvSpPr/>
      </dsp:nvSpPr>
      <dsp:spPr>
        <a:xfrm>
          <a:off x="1304277" y="1491596"/>
          <a:ext cx="250767" cy="29335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1304277" y="1550266"/>
        <a:ext cx="175537" cy="176011"/>
      </dsp:txXfrm>
    </dsp:sp>
    <dsp:sp modelId="{E6630E58-017E-4978-B37B-B4F1CCC82C80}">
      <dsp:nvSpPr>
        <dsp:cNvPr id="0" name=""/>
        <dsp:cNvSpPr/>
      </dsp:nvSpPr>
      <dsp:spPr>
        <a:xfrm>
          <a:off x="1659137" y="1117071"/>
          <a:ext cx="1182867" cy="10424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Verify Email address </a:t>
          </a:r>
        </a:p>
      </dsp:txBody>
      <dsp:txXfrm>
        <a:off x="1689668" y="1147602"/>
        <a:ext cx="1121805" cy="981339"/>
      </dsp:txXfrm>
    </dsp:sp>
    <dsp:sp modelId="{4BDA286F-6122-462A-B43E-DF5E52DFBB34}">
      <dsp:nvSpPr>
        <dsp:cNvPr id="0" name=""/>
        <dsp:cNvSpPr/>
      </dsp:nvSpPr>
      <dsp:spPr>
        <a:xfrm>
          <a:off x="2871798" y="1491596"/>
          <a:ext cx="250767" cy="29335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2871798" y="1550266"/>
        <a:ext cx="175537" cy="176011"/>
      </dsp:txXfrm>
    </dsp:sp>
    <dsp:sp modelId="{C735D3C5-D1DA-4E49-B655-7F46CE0133A3}">
      <dsp:nvSpPr>
        <dsp:cNvPr id="0" name=""/>
        <dsp:cNvSpPr/>
      </dsp:nvSpPr>
      <dsp:spPr>
        <a:xfrm>
          <a:off x="3315151" y="1117071"/>
          <a:ext cx="1182867" cy="10424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Login with username and password</a:t>
          </a:r>
          <a:endParaRPr lang="en-US" sz="1300" kern="1200" dirty="0"/>
        </a:p>
      </dsp:txBody>
      <dsp:txXfrm>
        <a:off x="3345682" y="1147602"/>
        <a:ext cx="1121805" cy="981339"/>
      </dsp:txXfrm>
    </dsp:sp>
    <dsp:sp modelId="{C681134D-190D-4D52-BDA8-26D205462420}">
      <dsp:nvSpPr>
        <dsp:cNvPr id="0" name=""/>
        <dsp:cNvSpPr/>
      </dsp:nvSpPr>
      <dsp:spPr>
        <a:xfrm>
          <a:off x="4635970" y="1491596"/>
          <a:ext cx="250767" cy="29335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4635970" y="1550266"/>
        <a:ext cx="175537" cy="176011"/>
      </dsp:txXfrm>
    </dsp:sp>
    <dsp:sp modelId="{EEAF2814-5F66-4D96-B4FD-3E712645E3FF}">
      <dsp:nvSpPr>
        <dsp:cNvPr id="0" name=""/>
        <dsp:cNvSpPr/>
      </dsp:nvSpPr>
      <dsp:spPr>
        <a:xfrm>
          <a:off x="4971165" y="1117071"/>
          <a:ext cx="1182867" cy="10424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Download Authenticator app</a:t>
          </a:r>
          <a:br>
            <a:rPr lang="en-US" sz="1300" kern="1200" dirty="0"/>
          </a:br>
          <a:r>
            <a:rPr lang="en-US" sz="1300" kern="1200" dirty="0"/>
            <a:t>(not for SMS) </a:t>
          </a:r>
        </a:p>
      </dsp:txBody>
      <dsp:txXfrm>
        <a:off x="5001696" y="1147602"/>
        <a:ext cx="1121805" cy="981339"/>
      </dsp:txXfrm>
    </dsp:sp>
    <dsp:sp modelId="{48C50152-753F-448C-98F4-9C834E83CEE5}">
      <dsp:nvSpPr>
        <dsp:cNvPr id="0" name=""/>
        <dsp:cNvSpPr/>
      </dsp:nvSpPr>
      <dsp:spPr>
        <a:xfrm>
          <a:off x="6272319" y="1491596"/>
          <a:ext cx="250767" cy="29335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6272319" y="1550266"/>
        <a:ext cx="175537" cy="176011"/>
      </dsp:txXfrm>
    </dsp:sp>
    <dsp:sp modelId="{1FA3BAC0-89EC-4F60-BC00-9F7BF3E8786B}">
      <dsp:nvSpPr>
        <dsp:cNvPr id="0" name=""/>
        <dsp:cNvSpPr/>
      </dsp:nvSpPr>
      <dsp:spPr>
        <a:xfrm>
          <a:off x="6627180" y="1117071"/>
          <a:ext cx="1182867" cy="10424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Setup MFA app or choose SMS</a:t>
          </a:r>
        </a:p>
      </dsp:txBody>
      <dsp:txXfrm>
        <a:off x="6657711" y="1147602"/>
        <a:ext cx="1121805" cy="981339"/>
      </dsp:txXfrm>
    </dsp:sp>
    <dsp:sp modelId="{33BF97CC-4115-4CB5-B32F-6B8A2C50F954}">
      <dsp:nvSpPr>
        <dsp:cNvPr id="0" name=""/>
        <dsp:cNvSpPr/>
      </dsp:nvSpPr>
      <dsp:spPr>
        <a:xfrm>
          <a:off x="7928333" y="1491596"/>
          <a:ext cx="250767" cy="29335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7928333" y="1550266"/>
        <a:ext cx="175537" cy="176011"/>
      </dsp:txXfrm>
    </dsp:sp>
    <dsp:sp modelId="{F656EEDC-78AA-4F1F-97AC-E57C74465EA4}">
      <dsp:nvSpPr>
        <dsp:cNvPr id="0" name=""/>
        <dsp:cNvSpPr/>
      </dsp:nvSpPr>
      <dsp:spPr>
        <a:xfrm>
          <a:off x="8283194" y="1117071"/>
          <a:ext cx="1182867" cy="10424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Complete login via MFA app or SMS  </a:t>
          </a:r>
        </a:p>
      </dsp:txBody>
      <dsp:txXfrm>
        <a:off x="8313725" y="1147602"/>
        <a:ext cx="1121805" cy="981339"/>
      </dsp:txXfrm>
    </dsp:sp>
    <dsp:sp modelId="{A3CC6290-DD3E-40FA-A5B1-1E86D514388B}">
      <dsp:nvSpPr>
        <dsp:cNvPr id="0" name=""/>
        <dsp:cNvSpPr/>
      </dsp:nvSpPr>
      <dsp:spPr>
        <a:xfrm>
          <a:off x="9682674" y="1491596"/>
          <a:ext cx="250767" cy="29335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9682674" y="1550266"/>
        <a:ext cx="175537" cy="176011"/>
      </dsp:txXfrm>
    </dsp:sp>
    <dsp:sp modelId="{A6DA1D54-E2E8-446B-A83B-9AE0FBE913BA}">
      <dsp:nvSpPr>
        <dsp:cNvPr id="0" name=""/>
        <dsp:cNvSpPr/>
      </dsp:nvSpPr>
      <dsp:spPr>
        <a:xfrm>
          <a:off x="9939208" y="1117071"/>
          <a:ext cx="1182867" cy="10424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Confirm Account was created</a:t>
          </a:r>
        </a:p>
      </dsp:txBody>
      <dsp:txXfrm>
        <a:off x="9969739" y="1147602"/>
        <a:ext cx="1121805" cy="9813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654C447-F63E-708A-7640-F379BC3B6F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E9CD3C-9D08-D54A-E18D-CB66DD985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3C7D50-3744-4F5E-B211-7EE7AB53D25A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A76D3F-B471-2F90-E003-19CC7E1391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FA019F-EAF7-AC1D-CF33-3B24307B5D1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BB4229-F194-457F-858D-7FD6DC77E7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549398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832203-7F7F-406D-A6A3-240BE64C5DFA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94BC6D-B4C2-499C-B968-7B53BF050E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038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2AC51D-6DAA-4455-8EA7-D54B64909A8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71578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Splash Page – Begin Logon – Complete Logon w/MFA – Access Portal with Tiles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94BC6D-B4C2-499C-B968-7B53BF050EF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9670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068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11" Type="http://schemas.openxmlformats.org/officeDocument/2006/relationships/image" Target="../media/image16.svg"/><Relationship Id="rId5" Type="http://schemas.openxmlformats.org/officeDocument/2006/relationships/image" Target="../media/image10.sv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v1(defaul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F6855-B24E-92AB-2FE8-002F720AEB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2069" y="2564247"/>
            <a:ext cx="4882568" cy="3999346"/>
          </a:xfrm>
          <a:prstGeom prst="rect">
            <a:avLst/>
          </a:prstGeom>
        </p:spPr>
        <p:txBody>
          <a:bodyPr anchor="t"/>
          <a:lstStyle>
            <a:lvl1pPr algn="l">
              <a:defRPr lang="en-US" sz="2000" b="1" dirty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endParaRPr lang="en-US"/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BED41D71-8915-53EB-36A0-392D41DD0E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427363" y="5054600"/>
            <a:ext cx="5201214" cy="1457037"/>
          </a:xfrm>
          <a:prstGeom prst="foldedCorner">
            <a:avLst>
              <a:gd name="adj" fmla="val 21194"/>
            </a:avLst>
          </a:prstGeom>
          <a:solidFill>
            <a:srgbClr val="E6EBF0">
              <a:alpha val="68000"/>
            </a:srgbClr>
          </a:solidFill>
          <a:ln w="9525" cap="rnd">
            <a:noFill/>
          </a:ln>
          <a:effectLst>
            <a:outerShdw blurRad="50800" dist="38100" dir="10800000" sx="1000" sy="1000" algn="r" rotWithShape="0">
              <a:prstClr val="black">
                <a:alpha val="46000"/>
              </a:prstClr>
            </a:outerShdw>
          </a:effectLst>
        </p:spPr>
        <p:txBody>
          <a:bodyPr vert="horz" wrap="square" lIns="274320" tIns="182880" rIns="640080" bIns="18288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1400" dirty="0" smtClean="0"/>
            </a:lvl2pPr>
            <a:lvl3pPr marL="548640" indent="-18288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◦"/>
              <a:defRPr lang="en-US" sz="1400" dirty="0"/>
            </a:lvl3pPr>
            <a:lvl4pPr marL="73152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lang="en-US" sz="1400" dirty="0" smtClean="0"/>
            </a:lvl4pPr>
            <a:lvl5pPr marL="91440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lang="en-US" sz="1400" dirty="0"/>
            </a:lvl5pPr>
            <a:lvl6pPr marL="109728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400"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4A302066-7B9E-F90D-A634-1CEEF4EAA7F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427365" y="1092200"/>
            <a:ext cx="5201213" cy="255158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1" i="0"/>
            </a:lvl1pPr>
            <a:lvl2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 sz="1400"/>
            </a:lvl2pPr>
            <a:lvl3pPr marL="73152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sz="1400"/>
            </a:lvl3pPr>
            <a:lvl4pPr marL="91440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sz="1400"/>
            </a:lvl4pPr>
            <a:lvl5pPr marL="109728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3455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03A0C87A-E909-99E5-543B-B8CA963FA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43EC354D-D331-C418-3300-B354E37BE1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5300" y="1981200"/>
            <a:ext cx="5381625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8AF89336-B087-2FA3-5FA7-10663E4994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43650" y="1971674"/>
            <a:ext cx="5314950" cy="42107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5AFFA6-4F88-DA05-B2CA-9691F408E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D51180-8907-F3FB-F8E0-201D1BE61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5BA03-1E8A-4A71-9375-E941FF070046}" type="datetime4">
              <a:rPr lang="en-US" smtClean="0"/>
              <a:t>March 26, 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C96C78-7C87-2BC7-8FE9-856E3E375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544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5BA45-4981-AC22-EC96-99A5E0901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61962"/>
            <a:ext cx="4838700" cy="1527094"/>
          </a:xfrm>
        </p:spPr>
        <p:txBody>
          <a:bodyPr anchor="t">
            <a:normAutofit/>
          </a:bodyPr>
          <a:lstStyle>
            <a:lvl1pPr>
              <a:defRPr lang="en-US" dirty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273643-F605-4790-3956-B453E9FC9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188F8-67CB-419F-AAD4-5AB1C4EFBB40}" type="datetime4">
              <a:rPr lang="en-US" smtClean="0"/>
              <a:t>March 26, 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265AF8-0057-EBA2-2E30-0B7411397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5ADE8A-3AB5-3C00-B26E-3F6DD6EA5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81ED5FB-5036-27D9-26F4-B48307D67C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5300" y="2181225"/>
            <a:ext cx="5600700" cy="4000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0ACB72E-F2A9-AC8B-FAC7-489B472850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57950" y="457200"/>
            <a:ext cx="5200650" cy="5724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45951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197228CF-7CDD-26CC-CA47-4AF0A314B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4838700" cy="12192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277CEE6-13A0-6BA8-8A3C-EA3A8B9CA3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3776" y="2152650"/>
            <a:ext cx="5602224" cy="40195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24E62B-01AB-F5DE-E2D4-85B1DECC92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96050" y="0"/>
            <a:ext cx="5695950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C33291D-BE72-DBF6-5318-1BD0E7127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53288" y="6356350"/>
            <a:ext cx="1338712" cy="365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138100-AC14-9CC0-AD86-426AD89D4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796E23-B521-5C07-85E1-BA73A20DB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0D0B2-8800-4E48-BDCE-A19E57C7C5AF}" type="datetime4">
              <a:rPr lang="en-US" smtClean="0"/>
              <a:t>March 26, 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2A00A7-6A1E-80A0-8EB9-F7F059255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3126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DB285AF9-0372-9C81-F75D-2589F4F48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23DE44-506E-FCA1-8F5C-9F7354AAE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March 26,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8480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Soc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021CF500-4BD3-92C6-CCBD-156DED65A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8" y="1430448"/>
            <a:ext cx="5565131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2" name="Text Placeholder 22">
            <a:extLst>
              <a:ext uri="{FF2B5EF4-FFF2-40B4-BE49-F238E27FC236}">
                <a16:creationId xmlns:a16="http://schemas.microsoft.com/office/drawing/2014/main" id="{5BFBC12E-0B6E-E8C7-9088-B497FB4917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8" y="3501136"/>
            <a:ext cx="5565131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24F3841-022A-64DD-C790-8E712FB9D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72375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E7750B-0863-BB91-0C67-54B5E9B868D6}"/>
              </a:ext>
            </a:extLst>
          </p:cNvPr>
          <p:cNvSpPr txBox="1"/>
          <p:nvPr userDrawn="1"/>
        </p:nvSpPr>
        <p:spPr>
          <a:xfrm>
            <a:off x="8032876" y="1370524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Learn More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961C0C-432D-CBAD-EA65-6543DA81C252}"/>
              </a:ext>
            </a:extLst>
          </p:cNvPr>
          <p:cNvSpPr txBox="1"/>
          <p:nvPr userDrawn="1"/>
        </p:nvSpPr>
        <p:spPr>
          <a:xfrm>
            <a:off x="8054878" y="1783080"/>
            <a:ext cx="33209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rgbClr val="00829B"/>
                </a:solidFill>
              </a:rPr>
              <a:t>www.ercot.com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781169-74C0-5084-B1E5-21B24E64EBD9}"/>
              </a:ext>
            </a:extLst>
          </p:cNvPr>
          <p:cNvSpPr txBox="1"/>
          <p:nvPr userDrawn="1"/>
        </p:nvSpPr>
        <p:spPr>
          <a:xfrm>
            <a:off x="8032876" y="2442045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Download ERCOT Mobile App</a:t>
            </a:r>
          </a:p>
        </p:txBody>
      </p:sp>
      <p:pic>
        <p:nvPicPr>
          <p:cNvPr id="9" name="Graphic 8" descr="Google play logo on the left and App Store logo on the right">
            <a:extLst>
              <a:ext uri="{FF2B5EF4-FFF2-40B4-BE49-F238E27FC236}">
                <a16:creationId xmlns:a16="http://schemas.microsoft.com/office/drawing/2014/main" id="{4CC00E98-A942-2688-815D-B898449C0B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41368" y="2987763"/>
            <a:ext cx="2635124" cy="3674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EBBA5BE-9DD2-6EE7-CE28-D076D6D33E94}"/>
              </a:ext>
            </a:extLst>
          </p:cNvPr>
          <p:cNvSpPr txBox="1"/>
          <p:nvPr userDrawn="1"/>
        </p:nvSpPr>
        <p:spPr>
          <a:xfrm>
            <a:off x="8054878" y="3786789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Connect With Us</a:t>
            </a:r>
          </a:p>
        </p:txBody>
      </p:sp>
      <p:pic>
        <p:nvPicPr>
          <p:cNvPr id="11" name="Graphic 10" descr="Instagram icon">
            <a:extLst>
              <a:ext uri="{FF2B5EF4-FFF2-40B4-BE49-F238E27FC236}">
                <a16:creationId xmlns:a16="http://schemas.microsoft.com/office/drawing/2014/main" id="{808F1D0F-170C-B600-9B14-471787DABDB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26128" y="4359746"/>
            <a:ext cx="314995" cy="31499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0EB4558-FE65-DD30-A396-E7A22D6A4264}"/>
              </a:ext>
            </a:extLst>
          </p:cNvPr>
          <p:cNvSpPr txBox="1"/>
          <p:nvPr userDrawn="1"/>
        </p:nvSpPr>
        <p:spPr>
          <a:xfrm>
            <a:off x="8715473" y="4378550"/>
            <a:ext cx="3098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facebook.com/ERCOTISO</a:t>
            </a:r>
          </a:p>
        </p:txBody>
      </p:sp>
      <p:pic>
        <p:nvPicPr>
          <p:cNvPr id="13" name="Graphic 12" descr="Twitter or X  icon">
            <a:extLst>
              <a:ext uri="{FF2B5EF4-FFF2-40B4-BE49-F238E27FC236}">
                <a16:creationId xmlns:a16="http://schemas.microsoft.com/office/drawing/2014/main" id="{787C2377-716C-DE29-E499-06278CE1DB0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26128" y="4816173"/>
            <a:ext cx="314995" cy="31499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6BFB969-D759-088E-D454-9701B3843365}"/>
              </a:ext>
            </a:extLst>
          </p:cNvPr>
          <p:cNvSpPr txBox="1"/>
          <p:nvPr userDrawn="1"/>
        </p:nvSpPr>
        <p:spPr>
          <a:xfrm>
            <a:off x="8715473" y="4823175"/>
            <a:ext cx="2108130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/>
              <a:t>x.com/ercot_iso</a:t>
            </a:r>
          </a:p>
        </p:txBody>
      </p:sp>
      <p:pic>
        <p:nvPicPr>
          <p:cNvPr id="15" name="Graphic 14" descr="LinkedIn icon">
            <a:extLst>
              <a:ext uri="{FF2B5EF4-FFF2-40B4-BE49-F238E27FC236}">
                <a16:creationId xmlns:a16="http://schemas.microsoft.com/office/drawing/2014/main" id="{44604974-1959-249D-D54A-C4A63E150B5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8326128" y="5292078"/>
            <a:ext cx="314995" cy="31499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405696A-1EA6-9F4D-1D36-33EB7B0D95CF}"/>
              </a:ext>
            </a:extLst>
          </p:cNvPr>
          <p:cNvSpPr txBox="1"/>
          <p:nvPr userDrawn="1"/>
        </p:nvSpPr>
        <p:spPr>
          <a:xfrm>
            <a:off x="8715473" y="5299080"/>
            <a:ext cx="313235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/>
              <a:t>linkedin.com/company/ercot</a:t>
            </a:r>
          </a:p>
        </p:txBody>
      </p:sp>
      <p:pic>
        <p:nvPicPr>
          <p:cNvPr id="17" name="Graphic 16" descr="Instagram icon">
            <a:extLst>
              <a:ext uri="{FF2B5EF4-FFF2-40B4-BE49-F238E27FC236}">
                <a16:creationId xmlns:a16="http://schemas.microsoft.com/office/drawing/2014/main" id="{253A132C-4DFA-62F1-D25A-9C176280377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326128" y="5773360"/>
            <a:ext cx="314996" cy="31499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36F1584-300D-A8F1-CE34-0DF564E4405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 userDrawn="1"/>
        </p:nvSpPr>
        <p:spPr>
          <a:xfrm>
            <a:off x="8706121" y="5773359"/>
            <a:ext cx="313235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/>
              <a:t>instagram.com/ercot_iso</a:t>
            </a:r>
          </a:p>
        </p:txBody>
      </p:sp>
      <p:sp>
        <p:nvSpPr>
          <p:cNvPr id="20" name="Footer Placeholder 3">
            <a:extLst>
              <a:ext uri="{FF2B5EF4-FFF2-40B4-BE49-F238E27FC236}">
                <a16:creationId xmlns:a16="http://schemas.microsoft.com/office/drawing/2014/main" id="{7C754C4F-B602-D803-BB7A-BEE1415CE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556513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March 26,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0560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>
            <a:extLst>
              <a:ext uri="{FF2B5EF4-FFF2-40B4-BE49-F238E27FC236}">
                <a16:creationId xmlns:a16="http://schemas.microsoft.com/office/drawing/2014/main" id="{0511CB1D-D7A8-8516-A8D6-FDE88BB37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8" y="1430448"/>
            <a:ext cx="5565132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7DB85F87-C4AC-5AA2-4395-ABB6B533D5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8" y="3501136"/>
            <a:ext cx="5565132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Footer Placeholder 3">
            <a:extLst>
              <a:ext uri="{FF2B5EF4-FFF2-40B4-BE49-F238E27FC236}">
                <a16:creationId xmlns:a16="http://schemas.microsoft.com/office/drawing/2014/main" id="{524951DF-39E3-E4DB-EB22-28C36CEEB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801052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March 26,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9429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724F3841-022A-64DD-C790-8E712FB9D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Graphic 18" descr="ERCOT logo">
            <a:extLst>
              <a:ext uri="{FF2B5EF4-FFF2-40B4-BE49-F238E27FC236}">
                <a16:creationId xmlns:a16="http://schemas.microsoft.com/office/drawing/2014/main" id="{B751E01E-9D1B-AB32-9537-F544F49949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37956" y="108220"/>
            <a:ext cx="703682" cy="25928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AB5A33-CD56-3912-4016-20DF30F14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9" y="1430448"/>
            <a:ext cx="4064224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113BE72E-F22F-EA59-A56F-ACBBDAEAF8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9" y="3501136"/>
            <a:ext cx="4078434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A05AE35-B341-C586-A0DD-9B916DA1D81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76825" y="1371600"/>
            <a:ext cx="65817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23DE44-506E-FCA1-8F5C-9F7354AAE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801052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March 26,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 descr="Confidential document label">
            <a:extLst>
              <a:ext uri="{FF2B5EF4-FFF2-40B4-BE49-F238E27FC236}">
                <a16:creationId xmlns:a16="http://schemas.microsoft.com/office/drawing/2014/main" id="{CDD9FF63-9408-EDE4-8E4D-207871A99374}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E25432-F52F-28E3-5AF1-36B3BEC45282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9B3A409-F400-7551-A8C4-6293E631585B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64674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6F8A40-F0D0-857B-E8A8-1B3161AC4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2DC5253-5E42-F62E-EA4E-3AB21BA87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420624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1000">
                <a:srgbClr val="B1E5ED">
                  <a:alpha val="6667"/>
                </a:srgbClr>
              </a:gs>
              <a:gs pos="71000">
                <a:srgbClr val="2794A4">
                  <a:alpha val="83922"/>
                </a:srgbClr>
              </a:gs>
              <a:gs pos="98000">
                <a:srgbClr val="00343B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ERCOT logo white on background">
            <a:extLst>
              <a:ext uri="{FF2B5EF4-FFF2-40B4-BE49-F238E27FC236}">
                <a16:creationId xmlns:a16="http://schemas.microsoft.com/office/drawing/2014/main" id="{590365CF-9C80-03DF-D245-DBE4EBA333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4555" y="1125953"/>
            <a:ext cx="2425881" cy="889910"/>
          </a:xfrm>
          <a:prstGeom prst="rect">
            <a:avLst/>
          </a:prstGeom>
          <a:effectLst>
            <a:outerShdw blurRad="50800" dist="12700" dir="10800000" algn="r" rotWithShape="0">
              <a:schemeClr val="tx2">
                <a:alpha val="40000"/>
              </a:scheme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A1A5353-DA71-B6B2-BDDB-2FB68F1F0909}"/>
              </a:ext>
            </a:extLst>
          </p:cNvPr>
          <p:cNvSpPr txBox="1"/>
          <p:nvPr userDrawn="1"/>
        </p:nvSpPr>
        <p:spPr>
          <a:xfrm>
            <a:off x="-91688" y="503044"/>
            <a:ext cx="11629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spc="0">
                <a:solidFill>
                  <a:schemeClr val="bg1"/>
                </a:solidFill>
              </a:rPr>
              <a:t>CONFIDENTIAL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05802D9-2F73-A263-28E7-486C8A489A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241ADA3-F564-E7C2-1972-0F9FF557AE05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77A54B6-1CA8-9AE2-BCA6-21205CB4852B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>
                  <a:solidFill>
                    <a:schemeClr val="bg1"/>
                  </a:solidFill>
                </a:rPr>
                <a:t>PUBLIC</a:t>
              </a:r>
            </a:p>
          </p:txBody>
        </p:sp>
      </p:grpSp>
      <p:pic>
        <p:nvPicPr>
          <p:cNvPr id="3" name="Graphic 2">
            <a:extLst>
              <a:ext uri="{FF2B5EF4-FFF2-40B4-BE49-F238E27FC236}">
                <a16:creationId xmlns:a16="http://schemas.microsoft.com/office/drawing/2014/main" id="{81B94DDE-8E3F-CACF-1508-79E6F98F5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59827" t="14818" r="10238" b="43257"/>
          <a:stretch>
            <a:fillRect/>
          </a:stretch>
        </p:blipFill>
        <p:spPr>
          <a:xfrm>
            <a:off x="-1" y="-1"/>
            <a:ext cx="12192001" cy="573204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CF6855-B24E-92AB-2FE8-002F720AEB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74920" y="2062263"/>
            <a:ext cx="6316168" cy="3366409"/>
          </a:xfrm>
          <a:prstGeom prst="rect">
            <a:avLst/>
          </a:prstGeom>
        </p:spPr>
        <p:txBody>
          <a:bodyPr anchor="t"/>
          <a:lstStyle>
            <a:lvl1pPr algn="l">
              <a:defRPr lang="en-US" sz="2000" b="1" dirty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910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9C062-513C-DF24-5E8C-7A974D5720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1122363"/>
            <a:ext cx="11125200" cy="2387600"/>
          </a:xfrm>
        </p:spPr>
        <p:txBody>
          <a:bodyPr anchor="ctr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2C3F11-2763-0216-A1B0-5E8B4FA801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3400" y="3602038"/>
            <a:ext cx="11125200" cy="1655762"/>
          </a:xfrm>
        </p:spPr>
        <p:txBody>
          <a:bodyPr wrap="square"/>
          <a:lstStyle>
            <a:lvl1pPr marL="0" indent="0" algn="ctr">
              <a:buNone/>
              <a:defRPr sz="2400" b="1">
                <a:solidFill>
                  <a:srgbClr val="00829B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5C98B8-43D7-C7B4-9956-25AC1BBC5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9BF30-5D82-5572-733E-882E0C0D3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45B5F-6A76-46F9-AC11-757A044249AE}" type="datetime4">
              <a:rPr lang="en-US" smtClean="0"/>
              <a:t>March 26,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5906F4-426A-AD9D-021A-D7E95E349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130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27592878-2087-441A-BF63-8BAC67297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75DFB14-F372-06CE-E1C3-58DFC53BCF1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11187714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0" y="6356350"/>
            <a:ext cx="801052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16884" y="6356350"/>
            <a:ext cx="2773273" cy="365125"/>
          </a:xfrm>
        </p:spPr>
        <p:txBody>
          <a:bodyPr/>
          <a:lstStyle/>
          <a:p>
            <a:fld id="{14560760-0B16-41B8-81DA-58FA2187E1CC}" type="datetime4">
              <a:rPr lang="en-US" smtClean="0"/>
              <a:t>March 26, 2026</a:t>
            </a:fld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8600" y="6356350"/>
            <a:ext cx="533400" cy="365125"/>
          </a:xfrm>
        </p:spPr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474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5394223" cy="45179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331972" y="4630994"/>
            <a:ext cx="5326623" cy="1577301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B62A2-45B4-4ECA-8168-BE9383DA5644}" type="datetime4">
              <a:rPr lang="en-US" smtClean="0"/>
              <a:t>March 26,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B0CE8C99-4E3A-25C3-1E3E-9D611CA96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322142" y="1661652"/>
            <a:ext cx="5336458" cy="277269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6374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and Image in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F05638A-F774-C6DB-0DC6-A2F6139BCE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46482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5394223" cy="45179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331972" y="4630994"/>
            <a:ext cx="5326623" cy="1577301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2E430-0983-479E-8535-00F341009C9B}" type="datetime4">
              <a:rPr lang="en-US" smtClean="0"/>
              <a:t>March 26,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B0CE8C99-4E3A-25C3-1E3E-9D611CA96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322142" y="1661652"/>
            <a:ext cx="5336458" cy="277269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617653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Key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7592878-2087-441A-BF63-8BAC67297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75DFB14-F372-06CE-E1C3-58DFC53BCF1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6867525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28CAB249-6E2A-0D66-037F-C8C994EC04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7598003" y="1676400"/>
            <a:ext cx="4060596" cy="3190875"/>
          </a:xfrm>
          <a:prstGeom prst="foldedCorner">
            <a:avLst>
              <a:gd name="adj" fmla="val 8542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b="1" dirty="0"/>
            </a:lvl1pPr>
            <a:lvl2pPr marL="548640" indent="-182880">
              <a:buFont typeface="Arial" panose="020B0604020202020204" pitchFamily="34" charset="0"/>
              <a:buChar char="•"/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60760-0B16-41B8-81DA-58FA2187E1CC}" type="datetime4">
              <a:rPr lang="en-US" smtClean="0"/>
              <a:t>March 26,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991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with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EF24F99E-0EFC-4E0E-5FA5-D6E209736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5991225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6CB17BE-2CF2-5B69-2FA2-C556C75E78C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95299" y="1676400"/>
            <a:ext cx="6791325" cy="26098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95300" y="4463716"/>
            <a:ext cx="6800850" cy="1744579"/>
          </a:xfrm>
          <a:prstGeom prst="foldedCorner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C5D5F82-2DE8-D31E-AE3D-018BD935DE3D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077201" y="533400"/>
            <a:ext cx="3581400" cy="5638799"/>
          </a:xfrm>
        </p:spPr>
        <p:txBody>
          <a:bodyPr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1" y="6356350"/>
            <a:ext cx="6762749" cy="365125"/>
          </a:xfrm>
        </p:spPr>
        <p:txBody>
          <a:bodyPr wrap="square" lIns="0"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927F-A0F2-4B8B-8583-E7E57526878C}" type="datetime4">
              <a:rPr lang="en-US" smtClean="0"/>
              <a:t>March 26, 2026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5086D0-23A2-1C6B-A4BF-B6E909DA9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72375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475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11163300" cy="2619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95299" y="4463716"/>
            <a:ext cx="11163298" cy="1744579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927F-A0F2-4B8B-8583-E7E57526878C}" type="datetime4">
              <a:rPr lang="en-US" smtClean="0"/>
              <a:t>March 26,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351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sv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image" Target="../media/image6.svg"/><Relationship Id="rId2" Type="http://schemas.openxmlformats.org/officeDocument/2006/relationships/slideLayout" Target="../slideLayouts/slideLayout4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A1678F26-9E3A-1EC0-39CE-8DC562CAF9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59827" t="14818" r="10238" b="43257"/>
          <a:stretch>
            <a:fillRect/>
          </a:stretch>
        </p:blipFill>
        <p:spPr>
          <a:xfrm>
            <a:off x="-1" y="-1"/>
            <a:ext cx="12192001" cy="573204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83DA6C0-622C-56B9-A11A-C7B46D6B1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-1" y="0"/>
            <a:ext cx="6096001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1000">
                <a:srgbClr val="B1E5ED">
                  <a:alpha val="6667"/>
                </a:srgbClr>
              </a:gs>
              <a:gs pos="71000">
                <a:srgbClr val="2794A4">
                  <a:alpha val="83922"/>
                </a:srgbClr>
              </a:gs>
              <a:gs pos="98000">
                <a:srgbClr val="00343B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Graphic 12" descr="ERCOT logo white on background">
            <a:extLst>
              <a:ext uri="{FF2B5EF4-FFF2-40B4-BE49-F238E27FC236}">
                <a16:creationId xmlns:a16="http://schemas.microsoft.com/office/drawing/2014/main" id="{24916EE6-D8BD-2246-322B-E4425F0F9A2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4555" y="1125953"/>
            <a:ext cx="2425881" cy="889910"/>
          </a:xfrm>
          <a:prstGeom prst="rect">
            <a:avLst/>
          </a:prstGeom>
          <a:effectLst>
            <a:outerShdw blurRad="50800" dist="12700" dir="10800000" algn="r" rotWithShape="0">
              <a:schemeClr val="tx2">
                <a:alpha val="40000"/>
              </a:schemeClr>
            </a:outerShdw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DC1132D-9952-07F0-B506-0AC57F014644}"/>
              </a:ext>
            </a:extLst>
          </p:cNvPr>
          <p:cNvSpPr txBox="1"/>
          <p:nvPr userDrawn="1"/>
        </p:nvSpPr>
        <p:spPr>
          <a:xfrm>
            <a:off x="-91688" y="503044"/>
            <a:ext cx="11629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spc="0">
                <a:solidFill>
                  <a:schemeClr val="bg1"/>
                </a:solidFill>
              </a:rPr>
              <a:t>CONFIDENTIAL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FE356D3-1829-BA32-62D3-D6BBF887FF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69F1A3B-7D9E-6E0C-224F-7FFACD1B9397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32CD704-9BA3-CCE0-2685-8FBAA5974224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38138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84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23ED7C-25D4-4004-0ADC-2942F5EF2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7534D-C175-91CE-AB0E-8AF7612994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706252"/>
            <a:ext cx="11125201" cy="447071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8CF572-2776-A000-A27C-E69A8CD2DB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16884" y="6356350"/>
            <a:ext cx="2773273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>
                <a:solidFill>
                  <a:srgbClr val="5B6770"/>
                </a:solidFill>
              </a:defRPr>
            </a:lvl1pPr>
          </a:lstStyle>
          <a:p>
            <a:fld id="{B145F6E8-FE0B-4A87-A96D-6C3DE3AC3724}" type="datetime4">
              <a:rPr lang="en-US" smtClean="0"/>
              <a:t>March 26, 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71D105-0AFC-E989-21E7-4A75772245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3400" y="6356350"/>
            <a:ext cx="8010526" cy="365125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/>
          <a:lstStyle>
            <a:lvl1pPr algn="l">
              <a:defRPr sz="1200">
                <a:solidFill>
                  <a:srgbClr val="5B6770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294E2B-7999-A86B-70B0-0CA8AF3AB0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8600" y="6356350"/>
            <a:ext cx="533400" cy="36512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/>
          </a:bodyPr>
          <a:lstStyle>
            <a:lvl1pPr algn="ctr">
              <a:defRPr sz="1200" b="1">
                <a:solidFill>
                  <a:schemeClr val="accent1"/>
                </a:solidFill>
              </a:defRPr>
            </a:lvl1pPr>
          </a:lstStyle>
          <a:p>
            <a:fld id="{BCDE79FB-97BA-492B-8D57-F1373F9ADA9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3" name="Graphic 22" descr="ERCOT logo">
            <a:extLst>
              <a:ext uri="{FF2B5EF4-FFF2-40B4-BE49-F238E27FC236}">
                <a16:creationId xmlns:a16="http://schemas.microsoft.com/office/drawing/2014/main" id="{860966C1-7702-678E-6F8A-91940323E9F1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137956" y="108220"/>
            <a:ext cx="703682" cy="259285"/>
          </a:xfrm>
          <a:prstGeom prst="rect">
            <a:avLst/>
          </a:prstGeom>
        </p:spPr>
      </p:pic>
      <p:grpSp>
        <p:nvGrpSpPr>
          <p:cNvPr id="7" name="Group 6" descr="Confidential document label">
            <a:extLst>
              <a:ext uri="{FF2B5EF4-FFF2-40B4-BE49-F238E27FC236}">
                <a16:creationId xmlns:a16="http://schemas.microsoft.com/office/drawing/2014/main" id="{7CE24704-51D7-2CB8-A1DB-A39B7EEEA928}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22AAAB4-B1A4-DCFD-AF60-75F135DD9F6D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209C7F2-C29B-60A9-D309-0B97779BE9DF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99037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1" r:id="rId2"/>
    <p:sldLayoutId id="2147483682" r:id="rId3"/>
    <p:sldLayoutId id="2147483683" r:id="rId4"/>
    <p:sldLayoutId id="2147483671" r:id="rId5"/>
    <p:sldLayoutId id="2147483673" r:id="rId6"/>
    <p:sldLayoutId id="2147483672" r:id="rId7"/>
    <p:sldLayoutId id="2147483664" r:id="rId8"/>
    <p:sldLayoutId id="2147483668" r:id="rId9"/>
    <p:sldLayoutId id="2147483669" r:id="rId10"/>
    <p:sldLayoutId id="2147483666" r:id="rId11"/>
    <p:sldLayoutId id="2147483675" r:id="rId12"/>
    <p:sldLayoutId id="2147483679" r:id="rId13"/>
    <p:sldLayoutId id="2147483676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◦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-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344">
          <p15:clr>
            <a:srgbClr val="F26B43"/>
          </p15:clr>
        </p15:guide>
        <p15:guide id="3" pos="312" userDrawn="1">
          <p15:clr>
            <a:srgbClr val="F26B43"/>
          </p15:clr>
        </p15:guide>
        <p15:guide id="5" pos="3840" userDrawn="1">
          <p15:clr>
            <a:srgbClr val="F26B43"/>
          </p15:clr>
        </p15:guide>
        <p15:guide id="6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AF31B-7178-C607-17D8-2A2BD0BBE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D499839-B798-E7B3-DB15-49FAE56390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lIns="91440" tIns="45720" rIns="91440" bIns="45720" anchor="t">
            <a:normAutofit/>
          </a:bodyPr>
          <a:lstStyle/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2800" dirty="0"/>
              <a:t>RIOO/GINR/REC Enhancements</a:t>
            </a:r>
            <a:br>
              <a:rPr lang="en-US" sz="1400" b="0" dirty="0"/>
            </a:br>
            <a:br>
              <a:rPr lang="en-US" sz="1400" b="0" dirty="0"/>
            </a:br>
            <a:r>
              <a:rPr lang="en-US" sz="1800" b="0" i="1" dirty="0"/>
              <a:t>Blake Halstead</a:t>
            </a:r>
            <a:br>
              <a:rPr lang="en-US" sz="1800" b="0" i="1" dirty="0">
                <a:cs typeface="Arial"/>
              </a:rPr>
            </a:br>
            <a:r>
              <a:rPr lang="en-US" sz="1800" b="0" i="1" dirty="0">
                <a:cs typeface="Arial"/>
              </a:rPr>
              <a:t>Nick Jessett</a:t>
            </a:r>
            <a:br>
              <a:rPr lang="en-US" sz="1800" b="0" dirty="0"/>
            </a:br>
            <a:br>
              <a:rPr lang="en-US" sz="1400" b="0" dirty="0"/>
            </a:br>
            <a:br>
              <a:rPr lang="en-US" sz="1200" b="0" dirty="0"/>
            </a:br>
            <a:fld id="{791A7780-03EF-4C42-B9F1-72A8C3465823}" type="datetime4">
              <a:rPr lang="en-US" sz="1100" b="0" dirty="0"/>
              <a:pPr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defRPr/>
              </a:pPr>
              <a:t>March 26, 2026</a:t>
            </a:fld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83F62B0-6886-0C8B-6EFE-6D66885D0E4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prstGeom prst="foldedCorner">
            <a:avLst>
              <a:gd name="adj" fmla="val 23384"/>
            </a:avLst>
          </a:prstGeom>
          <a:solidFill>
            <a:srgbClr val="E6EBF0">
              <a:alpha val="67000"/>
            </a:srgbClr>
          </a:solidFill>
          <a:ln>
            <a:solidFill>
              <a:srgbClr val="E6EBF0"/>
            </a:solidFill>
          </a:ln>
        </p:spPr>
        <p:txBody>
          <a:bodyPr vert="horz" wrap="square" lIns="274320" tIns="182880" rIns="91440" bIns="182880" anchor="t">
            <a:noAutofit/>
          </a:bodyPr>
          <a:lstStyle/>
          <a:p>
            <a:r>
              <a:rPr lang="en-US" dirty="0"/>
              <a:t>Key Takeaways</a:t>
            </a:r>
          </a:p>
          <a:p>
            <a: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b="0" dirty="0"/>
              <a:t>Enhancements made to the RIOO/GINR/REC login pages on March 17</a:t>
            </a:r>
            <a:r>
              <a:rPr lang="en-US" b="0" baseline="30000" dirty="0"/>
              <a:t>th</a:t>
            </a:r>
            <a:r>
              <a:rPr lang="en-US" b="0" dirty="0"/>
              <a:t>/18th</a:t>
            </a:r>
            <a:endParaRPr lang="en-US" b="0" dirty="0">
              <a:cs typeface="Arial"/>
            </a:endParaRP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619804EA-9740-9589-9164-5FD489B897C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noFill/>
        </p:spPr>
        <p:txBody>
          <a:bodyPr lIns="0" tIns="0" rIns="0" bIns="0" anchor="t"/>
          <a:lstStyle/>
          <a:p>
            <a:r>
              <a:rPr lang="en-US" dirty="0"/>
              <a:t>Outline:</a:t>
            </a:r>
          </a:p>
          <a:p>
            <a:pPr marL="342900" indent="274320">
              <a:buFont typeface="Arial" panose="020B0604020202020204" pitchFamily="34" charset="0"/>
              <a:buChar char="•"/>
            </a:pPr>
            <a:r>
              <a:rPr lang="en-US" b="0" dirty="0"/>
              <a:t>RIOO/GINR/REC Updated Authentication</a:t>
            </a:r>
          </a:p>
          <a:p>
            <a:pPr marL="342900" indent="274320">
              <a:buFont typeface="Arial" panose="020B0604020202020204" pitchFamily="34" charset="0"/>
              <a:buChar char="•"/>
            </a:pPr>
            <a:r>
              <a:rPr lang="en-US" b="0" dirty="0"/>
              <a:t>RIOO/GINR/REC Enhancements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4611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D17568-1588-2D0C-8A56-5090F71535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C75BEF-8050-2689-55A8-D54B6C8DB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Updated RIOO/GINR/REC Authentication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CB1E5B-11BA-B66B-F57E-72E053006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2</a:t>
            </a:fld>
            <a:endParaRPr lang="en-US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4EE6BB20-2779-4DE2-4FDF-2FD4B45B1E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43357335"/>
              </p:ext>
            </p:extLst>
          </p:nvPr>
        </p:nvGraphicFramePr>
        <p:xfrm>
          <a:off x="533400" y="993204"/>
          <a:ext cx="11125199" cy="32765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4F23A791-18C0-D3C3-75CD-C796CD559FC9}"/>
              </a:ext>
            </a:extLst>
          </p:cNvPr>
          <p:cNvSpPr txBox="1"/>
          <p:nvPr/>
        </p:nvSpPr>
        <p:spPr>
          <a:xfrm>
            <a:off x="7688826" y="3771193"/>
            <a:ext cx="3969773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dirty="0"/>
              <a:t>*SMS-Blocking High-Risk Countries*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0797AB-62C6-F0C5-79B8-A5C89CA0E9BC}"/>
              </a:ext>
            </a:extLst>
          </p:cNvPr>
          <p:cNvSpPr txBox="1"/>
          <p:nvPr/>
        </p:nvSpPr>
        <p:spPr>
          <a:xfrm>
            <a:off x="3514482" y="3808640"/>
            <a:ext cx="2379785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dirty="0"/>
              <a:t>*Enabled CAPTCHA*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E91FAB4-22F4-2E60-8D9E-0059BCC488D6}"/>
              </a:ext>
            </a:extLst>
          </p:cNvPr>
          <p:cNvSpPr/>
          <p:nvPr/>
        </p:nvSpPr>
        <p:spPr>
          <a:xfrm>
            <a:off x="3514482" y="1578707"/>
            <a:ext cx="1727200" cy="2063261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FEDAA2B-3666-16D7-3AF9-1888D52076E4}"/>
              </a:ext>
            </a:extLst>
          </p:cNvPr>
          <p:cNvSpPr/>
          <p:nvPr/>
        </p:nvSpPr>
        <p:spPr>
          <a:xfrm>
            <a:off x="8573475" y="1578708"/>
            <a:ext cx="1727200" cy="2063261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BF31972-809C-24C6-424D-712B7555B29A}"/>
              </a:ext>
            </a:extLst>
          </p:cNvPr>
          <p:cNvSpPr txBox="1"/>
          <p:nvPr/>
        </p:nvSpPr>
        <p:spPr>
          <a:xfrm>
            <a:off x="2990850" y="6352143"/>
            <a:ext cx="7380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Key Take Aways: Enhancement to RIOO/GINR/REC Authentication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95AA05B7-B954-EA9C-A2CD-65EA5891BF54}"/>
              </a:ext>
            </a:extLst>
          </p:cNvPr>
          <p:cNvSpPr/>
          <p:nvPr/>
        </p:nvSpPr>
        <p:spPr>
          <a:xfrm>
            <a:off x="121385" y="1599845"/>
            <a:ext cx="1769939" cy="2063261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D62B0CC-4726-3A52-03E8-8D2F3A56D48B}"/>
              </a:ext>
            </a:extLst>
          </p:cNvPr>
          <p:cNvSpPr txBox="1"/>
          <p:nvPr/>
        </p:nvSpPr>
        <p:spPr>
          <a:xfrm>
            <a:off x="121385" y="3808640"/>
            <a:ext cx="2379785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dirty="0"/>
              <a:t>*Enabled CAPTCHA*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EAA2064-F3FE-010F-595A-D1262128DB5A}"/>
              </a:ext>
            </a:extLst>
          </p:cNvPr>
          <p:cNvSpPr txBox="1"/>
          <p:nvPr/>
        </p:nvSpPr>
        <p:spPr>
          <a:xfrm>
            <a:off x="245695" y="4909961"/>
            <a:ext cx="6402933" cy="369332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r>
              <a:rPr lang="en-US" dirty="0"/>
              <a:t>*Enabled CAPTCHA for Sign Up, Login and Forgot Password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7FB6D0D-B793-DA93-36E8-2F222756A93E}"/>
              </a:ext>
            </a:extLst>
          </p:cNvPr>
          <p:cNvSpPr txBox="1"/>
          <p:nvPr/>
        </p:nvSpPr>
        <p:spPr>
          <a:xfrm>
            <a:off x="111382" y="4128662"/>
            <a:ext cx="3536386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dirty="0"/>
              <a:t>*High-Risk Domains Prohibited*</a:t>
            </a:r>
          </a:p>
        </p:txBody>
      </p:sp>
    </p:spTree>
    <p:extLst>
      <p:ext uri="{BB962C8B-B14F-4D97-AF65-F5344CB8AC3E}">
        <p14:creationId xmlns:p14="http://schemas.microsoft.com/office/powerpoint/2010/main" val="3165070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4336FD-F088-269A-C480-37371647EF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DED75-B990-B805-8BFC-3FA13B093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Updated RIOO/GINR/REC Authentication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FF3C9A-42EA-5810-DD5E-3F552478B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3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277CD7C-DE86-8D60-9CDE-47491022B81F}"/>
              </a:ext>
            </a:extLst>
          </p:cNvPr>
          <p:cNvSpPr txBox="1"/>
          <p:nvPr/>
        </p:nvSpPr>
        <p:spPr>
          <a:xfrm>
            <a:off x="3074864" y="6352143"/>
            <a:ext cx="7686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Key Take Aways: CAPTCHA present on login pages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F5E0EAD-DDAD-6EB0-B200-362A9A114C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608" y="1085125"/>
            <a:ext cx="3990476" cy="517142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E93D8BD-5E83-F6E3-476D-0D35C9D593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5300" y="1085124"/>
            <a:ext cx="4000000" cy="5175763"/>
          </a:xfrm>
          <a:prstGeom prst="rect">
            <a:avLst/>
          </a:prstGeom>
        </p:spPr>
      </p:pic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EB864E6-7F52-4F03-A2A0-B1D4F73A7EB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460825" y="1265726"/>
            <a:ext cx="3065390" cy="4810225"/>
          </a:xfrm>
        </p:spPr>
        <p:txBody>
          <a:bodyPr vert="horz" wrap="square" lIns="0" tIns="0" rIns="0" bIns="0" rtlCol="0" anchor="t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Added CAPTCHA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Added SMS-blocking for known high-risk countries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Added blocking for high-risk domains for new registrations</a:t>
            </a:r>
          </a:p>
          <a:p>
            <a:endParaRPr lang="en-US" sz="24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4CFAEAA-27AB-19D7-FBE1-AA29B9E7EE8F}"/>
              </a:ext>
            </a:extLst>
          </p:cNvPr>
          <p:cNvSpPr/>
          <p:nvPr/>
        </p:nvSpPr>
        <p:spPr>
          <a:xfrm>
            <a:off x="7973961" y="4050890"/>
            <a:ext cx="3864078" cy="914400"/>
          </a:xfrm>
          <a:prstGeom prst="rect">
            <a:avLst/>
          </a:prstGeom>
          <a:solidFill>
            <a:schemeClr val="accent1">
              <a:alpha val="0"/>
            </a:schemeClr>
          </a:solidFill>
          <a:ln w="508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1856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034ADB-965D-6715-2637-CD9EE8434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3FCEC-D773-69E7-C98D-36AEC2479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Next Steps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43A2E9-51BA-6BF5-2CC8-92A63990C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4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8F3C8C8-9B15-7A30-96D1-4E460D6DB111}"/>
              </a:ext>
            </a:extLst>
          </p:cNvPr>
          <p:cNvSpPr txBox="1"/>
          <p:nvPr/>
        </p:nvSpPr>
        <p:spPr>
          <a:xfrm>
            <a:off x="3074864" y="6352143"/>
            <a:ext cx="7686921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 i="1"/>
              <a:t>Key Take Aways: Refresh is coming!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754C518-5CE2-B6C2-38C3-AC73B157A6B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25705" y="1095860"/>
            <a:ext cx="9029310" cy="4810225"/>
          </a:xfrm>
        </p:spPr>
        <p:txBody>
          <a:bodyPr vert="horz" wrap="square" lIns="0" tIns="0" rIns="0" bIns="0" rtlCol="0" anchor="t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In addition to the minor enhancements, a refresh is right around the corner! </a:t>
            </a:r>
          </a:p>
          <a:p>
            <a:endParaRPr lang="en-US" sz="2400"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7A0AB6-8AD2-7B25-8B5A-747522638D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6180" y="1625600"/>
            <a:ext cx="6639560" cy="4429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412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6E4E2B-265C-2159-9091-D02C100A75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Market Participant (B2B) Timeline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41AA3CD-1E14-DE38-5F9B-F6FECB13F9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79203" y="6561138"/>
            <a:ext cx="646975" cy="2206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93BD3E-1E9A-4970-A6F7-E7AC52762E0C}" type="slidenum">
              <a:rPr lang="en-US" smtClean="0"/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7C858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864CF616-ADCD-AE67-C97F-35208C0DC50E}"/>
              </a:ext>
            </a:extLst>
          </p:cNvPr>
          <p:cNvSpPr/>
          <p:nvPr/>
        </p:nvSpPr>
        <p:spPr>
          <a:xfrm>
            <a:off x="609600" y="4267200"/>
            <a:ext cx="10769603" cy="381000"/>
          </a:xfrm>
          <a:prstGeom prst="rightArrow">
            <a:avLst/>
          </a:prstGeom>
          <a:solidFill>
            <a:schemeClr val="accent4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8C508E6-31F3-1EB7-1DAA-DBCE529E3A83}"/>
              </a:ext>
            </a:extLst>
          </p:cNvPr>
          <p:cNvSpPr txBox="1"/>
          <p:nvPr/>
        </p:nvSpPr>
        <p:spPr>
          <a:xfrm>
            <a:off x="609600" y="4343400"/>
            <a:ext cx="6096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D3338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Q1 2026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98EF4F-3CAA-C2DA-6632-F2A9578E0FD0}"/>
              </a:ext>
            </a:extLst>
          </p:cNvPr>
          <p:cNvSpPr txBox="1"/>
          <p:nvPr/>
        </p:nvSpPr>
        <p:spPr>
          <a:xfrm>
            <a:off x="3209390" y="4343400"/>
            <a:ext cx="6096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D3338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Q2 2026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20A7DC-8940-6919-5B09-3B057F7E773E}"/>
              </a:ext>
            </a:extLst>
          </p:cNvPr>
          <p:cNvSpPr txBox="1"/>
          <p:nvPr/>
        </p:nvSpPr>
        <p:spPr>
          <a:xfrm>
            <a:off x="5809180" y="4343400"/>
            <a:ext cx="6096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D3338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Q3 2026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AAA4FE-A7E5-6ABA-5B8B-174A10991FDC}"/>
              </a:ext>
            </a:extLst>
          </p:cNvPr>
          <p:cNvSpPr txBox="1"/>
          <p:nvPr/>
        </p:nvSpPr>
        <p:spPr>
          <a:xfrm>
            <a:off x="8408970" y="4343400"/>
            <a:ext cx="6096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D3338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Q4 2026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2AC0C9F-B7C3-1C2D-9861-B74081B0F504}"/>
              </a:ext>
            </a:extLst>
          </p:cNvPr>
          <p:cNvSpPr txBox="1"/>
          <p:nvPr/>
        </p:nvSpPr>
        <p:spPr>
          <a:xfrm>
            <a:off x="10515600" y="4356556"/>
            <a:ext cx="8382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D3338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2027-2028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2720208-62DB-FA04-033C-0EDA18DCE967}"/>
              </a:ext>
            </a:extLst>
          </p:cNvPr>
          <p:cNvCxnSpPr>
            <a:cxnSpLocks/>
          </p:cNvCxnSpPr>
          <p:nvPr/>
        </p:nvCxnSpPr>
        <p:spPr>
          <a:xfrm>
            <a:off x="2514600" y="4270929"/>
            <a:ext cx="0" cy="291644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4A55148D-DC9D-D467-9A37-29E57EB80718}"/>
              </a:ext>
            </a:extLst>
          </p:cNvPr>
          <p:cNvSpPr txBox="1"/>
          <p:nvPr/>
        </p:nvSpPr>
        <p:spPr>
          <a:xfrm>
            <a:off x="2133600" y="3928646"/>
            <a:ext cx="838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D3338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IAM2 RFP for B2B Tooling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9794ECE-78AF-904A-6312-8AFA33CDBC64}"/>
              </a:ext>
            </a:extLst>
          </p:cNvPr>
          <p:cNvSpPr txBox="1"/>
          <p:nvPr/>
        </p:nvSpPr>
        <p:spPr>
          <a:xfrm>
            <a:off x="6616699" y="3323015"/>
            <a:ext cx="13207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D3338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Data alignment with MPSP and NPRRs</a:t>
            </a:r>
          </a:p>
        </p:txBody>
      </p:sp>
      <p:sp>
        <p:nvSpPr>
          <p:cNvPr id="15" name="Left Brace 14">
            <a:extLst>
              <a:ext uri="{FF2B5EF4-FFF2-40B4-BE49-F238E27FC236}">
                <a16:creationId xmlns:a16="http://schemas.microsoft.com/office/drawing/2014/main" id="{BBCF8D86-FED7-6661-8295-45498B47EDAD}"/>
              </a:ext>
            </a:extLst>
          </p:cNvPr>
          <p:cNvSpPr/>
          <p:nvPr/>
        </p:nvSpPr>
        <p:spPr>
          <a:xfrm rot="16200000">
            <a:off x="7194803" y="3499104"/>
            <a:ext cx="164593" cy="2362198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D333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78FA7ED-8D88-09AE-B480-B8B0A88B7D01}"/>
              </a:ext>
            </a:extLst>
          </p:cNvPr>
          <p:cNvSpPr txBox="1"/>
          <p:nvPr/>
        </p:nvSpPr>
        <p:spPr>
          <a:xfrm>
            <a:off x="6826359" y="4694367"/>
            <a:ext cx="13207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D3338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Stakeholder Education and Hands On Training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342CEBA-F564-B680-3F4B-95F009ED78A9}"/>
              </a:ext>
            </a:extLst>
          </p:cNvPr>
          <p:cNvCxnSpPr>
            <a:cxnSpLocks/>
          </p:cNvCxnSpPr>
          <p:nvPr/>
        </p:nvCxnSpPr>
        <p:spPr>
          <a:xfrm>
            <a:off x="8940799" y="4270929"/>
            <a:ext cx="0" cy="291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ECB5D5F6-4BE1-99C9-0484-4843AED9E9AE}"/>
              </a:ext>
            </a:extLst>
          </p:cNvPr>
          <p:cNvSpPr txBox="1"/>
          <p:nvPr/>
        </p:nvSpPr>
        <p:spPr>
          <a:xfrm>
            <a:off x="8534400" y="3805535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D3338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Targeted October Release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4ADDCBB-F05D-48B8-ECF2-DFEF1A91F62E}"/>
              </a:ext>
            </a:extLst>
          </p:cNvPr>
          <p:cNvCxnSpPr>
            <a:cxnSpLocks/>
          </p:cNvCxnSpPr>
          <p:nvPr/>
        </p:nvCxnSpPr>
        <p:spPr>
          <a:xfrm>
            <a:off x="10007600" y="4270929"/>
            <a:ext cx="0" cy="291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8E8C8297-A90A-0AD8-2ADE-2856CA0DF617}"/>
              </a:ext>
            </a:extLst>
          </p:cNvPr>
          <p:cNvSpPr txBox="1"/>
          <p:nvPr/>
        </p:nvSpPr>
        <p:spPr>
          <a:xfrm>
            <a:off x="9622768" y="3480239"/>
            <a:ext cx="777814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D3338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Share initial plans for 2027/2028 B2B integration waves 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7536701-DE6B-4B21-DCCA-D7DAF60021B8}"/>
              </a:ext>
            </a:extLst>
          </p:cNvPr>
          <p:cNvCxnSpPr>
            <a:cxnSpLocks/>
            <a:stCxn id="32" idx="2"/>
          </p:cNvCxnSpPr>
          <p:nvPr/>
        </p:nvCxnSpPr>
        <p:spPr>
          <a:xfrm>
            <a:off x="4914900" y="4235407"/>
            <a:ext cx="0" cy="3195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5D870356-A3BE-D85B-E355-AF70563CE833}"/>
              </a:ext>
            </a:extLst>
          </p:cNvPr>
          <p:cNvSpPr txBox="1"/>
          <p:nvPr/>
        </p:nvSpPr>
        <p:spPr>
          <a:xfrm>
            <a:off x="5156400" y="3812113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D3338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October Go-Live Check-Point</a:t>
            </a:r>
          </a:p>
        </p:txBody>
      </p:sp>
      <p:sp>
        <p:nvSpPr>
          <p:cNvPr id="23" name="Left Brace 22">
            <a:extLst>
              <a:ext uri="{FF2B5EF4-FFF2-40B4-BE49-F238E27FC236}">
                <a16:creationId xmlns:a16="http://schemas.microsoft.com/office/drawing/2014/main" id="{9E21A738-950F-E5D3-849A-C61293707B8D}"/>
              </a:ext>
            </a:extLst>
          </p:cNvPr>
          <p:cNvSpPr/>
          <p:nvPr/>
        </p:nvSpPr>
        <p:spPr>
          <a:xfrm rot="16200000">
            <a:off x="9774823" y="3831224"/>
            <a:ext cx="109953" cy="1523999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D333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F7CF7CF-83F6-1031-F975-02185F3F52E8}"/>
              </a:ext>
            </a:extLst>
          </p:cNvPr>
          <p:cNvSpPr txBox="1"/>
          <p:nvPr/>
        </p:nvSpPr>
        <p:spPr>
          <a:xfrm>
            <a:off x="9483365" y="4660613"/>
            <a:ext cx="838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D3338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Stabilization Period</a:t>
            </a:r>
          </a:p>
        </p:txBody>
      </p:sp>
      <p:sp>
        <p:nvSpPr>
          <p:cNvPr id="25" name="Left Brace 24">
            <a:extLst>
              <a:ext uri="{FF2B5EF4-FFF2-40B4-BE49-F238E27FC236}">
                <a16:creationId xmlns:a16="http://schemas.microsoft.com/office/drawing/2014/main" id="{4D6FD09D-CE42-A596-46F9-6BE7EB015C21}"/>
              </a:ext>
            </a:extLst>
          </p:cNvPr>
          <p:cNvSpPr/>
          <p:nvPr/>
        </p:nvSpPr>
        <p:spPr>
          <a:xfrm rot="16200000">
            <a:off x="7478691" y="2754291"/>
            <a:ext cx="1044620" cy="4724398"/>
          </a:xfrm>
          <a:prstGeom prst="leftBrace">
            <a:avLst>
              <a:gd name="adj1" fmla="val 8333"/>
              <a:gd name="adj2" fmla="val 50666"/>
            </a:avLst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D333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AA0F1CB-CD2C-E787-9DD2-DCEBD45F8511}"/>
              </a:ext>
            </a:extLst>
          </p:cNvPr>
          <p:cNvSpPr txBox="1"/>
          <p:nvPr/>
        </p:nvSpPr>
        <p:spPr>
          <a:xfrm>
            <a:off x="7286098" y="5638800"/>
            <a:ext cx="1523999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D3338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Internal ERCOT Planning for B2B tool integration with other market-facing applications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7D84359-46A6-6445-7780-6B81BD483E52}"/>
              </a:ext>
            </a:extLst>
          </p:cNvPr>
          <p:cNvSpPr txBox="1"/>
          <p:nvPr/>
        </p:nvSpPr>
        <p:spPr>
          <a:xfrm>
            <a:off x="609600" y="817933"/>
            <a:ext cx="10915289" cy="246221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>
                <a:ln>
                  <a:noFill/>
                </a:ln>
                <a:solidFill>
                  <a:srgbClr val="2D3338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2026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>
                <a:ln>
                  <a:noFill/>
                </a:ln>
                <a:solidFill>
                  <a:srgbClr val="003865">
                    <a:lumMod val="90000"/>
                    <a:lumOff val="1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Q1: </a:t>
            </a:r>
            <a:r>
              <a:rPr kumimoji="0" lang="en-US" sz="1700" b="0" i="0" u="none" strike="noStrike" kern="1200" cap="none" spc="0" normalizeH="0" baseline="0" noProof="0">
                <a:ln>
                  <a:noFill/>
                </a:ln>
                <a:solidFill>
                  <a:srgbClr val="003865">
                    <a:lumMod val="90000"/>
                    <a:lumOff val="1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Deloitte selected as Implementation Partner and onboarded - completed</a:t>
            </a:r>
            <a:endParaRPr kumimoji="0" lang="en-US" sz="1700" b="0" i="0" u="none" strike="noStrike" kern="1200" cap="none" spc="0" normalizeH="0" baseline="0" noProof="0">
              <a:ln>
                <a:noFill/>
              </a:ln>
              <a:solidFill>
                <a:srgbClr val="003865">
                  <a:lumMod val="90000"/>
                  <a:lumOff val="10000"/>
                </a:srgb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>
                <a:ln>
                  <a:noFill/>
                </a:ln>
                <a:solidFill>
                  <a:srgbClr val="26D07C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Q1: </a:t>
            </a:r>
            <a:r>
              <a:rPr kumimoji="0" lang="en-US" sz="1700" b="0" i="0" u="none" strike="noStrike" kern="1200" cap="none" spc="0" normalizeH="0" baseline="0" noProof="0">
                <a:ln>
                  <a:noFill/>
                </a:ln>
                <a:solidFill>
                  <a:srgbClr val="26D07C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IAM Modernization new B2B tooling vendor selection in progress</a:t>
            </a:r>
            <a:endParaRPr kumimoji="0" lang="en-US" sz="1700" b="1" i="0" u="none" strike="noStrike" kern="1200" cap="none" spc="0" normalizeH="0" baseline="0" noProof="0">
              <a:ln>
                <a:noFill/>
              </a:ln>
              <a:solidFill>
                <a:srgbClr val="26D07C">
                  <a:lumMod val="7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>
                <a:ln>
                  <a:noFill/>
                </a:ln>
                <a:solidFill>
                  <a:srgbClr val="2D3338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Q2: </a:t>
            </a:r>
            <a:r>
              <a:rPr kumimoji="0" lang="en-US" sz="1700" b="0" i="0" u="none" strike="noStrike" kern="1200" cap="none" spc="0" normalizeH="0" baseline="0" noProof="0">
                <a:ln>
                  <a:noFill/>
                </a:ln>
                <a:solidFill>
                  <a:srgbClr val="2D3338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ERCOT testing Market Participant Service Portal (MPSP) with B2B tooling, confirm release targets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>
                <a:ln>
                  <a:noFill/>
                </a:ln>
                <a:solidFill>
                  <a:srgbClr val="2D3338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Q2: </a:t>
            </a:r>
            <a:r>
              <a:rPr kumimoji="0" lang="en-US" sz="1700" b="0" i="0" u="none" strike="noStrike" kern="1200" cap="none" spc="0" normalizeH="0" baseline="0" noProof="0">
                <a:ln>
                  <a:noFill/>
                </a:ln>
                <a:solidFill>
                  <a:srgbClr val="2D3338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Target Board approval of Revision Requests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>
                <a:ln>
                  <a:noFill/>
                </a:ln>
                <a:solidFill>
                  <a:srgbClr val="2D3338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Q3: </a:t>
            </a:r>
            <a:r>
              <a:rPr kumimoji="0" lang="en-US" sz="1700" b="0" i="0" u="none" strike="noStrike" kern="1200" cap="none" spc="0" normalizeH="0" baseline="0" noProof="0">
                <a:ln>
                  <a:noFill/>
                </a:ln>
                <a:solidFill>
                  <a:srgbClr val="2D3338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Align new data with MPSP and NPRRs, stakeholder training</a:t>
            </a:r>
            <a:endParaRPr kumimoji="0" lang="en-US" sz="1700" b="1" i="0" u="none" strike="noStrike" kern="1200" cap="none" spc="0" normalizeH="0" baseline="0" noProof="0">
              <a:ln>
                <a:noFill/>
              </a:ln>
              <a:solidFill>
                <a:srgbClr val="2D333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>
                <a:ln>
                  <a:noFill/>
                </a:ln>
                <a:solidFill>
                  <a:srgbClr val="2D3338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Q4: </a:t>
            </a:r>
            <a:r>
              <a:rPr kumimoji="0" lang="en-US" sz="1700" b="0" i="0" u="none" strike="noStrike" kern="1200" cap="none" spc="0" normalizeH="0" baseline="0" noProof="0">
                <a:ln>
                  <a:noFill/>
                </a:ln>
                <a:solidFill>
                  <a:srgbClr val="2D3338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Target Release in October with ongoing stabilization support and additional education</a:t>
            </a:r>
            <a:endParaRPr kumimoji="0" lang="en-US" sz="1700" b="1" i="0" u="none" strike="noStrike" kern="1200" cap="none" spc="0" normalizeH="0" baseline="0" noProof="0">
              <a:ln>
                <a:noFill/>
              </a:ln>
              <a:solidFill>
                <a:srgbClr val="2D333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>
                <a:ln>
                  <a:noFill/>
                </a:ln>
                <a:solidFill>
                  <a:srgbClr val="2D333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Q4:</a:t>
            </a:r>
            <a:r>
              <a:rPr kumimoji="0" lang="en-US" sz="1700" b="0" i="0" u="none" strike="noStrike" kern="1200" cap="none" spc="0" normalizeH="0" baseline="0" noProof="0">
                <a:ln>
                  <a:noFill/>
                </a:ln>
                <a:solidFill>
                  <a:srgbClr val="2D333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 Apply lessons into planning for additional forms (MPSP) &amp; B2B tooling waves (other applications)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2D333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FB72D0A-9A90-03C8-10F5-88D6698496A2}"/>
              </a:ext>
            </a:extLst>
          </p:cNvPr>
          <p:cNvCxnSpPr/>
          <p:nvPr/>
        </p:nvCxnSpPr>
        <p:spPr>
          <a:xfrm>
            <a:off x="2057400" y="3779520"/>
            <a:ext cx="0" cy="1097280"/>
          </a:xfrm>
          <a:prstGeom prst="line">
            <a:avLst/>
          </a:prstGeom>
          <a:ln w="19050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A424258-B50C-1881-66DA-689D70581EC7}"/>
              </a:ext>
            </a:extLst>
          </p:cNvPr>
          <p:cNvSpPr txBox="1"/>
          <p:nvPr/>
        </p:nvSpPr>
        <p:spPr>
          <a:xfrm>
            <a:off x="1676400" y="4919164"/>
            <a:ext cx="9144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We are here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C9218F1-B0B1-12FB-AE64-764752D6B468}"/>
              </a:ext>
            </a:extLst>
          </p:cNvPr>
          <p:cNvSpPr txBox="1"/>
          <p:nvPr/>
        </p:nvSpPr>
        <p:spPr>
          <a:xfrm>
            <a:off x="749299" y="3912576"/>
            <a:ext cx="10017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D3338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Implementation Partner selected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B0DADE1-0D83-267B-41F2-288BBF27A9D4}"/>
              </a:ext>
            </a:extLst>
          </p:cNvPr>
          <p:cNvCxnSpPr>
            <a:cxnSpLocks/>
          </p:cNvCxnSpPr>
          <p:nvPr/>
        </p:nvCxnSpPr>
        <p:spPr>
          <a:xfrm>
            <a:off x="1219200" y="4267200"/>
            <a:ext cx="0" cy="291644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6442C341-0F72-AA76-ACDC-4681847BA5E0}"/>
              </a:ext>
            </a:extLst>
          </p:cNvPr>
          <p:cNvCxnSpPr>
            <a:cxnSpLocks/>
          </p:cNvCxnSpPr>
          <p:nvPr/>
        </p:nvCxnSpPr>
        <p:spPr>
          <a:xfrm>
            <a:off x="5570220" y="4257496"/>
            <a:ext cx="0" cy="291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AD74BAC9-1076-4D30-376D-5FC2530F5524}"/>
              </a:ext>
            </a:extLst>
          </p:cNvPr>
          <p:cNvSpPr txBox="1"/>
          <p:nvPr/>
        </p:nvSpPr>
        <p:spPr>
          <a:xfrm>
            <a:off x="4495800" y="3896853"/>
            <a:ext cx="838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2D3338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June Board Meeting</a:t>
            </a:r>
          </a:p>
        </p:txBody>
      </p:sp>
      <p:sp>
        <p:nvSpPr>
          <p:cNvPr id="36" name="Left Brace 35">
            <a:extLst>
              <a:ext uri="{FF2B5EF4-FFF2-40B4-BE49-F238E27FC236}">
                <a16:creationId xmlns:a16="http://schemas.microsoft.com/office/drawing/2014/main" id="{5B6BF5FA-5FFD-D673-68A0-D69CD9C1D039}"/>
              </a:ext>
            </a:extLst>
          </p:cNvPr>
          <p:cNvSpPr/>
          <p:nvPr/>
        </p:nvSpPr>
        <p:spPr>
          <a:xfrm rot="5400000">
            <a:off x="7006429" y="2813009"/>
            <a:ext cx="559340" cy="2362198"/>
          </a:xfrm>
          <a:prstGeom prst="leftBrace">
            <a:avLst>
              <a:gd name="adj1" fmla="val 8333"/>
              <a:gd name="adj2" fmla="val 5099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D3338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906EBF1-4BC2-DF64-8B8B-688F406515D2}"/>
              </a:ext>
            </a:extLst>
          </p:cNvPr>
          <p:cNvSpPr txBox="1"/>
          <p:nvPr/>
        </p:nvSpPr>
        <p:spPr>
          <a:xfrm>
            <a:off x="4212944" y="6548358"/>
            <a:ext cx="37086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2D3338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Updates will continue to be provided to TWG.</a:t>
            </a:r>
          </a:p>
        </p:txBody>
      </p:sp>
    </p:spTree>
    <p:extLst>
      <p:ext uri="{BB962C8B-B14F-4D97-AF65-F5344CB8AC3E}">
        <p14:creationId xmlns:p14="http://schemas.microsoft.com/office/powerpoint/2010/main" val="3922099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5EE85-D8FC-2809-DCDF-2474FCFA2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Future Ready Identity B2B Logon Process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C50278F-5C1B-2EC2-876D-3CA0211D94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79203" y="6561138"/>
            <a:ext cx="646975" cy="2206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D93BD3E-1E9A-4970-A6F7-E7AC52762E0C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9645EEE-79B1-CE74-1EDC-821F082372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4042" y="4290903"/>
            <a:ext cx="3047307" cy="15454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AF199BF-EE5E-EFD6-2B2C-9E8643B3BD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8688" y="1069257"/>
            <a:ext cx="2413819" cy="241381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C748573-8175-4530-6D99-FCFB314FDB2C}"/>
              </a:ext>
            </a:extLst>
          </p:cNvPr>
          <p:cNvSpPr txBox="1"/>
          <p:nvPr/>
        </p:nvSpPr>
        <p:spPr>
          <a:xfrm>
            <a:off x="234589" y="1421466"/>
            <a:ext cx="138962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chemeClr val="accent1">
                    <a:lumMod val="75000"/>
                  </a:schemeClr>
                </a:solidFill>
              </a:rPr>
              <a:t>One</a:t>
            </a:r>
            <a:r>
              <a:rPr lang="en-US">
                <a:solidFill>
                  <a:schemeClr val="accent1">
                    <a:lumMod val="75000"/>
                  </a:schemeClr>
                </a:solidFill>
              </a:rPr>
              <a:t> ERCOT branded logon or registration page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E4CF946-1A01-9E78-EC86-EC2840A04C71}"/>
              </a:ext>
            </a:extLst>
          </p:cNvPr>
          <p:cNvCxnSpPr>
            <a:cxnSpLocks/>
          </p:cNvCxnSpPr>
          <p:nvPr/>
        </p:nvCxnSpPr>
        <p:spPr>
          <a:xfrm>
            <a:off x="2854723" y="3383000"/>
            <a:ext cx="1369711" cy="842413"/>
          </a:xfrm>
          <a:prstGeom prst="straightConnector1">
            <a:avLst/>
          </a:prstGeom>
          <a:ln w="57150"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BEA0863-7CC4-B816-DBDD-80D417CAF0D5}"/>
              </a:ext>
            </a:extLst>
          </p:cNvPr>
          <p:cNvCxnSpPr>
            <a:cxnSpLocks/>
          </p:cNvCxnSpPr>
          <p:nvPr/>
        </p:nvCxnSpPr>
        <p:spPr>
          <a:xfrm flipV="1">
            <a:off x="4858142" y="3175792"/>
            <a:ext cx="1497880" cy="963589"/>
          </a:xfrm>
          <a:prstGeom prst="straightConnector1">
            <a:avLst/>
          </a:prstGeom>
          <a:ln w="57150"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D5A561A0-048A-7289-716E-7A0CE6A945CA}"/>
              </a:ext>
            </a:extLst>
          </p:cNvPr>
          <p:cNvSpPr txBox="1"/>
          <p:nvPr/>
        </p:nvSpPr>
        <p:spPr>
          <a:xfrm>
            <a:off x="954833" y="4682613"/>
            <a:ext cx="13896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chemeClr val="accent1">
                    <a:lumMod val="75000"/>
                  </a:schemeClr>
                </a:solidFill>
              </a:rPr>
              <a:t>Your choice of a strong </a:t>
            </a:r>
            <a:r>
              <a:rPr lang="en-US" b="1">
                <a:solidFill>
                  <a:schemeClr val="accent1">
                    <a:lumMod val="75000"/>
                  </a:schemeClr>
                </a:solidFill>
              </a:rPr>
              <a:t>MFA</a:t>
            </a:r>
            <a:endParaRPr lang="en-US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D0C84CFF-EC15-0F93-F4E8-83BF6B7355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7949" y="1781798"/>
            <a:ext cx="4962061" cy="3353401"/>
          </a:xfrm>
          <a:prstGeom prst="rect">
            <a:avLst/>
          </a:prstGeom>
          <a:ln w="57150">
            <a:solidFill>
              <a:schemeClr val="accent1">
                <a:lumMod val="75000"/>
              </a:schemeClr>
            </a:solidFill>
          </a:ln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B3AE3459-EF1D-25AA-5992-2D5941BBEC01}"/>
              </a:ext>
            </a:extLst>
          </p:cNvPr>
          <p:cNvSpPr txBox="1"/>
          <p:nvPr/>
        </p:nvSpPr>
        <p:spPr>
          <a:xfrm>
            <a:off x="6862916" y="983067"/>
            <a:ext cx="42327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chemeClr val="accent1">
                    <a:lumMod val="75000"/>
                  </a:schemeClr>
                </a:solidFill>
              </a:rPr>
              <a:t>ERCOT Market Participant and Entity Landing Page with All Applications</a:t>
            </a:r>
          </a:p>
        </p:txBody>
      </p:sp>
    </p:spTree>
    <p:extLst>
      <p:ext uri="{BB962C8B-B14F-4D97-AF65-F5344CB8AC3E}">
        <p14:creationId xmlns:p14="http://schemas.microsoft.com/office/powerpoint/2010/main" val="22986285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D30F5-0882-FD42-F775-91B7ED53D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 dirty="0">
                <a:cs typeface="Arial"/>
              </a:rPr>
              <a:t>Market Participant B2B Plan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330D02-3759-551C-8349-1069FC740F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79203" y="6561138"/>
            <a:ext cx="646975" cy="2206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D93BD3E-1E9A-4970-A6F7-E7AC52762E0C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989B596-B1BD-F29C-84DB-96ED9B9C461B}"/>
              </a:ext>
            </a:extLst>
          </p:cNvPr>
          <p:cNvSpPr/>
          <p:nvPr/>
        </p:nvSpPr>
        <p:spPr>
          <a:xfrm>
            <a:off x="1344347" y="2627417"/>
            <a:ext cx="8294294" cy="375251"/>
          </a:xfrm>
          <a:prstGeom prst="roundRect">
            <a:avLst/>
          </a:prstGeom>
          <a:gradFill flip="none" rotWithShape="1">
            <a:gsLst>
              <a:gs pos="100000">
                <a:schemeClr val="bg1"/>
              </a:gs>
              <a:gs pos="0">
                <a:srgbClr val="00AEC7"/>
              </a:gs>
              <a:gs pos="44000">
                <a:schemeClr val="accent1">
                  <a:lumMod val="97000"/>
                  <a:lumOff val="3000"/>
                </a:schemeClr>
              </a:gs>
              <a:gs pos="61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>
            <a:solidFill>
              <a:schemeClr val="accent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>
                <a:solidFill>
                  <a:schemeClr val="tx1"/>
                </a:solidFill>
                <a:cs typeface="Arial"/>
              </a:rPr>
              <a:t>Custom MFA (Client Certificate + password) </a:t>
            </a:r>
            <a:r>
              <a:rPr lang="en-US" sz="900" b="1" dirty="0" err="1">
                <a:solidFill>
                  <a:schemeClr val="tx1"/>
                </a:solidFill>
                <a:cs typeface="Arial"/>
              </a:rPr>
              <a:t>GridGeo</a:t>
            </a:r>
            <a:endParaRPr lang="en-US" sz="900" b="1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4439540-A3E4-2624-77EC-6058CF030234}"/>
              </a:ext>
            </a:extLst>
          </p:cNvPr>
          <p:cNvSpPr/>
          <p:nvPr/>
        </p:nvSpPr>
        <p:spPr>
          <a:xfrm>
            <a:off x="1344343" y="2186491"/>
            <a:ext cx="8294292" cy="411193"/>
          </a:xfrm>
          <a:prstGeom prst="roundRect">
            <a:avLst/>
          </a:prstGeom>
          <a:gradFill flip="none" rotWithShape="1">
            <a:gsLst>
              <a:gs pos="100000">
                <a:schemeClr val="bg1"/>
              </a:gs>
              <a:gs pos="0">
                <a:srgbClr val="00AEC7"/>
              </a:gs>
              <a:gs pos="44000">
                <a:schemeClr val="accent1">
                  <a:lumMod val="97000"/>
                  <a:lumOff val="3000"/>
                </a:schemeClr>
              </a:gs>
              <a:gs pos="61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>
            <a:solidFill>
              <a:schemeClr val="accent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>
                <a:solidFill>
                  <a:schemeClr val="tx1"/>
                </a:solidFill>
              </a:rPr>
              <a:t>Auth0 MFA via SSL proxy per individual application, i.e. RIOO, GINR, REC, </a:t>
            </a:r>
            <a:r>
              <a:rPr lang="en-US" sz="900" b="1" dirty="0" err="1">
                <a:solidFill>
                  <a:schemeClr val="tx1"/>
                </a:solidFill>
              </a:rPr>
              <a:t>FlighTrak</a:t>
            </a:r>
            <a:endParaRPr lang="en-US" sz="900" b="1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11BFAA7-0E12-3BAD-8E5B-F0CE56DEB2DE}"/>
              </a:ext>
            </a:extLst>
          </p:cNvPr>
          <p:cNvSpPr/>
          <p:nvPr/>
        </p:nvSpPr>
        <p:spPr>
          <a:xfrm>
            <a:off x="1344343" y="1752753"/>
            <a:ext cx="8294287" cy="404005"/>
          </a:xfrm>
          <a:prstGeom prst="roundRect">
            <a:avLst/>
          </a:prstGeom>
          <a:gradFill flip="none" rotWithShape="1">
            <a:gsLst>
              <a:gs pos="100000">
                <a:schemeClr val="bg1"/>
              </a:gs>
              <a:gs pos="0">
                <a:srgbClr val="00AEC7"/>
              </a:gs>
              <a:gs pos="44000">
                <a:schemeClr val="accent1">
                  <a:lumMod val="97000"/>
                  <a:lumOff val="3000"/>
                </a:schemeClr>
              </a:gs>
              <a:gs pos="61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>
            <a:solidFill>
              <a:schemeClr val="accent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>
                <a:solidFill>
                  <a:schemeClr val="tx1"/>
                </a:solidFill>
                <a:cs typeface="Arial"/>
              </a:rPr>
              <a:t>Client certificates with SAML token (i.e. current Weatherization portal)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05E51AD-7CAB-F5E8-F19A-5F815D55492C}"/>
              </a:ext>
            </a:extLst>
          </p:cNvPr>
          <p:cNvSpPr/>
          <p:nvPr/>
        </p:nvSpPr>
        <p:spPr>
          <a:xfrm>
            <a:off x="3424173" y="3437385"/>
            <a:ext cx="6456873" cy="46870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900" b="1">
                <a:cs typeface="Arial"/>
              </a:rPr>
              <a:t>NEW B2B TOOLING</a:t>
            </a:r>
            <a:endParaRPr lang="en-US" b="1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438815DF-3A52-9EF6-EEE5-9E9FBBDE3703}"/>
              </a:ext>
            </a:extLst>
          </p:cNvPr>
          <p:cNvSpPr/>
          <p:nvPr/>
        </p:nvSpPr>
        <p:spPr>
          <a:xfrm>
            <a:off x="9306659" y="3434813"/>
            <a:ext cx="978408" cy="484632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E56C02E-D2D3-0727-7346-C9BF1AC1F2D0}"/>
              </a:ext>
            </a:extLst>
          </p:cNvPr>
          <p:cNvCxnSpPr/>
          <p:nvPr/>
        </p:nvCxnSpPr>
        <p:spPr>
          <a:xfrm>
            <a:off x="3436684" y="3439974"/>
            <a:ext cx="0" cy="1097280"/>
          </a:xfrm>
          <a:prstGeom prst="line">
            <a:avLst/>
          </a:prstGeom>
          <a:ln w="19050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DFDCF885-7BBB-C05A-6ABA-890ADC3879B9}"/>
              </a:ext>
            </a:extLst>
          </p:cNvPr>
          <p:cNvSpPr txBox="1"/>
          <p:nvPr/>
        </p:nvSpPr>
        <p:spPr>
          <a:xfrm>
            <a:off x="2782946" y="4529297"/>
            <a:ext cx="1273833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71450" indent="-171450">
              <a:buFont typeface="Arial"/>
              <a:buChar char="•"/>
            </a:pPr>
            <a:r>
              <a:rPr lang="en-US" sz="800" b="1">
                <a:solidFill>
                  <a:srgbClr val="7030A0"/>
                </a:solidFill>
              </a:rPr>
              <a:t>MPSP Go-Live (Oct 2026)</a:t>
            </a:r>
            <a:endParaRPr lang="en-US"/>
          </a:p>
          <a:p>
            <a:pPr marL="171450" indent="-171450">
              <a:buFont typeface="Arial"/>
              <a:buChar char="•"/>
            </a:pPr>
            <a:r>
              <a:rPr lang="en-US" sz="800" b="1">
                <a:solidFill>
                  <a:srgbClr val="7030A0"/>
                </a:solidFill>
                <a:cs typeface="Arial"/>
              </a:rPr>
              <a:t>First use of new B2B tooling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759B8DE-ED49-85FB-C00E-951566A0CE60}"/>
              </a:ext>
            </a:extLst>
          </p:cNvPr>
          <p:cNvSpPr txBox="1"/>
          <p:nvPr/>
        </p:nvSpPr>
        <p:spPr>
          <a:xfrm>
            <a:off x="9228316" y="4527407"/>
            <a:ext cx="1449236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71450" indent="-171450">
              <a:buFont typeface="Arial"/>
              <a:buChar char="•"/>
            </a:pPr>
            <a:r>
              <a:rPr lang="en-US" sz="800" b="1">
                <a:solidFill>
                  <a:srgbClr val="7030A0"/>
                </a:solidFill>
              </a:rPr>
              <a:t>2027/2028</a:t>
            </a:r>
          </a:p>
          <a:p>
            <a:pPr marL="171450" indent="-171450">
              <a:buFont typeface="Arial"/>
              <a:buChar char="•"/>
            </a:pPr>
            <a:r>
              <a:rPr lang="en-US" sz="800" b="1">
                <a:solidFill>
                  <a:srgbClr val="7030A0"/>
                </a:solidFill>
                <a:cs typeface="Arial"/>
              </a:rPr>
              <a:t>Full adoption of new B2B tooling</a:t>
            </a:r>
          </a:p>
          <a:p>
            <a:pPr marL="171450" indent="-171450">
              <a:buFont typeface="Arial"/>
              <a:buChar char="•"/>
            </a:pPr>
            <a:endParaRPr lang="en-US" sz="800" b="1">
              <a:solidFill>
                <a:srgbClr val="7030A0"/>
              </a:solidFill>
              <a:cs typeface="Arial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5B0F0AE-506C-346A-B365-AB152267DEEB}"/>
              </a:ext>
            </a:extLst>
          </p:cNvPr>
          <p:cNvCxnSpPr>
            <a:cxnSpLocks/>
          </p:cNvCxnSpPr>
          <p:nvPr/>
        </p:nvCxnSpPr>
        <p:spPr>
          <a:xfrm>
            <a:off x="9648134" y="3432785"/>
            <a:ext cx="0" cy="1097280"/>
          </a:xfrm>
          <a:prstGeom prst="line">
            <a:avLst/>
          </a:prstGeom>
          <a:ln w="19050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ECF529DA-482C-14AE-F915-DA357006EA23}"/>
              </a:ext>
            </a:extLst>
          </p:cNvPr>
          <p:cNvCxnSpPr/>
          <p:nvPr/>
        </p:nvCxnSpPr>
        <p:spPr>
          <a:xfrm>
            <a:off x="1359587" y="3382465"/>
            <a:ext cx="0" cy="1097280"/>
          </a:xfrm>
          <a:prstGeom prst="line">
            <a:avLst/>
          </a:prstGeom>
          <a:ln w="19050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8396ED27-ACCA-72D9-3ADB-E6C0A588311B}"/>
              </a:ext>
            </a:extLst>
          </p:cNvPr>
          <p:cNvSpPr txBox="1"/>
          <p:nvPr/>
        </p:nvSpPr>
        <p:spPr>
          <a:xfrm>
            <a:off x="978587" y="4522109"/>
            <a:ext cx="9144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>
                <a:solidFill>
                  <a:srgbClr val="7030A0"/>
                </a:solidFill>
              </a:rPr>
              <a:t>We are here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9B33E51D-55D7-EE24-E7FF-225B82202061}"/>
              </a:ext>
            </a:extLst>
          </p:cNvPr>
          <p:cNvSpPr/>
          <p:nvPr/>
        </p:nvSpPr>
        <p:spPr>
          <a:xfrm>
            <a:off x="4682192" y="3926214"/>
            <a:ext cx="4954438" cy="411193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900" b="1">
                <a:cs typeface="Arial"/>
              </a:rPr>
              <a:t>2027: Begin waves to transition applications to new B2B tooling</a:t>
            </a:r>
            <a:endParaRPr lang="en-US" b="1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9CF4CAB5-6899-691A-B809-FEBD853A73ED}"/>
              </a:ext>
            </a:extLst>
          </p:cNvPr>
          <p:cNvSpPr/>
          <p:nvPr/>
        </p:nvSpPr>
        <p:spPr>
          <a:xfrm>
            <a:off x="3496059" y="3926213"/>
            <a:ext cx="1158816" cy="411195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900" b="1">
                <a:cs typeface="Arial"/>
              </a:rPr>
              <a:t>Share Wave Plan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030D38-280D-5B39-3228-549366D7A29D}"/>
              </a:ext>
            </a:extLst>
          </p:cNvPr>
          <p:cNvSpPr txBox="1"/>
          <p:nvPr/>
        </p:nvSpPr>
        <p:spPr>
          <a:xfrm>
            <a:off x="508000" y="915229"/>
            <a:ext cx="104617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chemeClr val="tx1">
                    <a:lumMod val="90000"/>
                    <a:lumOff val="10000"/>
                  </a:schemeClr>
                </a:solidFill>
              </a:rPr>
              <a:t>B2B Tooling Starts with MPSP, followed by implementation waves starting in 2027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557C1A2-DB5A-54DD-6B26-D7635CB58578}"/>
              </a:ext>
            </a:extLst>
          </p:cNvPr>
          <p:cNvSpPr/>
          <p:nvPr/>
        </p:nvSpPr>
        <p:spPr>
          <a:xfrm>
            <a:off x="1344343" y="3032401"/>
            <a:ext cx="8294294" cy="375251"/>
          </a:xfrm>
          <a:prstGeom prst="roundRect">
            <a:avLst/>
          </a:prstGeom>
          <a:gradFill flip="none" rotWithShape="1">
            <a:gsLst>
              <a:gs pos="100000">
                <a:schemeClr val="bg1"/>
              </a:gs>
              <a:gs pos="0">
                <a:srgbClr val="00AEC7"/>
              </a:gs>
              <a:gs pos="44000">
                <a:schemeClr val="accent1">
                  <a:lumMod val="97000"/>
                  <a:lumOff val="3000"/>
                </a:schemeClr>
              </a:gs>
              <a:gs pos="61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>
            <a:solidFill>
              <a:schemeClr val="accent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>
                <a:solidFill>
                  <a:schemeClr val="tx1"/>
                </a:solidFill>
                <a:cs typeface="Arial"/>
              </a:rPr>
              <a:t>Digital Certificates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133FE0A-F3BA-5657-7EE6-8CDAAEBB770E}"/>
              </a:ext>
            </a:extLst>
          </p:cNvPr>
          <p:cNvSpPr/>
          <p:nvPr/>
        </p:nvSpPr>
        <p:spPr>
          <a:xfrm>
            <a:off x="2433573" y="5762638"/>
            <a:ext cx="7294627" cy="46870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1050" b="1">
                <a:solidFill>
                  <a:schemeClr val="bg1"/>
                </a:solidFill>
                <a:cs typeface="Arial"/>
              </a:rPr>
              <a:t>Key Takeaway: The MPSP is the only application that will implement the new B2B tooling in 2026.</a:t>
            </a:r>
            <a:endParaRPr lang="en-US" sz="24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9226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C5B32BFE-B73E-B6A0-D6F1-B0BDBD288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4000">
                <a:solidFill>
                  <a:schemeClr val="tx1"/>
                </a:solidFill>
              </a:rPr>
              <a:t>Thank you!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9FAECD-8669-5985-A1B4-AB3FDFDF9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781431"/>
      </p:ext>
    </p:extLst>
  </p:cSld>
  <p:clrMapOvr>
    <a:masterClrMapping/>
  </p:clrMapOvr>
</p:sld>
</file>

<file path=ppt/theme/theme1.xml><?xml version="1.0" encoding="utf-8"?>
<a:theme xmlns:a="http://schemas.openxmlformats.org/drawingml/2006/main" name="Cover">
  <a:themeElements>
    <a:clrScheme name="ERCOT">
      <a:dk1>
        <a:srgbClr val="000000"/>
      </a:dk1>
      <a:lt1>
        <a:srgbClr val="FFFFFF"/>
      </a:lt1>
      <a:dk2>
        <a:srgbClr val="2D3338"/>
      </a:dk2>
      <a:lt2>
        <a:srgbClr val="FFFFFF"/>
      </a:lt2>
      <a:accent1>
        <a:srgbClr val="003865"/>
      </a:accent1>
      <a:accent2>
        <a:srgbClr val="5B6770"/>
      </a:accent2>
      <a:accent3>
        <a:srgbClr val="26D07C"/>
      </a:accent3>
      <a:accent4>
        <a:srgbClr val="00829B"/>
      </a:accent4>
      <a:accent5>
        <a:srgbClr val="685BC7"/>
      </a:accent5>
      <a:accent6>
        <a:srgbClr val="890C58"/>
      </a:accent6>
      <a:hlink>
        <a:srgbClr val="3996DF"/>
      </a:hlink>
      <a:folHlink>
        <a:srgbClr val="867ED0"/>
      </a:folHlink>
    </a:clrScheme>
    <a:fontScheme name="ERCOT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RCOT Official PowerPoint Template - Public" id="{FB506FE2-73A5-49D8-88D7-3B8BB673CC8D}" vid="{942DDDCD-BEC6-4902-AAD2-EB3CD2B6933E}"/>
    </a:ext>
  </a:extLst>
</a:theme>
</file>

<file path=ppt/theme/theme2.xml><?xml version="1.0" encoding="utf-8"?>
<a:theme xmlns:a="http://schemas.openxmlformats.org/drawingml/2006/main" name="Page Design">
  <a:themeElements>
    <a:clrScheme name="ERCOT colors">
      <a:dk1>
        <a:srgbClr val="171A1C"/>
      </a:dk1>
      <a:lt1>
        <a:srgbClr val="FFFFFF"/>
      </a:lt1>
      <a:dk2>
        <a:srgbClr val="4A525A"/>
      </a:dk2>
      <a:lt2>
        <a:srgbClr val="E6EBEF"/>
      </a:lt2>
      <a:accent1>
        <a:srgbClr val="005763"/>
      </a:accent1>
      <a:accent2>
        <a:srgbClr val="3DBED1"/>
      </a:accent2>
      <a:accent3>
        <a:srgbClr val="003865"/>
      </a:accent3>
      <a:accent4>
        <a:srgbClr val="0063B4"/>
      </a:accent4>
      <a:accent5>
        <a:srgbClr val="26D07C"/>
      </a:accent5>
      <a:accent6>
        <a:srgbClr val="867ED0"/>
      </a:accent6>
      <a:hlink>
        <a:srgbClr val="00AEC7"/>
      </a:hlink>
      <a:folHlink>
        <a:srgbClr val="685BC7"/>
      </a:folHlink>
    </a:clrScheme>
    <a:fontScheme name="ERCOT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RCOT Official PowerPoint Template - Public" id="{FB506FE2-73A5-49D8-88D7-3B8BB673CC8D}" vid="{E771427F-03EA-4C50-B0D4-53899F39E54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779995893D9842BA3FA5B9B5E7FD29" ma:contentTypeVersion="5" ma:contentTypeDescription="Create a new document." ma:contentTypeScope="" ma:versionID="6d199b3ad5f5b9d872d256308c85908b">
  <xsd:schema xmlns:xsd="http://www.w3.org/2001/XMLSchema" xmlns:xs="http://www.w3.org/2001/XMLSchema" xmlns:p="http://schemas.microsoft.com/office/2006/metadata/properties" xmlns:ns2="3c917f14-8d40-4289-92aa-fd10f73581c9" targetNamespace="http://schemas.microsoft.com/office/2006/metadata/properties" ma:root="true" ma:fieldsID="dcedc2ff92fcc6164a822d33fd796499" ns2:_="">
    <xsd:import namespace="3c917f14-8d40-4289-92aa-fd10f73581c9"/>
    <xsd:element name="properties">
      <xsd:complexType>
        <xsd:sequence>
          <xsd:element name="documentManagement">
            <xsd:complexType>
              <xsd:all>
                <xsd:element ref="ns2:Audience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917f14-8d40-4289-92aa-fd10f73581c9" elementFormDefault="qualified">
    <xsd:import namespace="http://schemas.microsoft.com/office/2006/documentManagement/types"/>
    <xsd:import namespace="http://schemas.microsoft.com/office/infopath/2007/PartnerControls"/>
    <xsd:element name="Audience" ma:index="8" nillable="true" ma:displayName="Audience" ma:format="Dropdown" ma:internalName="Audience">
      <xsd:simpleType>
        <xsd:restriction base="dms:Choice">
          <xsd:enumeration value="Public"/>
          <xsd:enumeration value="Internal"/>
          <xsd:enumeration value="Confidential"/>
          <xsd:enumeration value="Board of Directors"/>
        </xsd:restriction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udience xmlns="3c917f14-8d40-4289-92aa-fd10f73581c9">Public</Audience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57DC9A4-2D51-40CB-BA99-0BF7D516F6DC}">
  <ds:schemaRefs>
    <ds:schemaRef ds:uri="3c917f14-8d40-4289-92aa-fd10f73581c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7E754FD2-17D2-4534-9157-8CFDD0166132}">
  <ds:schemaRefs>
    <ds:schemaRef ds:uri="3c917f14-8d40-4289-92aa-fd10f73581c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A5F3B15-1EDA-47D5-B690-303F08E28C2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ERCOT Official PowerPoint Template - Public</Template>
  <TotalTime>70</TotalTime>
  <Words>546</Words>
  <Application>Microsoft Office PowerPoint</Application>
  <PresentationFormat>Widescreen</PresentationFormat>
  <Paragraphs>87</Paragraphs>
  <Slides>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Aptos</vt:lpstr>
      <vt:lpstr>Arial</vt:lpstr>
      <vt:lpstr>Calibri</vt:lpstr>
      <vt:lpstr>Wingdings</vt:lpstr>
      <vt:lpstr>Cover</vt:lpstr>
      <vt:lpstr>Page Design</vt:lpstr>
      <vt:lpstr>RIOO/GINR/REC Enhancements  Blake Halstead Nick Jessett   March 26, 2026</vt:lpstr>
      <vt:lpstr>Updated RIOO/GINR/REC Authentication </vt:lpstr>
      <vt:lpstr>Updated RIOO/GINR/REC Authentication</vt:lpstr>
      <vt:lpstr>Next Steps</vt:lpstr>
      <vt:lpstr>Market Participant (B2B) Timeline</vt:lpstr>
      <vt:lpstr>Future Ready Identity B2B Logon Process</vt:lpstr>
      <vt:lpstr>Market Participant B2B Plan</vt:lpstr>
      <vt:lpstr>Thank you!</vt:lpstr>
    </vt:vector>
  </TitlesOfParts>
  <Company>ERCOT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Price, Matthew</dc:creator>
  <cp:keywords/>
  <cp:lastModifiedBy>Halstead, Blake</cp:lastModifiedBy>
  <cp:revision>4</cp:revision>
  <dcterms:created xsi:type="dcterms:W3CDTF">2026-03-24T21:03:32Z</dcterms:created>
  <dcterms:modified xsi:type="dcterms:W3CDTF">2026-03-26T14:34:08Z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0x01010056779995893D9842BA3FA5B9B5E7FD29</vt:lpwstr>
  </property>
  <property fmtid="{D5CDD505-2E9C-101B-9397-08002B2CF9AE}" pid="3" name="MediaServiceImageTags">
    <vt:lpwstr/>
  </property>
  <property fmtid="{D5CDD505-2E9C-101B-9397-08002B2CF9AE}" pid="4" name="MSIP_Label_c144db1d-993e-40da-980d-6eea152adc50_Enabled">
    <vt:lpwstr>true</vt:lpwstr>
  </property>
  <property fmtid="{D5CDD505-2E9C-101B-9397-08002B2CF9AE}" pid="5" name="MSIP_Label_c144db1d-993e-40da-980d-6eea152adc50_SetDate">
    <vt:lpwstr>2026-02-04T21:33:56Z</vt:lpwstr>
  </property>
  <property fmtid="{D5CDD505-2E9C-101B-9397-08002B2CF9AE}" pid="6" name="MSIP_Label_c144db1d-993e-40da-980d-6eea152adc50_Method">
    <vt:lpwstr>Privileged</vt:lpwstr>
  </property>
  <property fmtid="{D5CDD505-2E9C-101B-9397-08002B2CF9AE}" pid="7" name="MSIP_Label_c144db1d-993e-40da-980d-6eea152adc50_Name">
    <vt:lpwstr>Public</vt:lpwstr>
  </property>
  <property fmtid="{D5CDD505-2E9C-101B-9397-08002B2CF9AE}" pid="8" name="MSIP_Label_c144db1d-993e-40da-980d-6eea152adc50_SiteId">
    <vt:lpwstr>0afb747d-bff7-4596-a9fc-950ef9e0ec45</vt:lpwstr>
  </property>
  <property fmtid="{D5CDD505-2E9C-101B-9397-08002B2CF9AE}" pid="9" name="MSIP_Label_c144db1d-993e-40da-980d-6eea152adc50_ActionId">
    <vt:lpwstr>1d14393e-8913-4215-8969-3d0b24cf798e</vt:lpwstr>
  </property>
  <property fmtid="{D5CDD505-2E9C-101B-9397-08002B2CF9AE}" pid="10" name="MSIP_Label_c144db1d-993e-40da-980d-6eea152adc50_ContentBits">
    <vt:lpwstr>0</vt:lpwstr>
  </property>
  <property fmtid="{D5CDD505-2E9C-101B-9397-08002B2CF9AE}" pid="11" name="MSIP_Label_c144db1d-993e-40da-980d-6eea152adc50_Tag">
    <vt:lpwstr>10, 0, 1, 1</vt:lpwstr>
  </property>
</Properties>
</file>