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72" r:id="rId6"/>
    <p:sldId id="2147482356" r:id="rId7"/>
    <p:sldId id="2147478764" r:id="rId8"/>
    <p:sldId id="2147482355" r:id="rId9"/>
    <p:sldId id="2147482352" r:id="rId10"/>
    <p:sldId id="2147482354" r:id="rId11"/>
    <p:sldId id="214748235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5ED"/>
    <a:srgbClr val="2794A4"/>
    <a:srgbClr val="00343B"/>
    <a:srgbClr val="00829B"/>
    <a:srgbClr val="E6EBF0"/>
    <a:srgbClr val="FFFFFF"/>
    <a:srgbClr val="DADCDE"/>
    <a:srgbClr val="A9E5EA"/>
    <a:srgbClr val="00AEC7"/>
    <a:srgbClr val="D6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10B29-EFCB-4D19-986E-C93F6EEB48A4}" v="85" dt="2026-03-25T21:49:19.681"/>
    <p1510:client id="{3507AB67-BE0A-4B51-8F09-2DFB8A7563C8}" v="6" dt="2026-03-25T22:16:59.264"/>
    <p1510:client id="{38A41C2F-B609-498E-BD2C-02F3DA54A372}" v="13" dt="2026-03-25T21:45:48.425"/>
    <p1510:client id="{4534F9DF-AC25-4D7C-8070-32CCFFB98740}" v="9" dt="2026-03-25T22:15:24.075"/>
    <p1510:client id="{660C70B8-12F1-488E-BF50-B71A0C288D07}" v="2" dt="2026-03-25T22:04:40.305"/>
    <p1510:client id="{9822FCD0-5B8C-4192-8BEE-2B35D27F4B66}" v="33" dt="2026-03-26T03:18:41.118"/>
    <p1510:client id="{A20D0ACC-A82F-4798-B38C-A9F2722A600A}" v="13" dt="2026-03-25T21:45:03.279"/>
    <p1510:client id="{A695C625-4050-48EA-9A06-958A7B3BA252}" v="18" dt="2026-03-25T22:01:31.751"/>
    <p1510:client id="{B8F7D563-03F7-4479-8B74-82435B8ECF27}" v="110" dt="2026-03-25T21:56:24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5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F3696-D9F4-4E9E-83EE-7AEDE57F4E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18DA-C481-412C-8848-94DD51D76665}">
      <dgm:prSet phldrT="[Text]" phldr="0"/>
      <dgm:spPr/>
      <dgm:t>
        <a:bodyPr/>
        <a:lstStyle/>
        <a:p>
          <a:r>
            <a:rPr lang="en-US" dirty="0"/>
            <a:t>New User access Signup Page and Create Account</a:t>
          </a:r>
        </a:p>
      </dgm:t>
    </dgm:pt>
    <dgm:pt modelId="{89E72AC7-538D-4267-989C-5989D478D338}" type="parTrans" cxnId="{A981693C-5E1A-481D-9C75-B554B0E60FCE}">
      <dgm:prSet/>
      <dgm:spPr/>
      <dgm:t>
        <a:bodyPr/>
        <a:lstStyle/>
        <a:p>
          <a:endParaRPr lang="en-US"/>
        </a:p>
      </dgm:t>
    </dgm:pt>
    <dgm:pt modelId="{64622FA0-97C0-420C-B6EA-B6E4E9C79CC9}" type="sibTrans" cxnId="{A981693C-5E1A-481D-9C75-B554B0E60FCE}">
      <dgm:prSet/>
      <dgm:spPr/>
      <dgm:t>
        <a:bodyPr/>
        <a:lstStyle/>
        <a:p>
          <a:endParaRPr lang="en-US"/>
        </a:p>
      </dgm:t>
    </dgm:pt>
    <dgm:pt modelId="{C3F855B5-0961-4401-8F06-89C00374F58E}">
      <dgm:prSet phldrT="[Text]" phldr="0"/>
      <dgm:spPr/>
      <dgm:t>
        <a:bodyPr/>
        <a:lstStyle/>
        <a:p>
          <a:r>
            <a:rPr lang="en-US" dirty="0"/>
            <a:t>Download Authenticator app</a:t>
          </a:r>
          <a:br>
            <a:rPr lang="en-US" dirty="0"/>
          </a:br>
          <a:r>
            <a:rPr lang="en-US" dirty="0"/>
            <a:t>(not for SMS) </a:t>
          </a:r>
        </a:p>
      </dgm:t>
    </dgm:pt>
    <dgm:pt modelId="{93B02B82-7508-4607-AAD1-6678CCD404E3}" type="parTrans" cxnId="{11C9792C-47E8-4D16-AE59-0D23B9B52D4B}">
      <dgm:prSet/>
      <dgm:spPr/>
      <dgm:t>
        <a:bodyPr/>
        <a:lstStyle/>
        <a:p>
          <a:endParaRPr lang="en-US"/>
        </a:p>
      </dgm:t>
    </dgm:pt>
    <dgm:pt modelId="{B9A819B1-441A-45F2-9A03-CDCBF59CEFB2}" type="sibTrans" cxnId="{11C9792C-47E8-4D16-AE59-0D23B9B52D4B}">
      <dgm:prSet/>
      <dgm:spPr/>
      <dgm:t>
        <a:bodyPr/>
        <a:lstStyle/>
        <a:p>
          <a:endParaRPr lang="en-US"/>
        </a:p>
      </dgm:t>
    </dgm:pt>
    <dgm:pt modelId="{80330240-BA6D-4EE7-9069-A4F0249D2002}">
      <dgm:prSet phldrT="[Text]" phldr="0"/>
      <dgm:spPr/>
      <dgm:t>
        <a:bodyPr/>
        <a:lstStyle/>
        <a:p>
          <a:r>
            <a:rPr lang="en-US"/>
            <a:t>Setup MFA app or choose SMS</a:t>
          </a:r>
        </a:p>
      </dgm:t>
    </dgm:pt>
    <dgm:pt modelId="{86CE2308-5143-4B85-B6E0-CFA9C029E095}" type="parTrans" cxnId="{FA3538C8-8E91-4FAB-BA74-215126DE4FD8}">
      <dgm:prSet/>
      <dgm:spPr/>
      <dgm:t>
        <a:bodyPr/>
        <a:lstStyle/>
        <a:p>
          <a:endParaRPr lang="en-US"/>
        </a:p>
      </dgm:t>
    </dgm:pt>
    <dgm:pt modelId="{6342BE25-7931-43CE-A944-3455EAE7D51D}" type="sibTrans" cxnId="{FA3538C8-8E91-4FAB-BA74-215126DE4FD8}">
      <dgm:prSet/>
      <dgm:spPr/>
      <dgm:t>
        <a:bodyPr/>
        <a:lstStyle/>
        <a:p>
          <a:endParaRPr lang="en-US"/>
        </a:p>
      </dgm:t>
    </dgm:pt>
    <dgm:pt modelId="{AE54A2CB-0900-4D7B-B092-64975F51742B}">
      <dgm:prSet phldrT="[Text]" phldr="0"/>
      <dgm:spPr/>
      <dgm:t>
        <a:bodyPr/>
        <a:lstStyle/>
        <a:p>
          <a:r>
            <a:rPr lang="en-US"/>
            <a:t>Confirm Account was created</a:t>
          </a:r>
        </a:p>
      </dgm:t>
    </dgm:pt>
    <dgm:pt modelId="{F8F1D235-08A8-4E6A-A6EA-D03B1E65C375}" type="parTrans" cxnId="{FC7AA020-0233-4230-AD9E-782687ED5987}">
      <dgm:prSet/>
      <dgm:spPr/>
      <dgm:t>
        <a:bodyPr/>
        <a:lstStyle/>
        <a:p>
          <a:endParaRPr lang="en-US"/>
        </a:p>
      </dgm:t>
    </dgm:pt>
    <dgm:pt modelId="{DD807F6B-BB45-40FE-880E-DCCDC632D6DF}" type="sibTrans" cxnId="{FC7AA020-0233-4230-AD9E-782687ED5987}">
      <dgm:prSet/>
      <dgm:spPr/>
      <dgm:t>
        <a:bodyPr/>
        <a:lstStyle/>
        <a:p>
          <a:endParaRPr lang="en-US"/>
        </a:p>
      </dgm:t>
    </dgm:pt>
    <dgm:pt modelId="{F82C4B8F-D8BF-4C46-9713-D68196233EE8}">
      <dgm:prSet phldrT="[Text]" phldr="0"/>
      <dgm:spPr/>
      <dgm:t>
        <a:bodyPr/>
        <a:lstStyle/>
        <a:p>
          <a:r>
            <a:rPr lang="en-US"/>
            <a:t>Complete login via MFA app or SMS  </a:t>
          </a:r>
        </a:p>
      </dgm:t>
    </dgm:pt>
    <dgm:pt modelId="{A75B2ECB-7A9C-4742-A292-599B81942C71}" type="parTrans" cxnId="{000973C1-E188-4084-8C3A-D3546F9F2863}">
      <dgm:prSet/>
      <dgm:spPr/>
      <dgm:t>
        <a:bodyPr/>
        <a:lstStyle/>
        <a:p>
          <a:endParaRPr lang="en-US"/>
        </a:p>
      </dgm:t>
    </dgm:pt>
    <dgm:pt modelId="{41713DF1-DBF6-4CDB-87F1-F33F4B9DA026}" type="sibTrans" cxnId="{000973C1-E188-4084-8C3A-D3546F9F2863}">
      <dgm:prSet/>
      <dgm:spPr/>
      <dgm:t>
        <a:bodyPr/>
        <a:lstStyle/>
        <a:p>
          <a:endParaRPr lang="en-US"/>
        </a:p>
      </dgm:t>
    </dgm:pt>
    <dgm:pt modelId="{A088E137-5740-4949-AFB3-849B6D616A79}">
      <dgm:prSet phldrT="[Text]" phldr="0"/>
      <dgm:spPr/>
      <dgm:t>
        <a:bodyPr/>
        <a:lstStyle/>
        <a:p>
          <a:r>
            <a:rPr lang="en-US" dirty="0"/>
            <a:t>Verify Email address </a:t>
          </a:r>
        </a:p>
      </dgm:t>
    </dgm:pt>
    <dgm:pt modelId="{1ECE4153-66C0-4943-BF0D-CA85EFDFA804}" type="parTrans" cxnId="{D17222C8-68BD-4C6F-B8B2-80196B8C318A}">
      <dgm:prSet/>
      <dgm:spPr/>
      <dgm:t>
        <a:bodyPr/>
        <a:lstStyle/>
        <a:p>
          <a:endParaRPr lang="en-US"/>
        </a:p>
      </dgm:t>
    </dgm:pt>
    <dgm:pt modelId="{E27B1E84-D91B-419D-8385-8255070A722F}" type="sibTrans" cxnId="{D17222C8-68BD-4C6F-B8B2-80196B8C318A}">
      <dgm:prSet/>
      <dgm:spPr/>
      <dgm:t>
        <a:bodyPr/>
        <a:lstStyle/>
        <a:p>
          <a:endParaRPr lang="en-US"/>
        </a:p>
      </dgm:t>
    </dgm:pt>
    <dgm:pt modelId="{DF34C8C4-B1ED-4F60-A212-0470F5BD7B0F}">
      <dgm:prSet phldrT="[Text]" phldr="0"/>
      <dgm:spPr/>
      <dgm:t>
        <a:bodyPr/>
        <a:lstStyle/>
        <a:p>
          <a:r>
            <a:rPr lang="en-US"/>
            <a:t>Login with username and password</a:t>
          </a:r>
          <a:endParaRPr lang="en-US" dirty="0"/>
        </a:p>
      </dgm:t>
    </dgm:pt>
    <dgm:pt modelId="{BE602548-486F-452D-A990-38EBB9F7499A}" type="parTrans" cxnId="{E70500B0-F1DD-42F7-ABBA-EC89CD465941}">
      <dgm:prSet/>
      <dgm:spPr/>
      <dgm:t>
        <a:bodyPr/>
        <a:lstStyle/>
        <a:p>
          <a:endParaRPr lang="en-US"/>
        </a:p>
      </dgm:t>
    </dgm:pt>
    <dgm:pt modelId="{83D43010-0747-48BE-B66D-6373622C1D0E}" type="sibTrans" cxnId="{E70500B0-F1DD-42F7-ABBA-EC89CD465941}">
      <dgm:prSet/>
      <dgm:spPr/>
      <dgm:t>
        <a:bodyPr/>
        <a:lstStyle/>
        <a:p>
          <a:endParaRPr lang="en-US"/>
        </a:p>
      </dgm:t>
    </dgm:pt>
    <dgm:pt modelId="{FF179B8B-7805-4FFC-802B-316ED442E7DB}" type="pres">
      <dgm:prSet presAssocID="{BE4F3696-D9F4-4E9E-83EE-7AEDE57F4E42}" presName="Name0" presStyleCnt="0">
        <dgm:presLayoutVars>
          <dgm:dir/>
          <dgm:resizeHandles val="exact"/>
        </dgm:presLayoutVars>
      </dgm:prSet>
      <dgm:spPr/>
    </dgm:pt>
    <dgm:pt modelId="{F50AF2F1-E4DF-414B-AACB-BBE95C3E5243}" type="pres">
      <dgm:prSet presAssocID="{185118DA-C481-412C-8848-94DD51D76665}" presName="node" presStyleLbl="node1" presStyleIdx="0" presStyleCnt="7">
        <dgm:presLayoutVars>
          <dgm:bulletEnabled val="1"/>
        </dgm:presLayoutVars>
      </dgm:prSet>
      <dgm:spPr/>
    </dgm:pt>
    <dgm:pt modelId="{4591B525-EBBA-4734-9EE1-713915C1C92A}" type="pres">
      <dgm:prSet presAssocID="{64622FA0-97C0-420C-B6EA-B6E4E9C79CC9}" presName="sibTrans" presStyleLbl="sibTrans2D1" presStyleIdx="0" presStyleCnt="6"/>
      <dgm:spPr/>
    </dgm:pt>
    <dgm:pt modelId="{6EDD24A8-2B9C-430C-AB5E-103DBACA7435}" type="pres">
      <dgm:prSet presAssocID="{64622FA0-97C0-420C-B6EA-B6E4E9C79CC9}" presName="connectorText" presStyleLbl="sibTrans2D1" presStyleIdx="0" presStyleCnt="6"/>
      <dgm:spPr/>
    </dgm:pt>
    <dgm:pt modelId="{E6630E58-017E-4978-B37B-B4F1CCC82C80}" type="pres">
      <dgm:prSet presAssocID="{A088E137-5740-4949-AFB3-849B6D616A79}" presName="node" presStyleLbl="node1" presStyleIdx="1" presStyleCnt="7">
        <dgm:presLayoutVars>
          <dgm:bulletEnabled val="1"/>
        </dgm:presLayoutVars>
      </dgm:prSet>
      <dgm:spPr/>
    </dgm:pt>
    <dgm:pt modelId="{4BDA286F-6122-462A-B43E-DF5E52DFBB34}" type="pres">
      <dgm:prSet presAssocID="{E27B1E84-D91B-419D-8385-8255070A722F}" presName="sibTrans" presStyleLbl="sibTrans2D1" presStyleIdx="1" presStyleCnt="6" custLinFactNeighborX="-35289"/>
      <dgm:spPr/>
    </dgm:pt>
    <dgm:pt modelId="{249B0B66-EFEE-4D60-996F-B83E513CACC6}" type="pres">
      <dgm:prSet presAssocID="{E27B1E84-D91B-419D-8385-8255070A722F}" presName="connectorText" presStyleLbl="sibTrans2D1" presStyleIdx="1" presStyleCnt="6"/>
      <dgm:spPr/>
    </dgm:pt>
    <dgm:pt modelId="{C735D3C5-D1DA-4E49-B655-7F46CE0133A3}" type="pres">
      <dgm:prSet presAssocID="{DF34C8C4-B1ED-4F60-A212-0470F5BD7B0F}" presName="node" presStyleLbl="node1" presStyleIdx="2" presStyleCnt="7">
        <dgm:presLayoutVars>
          <dgm:bulletEnabled val="1"/>
        </dgm:presLayoutVars>
      </dgm:prSet>
      <dgm:spPr/>
    </dgm:pt>
    <dgm:pt modelId="{C681134D-190D-4D52-BDA8-26D205462420}" type="pres">
      <dgm:prSet presAssocID="{83D43010-0747-48BE-B66D-6373622C1D0E}" presName="sibTrans" presStyleLbl="sibTrans2D1" presStyleIdx="2" presStyleCnt="6" custLinFactNeighborX="7842"/>
      <dgm:spPr/>
    </dgm:pt>
    <dgm:pt modelId="{75B9FBE5-0837-4E51-8AEB-AAE43601E256}" type="pres">
      <dgm:prSet presAssocID="{83D43010-0747-48BE-B66D-6373622C1D0E}" presName="connectorText" presStyleLbl="sibTrans2D1" presStyleIdx="2" presStyleCnt="6"/>
      <dgm:spPr/>
    </dgm:pt>
    <dgm:pt modelId="{EEAF2814-5F66-4D96-B4FD-3E712645E3FF}" type="pres">
      <dgm:prSet presAssocID="{C3F855B5-0961-4401-8F06-89C00374F58E}" presName="node" presStyleLbl="node1" presStyleIdx="3" presStyleCnt="7">
        <dgm:presLayoutVars>
          <dgm:bulletEnabled val="1"/>
        </dgm:presLayoutVars>
      </dgm:prSet>
      <dgm:spPr/>
    </dgm:pt>
    <dgm:pt modelId="{48C50152-753F-448C-98F4-9C834E83CEE5}" type="pres">
      <dgm:prSet presAssocID="{B9A819B1-441A-45F2-9A03-CDCBF59CEFB2}" presName="sibTrans" presStyleLbl="sibTrans2D1" presStyleIdx="3" presStyleCnt="6"/>
      <dgm:spPr/>
    </dgm:pt>
    <dgm:pt modelId="{BD583D23-47E6-4B47-B1A1-4DE279BF2E7B}" type="pres">
      <dgm:prSet presAssocID="{B9A819B1-441A-45F2-9A03-CDCBF59CEFB2}" presName="connectorText" presStyleLbl="sibTrans2D1" presStyleIdx="3" presStyleCnt="6"/>
      <dgm:spPr/>
    </dgm:pt>
    <dgm:pt modelId="{1FA3BAC0-89EC-4F60-BC00-9F7BF3E8786B}" type="pres">
      <dgm:prSet presAssocID="{80330240-BA6D-4EE7-9069-A4F0249D2002}" presName="node" presStyleLbl="node1" presStyleIdx="4" presStyleCnt="7">
        <dgm:presLayoutVars>
          <dgm:bulletEnabled val="1"/>
        </dgm:presLayoutVars>
      </dgm:prSet>
      <dgm:spPr/>
    </dgm:pt>
    <dgm:pt modelId="{33BF97CC-4115-4CB5-B32F-6B8A2C50F954}" type="pres">
      <dgm:prSet presAssocID="{6342BE25-7931-43CE-A944-3455EAE7D51D}" presName="sibTrans" presStyleLbl="sibTrans2D1" presStyleIdx="4" presStyleCnt="6"/>
      <dgm:spPr/>
    </dgm:pt>
    <dgm:pt modelId="{817CCF89-F33F-4D43-BB07-00F394322CD5}" type="pres">
      <dgm:prSet presAssocID="{6342BE25-7931-43CE-A944-3455EAE7D51D}" presName="connectorText" presStyleLbl="sibTrans2D1" presStyleIdx="4" presStyleCnt="6"/>
      <dgm:spPr/>
    </dgm:pt>
    <dgm:pt modelId="{F656EEDC-78AA-4F1F-97AC-E57C74465EA4}" type="pres">
      <dgm:prSet presAssocID="{F82C4B8F-D8BF-4C46-9713-D68196233EE8}" presName="node" presStyleLbl="node1" presStyleIdx="5" presStyleCnt="7">
        <dgm:presLayoutVars>
          <dgm:bulletEnabled val="1"/>
        </dgm:presLayoutVars>
      </dgm:prSet>
      <dgm:spPr/>
    </dgm:pt>
    <dgm:pt modelId="{A3CC6290-DD3E-40FA-A5B1-1E86D514388B}" type="pres">
      <dgm:prSet presAssocID="{41713DF1-DBF6-4CDB-87F1-F33F4B9DA026}" presName="sibTrans" presStyleLbl="sibTrans2D1" presStyleIdx="5" presStyleCnt="6" custLinFactNeighborX="39210"/>
      <dgm:spPr/>
    </dgm:pt>
    <dgm:pt modelId="{0C35F2DC-8A74-4DFE-82CF-B5CD399192FA}" type="pres">
      <dgm:prSet presAssocID="{41713DF1-DBF6-4CDB-87F1-F33F4B9DA026}" presName="connectorText" presStyleLbl="sibTrans2D1" presStyleIdx="5" presStyleCnt="6"/>
      <dgm:spPr/>
    </dgm:pt>
    <dgm:pt modelId="{A6DA1D54-E2E8-446B-A83B-9AE0FBE913BA}" type="pres">
      <dgm:prSet presAssocID="{AE54A2CB-0900-4D7B-B092-64975F51742B}" presName="node" presStyleLbl="node1" presStyleIdx="6" presStyleCnt="7">
        <dgm:presLayoutVars>
          <dgm:bulletEnabled val="1"/>
        </dgm:presLayoutVars>
      </dgm:prSet>
      <dgm:spPr/>
    </dgm:pt>
  </dgm:ptLst>
  <dgm:cxnLst>
    <dgm:cxn modelId="{1C5D9607-0451-4682-A4F5-6E401B83F1ED}" type="presOf" srcId="{64622FA0-97C0-420C-B6EA-B6E4E9C79CC9}" destId="{6EDD24A8-2B9C-430C-AB5E-103DBACA7435}" srcOrd="1" destOrd="0" presId="urn:microsoft.com/office/officeart/2005/8/layout/process1"/>
    <dgm:cxn modelId="{DD37DE0B-ACCB-44B5-958B-3B9573E071D4}" type="presOf" srcId="{BE4F3696-D9F4-4E9E-83EE-7AEDE57F4E42}" destId="{FF179B8B-7805-4FFC-802B-316ED442E7DB}" srcOrd="0" destOrd="0" presId="urn:microsoft.com/office/officeart/2005/8/layout/process1"/>
    <dgm:cxn modelId="{1AAFA70F-93D0-4BAE-8D53-7426BE8ED5BD}" type="presOf" srcId="{C3F855B5-0961-4401-8F06-89C00374F58E}" destId="{EEAF2814-5F66-4D96-B4FD-3E712645E3FF}" srcOrd="0" destOrd="0" presId="urn:microsoft.com/office/officeart/2005/8/layout/process1"/>
    <dgm:cxn modelId="{FC7AA020-0233-4230-AD9E-782687ED5987}" srcId="{BE4F3696-D9F4-4E9E-83EE-7AEDE57F4E42}" destId="{AE54A2CB-0900-4D7B-B092-64975F51742B}" srcOrd="6" destOrd="0" parTransId="{F8F1D235-08A8-4E6A-A6EA-D03B1E65C375}" sibTransId="{DD807F6B-BB45-40FE-880E-DCCDC632D6DF}"/>
    <dgm:cxn modelId="{97FDC222-2CE4-4697-8E10-A2CBD885F98F}" type="presOf" srcId="{AE54A2CB-0900-4D7B-B092-64975F51742B}" destId="{A6DA1D54-E2E8-446B-A83B-9AE0FBE913BA}" srcOrd="0" destOrd="0" presId="urn:microsoft.com/office/officeart/2005/8/layout/process1"/>
    <dgm:cxn modelId="{11C9792C-47E8-4D16-AE59-0D23B9B52D4B}" srcId="{BE4F3696-D9F4-4E9E-83EE-7AEDE57F4E42}" destId="{C3F855B5-0961-4401-8F06-89C00374F58E}" srcOrd="3" destOrd="0" parTransId="{93B02B82-7508-4607-AAD1-6678CCD404E3}" sibTransId="{B9A819B1-441A-45F2-9A03-CDCBF59CEFB2}"/>
    <dgm:cxn modelId="{9C27AC30-AE5C-49C2-B555-B6BD1A38E124}" type="presOf" srcId="{83D43010-0747-48BE-B66D-6373622C1D0E}" destId="{75B9FBE5-0837-4E51-8AEB-AAE43601E256}" srcOrd="1" destOrd="0" presId="urn:microsoft.com/office/officeart/2005/8/layout/process1"/>
    <dgm:cxn modelId="{45554733-8039-434B-AE62-194095308D5B}" type="presOf" srcId="{83D43010-0747-48BE-B66D-6373622C1D0E}" destId="{C681134D-190D-4D52-BDA8-26D205462420}" srcOrd="0" destOrd="0" presId="urn:microsoft.com/office/officeart/2005/8/layout/process1"/>
    <dgm:cxn modelId="{A981693C-5E1A-481D-9C75-B554B0E60FCE}" srcId="{BE4F3696-D9F4-4E9E-83EE-7AEDE57F4E42}" destId="{185118DA-C481-412C-8848-94DD51D76665}" srcOrd="0" destOrd="0" parTransId="{89E72AC7-538D-4267-989C-5989D478D338}" sibTransId="{64622FA0-97C0-420C-B6EA-B6E4E9C79CC9}"/>
    <dgm:cxn modelId="{54A26560-4120-4F04-8EF8-B62B554122DD}" type="presOf" srcId="{E27B1E84-D91B-419D-8385-8255070A722F}" destId="{4BDA286F-6122-462A-B43E-DF5E52DFBB34}" srcOrd="0" destOrd="0" presId="urn:microsoft.com/office/officeart/2005/8/layout/process1"/>
    <dgm:cxn modelId="{711E2261-E87C-42A6-9F87-F623D6D472CE}" type="presOf" srcId="{41713DF1-DBF6-4CDB-87F1-F33F4B9DA026}" destId="{A3CC6290-DD3E-40FA-A5B1-1E86D514388B}" srcOrd="0" destOrd="0" presId="urn:microsoft.com/office/officeart/2005/8/layout/process1"/>
    <dgm:cxn modelId="{5B9BB970-C41B-429A-B4FE-815059B3A4F9}" type="presOf" srcId="{DF34C8C4-B1ED-4F60-A212-0470F5BD7B0F}" destId="{C735D3C5-D1DA-4E49-B655-7F46CE0133A3}" srcOrd="0" destOrd="0" presId="urn:microsoft.com/office/officeart/2005/8/layout/process1"/>
    <dgm:cxn modelId="{DC483B72-780F-4C84-AED3-2CF7EB3EBA07}" type="presOf" srcId="{B9A819B1-441A-45F2-9A03-CDCBF59CEFB2}" destId="{BD583D23-47E6-4B47-B1A1-4DE279BF2E7B}" srcOrd="1" destOrd="0" presId="urn:microsoft.com/office/officeart/2005/8/layout/process1"/>
    <dgm:cxn modelId="{2ADF8F52-997D-4FB3-AD40-3341CB91D4E0}" type="presOf" srcId="{6342BE25-7931-43CE-A944-3455EAE7D51D}" destId="{33BF97CC-4115-4CB5-B32F-6B8A2C50F954}" srcOrd="0" destOrd="0" presId="urn:microsoft.com/office/officeart/2005/8/layout/process1"/>
    <dgm:cxn modelId="{AE5EBA80-73B7-41A6-9EDE-E5FF9AFF4D48}" type="presOf" srcId="{E27B1E84-D91B-419D-8385-8255070A722F}" destId="{249B0B66-EFEE-4D60-996F-B83E513CACC6}" srcOrd="1" destOrd="0" presId="urn:microsoft.com/office/officeart/2005/8/layout/process1"/>
    <dgm:cxn modelId="{B9B40F8A-CA0B-43C4-8DE2-CDB2778E7333}" type="presOf" srcId="{B9A819B1-441A-45F2-9A03-CDCBF59CEFB2}" destId="{48C50152-753F-448C-98F4-9C834E83CEE5}" srcOrd="0" destOrd="0" presId="urn:microsoft.com/office/officeart/2005/8/layout/process1"/>
    <dgm:cxn modelId="{A56FD78B-B062-402D-B6AE-6F8E69CAB6EF}" type="presOf" srcId="{41713DF1-DBF6-4CDB-87F1-F33F4B9DA026}" destId="{0C35F2DC-8A74-4DFE-82CF-B5CD399192FA}" srcOrd="1" destOrd="0" presId="urn:microsoft.com/office/officeart/2005/8/layout/process1"/>
    <dgm:cxn modelId="{9F13318C-4BC0-48A8-B42F-F944761F45E6}" type="presOf" srcId="{F82C4B8F-D8BF-4C46-9713-D68196233EE8}" destId="{F656EEDC-78AA-4F1F-97AC-E57C74465EA4}" srcOrd="0" destOrd="0" presId="urn:microsoft.com/office/officeart/2005/8/layout/process1"/>
    <dgm:cxn modelId="{9016BD8F-7CF2-440C-9E8D-33F5582C453A}" type="presOf" srcId="{A088E137-5740-4949-AFB3-849B6D616A79}" destId="{E6630E58-017E-4978-B37B-B4F1CCC82C80}" srcOrd="0" destOrd="0" presId="urn:microsoft.com/office/officeart/2005/8/layout/process1"/>
    <dgm:cxn modelId="{3B849E90-B839-45D4-8E9C-DAC21246F29F}" type="presOf" srcId="{6342BE25-7931-43CE-A944-3455EAE7D51D}" destId="{817CCF89-F33F-4D43-BB07-00F394322CD5}" srcOrd="1" destOrd="0" presId="urn:microsoft.com/office/officeart/2005/8/layout/process1"/>
    <dgm:cxn modelId="{43F2EA9A-634A-4B47-80D4-1A25E10046C3}" type="presOf" srcId="{80330240-BA6D-4EE7-9069-A4F0249D2002}" destId="{1FA3BAC0-89EC-4F60-BC00-9F7BF3E8786B}" srcOrd="0" destOrd="0" presId="urn:microsoft.com/office/officeart/2005/8/layout/process1"/>
    <dgm:cxn modelId="{C458EDA0-C934-49BC-A084-84874CFF74D7}" type="presOf" srcId="{64622FA0-97C0-420C-B6EA-B6E4E9C79CC9}" destId="{4591B525-EBBA-4734-9EE1-713915C1C92A}" srcOrd="0" destOrd="0" presId="urn:microsoft.com/office/officeart/2005/8/layout/process1"/>
    <dgm:cxn modelId="{E70500B0-F1DD-42F7-ABBA-EC89CD465941}" srcId="{BE4F3696-D9F4-4E9E-83EE-7AEDE57F4E42}" destId="{DF34C8C4-B1ED-4F60-A212-0470F5BD7B0F}" srcOrd="2" destOrd="0" parTransId="{BE602548-486F-452D-A990-38EBB9F7499A}" sibTransId="{83D43010-0747-48BE-B66D-6373622C1D0E}"/>
    <dgm:cxn modelId="{000973C1-E188-4084-8C3A-D3546F9F2863}" srcId="{BE4F3696-D9F4-4E9E-83EE-7AEDE57F4E42}" destId="{F82C4B8F-D8BF-4C46-9713-D68196233EE8}" srcOrd="5" destOrd="0" parTransId="{A75B2ECB-7A9C-4742-A292-599B81942C71}" sibTransId="{41713DF1-DBF6-4CDB-87F1-F33F4B9DA026}"/>
    <dgm:cxn modelId="{D17222C8-68BD-4C6F-B8B2-80196B8C318A}" srcId="{BE4F3696-D9F4-4E9E-83EE-7AEDE57F4E42}" destId="{A088E137-5740-4949-AFB3-849B6D616A79}" srcOrd="1" destOrd="0" parTransId="{1ECE4153-66C0-4943-BF0D-CA85EFDFA804}" sibTransId="{E27B1E84-D91B-419D-8385-8255070A722F}"/>
    <dgm:cxn modelId="{FA3538C8-8E91-4FAB-BA74-215126DE4FD8}" srcId="{BE4F3696-D9F4-4E9E-83EE-7AEDE57F4E42}" destId="{80330240-BA6D-4EE7-9069-A4F0249D2002}" srcOrd="4" destOrd="0" parTransId="{86CE2308-5143-4B85-B6E0-CFA9C029E095}" sibTransId="{6342BE25-7931-43CE-A944-3455EAE7D51D}"/>
    <dgm:cxn modelId="{234577ED-1E4C-4FC6-89D7-739B7D591DA9}" type="presOf" srcId="{185118DA-C481-412C-8848-94DD51D76665}" destId="{F50AF2F1-E4DF-414B-AACB-BBE95C3E5243}" srcOrd="0" destOrd="0" presId="urn:microsoft.com/office/officeart/2005/8/layout/process1"/>
    <dgm:cxn modelId="{7DE6E9CB-B6C2-4146-B581-6A896FBC3A9D}" type="presParOf" srcId="{FF179B8B-7805-4FFC-802B-316ED442E7DB}" destId="{F50AF2F1-E4DF-414B-AACB-BBE95C3E5243}" srcOrd="0" destOrd="0" presId="urn:microsoft.com/office/officeart/2005/8/layout/process1"/>
    <dgm:cxn modelId="{5E889CD0-617B-4009-93F5-7E18C319F0EA}" type="presParOf" srcId="{FF179B8B-7805-4FFC-802B-316ED442E7DB}" destId="{4591B525-EBBA-4734-9EE1-713915C1C92A}" srcOrd="1" destOrd="0" presId="urn:microsoft.com/office/officeart/2005/8/layout/process1"/>
    <dgm:cxn modelId="{2F4D4BDC-5C4B-445E-AC2E-39F73EA22A78}" type="presParOf" srcId="{4591B525-EBBA-4734-9EE1-713915C1C92A}" destId="{6EDD24A8-2B9C-430C-AB5E-103DBACA7435}" srcOrd="0" destOrd="0" presId="urn:microsoft.com/office/officeart/2005/8/layout/process1"/>
    <dgm:cxn modelId="{190A3A19-43BC-4131-81A0-C8E5651EE083}" type="presParOf" srcId="{FF179B8B-7805-4FFC-802B-316ED442E7DB}" destId="{E6630E58-017E-4978-B37B-B4F1CCC82C80}" srcOrd="2" destOrd="0" presId="urn:microsoft.com/office/officeart/2005/8/layout/process1"/>
    <dgm:cxn modelId="{5A9BC214-2DBB-447B-ABAF-F5B874370103}" type="presParOf" srcId="{FF179B8B-7805-4FFC-802B-316ED442E7DB}" destId="{4BDA286F-6122-462A-B43E-DF5E52DFBB34}" srcOrd="3" destOrd="0" presId="urn:microsoft.com/office/officeart/2005/8/layout/process1"/>
    <dgm:cxn modelId="{D8126FEC-9391-45EB-972E-486A8AFB3131}" type="presParOf" srcId="{4BDA286F-6122-462A-B43E-DF5E52DFBB34}" destId="{249B0B66-EFEE-4D60-996F-B83E513CACC6}" srcOrd="0" destOrd="0" presId="urn:microsoft.com/office/officeart/2005/8/layout/process1"/>
    <dgm:cxn modelId="{21BBEF75-FBEC-46C8-95F9-C3AB63940738}" type="presParOf" srcId="{FF179B8B-7805-4FFC-802B-316ED442E7DB}" destId="{C735D3C5-D1DA-4E49-B655-7F46CE0133A3}" srcOrd="4" destOrd="0" presId="urn:microsoft.com/office/officeart/2005/8/layout/process1"/>
    <dgm:cxn modelId="{942BAC1E-42EB-493B-9E9E-17E814B2E0CF}" type="presParOf" srcId="{FF179B8B-7805-4FFC-802B-316ED442E7DB}" destId="{C681134D-190D-4D52-BDA8-26D205462420}" srcOrd="5" destOrd="0" presId="urn:microsoft.com/office/officeart/2005/8/layout/process1"/>
    <dgm:cxn modelId="{517DB05A-7228-40A3-9180-7FF7D440CB62}" type="presParOf" srcId="{C681134D-190D-4D52-BDA8-26D205462420}" destId="{75B9FBE5-0837-4E51-8AEB-AAE43601E256}" srcOrd="0" destOrd="0" presId="urn:microsoft.com/office/officeart/2005/8/layout/process1"/>
    <dgm:cxn modelId="{77FB4D5B-7AEE-47B1-96BB-C08915BAF132}" type="presParOf" srcId="{FF179B8B-7805-4FFC-802B-316ED442E7DB}" destId="{EEAF2814-5F66-4D96-B4FD-3E712645E3FF}" srcOrd="6" destOrd="0" presId="urn:microsoft.com/office/officeart/2005/8/layout/process1"/>
    <dgm:cxn modelId="{8A25CD53-0D46-43CB-9620-75D7A889B833}" type="presParOf" srcId="{FF179B8B-7805-4FFC-802B-316ED442E7DB}" destId="{48C50152-753F-448C-98F4-9C834E83CEE5}" srcOrd="7" destOrd="0" presId="urn:microsoft.com/office/officeart/2005/8/layout/process1"/>
    <dgm:cxn modelId="{79EAF0F1-6683-44B3-9055-EC84E1150EF0}" type="presParOf" srcId="{48C50152-753F-448C-98F4-9C834E83CEE5}" destId="{BD583D23-47E6-4B47-B1A1-4DE279BF2E7B}" srcOrd="0" destOrd="0" presId="urn:microsoft.com/office/officeart/2005/8/layout/process1"/>
    <dgm:cxn modelId="{D6447C39-9F51-4613-8D16-B7DA2099B14C}" type="presParOf" srcId="{FF179B8B-7805-4FFC-802B-316ED442E7DB}" destId="{1FA3BAC0-89EC-4F60-BC00-9F7BF3E8786B}" srcOrd="8" destOrd="0" presId="urn:microsoft.com/office/officeart/2005/8/layout/process1"/>
    <dgm:cxn modelId="{4DA6FD84-7F37-450C-81A4-8CB74EC193F7}" type="presParOf" srcId="{FF179B8B-7805-4FFC-802B-316ED442E7DB}" destId="{33BF97CC-4115-4CB5-B32F-6B8A2C50F954}" srcOrd="9" destOrd="0" presId="urn:microsoft.com/office/officeart/2005/8/layout/process1"/>
    <dgm:cxn modelId="{3BBA7198-2FD8-4090-8E84-035AD038F7B1}" type="presParOf" srcId="{33BF97CC-4115-4CB5-B32F-6B8A2C50F954}" destId="{817CCF89-F33F-4D43-BB07-00F394322CD5}" srcOrd="0" destOrd="0" presId="urn:microsoft.com/office/officeart/2005/8/layout/process1"/>
    <dgm:cxn modelId="{A91A9837-6CDD-47CB-ADFA-B43FF8524958}" type="presParOf" srcId="{FF179B8B-7805-4FFC-802B-316ED442E7DB}" destId="{F656EEDC-78AA-4F1F-97AC-E57C74465EA4}" srcOrd="10" destOrd="0" presId="urn:microsoft.com/office/officeart/2005/8/layout/process1"/>
    <dgm:cxn modelId="{74F19B2D-53C8-47CB-853B-4F59F7E5C27F}" type="presParOf" srcId="{FF179B8B-7805-4FFC-802B-316ED442E7DB}" destId="{A3CC6290-DD3E-40FA-A5B1-1E86D514388B}" srcOrd="11" destOrd="0" presId="urn:microsoft.com/office/officeart/2005/8/layout/process1"/>
    <dgm:cxn modelId="{76ACBAB1-EADE-48FD-95C0-6D50C7D990A4}" type="presParOf" srcId="{A3CC6290-DD3E-40FA-A5B1-1E86D514388B}" destId="{0C35F2DC-8A74-4DFE-82CF-B5CD399192FA}" srcOrd="0" destOrd="0" presId="urn:microsoft.com/office/officeart/2005/8/layout/process1"/>
    <dgm:cxn modelId="{5BDAF5C2-7E5F-46C3-AC4A-39D3FFA38E03}" type="presParOf" srcId="{FF179B8B-7805-4FFC-802B-316ED442E7DB}" destId="{A6DA1D54-E2E8-446B-A83B-9AE0FBE913BA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AF2F1-E4DF-414B-AACB-BBE95C3E5243}">
      <dsp:nvSpPr>
        <dsp:cNvPr id="0" name=""/>
        <dsp:cNvSpPr/>
      </dsp:nvSpPr>
      <dsp:spPr>
        <a:xfrm>
          <a:off x="3123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New User access Signup Page and Create Account</a:t>
          </a:r>
        </a:p>
      </dsp:txBody>
      <dsp:txXfrm>
        <a:off x="33654" y="1147602"/>
        <a:ext cx="1121805" cy="981339"/>
      </dsp:txXfrm>
    </dsp:sp>
    <dsp:sp modelId="{4591B525-EBBA-4734-9EE1-713915C1C92A}">
      <dsp:nvSpPr>
        <dsp:cNvPr id="0" name=""/>
        <dsp:cNvSpPr/>
      </dsp:nvSpPr>
      <dsp:spPr>
        <a:xfrm>
          <a:off x="1304277" y="1491596"/>
          <a:ext cx="250767" cy="29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04277" y="1550266"/>
        <a:ext cx="175537" cy="176011"/>
      </dsp:txXfrm>
    </dsp:sp>
    <dsp:sp modelId="{E6630E58-017E-4978-B37B-B4F1CCC82C80}">
      <dsp:nvSpPr>
        <dsp:cNvPr id="0" name=""/>
        <dsp:cNvSpPr/>
      </dsp:nvSpPr>
      <dsp:spPr>
        <a:xfrm>
          <a:off x="1659137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Verify Email address </a:t>
          </a:r>
        </a:p>
      </dsp:txBody>
      <dsp:txXfrm>
        <a:off x="1689668" y="1147602"/>
        <a:ext cx="1121805" cy="981339"/>
      </dsp:txXfrm>
    </dsp:sp>
    <dsp:sp modelId="{4BDA286F-6122-462A-B43E-DF5E52DFBB34}">
      <dsp:nvSpPr>
        <dsp:cNvPr id="0" name=""/>
        <dsp:cNvSpPr/>
      </dsp:nvSpPr>
      <dsp:spPr>
        <a:xfrm>
          <a:off x="2871798" y="1491596"/>
          <a:ext cx="250767" cy="29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71798" y="1550266"/>
        <a:ext cx="175537" cy="176011"/>
      </dsp:txXfrm>
    </dsp:sp>
    <dsp:sp modelId="{C735D3C5-D1DA-4E49-B655-7F46CE0133A3}">
      <dsp:nvSpPr>
        <dsp:cNvPr id="0" name=""/>
        <dsp:cNvSpPr/>
      </dsp:nvSpPr>
      <dsp:spPr>
        <a:xfrm>
          <a:off x="3315151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Login with username and password</a:t>
          </a:r>
          <a:endParaRPr lang="en-US" sz="1300" kern="1200" dirty="0"/>
        </a:p>
      </dsp:txBody>
      <dsp:txXfrm>
        <a:off x="3345682" y="1147602"/>
        <a:ext cx="1121805" cy="981339"/>
      </dsp:txXfrm>
    </dsp:sp>
    <dsp:sp modelId="{C681134D-190D-4D52-BDA8-26D205462420}">
      <dsp:nvSpPr>
        <dsp:cNvPr id="0" name=""/>
        <dsp:cNvSpPr/>
      </dsp:nvSpPr>
      <dsp:spPr>
        <a:xfrm>
          <a:off x="4635970" y="1491596"/>
          <a:ext cx="250767" cy="29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635970" y="1550266"/>
        <a:ext cx="175537" cy="176011"/>
      </dsp:txXfrm>
    </dsp:sp>
    <dsp:sp modelId="{EEAF2814-5F66-4D96-B4FD-3E712645E3FF}">
      <dsp:nvSpPr>
        <dsp:cNvPr id="0" name=""/>
        <dsp:cNvSpPr/>
      </dsp:nvSpPr>
      <dsp:spPr>
        <a:xfrm>
          <a:off x="4971165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Download Authenticator app</a:t>
          </a:r>
          <a:br>
            <a:rPr lang="en-US" sz="1300" kern="1200" dirty="0"/>
          </a:br>
          <a:r>
            <a:rPr lang="en-US" sz="1300" kern="1200" dirty="0"/>
            <a:t>(not for SMS) </a:t>
          </a:r>
        </a:p>
      </dsp:txBody>
      <dsp:txXfrm>
        <a:off x="5001696" y="1147602"/>
        <a:ext cx="1121805" cy="981339"/>
      </dsp:txXfrm>
    </dsp:sp>
    <dsp:sp modelId="{48C50152-753F-448C-98F4-9C834E83CEE5}">
      <dsp:nvSpPr>
        <dsp:cNvPr id="0" name=""/>
        <dsp:cNvSpPr/>
      </dsp:nvSpPr>
      <dsp:spPr>
        <a:xfrm>
          <a:off x="6272319" y="1491596"/>
          <a:ext cx="250767" cy="29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272319" y="1550266"/>
        <a:ext cx="175537" cy="176011"/>
      </dsp:txXfrm>
    </dsp:sp>
    <dsp:sp modelId="{1FA3BAC0-89EC-4F60-BC00-9F7BF3E8786B}">
      <dsp:nvSpPr>
        <dsp:cNvPr id="0" name=""/>
        <dsp:cNvSpPr/>
      </dsp:nvSpPr>
      <dsp:spPr>
        <a:xfrm>
          <a:off x="6627180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Setup MFA app or choose SMS</a:t>
          </a:r>
        </a:p>
      </dsp:txBody>
      <dsp:txXfrm>
        <a:off x="6657711" y="1147602"/>
        <a:ext cx="1121805" cy="981339"/>
      </dsp:txXfrm>
    </dsp:sp>
    <dsp:sp modelId="{33BF97CC-4115-4CB5-B32F-6B8A2C50F954}">
      <dsp:nvSpPr>
        <dsp:cNvPr id="0" name=""/>
        <dsp:cNvSpPr/>
      </dsp:nvSpPr>
      <dsp:spPr>
        <a:xfrm>
          <a:off x="7928333" y="1491596"/>
          <a:ext cx="250767" cy="29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928333" y="1550266"/>
        <a:ext cx="175537" cy="176011"/>
      </dsp:txXfrm>
    </dsp:sp>
    <dsp:sp modelId="{F656EEDC-78AA-4F1F-97AC-E57C74465EA4}">
      <dsp:nvSpPr>
        <dsp:cNvPr id="0" name=""/>
        <dsp:cNvSpPr/>
      </dsp:nvSpPr>
      <dsp:spPr>
        <a:xfrm>
          <a:off x="8283194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Complete login via MFA app or SMS  </a:t>
          </a:r>
        </a:p>
      </dsp:txBody>
      <dsp:txXfrm>
        <a:off x="8313725" y="1147602"/>
        <a:ext cx="1121805" cy="981339"/>
      </dsp:txXfrm>
    </dsp:sp>
    <dsp:sp modelId="{A3CC6290-DD3E-40FA-A5B1-1E86D514388B}">
      <dsp:nvSpPr>
        <dsp:cNvPr id="0" name=""/>
        <dsp:cNvSpPr/>
      </dsp:nvSpPr>
      <dsp:spPr>
        <a:xfrm>
          <a:off x="9682674" y="1491596"/>
          <a:ext cx="250767" cy="29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682674" y="1550266"/>
        <a:ext cx="175537" cy="176011"/>
      </dsp:txXfrm>
    </dsp:sp>
    <dsp:sp modelId="{A6DA1D54-E2E8-446B-A83B-9AE0FBE913BA}">
      <dsp:nvSpPr>
        <dsp:cNvPr id="0" name=""/>
        <dsp:cNvSpPr/>
      </dsp:nvSpPr>
      <dsp:spPr>
        <a:xfrm>
          <a:off x="9939208" y="1117071"/>
          <a:ext cx="1182867" cy="1042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Confirm Account was created</a:t>
          </a:r>
        </a:p>
      </dsp:txBody>
      <dsp:txXfrm>
        <a:off x="9969739" y="1147602"/>
        <a:ext cx="1121805" cy="98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4C447-F63E-708A-7640-F379BC3B6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9CD3C-9D08-D54A-E18D-CB66DD985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7D50-3744-4F5E-B211-7EE7AB53D25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76D3F-B471-2F90-E003-19CC7E139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019F-EAF7-AC1D-CF33-3B24307B5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4229-F194-457F-858D-7FD6DC7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93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32203-7F7F-406D-A6A3-240BE64C5DF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BC6D-B4C2-499C-B968-7B53BF05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Splash Page – Begin Logon – Complete Logon w/MFA – Access Portal with Tiles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45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3A0C87A-E909-99E5-543B-B8CA963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EC354D-D331-C418-3300-B354E37BE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981200"/>
            <a:ext cx="538162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F89336-B087-2FA3-5FA7-10663E499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1971674"/>
            <a:ext cx="5314950" cy="4210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BA03-1E8A-4A71-9375-E941FF070046}" type="datetime4">
              <a:rPr lang="en-US" smtClean="0"/>
              <a:t>March 26,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61962"/>
            <a:ext cx="4838700" cy="1527094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88F8-67CB-419F-AAD4-5AB1C4EFBB40}" type="datetime4">
              <a:rPr lang="en-US" smtClean="0"/>
              <a:t>March 26,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ED5FB-5036-27D9-26F4-B48307D67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181225"/>
            <a:ext cx="56007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ACB72E-F2A9-AC8B-FAC7-489B47285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950" y="457200"/>
            <a:ext cx="5200650" cy="572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59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B2-8800-4E48-BDCE-A19E57C7C5AF}" type="datetime4">
              <a:rPr lang="en-US" smtClean="0"/>
              <a:t>March 26,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March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March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March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March 26,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 descr="Confidential document label">
            <a:extLst>
              <a:ext uri="{FF2B5EF4-FFF2-40B4-BE49-F238E27FC236}">
                <a16:creationId xmlns:a16="http://schemas.microsoft.com/office/drawing/2014/main" id="{CDD9FF63-9408-EDE4-8E4D-207871A99374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25432-F52F-28E3-5AF1-36B3BEC4528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3A409-F400-7551-A8C4-6293E631585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67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March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March 26,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March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37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March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76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March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March 26,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March 26,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1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B145F6E8-FE0B-4A87-A96D-6C3DE3AC3724}" type="datetime4">
              <a:rPr lang="en-US" smtClean="0"/>
              <a:t>March 26,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71" r:id="rId5"/>
    <p:sldLayoutId id="2147483673" r:id="rId6"/>
    <p:sldLayoutId id="2147483672" r:id="rId7"/>
    <p:sldLayoutId id="2147483664" r:id="rId8"/>
    <p:sldLayoutId id="2147483668" r:id="rId9"/>
    <p:sldLayoutId id="2147483669" r:id="rId10"/>
    <p:sldLayoutId id="2147483666" r:id="rId11"/>
    <p:sldLayoutId id="2147483675" r:id="rId12"/>
    <p:sldLayoutId id="2147483679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RIOO/GINR/REC Enhancements</a:t>
            </a:r>
            <a:br>
              <a:rPr lang="en-US" sz="1400" b="0" dirty="0"/>
            </a:br>
            <a:br>
              <a:rPr lang="en-US" sz="1400" b="0" dirty="0"/>
            </a:br>
            <a:r>
              <a:rPr lang="en-US" sz="1800" b="0" i="1" dirty="0"/>
              <a:t>Blake Halstead</a:t>
            </a:r>
            <a:br>
              <a:rPr lang="en-US" sz="1800" b="0" i="1" dirty="0">
                <a:cs typeface="Arial"/>
              </a:rPr>
            </a:br>
            <a:r>
              <a:rPr lang="en-US" sz="1800" b="0" i="1" dirty="0">
                <a:cs typeface="Arial"/>
              </a:rPr>
              <a:t>Nick Jessett</a:t>
            </a:r>
            <a:br>
              <a:rPr lang="en-US" sz="1800" b="0" dirty="0"/>
            </a:br>
            <a:br>
              <a:rPr lang="en-US" sz="1400" b="0" dirty="0"/>
            </a:br>
            <a:br>
              <a:rPr lang="en-US" sz="1200" b="0" dirty="0"/>
            </a:br>
            <a:fld id="{791A7780-03EF-4C42-B9F1-72A8C3465823}" type="datetime4">
              <a:rPr lang="en-US" sz="1100" b="0" dirty="0"/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t>March 26, 2026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3F62B0-6886-0C8B-6EFE-6D66885D0E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foldedCorner">
            <a:avLst>
              <a:gd name="adj" fmla="val 23384"/>
            </a:avLst>
          </a:prstGeom>
          <a:solidFill>
            <a:srgbClr val="E6EBF0">
              <a:alpha val="67000"/>
            </a:srgbClr>
          </a:solidFill>
          <a:ln>
            <a:solidFill>
              <a:srgbClr val="E6EBF0"/>
            </a:solidFill>
          </a:ln>
        </p:spPr>
        <p:txBody>
          <a:bodyPr vert="horz" wrap="square" lIns="274320" tIns="182880" rIns="91440" bIns="182880" anchor="t">
            <a:noAutofit/>
          </a:bodyPr>
          <a:lstStyle/>
          <a:p>
            <a:r>
              <a:rPr lang="en-US" dirty="0"/>
              <a:t>Key Takeaways</a:t>
            </a:r>
          </a:p>
          <a:p>
            <a: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Enhancements made to the RIOO/GINR/REC login pages on March 17</a:t>
            </a:r>
            <a:r>
              <a:rPr lang="en-US" b="0" baseline="30000" dirty="0"/>
              <a:t>th</a:t>
            </a:r>
            <a:r>
              <a:rPr lang="en-US" b="0" dirty="0"/>
              <a:t>/18th</a:t>
            </a:r>
            <a:endParaRPr lang="en-US" b="0" dirty="0"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noFill/>
        </p:spPr>
        <p:txBody>
          <a:bodyPr lIns="0" tIns="0" rIns="0" bIns="0" anchor="t"/>
          <a:lstStyle/>
          <a:p>
            <a:r>
              <a:rPr lang="en-US" dirty="0"/>
              <a:t>Outline:</a:t>
            </a:r>
          </a:p>
          <a:p>
            <a:pPr marL="342900" indent="274320">
              <a:buFont typeface="Arial" panose="020B0604020202020204" pitchFamily="34" charset="0"/>
              <a:buChar char="•"/>
            </a:pPr>
            <a:r>
              <a:rPr lang="en-US" b="0" dirty="0"/>
              <a:t>RIOO/GINR/REC Updated Authentication</a:t>
            </a:r>
          </a:p>
          <a:p>
            <a:pPr marL="342900" indent="274320">
              <a:buFont typeface="Arial" panose="020B0604020202020204" pitchFamily="34" charset="0"/>
              <a:buChar char="•"/>
            </a:pPr>
            <a:r>
              <a:rPr lang="en-US" b="0" dirty="0"/>
              <a:t>RIOO/GINR/REC Enhancements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7568-1588-2D0C-8A56-5090F715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5BEF-8050-2689-55A8-D54B6C8D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RIOO/GINR/REC Authentication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1E5B-11BA-B66B-F57E-72E05300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E6BB20-2779-4DE2-4FDF-2FD4B45B1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357335"/>
              </p:ext>
            </p:extLst>
          </p:nvPr>
        </p:nvGraphicFramePr>
        <p:xfrm>
          <a:off x="533400" y="993204"/>
          <a:ext cx="11125199" cy="327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23A791-18C0-D3C3-75CD-C796CD559FC9}"/>
              </a:ext>
            </a:extLst>
          </p:cNvPr>
          <p:cNvSpPr txBox="1"/>
          <p:nvPr/>
        </p:nvSpPr>
        <p:spPr>
          <a:xfrm>
            <a:off x="7688826" y="3771193"/>
            <a:ext cx="39697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*SMS-Blocking High-Risk Countries*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797AB-62C6-F0C5-79B8-A5C89CA0E9BC}"/>
              </a:ext>
            </a:extLst>
          </p:cNvPr>
          <p:cNvSpPr txBox="1"/>
          <p:nvPr/>
        </p:nvSpPr>
        <p:spPr>
          <a:xfrm>
            <a:off x="3514482" y="3808640"/>
            <a:ext cx="2379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*Enabled CAPTCHA*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91FAB4-22F4-2E60-8D9E-0059BCC488D6}"/>
              </a:ext>
            </a:extLst>
          </p:cNvPr>
          <p:cNvSpPr/>
          <p:nvPr/>
        </p:nvSpPr>
        <p:spPr>
          <a:xfrm>
            <a:off x="3514482" y="1578707"/>
            <a:ext cx="1727200" cy="20632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EDAA2B-3666-16D7-3AF9-1888D52076E4}"/>
              </a:ext>
            </a:extLst>
          </p:cNvPr>
          <p:cNvSpPr/>
          <p:nvPr/>
        </p:nvSpPr>
        <p:spPr>
          <a:xfrm>
            <a:off x="8573475" y="1578708"/>
            <a:ext cx="1727200" cy="20632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31972-809C-24C6-424D-712B7555B29A}"/>
              </a:ext>
            </a:extLst>
          </p:cNvPr>
          <p:cNvSpPr txBox="1"/>
          <p:nvPr/>
        </p:nvSpPr>
        <p:spPr>
          <a:xfrm>
            <a:off x="2990850" y="6352143"/>
            <a:ext cx="738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Key Take Aways: Enhancement to RIOO/GINR/REC Authentication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AA05B7-B954-EA9C-A2CD-65EA5891BF54}"/>
              </a:ext>
            </a:extLst>
          </p:cNvPr>
          <p:cNvSpPr/>
          <p:nvPr/>
        </p:nvSpPr>
        <p:spPr>
          <a:xfrm>
            <a:off x="121385" y="1599845"/>
            <a:ext cx="1769939" cy="20632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2B0CC-4726-3A52-03E8-8D2F3A56D48B}"/>
              </a:ext>
            </a:extLst>
          </p:cNvPr>
          <p:cNvSpPr txBox="1"/>
          <p:nvPr/>
        </p:nvSpPr>
        <p:spPr>
          <a:xfrm>
            <a:off x="121385" y="3808640"/>
            <a:ext cx="2379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*Enabled CAPTCHA*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AA2064-F3FE-010F-595A-D1262128DB5A}"/>
              </a:ext>
            </a:extLst>
          </p:cNvPr>
          <p:cNvSpPr txBox="1"/>
          <p:nvPr/>
        </p:nvSpPr>
        <p:spPr>
          <a:xfrm>
            <a:off x="245695" y="4909961"/>
            <a:ext cx="6402933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*Enabled CAPTCHA for Sign Up, Login and Forgot Password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B6D0D-B793-DA93-36E8-2F222756A93E}"/>
              </a:ext>
            </a:extLst>
          </p:cNvPr>
          <p:cNvSpPr txBox="1"/>
          <p:nvPr/>
        </p:nvSpPr>
        <p:spPr>
          <a:xfrm>
            <a:off x="111382" y="4128662"/>
            <a:ext cx="3536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*High-Risk Domains Prohibited*</a:t>
            </a:r>
          </a:p>
        </p:txBody>
      </p:sp>
    </p:spTree>
    <p:extLst>
      <p:ext uri="{BB962C8B-B14F-4D97-AF65-F5344CB8AC3E}">
        <p14:creationId xmlns:p14="http://schemas.microsoft.com/office/powerpoint/2010/main" val="316507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336FD-F088-269A-C480-37371647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ED75-B990-B805-8BFC-3FA13B0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RIOO/GINR/REC Authentication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F3C9A-42EA-5810-DD5E-3F552478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7CD7C-DE86-8D60-9CDE-47491022B81F}"/>
              </a:ext>
            </a:extLst>
          </p:cNvPr>
          <p:cNvSpPr txBox="1"/>
          <p:nvPr/>
        </p:nvSpPr>
        <p:spPr>
          <a:xfrm>
            <a:off x="3074864" y="6352143"/>
            <a:ext cx="768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Key Take Aways: CAPTCHA present on login pages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E0EAD-DDAD-6EB0-B200-362A9A11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8" y="1085125"/>
            <a:ext cx="3990476" cy="517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93D8BD-5E83-F6E3-476D-0D35C9D5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300" y="1085124"/>
            <a:ext cx="4000000" cy="517576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864E6-7F52-4F03-A2A0-B1D4F73A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0825" y="1265726"/>
            <a:ext cx="3065390" cy="481022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CAPTCHA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SMS-blocking for known high-risk 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blocking for high-risk domains for new registrations</a:t>
            </a:r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FAEAA-27AB-19D7-FBE1-AA29B9E7EE8F}"/>
              </a:ext>
            </a:extLst>
          </p:cNvPr>
          <p:cNvSpPr/>
          <p:nvPr/>
        </p:nvSpPr>
        <p:spPr>
          <a:xfrm>
            <a:off x="7973961" y="4050890"/>
            <a:ext cx="3864078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4ADB-965D-6715-2637-CD9EE843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FCEC-D773-69E7-C98D-36AEC247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3A2E9-51BA-6BF5-2CC8-92A63990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3C8C8-9B15-7A30-96D1-4E460D6DB111}"/>
              </a:ext>
            </a:extLst>
          </p:cNvPr>
          <p:cNvSpPr txBox="1"/>
          <p:nvPr/>
        </p:nvSpPr>
        <p:spPr>
          <a:xfrm>
            <a:off x="3074864" y="6352143"/>
            <a:ext cx="76869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/>
              <a:t>Key Take Aways: Refresh is coming!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754C518-5CE2-B6C2-38C3-AC73B157A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705" y="1095860"/>
            <a:ext cx="9029310" cy="481022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 addition to the minor enhancements, a refresh is right around the corner! </a:t>
            </a:r>
          </a:p>
          <a:p>
            <a:endParaRPr lang="en-US" sz="240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A0AB6-8AD2-7B25-8B5A-74752263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80" y="1625600"/>
            <a:ext cx="6639560" cy="4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4E2B-265C-2159-9091-D02C100A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Participant (B2B)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1AA3CD-1E14-DE38-5F9B-F6FECB13F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CF616-ADCD-AE67-C97F-35208C0DC50E}"/>
              </a:ext>
            </a:extLst>
          </p:cNvPr>
          <p:cNvSpPr/>
          <p:nvPr/>
        </p:nvSpPr>
        <p:spPr>
          <a:xfrm>
            <a:off x="609600" y="4267200"/>
            <a:ext cx="10769603" cy="3810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508E6-31F3-1EB7-1DAA-DBCE529E3A83}"/>
              </a:ext>
            </a:extLst>
          </p:cNvPr>
          <p:cNvSpPr txBox="1"/>
          <p:nvPr/>
        </p:nvSpPr>
        <p:spPr>
          <a:xfrm>
            <a:off x="609600" y="43434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8EF4F-3CAA-C2DA-6632-F2A9578E0FD0}"/>
              </a:ext>
            </a:extLst>
          </p:cNvPr>
          <p:cNvSpPr txBox="1"/>
          <p:nvPr/>
        </p:nvSpPr>
        <p:spPr>
          <a:xfrm>
            <a:off x="3209390" y="43434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0A7DC-8940-6919-5B09-3B057F7E773E}"/>
              </a:ext>
            </a:extLst>
          </p:cNvPr>
          <p:cNvSpPr txBox="1"/>
          <p:nvPr/>
        </p:nvSpPr>
        <p:spPr>
          <a:xfrm>
            <a:off x="5809180" y="43434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AA4FE-A7E5-6ABA-5B8B-174A10991FDC}"/>
              </a:ext>
            </a:extLst>
          </p:cNvPr>
          <p:cNvSpPr txBox="1"/>
          <p:nvPr/>
        </p:nvSpPr>
        <p:spPr>
          <a:xfrm>
            <a:off x="8408970" y="43434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Q4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C0C9F-B7C3-1C2D-9861-B74081B0F504}"/>
              </a:ext>
            </a:extLst>
          </p:cNvPr>
          <p:cNvSpPr txBox="1"/>
          <p:nvPr/>
        </p:nvSpPr>
        <p:spPr>
          <a:xfrm>
            <a:off x="10515600" y="4356556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2027-2028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20208-62DB-FA04-033C-0EDA18DCE967}"/>
              </a:ext>
            </a:extLst>
          </p:cNvPr>
          <p:cNvCxnSpPr>
            <a:cxnSpLocks/>
          </p:cNvCxnSpPr>
          <p:nvPr/>
        </p:nvCxnSpPr>
        <p:spPr>
          <a:xfrm>
            <a:off x="2514600" y="4270929"/>
            <a:ext cx="0" cy="29164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55148D-DC9D-D467-9A37-29E57EB80718}"/>
              </a:ext>
            </a:extLst>
          </p:cNvPr>
          <p:cNvSpPr txBox="1"/>
          <p:nvPr/>
        </p:nvSpPr>
        <p:spPr>
          <a:xfrm>
            <a:off x="2133600" y="39286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IAM2 RFP for B2B Tooling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94ECE-78AF-904A-6312-8AFA33CDBC64}"/>
              </a:ext>
            </a:extLst>
          </p:cNvPr>
          <p:cNvSpPr txBox="1"/>
          <p:nvPr/>
        </p:nvSpPr>
        <p:spPr>
          <a:xfrm>
            <a:off x="6616699" y="3323015"/>
            <a:ext cx="1320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alignment with MPSP and NPRRs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BCF8D86-FED7-6661-8295-45498B47EDAD}"/>
              </a:ext>
            </a:extLst>
          </p:cNvPr>
          <p:cNvSpPr/>
          <p:nvPr/>
        </p:nvSpPr>
        <p:spPr>
          <a:xfrm rot="16200000">
            <a:off x="7194803" y="3499104"/>
            <a:ext cx="164593" cy="2362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FA7ED-8D88-09AE-B480-B8B0A88B7D01}"/>
              </a:ext>
            </a:extLst>
          </p:cNvPr>
          <p:cNvSpPr txBox="1"/>
          <p:nvPr/>
        </p:nvSpPr>
        <p:spPr>
          <a:xfrm>
            <a:off x="6826359" y="4694367"/>
            <a:ext cx="1320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Education and Hands On Training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42CEBA-F564-B680-3F4B-95F009ED78A9}"/>
              </a:ext>
            </a:extLst>
          </p:cNvPr>
          <p:cNvCxnSpPr>
            <a:cxnSpLocks/>
          </p:cNvCxnSpPr>
          <p:nvPr/>
        </p:nvCxnSpPr>
        <p:spPr>
          <a:xfrm>
            <a:off x="8940799" y="4270929"/>
            <a:ext cx="0" cy="29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B5D5F6-4BE1-99C9-0484-4843AED9E9AE}"/>
              </a:ext>
            </a:extLst>
          </p:cNvPr>
          <p:cNvSpPr txBox="1"/>
          <p:nvPr/>
        </p:nvSpPr>
        <p:spPr>
          <a:xfrm>
            <a:off x="8534400" y="3805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Targeted October Release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ADDCBB-F05D-48B8-ECF2-DFEF1A91F62E}"/>
              </a:ext>
            </a:extLst>
          </p:cNvPr>
          <p:cNvCxnSpPr>
            <a:cxnSpLocks/>
          </p:cNvCxnSpPr>
          <p:nvPr/>
        </p:nvCxnSpPr>
        <p:spPr>
          <a:xfrm>
            <a:off x="10007600" y="4270929"/>
            <a:ext cx="0" cy="29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8C8297-A90A-0AD8-2ADE-2856CA0DF617}"/>
              </a:ext>
            </a:extLst>
          </p:cNvPr>
          <p:cNvSpPr txBox="1"/>
          <p:nvPr/>
        </p:nvSpPr>
        <p:spPr>
          <a:xfrm>
            <a:off x="9622768" y="3480239"/>
            <a:ext cx="7778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initial plans for 2027/2028 B2B integration waves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536701-DE6B-4B21-DCCA-D7DAF60021B8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914900" y="4235407"/>
            <a:ext cx="0" cy="319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870356-A3BE-D85B-E355-AF70563CE833}"/>
              </a:ext>
            </a:extLst>
          </p:cNvPr>
          <p:cNvSpPr txBox="1"/>
          <p:nvPr/>
        </p:nvSpPr>
        <p:spPr>
          <a:xfrm>
            <a:off x="5156400" y="38121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 Go-Live Check-Point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E21A738-950F-E5D3-849A-C61293707B8D}"/>
              </a:ext>
            </a:extLst>
          </p:cNvPr>
          <p:cNvSpPr/>
          <p:nvPr/>
        </p:nvSpPr>
        <p:spPr>
          <a:xfrm rot="16200000">
            <a:off x="9774823" y="3831224"/>
            <a:ext cx="109953" cy="15239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7CF7CF-83F6-1031-F975-02185F3F52E8}"/>
              </a:ext>
            </a:extLst>
          </p:cNvPr>
          <p:cNvSpPr txBox="1"/>
          <p:nvPr/>
        </p:nvSpPr>
        <p:spPr>
          <a:xfrm>
            <a:off x="9483365" y="466061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Stabilization Period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4D6FD09D-CE42-A596-46F9-6BE7EB015C21}"/>
              </a:ext>
            </a:extLst>
          </p:cNvPr>
          <p:cNvSpPr/>
          <p:nvPr/>
        </p:nvSpPr>
        <p:spPr>
          <a:xfrm rot="16200000">
            <a:off x="7478691" y="2754291"/>
            <a:ext cx="1044620" cy="4724398"/>
          </a:xfrm>
          <a:prstGeom prst="leftBrace">
            <a:avLst>
              <a:gd name="adj1" fmla="val 8333"/>
              <a:gd name="adj2" fmla="val 5066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A0F1CB-CD2C-E787-9DD2-DCEBD45F8511}"/>
              </a:ext>
            </a:extLst>
          </p:cNvPr>
          <p:cNvSpPr txBox="1"/>
          <p:nvPr/>
        </p:nvSpPr>
        <p:spPr>
          <a:xfrm>
            <a:off x="7286098" y="5638800"/>
            <a:ext cx="15239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 ERCOT Planning for B2B tool integration with other market-facing applications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84359-46A6-6445-7780-6B81BD483E52}"/>
              </a:ext>
            </a:extLst>
          </p:cNvPr>
          <p:cNvSpPr txBox="1"/>
          <p:nvPr/>
        </p:nvSpPr>
        <p:spPr>
          <a:xfrm>
            <a:off x="609600" y="817933"/>
            <a:ext cx="1091528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Q1: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Deloitte selected as Implementation Partner and onboarded - completed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3865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6D07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Q1: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26D07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IAM Modernization new B2B tooling vendor selection in progress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26D07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Q2: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testing Market Participant Service Portal (MPSP) with B2B tooling, confirm release targets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Q2: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Board approval of Revision Requests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Q3: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 new data with MPSP and NPRRs, stakeholder training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Q4: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Release in October with ongoing stabilization support and additional education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Q4: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Apply lessons into planning for additional forms (MPSP) &amp; B2B tooling waves (other applications)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B72D0A-9A90-03C8-10F5-88D6698496A2}"/>
              </a:ext>
            </a:extLst>
          </p:cNvPr>
          <p:cNvCxnSpPr/>
          <p:nvPr/>
        </p:nvCxnSpPr>
        <p:spPr>
          <a:xfrm>
            <a:off x="2057400" y="3779520"/>
            <a:ext cx="0" cy="109728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A424258-B50C-1881-66DA-689D70581EC7}"/>
              </a:ext>
            </a:extLst>
          </p:cNvPr>
          <p:cNvSpPr txBox="1"/>
          <p:nvPr/>
        </p:nvSpPr>
        <p:spPr>
          <a:xfrm>
            <a:off x="1676400" y="4919164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are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218F1-B0B1-12FB-AE64-764752D6B468}"/>
              </a:ext>
            </a:extLst>
          </p:cNvPr>
          <p:cNvSpPr txBox="1"/>
          <p:nvPr/>
        </p:nvSpPr>
        <p:spPr>
          <a:xfrm>
            <a:off x="749299" y="3912576"/>
            <a:ext cx="100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Partner selected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0DADE1-0D83-267B-41F2-288BBF27A9D4}"/>
              </a:ext>
            </a:extLst>
          </p:cNvPr>
          <p:cNvCxnSpPr>
            <a:cxnSpLocks/>
          </p:cNvCxnSpPr>
          <p:nvPr/>
        </p:nvCxnSpPr>
        <p:spPr>
          <a:xfrm>
            <a:off x="1219200" y="4267200"/>
            <a:ext cx="0" cy="29164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42C341-0F72-AA76-ACDC-4681847BA5E0}"/>
              </a:ext>
            </a:extLst>
          </p:cNvPr>
          <p:cNvCxnSpPr>
            <a:cxnSpLocks/>
          </p:cNvCxnSpPr>
          <p:nvPr/>
        </p:nvCxnSpPr>
        <p:spPr>
          <a:xfrm>
            <a:off x="5570220" y="4257496"/>
            <a:ext cx="0" cy="29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D74BAC9-1076-4D30-376D-5FC2530F5524}"/>
              </a:ext>
            </a:extLst>
          </p:cNvPr>
          <p:cNvSpPr txBox="1"/>
          <p:nvPr/>
        </p:nvSpPr>
        <p:spPr>
          <a:xfrm>
            <a:off x="4495800" y="389685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Board Meeting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5B6BF5FA-5FFD-D673-68A0-D69CD9C1D039}"/>
              </a:ext>
            </a:extLst>
          </p:cNvPr>
          <p:cNvSpPr/>
          <p:nvPr/>
        </p:nvSpPr>
        <p:spPr>
          <a:xfrm rot="5400000">
            <a:off x="7006429" y="2813009"/>
            <a:ext cx="559340" cy="2362198"/>
          </a:xfrm>
          <a:prstGeom prst="leftBrace">
            <a:avLst>
              <a:gd name="adj1" fmla="val 8333"/>
              <a:gd name="adj2" fmla="val 509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6EBF1-4BC2-DF64-8B8B-688F406515D2}"/>
              </a:ext>
            </a:extLst>
          </p:cNvPr>
          <p:cNvSpPr txBox="1"/>
          <p:nvPr/>
        </p:nvSpPr>
        <p:spPr>
          <a:xfrm>
            <a:off x="4212944" y="6548358"/>
            <a:ext cx="370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Updates will continue to be provided to TWG.</a:t>
            </a:r>
          </a:p>
        </p:txBody>
      </p:sp>
    </p:spTree>
    <p:extLst>
      <p:ext uri="{BB962C8B-B14F-4D97-AF65-F5344CB8AC3E}">
        <p14:creationId xmlns:p14="http://schemas.microsoft.com/office/powerpoint/2010/main" val="3922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EE85-D8FC-2809-DCDF-2474FCFA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Ready Identity B2B Logon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0278F-5C1B-2EC2-876D-3CA0211D9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45EEE-79B1-CE74-1EDC-821F0823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42" y="4290903"/>
            <a:ext cx="3047307" cy="154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199BF-EE5E-EFD6-2B2C-9E8643B3B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88" y="1069257"/>
            <a:ext cx="2413819" cy="241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48573-8175-4530-6D99-FCFB314FDB2C}"/>
              </a:ext>
            </a:extLst>
          </p:cNvPr>
          <p:cNvSpPr txBox="1"/>
          <p:nvPr/>
        </p:nvSpPr>
        <p:spPr>
          <a:xfrm>
            <a:off x="234589" y="1421466"/>
            <a:ext cx="1389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ERCOT branded logon or registration page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4CF946-1A01-9E78-EC86-EC2840A04C71}"/>
              </a:ext>
            </a:extLst>
          </p:cNvPr>
          <p:cNvCxnSpPr>
            <a:cxnSpLocks/>
          </p:cNvCxnSpPr>
          <p:nvPr/>
        </p:nvCxnSpPr>
        <p:spPr>
          <a:xfrm>
            <a:off x="2854723" y="3383000"/>
            <a:ext cx="1369711" cy="84241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EA0863-7CC4-B816-DBDD-80D417CAF0D5}"/>
              </a:ext>
            </a:extLst>
          </p:cNvPr>
          <p:cNvCxnSpPr>
            <a:cxnSpLocks/>
          </p:cNvCxnSpPr>
          <p:nvPr/>
        </p:nvCxnSpPr>
        <p:spPr>
          <a:xfrm flipV="1">
            <a:off x="4858142" y="3175792"/>
            <a:ext cx="1497880" cy="96358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A561A0-048A-7289-716E-7A0CE6A945CA}"/>
              </a:ext>
            </a:extLst>
          </p:cNvPr>
          <p:cNvSpPr txBox="1"/>
          <p:nvPr/>
        </p:nvSpPr>
        <p:spPr>
          <a:xfrm>
            <a:off x="954833" y="4682613"/>
            <a:ext cx="138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Your choice of a strong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MFA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C84CFF-EC15-0F93-F4E8-83BF6B735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949" y="1781798"/>
            <a:ext cx="4962061" cy="3353401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3AE3459-EF1D-25AA-5992-2D5941BBEC01}"/>
              </a:ext>
            </a:extLst>
          </p:cNvPr>
          <p:cNvSpPr txBox="1"/>
          <p:nvPr/>
        </p:nvSpPr>
        <p:spPr>
          <a:xfrm>
            <a:off x="6862916" y="983067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ERCOT Market Participant and Entity Landing Page with All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9862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30F5-0882-FD42-F775-91B7ED53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Participant B2B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30D02-3759-551C-8349-1069FC740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9B596-B1BD-F29C-84DB-96ED9B9C461B}"/>
              </a:ext>
            </a:extLst>
          </p:cNvPr>
          <p:cNvSpPr/>
          <p:nvPr/>
        </p:nvSpPr>
        <p:spPr>
          <a:xfrm>
            <a:off x="1344347" y="2627417"/>
            <a:ext cx="8294294" cy="375251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AEC7"/>
              </a:gs>
              <a:gs pos="44000">
                <a:schemeClr val="accent1">
                  <a:lumMod val="97000"/>
                  <a:lumOff val="3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cs typeface="Arial"/>
              </a:rPr>
              <a:t>Custom MFA (Client Certificate + password) </a:t>
            </a:r>
            <a:r>
              <a:rPr lang="en-US" sz="900" b="1" dirty="0" err="1">
                <a:solidFill>
                  <a:schemeClr val="tx1"/>
                </a:solidFill>
                <a:cs typeface="Arial"/>
              </a:rPr>
              <a:t>GridGeo</a:t>
            </a:r>
            <a:endParaRPr lang="en-US" sz="9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439540-A3E4-2624-77EC-6058CF030234}"/>
              </a:ext>
            </a:extLst>
          </p:cNvPr>
          <p:cNvSpPr/>
          <p:nvPr/>
        </p:nvSpPr>
        <p:spPr>
          <a:xfrm>
            <a:off x="1344343" y="2186491"/>
            <a:ext cx="8294292" cy="41119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AEC7"/>
              </a:gs>
              <a:gs pos="44000">
                <a:schemeClr val="accent1">
                  <a:lumMod val="97000"/>
                  <a:lumOff val="3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Auth0 MFA via SSL proxy per individual application, i.e. RIOO, GINR, REC, </a:t>
            </a:r>
            <a:r>
              <a:rPr lang="en-US" sz="900" b="1" dirty="0" err="1">
                <a:solidFill>
                  <a:schemeClr val="tx1"/>
                </a:solidFill>
              </a:rPr>
              <a:t>FlighTrak</a:t>
            </a:r>
            <a:endParaRPr lang="en-US" sz="9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1BFAA7-0E12-3BAD-8E5B-F0CE56DEB2DE}"/>
              </a:ext>
            </a:extLst>
          </p:cNvPr>
          <p:cNvSpPr/>
          <p:nvPr/>
        </p:nvSpPr>
        <p:spPr>
          <a:xfrm>
            <a:off x="1344343" y="1752753"/>
            <a:ext cx="8294287" cy="404005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AEC7"/>
              </a:gs>
              <a:gs pos="44000">
                <a:schemeClr val="accent1">
                  <a:lumMod val="97000"/>
                  <a:lumOff val="3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cs typeface="Arial"/>
              </a:rPr>
              <a:t>Client certificates with SAML token (i.e. current Weatherization portal)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5E51AD-7CAB-F5E8-F19A-5F815D55492C}"/>
              </a:ext>
            </a:extLst>
          </p:cNvPr>
          <p:cNvSpPr/>
          <p:nvPr/>
        </p:nvSpPr>
        <p:spPr>
          <a:xfrm>
            <a:off x="3424173" y="3437385"/>
            <a:ext cx="6456873" cy="4687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>
                <a:cs typeface="Arial"/>
              </a:rPr>
              <a:t>NEW B2B TOOLING</a:t>
            </a:r>
            <a:endParaRPr lang="en-US" b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8815DF-3A52-9EF6-EEE5-9E9FBBDE3703}"/>
              </a:ext>
            </a:extLst>
          </p:cNvPr>
          <p:cNvSpPr/>
          <p:nvPr/>
        </p:nvSpPr>
        <p:spPr>
          <a:xfrm>
            <a:off x="9306659" y="3434813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56C02E-D2D3-0727-7346-C9BF1AC1F2D0}"/>
              </a:ext>
            </a:extLst>
          </p:cNvPr>
          <p:cNvCxnSpPr/>
          <p:nvPr/>
        </p:nvCxnSpPr>
        <p:spPr>
          <a:xfrm>
            <a:off x="3436684" y="3439974"/>
            <a:ext cx="0" cy="109728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DCF885-7BBB-C05A-6ABA-890ADC3879B9}"/>
              </a:ext>
            </a:extLst>
          </p:cNvPr>
          <p:cNvSpPr txBox="1"/>
          <p:nvPr/>
        </p:nvSpPr>
        <p:spPr>
          <a:xfrm>
            <a:off x="2782946" y="4529297"/>
            <a:ext cx="12738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800" b="1">
                <a:solidFill>
                  <a:srgbClr val="7030A0"/>
                </a:solidFill>
              </a:rPr>
              <a:t>MPSP Go-Live (Oct 2026)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sz="800" b="1">
                <a:solidFill>
                  <a:srgbClr val="7030A0"/>
                </a:solidFill>
                <a:cs typeface="Arial"/>
              </a:rPr>
              <a:t>First use of new B2B tooling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9B8DE-ED49-85FB-C00E-951566A0CE60}"/>
              </a:ext>
            </a:extLst>
          </p:cNvPr>
          <p:cNvSpPr txBox="1"/>
          <p:nvPr/>
        </p:nvSpPr>
        <p:spPr>
          <a:xfrm>
            <a:off x="9228316" y="4527407"/>
            <a:ext cx="14492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800" b="1">
                <a:solidFill>
                  <a:srgbClr val="7030A0"/>
                </a:solidFill>
              </a:rPr>
              <a:t>2027/2028</a:t>
            </a:r>
          </a:p>
          <a:p>
            <a:pPr marL="171450" indent="-171450">
              <a:buFont typeface="Arial"/>
              <a:buChar char="•"/>
            </a:pPr>
            <a:r>
              <a:rPr lang="en-US" sz="800" b="1">
                <a:solidFill>
                  <a:srgbClr val="7030A0"/>
                </a:solidFill>
                <a:cs typeface="Arial"/>
              </a:rPr>
              <a:t>Full adoption of new B2B tooling</a:t>
            </a:r>
          </a:p>
          <a:p>
            <a:pPr marL="171450" indent="-171450">
              <a:buFont typeface="Arial"/>
              <a:buChar char="•"/>
            </a:pPr>
            <a:endParaRPr lang="en-US" sz="800" b="1">
              <a:solidFill>
                <a:srgbClr val="7030A0"/>
              </a:solidFill>
              <a:cs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B0F0AE-506C-346A-B365-AB152267DEEB}"/>
              </a:ext>
            </a:extLst>
          </p:cNvPr>
          <p:cNvCxnSpPr>
            <a:cxnSpLocks/>
          </p:cNvCxnSpPr>
          <p:nvPr/>
        </p:nvCxnSpPr>
        <p:spPr>
          <a:xfrm>
            <a:off x="9648134" y="3432785"/>
            <a:ext cx="0" cy="109728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F529DA-482C-14AE-F915-DA357006EA23}"/>
              </a:ext>
            </a:extLst>
          </p:cNvPr>
          <p:cNvCxnSpPr/>
          <p:nvPr/>
        </p:nvCxnSpPr>
        <p:spPr>
          <a:xfrm>
            <a:off x="1359587" y="3382465"/>
            <a:ext cx="0" cy="109728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96ED27-ACCA-72D9-3ADB-E6C0A588311B}"/>
              </a:ext>
            </a:extLst>
          </p:cNvPr>
          <p:cNvSpPr txBox="1"/>
          <p:nvPr/>
        </p:nvSpPr>
        <p:spPr>
          <a:xfrm>
            <a:off x="978587" y="4522109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7030A0"/>
                </a:solidFill>
              </a:rPr>
              <a:t>We are here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33E51D-55D7-EE24-E7FF-225B82202061}"/>
              </a:ext>
            </a:extLst>
          </p:cNvPr>
          <p:cNvSpPr/>
          <p:nvPr/>
        </p:nvSpPr>
        <p:spPr>
          <a:xfrm>
            <a:off x="4682192" y="3926214"/>
            <a:ext cx="4954438" cy="4111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>
                <a:cs typeface="Arial"/>
              </a:rPr>
              <a:t>2027: Begin waves to transition applications to new B2B tooling</a:t>
            </a:r>
            <a:endParaRPr lang="en-US" b="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CF4CAB5-6899-691A-B809-FEBD853A73ED}"/>
              </a:ext>
            </a:extLst>
          </p:cNvPr>
          <p:cNvSpPr/>
          <p:nvPr/>
        </p:nvSpPr>
        <p:spPr>
          <a:xfrm>
            <a:off x="3496059" y="3926213"/>
            <a:ext cx="1158816" cy="4111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>
                <a:cs typeface="Arial"/>
              </a:rPr>
              <a:t>Share Wave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30D38-280D-5B39-3228-549366D7A29D}"/>
              </a:ext>
            </a:extLst>
          </p:cNvPr>
          <p:cNvSpPr txBox="1"/>
          <p:nvPr/>
        </p:nvSpPr>
        <p:spPr>
          <a:xfrm>
            <a:off x="508000" y="915229"/>
            <a:ext cx="1046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90000"/>
                    <a:lumOff val="10000"/>
                  </a:schemeClr>
                </a:solidFill>
              </a:rPr>
              <a:t>B2B Tooling Starts with MPSP, followed by implementation waves starting in 2027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57C1A2-DB5A-54DD-6B26-D7635CB58578}"/>
              </a:ext>
            </a:extLst>
          </p:cNvPr>
          <p:cNvSpPr/>
          <p:nvPr/>
        </p:nvSpPr>
        <p:spPr>
          <a:xfrm>
            <a:off x="1344343" y="3032401"/>
            <a:ext cx="8294294" cy="375251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AEC7"/>
              </a:gs>
              <a:gs pos="44000">
                <a:schemeClr val="accent1">
                  <a:lumMod val="97000"/>
                  <a:lumOff val="3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cs typeface="Arial"/>
              </a:rPr>
              <a:t>Digital Certificates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33FE0A-F3BA-5657-7EE6-8CDAAEBB770E}"/>
              </a:ext>
            </a:extLst>
          </p:cNvPr>
          <p:cNvSpPr/>
          <p:nvPr/>
        </p:nvSpPr>
        <p:spPr>
          <a:xfrm>
            <a:off x="2433573" y="5762638"/>
            <a:ext cx="7294627" cy="4687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50" b="1">
                <a:solidFill>
                  <a:schemeClr val="bg1"/>
                </a:solidFill>
                <a:cs typeface="Arial"/>
              </a:rPr>
              <a:t>Key Takeaway: The MPSP is the only application that will implement the new B2B tooling in 2026.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2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5B32BFE-B73E-B6A0-D6F1-B0BDBD28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FAECD-8669-5985-A1B4-AB3FDFDF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14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E771427F-03EA-4C50-B0D4-53899F39E5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79995893D9842BA3FA5B9B5E7FD29" ma:contentTypeVersion="5" ma:contentTypeDescription="Create a new document." ma:contentTypeScope="" ma:versionID="6d199b3ad5f5b9d872d256308c85908b">
  <xsd:schema xmlns:xsd="http://www.w3.org/2001/XMLSchema" xmlns:xs="http://www.w3.org/2001/XMLSchema" xmlns:p="http://schemas.microsoft.com/office/2006/metadata/properties" xmlns:ns2="3c917f14-8d40-4289-92aa-fd10f73581c9" targetNamespace="http://schemas.microsoft.com/office/2006/metadata/properties" ma:root="true" ma:fieldsID="dcedc2ff92fcc6164a822d33fd796499" ns2:_="">
    <xsd:import namespace="3c917f14-8d40-4289-92aa-fd10f73581c9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17f14-8d40-4289-92aa-fd10f73581c9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Public"/>
          <xsd:enumeration value="Internal"/>
          <xsd:enumeration value="Confidential"/>
          <xsd:enumeration value="Board of Director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3c917f14-8d40-4289-92aa-fd10f73581c9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7DC9A4-2D51-40CB-BA99-0BF7D516F6DC}">
  <ds:schemaRefs>
    <ds:schemaRef ds:uri="3c917f14-8d40-4289-92aa-fd10f73581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754FD2-17D2-4534-9157-8CFDD0166132}">
  <ds:schemaRefs>
    <ds:schemaRef ds:uri="3c917f14-8d40-4289-92aa-fd10f73581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5F3B15-1EDA-47D5-B690-303F08E28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ERCOT Official PowerPoint Template - Public</Template>
  <TotalTime>70</TotalTime>
  <Words>546</Words>
  <Application>Microsoft Office PowerPoint</Application>
  <PresentationFormat>Widescreen</PresentationFormat>
  <Paragraphs>87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Wingdings</vt:lpstr>
      <vt:lpstr>Cover</vt:lpstr>
      <vt:lpstr>Page Design</vt:lpstr>
      <vt:lpstr>RIOO/GINR/REC Enhancements  Blake Halstead Nick Jessett   March 26, 2026</vt:lpstr>
      <vt:lpstr>Updated RIOO/GINR/REC Authentication </vt:lpstr>
      <vt:lpstr>Updated RIOO/GINR/REC Authentication</vt:lpstr>
      <vt:lpstr>Next Steps</vt:lpstr>
      <vt:lpstr>Market Participant (B2B) Timeline</vt:lpstr>
      <vt:lpstr>Future Ready Identity B2B Logon Process</vt:lpstr>
      <vt:lpstr>Market Participant B2B Plan</vt:lpstr>
      <vt:lpstr>Thank you!</vt:lpstr>
    </vt:vector>
  </TitlesOfParts>
  <Company>ERCOT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Price, Matthew</dc:creator>
  <cp:keywords/>
  <cp:lastModifiedBy>Halstead, Blake</cp:lastModifiedBy>
  <cp:revision>4</cp:revision>
  <dcterms:created xsi:type="dcterms:W3CDTF">2026-03-24T21:03:32Z</dcterms:created>
  <dcterms:modified xsi:type="dcterms:W3CDTF">2026-03-26T14:34:08Z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0x01010056779995893D9842BA3FA5B9B5E7FD29</vt:lpwstr>
  </property>
  <property fmtid="{D5CDD505-2E9C-101B-9397-08002B2CF9AE}" pid="3" name="MediaServiceImageTags">
    <vt:lpwstr/>
  </property>
  <property fmtid="{D5CDD505-2E9C-101B-9397-08002B2CF9AE}" pid="4" name="MSIP_Label_c144db1d-993e-40da-980d-6eea152adc50_Enabled">
    <vt:lpwstr>true</vt:lpwstr>
  </property>
  <property fmtid="{D5CDD505-2E9C-101B-9397-08002B2CF9AE}" pid="5" name="MSIP_Label_c144db1d-993e-40da-980d-6eea152adc50_SetDate">
    <vt:lpwstr>2026-02-04T21:33:56Z</vt:lpwstr>
  </property>
  <property fmtid="{D5CDD505-2E9C-101B-9397-08002B2CF9AE}" pid="6" name="MSIP_Label_c144db1d-993e-40da-980d-6eea152adc50_Method">
    <vt:lpwstr>Privileged</vt:lpwstr>
  </property>
  <property fmtid="{D5CDD505-2E9C-101B-9397-08002B2CF9AE}" pid="7" name="MSIP_Label_c144db1d-993e-40da-980d-6eea152adc50_Name">
    <vt:lpwstr>Public</vt:lpwstr>
  </property>
  <property fmtid="{D5CDD505-2E9C-101B-9397-08002B2CF9AE}" pid="8" name="MSIP_Label_c144db1d-993e-40da-980d-6eea152adc50_SiteId">
    <vt:lpwstr>0afb747d-bff7-4596-a9fc-950ef9e0ec45</vt:lpwstr>
  </property>
  <property fmtid="{D5CDD505-2E9C-101B-9397-08002B2CF9AE}" pid="9" name="MSIP_Label_c144db1d-993e-40da-980d-6eea152adc50_ActionId">
    <vt:lpwstr>1d14393e-8913-4215-8969-3d0b24cf798e</vt:lpwstr>
  </property>
  <property fmtid="{D5CDD505-2E9C-101B-9397-08002B2CF9AE}" pid="10" name="MSIP_Label_c144db1d-993e-40da-980d-6eea152adc50_ContentBits">
    <vt:lpwstr>0</vt:lpwstr>
  </property>
  <property fmtid="{D5CDD505-2E9C-101B-9397-08002B2CF9AE}" pid="11" name="MSIP_Label_c144db1d-993e-40da-980d-6eea152adc50_Tag">
    <vt:lpwstr>10, 0, 1, 1</vt:lpwstr>
  </property>
</Properties>
</file>