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4"/>
  </p:notesMasterIdLst>
  <p:handoutMasterIdLst>
    <p:handoutMasterId r:id="rId15"/>
  </p:handoutMasterIdLst>
  <p:sldIdLst>
    <p:sldId id="272" r:id="rId6"/>
    <p:sldId id="2147478763" r:id="rId7"/>
    <p:sldId id="2147478768" r:id="rId8"/>
    <p:sldId id="2147478764" r:id="rId9"/>
    <p:sldId id="2147478765" r:id="rId10"/>
    <p:sldId id="2147478767" r:id="rId11"/>
    <p:sldId id="2147478766" r:id="rId12"/>
    <p:sldId id="26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113" d="100"/>
          <a:sy n="113" d="100"/>
        </p:scale>
        <p:origin x="510" y="-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March 25,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March 25,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image" Target="../media/image6.sv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March 25,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gridmktinfo/dashboards/capacityavailablesced" TargetMode="External"/><Relationship Id="rId2" Type="http://schemas.openxmlformats.org/officeDocument/2006/relationships/hyperlink" Target="https://www.ercot.com/gridmktinfo/dashboards/ancillaryservicecapacitymonitor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Data and Information Products Update </a:t>
            </a:r>
            <a:br>
              <a:rPr lang="en-US" sz="2800" dirty="0">
                <a:solidFill>
                  <a:schemeClr val="tx2"/>
                </a:solidFill>
              </a:rPr>
            </a:b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Jamie Lavas</a:t>
            </a:r>
            <a:br>
              <a:rPr lang="en-US" sz="1800" b="0" i="1" dirty="0"/>
            </a:br>
            <a:br>
              <a:rPr lang="en-US" sz="1200" b="0" dirty="0"/>
            </a:br>
            <a:r>
              <a:rPr lang="en-US" sz="1200" b="0" dirty="0"/>
              <a:t>March 2026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83F62B0-6886-0C8B-6EFE-6D66885D0E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prstGeom prst="foldedCorner">
            <a:avLst>
              <a:gd name="adj" fmla="val 23384"/>
            </a:avLst>
          </a:prstGeom>
          <a:solidFill>
            <a:srgbClr val="E6EBF0">
              <a:alpha val="67000"/>
            </a:srgbClr>
          </a:solidFill>
          <a:ln>
            <a:solidFill>
              <a:srgbClr val="E6EBF0"/>
            </a:solidFill>
          </a:ln>
        </p:spPr>
        <p:txBody>
          <a:bodyPr lIns="274320" tIns="182880" rIns="91440"/>
          <a:lstStyle/>
          <a:p>
            <a:r>
              <a:rPr lang="en-US" dirty="0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Open Product Issue Recap &amp; Upcoming Release Changes</a:t>
            </a:r>
            <a:endParaRPr lang="en-US" b="0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Product Issues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On-Cycle Release 3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On-Cycle Release 4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DRAFT On-Cycle Release 5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6C0C0-0BCB-DB26-662D-330CD3E12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26533"/>
          </a:xfrm>
        </p:spPr>
        <p:txBody>
          <a:bodyPr/>
          <a:lstStyle/>
          <a:p>
            <a:r>
              <a:rPr lang="en-US" dirty="0"/>
              <a:t>Open Product Issues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AA175-1712-7D6A-A857-023F303E9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F8580E9-FC21-3314-BAA4-2C7A0380C0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713706"/>
              </p:ext>
            </p:extLst>
          </p:nvPr>
        </p:nvGraphicFramePr>
        <p:xfrm>
          <a:off x="533401" y="1308827"/>
          <a:ext cx="11125198" cy="2714533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78932">
                  <a:extLst>
                    <a:ext uri="{9D8B030D-6E8A-4147-A177-3AD203B41FA5}">
                      <a16:colId xmlns:a16="http://schemas.microsoft.com/office/drawing/2014/main" val="1137848847"/>
                    </a:ext>
                  </a:extLst>
                </a:gridCol>
                <a:gridCol w="2370667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7975599">
                  <a:extLst>
                    <a:ext uri="{9D8B030D-6E8A-4147-A177-3AD203B41FA5}">
                      <a16:colId xmlns:a16="http://schemas.microsoft.com/office/drawing/2014/main" val="2738300016"/>
                    </a:ext>
                  </a:extLst>
                </a:gridCol>
              </a:tblGrid>
              <a:tr h="9259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Release 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Summary of Issue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Issue Details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1788534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60-Day SCED Disclosure Report</a:t>
                      </a:r>
                    </a:p>
                    <a:p>
                      <a:pPr algn="l" fontAlgn="b">
                        <a:buNone/>
                      </a:pP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Dates Affected: Op Day 12/05/2025- Op Day 01/05/2026</a:t>
                      </a:r>
                    </a:p>
                    <a:p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Output File Affected: 60d_Load_Resource_Data_in_SCED</a:t>
                      </a:r>
                    </a:p>
                    <a:p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Issue: Null values for all Controllable Load Resources (CLRs) with an online ("ONL") Resource Status</a:t>
                      </a:r>
                    </a:p>
                    <a:p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03/12/2026 Supplemental File posted: 60d_Load_Resource_Data_in_SCED_02032026_thru_03062026_SUPPLEMENTAL</a:t>
                      </a:r>
                    </a:p>
                    <a:p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0349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6632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AE134-5A9D-3363-7B98-97D086EBE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EB709-CBAB-A005-9DD0-35CEA71AF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26533"/>
          </a:xfrm>
        </p:spPr>
        <p:txBody>
          <a:bodyPr/>
          <a:lstStyle/>
          <a:p>
            <a:r>
              <a:rPr lang="en-US" dirty="0"/>
              <a:t>Release Summary of Product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8F8462-0EE8-D791-3FED-5B2A60521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56D497A-F854-4E12-440A-510646924537}"/>
              </a:ext>
            </a:extLst>
          </p:cNvPr>
          <p:cNvGraphicFramePr>
            <a:graphicFrameLocks noGrp="1"/>
          </p:cNvGraphicFramePr>
          <p:nvPr/>
        </p:nvGraphicFramePr>
        <p:xfrm>
          <a:off x="533401" y="1308827"/>
          <a:ext cx="11125198" cy="5091973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78932">
                  <a:extLst>
                    <a:ext uri="{9D8B030D-6E8A-4147-A177-3AD203B41FA5}">
                      <a16:colId xmlns:a16="http://schemas.microsoft.com/office/drawing/2014/main" val="1137848847"/>
                    </a:ext>
                  </a:extLst>
                </a:gridCol>
                <a:gridCol w="2370667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7975599">
                  <a:extLst>
                    <a:ext uri="{9D8B030D-6E8A-4147-A177-3AD203B41FA5}">
                      <a16:colId xmlns:a16="http://schemas.microsoft.com/office/drawing/2014/main" val="2738300016"/>
                    </a:ext>
                  </a:extLst>
                </a:gridCol>
              </a:tblGrid>
              <a:tr h="9259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Release 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Summary of 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Change Details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178853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CDR XML Element Tag Correction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Correct XML Tag for CDR Report- NP5-108-Hourly RMR Services Deployed</a:t>
                      </a:r>
                    </a:p>
                    <a:p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Current:</a:t>
                      </a:r>
                      <a:b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&lt;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xs:element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name="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ChangesRUCResources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"&gt;</a:t>
                      </a:r>
                      <a:b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&lt;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xs:documentation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&gt;NP5-108: 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ChangesRUCResources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Future Correct Tags:</a:t>
                      </a:r>
                      <a:b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&lt;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xs:element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name="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RMRDeployedServices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"&gt;</a:t>
                      </a:r>
                      <a:b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&lt;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xs:documentation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&gt;NP5-108 (10016): Hourly RMR Deployed Services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0349377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Add SOC Metrics to ESR Integration Report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Public |  NP4-765-ER | 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23794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Add new measures to the All-Time Record section</a:t>
                      </a:r>
                    </a:p>
                    <a:p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ESR Injection (both MW and Penetration) : Max SOC in Record Hour, Min SOC in Record Hour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ESR SOC Hourly Increase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ESR SOC Hourly Decrease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069753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Removal of Extra Spaces from CDR Report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The following reports contain extra spaces in columns or rows that will be removed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Removal of extra trailing spaces on '</a:t>
                      </a:r>
                      <a:r>
                        <a:rPr lang="en-US" sz="1200" b="0" dirty="0" err="1">
                          <a:latin typeface="Aptos Narrow" panose="020B0004020202020204" pitchFamily="34" charset="0"/>
                        </a:rPr>
                        <a:t>DSTFlag</a:t>
                      </a: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’ column header from: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Seven-Day Load Forecast by Forecast Zone |NP3-560-CD | </a:t>
                      </a:r>
                      <a:r>
                        <a:rPr lang="en-US" sz="1200" b="0" dirty="0" err="1">
                          <a:latin typeface="Aptos Narrow" panose="020B0004020202020204" pitchFamily="34" charset="0"/>
                        </a:rPr>
                        <a:t>Rpt</a:t>
                      </a: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 ID 12311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Removal of extra row with spaces after last row of data from: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System-Wide Demand | NP6-235-CD | </a:t>
                      </a:r>
                      <a:r>
                        <a:rPr lang="en-US" sz="1200" b="0" dirty="0" err="1">
                          <a:latin typeface="Aptos Narrow" panose="020B0004020202020204" pitchFamily="34" charset="0"/>
                        </a:rPr>
                        <a:t>Rpt</a:t>
                      </a: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 ID 12340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728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6160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EAAB4-109D-E0FA-2A2D-2FF8694F9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40D72-4DF3-B5D9-AB6E-A90A56BF7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26533"/>
          </a:xfrm>
        </p:spPr>
        <p:txBody>
          <a:bodyPr/>
          <a:lstStyle/>
          <a:p>
            <a:r>
              <a:rPr lang="en-US" dirty="0"/>
              <a:t>Release Summary of Product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7D44D9-CB86-A4B4-C2DE-4C77706B0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F11BB30-1A60-43DE-C2FD-5E16EA0D92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365562"/>
              </p:ext>
            </p:extLst>
          </p:nvPr>
        </p:nvGraphicFramePr>
        <p:xfrm>
          <a:off x="533401" y="1132036"/>
          <a:ext cx="11125198" cy="346562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78932">
                  <a:extLst>
                    <a:ext uri="{9D8B030D-6E8A-4147-A177-3AD203B41FA5}">
                      <a16:colId xmlns:a16="http://schemas.microsoft.com/office/drawing/2014/main" val="1137848847"/>
                    </a:ext>
                  </a:extLst>
                </a:gridCol>
                <a:gridCol w="2370667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7975599">
                  <a:extLst>
                    <a:ext uri="{9D8B030D-6E8A-4147-A177-3AD203B41FA5}">
                      <a16:colId xmlns:a16="http://schemas.microsoft.com/office/drawing/2014/main" val="2738300016"/>
                    </a:ext>
                  </a:extLst>
                </a:gridCol>
              </a:tblGrid>
              <a:tr h="9259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Release 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Summary of 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Change Details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178853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Aptos Narrow" panose="020B0004020202020204" pitchFamily="34" charset="0"/>
                        </a:rPr>
                        <a:t>Additional public products added to the ERCOT Data Portal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The following data products will be added to the ERCOT Data Portal for public API access:</a:t>
                      </a:r>
                    </a:p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Intra-Hour Wind Power Forecast By Geographical Region | NP4-751-CD |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ID 16554 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Intra-Hour Solar Power Forecast by Geographical Region | NP4-752-CD |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ID  21812 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Intra-Hour Load Forecast by Weather Zone | NP3-562-CD |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ID  16553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Hourly System-Wide and Regional Solar Forecasts by Model | NP4-443-CD |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ID  21811 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System-Wide Demand | NP6-235-CD |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ID  12340 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Seven-Day Load Forecast by Forecast Zone | NP3-560-CD |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ID  12311 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Seven-Day Load Forecast by Weather Zone | NP3-561-CD |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ID  12312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0349377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Timestamp update to System Ancillary Services Capacity Monitor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The timestamp format for the System Ancillary Services Capacity Monitor | NP6-904-CD User Interface will be updated to reflect seconds as HH:MM:SS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069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173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C14B0-57C1-5CC4-4177-8B06CBF41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7792C-4F38-FB38-C002-7E32C7424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26533"/>
          </a:xfrm>
        </p:spPr>
        <p:txBody>
          <a:bodyPr/>
          <a:lstStyle/>
          <a:p>
            <a:r>
              <a:rPr lang="en-US" dirty="0"/>
              <a:t>Release Summary of Product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CC1C4C-F286-9894-1907-426FB0B85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AED116D-BA4F-0978-D93F-58F9B6816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712779"/>
              </p:ext>
            </p:extLst>
          </p:nvPr>
        </p:nvGraphicFramePr>
        <p:xfrm>
          <a:off x="533401" y="1132036"/>
          <a:ext cx="11125198" cy="4684185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78932">
                  <a:extLst>
                    <a:ext uri="{9D8B030D-6E8A-4147-A177-3AD203B41FA5}">
                      <a16:colId xmlns:a16="http://schemas.microsoft.com/office/drawing/2014/main" val="1137848847"/>
                    </a:ext>
                  </a:extLst>
                </a:gridCol>
                <a:gridCol w="2607734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7738532">
                  <a:extLst>
                    <a:ext uri="{9D8B030D-6E8A-4147-A177-3AD203B41FA5}">
                      <a16:colId xmlns:a16="http://schemas.microsoft.com/office/drawing/2014/main" val="2738300016"/>
                    </a:ext>
                  </a:extLst>
                </a:gridCol>
              </a:tblGrid>
              <a:tr h="9259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Release 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Summary of 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Change Details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12185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Removal of Extra Spaces from CDR Report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The following reports contain extra spaces in columns or rows that will be removed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Removal of extra row with spaces after last row of data from: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Summary Report of HDL and LDL | NP6-915-CD | </a:t>
                      </a:r>
                      <a:r>
                        <a:rPr lang="en-US" sz="1200" b="0" dirty="0" err="1">
                          <a:latin typeface="Aptos Narrow" panose="020B0004020202020204" pitchFamily="34" charset="0"/>
                        </a:rPr>
                        <a:t>Rpt</a:t>
                      </a: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 ID 13081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State Estimator Load Report - Total ERCOT Generation | NP6-625-CD | </a:t>
                      </a:r>
                      <a:r>
                        <a:rPr lang="en-US" sz="1200" b="0" dirty="0" err="1">
                          <a:latin typeface="Aptos Narrow" panose="020B0004020202020204" pitchFamily="34" charset="0"/>
                        </a:rPr>
                        <a:t>Rpt</a:t>
                      </a: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 ID 12358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3756287"/>
                  </a:ext>
                </a:extLst>
              </a:tr>
              <a:tr h="178853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Aptos Narrow" panose="020B0004020202020204" pitchFamily="34" charset="0"/>
                        </a:rPr>
                        <a:t>Additional public products added to the ERCOT Data Portal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The following data products will be added to the ERCOT Data Portal for public API access:</a:t>
                      </a:r>
                    </a:p>
                    <a:p>
                      <a:pPr algn="l" fontAlgn="b">
                        <a:buNone/>
                      </a:pP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State Estimator Load Report - Total ERCOT Generation| NP6-625-CD | </a:t>
                      </a:r>
                      <a:r>
                        <a:rPr lang="en-US" sz="12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12358 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State Estimator Load Report – DC Ties Flows| NP6-626-CD | </a:t>
                      </a:r>
                      <a:r>
                        <a:rPr lang="en-US" sz="12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 12359 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Summary Report of HDL and LDL | NP6-915-CD | </a:t>
                      </a:r>
                      <a:r>
                        <a:rPr lang="en-US" sz="12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 13081 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Real-Time Price for SOG | NP6-326-CD | </a:t>
                      </a:r>
                      <a:r>
                        <a:rPr lang="en-US" sz="12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 21115 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TDSP ESIID Extract| ZP15-612 | </a:t>
                      </a:r>
                      <a:r>
                        <a:rPr lang="en-US" sz="12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 203 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Hourly Balancing Authority Operations Report | EIA-930-CD | </a:t>
                      </a:r>
                      <a:r>
                        <a:rPr lang="en-US" sz="12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 13457 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Hourly RUC Active and Binding Transmission Constraints| NP5-755-CD | </a:t>
                      </a:r>
                      <a:r>
                        <a:rPr lang="en-US" sz="12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 12336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0349377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RTC Cleanup: RTM Price Corrections for LMPs by SOG Including Price Adders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Public | NP4-197-M | </a:t>
                      </a:r>
                      <a:r>
                        <a:rPr lang="en-US" sz="1200" b="0" kern="1200" dirty="0" err="1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13045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Remove columns: RTORPA_ORIG, RTORPA_CORR, RTORDPA_ORIG, RTORDPA_CORR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Add columns: RTRDPA_ORIG, RTRDPA_CORR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0820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164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42576-128F-D85F-B44C-8FD629C25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E0A13-F78B-9908-6A35-F317605B4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26533"/>
          </a:xfrm>
        </p:spPr>
        <p:txBody>
          <a:bodyPr/>
          <a:lstStyle/>
          <a:p>
            <a:r>
              <a:rPr lang="en-US" dirty="0"/>
              <a:t>Release Summary of Product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7CAE2F-D08D-A610-F2AF-2DB22CF1B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8503C7F-B2D5-20E2-3763-1B5932C22A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474809"/>
              </p:ext>
            </p:extLst>
          </p:nvPr>
        </p:nvGraphicFramePr>
        <p:xfrm>
          <a:off x="533401" y="1132036"/>
          <a:ext cx="11125198" cy="376063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78932">
                  <a:extLst>
                    <a:ext uri="{9D8B030D-6E8A-4147-A177-3AD203B41FA5}">
                      <a16:colId xmlns:a16="http://schemas.microsoft.com/office/drawing/2014/main" val="1137848847"/>
                    </a:ext>
                  </a:extLst>
                </a:gridCol>
                <a:gridCol w="2607734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7738532">
                  <a:extLst>
                    <a:ext uri="{9D8B030D-6E8A-4147-A177-3AD203B41FA5}">
                      <a16:colId xmlns:a16="http://schemas.microsoft.com/office/drawing/2014/main" val="2738300016"/>
                    </a:ext>
                  </a:extLst>
                </a:gridCol>
              </a:tblGrid>
              <a:tr h="9259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Release 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Summary of 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Change Details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Public Dashboard Legacy URL Link Removals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Legacy URLs for the following dashboards will be disabled: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System Ancillary Services Capacity Monitor: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https://www.ercot.com/content/cdr/html/as_capacity_monitor.html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Capacity Available to SCED: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https://www.ercot.com/content/cdr/html/scedUpDown_currentDay.html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https://www.ercot.com/content/cdr/html/scedUpDown_previous90Minutes.html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https://www.ercot.com/content/cdr/html/scedUpDown_previousDay1.html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https://www.ercot.com/content/cdr/html/scedUpDown_previousDay2.html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https://www.ercot.com/content/cdr/html/scedUpDown_previousDay3.html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The RTC updated dashboards will remain available at the existing URLs: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hlinkClick r:id="rId2"/>
                        </a:rPr>
                        <a:t>https://www.ercot.com/gridmktinfo/dashboards/ancillaryservicecapacitymonitor</a:t>
                      </a: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  <a:hlinkClick r:id="rId3"/>
                        </a:rPr>
                        <a:t>https://www.ercot.com/gridmktinfo/dashboards/capacityavailablesced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7662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2031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B833E-2AAA-8362-FDFF-9179B5780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43470-3322-E4C1-42F9-14A837737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26533"/>
          </a:xfrm>
        </p:spPr>
        <p:txBody>
          <a:bodyPr/>
          <a:lstStyle/>
          <a:p>
            <a:r>
              <a:rPr lang="en-US" dirty="0"/>
              <a:t>Release Summary of Product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F86C95-069C-4A42-4E34-57E5C351F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34FAE61-B889-937D-7AEC-BFC13BACC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771070"/>
              </p:ext>
            </p:extLst>
          </p:nvPr>
        </p:nvGraphicFramePr>
        <p:xfrm>
          <a:off x="228601" y="878415"/>
          <a:ext cx="11743266" cy="522367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95866">
                  <a:extLst>
                    <a:ext uri="{9D8B030D-6E8A-4147-A177-3AD203B41FA5}">
                      <a16:colId xmlns:a16="http://schemas.microsoft.com/office/drawing/2014/main" val="113784884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8509000">
                  <a:extLst>
                    <a:ext uri="{9D8B030D-6E8A-4147-A177-3AD203B41FA5}">
                      <a16:colId xmlns:a16="http://schemas.microsoft.com/office/drawing/2014/main" val="2738300016"/>
                    </a:ext>
                  </a:extLst>
                </a:gridCol>
              </a:tblGrid>
              <a:tr h="9259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Release 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Summary of 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Change Details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RTC Updates: </a:t>
                      </a:r>
                      <a:r>
                        <a:rPr lang="en-US" sz="1200" dirty="0">
                          <a:latin typeface="Aptos Narrow" panose="020B0004020202020204" pitchFamily="34" charset="0"/>
                        </a:rPr>
                        <a:t>Ancillary Service Obligation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ptos Narrow" panose="020B0004020202020204" pitchFamily="34" charset="0"/>
                        </a:rPr>
                        <a:t>Public | NP1-302 | </a:t>
                      </a:r>
                      <a:r>
                        <a:rPr lang="en-US" sz="1200" dirty="0" err="1">
                          <a:latin typeface="Aptos Narrow" panose="020B0004020202020204" pitchFamily="34" charset="0"/>
                        </a:rPr>
                        <a:t>Rpt</a:t>
                      </a:r>
                      <a:r>
                        <a:rPr lang="en-US" sz="1200" dirty="0">
                          <a:latin typeface="Aptos Narrow" panose="020B0004020202020204" pitchFamily="34" charset="0"/>
                        </a:rPr>
                        <a:t> ID 10039</a:t>
                      </a:r>
                      <a:endParaRPr lang="en-US" sz="1200" b="0" dirty="0">
                        <a:latin typeface="Aptos Narrow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Report Rename and Responsibility column removals:</a:t>
                      </a:r>
                    </a:p>
                    <a:p>
                      <a:endParaRPr lang="en-US" sz="1200" b="0" kern="1200" dirty="0">
                        <a:solidFill>
                          <a:schemeClr val="dk1"/>
                        </a:solidFill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Reg Up Responsibility</a:t>
                      </a:r>
                    </a:p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Reg Down Responsibility</a:t>
                      </a:r>
                    </a:p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RRS Responsibility</a:t>
                      </a:r>
                    </a:p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NSPIN Responsibility</a:t>
                      </a:r>
                    </a:p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ECRS Responsibility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728379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Aptos Narrow" panose="020B0004020202020204" pitchFamily="34" charset="0"/>
                        </a:rPr>
                        <a:t>Update Column Names: </a:t>
                      </a: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60-Day SCED Disclosure Report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Public | NP3-965-ER | </a:t>
                      </a:r>
                      <a:r>
                        <a:rPr lang="en-US" sz="1200" b="0" kern="1200" dirty="0" err="1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13052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ptos Narrow" panose="020B0004020202020204" pitchFamily="34" charset="0"/>
                        </a:rPr>
                        <a:t>Add the missing R to the end of the RRS sub-types in each of the following reports: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Aptos Narrow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ptos Narrow" panose="020B0004020202020204" pitchFamily="34" charset="0"/>
                        </a:rPr>
                        <a:t>60-Day Load Resource Data in SCED: AS Capability RRSPFR, AS Capability RRSFFR, AS Capability RRSUFR</a:t>
                      </a:r>
                      <a:br>
                        <a:rPr lang="en-US" sz="1200" dirty="0">
                          <a:latin typeface="Aptos Narrow" panose="020B0004020202020204" pitchFamily="34" charset="0"/>
                        </a:rPr>
                      </a:br>
                      <a:r>
                        <a:rPr lang="en-US" sz="1200" dirty="0">
                          <a:latin typeface="Aptos Narrow" panose="020B0004020202020204" pitchFamily="34" charset="0"/>
                        </a:rPr>
                        <a:t>60-Day Generation Resource Data in SCED: AS Capability RRSPFR, AS Capability RRSFFR</a:t>
                      </a:r>
                      <a:br>
                        <a:rPr lang="en-US" sz="1200" dirty="0">
                          <a:latin typeface="Aptos Narrow" panose="020B0004020202020204" pitchFamily="34" charset="0"/>
                        </a:rPr>
                      </a:br>
                      <a:r>
                        <a:rPr lang="en-US" sz="1200" dirty="0">
                          <a:latin typeface="Aptos Narrow" panose="020B0004020202020204" pitchFamily="34" charset="0"/>
                        </a:rPr>
                        <a:t>60-Day ESR Data in SCED: AS Capability RRSPFR, AS Capability RRSFFR</a:t>
                      </a:r>
                      <a:endParaRPr lang="en-US" sz="1200" b="0" dirty="0">
                        <a:latin typeface="Aptos Narrow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6878734"/>
                  </a:ext>
                </a:extLst>
              </a:tr>
              <a:tr h="75108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NPRR1290/NPRR1323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Report, Public API and External Web Services (EWS) modifications to the following products:</a:t>
                      </a:r>
                    </a:p>
                    <a:p>
                      <a:pPr algn="l" fontAlgn="b">
                        <a:buNone/>
                      </a:pP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algn="l" fontAlgn="b">
                        <a:buNone/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SCED System Lambda 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| </a:t>
                      </a: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NP6-322-CD 13114 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(Addition of Uncapped System Lambda, rename System Lambda to Capped System Lambda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RTD Indicative Price Adders | NP6-325-CD / 13222 (Addition of Uncapped System Lambda)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RTD Indicative Real-Time MCPC | NP6-329-CD / 24889 (Uncapped MCPC for each AS Type)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LMPs by Electrical Buses | NP6-787-CD / 11485 (Addition of Uncapped LMP)</a:t>
                      </a:r>
                    </a:p>
                    <a:p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RTM Price Corrections - EB LMP | NP4-197-M / 13045 (Addition of 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LMPOriginalUncapped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LMPCorrectedUncapped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Real-Time Clearing Prices for Capacity by SCED Interval | NP6-332-CD / 24891 (Uncapped MCPC for each AS Type)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RTM Price Corrections - RTM Price Corrections for MCPCs by SCED Interval | NP4-197-M |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Rpt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ID 13045 (Addition of 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MCPCOriginalUncapped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MCPCCorrectedUncapped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80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60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Jlavas@ercot.com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207</TotalTime>
  <Words>1189</Words>
  <Application>Microsoft Office PowerPoint</Application>
  <PresentationFormat>Widescreen</PresentationFormat>
  <Paragraphs>154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Narrow</vt:lpstr>
      <vt:lpstr>Arial</vt:lpstr>
      <vt:lpstr>Wingdings</vt:lpstr>
      <vt:lpstr>Cover</vt:lpstr>
      <vt:lpstr>Page Design</vt:lpstr>
      <vt:lpstr>Data and Information Products Update     Jamie Lavas  March 2026</vt:lpstr>
      <vt:lpstr>Open Product Issues</vt:lpstr>
      <vt:lpstr>Release Summary of Product Changes</vt:lpstr>
      <vt:lpstr>Release Summary of Product Changes</vt:lpstr>
      <vt:lpstr>Release Summary of Product Changes</vt:lpstr>
      <vt:lpstr>Release Summary of Product Changes</vt:lpstr>
      <vt:lpstr>Release Summary of Product Changes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Lavas, Jamie</dc:creator>
  <cp:keywords/>
  <cp:lastModifiedBy>Lavas, Jamie</cp:lastModifiedBy>
  <cp:revision>1</cp:revision>
  <dcterms:created xsi:type="dcterms:W3CDTF">2026-03-25T21:58:21Z</dcterms:created>
  <dcterms:modified xsi:type="dcterms:W3CDTF">2026-03-26T01:25:35Z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