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24"/>
  </p:notesMasterIdLst>
  <p:handoutMasterIdLst>
    <p:handoutMasterId r:id="rId25"/>
  </p:handoutMasterIdLst>
  <p:sldIdLst>
    <p:sldId id="2147478774" r:id="rId6"/>
    <p:sldId id="2147478777" r:id="rId7"/>
    <p:sldId id="2147478778" r:id="rId8"/>
    <p:sldId id="2147478779" r:id="rId9"/>
    <p:sldId id="2147478780" r:id="rId10"/>
    <p:sldId id="2147478781" r:id="rId11"/>
    <p:sldId id="2147478782" r:id="rId12"/>
    <p:sldId id="2147478783" r:id="rId13"/>
    <p:sldId id="2147478784" r:id="rId14"/>
    <p:sldId id="2147478785" r:id="rId15"/>
    <p:sldId id="2147478786" r:id="rId16"/>
    <p:sldId id="2147478787" r:id="rId17"/>
    <p:sldId id="2147478788" r:id="rId18"/>
    <p:sldId id="2147478789" r:id="rId19"/>
    <p:sldId id="2147478790" r:id="rId20"/>
    <p:sldId id="2147478791" r:id="rId21"/>
    <p:sldId id="2147478792" r:id="rId22"/>
    <p:sldId id="260"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AADFC70-D61D-4656-8B06-8883CD9AA798}">
          <p14:sldIdLst>
            <p14:sldId id="2147478774"/>
            <p14:sldId id="2147478777"/>
            <p14:sldId id="2147478778"/>
            <p14:sldId id="2147478779"/>
            <p14:sldId id="2147478780"/>
            <p14:sldId id="2147478781"/>
            <p14:sldId id="2147478782"/>
            <p14:sldId id="2147478783"/>
            <p14:sldId id="2147478784"/>
            <p14:sldId id="2147478785"/>
            <p14:sldId id="2147478786"/>
            <p14:sldId id="2147478787"/>
            <p14:sldId id="2147478788"/>
            <p14:sldId id="2147478789"/>
            <p14:sldId id="2147478790"/>
            <p14:sldId id="2147478791"/>
            <p14:sldId id="2147478792"/>
            <p14:sldId id="260"/>
          </p14:sldIdLst>
        </p14:section>
        <p14:section name="Additional Slides" id="{838F9A2D-6F16-460F-A975-BEEE75FC642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63"/>
    <a:srgbClr val="E6EBEF"/>
    <a:srgbClr val="747474"/>
    <a:srgbClr val="B1E5ED"/>
    <a:srgbClr val="E16823"/>
    <a:srgbClr val="9E170D"/>
    <a:srgbClr val="5B6770"/>
    <a:srgbClr val="789DB4"/>
    <a:srgbClr val="720000"/>
    <a:srgbClr val="D984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1" autoAdjust="0"/>
    <p:restoredTop sz="94660"/>
  </p:normalViewPr>
  <p:slideViewPr>
    <p:cSldViewPr snapToGrid="0">
      <p:cViewPr varScale="1">
        <p:scale>
          <a:sx n="112" d="100"/>
          <a:sy n="112" d="100"/>
        </p:scale>
        <p:origin x="648" y="32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FB683D-F076-4ECF-B557-08BCD324A549}"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B90BC865-6D28-411F-A4F0-60A9ABACF70A}">
      <dgm:prSet phldrT="[Text]" phldr="0" custT="1"/>
      <dgm:spPr/>
      <dgm:t>
        <a:bodyPr/>
        <a:lstStyle/>
        <a:p>
          <a:r>
            <a:rPr lang="en-US" sz="1600" dirty="0"/>
            <a:t>ROS Vote</a:t>
          </a:r>
        </a:p>
        <a:p>
          <a:r>
            <a:rPr lang="en-US" sz="1600" dirty="0"/>
            <a:t>April 2</a:t>
          </a:r>
        </a:p>
      </dgm:t>
    </dgm:pt>
    <dgm:pt modelId="{E8E91C09-DEE3-4531-8942-A700ED68FA94}" type="parTrans" cxnId="{D6D89EB3-68A7-4F29-85FE-FC8CDF5FFAD6}">
      <dgm:prSet/>
      <dgm:spPr/>
      <dgm:t>
        <a:bodyPr/>
        <a:lstStyle/>
        <a:p>
          <a:endParaRPr lang="en-US"/>
        </a:p>
      </dgm:t>
    </dgm:pt>
    <dgm:pt modelId="{54F1AF7B-6ECB-479C-8F2E-87B4F5132E84}" type="sibTrans" cxnId="{D6D89EB3-68A7-4F29-85FE-FC8CDF5FFAD6}">
      <dgm:prSet/>
      <dgm:spPr/>
      <dgm:t>
        <a:bodyPr/>
        <a:lstStyle/>
        <a:p>
          <a:endParaRPr lang="en-US"/>
        </a:p>
      </dgm:t>
    </dgm:pt>
    <dgm:pt modelId="{E3CC14BC-63C0-4BFD-825C-8A4976FEB315}">
      <dgm:prSet phldrT="[Text]" phldr="0" custT="1"/>
      <dgm:spPr/>
      <dgm:t>
        <a:bodyPr/>
        <a:lstStyle/>
        <a:p>
          <a:r>
            <a:rPr lang="en-US" sz="1600" dirty="0"/>
            <a:t>PRS Vote </a:t>
          </a:r>
        </a:p>
        <a:p>
          <a:r>
            <a:rPr lang="en-US" sz="1600" dirty="0"/>
            <a:t>April 15</a:t>
          </a:r>
        </a:p>
      </dgm:t>
    </dgm:pt>
    <dgm:pt modelId="{24B96FD5-5FD0-480C-89A1-0C8B1D471360}" type="parTrans" cxnId="{BE5ED9FD-C9EA-4A65-B724-AFA91BA2C00D}">
      <dgm:prSet/>
      <dgm:spPr/>
      <dgm:t>
        <a:bodyPr/>
        <a:lstStyle/>
        <a:p>
          <a:endParaRPr lang="en-US"/>
        </a:p>
      </dgm:t>
    </dgm:pt>
    <dgm:pt modelId="{04439F5A-1E1F-4227-88B8-682D772C578B}" type="sibTrans" cxnId="{BE5ED9FD-C9EA-4A65-B724-AFA91BA2C00D}">
      <dgm:prSet/>
      <dgm:spPr/>
      <dgm:t>
        <a:bodyPr/>
        <a:lstStyle/>
        <a:p>
          <a:endParaRPr lang="en-US"/>
        </a:p>
      </dgm:t>
    </dgm:pt>
    <dgm:pt modelId="{162F0650-F02F-49D5-9DE0-675E49B74073}">
      <dgm:prSet phldrT="[Text]" phldr="0" custT="1"/>
      <dgm:spPr/>
      <dgm:t>
        <a:bodyPr/>
        <a:lstStyle/>
        <a:p>
          <a:r>
            <a:rPr lang="en-US" sz="1600" dirty="0"/>
            <a:t>BOD Update</a:t>
          </a:r>
        </a:p>
        <a:p>
          <a:r>
            <a:rPr lang="en-US" sz="1600" dirty="0"/>
            <a:t>April 20-21</a:t>
          </a:r>
        </a:p>
      </dgm:t>
    </dgm:pt>
    <dgm:pt modelId="{F5CB5EC2-1011-4655-815E-4F98C7BB4C11}" type="parTrans" cxnId="{6496296F-BE54-45AE-AD66-B703F4B54189}">
      <dgm:prSet/>
      <dgm:spPr/>
      <dgm:t>
        <a:bodyPr/>
        <a:lstStyle/>
        <a:p>
          <a:endParaRPr lang="en-US"/>
        </a:p>
      </dgm:t>
    </dgm:pt>
    <dgm:pt modelId="{94AB6588-01E6-413C-9EF0-3B69529A70F0}" type="sibTrans" cxnId="{6496296F-BE54-45AE-AD66-B703F4B54189}">
      <dgm:prSet/>
      <dgm:spPr/>
      <dgm:t>
        <a:bodyPr/>
        <a:lstStyle/>
        <a:p>
          <a:endParaRPr lang="en-US"/>
        </a:p>
      </dgm:t>
    </dgm:pt>
    <dgm:pt modelId="{E3F4B444-83C3-4CF7-BD52-A15DD5F70E74}">
      <dgm:prSet custT="1"/>
      <dgm:spPr/>
      <dgm:t>
        <a:bodyPr/>
        <a:lstStyle/>
        <a:p>
          <a:r>
            <a:rPr lang="en-US" sz="1600" dirty="0"/>
            <a:t>TAC Vote</a:t>
          </a:r>
        </a:p>
        <a:p>
          <a:r>
            <a:rPr lang="en-US" sz="1600" dirty="0"/>
            <a:t>April 29</a:t>
          </a:r>
        </a:p>
      </dgm:t>
    </dgm:pt>
    <dgm:pt modelId="{79630EC3-5494-42E6-AB80-4F6AFCBC2074}" type="parTrans" cxnId="{9F082107-CF4A-47C9-8112-811322F7559F}">
      <dgm:prSet/>
      <dgm:spPr/>
      <dgm:t>
        <a:bodyPr/>
        <a:lstStyle/>
        <a:p>
          <a:endParaRPr lang="en-US"/>
        </a:p>
      </dgm:t>
    </dgm:pt>
    <dgm:pt modelId="{9AC5D8CE-69E9-46F2-B203-ABAC0F6555F3}" type="sibTrans" cxnId="{9F082107-CF4A-47C9-8112-811322F7559F}">
      <dgm:prSet/>
      <dgm:spPr/>
      <dgm:t>
        <a:bodyPr/>
        <a:lstStyle/>
        <a:p>
          <a:endParaRPr lang="en-US"/>
        </a:p>
      </dgm:t>
    </dgm:pt>
    <dgm:pt modelId="{D880EF71-130B-4EF0-9731-D389B44C8FB5}">
      <dgm:prSet custT="1"/>
      <dgm:spPr/>
      <dgm:t>
        <a:bodyPr/>
        <a:lstStyle/>
        <a:p>
          <a:r>
            <a:rPr lang="en-US" sz="1600" dirty="0"/>
            <a:t>BOD Vote</a:t>
          </a:r>
        </a:p>
        <a:p>
          <a:r>
            <a:rPr lang="en-US" sz="1600" dirty="0"/>
            <a:t>June 1-2 </a:t>
          </a:r>
        </a:p>
      </dgm:t>
    </dgm:pt>
    <dgm:pt modelId="{B4C98D3A-B5DA-4BDE-A64F-B11D51A0ACD5}" type="parTrans" cxnId="{CA29CB61-98FB-40F8-A6CF-2958C030C083}">
      <dgm:prSet/>
      <dgm:spPr/>
      <dgm:t>
        <a:bodyPr/>
        <a:lstStyle/>
        <a:p>
          <a:endParaRPr lang="en-US"/>
        </a:p>
      </dgm:t>
    </dgm:pt>
    <dgm:pt modelId="{5BB042B8-821D-4653-9F19-AC70D640ECC2}" type="sibTrans" cxnId="{CA29CB61-98FB-40F8-A6CF-2958C030C083}">
      <dgm:prSet/>
      <dgm:spPr/>
      <dgm:t>
        <a:bodyPr/>
        <a:lstStyle/>
        <a:p>
          <a:endParaRPr lang="en-US"/>
        </a:p>
      </dgm:t>
    </dgm:pt>
    <dgm:pt modelId="{247BB3AA-7DD0-4BC1-A641-7A2AAC9CD7F4}" type="pres">
      <dgm:prSet presAssocID="{51FB683D-F076-4ECF-B557-08BCD324A549}" presName="Name0" presStyleCnt="0">
        <dgm:presLayoutVars>
          <dgm:dir/>
          <dgm:animLvl val="lvl"/>
          <dgm:resizeHandles val="exact"/>
        </dgm:presLayoutVars>
      </dgm:prSet>
      <dgm:spPr/>
    </dgm:pt>
    <dgm:pt modelId="{8C19CF89-78AA-4285-92EA-15737A38C811}" type="pres">
      <dgm:prSet presAssocID="{B90BC865-6D28-411F-A4F0-60A9ABACF70A}" presName="parTxOnly" presStyleLbl="node1" presStyleIdx="0" presStyleCnt="5">
        <dgm:presLayoutVars>
          <dgm:chMax val="0"/>
          <dgm:chPref val="0"/>
          <dgm:bulletEnabled val="1"/>
        </dgm:presLayoutVars>
      </dgm:prSet>
      <dgm:spPr/>
    </dgm:pt>
    <dgm:pt modelId="{6655ABC0-AF1A-4029-B845-2F0B61F01CA6}" type="pres">
      <dgm:prSet presAssocID="{54F1AF7B-6ECB-479C-8F2E-87B4F5132E84}" presName="parTxOnlySpace" presStyleCnt="0"/>
      <dgm:spPr/>
    </dgm:pt>
    <dgm:pt modelId="{0790F833-1934-4F43-971E-A1C86D70E186}" type="pres">
      <dgm:prSet presAssocID="{E3CC14BC-63C0-4BFD-825C-8A4976FEB315}" presName="parTxOnly" presStyleLbl="node1" presStyleIdx="1" presStyleCnt="5">
        <dgm:presLayoutVars>
          <dgm:chMax val="0"/>
          <dgm:chPref val="0"/>
          <dgm:bulletEnabled val="1"/>
        </dgm:presLayoutVars>
      </dgm:prSet>
      <dgm:spPr/>
    </dgm:pt>
    <dgm:pt modelId="{C2249ED9-4621-4457-9E8B-C4D9ACA6577C}" type="pres">
      <dgm:prSet presAssocID="{04439F5A-1E1F-4227-88B8-682D772C578B}" presName="parTxOnlySpace" presStyleCnt="0"/>
      <dgm:spPr/>
    </dgm:pt>
    <dgm:pt modelId="{6475EE2F-275E-43A7-A5B3-6AD3CDAFFFBE}" type="pres">
      <dgm:prSet presAssocID="{162F0650-F02F-49D5-9DE0-675E49B74073}" presName="parTxOnly" presStyleLbl="node1" presStyleIdx="2" presStyleCnt="5">
        <dgm:presLayoutVars>
          <dgm:chMax val="0"/>
          <dgm:chPref val="0"/>
          <dgm:bulletEnabled val="1"/>
        </dgm:presLayoutVars>
      </dgm:prSet>
      <dgm:spPr/>
    </dgm:pt>
    <dgm:pt modelId="{8B59C34B-D641-4959-93CA-8440E1FBCCC5}" type="pres">
      <dgm:prSet presAssocID="{94AB6588-01E6-413C-9EF0-3B69529A70F0}" presName="parTxOnlySpace" presStyleCnt="0"/>
      <dgm:spPr/>
    </dgm:pt>
    <dgm:pt modelId="{8799E830-AD5B-472F-B0FF-E0737884FFC0}" type="pres">
      <dgm:prSet presAssocID="{E3F4B444-83C3-4CF7-BD52-A15DD5F70E74}" presName="parTxOnly" presStyleLbl="node1" presStyleIdx="3" presStyleCnt="5">
        <dgm:presLayoutVars>
          <dgm:chMax val="0"/>
          <dgm:chPref val="0"/>
          <dgm:bulletEnabled val="1"/>
        </dgm:presLayoutVars>
      </dgm:prSet>
      <dgm:spPr/>
    </dgm:pt>
    <dgm:pt modelId="{6DF631E6-F080-4E88-89F0-194B79AF7F39}" type="pres">
      <dgm:prSet presAssocID="{9AC5D8CE-69E9-46F2-B203-ABAC0F6555F3}" presName="parTxOnlySpace" presStyleCnt="0"/>
      <dgm:spPr/>
    </dgm:pt>
    <dgm:pt modelId="{964151AC-30F1-4FF1-A4BB-247F64A5C2DF}" type="pres">
      <dgm:prSet presAssocID="{D880EF71-130B-4EF0-9731-D389B44C8FB5}" presName="parTxOnly" presStyleLbl="node1" presStyleIdx="4" presStyleCnt="5">
        <dgm:presLayoutVars>
          <dgm:chMax val="0"/>
          <dgm:chPref val="0"/>
          <dgm:bulletEnabled val="1"/>
        </dgm:presLayoutVars>
      </dgm:prSet>
      <dgm:spPr/>
    </dgm:pt>
  </dgm:ptLst>
  <dgm:cxnLst>
    <dgm:cxn modelId="{9F082107-CF4A-47C9-8112-811322F7559F}" srcId="{51FB683D-F076-4ECF-B557-08BCD324A549}" destId="{E3F4B444-83C3-4CF7-BD52-A15DD5F70E74}" srcOrd="3" destOrd="0" parTransId="{79630EC3-5494-42E6-AB80-4F6AFCBC2074}" sibTransId="{9AC5D8CE-69E9-46F2-B203-ABAC0F6555F3}"/>
    <dgm:cxn modelId="{F4E7E522-9B2A-4DEB-A9A0-BB4CF02359A8}" type="presOf" srcId="{E3F4B444-83C3-4CF7-BD52-A15DD5F70E74}" destId="{8799E830-AD5B-472F-B0FF-E0737884FFC0}" srcOrd="0" destOrd="0" presId="urn:microsoft.com/office/officeart/2005/8/layout/chevron1"/>
    <dgm:cxn modelId="{6D977F3B-A9A6-4EC4-98DB-EE7B78588792}" type="presOf" srcId="{E3CC14BC-63C0-4BFD-825C-8A4976FEB315}" destId="{0790F833-1934-4F43-971E-A1C86D70E186}" srcOrd="0" destOrd="0" presId="urn:microsoft.com/office/officeart/2005/8/layout/chevron1"/>
    <dgm:cxn modelId="{CA29CB61-98FB-40F8-A6CF-2958C030C083}" srcId="{51FB683D-F076-4ECF-B557-08BCD324A549}" destId="{D880EF71-130B-4EF0-9731-D389B44C8FB5}" srcOrd="4" destOrd="0" parTransId="{B4C98D3A-B5DA-4BDE-A64F-B11D51A0ACD5}" sibTransId="{5BB042B8-821D-4653-9F19-AC70D640ECC2}"/>
    <dgm:cxn modelId="{6496296F-BE54-45AE-AD66-B703F4B54189}" srcId="{51FB683D-F076-4ECF-B557-08BCD324A549}" destId="{162F0650-F02F-49D5-9DE0-675E49B74073}" srcOrd="2" destOrd="0" parTransId="{F5CB5EC2-1011-4655-815E-4F98C7BB4C11}" sibTransId="{94AB6588-01E6-413C-9EF0-3B69529A70F0}"/>
    <dgm:cxn modelId="{1CB1BF59-CCE5-4E4D-B9A5-BC9F61242572}" type="presOf" srcId="{51FB683D-F076-4ECF-B557-08BCD324A549}" destId="{247BB3AA-7DD0-4BC1-A641-7A2AAC9CD7F4}" srcOrd="0" destOrd="0" presId="urn:microsoft.com/office/officeart/2005/8/layout/chevron1"/>
    <dgm:cxn modelId="{7475D38F-1665-4CB3-8FE0-314286F522D8}" type="presOf" srcId="{B90BC865-6D28-411F-A4F0-60A9ABACF70A}" destId="{8C19CF89-78AA-4285-92EA-15737A38C811}" srcOrd="0" destOrd="0" presId="urn:microsoft.com/office/officeart/2005/8/layout/chevron1"/>
    <dgm:cxn modelId="{B1BA8A93-C292-4FFD-B9C2-AB18DE39C4A1}" type="presOf" srcId="{D880EF71-130B-4EF0-9731-D389B44C8FB5}" destId="{964151AC-30F1-4FF1-A4BB-247F64A5C2DF}" srcOrd="0" destOrd="0" presId="urn:microsoft.com/office/officeart/2005/8/layout/chevron1"/>
    <dgm:cxn modelId="{D6D89EB3-68A7-4F29-85FE-FC8CDF5FFAD6}" srcId="{51FB683D-F076-4ECF-B557-08BCD324A549}" destId="{B90BC865-6D28-411F-A4F0-60A9ABACF70A}" srcOrd="0" destOrd="0" parTransId="{E8E91C09-DEE3-4531-8942-A700ED68FA94}" sibTransId="{54F1AF7B-6ECB-479C-8F2E-87B4F5132E84}"/>
    <dgm:cxn modelId="{F2F0D0BB-FD19-4AE4-9DF3-069E17412466}" type="presOf" srcId="{162F0650-F02F-49D5-9DE0-675E49B74073}" destId="{6475EE2F-275E-43A7-A5B3-6AD3CDAFFFBE}" srcOrd="0" destOrd="0" presId="urn:microsoft.com/office/officeart/2005/8/layout/chevron1"/>
    <dgm:cxn modelId="{BE5ED9FD-C9EA-4A65-B724-AFA91BA2C00D}" srcId="{51FB683D-F076-4ECF-B557-08BCD324A549}" destId="{E3CC14BC-63C0-4BFD-825C-8A4976FEB315}" srcOrd="1" destOrd="0" parTransId="{24B96FD5-5FD0-480C-89A1-0C8B1D471360}" sibTransId="{04439F5A-1E1F-4227-88B8-682D772C578B}"/>
    <dgm:cxn modelId="{77B9675E-30F8-4BCA-A25F-8CEB8CB3E756}" type="presParOf" srcId="{247BB3AA-7DD0-4BC1-A641-7A2AAC9CD7F4}" destId="{8C19CF89-78AA-4285-92EA-15737A38C811}" srcOrd="0" destOrd="0" presId="urn:microsoft.com/office/officeart/2005/8/layout/chevron1"/>
    <dgm:cxn modelId="{0328E668-9895-4C5A-B442-FF5724B42F8D}" type="presParOf" srcId="{247BB3AA-7DD0-4BC1-A641-7A2AAC9CD7F4}" destId="{6655ABC0-AF1A-4029-B845-2F0B61F01CA6}" srcOrd="1" destOrd="0" presId="urn:microsoft.com/office/officeart/2005/8/layout/chevron1"/>
    <dgm:cxn modelId="{D3A43C4C-007C-4E13-9706-110859B8465F}" type="presParOf" srcId="{247BB3AA-7DD0-4BC1-A641-7A2AAC9CD7F4}" destId="{0790F833-1934-4F43-971E-A1C86D70E186}" srcOrd="2" destOrd="0" presId="urn:microsoft.com/office/officeart/2005/8/layout/chevron1"/>
    <dgm:cxn modelId="{7A0CDC52-754D-44AD-83C4-E64D5D0F1C83}" type="presParOf" srcId="{247BB3AA-7DD0-4BC1-A641-7A2AAC9CD7F4}" destId="{C2249ED9-4621-4457-9E8B-C4D9ACA6577C}" srcOrd="3" destOrd="0" presId="urn:microsoft.com/office/officeart/2005/8/layout/chevron1"/>
    <dgm:cxn modelId="{74E4E93B-82D1-4E97-8DD8-F01EFE48C579}" type="presParOf" srcId="{247BB3AA-7DD0-4BC1-A641-7A2AAC9CD7F4}" destId="{6475EE2F-275E-43A7-A5B3-6AD3CDAFFFBE}" srcOrd="4" destOrd="0" presId="urn:microsoft.com/office/officeart/2005/8/layout/chevron1"/>
    <dgm:cxn modelId="{69FBC54B-802F-4B21-BF2D-168E325F001C}" type="presParOf" srcId="{247BB3AA-7DD0-4BC1-A641-7A2AAC9CD7F4}" destId="{8B59C34B-D641-4959-93CA-8440E1FBCCC5}" srcOrd="5" destOrd="0" presId="urn:microsoft.com/office/officeart/2005/8/layout/chevron1"/>
    <dgm:cxn modelId="{C02E2217-9A18-4246-B181-579CFD7BDF76}" type="presParOf" srcId="{247BB3AA-7DD0-4BC1-A641-7A2AAC9CD7F4}" destId="{8799E830-AD5B-472F-B0FF-E0737884FFC0}" srcOrd="6" destOrd="0" presId="urn:microsoft.com/office/officeart/2005/8/layout/chevron1"/>
    <dgm:cxn modelId="{DA3D2AEF-DD91-42A2-9F55-45953A3BEFD5}" type="presParOf" srcId="{247BB3AA-7DD0-4BC1-A641-7A2AAC9CD7F4}" destId="{6DF631E6-F080-4E88-89F0-194B79AF7F39}" srcOrd="7" destOrd="0" presId="urn:microsoft.com/office/officeart/2005/8/layout/chevron1"/>
    <dgm:cxn modelId="{79CFF092-E2DD-46F7-A636-0EC87A80E813}" type="presParOf" srcId="{247BB3AA-7DD0-4BC1-A641-7A2AAC9CD7F4}" destId="{964151AC-30F1-4FF1-A4BB-247F64A5C2DF}"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9CF89-78AA-4285-92EA-15737A38C811}">
      <dsp:nvSpPr>
        <dsp:cNvPr id="0" name=""/>
        <dsp:cNvSpPr/>
      </dsp:nvSpPr>
      <dsp:spPr>
        <a:xfrm>
          <a:off x="2778" y="381793"/>
          <a:ext cx="2472531" cy="98901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ROS Vote</a:t>
          </a:r>
        </a:p>
        <a:p>
          <a:pPr marL="0" lvl="0" indent="0" algn="ctr" defTabSz="711200">
            <a:lnSpc>
              <a:spcPct val="90000"/>
            </a:lnSpc>
            <a:spcBef>
              <a:spcPct val="0"/>
            </a:spcBef>
            <a:spcAft>
              <a:spcPct val="35000"/>
            </a:spcAft>
            <a:buNone/>
          </a:pPr>
          <a:r>
            <a:rPr lang="en-US" sz="1600" kern="1200" dirty="0"/>
            <a:t>April 2</a:t>
          </a:r>
        </a:p>
      </dsp:txBody>
      <dsp:txXfrm>
        <a:off x="497284" y="381793"/>
        <a:ext cx="1483519" cy="989012"/>
      </dsp:txXfrm>
    </dsp:sp>
    <dsp:sp modelId="{0790F833-1934-4F43-971E-A1C86D70E186}">
      <dsp:nvSpPr>
        <dsp:cNvPr id="0" name=""/>
        <dsp:cNvSpPr/>
      </dsp:nvSpPr>
      <dsp:spPr>
        <a:xfrm>
          <a:off x="2228056" y="381793"/>
          <a:ext cx="2472531" cy="98901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PRS Vote </a:t>
          </a:r>
        </a:p>
        <a:p>
          <a:pPr marL="0" lvl="0" indent="0" algn="ctr" defTabSz="711200">
            <a:lnSpc>
              <a:spcPct val="90000"/>
            </a:lnSpc>
            <a:spcBef>
              <a:spcPct val="0"/>
            </a:spcBef>
            <a:spcAft>
              <a:spcPct val="35000"/>
            </a:spcAft>
            <a:buNone/>
          </a:pPr>
          <a:r>
            <a:rPr lang="en-US" sz="1600" kern="1200" dirty="0"/>
            <a:t>April 15</a:t>
          </a:r>
        </a:p>
      </dsp:txBody>
      <dsp:txXfrm>
        <a:off x="2722562" y="381793"/>
        <a:ext cx="1483519" cy="989012"/>
      </dsp:txXfrm>
    </dsp:sp>
    <dsp:sp modelId="{6475EE2F-275E-43A7-A5B3-6AD3CDAFFFBE}">
      <dsp:nvSpPr>
        <dsp:cNvPr id="0" name=""/>
        <dsp:cNvSpPr/>
      </dsp:nvSpPr>
      <dsp:spPr>
        <a:xfrm>
          <a:off x="4453334" y="381793"/>
          <a:ext cx="2472531" cy="98901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BOD Update</a:t>
          </a:r>
        </a:p>
        <a:p>
          <a:pPr marL="0" lvl="0" indent="0" algn="ctr" defTabSz="711200">
            <a:lnSpc>
              <a:spcPct val="90000"/>
            </a:lnSpc>
            <a:spcBef>
              <a:spcPct val="0"/>
            </a:spcBef>
            <a:spcAft>
              <a:spcPct val="35000"/>
            </a:spcAft>
            <a:buNone/>
          </a:pPr>
          <a:r>
            <a:rPr lang="en-US" sz="1600" kern="1200" dirty="0"/>
            <a:t>April 20-21</a:t>
          </a:r>
        </a:p>
      </dsp:txBody>
      <dsp:txXfrm>
        <a:off x="4947840" y="381793"/>
        <a:ext cx="1483519" cy="989012"/>
      </dsp:txXfrm>
    </dsp:sp>
    <dsp:sp modelId="{8799E830-AD5B-472F-B0FF-E0737884FFC0}">
      <dsp:nvSpPr>
        <dsp:cNvPr id="0" name=""/>
        <dsp:cNvSpPr/>
      </dsp:nvSpPr>
      <dsp:spPr>
        <a:xfrm>
          <a:off x="6678612" y="381793"/>
          <a:ext cx="2472531" cy="98901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TAC Vote</a:t>
          </a:r>
        </a:p>
        <a:p>
          <a:pPr marL="0" lvl="0" indent="0" algn="ctr" defTabSz="711200">
            <a:lnSpc>
              <a:spcPct val="90000"/>
            </a:lnSpc>
            <a:spcBef>
              <a:spcPct val="0"/>
            </a:spcBef>
            <a:spcAft>
              <a:spcPct val="35000"/>
            </a:spcAft>
            <a:buNone/>
          </a:pPr>
          <a:r>
            <a:rPr lang="en-US" sz="1600" kern="1200" dirty="0"/>
            <a:t>April 29</a:t>
          </a:r>
        </a:p>
      </dsp:txBody>
      <dsp:txXfrm>
        <a:off x="7173118" y="381793"/>
        <a:ext cx="1483519" cy="989012"/>
      </dsp:txXfrm>
    </dsp:sp>
    <dsp:sp modelId="{964151AC-30F1-4FF1-A4BB-247F64A5C2DF}">
      <dsp:nvSpPr>
        <dsp:cNvPr id="0" name=""/>
        <dsp:cNvSpPr/>
      </dsp:nvSpPr>
      <dsp:spPr>
        <a:xfrm>
          <a:off x="8903890" y="381793"/>
          <a:ext cx="2472531" cy="989012"/>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BOD Vote</a:t>
          </a:r>
        </a:p>
        <a:p>
          <a:pPr marL="0" lvl="0" indent="0" algn="ctr" defTabSz="711200">
            <a:lnSpc>
              <a:spcPct val="90000"/>
            </a:lnSpc>
            <a:spcBef>
              <a:spcPct val="0"/>
            </a:spcBef>
            <a:spcAft>
              <a:spcPct val="35000"/>
            </a:spcAft>
            <a:buNone/>
          </a:pPr>
          <a:r>
            <a:rPr lang="en-US" sz="1600" kern="1200" dirty="0"/>
            <a:t>June 1-2 </a:t>
          </a:r>
        </a:p>
      </dsp:txBody>
      <dsp:txXfrm>
        <a:off x="9398396" y="381793"/>
        <a:ext cx="1483519" cy="98901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3/27/2026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3/27/2026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2.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March 27,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27,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March 27,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March 27,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27,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16786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March 27,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83153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409699" y="1466849"/>
            <a:ext cx="10248900"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March 27, 2026</a:t>
            </a:fld>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409698" y="4463716"/>
            <a:ext cx="10267867"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600" b="1" dirty="0"/>
            </a:lvl1pPr>
            <a:lvl2pPr marL="457200" indent="0">
              <a:buNone/>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80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05389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March 27,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March 27,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March 27,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March 27,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March 27,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March 27,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March 27,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March 27,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16.sv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March 27,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r:embed="rId17">
            <a:extLst>
              <a:ext uri="{96DAC541-7B7A-43D3-8B79-37D633B846F1}">
                <asvg:svgBlip xmlns:asvg="http://schemas.microsoft.com/office/drawing/2016/SVG/main" r:embed="rId18"/>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70" r:id="rId13"/>
    <p:sldLayoutId id="2147483771" r:id="rId14"/>
    <p:sldLayoutId id="2147483772" r:id="rId15"/>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 id="21474837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rcot.com/files/docs/2026/01/22/Tesla-comments-_-ERCOT-VRT-_-LLWG_1.22.26.pdf" TargetMode="External"/><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s://www.ercot.com/mktrules/issues/NOGRR282#keydoc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rcot.com/files/docs/2025/12/18/282NOGRR-06-Tesla-Comments-121825.docx" TargetMode="External"/><Relationship Id="rId2" Type="http://schemas.openxmlformats.org/officeDocument/2006/relationships/hyperlink" Target="https://www.ercot.com/files/docs/2026/01/30/282NOGRR-08-ERCOT-Comments-013026.docx" TargetMode="Externa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files/docs/2026/02/16/282NOGRR-10-ERCOT-Comments-021626.docx" TargetMode="External"/><Relationship Id="rId2" Type="http://schemas.openxmlformats.org/officeDocument/2006/relationships/hyperlink" Target="https://www.ercot.com/files/docs/2026/01/23/282NOGRR-07-Onward-Energy-Comments-012326.doc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files/docs/2025/12/05/282NOGRR-05-AEP-Comments-120525.docx" TargetMode="External"/><Relationship Id="rId2" Type="http://schemas.openxmlformats.org/officeDocument/2006/relationships/hyperlink" Target="https://www.ercot.com/calendar/03052026-ROS-Meeting" TargetMode="External"/><Relationship Id="rId1" Type="http://schemas.openxmlformats.org/officeDocument/2006/relationships/slideLayout" Target="../slideLayouts/slideLayout2.xml"/><Relationship Id="rId4" Type="http://schemas.openxmlformats.org/officeDocument/2006/relationships/hyperlink" Target="https://www.ercot.com/files/docs/2026/03/11/282NOGRR-12-ERCOT-Comments-031126.docx"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rcot.com/files/docs/2026/03/11/282NOGRR-12-ERCOT-Comments-031126.docx" TargetMode="External"/><Relationship Id="rId2" Type="http://schemas.openxmlformats.org/officeDocument/2006/relationships/hyperlink" Target="https://www.ercot.com/files/docs/2026/02/09/282NOGRR-09-Data-Center-Coalition-Comments-020926.doc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2F79F2-B3BA-8940-842B-E7FE18726898}"/>
              </a:ext>
            </a:extLst>
          </p:cNvPr>
          <p:cNvSpPr>
            <a:spLocks noGrp="1"/>
          </p:cNvSpPr>
          <p:nvPr>
            <p:ph type="ctrTitle"/>
          </p:nvPr>
        </p:nvSpPr>
        <p:spPr>
          <a:xfrm>
            <a:off x="5074920" y="2062263"/>
            <a:ext cx="6316168" cy="3613708"/>
          </a:xfrm>
        </p:spPr>
        <p:txBody>
          <a:bodyPr lIns="91440" tIns="45720" rIns="91440" bIns="45720" anchor="t"/>
          <a:lstStyle/>
          <a:p>
            <a:r>
              <a:rPr lang="en-US" sz="2800" dirty="0">
                <a:solidFill>
                  <a:schemeClr val="tx2"/>
                </a:solidFill>
              </a:rPr>
              <a:t>NOGRR282 and NPRR1308 Updates</a:t>
            </a:r>
            <a:br>
              <a:rPr lang="en-US" sz="2400" dirty="0">
                <a:solidFill>
                  <a:schemeClr val="tx2"/>
                </a:solidFill>
              </a:rPr>
            </a:br>
            <a:br>
              <a:rPr lang="en-US" sz="2800" dirty="0"/>
            </a:br>
            <a:br>
              <a:rPr lang="en-US" dirty="0">
                <a:solidFill>
                  <a:schemeClr val="tx2"/>
                </a:solidFill>
              </a:rPr>
            </a:br>
            <a:br>
              <a:rPr lang="en-US" i="1" dirty="0">
                <a:solidFill>
                  <a:schemeClr val="tx2"/>
                </a:solidFill>
              </a:rPr>
            </a:br>
            <a:br>
              <a:rPr lang="en-US" i="1" dirty="0">
                <a:solidFill>
                  <a:schemeClr val="tx2"/>
                </a:solidFill>
              </a:rPr>
            </a:br>
            <a:br>
              <a:rPr lang="en-US" i="1" dirty="0">
                <a:solidFill>
                  <a:schemeClr val="tx2"/>
                </a:solidFill>
              </a:rPr>
            </a:br>
            <a:r>
              <a:rPr lang="en-US" i="1" dirty="0">
                <a:solidFill>
                  <a:schemeClr val="tx2"/>
                </a:solidFill>
              </a:rPr>
              <a:t>Patrick Gravois</a:t>
            </a:r>
            <a:br>
              <a:rPr lang="en-US" sz="1800" b="0" dirty="0"/>
            </a:br>
            <a:r>
              <a:rPr lang="en-US" sz="1800" b="0" dirty="0"/>
              <a:t>Principal Operations Engineer</a:t>
            </a:r>
            <a:br>
              <a:rPr lang="en-US" sz="1800" b="0" dirty="0"/>
            </a:br>
            <a:br>
              <a:rPr lang="en-US" b="0" dirty="0"/>
            </a:br>
            <a:br>
              <a:rPr lang="en-US" b="0" dirty="0"/>
            </a:br>
            <a:r>
              <a:rPr lang="en-US" b="0" dirty="0"/>
              <a:t>ROS Meeting</a:t>
            </a:r>
            <a:br>
              <a:rPr lang="en-US" b="0" dirty="0"/>
            </a:br>
            <a:r>
              <a:rPr lang="en-US" sz="1800" b="0" dirty="0"/>
              <a:t>April 2, 2026</a:t>
            </a:r>
            <a:br>
              <a:rPr lang="en-US" dirty="0">
                <a:solidFill>
                  <a:schemeClr val="tx2"/>
                </a:solidFill>
                <a:cs typeface="Arial"/>
              </a:rPr>
            </a:br>
            <a:endParaRPr lang="en-US" dirty="0"/>
          </a:p>
        </p:txBody>
      </p:sp>
    </p:spTree>
    <p:extLst>
      <p:ext uri="{BB962C8B-B14F-4D97-AF65-F5344CB8AC3E}">
        <p14:creationId xmlns:p14="http://schemas.microsoft.com/office/powerpoint/2010/main" val="3773123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A3A2B-B1CF-184A-3304-F030CB854FB7}"/>
              </a:ext>
            </a:extLst>
          </p:cNvPr>
          <p:cNvSpPr>
            <a:spLocks noGrp="1"/>
          </p:cNvSpPr>
          <p:nvPr>
            <p:ph type="title"/>
          </p:nvPr>
        </p:nvSpPr>
        <p:spPr/>
        <p:txBody>
          <a:bodyPr/>
          <a:lstStyle/>
          <a:p>
            <a:r>
              <a:rPr lang="en-US" dirty="0"/>
              <a:t>ERCOT 3/27/2026 Comments – Response to DCC Comments</a:t>
            </a:r>
          </a:p>
        </p:txBody>
      </p:sp>
      <p:sp>
        <p:nvSpPr>
          <p:cNvPr id="3" name="Text Placeholder 2">
            <a:extLst>
              <a:ext uri="{FF2B5EF4-FFF2-40B4-BE49-F238E27FC236}">
                <a16:creationId xmlns:a16="http://schemas.microsoft.com/office/drawing/2014/main" id="{B6CA4391-8D52-0EF4-F671-B177476C3E3A}"/>
              </a:ext>
            </a:extLst>
          </p:cNvPr>
          <p:cNvSpPr>
            <a:spLocks noGrp="1"/>
          </p:cNvSpPr>
          <p:nvPr>
            <p:ph type="body" sz="quarter" idx="16"/>
          </p:nvPr>
        </p:nvSpPr>
        <p:spPr>
          <a:xfrm>
            <a:off x="470886" y="1616075"/>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a:ea typeface="+mn-ea"/>
                <a:cs typeface="+mn-cs"/>
              </a:rPr>
              <a:t>List of DCC recommended revisions accepted as is by ERCOT</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Arial" panose="020B0604020202020204"/>
                <a:ea typeface="+mn-ea"/>
                <a:cs typeface="+mn-cs"/>
              </a:rPr>
              <a:t>Align ERCOT low frequency ride-through requirements with PRC-024: </a:t>
            </a:r>
            <a:r>
              <a:rPr kumimoji="0" lang="en-US" sz="1800" b="0" i="0" u="none" strike="noStrike" kern="1200" cap="none" spc="0" normalizeH="0" baseline="0" noProof="0" dirty="0">
                <a:ln>
                  <a:noFill/>
                </a:ln>
                <a:effectLst/>
                <a:uLnTx/>
                <a:uFillTx/>
                <a:latin typeface="Arial" panose="020B0604020202020204"/>
                <a:ea typeface="+mn-ea"/>
                <a:cs typeface="+mn-cs"/>
              </a:rPr>
              <a:t>(57.0 → 57.5) </a:t>
            </a:r>
            <a:r>
              <a:rPr kumimoji="0" lang="en-US" sz="3200" b="0" i="0" u="none" strike="noStrike" kern="1200" cap="none" spc="0" normalizeH="0" baseline="0" noProof="0" dirty="0">
                <a:ln>
                  <a:noFill/>
                </a:ln>
                <a:solidFill>
                  <a:schemeClr val="accent5"/>
                </a:solidFill>
                <a:effectLst/>
                <a:uLnTx/>
                <a:uFillTx/>
                <a:latin typeface="Wingdings" panose="05000000000000000000" pitchFamily="2" charset="2"/>
                <a:ea typeface="+mn-ea"/>
                <a:cs typeface="+mn-cs"/>
                <a:sym typeface="Wingdings" panose="05000000000000000000" pitchFamily="2" charset="2"/>
              </a:rPr>
              <a:t></a:t>
            </a:r>
            <a:endParaRPr kumimoji="0" lang="en-US" sz="2400" b="0" i="0" u="none" strike="noStrike" kern="1200" cap="none" spc="0" normalizeH="0" baseline="0" noProof="0" dirty="0">
              <a:ln>
                <a:noFill/>
              </a:ln>
              <a:solidFill>
                <a:schemeClr val="accent5"/>
              </a:solidFill>
              <a:effectLst/>
              <a:uLnTx/>
              <a:uFillTx/>
              <a:latin typeface="Wingdings" panose="05000000000000000000" pitchFamily="2" charset="2"/>
              <a:ea typeface="+mn-ea"/>
              <a:cs typeface="+mn-cs"/>
              <a:sym typeface="Wingdings" panose="05000000000000000000" pitchFamily="2" charset="2"/>
            </a:endParaRP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57.5 Hz well below last UFLS trigger</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LELs tripping at 57.5 Hz could help with frequency recovery</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Arial" panose="020B0604020202020204"/>
                <a:ea typeface="+mn-ea"/>
                <a:cs typeface="+mn-cs"/>
              </a:rPr>
              <a:t>Remove reference to positive sequence voltage in VRT requirements </a:t>
            </a:r>
            <a:r>
              <a:rPr kumimoji="0" lang="en-US" sz="3200" b="0" i="0" u="none" strike="noStrike" kern="1200" cap="none" spc="0" normalizeH="0" baseline="0" noProof="0" dirty="0">
                <a:ln>
                  <a:noFill/>
                </a:ln>
                <a:solidFill>
                  <a:schemeClr val="accent5"/>
                </a:solidFill>
                <a:effectLst/>
                <a:uLnTx/>
                <a:uFillTx/>
                <a:latin typeface="Wingdings" panose="05000000000000000000" pitchFamily="2" charset="2"/>
                <a:ea typeface="+mn-ea"/>
                <a:cs typeface="+mn-cs"/>
                <a:sym typeface="Wingdings" panose="05000000000000000000" pitchFamily="2" charset="2"/>
              </a:rPr>
              <a:t></a:t>
            </a:r>
            <a:endParaRPr kumimoji="0" lang="en-US" sz="2400" b="0" i="0" u="none" strike="noStrike" kern="1200" cap="none" spc="0" normalizeH="0" baseline="0" noProof="0" dirty="0">
              <a:ln>
                <a:noFill/>
              </a:ln>
              <a:solidFill>
                <a:schemeClr val="accent5"/>
              </a:solidFill>
              <a:effectLst/>
              <a:uLnTx/>
              <a:uFillTx/>
              <a:latin typeface="Wingdings" panose="05000000000000000000" pitchFamily="2" charset="2"/>
              <a:ea typeface="+mn-ea"/>
              <a:cs typeface="+mn-cs"/>
              <a:sym typeface="Wingdings" panose="05000000000000000000" pitchFamily="2" charset="2"/>
            </a:endParaRP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LEL facilities do not monitor positive sequence; protection schemes based on single-phase voltage</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Slightly higher potential for LELs to trip on unbalanced faults but minimal additional reliability risk</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Arial" panose="020B0604020202020204"/>
                <a:ea typeface="+mn-ea"/>
                <a:cs typeface="+mn-cs"/>
              </a:rPr>
              <a:t>Increase allowable overcurrent during voltage transient from 125% to 150% </a:t>
            </a:r>
            <a:r>
              <a:rPr kumimoji="0" lang="en-US" sz="3200" b="0" i="0" u="none" strike="noStrike" kern="1200" cap="none" spc="0" normalizeH="0" baseline="0" noProof="0" dirty="0">
                <a:ln>
                  <a:noFill/>
                </a:ln>
                <a:solidFill>
                  <a:schemeClr val="accent5"/>
                </a:solidFill>
                <a:effectLst/>
                <a:uLnTx/>
                <a:uFillTx/>
                <a:latin typeface="Wingdings" panose="05000000000000000000" pitchFamily="2" charset="2"/>
                <a:ea typeface="+mn-ea"/>
                <a:cs typeface="+mn-cs"/>
                <a:sym typeface="Wingdings" panose="05000000000000000000" pitchFamily="2" charset="2"/>
              </a:rPr>
              <a:t></a:t>
            </a:r>
            <a:endParaRPr kumimoji="0" lang="en-US" sz="1800" b="0" i="0" u="none" strike="noStrike" kern="1200" cap="none" spc="0" normalizeH="0" baseline="0" noProof="0" dirty="0">
              <a:ln>
                <a:noFill/>
              </a:ln>
              <a:solidFill>
                <a:schemeClr val="accent5"/>
              </a:solidFill>
              <a:effectLst/>
              <a:uLnTx/>
              <a:uFillTx/>
              <a:latin typeface="Wingdings" panose="05000000000000000000" pitchFamily="2" charset="2"/>
              <a:ea typeface="+mn-ea"/>
              <a:cs typeface="+mn-cs"/>
              <a:sym typeface="Wingdings" panose="05000000000000000000" pitchFamily="2" charset="2"/>
            </a:endParaRP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sym typeface="Wingdings" panose="05000000000000000000" pitchFamily="2" charset="2"/>
              </a:rPr>
              <a:t>Verified with SPWG and DWG that this is not a concern</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sym typeface="Wingdings" panose="05000000000000000000" pitchFamily="2" charset="2"/>
              </a:rPr>
              <a:t>Allows LELs to ride through down to 0.7 p.u. without any temporary load transfer needed</a:t>
            </a:r>
            <a:endParaRPr kumimoji="0" lang="en-US" sz="1800" b="0" i="0" u="none" strike="noStrike" kern="1200" cap="none" spc="0" normalizeH="0" baseline="0" noProof="0" dirty="0">
              <a:ln>
                <a:noFill/>
              </a:ln>
              <a:effectLst/>
              <a:uLnTx/>
              <a:uFillTx/>
              <a:latin typeface="Arial" panose="020B06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CC7CB176-A41E-18CC-06D3-528493167171}"/>
              </a:ext>
            </a:extLst>
          </p:cNvPr>
          <p:cNvSpPr>
            <a:spLocks noGrp="1"/>
          </p:cNvSpPr>
          <p:nvPr>
            <p:ph type="sldNum" sz="quarter" idx="12"/>
          </p:nvPr>
        </p:nvSpPr>
        <p:spPr/>
        <p:txBody>
          <a:bodyPr/>
          <a:lstStyle/>
          <a:p>
            <a:fld id="{BCDE79FB-97BA-492B-8D57-F1373F9ADA95}" type="slidenum">
              <a:rPr lang="en-US" smtClean="0"/>
              <a:t>10</a:t>
            </a:fld>
            <a:endParaRPr lang="en-US"/>
          </a:p>
        </p:txBody>
      </p:sp>
    </p:spTree>
    <p:extLst>
      <p:ext uri="{BB962C8B-B14F-4D97-AF65-F5344CB8AC3E}">
        <p14:creationId xmlns:p14="http://schemas.microsoft.com/office/powerpoint/2010/main" val="997771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77BEE-077A-FF9D-0930-E6BB78859D46}"/>
              </a:ext>
            </a:extLst>
          </p:cNvPr>
          <p:cNvSpPr>
            <a:spLocks noGrp="1"/>
          </p:cNvSpPr>
          <p:nvPr>
            <p:ph type="title"/>
          </p:nvPr>
        </p:nvSpPr>
        <p:spPr/>
        <p:txBody>
          <a:bodyPr/>
          <a:lstStyle/>
          <a:p>
            <a:r>
              <a:rPr lang="en-US" dirty="0"/>
              <a:t>ERCOT 3/27/2026 Comments – Response to DCC Comments</a:t>
            </a:r>
          </a:p>
        </p:txBody>
      </p:sp>
      <p:sp>
        <p:nvSpPr>
          <p:cNvPr id="3" name="Text Placeholder 2">
            <a:extLst>
              <a:ext uri="{FF2B5EF4-FFF2-40B4-BE49-F238E27FC236}">
                <a16:creationId xmlns:a16="http://schemas.microsoft.com/office/drawing/2014/main" id="{29752DFD-1CE9-8BDD-46C7-25B94B060445}"/>
              </a:ext>
            </a:extLst>
          </p:cNvPr>
          <p:cNvSpPr>
            <a:spLocks noGrp="1"/>
          </p:cNvSpPr>
          <p:nvPr>
            <p:ph type="body" sz="quarter" idx="16"/>
          </p:nvPr>
        </p:nvSpPr>
        <p:spPr>
          <a:xfrm>
            <a:off x="502143" y="1538177"/>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accent1"/>
                </a:solidFill>
                <a:effectLst/>
                <a:uLnTx/>
                <a:uFillTx/>
                <a:latin typeface="Arial" panose="020B0604020202020204"/>
                <a:ea typeface="+mn-ea"/>
                <a:cs typeface="+mn-cs"/>
              </a:rPr>
              <a:t>Consideration for mechanical/cooling load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effectLst/>
                <a:uLnTx/>
                <a:uFillTx/>
                <a:latin typeface="Arial" panose="020B0604020202020204"/>
                <a:ea typeface="+mn-ea"/>
                <a:cs typeface="+mn-cs"/>
              </a:rPr>
              <a:t>DCC comments request either of the following:</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VRT requirements should only apply to power electronic or computational portion of the load</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VRT requirements should only apply to 70% of the load at the LEL facility</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cannot accept the above proposed revisions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Cooling load is a considerable portion of the load and needs to ride-through to its maximum capability</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Adds additional reliability risk if cooling load is completely exempted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is amenable to allowing exemptions for deep voltage sags </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Proposed language allows cooling load to trip for voltage &lt;0.35 p.u.</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Cooling load often driven by VFDs which have difficultly riding through deep voltage sags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Limits cooling load loss to smaller area</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open to revisiting VRT requirements for cooling load once more data is available</a:t>
            </a:r>
          </a:p>
          <a:p>
            <a:endParaRPr lang="en-US" dirty="0"/>
          </a:p>
        </p:txBody>
      </p:sp>
      <p:sp>
        <p:nvSpPr>
          <p:cNvPr id="4" name="Slide Number Placeholder 3">
            <a:extLst>
              <a:ext uri="{FF2B5EF4-FFF2-40B4-BE49-F238E27FC236}">
                <a16:creationId xmlns:a16="http://schemas.microsoft.com/office/drawing/2014/main" id="{5F047A5F-1E31-932E-ED97-FDB3646568F5}"/>
              </a:ext>
            </a:extLst>
          </p:cNvPr>
          <p:cNvSpPr>
            <a:spLocks noGrp="1"/>
          </p:cNvSpPr>
          <p:nvPr>
            <p:ph type="sldNum" sz="quarter" idx="12"/>
          </p:nvPr>
        </p:nvSpPr>
        <p:spPr/>
        <p:txBody>
          <a:bodyPr/>
          <a:lstStyle/>
          <a:p>
            <a:fld id="{BCDE79FB-97BA-492B-8D57-F1373F9ADA95}" type="slidenum">
              <a:rPr lang="en-US" smtClean="0"/>
              <a:t>11</a:t>
            </a:fld>
            <a:endParaRPr lang="en-US"/>
          </a:p>
        </p:txBody>
      </p:sp>
    </p:spTree>
    <p:extLst>
      <p:ext uri="{BB962C8B-B14F-4D97-AF65-F5344CB8AC3E}">
        <p14:creationId xmlns:p14="http://schemas.microsoft.com/office/powerpoint/2010/main" val="4042094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30CAD-43CA-65E6-739A-5577F4DFEBA1}"/>
              </a:ext>
            </a:extLst>
          </p:cNvPr>
          <p:cNvSpPr>
            <a:spLocks noGrp="1"/>
          </p:cNvSpPr>
          <p:nvPr>
            <p:ph type="title"/>
          </p:nvPr>
        </p:nvSpPr>
        <p:spPr/>
        <p:txBody>
          <a:bodyPr/>
          <a:lstStyle/>
          <a:p>
            <a:r>
              <a:rPr lang="en-US" dirty="0"/>
              <a:t>ERCOT 3/27/2026 Comments – Response to DCC Comments</a:t>
            </a:r>
          </a:p>
        </p:txBody>
      </p:sp>
      <p:sp>
        <p:nvSpPr>
          <p:cNvPr id="3" name="Text Placeholder 2">
            <a:extLst>
              <a:ext uri="{FF2B5EF4-FFF2-40B4-BE49-F238E27FC236}">
                <a16:creationId xmlns:a16="http://schemas.microsoft.com/office/drawing/2014/main" id="{DE5E579B-C53F-7AA4-832F-87688F930EF5}"/>
              </a:ext>
            </a:extLst>
          </p:cNvPr>
          <p:cNvSpPr>
            <a:spLocks noGrp="1"/>
          </p:cNvSpPr>
          <p:nvPr>
            <p:ph type="body" sz="quarter" idx="16"/>
          </p:nvPr>
        </p:nvSpPr>
        <p:spPr>
          <a:xfrm>
            <a:off x="332662" y="1181100"/>
            <a:ext cx="11325937" cy="5540375"/>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chemeClr val="accent1"/>
                </a:solidFill>
                <a:effectLst/>
                <a:uLnTx/>
                <a:uFillTx/>
                <a:latin typeface="Arial" panose="020B0604020202020204"/>
                <a:ea typeface="+mn-ea"/>
                <a:cs typeface="+mn-cs"/>
              </a:rPr>
              <a:t>DCC request to revise low VRT threshold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DCC propose revising the low VRT threshold from </a:t>
            </a:r>
            <a:r>
              <a:rPr kumimoji="0" lang="en-US" sz="1800" b="1" i="0" u="none" strike="noStrike" kern="1200" cap="none" spc="0" normalizeH="0" baseline="0" noProof="0" dirty="0">
                <a:ln>
                  <a:noFill/>
                </a:ln>
                <a:effectLst/>
                <a:uLnTx/>
                <a:uFillTx/>
                <a:latin typeface="Arial" panose="020B0604020202020204"/>
                <a:ea typeface="+mn-ea"/>
                <a:cs typeface="+mn-cs"/>
              </a:rPr>
              <a:t>0.20 pu for 0.15 sec </a:t>
            </a:r>
            <a:r>
              <a:rPr kumimoji="0" lang="en-US" sz="1800" b="0" i="0" u="none" strike="noStrike" kern="1200" cap="none" spc="0" normalizeH="0" baseline="0" noProof="0" dirty="0">
                <a:ln>
                  <a:noFill/>
                </a:ln>
                <a:effectLst/>
                <a:uLnTx/>
                <a:uFillTx/>
                <a:latin typeface="Arial" panose="020B0604020202020204"/>
                <a:ea typeface="+mn-ea"/>
                <a:cs typeface="+mn-cs"/>
              </a:rPr>
              <a:t>to </a:t>
            </a:r>
            <a:r>
              <a:rPr kumimoji="0" lang="en-US" sz="1800" b="1" i="0" u="none" strike="noStrike" kern="1200" cap="none" spc="0" normalizeH="0" baseline="0" noProof="0" dirty="0">
                <a:ln>
                  <a:noFill/>
                </a:ln>
                <a:effectLst/>
                <a:uLnTx/>
                <a:uFillTx/>
                <a:latin typeface="Arial" panose="020B0604020202020204"/>
                <a:ea typeface="+mn-ea"/>
                <a:cs typeface="+mn-cs"/>
              </a:rPr>
              <a:t>0.35 pu for 0.02 sec</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Claim that only 3-phase faults directly outside LEL facility would cause voltage this low</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must plan for worst-case scenarios; 3-phase faults do occur and are credible NERC defined contingencies in TPL standards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3-phase fault near area with congested data center load could cause load loss exceeding stability limits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Arial" panose="020B0604020202020204"/>
                <a:ea typeface="+mn-ea"/>
                <a:cs typeface="+mn-cs"/>
              </a:rPr>
              <a:t>ERCOT agrees to increase voltage magnitude threshold to 0.35 pu but duration remains 0.15 sec</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srgbClr val="5B6770"/>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chemeClr val="accent1"/>
                </a:solidFill>
                <a:effectLst/>
                <a:uLnTx/>
                <a:uFillTx/>
                <a:latin typeface="Arial" panose="020B0604020202020204"/>
                <a:ea typeface="+mn-ea"/>
                <a:cs typeface="+mn-cs"/>
              </a:rPr>
              <a:t>DCC request for allowing load-transfer schemes that coordinate with transmission events/TDSP reclosing schemes</a:t>
            </a:r>
            <a:r>
              <a:rPr kumimoji="0" lang="en-US" sz="2000" b="1" i="0" u="none" strike="noStrike" kern="1200" cap="none" spc="0" normalizeH="0" baseline="0" noProof="0" dirty="0">
                <a:ln>
                  <a:noFill/>
                </a:ln>
                <a:solidFill>
                  <a:srgbClr val="5B6770"/>
                </a:solidFill>
                <a:effectLst/>
                <a:uLnTx/>
                <a:uFillTx/>
                <a:latin typeface="Arial" panose="020B0604020202020204"/>
                <a:ea typeface="+mn-ea"/>
                <a:cs typeface="+mn-cs"/>
              </a:rPr>
              <a:t> </a:t>
            </a:r>
            <a:r>
              <a:rPr kumimoji="0" lang="en-US" sz="2800" b="0" i="0" u="none" strike="noStrike" kern="1200" cap="none" spc="0" normalizeH="0" baseline="0" noProof="0" dirty="0">
                <a:ln>
                  <a:noFill/>
                </a:ln>
                <a:solidFill>
                  <a:srgbClr val="26D07C"/>
                </a:solidFill>
                <a:effectLst/>
                <a:uLnTx/>
                <a:uFillTx/>
                <a:latin typeface="Wingdings" panose="05000000000000000000" pitchFamily="2" charset="2"/>
                <a:ea typeface="+mn-ea"/>
                <a:cs typeface="+mn-cs"/>
                <a:sym typeface="Wingdings" panose="05000000000000000000" pitchFamily="2" charset="2"/>
              </a:rPr>
              <a:t></a:t>
            </a:r>
            <a:endParaRPr kumimoji="0" lang="en-US" sz="2000" b="1" i="0" u="none" strike="noStrike" kern="1200" cap="none" spc="0" normalizeH="0" baseline="0" noProof="0" dirty="0">
              <a:ln>
                <a:noFill/>
              </a:ln>
              <a:solidFill>
                <a:srgbClr val="5B6770"/>
              </a:solidFill>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Section 2.15(3)(7) prohibits load-transfer or trip schemes that count number of voltage sags/swells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Major contributor to data center load loss during Dominion events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DCC requests exemptions for such schemes that are coordinated with TDSP reclosing schemes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Arial" panose="020B0604020202020204"/>
                <a:ea typeface="+mn-ea"/>
                <a:cs typeface="+mn-cs"/>
              </a:rPr>
              <a:t>ERCOT proposes such a scheme may be implemented but LEL must remain connected for a minimum of 6 voltage sags/swells within a period of 90 seconds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Outside the range of reclosing schemes in ERCOT</a:t>
            </a:r>
          </a:p>
          <a:p>
            <a:endParaRPr lang="en-US" dirty="0"/>
          </a:p>
        </p:txBody>
      </p:sp>
      <p:sp>
        <p:nvSpPr>
          <p:cNvPr id="4" name="Slide Number Placeholder 3">
            <a:extLst>
              <a:ext uri="{FF2B5EF4-FFF2-40B4-BE49-F238E27FC236}">
                <a16:creationId xmlns:a16="http://schemas.microsoft.com/office/drawing/2014/main" id="{C6E4C1B5-6859-BFC6-CF44-31288139EB46}"/>
              </a:ext>
            </a:extLst>
          </p:cNvPr>
          <p:cNvSpPr>
            <a:spLocks noGrp="1"/>
          </p:cNvSpPr>
          <p:nvPr>
            <p:ph type="sldNum" sz="quarter" idx="12"/>
          </p:nvPr>
        </p:nvSpPr>
        <p:spPr/>
        <p:txBody>
          <a:bodyPr/>
          <a:lstStyle/>
          <a:p>
            <a:fld id="{BCDE79FB-97BA-492B-8D57-F1373F9ADA95}" type="slidenum">
              <a:rPr lang="en-US" smtClean="0"/>
              <a:t>12</a:t>
            </a:fld>
            <a:endParaRPr lang="en-US"/>
          </a:p>
        </p:txBody>
      </p:sp>
    </p:spTree>
    <p:extLst>
      <p:ext uri="{BB962C8B-B14F-4D97-AF65-F5344CB8AC3E}">
        <p14:creationId xmlns:p14="http://schemas.microsoft.com/office/powerpoint/2010/main" val="2136837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1F418-CAAF-11E7-86B9-AAD8500FD626}"/>
              </a:ext>
            </a:extLst>
          </p:cNvPr>
          <p:cNvSpPr>
            <a:spLocks noGrp="1"/>
          </p:cNvSpPr>
          <p:nvPr>
            <p:ph type="title"/>
          </p:nvPr>
        </p:nvSpPr>
        <p:spPr/>
        <p:txBody>
          <a:bodyPr/>
          <a:lstStyle/>
          <a:p>
            <a:r>
              <a:rPr lang="en-US" dirty="0"/>
              <a:t>ERCOT 3/27/2026 Comments – Response to DCC Comments</a:t>
            </a:r>
          </a:p>
        </p:txBody>
      </p:sp>
      <p:sp>
        <p:nvSpPr>
          <p:cNvPr id="3" name="Text Placeholder 2">
            <a:extLst>
              <a:ext uri="{FF2B5EF4-FFF2-40B4-BE49-F238E27FC236}">
                <a16:creationId xmlns:a16="http://schemas.microsoft.com/office/drawing/2014/main" id="{CC18308C-FDE5-F47F-D28E-3AD7B31F54D2}"/>
              </a:ext>
            </a:extLst>
          </p:cNvPr>
          <p:cNvSpPr>
            <a:spLocks noGrp="1"/>
          </p:cNvSpPr>
          <p:nvPr>
            <p:ph type="body" sz="quarter" idx="16"/>
          </p:nvPr>
        </p:nvSpPr>
        <p:spPr>
          <a:xfrm>
            <a:off x="404037" y="1282995"/>
            <a:ext cx="11285820" cy="5330455"/>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chemeClr val="accent1"/>
                </a:solidFill>
                <a:effectLst/>
                <a:uLnTx/>
                <a:uFillTx/>
                <a:latin typeface="Arial" panose="020B0604020202020204"/>
                <a:ea typeface="+mn-ea"/>
                <a:cs typeface="+mn-cs"/>
              </a:rPr>
              <a:t>DCC request to decrease overvoltage VRT threshold and allow for 2% tolerance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DCC request change of 1.10 &lt; V ≤ 1.20 voltage range to be reduced from 2 seconds to 0.5 seconds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Also request a 2% tolerance may be applied to overvoltage settings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has the following concerns with these changes: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Load loss events can lead to overvoltage in the area once fault is cleared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LELs that rode-through low voltage event may end up tripping on overvoltage; increasing event magnitude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proposes the following:</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Duration of the 1.10 &lt; V ≤ 1.20 voltage range be reduced from 2.0 seconds to 1.0 second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NOGRR282 provides grace period until 1/1/2028 such that LEL may trip for overvoltage &gt;1.08 pu after 5 seconds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After 1/1/2028 LEL must be able to operate continuously up to 1.1 p.u.</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Additional considerations: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VRT requirements are based at the Service Delivery Point or POIB; voltage would typically be lower within the </a:t>
            </a:r>
            <a:br>
              <a:rPr kumimoji="0" lang="en-US" sz="1600" b="0" i="0" u="none" strike="noStrike" kern="1200" cap="none" spc="0" normalizeH="0" baseline="0" noProof="0" dirty="0">
                <a:ln>
                  <a:noFill/>
                </a:ln>
                <a:effectLst/>
                <a:uLnTx/>
                <a:uFillTx/>
                <a:latin typeface="Arial" panose="020B0604020202020204"/>
                <a:ea typeface="+mn-ea"/>
                <a:cs typeface="+mn-cs"/>
              </a:rPr>
            </a:br>
            <a:r>
              <a:rPr kumimoji="0" lang="en-US" sz="1600" b="0" i="0" u="none" strike="noStrike" kern="1200" cap="none" spc="0" normalizeH="0" baseline="0" noProof="0" dirty="0">
                <a:ln>
                  <a:noFill/>
                </a:ln>
                <a:effectLst/>
                <a:uLnTx/>
                <a:uFillTx/>
                <a:latin typeface="Arial" panose="020B0604020202020204"/>
                <a:ea typeface="+mn-ea"/>
                <a:cs typeface="+mn-cs"/>
              </a:rPr>
              <a:t>LEL facility</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Dynamic and static reactive devices should be used to alleviate overvoltage concerns within the LEL facility</a:t>
            </a:r>
          </a:p>
          <a:p>
            <a:endParaRPr lang="en-US" dirty="0"/>
          </a:p>
        </p:txBody>
      </p:sp>
      <p:sp>
        <p:nvSpPr>
          <p:cNvPr id="4" name="Slide Number Placeholder 3">
            <a:extLst>
              <a:ext uri="{FF2B5EF4-FFF2-40B4-BE49-F238E27FC236}">
                <a16:creationId xmlns:a16="http://schemas.microsoft.com/office/drawing/2014/main" id="{8A51479A-5E30-72F7-4892-4AE9C2BA29EF}"/>
              </a:ext>
            </a:extLst>
          </p:cNvPr>
          <p:cNvSpPr>
            <a:spLocks noGrp="1"/>
          </p:cNvSpPr>
          <p:nvPr>
            <p:ph type="sldNum" sz="quarter" idx="12"/>
          </p:nvPr>
        </p:nvSpPr>
        <p:spPr/>
        <p:txBody>
          <a:bodyPr/>
          <a:lstStyle/>
          <a:p>
            <a:fld id="{BCDE79FB-97BA-492B-8D57-F1373F9ADA95}" type="slidenum">
              <a:rPr lang="en-US" smtClean="0"/>
              <a:t>13</a:t>
            </a:fld>
            <a:endParaRPr lang="en-US" dirty="0"/>
          </a:p>
        </p:txBody>
      </p:sp>
    </p:spTree>
    <p:extLst>
      <p:ext uri="{BB962C8B-B14F-4D97-AF65-F5344CB8AC3E}">
        <p14:creationId xmlns:p14="http://schemas.microsoft.com/office/powerpoint/2010/main" val="3111673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CE632-B49B-E982-D4B9-B0885C421383}"/>
              </a:ext>
            </a:extLst>
          </p:cNvPr>
          <p:cNvSpPr>
            <a:spLocks noGrp="1"/>
          </p:cNvSpPr>
          <p:nvPr>
            <p:ph type="title"/>
          </p:nvPr>
        </p:nvSpPr>
        <p:spPr/>
        <p:txBody>
          <a:bodyPr/>
          <a:lstStyle/>
          <a:p>
            <a:r>
              <a:rPr lang="en-US" dirty="0"/>
              <a:t>ERCOT 3/27/2026 Comments – Response to DCC Comments</a:t>
            </a:r>
          </a:p>
        </p:txBody>
      </p:sp>
      <p:sp>
        <p:nvSpPr>
          <p:cNvPr id="3" name="Text Placeholder 2">
            <a:extLst>
              <a:ext uri="{FF2B5EF4-FFF2-40B4-BE49-F238E27FC236}">
                <a16:creationId xmlns:a16="http://schemas.microsoft.com/office/drawing/2014/main" id="{A927A0DD-5B5A-FBA3-6985-88700B6CEABD}"/>
              </a:ext>
            </a:extLst>
          </p:cNvPr>
          <p:cNvSpPr>
            <a:spLocks noGrp="1"/>
          </p:cNvSpPr>
          <p:nvPr>
            <p:ph type="body" sz="quarter" idx="16"/>
          </p:nvPr>
        </p:nvSpPr>
        <p:spPr>
          <a:xfrm>
            <a:off x="470886" y="1181100"/>
            <a:ext cx="11187714" cy="507871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chemeClr val="accent1"/>
                </a:solidFill>
                <a:effectLst/>
                <a:uLnTx/>
                <a:uFillTx/>
                <a:latin typeface="Arial" panose="020B0604020202020204"/>
                <a:ea typeface="+mn-ea"/>
                <a:cs typeface="+mn-cs"/>
              </a:rPr>
              <a:t>DCC request to allow short-duration (0.5 sec or less) post fault active power recovery </a:t>
            </a:r>
            <a:r>
              <a:rPr kumimoji="0" lang="en-US" sz="3200" b="0" i="0" u="none" strike="noStrike" kern="1200" cap="none" spc="0" normalizeH="0" baseline="0" noProof="0" dirty="0">
                <a:ln>
                  <a:noFill/>
                </a:ln>
                <a:solidFill>
                  <a:srgbClr val="26D07C"/>
                </a:solidFill>
                <a:effectLst/>
                <a:uLnTx/>
                <a:uFillTx/>
                <a:latin typeface="Wingdings" panose="05000000000000000000" pitchFamily="2" charset="2"/>
                <a:ea typeface="+mn-ea"/>
                <a:cs typeface="+mn-cs"/>
                <a:sym typeface="Wingdings" panose="05000000000000000000" pitchFamily="2" charset="2"/>
              </a:rPr>
              <a:t></a:t>
            </a:r>
            <a:endParaRPr kumimoji="0" lang="en-US" sz="2000" b="1" i="0" u="none" strike="noStrike" kern="1200" cap="none" spc="0" normalizeH="0" baseline="0" noProof="0" dirty="0">
              <a:ln>
                <a:noFill/>
              </a:ln>
              <a:solidFill>
                <a:srgbClr val="5B6770"/>
              </a:solidFill>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Section 2.15(3)(c)(ii) requires LELs to continue consuming power from grid during voltage condition between 0.5 and 0.8 pu at the POIB, after 1/1/2028</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Section 2.15(3)(e) allows for a load transfer scheme for voltages below 0.8 p.u.</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No requirement for this scheme to continue consuming power</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Active power does fall to 0 MW temporarily</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DCC proposes the following:</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Allow similar performance for voltage conditions below 0.8 pu</a:t>
            </a:r>
            <a:br>
              <a:rPr kumimoji="0" lang="en-US" sz="1600" b="0" i="0" u="none" strike="noStrike" kern="1200" cap="none" spc="0" normalizeH="0" baseline="0" noProof="0" dirty="0">
                <a:ln>
                  <a:noFill/>
                </a:ln>
                <a:effectLst/>
                <a:uLnTx/>
                <a:uFillTx/>
                <a:latin typeface="Arial" panose="020B0604020202020204"/>
                <a:ea typeface="+mn-ea"/>
                <a:cs typeface="+mn-cs"/>
              </a:rPr>
            </a:br>
            <a:r>
              <a:rPr kumimoji="0" lang="en-US" sz="1600" b="0" i="0" u="none" strike="noStrike" kern="1200" cap="none" spc="0" normalizeH="0" baseline="0" noProof="0" dirty="0">
                <a:ln>
                  <a:noFill/>
                </a:ln>
                <a:effectLst/>
                <a:uLnTx/>
                <a:uFillTx/>
                <a:latin typeface="Arial" panose="020B0604020202020204"/>
                <a:ea typeface="+mn-ea"/>
                <a:cs typeface="+mn-cs"/>
              </a:rPr>
              <a:t>after 1/1/2028</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Active power recovery would be 0.5 sec or less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response: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Although preferable to continue consuming power during</a:t>
            </a:r>
            <a:br>
              <a:rPr kumimoji="0" lang="en-US" sz="1800" b="0" i="0" u="none" strike="noStrike" kern="1200" cap="none" spc="0" normalizeH="0" baseline="0" noProof="0" dirty="0">
                <a:ln>
                  <a:noFill/>
                </a:ln>
                <a:effectLst/>
                <a:uLnTx/>
                <a:uFillTx/>
                <a:latin typeface="Arial" panose="020B0604020202020204"/>
                <a:ea typeface="+mn-ea"/>
                <a:cs typeface="+mn-cs"/>
              </a:rPr>
            </a:br>
            <a:r>
              <a:rPr kumimoji="0" lang="en-US" sz="1800" b="0" i="0" u="none" strike="noStrike" kern="1200" cap="none" spc="0" normalizeH="0" baseline="0" noProof="0" dirty="0">
                <a:ln>
                  <a:noFill/>
                </a:ln>
                <a:effectLst/>
                <a:uLnTx/>
                <a:uFillTx/>
                <a:latin typeface="Arial" panose="020B0604020202020204"/>
                <a:ea typeface="+mn-ea"/>
                <a:cs typeface="+mn-cs"/>
              </a:rPr>
              <a:t>shallow voltage sags, this performance is acceptable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Revised Section 2.15(3)(e) such that LEL shall begin returning to grid within 0.25 sec and shall return to at least 90% of pre-disturbance consumption within 0.5 seconds of voltage recovery</a:t>
            </a:r>
          </a:p>
          <a:p>
            <a:endParaRPr lang="en-US" dirty="0"/>
          </a:p>
        </p:txBody>
      </p:sp>
      <p:sp>
        <p:nvSpPr>
          <p:cNvPr id="4" name="Slide Number Placeholder 3">
            <a:extLst>
              <a:ext uri="{FF2B5EF4-FFF2-40B4-BE49-F238E27FC236}">
                <a16:creationId xmlns:a16="http://schemas.microsoft.com/office/drawing/2014/main" id="{9DE77F89-7295-A968-81D4-B3DC8BA10251}"/>
              </a:ext>
            </a:extLst>
          </p:cNvPr>
          <p:cNvSpPr>
            <a:spLocks noGrp="1"/>
          </p:cNvSpPr>
          <p:nvPr>
            <p:ph type="sldNum" sz="quarter" idx="12"/>
          </p:nvPr>
        </p:nvSpPr>
        <p:spPr/>
        <p:txBody>
          <a:bodyPr/>
          <a:lstStyle/>
          <a:p>
            <a:fld id="{BCDE79FB-97BA-492B-8D57-F1373F9ADA95}" type="slidenum">
              <a:rPr lang="en-US" smtClean="0"/>
              <a:t>14</a:t>
            </a:fld>
            <a:endParaRPr lang="en-US"/>
          </a:p>
        </p:txBody>
      </p:sp>
      <p:pic>
        <p:nvPicPr>
          <p:cNvPr id="5" name="Picture 4">
            <a:extLst>
              <a:ext uri="{FF2B5EF4-FFF2-40B4-BE49-F238E27FC236}">
                <a16:creationId xmlns:a16="http://schemas.microsoft.com/office/drawing/2014/main" id="{1E6CADCE-1707-64E7-FF85-0F9026E9F282}"/>
              </a:ext>
            </a:extLst>
          </p:cNvPr>
          <p:cNvPicPr>
            <a:picLocks noChangeAspect="1"/>
          </p:cNvPicPr>
          <p:nvPr/>
        </p:nvPicPr>
        <p:blipFill>
          <a:blip r:embed="rId2"/>
          <a:stretch>
            <a:fillRect/>
          </a:stretch>
        </p:blipFill>
        <p:spPr>
          <a:xfrm>
            <a:off x="7295034" y="2768102"/>
            <a:ext cx="4426080" cy="2767824"/>
          </a:xfrm>
          <a:prstGeom prst="rect">
            <a:avLst/>
          </a:prstGeom>
        </p:spPr>
      </p:pic>
      <p:sp>
        <p:nvSpPr>
          <p:cNvPr id="6" name="TextBox 5">
            <a:extLst>
              <a:ext uri="{FF2B5EF4-FFF2-40B4-BE49-F238E27FC236}">
                <a16:creationId xmlns:a16="http://schemas.microsoft.com/office/drawing/2014/main" id="{2F74DD83-A5F5-E1A1-8312-C851D6697A22}"/>
              </a:ext>
            </a:extLst>
          </p:cNvPr>
          <p:cNvSpPr txBox="1"/>
          <p:nvPr/>
        </p:nvSpPr>
        <p:spPr>
          <a:xfrm>
            <a:off x="7758714" y="6308079"/>
            <a:ext cx="3962400" cy="46166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rPr>
              <a:t>**Plot is an example of LEL load transfer scheme from </a:t>
            </a:r>
            <a:br>
              <a:rPr kumimoji="0" lang="en-US" sz="1200" b="0" i="0" u="none" strike="noStrike" kern="0" cap="none" spc="0" normalizeH="0" baseline="0" noProof="0" dirty="0">
                <a:ln>
                  <a:noFill/>
                </a:ln>
                <a:solidFill>
                  <a:prstClr val="black"/>
                </a:solidFill>
                <a:effectLst/>
                <a:uLnTx/>
                <a:uFillTx/>
              </a:rPr>
            </a:br>
            <a:r>
              <a:rPr kumimoji="0" lang="en-US" sz="1200" b="0" i="0" u="none" strike="noStrike" kern="0" cap="none" spc="0" normalizeH="0" baseline="0" noProof="0" dirty="0">
                <a:ln>
                  <a:noFill/>
                </a:ln>
                <a:solidFill>
                  <a:schemeClr val="accent1"/>
                </a:solidFill>
                <a:effectLst/>
                <a:uLnTx/>
                <a:uFillTx/>
                <a:hlinkClick r:id="rId3">
                  <a:extLst>
                    <a:ext uri="{A12FA001-AC4F-418D-AE19-62706E023703}">
                      <ahyp:hlinkClr xmlns:ahyp="http://schemas.microsoft.com/office/drawing/2018/hyperlinkcolor" val="tx"/>
                    </a:ext>
                  </a:extLst>
                </a:hlinkClick>
              </a:rPr>
              <a:t>Tesla presentation </a:t>
            </a:r>
            <a:r>
              <a:rPr kumimoji="0" lang="en-US" sz="1200" b="0" i="0" u="none" strike="noStrike" kern="0" cap="none" spc="0" normalizeH="0" baseline="0" noProof="0" dirty="0">
                <a:ln>
                  <a:noFill/>
                </a:ln>
                <a:solidFill>
                  <a:prstClr val="black"/>
                </a:solidFill>
                <a:effectLst/>
                <a:uLnTx/>
                <a:uFillTx/>
              </a:rPr>
              <a:t>from Jan. 22, 2026, LLWG meeting</a:t>
            </a:r>
          </a:p>
        </p:txBody>
      </p:sp>
    </p:spTree>
    <p:extLst>
      <p:ext uri="{BB962C8B-B14F-4D97-AF65-F5344CB8AC3E}">
        <p14:creationId xmlns:p14="http://schemas.microsoft.com/office/powerpoint/2010/main" val="3863576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E77A0-834F-6F2B-091A-6B353C880751}"/>
              </a:ext>
            </a:extLst>
          </p:cNvPr>
          <p:cNvSpPr>
            <a:spLocks noGrp="1"/>
          </p:cNvSpPr>
          <p:nvPr>
            <p:ph type="title"/>
          </p:nvPr>
        </p:nvSpPr>
        <p:spPr/>
        <p:txBody>
          <a:bodyPr/>
          <a:lstStyle/>
          <a:p>
            <a:r>
              <a:rPr lang="en-US" dirty="0"/>
              <a:t>ERCOT 3/27/2026 Comments – Response to DCC Comments</a:t>
            </a:r>
          </a:p>
        </p:txBody>
      </p:sp>
      <p:sp>
        <p:nvSpPr>
          <p:cNvPr id="3" name="Text Placeholder 2">
            <a:extLst>
              <a:ext uri="{FF2B5EF4-FFF2-40B4-BE49-F238E27FC236}">
                <a16:creationId xmlns:a16="http://schemas.microsoft.com/office/drawing/2014/main" id="{D2F00143-641B-5BE1-474F-90B6F24EFC3B}"/>
              </a:ext>
            </a:extLst>
          </p:cNvPr>
          <p:cNvSpPr>
            <a:spLocks noGrp="1"/>
          </p:cNvSpPr>
          <p:nvPr>
            <p:ph type="body" sz="quarter" idx="16"/>
          </p:nvPr>
        </p:nvSpPr>
        <p:spPr>
          <a:xfrm>
            <a:off x="395817" y="1222744"/>
            <a:ext cx="11187714" cy="50292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chemeClr val="accent1"/>
                </a:solidFill>
                <a:effectLst/>
                <a:uLnTx/>
                <a:uFillTx/>
                <a:latin typeface="Arial" panose="020B0604020202020204"/>
                <a:ea typeface="+mn-ea"/>
                <a:cs typeface="+mn-cs"/>
              </a:rPr>
              <a:t>Change date for meeting the exemption criteria from 11/14/2025 to 6/30/2026</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cannot support changing this date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NOGRR282 as written allows the following exemptions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All LELs operational or approved to energize prior to 11/14/2025</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All LELs with LLIS approved and meet PG Section 9.5 criteria before 11/14/2025</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LELs submitted through RPG process with energization before 1/1/2027</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Extending the exemption date would lead to </a:t>
            </a:r>
            <a:br>
              <a:rPr kumimoji="0" lang="en-US" sz="1800" b="0" i="0" u="none" strike="noStrike" kern="1200" cap="none" spc="0" normalizeH="0" baseline="0" noProof="0" dirty="0">
                <a:ln>
                  <a:noFill/>
                </a:ln>
                <a:effectLst/>
                <a:uLnTx/>
                <a:uFillTx/>
                <a:latin typeface="Arial" panose="020B0604020202020204"/>
                <a:ea typeface="+mn-ea"/>
                <a:cs typeface="+mn-cs"/>
              </a:rPr>
            </a:br>
            <a:r>
              <a:rPr kumimoji="0" lang="en-US" sz="1800" b="0" i="0" u="none" strike="noStrike" kern="1200" cap="none" spc="0" normalizeH="0" baseline="0" noProof="0" dirty="0">
                <a:ln>
                  <a:noFill/>
                </a:ln>
                <a:effectLst/>
                <a:uLnTx/>
                <a:uFillTx/>
                <a:latin typeface="Arial" panose="020B0604020202020204"/>
                <a:ea typeface="+mn-ea"/>
                <a:cs typeface="+mn-cs"/>
              </a:rPr>
              <a:t>even more LELs without ride-through capability</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effectLst/>
              <a:uLnTx/>
              <a:uFillTx/>
              <a:latin typeface="Arial" panose="020B0604020202020204"/>
              <a:ea typeface="+mn-ea"/>
              <a:cs typeface="+mn-cs"/>
            </a:endParaRP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Additional LELs that may be subject to System </a:t>
            </a:r>
            <a:br>
              <a:rPr kumimoji="0" lang="en-US" sz="1600" b="0" i="0" u="none" strike="noStrike" kern="1200" cap="none" spc="0" normalizeH="0" baseline="0" noProof="0" dirty="0">
                <a:ln>
                  <a:noFill/>
                </a:ln>
                <a:effectLst/>
                <a:uLnTx/>
                <a:uFillTx/>
                <a:latin typeface="Arial" panose="020B0604020202020204"/>
                <a:ea typeface="+mn-ea"/>
                <a:cs typeface="+mn-cs"/>
              </a:rPr>
            </a:br>
            <a:r>
              <a:rPr kumimoji="0" lang="en-US" sz="1600" b="0" i="0" u="none" strike="noStrike" kern="1200" cap="none" spc="0" normalizeH="0" baseline="0" noProof="0" dirty="0">
                <a:ln>
                  <a:noFill/>
                </a:ln>
                <a:effectLst/>
                <a:uLnTx/>
                <a:uFillTx/>
                <a:latin typeface="Arial" panose="020B0604020202020204"/>
                <a:ea typeface="+mn-ea"/>
                <a:cs typeface="+mn-cs"/>
              </a:rPr>
              <a:t>Operating Limits needed to prevent potential </a:t>
            </a:r>
            <a:br>
              <a:rPr kumimoji="0" lang="en-US" sz="1600" b="0" i="0" u="none" strike="noStrike" kern="1200" cap="none" spc="0" normalizeH="0" baseline="0" noProof="0" dirty="0">
                <a:ln>
                  <a:noFill/>
                </a:ln>
                <a:effectLst/>
                <a:uLnTx/>
                <a:uFillTx/>
                <a:latin typeface="Arial" panose="020B0604020202020204"/>
                <a:ea typeface="+mn-ea"/>
                <a:cs typeface="+mn-cs"/>
              </a:rPr>
            </a:br>
            <a:r>
              <a:rPr kumimoji="0" lang="en-US" sz="1600" b="0" i="0" u="none" strike="noStrike" kern="1200" cap="none" spc="0" normalizeH="0" baseline="0" noProof="0" dirty="0">
                <a:ln>
                  <a:noFill/>
                </a:ln>
                <a:effectLst/>
                <a:uLnTx/>
                <a:uFillTx/>
                <a:latin typeface="Arial" panose="020B0604020202020204"/>
                <a:ea typeface="+mn-ea"/>
                <a:cs typeface="+mn-cs"/>
              </a:rPr>
              <a:t>frequency and voltage instability from excessive</a:t>
            </a:r>
            <a:br>
              <a:rPr kumimoji="0" lang="en-US" sz="1600" b="0" i="0" u="none" strike="noStrike" kern="1200" cap="none" spc="0" normalizeH="0" baseline="0" noProof="0" dirty="0">
                <a:ln>
                  <a:noFill/>
                </a:ln>
                <a:effectLst/>
                <a:uLnTx/>
                <a:uFillTx/>
                <a:latin typeface="Arial" panose="020B0604020202020204"/>
                <a:ea typeface="+mn-ea"/>
                <a:cs typeface="+mn-cs"/>
              </a:rPr>
            </a:br>
            <a:r>
              <a:rPr kumimoji="0" lang="en-US" sz="1600" b="0" i="0" u="none" strike="noStrike" kern="1200" cap="none" spc="0" normalizeH="0" baseline="0" noProof="0" dirty="0">
                <a:ln>
                  <a:noFill/>
                </a:ln>
                <a:effectLst/>
                <a:uLnTx/>
                <a:uFillTx/>
                <a:latin typeface="Arial" panose="020B0604020202020204"/>
                <a:ea typeface="+mn-ea"/>
                <a:cs typeface="+mn-cs"/>
              </a:rPr>
              <a:t>load loss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An additional ~3,600 MW of LELs have had LLIS</a:t>
            </a:r>
            <a:br>
              <a:rPr kumimoji="0" lang="en-US" sz="1600" b="0" i="0" u="none" strike="noStrike" kern="1200" cap="none" spc="0" normalizeH="0" baseline="0" noProof="0" dirty="0">
                <a:ln>
                  <a:noFill/>
                </a:ln>
                <a:effectLst/>
                <a:uLnTx/>
                <a:uFillTx/>
                <a:latin typeface="Arial" panose="020B0604020202020204"/>
                <a:ea typeface="+mn-ea"/>
                <a:cs typeface="+mn-cs"/>
              </a:rPr>
            </a:br>
            <a:r>
              <a:rPr kumimoji="0" lang="en-US" sz="1600" b="0" i="0" u="none" strike="noStrike" kern="1200" cap="none" spc="0" normalizeH="0" baseline="0" noProof="0" dirty="0">
                <a:ln>
                  <a:noFill/>
                </a:ln>
                <a:effectLst/>
                <a:uLnTx/>
                <a:uFillTx/>
                <a:latin typeface="Arial" panose="020B0604020202020204"/>
                <a:ea typeface="+mn-ea"/>
                <a:cs typeface="+mn-cs"/>
              </a:rPr>
              <a:t>approved since November 2025 </a:t>
            </a:r>
          </a:p>
          <a:p>
            <a:endParaRPr lang="en-US" dirty="0"/>
          </a:p>
        </p:txBody>
      </p:sp>
      <p:sp>
        <p:nvSpPr>
          <p:cNvPr id="4" name="Slide Number Placeholder 3">
            <a:extLst>
              <a:ext uri="{FF2B5EF4-FFF2-40B4-BE49-F238E27FC236}">
                <a16:creationId xmlns:a16="http://schemas.microsoft.com/office/drawing/2014/main" id="{12A91C8C-004D-F777-B159-9FB93F5D6B3E}"/>
              </a:ext>
            </a:extLst>
          </p:cNvPr>
          <p:cNvSpPr>
            <a:spLocks noGrp="1"/>
          </p:cNvSpPr>
          <p:nvPr>
            <p:ph type="sldNum" sz="quarter" idx="12"/>
          </p:nvPr>
        </p:nvSpPr>
        <p:spPr/>
        <p:txBody>
          <a:bodyPr/>
          <a:lstStyle/>
          <a:p>
            <a:fld id="{BCDE79FB-97BA-492B-8D57-F1373F9ADA95}" type="slidenum">
              <a:rPr lang="en-US" smtClean="0"/>
              <a:t>15</a:t>
            </a:fld>
            <a:endParaRPr lang="en-US"/>
          </a:p>
        </p:txBody>
      </p:sp>
      <p:pic>
        <p:nvPicPr>
          <p:cNvPr id="6" name="Picture 5">
            <a:extLst>
              <a:ext uri="{FF2B5EF4-FFF2-40B4-BE49-F238E27FC236}">
                <a16:creationId xmlns:a16="http://schemas.microsoft.com/office/drawing/2014/main" id="{35222032-AC8E-8D70-AF72-C8AEEE20F92B}"/>
              </a:ext>
            </a:extLst>
          </p:cNvPr>
          <p:cNvPicPr>
            <a:picLocks noChangeAspect="1"/>
          </p:cNvPicPr>
          <p:nvPr/>
        </p:nvPicPr>
        <p:blipFill>
          <a:blip r:embed="rId2"/>
          <a:stretch>
            <a:fillRect/>
          </a:stretch>
        </p:blipFill>
        <p:spPr>
          <a:xfrm>
            <a:off x="5989674" y="3141434"/>
            <a:ext cx="5849441" cy="3335682"/>
          </a:xfrm>
          <a:prstGeom prst="rect">
            <a:avLst/>
          </a:prstGeom>
        </p:spPr>
      </p:pic>
    </p:spTree>
    <p:extLst>
      <p:ext uri="{BB962C8B-B14F-4D97-AF65-F5344CB8AC3E}">
        <p14:creationId xmlns:p14="http://schemas.microsoft.com/office/powerpoint/2010/main" val="522015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D0CC2-3A35-5D13-77B3-FAE1A0BB5520}"/>
              </a:ext>
            </a:extLst>
          </p:cNvPr>
          <p:cNvSpPr>
            <a:spLocks noGrp="1"/>
          </p:cNvSpPr>
          <p:nvPr>
            <p:ph type="title"/>
          </p:nvPr>
        </p:nvSpPr>
        <p:spPr/>
        <p:txBody>
          <a:bodyPr/>
          <a:lstStyle/>
          <a:p>
            <a:r>
              <a:rPr lang="en-US" dirty="0"/>
              <a:t>Texas Blockchain Council and Schaper Energy Consulting Comments </a:t>
            </a:r>
          </a:p>
        </p:txBody>
      </p:sp>
      <p:sp>
        <p:nvSpPr>
          <p:cNvPr id="3" name="Text Placeholder 2">
            <a:extLst>
              <a:ext uri="{FF2B5EF4-FFF2-40B4-BE49-F238E27FC236}">
                <a16:creationId xmlns:a16="http://schemas.microsoft.com/office/drawing/2014/main" id="{6226380C-11B3-1BC7-8D38-836CE7D47A30}"/>
              </a:ext>
            </a:extLst>
          </p:cNvPr>
          <p:cNvSpPr>
            <a:spLocks noGrp="1"/>
          </p:cNvSpPr>
          <p:nvPr>
            <p:ph type="body" sz="quarter" idx="16"/>
          </p:nvPr>
        </p:nvSpPr>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TBC 2/18/2026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TBC discussed their 2/18 comments at 3/13 LLWG</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Cryptocurrency facilities can meet frequency ride-through requirements in NOGRR282 but cannot meet voltage ride-through requirements for V&lt;0.8 pu at POIB</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Comments claim VRT solutions (BESS, UPS, etc.) are neither practical nor economical at scale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Exploring potential pilot project with existing BESS to provide RT</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TBC 3/18/2026 and Schaper Energy Consulting 3/18/2026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Under ERCOT review</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No proposed revisions to NOGRR282 language or requirements</a:t>
            </a:r>
          </a:p>
          <a:p>
            <a:endParaRPr lang="en-US" dirty="0"/>
          </a:p>
        </p:txBody>
      </p:sp>
      <p:sp>
        <p:nvSpPr>
          <p:cNvPr id="4" name="Slide Number Placeholder 3">
            <a:extLst>
              <a:ext uri="{FF2B5EF4-FFF2-40B4-BE49-F238E27FC236}">
                <a16:creationId xmlns:a16="http://schemas.microsoft.com/office/drawing/2014/main" id="{995430CF-A72B-36B6-F771-DF4D92429661}"/>
              </a:ext>
            </a:extLst>
          </p:cNvPr>
          <p:cNvSpPr>
            <a:spLocks noGrp="1"/>
          </p:cNvSpPr>
          <p:nvPr>
            <p:ph type="sldNum" sz="quarter" idx="12"/>
          </p:nvPr>
        </p:nvSpPr>
        <p:spPr/>
        <p:txBody>
          <a:bodyPr/>
          <a:lstStyle/>
          <a:p>
            <a:fld id="{BCDE79FB-97BA-492B-8D57-F1373F9ADA95}" type="slidenum">
              <a:rPr lang="en-US" smtClean="0"/>
              <a:t>16</a:t>
            </a:fld>
            <a:endParaRPr lang="en-US"/>
          </a:p>
        </p:txBody>
      </p:sp>
    </p:spTree>
    <p:extLst>
      <p:ext uri="{BB962C8B-B14F-4D97-AF65-F5344CB8AC3E}">
        <p14:creationId xmlns:p14="http://schemas.microsoft.com/office/powerpoint/2010/main" val="1049491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B057A-A591-DC9B-8648-9DF33C52BB23}"/>
              </a:ext>
            </a:extLst>
          </p:cNvPr>
          <p:cNvSpPr>
            <a:spLocks noGrp="1"/>
          </p:cNvSpPr>
          <p:nvPr>
            <p:ph type="title"/>
          </p:nvPr>
        </p:nvSpPr>
        <p:spPr/>
        <p:txBody>
          <a:bodyPr/>
          <a:lstStyle/>
          <a:p>
            <a:r>
              <a:rPr lang="en-US" dirty="0"/>
              <a:t>NPRR1308 Comments Received</a:t>
            </a:r>
          </a:p>
        </p:txBody>
      </p:sp>
      <p:sp>
        <p:nvSpPr>
          <p:cNvPr id="3" name="Text Placeholder 2">
            <a:extLst>
              <a:ext uri="{FF2B5EF4-FFF2-40B4-BE49-F238E27FC236}">
                <a16:creationId xmlns:a16="http://schemas.microsoft.com/office/drawing/2014/main" id="{18D631A2-2B5E-6F7C-AC37-C93A0D646B9A}"/>
              </a:ext>
            </a:extLst>
          </p:cNvPr>
          <p:cNvSpPr>
            <a:spLocks noGrp="1"/>
          </p:cNvSpPr>
          <p:nvPr>
            <p:ph type="body" sz="quarter" idx="16"/>
          </p:nvPr>
        </p:nvSpPr>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a:ea typeface="+mn-ea"/>
                <a:cs typeface="+mn-cs"/>
              </a:rPr>
              <a:t>DCC 2/9/2026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Express concern that ride-through requirements only apply to data centers and cryptocurrency mining facilities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No proposed revisions to protocol language/ LEL definition</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response to DCC’s 2/9/2026 comments applies to NPRR1308 comments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a:ea typeface="+mn-ea"/>
                <a:cs typeface="+mn-cs"/>
              </a:rPr>
              <a:t>No additional comments/feedback received on LEL definition from comments or Working Groups</a:t>
            </a:r>
          </a:p>
          <a:p>
            <a:endParaRPr lang="en-US" dirty="0"/>
          </a:p>
        </p:txBody>
      </p:sp>
      <p:sp>
        <p:nvSpPr>
          <p:cNvPr id="4" name="Slide Number Placeholder 3">
            <a:extLst>
              <a:ext uri="{FF2B5EF4-FFF2-40B4-BE49-F238E27FC236}">
                <a16:creationId xmlns:a16="http://schemas.microsoft.com/office/drawing/2014/main" id="{1751C1BB-6077-9AF3-1493-9EEFDDF10BD9}"/>
              </a:ext>
            </a:extLst>
          </p:cNvPr>
          <p:cNvSpPr>
            <a:spLocks noGrp="1"/>
          </p:cNvSpPr>
          <p:nvPr>
            <p:ph type="sldNum" sz="quarter" idx="12"/>
          </p:nvPr>
        </p:nvSpPr>
        <p:spPr/>
        <p:txBody>
          <a:bodyPr/>
          <a:lstStyle/>
          <a:p>
            <a:fld id="{BCDE79FB-97BA-492B-8D57-F1373F9ADA95}" type="slidenum">
              <a:rPr lang="en-US" smtClean="0"/>
              <a:t>17</a:t>
            </a:fld>
            <a:endParaRPr lang="en-US"/>
          </a:p>
        </p:txBody>
      </p:sp>
    </p:spTree>
    <p:extLst>
      <p:ext uri="{BB962C8B-B14F-4D97-AF65-F5344CB8AC3E}">
        <p14:creationId xmlns:p14="http://schemas.microsoft.com/office/powerpoint/2010/main" val="2370305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endParaRPr lang="en-US" dirty="0"/>
          </a:p>
          <a:p>
            <a:endParaRPr lang="en-US" dirty="0"/>
          </a:p>
        </p:txBody>
      </p:sp>
      <p:sp>
        <p:nvSpPr>
          <p:cNvPr id="6" name="Slide Number Placeholder 5">
            <a:extLst>
              <a:ext uri="{FF2B5EF4-FFF2-40B4-BE49-F238E27FC236}">
                <a16:creationId xmlns:a16="http://schemas.microsoft.com/office/drawing/2014/main" id="{0DD86326-3123-653B-CADF-281B85FA49B7}"/>
              </a:ext>
            </a:extLst>
          </p:cNvPr>
          <p:cNvSpPr>
            <a:spLocks noGrp="1"/>
          </p:cNvSpPr>
          <p:nvPr>
            <p:ph type="sldNum" sz="quarter" idx="12"/>
          </p:nvPr>
        </p:nvSpPr>
        <p:spPr/>
        <p:txBody>
          <a:bodyPr/>
          <a:lstStyle/>
          <a:p>
            <a:fld id="{BCDE79FB-97BA-492B-8D57-F1373F9ADA95}" type="slidenum">
              <a:rPr lang="en-US" smtClean="0"/>
              <a:t>18</a:t>
            </a:fld>
            <a:endParaRPr lang="en-US"/>
          </a:p>
        </p:txBody>
      </p:sp>
    </p:spTree>
    <p:extLst>
      <p:ext uri="{BB962C8B-B14F-4D97-AF65-F5344CB8AC3E}">
        <p14:creationId xmlns:p14="http://schemas.microsoft.com/office/powerpoint/2010/main" val="351229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9B410-6756-D14F-8FDC-73AB9826B9F4}"/>
              </a:ext>
            </a:extLst>
          </p:cNvPr>
          <p:cNvSpPr>
            <a:spLocks noGrp="1"/>
          </p:cNvSpPr>
          <p:nvPr>
            <p:ph type="title"/>
          </p:nvPr>
        </p:nvSpPr>
        <p:spPr/>
        <p:txBody>
          <a:bodyPr/>
          <a:lstStyle/>
          <a:p>
            <a:r>
              <a:rPr lang="en-US" dirty="0"/>
              <a:t>NOGRR282 and NPRR1308 Timeline</a:t>
            </a:r>
          </a:p>
        </p:txBody>
      </p:sp>
      <p:sp>
        <p:nvSpPr>
          <p:cNvPr id="3" name="Text Placeholder 2">
            <a:extLst>
              <a:ext uri="{FF2B5EF4-FFF2-40B4-BE49-F238E27FC236}">
                <a16:creationId xmlns:a16="http://schemas.microsoft.com/office/drawing/2014/main" id="{10A19ECF-C799-6ADC-44C3-74A38E343BF7}"/>
              </a:ext>
            </a:extLst>
          </p:cNvPr>
          <p:cNvSpPr>
            <a:spLocks noGrp="1"/>
          </p:cNvSpPr>
          <p:nvPr>
            <p:ph type="body" sz="quarter" idx="16"/>
          </p:nvPr>
        </p:nvSpPr>
        <p:spPr>
          <a:xfrm>
            <a:off x="508986" y="1371600"/>
            <a:ext cx="11187714" cy="4495800"/>
          </a:xfrm>
        </p:spPr>
        <p:txBody>
          <a:bodyPr/>
          <a:lstStyle/>
          <a:p>
            <a:pPr marL="342900" indent="-342900">
              <a:buFont typeface="Arial" panose="020B0604020202020204" pitchFamily="34" charset="0"/>
              <a:buChar char="•"/>
            </a:pPr>
            <a:r>
              <a:rPr lang="en-US" sz="2000" dirty="0"/>
              <a:t>ROS target vote - April 2</a:t>
            </a:r>
          </a:p>
          <a:p>
            <a:pPr lvl="1"/>
            <a:r>
              <a:rPr lang="en-US" sz="2000" dirty="0"/>
              <a:t>ERCOT 3/27/2026 comments in response to DCC 3/12/2026 comments</a:t>
            </a:r>
          </a:p>
          <a:p>
            <a:pPr marL="342900" indent="-342900">
              <a:buFont typeface="Arial" panose="020B0604020202020204" pitchFamily="34" charset="0"/>
              <a:buChar char="•"/>
            </a:pPr>
            <a:r>
              <a:rPr lang="en-US" sz="2000" dirty="0"/>
              <a:t>PRS target vote - April 15 (NPRR 1308 only)</a:t>
            </a:r>
          </a:p>
          <a:p>
            <a:pPr lvl="1"/>
            <a:r>
              <a:rPr lang="en-US" sz="2000" dirty="0"/>
              <a:t>Only comments received on NPRR1308 were DCC comments; </a:t>
            </a:r>
            <a:br>
              <a:rPr lang="en-US" sz="2000" dirty="0"/>
            </a:br>
            <a:r>
              <a:rPr lang="en-US" sz="2000" dirty="0"/>
              <a:t>no proposed revisions to definition itself</a:t>
            </a:r>
          </a:p>
          <a:p>
            <a:pPr marL="342900" indent="-342900">
              <a:buFont typeface="Arial" panose="020B0604020202020204" pitchFamily="34" charset="0"/>
              <a:buChar char="•"/>
            </a:pPr>
            <a:r>
              <a:rPr lang="en-US" sz="2000" dirty="0"/>
              <a:t>TAC provides update to BOD - April 20-21</a:t>
            </a:r>
          </a:p>
          <a:p>
            <a:pPr lvl="1"/>
            <a:r>
              <a:rPr lang="en-US" sz="1800" dirty="0"/>
              <a:t>Part of Board Priority Revision Request Process</a:t>
            </a:r>
          </a:p>
          <a:p>
            <a:pPr marL="342900" indent="-342900">
              <a:buFont typeface="Arial" panose="020B0604020202020204" pitchFamily="34" charset="0"/>
              <a:buChar char="•"/>
            </a:pPr>
            <a:r>
              <a:rPr lang="en-US" sz="2000" dirty="0"/>
              <a:t>TAC target vote - April 29</a:t>
            </a:r>
          </a:p>
          <a:p>
            <a:pPr marL="342900" indent="-342900">
              <a:buFont typeface="Arial" panose="020B0604020202020204" pitchFamily="34" charset="0"/>
              <a:buChar char="•"/>
            </a:pPr>
            <a:r>
              <a:rPr lang="en-US" sz="2000" dirty="0"/>
              <a:t>Target June BOD vote</a:t>
            </a:r>
          </a:p>
          <a:p>
            <a:endParaRPr lang="en-US" dirty="0"/>
          </a:p>
        </p:txBody>
      </p:sp>
      <p:sp>
        <p:nvSpPr>
          <p:cNvPr id="4" name="Slide Number Placeholder 3">
            <a:extLst>
              <a:ext uri="{FF2B5EF4-FFF2-40B4-BE49-F238E27FC236}">
                <a16:creationId xmlns:a16="http://schemas.microsoft.com/office/drawing/2014/main" id="{41785870-F134-5139-2F38-150DE287DAA5}"/>
              </a:ext>
            </a:extLst>
          </p:cNvPr>
          <p:cNvSpPr>
            <a:spLocks noGrp="1"/>
          </p:cNvSpPr>
          <p:nvPr>
            <p:ph type="sldNum" sz="quarter" idx="12"/>
          </p:nvPr>
        </p:nvSpPr>
        <p:spPr/>
        <p:txBody>
          <a:bodyPr/>
          <a:lstStyle/>
          <a:p>
            <a:fld id="{BCDE79FB-97BA-492B-8D57-F1373F9ADA95}" type="slidenum">
              <a:rPr lang="en-US" smtClean="0"/>
              <a:t>2</a:t>
            </a:fld>
            <a:endParaRPr lang="en-US"/>
          </a:p>
        </p:txBody>
      </p:sp>
      <p:graphicFrame>
        <p:nvGraphicFramePr>
          <p:cNvPr id="5" name="Diagram 4">
            <a:extLst>
              <a:ext uri="{FF2B5EF4-FFF2-40B4-BE49-F238E27FC236}">
                <a16:creationId xmlns:a16="http://schemas.microsoft.com/office/drawing/2014/main" id="{3FD8CB69-6F2A-B909-38C1-564C85152F71}"/>
              </a:ext>
            </a:extLst>
          </p:cNvPr>
          <p:cNvGraphicFramePr/>
          <p:nvPr>
            <p:extLst>
              <p:ext uri="{D42A27DB-BD31-4B8C-83A1-F6EECF244321}">
                <p14:modId xmlns:p14="http://schemas.microsoft.com/office/powerpoint/2010/main" val="3226288507"/>
              </p:ext>
            </p:extLst>
          </p:nvPr>
        </p:nvGraphicFramePr>
        <p:xfrm>
          <a:off x="406400" y="4724400"/>
          <a:ext cx="11379200" cy="175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401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E7F02-FA4D-479A-4590-80C6A6692F22}"/>
              </a:ext>
            </a:extLst>
          </p:cNvPr>
          <p:cNvSpPr>
            <a:spLocks noGrp="1"/>
          </p:cNvSpPr>
          <p:nvPr>
            <p:ph type="title"/>
          </p:nvPr>
        </p:nvSpPr>
        <p:spPr/>
        <p:txBody>
          <a:bodyPr/>
          <a:lstStyle/>
          <a:p>
            <a:r>
              <a:rPr lang="en-US" dirty="0"/>
              <a:t>NOGRR282 Comments Received</a:t>
            </a:r>
          </a:p>
        </p:txBody>
      </p:sp>
      <p:sp>
        <p:nvSpPr>
          <p:cNvPr id="3" name="Text Placeholder 2">
            <a:extLst>
              <a:ext uri="{FF2B5EF4-FFF2-40B4-BE49-F238E27FC236}">
                <a16:creationId xmlns:a16="http://schemas.microsoft.com/office/drawing/2014/main" id="{EDC02328-FC4E-A356-A570-069CA33F4157}"/>
              </a:ext>
            </a:extLst>
          </p:cNvPr>
          <p:cNvSpPr>
            <a:spLocks noGrp="1"/>
          </p:cNvSpPr>
          <p:nvPr>
            <p:ph type="body" sz="quarter" idx="16"/>
          </p:nvPr>
        </p:nvSpPr>
        <p:spPr>
          <a:xfrm>
            <a:off x="1613983" y="1297172"/>
            <a:ext cx="8028368" cy="4795284"/>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AEP 12/5/2025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1" u="none" strike="noStrike" kern="1200" cap="none" spc="0" normalizeH="0" baseline="0" noProof="0" dirty="0">
                <a:ln>
                  <a:noFill/>
                </a:ln>
                <a:solidFill>
                  <a:schemeClr val="accent1"/>
                </a:solidFill>
                <a:effectLst/>
                <a:uLnTx/>
                <a:uFillTx/>
                <a:latin typeface="Arial" panose="020B0604020202020204"/>
                <a:ea typeface="+mn-ea"/>
                <a:cs typeface="+mn-cs"/>
              </a:rPr>
              <a:t>Discussed at DWG</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1" u="none" strike="noStrike" kern="1200" cap="none" spc="0" normalizeH="0" baseline="0" noProof="0" dirty="0">
                <a:ln>
                  <a:noFill/>
                </a:ln>
                <a:solidFill>
                  <a:schemeClr val="accent1"/>
                </a:solidFill>
                <a:effectLst/>
                <a:uLnTx/>
                <a:uFillTx/>
                <a:latin typeface="Arial" panose="020B0604020202020204"/>
                <a:ea typeface="+mn-ea"/>
                <a:cs typeface="+mn-cs"/>
              </a:rPr>
              <a:t>ERCOT responded on 3/11/2026</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Tesla 12/18/2025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1" u="none" strike="noStrike" kern="1200" cap="none" spc="0" normalizeH="0" baseline="0" noProof="0" dirty="0">
                <a:ln>
                  <a:noFill/>
                </a:ln>
                <a:solidFill>
                  <a:schemeClr val="accent1"/>
                </a:solidFill>
                <a:effectLst/>
                <a:uLnTx/>
                <a:uFillTx/>
                <a:latin typeface="Arial" panose="020B0604020202020204"/>
                <a:ea typeface="+mn-ea"/>
                <a:cs typeface="+mn-cs"/>
              </a:rPr>
              <a:t>ERCOT responded on 1/30/2026</a:t>
            </a:r>
            <a:endParaRPr kumimoji="0" lang="en-US" sz="1800" b="0" i="1" u="none" strike="noStrike" kern="1200" cap="none" spc="0" normalizeH="0" baseline="0" noProof="0" dirty="0">
              <a:ln>
                <a:noFill/>
              </a:ln>
              <a:solidFill>
                <a:schemeClr val="accent1"/>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Onward Energy 1/23/2026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1" u="none" strike="noStrike" kern="1200" cap="none" spc="0" normalizeH="0" baseline="0" noProof="0" dirty="0">
                <a:ln>
                  <a:noFill/>
                </a:ln>
                <a:solidFill>
                  <a:schemeClr val="accent1"/>
                </a:solidFill>
                <a:effectLst/>
                <a:uLnTx/>
                <a:uFillTx/>
                <a:latin typeface="Arial" panose="020B0604020202020204"/>
                <a:ea typeface="+mn-ea"/>
                <a:cs typeface="+mn-cs"/>
              </a:rPr>
              <a:t>ERCOT responded on 2/16/2026</a:t>
            </a:r>
            <a:endParaRPr kumimoji="0" lang="en-US" sz="1800" b="0" i="1" u="none" strike="noStrike" kern="1200" cap="none" spc="0" normalizeH="0" baseline="0" noProof="0" dirty="0">
              <a:ln>
                <a:noFill/>
              </a:ln>
              <a:solidFill>
                <a:schemeClr val="accent1"/>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Data Center Coalition 2/9/2026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1" u="none" strike="noStrike" kern="1200" cap="none" spc="0" normalizeH="0" baseline="0" noProof="0" dirty="0">
                <a:ln>
                  <a:noFill/>
                </a:ln>
                <a:solidFill>
                  <a:schemeClr val="accent1"/>
                </a:solidFill>
                <a:effectLst/>
                <a:uLnTx/>
                <a:uFillTx/>
                <a:latin typeface="Arial" panose="020B0604020202020204"/>
                <a:ea typeface="+mn-ea"/>
                <a:cs typeface="+mn-cs"/>
              </a:rPr>
              <a:t>ERCOT responded on 3/11/2026</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Texas Blockchain Council 2/18/2026 Comments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Data Center Coalition 3/12/2026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1" u="none" strike="noStrike" kern="1200" cap="none" spc="0" normalizeH="0" baseline="0" noProof="0" dirty="0">
                <a:ln>
                  <a:noFill/>
                </a:ln>
                <a:solidFill>
                  <a:schemeClr val="accent1"/>
                </a:solidFill>
                <a:effectLst/>
                <a:uLnTx/>
                <a:uFillTx/>
                <a:latin typeface="Arial" panose="020B0604020202020204"/>
                <a:ea typeface="+mn-ea"/>
                <a:cs typeface="+mn-cs"/>
              </a:rPr>
              <a:t>ERCOT responded on 3/27/2026</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Schaper Energy Consulting 3/18/2026 Comments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Texas Blockchain Council 3/18/2026 Comments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TIEC 3/25/2026 Comments</a:t>
            </a:r>
          </a:p>
          <a:p>
            <a:endParaRPr lang="en-US" dirty="0"/>
          </a:p>
        </p:txBody>
      </p:sp>
      <p:sp>
        <p:nvSpPr>
          <p:cNvPr id="4" name="Slide Number Placeholder 3">
            <a:extLst>
              <a:ext uri="{FF2B5EF4-FFF2-40B4-BE49-F238E27FC236}">
                <a16:creationId xmlns:a16="http://schemas.microsoft.com/office/drawing/2014/main" id="{D59BFF80-6104-F974-8C89-F825CDCE850D}"/>
              </a:ext>
            </a:extLst>
          </p:cNvPr>
          <p:cNvSpPr>
            <a:spLocks noGrp="1"/>
          </p:cNvSpPr>
          <p:nvPr>
            <p:ph type="sldNum" sz="quarter" idx="12"/>
          </p:nvPr>
        </p:nvSpPr>
        <p:spPr/>
        <p:txBody>
          <a:bodyPr/>
          <a:lstStyle/>
          <a:p>
            <a:fld id="{BCDE79FB-97BA-492B-8D57-F1373F9ADA95}" type="slidenum">
              <a:rPr lang="en-US" smtClean="0"/>
              <a:t>3</a:t>
            </a:fld>
            <a:endParaRPr lang="en-US"/>
          </a:p>
        </p:txBody>
      </p:sp>
      <p:sp>
        <p:nvSpPr>
          <p:cNvPr id="5" name="TextBox 4">
            <a:extLst>
              <a:ext uri="{FF2B5EF4-FFF2-40B4-BE49-F238E27FC236}">
                <a16:creationId xmlns:a16="http://schemas.microsoft.com/office/drawing/2014/main" id="{397AD085-B8B2-2683-5966-30E7D69B6913}"/>
              </a:ext>
            </a:extLst>
          </p:cNvPr>
          <p:cNvSpPr txBox="1"/>
          <p:nvPr/>
        </p:nvSpPr>
        <p:spPr>
          <a:xfrm>
            <a:off x="7581014" y="6092456"/>
            <a:ext cx="3721395" cy="369332"/>
          </a:xfrm>
          <a:prstGeom prst="rect">
            <a:avLst/>
          </a:prstGeom>
          <a:noFill/>
        </p:spPr>
        <p:txBody>
          <a:bodyPr wrap="square" rtlCol="0">
            <a:spAutoFit/>
          </a:bodyPr>
          <a:lstStyle/>
          <a:p>
            <a:r>
              <a:rPr lang="en-US" dirty="0">
                <a:solidFill>
                  <a:schemeClr val="accent1"/>
                </a:solidFill>
                <a:hlinkClick r:id="rId2">
                  <a:extLst>
                    <a:ext uri="{A12FA001-AC4F-418D-AE19-62706E023703}">
                      <ahyp:hlinkClr xmlns:ahyp="http://schemas.microsoft.com/office/drawing/2018/hyperlinkcolor" val="tx"/>
                    </a:ext>
                  </a:extLst>
                </a:hlinkClick>
              </a:rPr>
              <a:t>NOGRR282 Comment Page</a:t>
            </a:r>
            <a:endParaRPr lang="en-US" dirty="0">
              <a:solidFill>
                <a:schemeClr val="accent1"/>
              </a:solidFill>
            </a:endParaRPr>
          </a:p>
        </p:txBody>
      </p:sp>
    </p:spTree>
    <p:extLst>
      <p:ext uri="{BB962C8B-B14F-4D97-AF65-F5344CB8AC3E}">
        <p14:creationId xmlns:p14="http://schemas.microsoft.com/office/powerpoint/2010/main" val="3773493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2C7BB-3BBF-D818-2AF5-1EF61B00929D}"/>
              </a:ext>
            </a:extLst>
          </p:cNvPr>
          <p:cNvSpPr>
            <a:spLocks noGrp="1"/>
          </p:cNvSpPr>
          <p:nvPr>
            <p:ph type="title"/>
          </p:nvPr>
        </p:nvSpPr>
        <p:spPr/>
        <p:txBody>
          <a:bodyPr/>
          <a:lstStyle/>
          <a:p>
            <a:r>
              <a:rPr lang="en-US" dirty="0"/>
              <a:t>ERCOT Comments – 1/30/2026</a:t>
            </a:r>
          </a:p>
        </p:txBody>
      </p:sp>
      <p:sp>
        <p:nvSpPr>
          <p:cNvPr id="3" name="Text Placeholder 2">
            <a:extLst>
              <a:ext uri="{FF2B5EF4-FFF2-40B4-BE49-F238E27FC236}">
                <a16:creationId xmlns:a16="http://schemas.microsoft.com/office/drawing/2014/main" id="{878040B3-FD82-B747-D1F7-920D07AA3249}"/>
              </a:ext>
            </a:extLst>
          </p:cNvPr>
          <p:cNvSpPr>
            <a:spLocks noGrp="1"/>
          </p:cNvSpPr>
          <p:nvPr>
            <p:ph type="body" sz="quarter" idx="16"/>
          </p:nvPr>
        </p:nvSpPr>
        <p:spPr>
          <a:xfrm>
            <a:off x="470886" y="1371600"/>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submitted </a:t>
            </a:r>
            <a:r>
              <a:rPr kumimoji="0" lang="en-US" sz="1800" b="0" i="0" u="none" strike="noStrike" kern="1200" cap="none" spc="0" normalizeH="0" baseline="0" noProof="0" dirty="0">
                <a:ln>
                  <a:noFill/>
                </a:ln>
                <a:solidFill>
                  <a:schemeClr val="accent1"/>
                </a:solidFill>
                <a:effectLst/>
                <a:uLnTx/>
                <a:uFillTx/>
                <a:latin typeface="Arial" panose="020B0604020202020204"/>
                <a:ea typeface="+mn-ea"/>
                <a:cs typeface="+mn-cs"/>
                <a:hlinkClick r:id="rId2">
                  <a:extLst>
                    <a:ext uri="{A12FA001-AC4F-418D-AE19-62706E023703}">
                      <ahyp:hlinkClr xmlns:ahyp="http://schemas.microsoft.com/office/drawing/2018/hyperlinkcolor" val="tx"/>
                    </a:ext>
                  </a:extLst>
                </a:hlinkClick>
              </a:rPr>
              <a:t>comments regarding NOGRR282 on 1/30/2026 </a:t>
            </a:r>
            <a:r>
              <a:rPr kumimoji="0" lang="en-US" sz="1800" b="0" i="0" u="none" strike="noStrike" kern="1200" cap="none" spc="0" normalizeH="0" baseline="0" noProof="0" dirty="0">
                <a:ln>
                  <a:noFill/>
                </a:ln>
                <a:effectLst/>
                <a:uLnTx/>
                <a:uFillTx/>
                <a:latin typeface="Arial" panose="020B0604020202020204"/>
                <a:ea typeface="+mn-ea"/>
                <a:cs typeface="+mn-cs"/>
              </a:rPr>
              <a:t>to address the following items:</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effectLst/>
              <a:uLnTx/>
              <a:uFillTx/>
              <a:latin typeface="Arial" panose="020B0604020202020204"/>
              <a:ea typeface="+mn-ea"/>
              <a:cs typeface="+mn-cs"/>
            </a:endParaRP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Arial" panose="020B0604020202020204"/>
                <a:ea typeface="+mn-ea"/>
                <a:cs typeface="+mn-cs"/>
              </a:rPr>
              <a:t>Renumber Section 2.14, Voltage Ride-Through Requirements for Large Electronic Loads, to Section 2.15 since Section 2.14 is now used for advanced grid support requirements for inverter-based Energy Storage Resources (ESRs), implemented in NOGRR272, Advanced Grid Support Requirements for Inverter-Based ESRs.</a:t>
            </a: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Arial" panose="020B0604020202020204"/>
                <a:ea typeface="+mn-ea"/>
                <a:cs typeface="+mn-cs"/>
              </a:rPr>
              <a:t>Revise frequency and voltage ride-through requirement exemption language in paragraph (1) of Section 2.6.4 and Section 2.15.</a:t>
            </a: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Arial" panose="020B0604020202020204"/>
                <a:ea typeface="+mn-ea"/>
                <a:cs typeface="+mn-cs"/>
              </a:rPr>
              <a:t>Respond to </a:t>
            </a:r>
            <a:r>
              <a:rPr kumimoji="0" lang="en-US" sz="1800" b="0" i="0" u="none" strike="noStrike" kern="1200" cap="none" spc="0" normalizeH="0" baseline="0" noProof="0" dirty="0">
                <a:ln>
                  <a:noFill/>
                </a:ln>
                <a:solidFill>
                  <a:schemeClr val="accent1"/>
                </a:solidFill>
                <a:effectLst/>
                <a:uLnTx/>
                <a:uFillTx/>
                <a:latin typeface="Arial" panose="020B0604020202020204"/>
                <a:ea typeface="+mn-ea"/>
                <a:cs typeface="+mn-cs"/>
                <a:hlinkClick r:id="rId3">
                  <a:extLst>
                    <a:ext uri="{A12FA001-AC4F-418D-AE19-62706E023703}">
                      <ahyp:hlinkClr xmlns:ahyp="http://schemas.microsoft.com/office/drawing/2018/hyperlinkcolor" val="tx"/>
                    </a:ext>
                  </a:extLst>
                </a:hlinkClick>
              </a:rPr>
              <a:t>Tesla comments</a:t>
            </a:r>
            <a:r>
              <a:rPr kumimoji="0" lang="en-US" sz="1800" b="0" i="0" u="none" strike="noStrike" kern="1200" cap="none" spc="0" normalizeH="0" baseline="0" noProof="0" dirty="0">
                <a:ln>
                  <a:noFill/>
                </a:ln>
                <a:effectLst/>
                <a:uLnTx/>
                <a:uFillTx/>
                <a:latin typeface="Arial" panose="020B0604020202020204"/>
                <a:ea typeface="+mn-ea"/>
                <a:cs typeface="+mn-cs"/>
                <a:hlinkClick r:id="rId3">
                  <a:extLst>
                    <a:ext uri="{A12FA001-AC4F-418D-AE19-62706E023703}">
                      <ahyp:hlinkClr xmlns:ahyp="http://schemas.microsoft.com/office/drawing/2018/hyperlinkcolor" val="tx"/>
                    </a:ext>
                  </a:extLst>
                </a:hlinkClick>
              </a:rPr>
              <a:t> </a:t>
            </a:r>
            <a:r>
              <a:rPr kumimoji="0" lang="en-US" sz="1800" b="0" i="0" u="none" strike="noStrike" kern="1200" cap="none" spc="0" normalizeH="0" baseline="0" noProof="0" dirty="0">
                <a:ln>
                  <a:noFill/>
                </a:ln>
                <a:effectLst/>
                <a:uLnTx/>
                <a:uFillTx/>
                <a:latin typeface="Arial" panose="020B0604020202020204"/>
                <a:ea typeface="+mn-ea"/>
                <a:cs typeface="+mn-cs"/>
              </a:rPr>
              <a:t>submitted on 12/18/2025. Added language to Section 2.15(6) and Section 2.15(3)(e) to explicitly allow LEL to implement load-transfer scheme to meet ride-through requirements.</a:t>
            </a: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a:p>
            <a:pPr marL="800100" marR="0" lvl="1" indent="-3429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Arial" panose="020B0604020202020204"/>
                <a:ea typeface="+mn-ea"/>
                <a:cs typeface="+mn-cs"/>
              </a:rPr>
              <a:t>Revise the active power recovery time for post-disturbance Large Electronic Load (LEL) consumption from one second to two seconds.</a:t>
            </a:r>
            <a:endParaRPr kumimoji="0" lang="en-US" sz="2400" b="0" i="0" u="none" strike="noStrike" kern="1200" cap="none" spc="0" normalizeH="0" baseline="0" noProof="0" dirty="0">
              <a:ln>
                <a:noFill/>
              </a:ln>
              <a:effectLst/>
              <a:uLnTx/>
              <a:uFillTx/>
              <a:latin typeface="Arial" panose="020B06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46BF0A37-1F31-88A4-28F2-2C2A39567BF0}"/>
              </a:ext>
            </a:extLst>
          </p:cNvPr>
          <p:cNvSpPr>
            <a:spLocks noGrp="1"/>
          </p:cNvSpPr>
          <p:nvPr>
            <p:ph type="sldNum" sz="quarter" idx="12"/>
          </p:nvPr>
        </p:nvSpPr>
        <p:spPr/>
        <p:txBody>
          <a:bodyPr/>
          <a:lstStyle/>
          <a:p>
            <a:fld id="{BCDE79FB-97BA-492B-8D57-F1373F9ADA95}" type="slidenum">
              <a:rPr lang="en-US" smtClean="0"/>
              <a:t>4</a:t>
            </a:fld>
            <a:endParaRPr lang="en-US" dirty="0"/>
          </a:p>
        </p:txBody>
      </p:sp>
    </p:spTree>
    <p:extLst>
      <p:ext uri="{BB962C8B-B14F-4D97-AF65-F5344CB8AC3E}">
        <p14:creationId xmlns:p14="http://schemas.microsoft.com/office/powerpoint/2010/main" val="1621591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FE9A3-005F-2687-513A-ADC5383DE2A7}"/>
              </a:ext>
            </a:extLst>
          </p:cNvPr>
          <p:cNvSpPr>
            <a:spLocks noGrp="1"/>
          </p:cNvSpPr>
          <p:nvPr>
            <p:ph type="title"/>
          </p:nvPr>
        </p:nvSpPr>
        <p:spPr/>
        <p:txBody>
          <a:bodyPr/>
          <a:lstStyle/>
          <a:p>
            <a:r>
              <a:rPr lang="en-US" dirty="0"/>
              <a:t>Onward Energy’s Comments – 1/23/2026</a:t>
            </a:r>
          </a:p>
        </p:txBody>
      </p:sp>
      <p:sp>
        <p:nvSpPr>
          <p:cNvPr id="3" name="Text Placeholder 2">
            <a:extLst>
              <a:ext uri="{FF2B5EF4-FFF2-40B4-BE49-F238E27FC236}">
                <a16:creationId xmlns:a16="http://schemas.microsoft.com/office/drawing/2014/main" id="{0D1C3A11-9DA0-A4C7-70F3-DCFCBD95F6D4}"/>
              </a:ext>
            </a:extLst>
          </p:cNvPr>
          <p:cNvSpPr>
            <a:spLocks noGrp="1"/>
          </p:cNvSpPr>
          <p:nvPr>
            <p:ph type="body" sz="quarter" idx="16"/>
          </p:nvPr>
        </p:nvSpPr>
        <p:spPr>
          <a:xfrm>
            <a:off x="470886" y="1371599"/>
            <a:ext cx="11187714" cy="5241852"/>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chemeClr val="accent1"/>
                </a:solidFill>
                <a:effectLst/>
                <a:uLnTx/>
                <a:uFillTx/>
                <a:latin typeface="Arial" panose="020B0604020202020204"/>
                <a:ea typeface="+mn-ea"/>
                <a:cs typeface="+mn-cs"/>
                <a:hlinkClick r:id="rId2">
                  <a:extLst>
                    <a:ext uri="{A12FA001-AC4F-418D-AE19-62706E023703}">
                      <ahyp:hlinkClr xmlns:ahyp="http://schemas.microsoft.com/office/drawing/2018/hyperlinkcolor" val="tx"/>
                    </a:ext>
                  </a:extLst>
                </a:hlinkClick>
              </a:rPr>
              <a:t>Onward Energy’s comments </a:t>
            </a:r>
            <a:r>
              <a:rPr kumimoji="0" lang="en-US" sz="1800" b="0" i="0" u="none" strike="noStrike" kern="1200" cap="none" spc="0" normalizeH="0" baseline="0" noProof="0" dirty="0">
                <a:ln>
                  <a:noFill/>
                </a:ln>
                <a:effectLst/>
                <a:uLnTx/>
                <a:uFillTx/>
                <a:latin typeface="Arial" panose="020B0604020202020204"/>
                <a:ea typeface="+mn-ea"/>
                <a:cs typeface="+mn-cs"/>
              </a:rPr>
              <a:t>expressed concern that NOGRR282 is not clear which requirements apply when an LEL and Generation Resource are connected behind the same POI (co-located), and how ERCOT would determine which NOG requirements apply when an LEL and/or Generation Resource trip during an event</a:t>
            </a:r>
          </a:p>
          <a:p>
            <a:pPr marR="0" lvl="0" algn="l" defTabSz="914400" rtl="0" eaLnBrk="1" fontAlgn="auto" latinLnBrk="0" hangingPunct="1">
              <a:lnSpc>
                <a:spcPct val="100000"/>
              </a:lnSpc>
              <a:spcBef>
                <a:spcPct val="20000"/>
              </a:spcBef>
              <a:spcAft>
                <a:spcPts val="0"/>
              </a:spcAft>
              <a:buClrTx/>
              <a:buSzTx/>
              <a:tabLst/>
              <a:defRPr/>
            </a:pPr>
            <a:endParaRPr kumimoji="0" lang="en-US" sz="1800" b="0" i="0" u="none" strike="noStrike" kern="1200" cap="none" spc="0" normalizeH="0" baseline="0" noProof="0" dirty="0">
              <a:ln>
                <a:noFill/>
              </a:ln>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chemeClr val="accent1"/>
                </a:solidFill>
                <a:effectLst/>
                <a:uLnTx/>
                <a:uFillTx/>
                <a:latin typeface="Arial" panose="020B0604020202020204"/>
                <a:ea typeface="+mn-ea"/>
                <a:cs typeface="+mn-cs"/>
                <a:hlinkClick r:id="rId3">
                  <a:extLst>
                    <a:ext uri="{A12FA001-AC4F-418D-AE19-62706E023703}">
                      <ahyp:hlinkClr xmlns:ahyp="http://schemas.microsoft.com/office/drawing/2018/hyperlinkcolor" val="tx"/>
                    </a:ext>
                  </a:extLst>
                </a:hlinkClick>
              </a:rPr>
              <a:t>ERCOT responded on 2/16/2026</a:t>
            </a:r>
            <a:endParaRPr kumimoji="0" lang="en-US" sz="1800" b="0" i="0" u="none" strike="noStrike" kern="1200" cap="none" spc="0" normalizeH="0" baseline="0" noProof="0" dirty="0">
              <a:ln>
                <a:noFill/>
              </a:ln>
              <a:solidFill>
                <a:schemeClr val="accent1"/>
              </a:solidFill>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ERCOT will be able to determine if an LEL or Generation Resource/ESR tripped (or reduced consumption/output) during a frequency or voltage disturbance event</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Telemetry is required on LELs and Generation Resources/ESRs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ERCOT also has telemetry from POI of co-located facilities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ERCOT may request disturbance monitoring data from TSPs, REs, and QSEs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ERCOT could send out RFIs to aid in its analysis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After initial investigation of the event:</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If LEL tripped or reduced consumption following system disturbance, ERCOT would verify if non-exempt LEL complied with NOG sections 2.6.4 and 2.15</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If Generation Resource/ESR tripped or reduced output following a system disturbance, ERCOT would verify if GR/ESR complied with NOG sections 2.6.2 and 2.9</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Applicability clearly defined in appropriate NOG sections, so no language revisions needed</a:t>
            </a:r>
          </a:p>
          <a:p>
            <a:endParaRPr lang="en-US" dirty="0"/>
          </a:p>
        </p:txBody>
      </p:sp>
      <p:sp>
        <p:nvSpPr>
          <p:cNvPr id="4" name="Slide Number Placeholder 3">
            <a:extLst>
              <a:ext uri="{FF2B5EF4-FFF2-40B4-BE49-F238E27FC236}">
                <a16:creationId xmlns:a16="http://schemas.microsoft.com/office/drawing/2014/main" id="{E51F5C47-4DDE-1765-2459-0DD196C1A8A4}"/>
              </a:ext>
            </a:extLst>
          </p:cNvPr>
          <p:cNvSpPr>
            <a:spLocks noGrp="1"/>
          </p:cNvSpPr>
          <p:nvPr>
            <p:ph type="sldNum" sz="quarter" idx="12"/>
          </p:nvPr>
        </p:nvSpPr>
        <p:spPr/>
        <p:txBody>
          <a:bodyPr/>
          <a:lstStyle/>
          <a:p>
            <a:fld id="{BCDE79FB-97BA-492B-8D57-F1373F9ADA95}" type="slidenum">
              <a:rPr lang="en-US" smtClean="0"/>
              <a:t>5</a:t>
            </a:fld>
            <a:endParaRPr lang="en-US"/>
          </a:p>
        </p:txBody>
      </p:sp>
    </p:spTree>
    <p:extLst>
      <p:ext uri="{BB962C8B-B14F-4D97-AF65-F5344CB8AC3E}">
        <p14:creationId xmlns:p14="http://schemas.microsoft.com/office/powerpoint/2010/main" val="129808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1B74-7AB6-F3C3-ABB5-36350ACA5CBF}"/>
              </a:ext>
            </a:extLst>
          </p:cNvPr>
          <p:cNvSpPr>
            <a:spLocks noGrp="1"/>
          </p:cNvSpPr>
          <p:nvPr>
            <p:ph type="title"/>
          </p:nvPr>
        </p:nvSpPr>
        <p:spPr/>
        <p:txBody>
          <a:bodyPr/>
          <a:lstStyle/>
          <a:p>
            <a:r>
              <a:rPr lang="en-US" dirty="0"/>
              <a:t>ERCOT 3/11/2026 Comments – AEP/DWG Feedback</a:t>
            </a:r>
          </a:p>
        </p:txBody>
      </p:sp>
      <p:sp>
        <p:nvSpPr>
          <p:cNvPr id="3" name="Text Placeholder 2">
            <a:extLst>
              <a:ext uri="{FF2B5EF4-FFF2-40B4-BE49-F238E27FC236}">
                <a16:creationId xmlns:a16="http://schemas.microsoft.com/office/drawing/2014/main" id="{9C718CBA-1C3B-57A1-AFE3-97D8F47EE72F}"/>
              </a:ext>
            </a:extLst>
          </p:cNvPr>
          <p:cNvSpPr>
            <a:spLocks noGrp="1"/>
          </p:cNvSpPr>
          <p:nvPr>
            <p:ph type="body" sz="quarter" idx="16"/>
          </p:nvPr>
        </p:nvSpPr>
        <p:spPr>
          <a:xfrm>
            <a:off x="502143" y="1181100"/>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effectLst/>
                <a:uLnTx/>
                <a:uFillTx/>
                <a:latin typeface="Arial" panose="020B0604020202020204"/>
                <a:ea typeface="+mn-ea"/>
                <a:cs typeface="+mn-cs"/>
              </a:rPr>
              <a:t>DWG discussed NOGRR282 on 2/12/2026 and presented feedback to </a:t>
            </a:r>
            <a:r>
              <a:rPr kumimoji="0" lang="en-US" sz="2200" b="0" i="0" u="none" strike="noStrike" kern="1200" cap="none" spc="0" normalizeH="0" baseline="0" noProof="0" dirty="0">
                <a:ln>
                  <a:noFill/>
                </a:ln>
                <a:solidFill>
                  <a:schemeClr val="accent1"/>
                </a:solidFill>
                <a:effectLst/>
                <a:uLnTx/>
                <a:uFillTx/>
                <a:latin typeface="Arial" panose="020B0604020202020204"/>
                <a:ea typeface="+mn-ea"/>
                <a:cs typeface="+mn-cs"/>
                <a:hlinkClick r:id="rId2">
                  <a:extLst>
                    <a:ext uri="{A12FA001-AC4F-418D-AE19-62706E023703}">
                      <ahyp:hlinkClr xmlns:ahyp="http://schemas.microsoft.com/office/drawing/2018/hyperlinkcolor" val="tx"/>
                    </a:ext>
                  </a:extLst>
                </a:hlinkClick>
              </a:rPr>
              <a:t>ROS on 3/5/2026</a:t>
            </a:r>
            <a:endParaRPr kumimoji="0" lang="en-US" sz="2200" b="0" i="0" u="none" strike="noStrike" kern="1200" cap="none" spc="0" normalizeH="0" baseline="0" noProof="0" dirty="0">
              <a:ln>
                <a:noFill/>
              </a:ln>
              <a:solidFill>
                <a:schemeClr val="accent1"/>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chemeClr val="accent1"/>
                </a:solidFill>
                <a:effectLst/>
                <a:uLnTx/>
                <a:uFillTx/>
                <a:latin typeface="Arial" panose="020B0604020202020204"/>
                <a:ea typeface="+mn-ea"/>
                <a:cs typeface="+mn-cs"/>
                <a:hlinkClick r:id="rId3">
                  <a:extLst>
                    <a:ext uri="{A12FA001-AC4F-418D-AE19-62706E023703}">
                      <ahyp:hlinkClr xmlns:ahyp="http://schemas.microsoft.com/office/drawing/2018/hyperlinkcolor" val="tx"/>
                    </a:ext>
                  </a:extLst>
                </a:hlinkClick>
              </a:rPr>
              <a:t>AEP’s 12/5/2025 comments </a:t>
            </a:r>
            <a:r>
              <a:rPr kumimoji="0" lang="en-US" sz="2200" b="0" i="0" u="none" strike="noStrike" kern="1200" cap="none" spc="0" normalizeH="0" baseline="0" noProof="0" dirty="0">
                <a:ln>
                  <a:noFill/>
                </a:ln>
                <a:effectLst/>
                <a:uLnTx/>
                <a:uFillTx/>
                <a:latin typeface="Arial" panose="020B0604020202020204"/>
                <a:ea typeface="+mn-ea"/>
                <a:cs typeface="+mn-cs"/>
              </a:rPr>
              <a:t>were addressed at DWG</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chemeClr val="accent1"/>
                </a:solidFill>
                <a:effectLst/>
                <a:uLnTx/>
                <a:uFillTx/>
                <a:latin typeface="Arial" panose="020B0604020202020204"/>
                <a:ea typeface="+mn-ea"/>
                <a:cs typeface="+mn-cs"/>
                <a:hlinkClick r:id="rId4">
                  <a:extLst>
                    <a:ext uri="{A12FA001-AC4F-418D-AE19-62706E023703}">
                      <ahyp:hlinkClr xmlns:ahyp="http://schemas.microsoft.com/office/drawing/2018/hyperlinkcolor" val="tx"/>
                    </a:ext>
                  </a:extLst>
                </a:hlinkClick>
              </a:rPr>
              <a:t>ERCOT submitted comments on 3/11/2026 </a:t>
            </a:r>
            <a:r>
              <a:rPr kumimoji="0" lang="en-US" sz="2200" b="0" i="0" u="none" strike="noStrike" kern="1200" cap="none" spc="0" normalizeH="0" baseline="0" noProof="0" dirty="0">
                <a:ln>
                  <a:noFill/>
                </a:ln>
                <a:effectLst/>
                <a:uLnTx/>
                <a:uFillTx/>
                <a:latin typeface="Arial" panose="020B0604020202020204"/>
                <a:ea typeface="+mn-ea"/>
                <a:cs typeface="+mn-cs"/>
              </a:rPr>
              <a:t>in response: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and DWG agreed to increase high frequency ride-through threshold in Table A in Section 2.6.4(3) from 61.8 Hz to 63.0 Hz; as per AEP’s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LEL developer feedback indicates high frequency is not a ride-through concern</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Increased high frequency threshold improves system reliability during events</a:t>
            </a:r>
          </a:p>
          <a:p>
            <a:endParaRPr lang="en-US" dirty="0"/>
          </a:p>
        </p:txBody>
      </p:sp>
      <p:sp>
        <p:nvSpPr>
          <p:cNvPr id="4" name="Slide Number Placeholder 3">
            <a:extLst>
              <a:ext uri="{FF2B5EF4-FFF2-40B4-BE49-F238E27FC236}">
                <a16:creationId xmlns:a16="http://schemas.microsoft.com/office/drawing/2014/main" id="{E57EAF16-CB27-2108-F3BC-0812B44DB3B1}"/>
              </a:ext>
            </a:extLst>
          </p:cNvPr>
          <p:cNvSpPr>
            <a:spLocks noGrp="1"/>
          </p:cNvSpPr>
          <p:nvPr>
            <p:ph type="sldNum" sz="quarter" idx="12"/>
          </p:nvPr>
        </p:nvSpPr>
        <p:spPr/>
        <p:txBody>
          <a:bodyPr/>
          <a:lstStyle/>
          <a:p>
            <a:fld id="{BCDE79FB-97BA-492B-8D57-F1373F9ADA95}" type="slidenum">
              <a:rPr lang="en-US" smtClean="0"/>
              <a:t>6</a:t>
            </a:fld>
            <a:endParaRPr lang="en-US"/>
          </a:p>
        </p:txBody>
      </p:sp>
      <p:sp>
        <p:nvSpPr>
          <p:cNvPr id="5" name="TextBox 4">
            <a:extLst>
              <a:ext uri="{FF2B5EF4-FFF2-40B4-BE49-F238E27FC236}">
                <a16:creationId xmlns:a16="http://schemas.microsoft.com/office/drawing/2014/main" id="{FD74FA80-40D1-B318-2127-A53707E093DF}"/>
              </a:ext>
            </a:extLst>
          </p:cNvPr>
          <p:cNvSpPr txBox="1"/>
          <p:nvPr/>
        </p:nvSpPr>
        <p:spPr>
          <a:xfrm>
            <a:off x="4564321" y="4196113"/>
            <a:ext cx="340360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accent1"/>
                </a:solidFill>
                <a:effectLst/>
                <a:uLnTx/>
                <a:uFillTx/>
              </a:rPr>
              <a:t>Revised FRT Conditions</a:t>
            </a:r>
          </a:p>
        </p:txBody>
      </p:sp>
      <p:graphicFrame>
        <p:nvGraphicFramePr>
          <p:cNvPr id="6" name="Table 5">
            <a:extLst>
              <a:ext uri="{FF2B5EF4-FFF2-40B4-BE49-F238E27FC236}">
                <a16:creationId xmlns:a16="http://schemas.microsoft.com/office/drawing/2014/main" id="{4BEEE30D-5C99-8474-A5F5-90125827561F}"/>
              </a:ext>
            </a:extLst>
          </p:cNvPr>
          <p:cNvGraphicFramePr>
            <a:graphicFrameLocks noGrp="1"/>
          </p:cNvGraphicFramePr>
          <p:nvPr>
            <p:extLst>
              <p:ext uri="{D42A27DB-BD31-4B8C-83A1-F6EECF244321}">
                <p14:modId xmlns:p14="http://schemas.microsoft.com/office/powerpoint/2010/main" val="3907787624"/>
              </p:ext>
            </p:extLst>
          </p:nvPr>
        </p:nvGraphicFramePr>
        <p:xfrm>
          <a:off x="3771900" y="4565445"/>
          <a:ext cx="4648200" cy="2082232"/>
        </p:xfrm>
        <a:graphic>
          <a:graphicData uri="http://schemas.openxmlformats.org/drawingml/2006/table">
            <a:tbl>
              <a:tblPr firstRow="1" firstCol="1" bandRow="1"/>
              <a:tblGrid>
                <a:gridCol w="2190199">
                  <a:extLst>
                    <a:ext uri="{9D8B030D-6E8A-4147-A177-3AD203B41FA5}">
                      <a16:colId xmlns:a16="http://schemas.microsoft.com/office/drawing/2014/main" val="4185401303"/>
                    </a:ext>
                  </a:extLst>
                </a:gridCol>
                <a:gridCol w="2458001">
                  <a:extLst>
                    <a:ext uri="{9D8B030D-6E8A-4147-A177-3AD203B41FA5}">
                      <a16:colId xmlns:a16="http://schemas.microsoft.com/office/drawing/2014/main" val="240645922"/>
                    </a:ext>
                  </a:extLst>
                </a:gridCol>
              </a:tblGrid>
              <a:tr h="594922">
                <a:tc>
                  <a:txBody>
                    <a:bodyPr/>
                    <a:lstStyle/>
                    <a:p>
                      <a:pPr marL="457200" marR="0" indent="-457200" algn="ctr">
                        <a:buNone/>
                      </a:pPr>
                      <a:r>
                        <a:rPr lang="en-US" sz="1200" u="sng" dirty="0">
                          <a:solidFill>
                            <a:srgbClr val="008080"/>
                          </a:solidFill>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457200" marR="0" indent="-457200" algn="ctr">
                        <a:buNone/>
                      </a:pPr>
                      <a:r>
                        <a:rPr lang="en-US" sz="1200" u="sng" dirty="0">
                          <a:solidFill>
                            <a:srgbClr val="008080"/>
                          </a:solidFill>
                          <a:effectLst/>
                          <a:latin typeface="Times New Roman" panose="02020603050405020304" pitchFamily="18" charset="0"/>
                          <a:ea typeface="Times New Roman" panose="02020603050405020304" pitchFamily="18" charset="0"/>
                        </a:rPr>
                        <a:t>Frequency (f) in (Hz)</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Minimum Ride-Through Time</a:t>
                      </a:r>
                      <a:endParaRPr lang="en-US" sz="1200" dirty="0">
                        <a:effectLst/>
                        <a:latin typeface="Times New Roman" panose="02020603050405020304" pitchFamily="18" charset="0"/>
                        <a:ea typeface="Times New Roman" panose="02020603050405020304" pitchFamily="18" charset="0"/>
                      </a:endParaRPr>
                    </a:p>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(seconds)</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398686550"/>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f &gt; </a:t>
                      </a:r>
                      <a:r>
                        <a:rPr lang="en-US" sz="1200" u="sng" strike="sngStrike" dirty="0">
                          <a:solidFill>
                            <a:srgbClr val="FF0000"/>
                          </a:solidFill>
                          <a:effectLst/>
                          <a:latin typeface="Times New Roman" panose="02020603050405020304" pitchFamily="18" charset="0"/>
                          <a:ea typeface="Times New Roman" panose="02020603050405020304" pitchFamily="18" charset="0"/>
                        </a:rPr>
                        <a:t>61.8</a:t>
                      </a:r>
                      <a:r>
                        <a:rPr lang="en-US" sz="1200" u="sng" dirty="0">
                          <a:solidFill>
                            <a:srgbClr val="008080"/>
                          </a:solidFill>
                          <a:effectLst/>
                          <a:latin typeface="Times New Roman" panose="02020603050405020304" pitchFamily="18" charset="0"/>
                          <a:ea typeface="Times New Roman" panose="02020603050405020304" pitchFamily="18" charset="0"/>
                        </a:rPr>
                        <a:t>63.0</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May ride-through or trip</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229083106"/>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61.2 &lt; f ≤ </a:t>
                      </a:r>
                      <a:r>
                        <a:rPr lang="en-US" sz="1200" u="sng" strike="sngStrike" dirty="0">
                          <a:solidFill>
                            <a:srgbClr val="FF0000"/>
                          </a:solidFill>
                          <a:effectLst/>
                          <a:latin typeface="Times New Roman" panose="02020603050405020304" pitchFamily="18" charset="0"/>
                          <a:ea typeface="Times New Roman" panose="02020603050405020304" pitchFamily="18" charset="0"/>
                        </a:rPr>
                        <a:t>61.8</a:t>
                      </a:r>
                      <a:r>
                        <a:rPr lang="en-US" sz="1200" u="sng" dirty="0">
                          <a:solidFill>
                            <a:srgbClr val="008080"/>
                          </a:solidFill>
                          <a:effectLst/>
                          <a:latin typeface="Times New Roman" panose="02020603050405020304" pitchFamily="18" charset="0"/>
                          <a:ea typeface="Times New Roman" panose="02020603050405020304" pitchFamily="18" charset="0"/>
                        </a:rPr>
                        <a:t>63.0</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299</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728370401"/>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58.8 ≤ f ≤ 61.2</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continuous</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939722418"/>
                  </a:ext>
                </a:extLst>
              </a:tr>
              <a:tr h="297462">
                <a:tc>
                  <a:txBody>
                    <a:bodyPr/>
                    <a:lstStyle/>
                    <a:p>
                      <a:pPr marL="0" marR="0" algn="ctr">
                        <a:buNone/>
                      </a:pPr>
                      <a:r>
                        <a:rPr lang="en-US" sz="1200" u="sng" kern="1200" dirty="0">
                          <a:solidFill>
                            <a:srgbClr val="008080"/>
                          </a:solidFill>
                          <a:effectLst/>
                          <a:latin typeface="Times New Roman" panose="02020603050405020304" pitchFamily="18" charset="0"/>
                          <a:ea typeface="Times New Roman" panose="02020603050405020304" pitchFamily="18" charset="0"/>
                          <a:cs typeface="+mn-cs"/>
                        </a:rPr>
                        <a:t>57.0</a:t>
                      </a:r>
                      <a:r>
                        <a:rPr lang="en-US" sz="1200" u="sng" dirty="0">
                          <a:solidFill>
                            <a:srgbClr val="008080"/>
                          </a:solidFill>
                          <a:effectLst/>
                          <a:latin typeface="Times New Roman" panose="02020603050405020304" pitchFamily="18" charset="0"/>
                          <a:ea typeface="Times New Roman" panose="02020603050405020304" pitchFamily="18" charset="0"/>
                        </a:rPr>
                        <a:t>≤ f &lt; 58.8</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299</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42573050"/>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f </a:t>
                      </a:r>
                      <a:r>
                        <a:rPr lang="en-US" sz="1200" u="sng" kern="1200" dirty="0">
                          <a:solidFill>
                            <a:srgbClr val="008080"/>
                          </a:solidFill>
                          <a:effectLst/>
                          <a:latin typeface="Times New Roman" panose="02020603050405020304" pitchFamily="18" charset="0"/>
                          <a:ea typeface="Times New Roman" panose="02020603050405020304" pitchFamily="18" charset="0"/>
                          <a:cs typeface="+mn-cs"/>
                        </a:rPr>
                        <a:t>&lt; 57.0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May ride-through or trip</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870274485"/>
                  </a:ext>
                </a:extLst>
              </a:tr>
            </a:tbl>
          </a:graphicData>
        </a:graphic>
      </p:graphicFrame>
    </p:spTree>
    <p:extLst>
      <p:ext uri="{BB962C8B-B14F-4D97-AF65-F5344CB8AC3E}">
        <p14:creationId xmlns:p14="http://schemas.microsoft.com/office/powerpoint/2010/main" val="789362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0DB86-DE8E-264A-063F-F683A0E0E937}"/>
              </a:ext>
            </a:extLst>
          </p:cNvPr>
          <p:cNvSpPr>
            <a:spLocks noGrp="1"/>
          </p:cNvSpPr>
          <p:nvPr>
            <p:ph type="title"/>
          </p:nvPr>
        </p:nvSpPr>
        <p:spPr/>
        <p:txBody>
          <a:bodyPr/>
          <a:lstStyle/>
          <a:p>
            <a:r>
              <a:rPr lang="en-US" dirty="0"/>
              <a:t>ERCOT 3/11/2026 Comments – AEP/DWG Feedback</a:t>
            </a:r>
          </a:p>
        </p:txBody>
      </p:sp>
      <p:sp>
        <p:nvSpPr>
          <p:cNvPr id="3" name="Text Placeholder 2">
            <a:extLst>
              <a:ext uri="{FF2B5EF4-FFF2-40B4-BE49-F238E27FC236}">
                <a16:creationId xmlns:a16="http://schemas.microsoft.com/office/drawing/2014/main" id="{0D341FDD-E9CF-2335-B5A1-ED5C88B68484}"/>
              </a:ext>
            </a:extLst>
          </p:cNvPr>
          <p:cNvSpPr>
            <a:spLocks noGrp="1"/>
          </p:cNvSpPr>
          <p:nvPr>
            <p:ph type="body" sz="quarter" idx="16"/>
          </p:nvPr>
        </p:nvSpPr>
        <p:spPr>
          <a:xfrm>
            <a:off x="502143" y="1272363"/>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effectLst/>
                <a:uLnTx/>
                <a:uFillTx/>
                <a:latin typeface="Arial" panose="020B0604020202020204"/>
                <a:ea typeface="+mn-ea"/>
                <a:cs typeface="+mn-cs"/>
              </a:rPr>
              <a:t>DWG members wanted clarifying language for Section 2.15(3)(d)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Paragraph defines allowable overcurrent of 125% during voltage disturbance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Comments included the following added sentence:</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accent1"/>
                </a:solidFill>
                <a:effectLst/>
                <a:uLnTx/>
                <a:uFillTx/>
                <a:latin typeface="Arial" panose="020B0604020202020204"/>
                <a:ea typeface="+mn-ea"/>
                <a:cs typeface="+mn-cs"/>
              </a:rPr>
              <a:t>The allowable overcurrent up to 125% shall only persist during the voltage transient with a duration not to exceed 0.5 seconds</a:t>
            </a:r>
            <a:r>
              <a:rPr kumimoji="0" lang="en-US" sz="2000" b="0" i="0" u="none" strike="noStrike" kern="1200" cap="none" spc="0" normalizeH="0" baseline="0" noProof="0" dirty="0">
                <a:ln>
                  <a:noFill/>
                </a:ln>
                <a:effectLst/>
                <a:uLnTx/>
                <a:uFillTx/>
                <a:latin typeface="Arial" panose="020B0604020202020204"/>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effectLst/>
                <a:uLnTx/>
                <a:uFillTx/>
                <a:latin typeface="Arial" panose="020B0604020202020204"/>
                <a:ea typeface="+mn-ea"/>
                <a:cs typeface="+mn-cs"/>
              </a:rPr>
              <a:t>Additional AEP feedback not addressed in ERCOT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AEP comments suggested increasing low frequency thresholds from 57.0 Hz to 58.2 Hz</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and DWG members agreed to keep the criteria as currently written so LELs would not trip on underfrequency events unless they are performing in accordance with UFLS or Ancillary Service obligations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AEP comments suggested additional requirement that LELs shall return to pre-disturbance consumption within 2 seconds when voltage conditions exceed “must ride-through” curve</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decided not to include additional requirement since it could lead to the unintended consequence of LELs choosing to trip rather than riding through these conditions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However, ERCOT agrees this </a:t>
            </a:r>
            <a:r>
              <a:rPr kumimoji="0" lang="en-US" sz="1800" b="0" i="1" u="none" strike="noStrike" kern="1200" cap="none" spc="0" normalizeH="0" baseline="0" noProof="0" dirty="0">
                <a:ln>
                  <a:noFill/>
                </a:ln>
                <a:effectLst/>
                <a:uLnTx/>
                <a:uFillTx/>
                <a:latin typeface="Arial" panose="020B0604020202020204"/>
                <a:ea typeface="+mn-ea"/>
                <a:cs typeface="+mn-cs"/>
              </a:rPr>
              <a:t>should </a:t>
            </a:r>
            <a:r>
              <a:rPr kumimoji="0" lang="en-US" sz="1800" b="0" i="0" u="none" strike="noStrike" kern="1200" cap="none" spc="0" normalizeH="0" baseline="0" noProof="0" dirty="0">
                <a:ln>
                  <a:noFill/>
                </a:ln>
                <a:effectLst/>
                <a:uLnTx/>
                <a:uFillTx/>
                <a:latin typeface="Arial" panose="020B0604020202020204"/>
                <a:ea typeface="+mn-ea"/>
                <a:cs typeface="+mn-cs"/>
              </a:rPr>
              <a:t>be the desired performance</a:t>
            </a:r>
          </a:p>
          <a:p>
            <a:endParaRPr lang="en-US" dirty="0"/>
          </a:p>
        </p:txBody>
      </p:sp>
      <p:sp>
        <p:nvSpPr>
          <p:cNvPr id="4" name="Slide Number Placeholder 3">
            <a:extLst>
              <a:ext uri="{FF2B5EF4-FFF2-40B4-BE49-F238E27FC236}">
                <a16:creationId xmlns:a16="http://schemas.microsoft.com/office/drawing/2014/main" id="{8CAE5AAD-E6BC-A117-F0FC-E66A89E6C581}"/>
              </a:ext>
            </a:extLst>
          </p:cNvPr>
          <p:cNvSpPr>
            <a:spLocks noGrp="1"/>
          </p:cNvSpPr>
          <p:nvPr>
            <p:ph type="sldNum" sz="quarter" idx="12"/>
          </p:nvPr>
        </p:nvSpPr>
        <p:spPr/>
        <p:txBody>
          <a:bodyPr/>
          <a:lstStyle/>
          <a:p>
            <a:fld id="{BCDE79FB-97BA-492B-8D57-F1373F9ADA95}" type="slidenum">
              <a:rPr lang="en-US" smtClean="0"/>
              <a:t>7</a:t>
            </a:fld>
            <a:endParaRPr lang="en-US"/>
          </a:p>
        </p:txBody>
      </p:sp>
    </p:spTree>
    <p:extLst>
      <p:ext uri="{BB962C8B-B14F-4D97-AF65-F5344CB8AC3E}">
        <p14:creationId xmlns:p14="http://schemas.microsoft.com/office/powerpoint/2010/main" val="1578487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2BF94-7296-C07D-03BB-371E6997883B}"/>
              </a:ext>
            </a:extLst>
          </p:cNvPr>
          <p:cNvSpPr>
            <a:spLocks noGrp="1"/>
          </p:cNvSpPr>
          <p:nvPr>
            <p:ph type="title"/>
          </p:nvPr>
        </p:nvSpPr>
        <p:spPr/>
        <p:txBody>
          <a:bodyPr/>
          <a:lstStyle/>
          <a:p>
            <a:r>
              <a:rPr lang="en-US" dirty="0"/>
              <a:t>ERCOT Response to DCC 2/9/2026 Comments</a:t>
            </a:r>
          </a:p>
        </p:txBody>
      </p:sp>
      <p:sp>
        <p:nvSpPr>
          <p:cNvPr id="3" name="Text Placeholder 2">
            <a:extLst>
              <a:ext uri="{FF2B5EF4-FFF2-40B4-BE49-F238E27FC236}">
                <a16:creationId xmlns:a16="http://schemas.microsoft.com/office/drawing/2014/main" id="{980DDB63-B4E4-4049-0B4C-0CC1C1349314}"/>
              </a:ext>
            </a:extLst>
          </p:cNvPr>
          <p:cNvSpPr>
            <a:spLocks noGrp="1"/>
          </p:cNvSpPr>
          <p:nvPr>
            <p:ph type="body" sz="quarter" idx="16"/>
          </p:nvPr>
        </p:nvSpPr>
        <p:spPr>
          <a:xfrm>
            <a:off x="470886" y="1181100"/>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accent1"/>
                </a:solidFill>
                <a:effectLst/>
                <a:uLnTx/>
                <a:uFillTx/>
                <a:latin typeface="Arial" panose="020B0604020202020204"/>
                <a:ea typeface="+mn-ea"/>
                <a:cs typeface="+mn-cs"/>
                <a:hlinkClick r:id="rId2">
                  <a:extLst>
                    <a:ext uri="{A12FA001-AC4F-418D-AE19-62706E023703}">
                      <ahyp:hlinkClr xmlns:ahyp="http://schemas.microsoft.com/office/drawing/2018/hyperlinkcolor" val="tx"/>
                    </a:ext>
                  </a:extLst>
                </a:hlinkClick>
              </a:rPr>
              <a:t>DCC comments </a:t>
            </a:r>
            <a:r>
              <a:rPr kumimoji="0" lang="en-US" sz="2000" b="0" i="0" u="none" strike="noStrike" kern="1200" cap="none" spc="0" normalizeH="0" baseline="0" noProof="0" dirty="0">
                <a:ln>
                  <a:noFill/>
                </a:ln>
                <a:effectLst/>
                <a:uLnTx/>
                <a:uFillTx/>
                <a:latin typeface="Arial" panose="020B0604020202020204"/>
                <a:ea typeface="+mn-ea"/>
                <a:cs typeface="+mn-cs"/>
              </a:rPr>
              <a:t>propose the following revisions: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Replace Large Electronic Load with Large Load in all of NOGRR282</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Change exemption date from 11/14/2025 to 1/1/2027</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Apply VRT requirements to only 50% of the Demand at the facility</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accent1"/>
                </a:solidFill>
                <a:effectLst/>
                <a:uLnTx/>
                <a:uFillTx/>
                <a:latin typeface="Arial" panose="020B0604020202020204"/>
                <a:ea typeface="+mn-ea"/>
                <a:cs typeface="+mn-cs"/>
                <a:hlinkClick r:id="rId3">
                  <a:extLst>
                    <a:ext uri="{A12FA001-AC4F-418D-AE19-62706E023703}">
                      <ahyp:hlinkClr xmlns:ahyp="http://schemas.microsoft.com/office/drawing/2018/hyperlinkcolor" val="tx"/>
                    </a:ext>
                  </a:extLst>
                </a:hlinkClick>
              </a:rPr>
              <a:t>ERCOT response </a:t>
            </a:r>
            <a:r>
              <a:rPr kumimoji="0" lang="en-US" sz="2000" b="0" i="0" u="none" strike="noStrike" kern="1200" cap="none" spc="0" normalizeH="0" baseline="0" noProof="0" dirty="0">
                <a:ln>
                  <a:noFill/>
                </a:ln>
                <a:effectLst/>
                <a:uLnTx/>
                <a:uFillTx/>
                <a:latin typeface="Arial" panose="020B0604020202020204"/>
                <a:ea typeface="+mn-ea"/>
                <a:cs typeface="+mn-cs"/>
              </a:rPr>
              <a:t>does not agree with these revisions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LELs pose a more imminent risk to ERCOT System reliability than other LLs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LELs are more sensitive to voltage disturbances than traditional LLs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LELs are &gt;80% of the projected Demand growth in ERCOT</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Additional requirements on other LLs may still be needed (VFDs, hydrogen, etc.)</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Many operational and approved LELs will be exempt from RT requirements</a:t>
            </a:r>
          </a:p>
          <a:p>
            <a:pPr marL="1143000" marR="0" lvl="2"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effectLst/>
                <a:uLnTx/>
                <a:uFillTx/>
                <a:latin typeface="Arial" panose="020B0604020202020204"/>
                <a:ea typeface="+mn-ea"/>
                <a:cs typeface="+mn-cs"/>
              </a:rPr>
              <a:t>Extending the exemption date would worsen existing reliability risk</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Applying VRT requirements to only 50% of the load would not mitigate risk</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provided additional supporting evidence in response to DCC comments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Referenced multiple LLWG and LL workshop presentations showing need for LEL RT requirements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a:ea typeface="+mn-ea"/>
                <a:cs typeface="+mn-cs"/>
              </a:rPr>
              <a:t>ERCOT continues to examine transmission and market solutions to help mitigate risks; but maintain these solutions alone cannot mitigate risk without improved LEL RT capability</a:t>
            </a:r>
            <a:endParaRPr kumimoji="0" lang="en-US" sz="2400" b="0" i="0" u="none" strike="noStrike" kern="1200" cap="none" spc="0" normalizeH="0" baseline="0" noProof="0" dirty="0">
              <a:ln>
                <a:noFill/>
              </a:ln>
              <a:effectLst/>
              <a:uLnTx/>
              <a:uFillTx/>
              <a:latin typeface="Arial" panose="020B06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007B08F7-B5A5-A518-DEC4-3BB38C28BE3A}"/>
              </a:ext>
            </a:extLst>
          </p:cNvPr>
          <p:cNvSpPr>
            <a:spLocks noGrp="1"/>
          </p:cNvSpPr>
          <p:nvPr>
            <p:ph type="sldNum" sz="quarter" idx="12"/>
          </p:nvPr>
        </p:nvSpPr>
        <p:spPr/>
        <p:txBody>
          <a:bodyPr/>
          <a:lstStyle/>
          <a:p>
            <a:fld id="{BCDE79FB-97BA-492B-8D57-F1373F9ADA95}" type="slidenum">
              <a:rPr lang="en-US" smtClean="0"/>
              <a:t>8</a:t>
            </a:fld>
            <a:endParaRPr lang="en-US"/>
          </a:p>
        </p:txBody>
      </p:sp>
    </p:spTree>
    <p:extLst>
      <p:ext uri="{BB962C8B-B14F-4D97-AF65-F5344CB8AC3E}">
        <p14:creationId xmlns:p14="http://schemas.microsoft.com/office/powerpoint/2010/main" val="1932985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58A30-1791-69B8-FCE8-D44787B39309}"/>
              </a:ext>
            </a:extLst>
          </p:cNvPr>
          <p:cNvSpPr>
            <a:spLocks noGrp="1"/>
          </p:cNvSpPr>
          <p:nvPr>
            <p:ph type="title"/>
          </p:nvPr>
        </p:nvSpPr>
        <p:spPr/>
        <p:txBody>
          <a:bodyPr/>
          <a:lstStyle/>
          <a:p>
            <a:r>
              <a:rPr lang="en-US" dirty="0"/>
              <a:t>DCC 3/12/2026 Comments</a:t>
            </a:r>
          </a:p>
        </p:txBody>
      </p:sp>
      <p:sp>
        <p:nvSpPr>
          <p:cNvPr id="3" name="Text Placeholder 2">
            <a:extLst>
              <a:ext uri="{FF2B5EF4-FFF2-40B4-BE49-F238E27FC236}">
                <a16:creationId xmlns:a16="http://schemas.microsoft.com/office/drawing/2014/main" id="{8DEB2962-12F6-4F05-F429-CB6D03A98D2C}"/>
              </a:ext>
            </a:extLst>
          </p:cNvPr>
          <p:cNvSpPr>
            <a:spLocks noGrp="1"/>
          </p:cNvSpPr>
          <p:nvPr>
            <p:ph type="body" sz="quarter" idx="16"/>
          </p:nvPr>
        </p:nvSpPr>
        <p:spPr>
          <a:xfrm>
            <a:off x="470886" y="1527544"/>
            <a:ext cx="11187714" cy="4495800"/>
          </a:xfr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a:ea typeface="+mn-ea"/>
                <a:cs typeface="+mn-cs"/>
              </a:rPr>
              <a:t>DCC 3/12/2026 comments provide the following suggested requirement revisions for ERCOT to consider:</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Consideration for mechanical/cooling load</a:t>
            </a:r>
            <a:endParaRPr kumimoji="0" lang="en-US" sz="1800" b="0" i="0" u="none" strike="noStrike" kern="1200" cap="none" spc="0" normalizeH="0" baseline="0" noProof="0" dirty="0">
              <a:ln>
                <a:noFill/>
              </a:ln>
              <a:solidFill>
                <a:schemeClr val="accent1"/>
              </a:solidFill>
              <a:effectLst/>
              <a:uLnTx/>
              <a:uFillTx/>
              <a:latin typeface="Arial" panose="020B0604020202020204"/>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Align ERCOT low frequency ride-through requirements with PRC-024</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Revise low VRT threshold</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Remove reference to positive sequence voltage in VRT requirements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Decrease overvoltage VRT threshold and allow for 2% tolerance</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Allow short-duration (0.5 sec or less) post fault active power recovery</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Increase allowable overcurrent during voltage transient from 125% to 150%</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Request for allowing load-transfer schemes that coordinate with transmission events/TDSP reclosing schemes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chemeClr val="accent1"/>
                </a:solidFill>
                <a:effectLst/>
                <a:uLnTx/>
                <a:uFillTx/>
                <a:latin typeface="Arial" panose="020B0604020202020204"/>
                <a:ea typeface="+mn-ea"/>
                <a:cs typeface="+mn-cs"/>
              </a:rPr>
              <a:t>Change date for meeting the exemption criteria from 11/14/2025 to 6/30/2026</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a:ea typeface="+mn-ea"/>
                <a:cs typeface="+mn-cs"/>
              </a:rPr>
              <a:t>ERCOT submitted response on 3/27/2026</a:t>
            </a:r>
          </a:p>
          <a:p>
            <a:endParaRPr lang="en-US" dirty="0"/>
          </a:p>
        </p:txBody>
      </p:sp>
      <p:sp>
        <p:nvSpPr>
          <p:cNvPr id="4" name="Slide Number Placeholder 3">
            <a:extLst>
              <a:ext uri="{FF2B5EF4-FFF2-40B4-BE49-F238E27FC236}">
                <a16:creationId xmlns:a16="http://schemas.microsoft.com/office/drawing/2014/main" id="{379C126C-719B-6749-CC6A-906788DE83A9}"/>
              </a:ext>
            </a:extLst>
          </p:cNvPr>
          <p:cNvSpPr>
            <a:spLocks noGrp="1"/>
          </p:cNvSpPr>
          <p:nvPr>
            <p:ph type="sldNum" sz="quarter" idx="12"/>
          </p:nvPr>
        </p:nvSpPr>
        <p:spPr/>
        <p:txBody>
          <a:bodyPr/>
          <a:lstStyle/>
          <a:p>
            <a:fld id="{BCDE79FB-97BA-492B-8D57-F1373F9ADA95}" type="slidenum">
              <a:rPr lang="en-US" smtClean="0"/>
              <a:t>9</a:t>
            </a:fld>
            <a:endParaRPr lang="en-US"/>
          </a:p>
        </p:txBody>
      </p:sp>
    </p:spTree>
    <p:extLst>
      <p:ext uri="{BB962C8B-B14F-4D97-AF65-F5344CB8AC3E}">
        <p14:creationId xmlns:p14="http://schemas.microsoft.com/office/powerpoint/2010/main" val="1896751279"/>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www.w3.org/XML/1998/namespace"/>
    <ds:schemaRef ds:uri="http://purl.org/dc/elements/1.1/"/>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3c917f14-8d40-4289-92aa-fd10f73581c9"/>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222</TotalTime>
  <Words>2255</Words>
  <Application>Microsoft Office PowerPoint</Application>
  <PresentationFormat>Widescreen</PresentationFormat>
  <Paragraphs>235</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Times New Roman</vt:lpstr>
      <vt:lpstr>Wingdings</vt:lpstr>
      <vt:lpstr>Page Design</vt:lpstr>
      <vt:lpstr>Cover</vt:lpstr>
      <vt:lpstr>NOGRR282 and NPRR1308 Updates      Patrick Gravois Principal Operations Engineer   ROS Meeting April 2, 2026 </vt:lpstr>
      <vt:lpstr>NOGRR282 and NPRR1308 Timeline</vt:lpstr>
      <vt:lpstr>NOGRR282 Comments Received</vt:lpstr>
      <vt:lpstr>ERCOT Comments – 1/30/2026</vt:lpstr>
      <vt:lpstr>Onward Energy’s Comments – 1/23/2026</vt:lpstr>
      <vt:lpstr>ERCOT 3/11/2026 Comments – AEP/DWG Feedback</vt:lpstr>
      <vt:lpstr>ERCOT 3/11/2026 Comments – AEP/DWG Feedback</vt:lpstr>
      <vt:lpstr>ERCOT Response to DCC 2/9/2026 Comments</vt:lpstr>
      <vt:lpstr>DCC 3/12/2026 Comments</vt:lpstr>
      <vt:lpstr>ERCOT 3/27/2026 Comments – Response to DCC Comments</vt:lpstr>
      <vt:lpstr>ERCOT 3/27/2026 Comments – Response to DCC Comments</vt:lpstr>
      <vt:lpstr>ERCOT 3/27/2026 Comments – Response to DCC Comments</vt:lpstr>
      <vt:lpstr>ERCOT 3/27/2026 Comments – Response to DCC Comments</vt:lpstr>
      <vt:lpstr>ERCOT 3/27/2026 Comments – Response to DCC Comments</vt:lpstr>
      <vt:lpstr>ERCOT 3/27/2026 Comments – Response to DCC Comments</vt:lpstr>
      <vt:lpstr>Texas Blockchain Council and Schaper Energy Consulting Comments </vt:lpstr>
      <vt:lpstr>NPRR1308 Comments Received</vt:lpstr>
      <vt:lpstr>Questions/Comments?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Patrick Gravois</cp:lastModifiedBy>
  <cp:revision>71</cp:revision>
  <cp:lastPrinted>2017-10-10T21:31:05Z</cp:lastPrinted>
  <dcterms:created xsi:type="dcterms:W3CDTF">2016-01-21T15:20:31Z</dcterms:created>
  <dcterms:modified xsi:type="dcterms:W3CDTF">2026-03-27T19:28:10Z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2026-02-20T15:18:43Z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