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85" r:id="rId2"/>
    <p:sldId id="28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38"/>
    <a:srgbClr val="717073"/>
    <a:srgbClr val="007698"/>
    <a:srgbClr val="EF3E42"/>
    <a:srgbClr val="003D83"/>
    <a:srgbClr val="49A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03"/>
    <p:restoredTop sz="96327"/>
  </p:normalViewPr>
  <p:slideViewPr>
    <p:cSldViewPr snapToGrid="0" snapToObjects="1">
      <p:cViewPr varScale="1">
        <p:scale>
          <a:sx n="106" d="100"/>
          <a:sy n="106" d="100"/>
        </p:scale>
        <p:origin x="6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1C0E3-AFF0-B540-BDA0-8122F751C8D9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0CC79-1C0C-F642-A258-1ED897B181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6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0" y="858"/>
            <a:ext cx="12188950" cy="68562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6744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067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F624-FA5A-5E44-91EF-D98B80CB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640080"/>
            <a:ext cx="10244447" cy="641267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CC4DA-646E-6C4D-88F0-C0C3E1397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71600"/>
            <a:ext cx="10972799" cy="4754880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3pPr>
            <a:lvl4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4pPr>
            <a:lvl5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EF9ED-23CB-E647-B8B9-15464282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A270-0AE5-874F-AC96-CBCC8B12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277192B-F444-8E46-910E-47EF8E49D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312158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B3DF7-8F53-DC4F-9A46-C6C4711A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DC2FB-9B4A-6F40-B191-612D3C084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371599"/>
            <a:ext cx="5410200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75C0-57EC-144C-95E3-21A9BBFAC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410198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C3741-18B2-CB40-B848-B5DA4CF6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E9F88-4833-3D41-9BC1-03895FBF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5BE1267-3EAE-7C40-AD76-EABB5DD4A75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402889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FBEE-5FA1-314C-84CF-DADF2FF9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640080"/>
            <a:ext cx="10244446" cy="692786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00C73-F27B-6546-B67F-5E7EA8B00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2" y="1371600"/>
            <a:ext cx="538797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02AF4-60C7-134F-BD6E-8677FF812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2" y="2254249"/>
            <a:ext cx="5387974" cy="3935413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E8844A-4D95-8B4F-9757-5BD516400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1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50D96-349B-4F4A-A8B8-F2D783E36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4250"/>
            <a:ext cx="5183188" cy="393541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8C384-AE99-9749-A721-BF19E22D0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79364E-247E-3349-88E0-C87E4E99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E31C54F-19E5-B642-AEBC-A5A2752008F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255984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D4622-68C1-464B-8643-DB971BAE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836BB4-D4AE-0C47-8D33-E6A5D5C5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3F652-7F98-3A47-9F75-C3AB83433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57E547-A0C3-AA4E-9249-2B5EC46D9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144367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1" y="858"/>
            <a:ext cx="12188948" cy="68562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6679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Place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9AF9B89-D4DE-CC47-A883-C09B473473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" y="857"/>
            <a:ext cx="12188952" cy="6856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47778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ChooseYour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8233480-AA54-1C40-BA0F-5F8AEFF623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47E2B5-DBC1-AA48-BED1-C9F0013ED7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17706" y="292019"/>
            <a:ext cx="1318928" cy="85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2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0"/>
            <a:ext cx="12188950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22470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52946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vider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6943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4E3167-D07C-DA46-8256-9B5ED90B71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12117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71984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3CC07C-ABFA-8941-80AB-18C83B4978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2"/>
            <a:ext cx="12188950" cy="595423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3DFC76-F3D9-5148-BDB2-6E47FFAF2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26354-91BA-6B42-8CFE-67E081E82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825625"/>
            <a:ext cx="109727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A937B-3054-C04E-A949-6499E25F5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36811-3504-E544-909D-C3E548D18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636C6-D50D-CD4F-8420-AB7583C4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224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717073"/>
                </a:solidFill>
              </a:defRPr>
            </a:lvl1pPr>
          </a:lstStyle>
          <a:p>
            <a:fld id="{A4D616CF-C9AA-AD44-BBB6-8180664C3B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0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0" r:id="rId3"/>
    <p:sldLayoutId id="2147483667" r:id="rId4"/>
    <p:sldLayoutId id="2147483651" r:id="rId5"/>
    <p:sldLayoutId id="2147483661" r:id="rId6"/>
    <p:sldLayoutId id="2147483662" r:id="rId7"/>
    <p:sldLayoutId id="2147483663" r:id="rId8"/>
    <p:sldLayoutId id="2147483664" r:id="rId9"/>
    <p:sldLayoutId id="2147483666" r:id="rId10"/>
    <p:sldLayoutId id="2147483650" r:id="rId11"/>
    <p:sldLayoutId id="2147483652" r:id="rId12"/>
    <p:sldLayoutId id="2147483653" r:id="rId13"/>
    <p:sldLayoutId id="214748365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86003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0" kern="1200">
          <a:solidFill>
            <a:srgbClr val="717073"/>
          </a:solidFill>
          <a:latin typeface="+mn-lt"/>
          <a:ea typeface="+mn-ea"/>
          <a:cs typeface="+mn-cs"/>
        </a:defRPr>
      </a:lvl1pPr>
      <a:lvl2pPr marL="23653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2pPr>
      <a:lvl3pPr marL="461963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3pPr>
      <a:lvl4pPr marL="68738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4pPr>
      <a:lvl5pPr marL="925513" indent="-2381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1B106-2BDF-4645-9BAF-7B73C053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SSWG Report to ROS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00CC8-40FA-2C45-8543-9E783E170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April 2, 2026</a:t>
            </a:r>
          </a:p>
          <a:p>
            <a:r>
              <a:rPr lang="en-US" sz="1400" b="0" dirty="0"/>
              <a:t>Chair: Chris Ramirez (cramirez@wettllc.com)</a:t>
            </a:r>
          </a:p>
          <a:p>
            <a:r>
              <a:rPr lang="en-US" sz="1400" b="0" dirty="0"/>
              <a:t>Vice Chair: Weiwei Hu (weiwei.hu@austinenergy.com)</a:t>
            </a:r>
          </a:p>
        </p:txBody>
      </p:sp>
    </p:spTree>
    <p:extLst>
      <p:ext uri="{BB962C8B-B14F-4D97-AF65-F5344CB8AC3E}">
        <p14:creationId xmlns:p14="http://schemas.microsoft.com/office/powerpoint/2010/main" val="168226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12ED-D11B-DF4C-BFCA-78D7D19B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463" y="446895"/>
            <a:ext cx="10244447" cy="641267"/>
          </a:xfrm>
        </p:spPr>
        <p:txBody>
          <a:bodyPr/>
          <a:lstStyle/>
          <a:p>
            <a:r>
              <a:rPr lang="en-US" dirty="0"/>
              <a:t>SSWG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AC6D2-D710-984E-B524-9578FAC3F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414" y="1178414"/>
            <a:ext cx="5955849" cy="49937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rgbClr val="860038"/>
                </a:solidFill>
              </a:rPr>
              <a:t>Key Updates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b="1" dirty="0"/>
              <a:t>26SSWG Case Build #1</a:t>
            </a: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Currently Ongoing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Load Data / Topology Deadline: March 27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In-Person Post-Dispatch Tuning Meeting</a:t>
            </a:r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April 27</a:t>
            </a:r>
            <a:r>
              <a:rPr lang="en-US" baseline="30000" dirty="0"/>
              <a:t>th</a:t>
            </a:r>
            <a:r>
              <a:rPr lang="en-US" dirty="0"/>
              <a:t> – 29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Target Posting: May 22</a:t>
            </a:r>
            <a:r>
              <a:rPr lang="en-US" baseline="30000" dirty="0"/>
              <a:t>nd</a:t>
            </a:r>
            <a:r>
              <a:rPr lang="en-US" dirty="0"/>
              <a:t> </a:t>
            </a:r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b="1" dirty="0"/>
              <a:t>SSWG Procedure Manual Revisions</a:t>
            </a: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Specifying that ESRs are online in off-peak cases for VAR support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A rework of extraordinary dispatch for PGRR127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Language updates to be presented for May ROS combo ballot</a:t>
            </a:r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E18FBAA-DD75-BA42-B59B-333320BEB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442414"/>
            <a:ext cx="3224349" cy="365125"/>
          </a:xfrm>
        </p:spPr>
        <p:txBody>
          <a:bodyPr/>
          <a:lstStyle/>
          <a:p>
            <a:fld id="{A4D616CF-C9AA-AD44-BBB6-8180664C3BE1}" type="slidenum">
              <a:rPr lang="en-US" sz="1000" smtClean="0"/>
              <a:t>2</a:t>
            </a:fld>
            <a:endParaRPr lang="en-US" sz="1000" dirty="0"/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708D11B1-4A16-A64A-9EB5-EAA0FD04A5E6}"/>
              </a:ext>
            </a:extLst>
          </p:cNvPr>
          <p:cNvSpPr txBox="1">
            <a:spLocks/>
          </p:cNvSpPr>
          <p:nvPr/>
        </p:nvSpPr>
        <p:spPr>
          <a:xfrm>
            <a:off x="448229" y="6461734"/>
            <a:ext cx="8546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50000"/>
              </a:lnSpc>
              <a:defRPr lang="en-US" sz="7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i="0" dirty="0">
                <a:solidFill>
                  <a:srgbClr val="717073"/>
                </a:solidFill>
              </a:rPr>
              <a:t>SSWG Report to ROS </a:t>
            </a:r>
            <a:r>
              <a:rPr lang="en-US" dirty="0">
                <a:solidFill>
                  <a:srgbClr val="717073"/>
                </a:solidFill>
              </a:rPr>
              <a:t>                  				External</a:t>
            </a:r>
          </a:p>
        </p:txBody>
      </p:sp>
      <p:pic>
        <p:nvPicPr>
          <p:cNvPr id="4" name="Picture 3" descr="Timeline&#10;&#10;Description automatically generated with medium confidence">
            <a:extLst>
              <a:ext uri="{FF2B5EF4-FFF2-40B4-BE49-F238E27FC236}">
                <a16:creationId xmlns:a16="http://schemas.microsoft.com/office/drawing/2014/main" id="{8AD2A430-4436-3754-FAE1-B6C245D533D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594" y="1458480"/>
            <a:ext cx="5403323" cy="23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36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ncor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107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Oncor Theme</vt:lpstr>
      <vt:lpstr>SSWG Report to ROS</vt:lpstr>
      <vt:lpstr>SSWG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Hatley</dc:creator>
  <cp:lastModifiedBy>Chris Ramirez</cp:lastModifiedBy>
  <cp:revision>161</cp:revision>
  <dcterms:created xsi:type="dcterms:W3CDTF">2020-02-27T19:53:34Z</dcterms:created>
  <dcterms:modified xsi:type="dcterms:W3CDTF">2026-03-26T19:18:13Z</dcterms:modified>
</cp:coreProperties>
</file>