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93489" r:id="rId4"/>
    <p:sldMasterId id="2147493467" r:id="rId5"/>
    <p:sldMasterId id="2147493497" r:id="rId6"/>
  </p:sldMasterIdLst>
  <p:notesMasterIdLst>
    <p:notesMasterId r:id="rId24"/>
  </p:notesMasterIdLst>
  <p:handoutMasterIdLst>
    <p:handoutMasterId r:id="rId25"/>
  </p:handoutMasterIdLst>
  <p:sldIdLst>
    <p:sldId id="260" r:id="rId7"/>
    <p:sldId id="284" r:id="rId8"/>
    <p:sldId id="294" r:id="rId9"/>
    <p:sldId id="296" r:id="rId10"/>
    <p:sldId id="262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7" r:id="rId20"/>
    <p:sldId id="298" r:id="rId21"/>
    <p:sldId id="303" r:id="rId22"/>
    <p:sldId id="307" r:id="rId23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33926FF-832A-42D0-9291-3EA76F20DFDB}">
          <p14:sldIdLst>
            <p14:sldId id="260"/>
            <p14:sldId id="284"/>
          </p14:sldIdLst>
        </p14:section>
        <p14:section name="FMEs &amp; IMFR" id="{7B07A7F3-E643-48FA-B8F7-0A8F95EAB17B}">
          <p14:sldIdLst>
            <p14:sldId id="294"/>
            <p14:sldId id="296"/>
          </p14:sldIdLst>
        </p14:section>
        <p14:section name="Questions" id="{96F416E3-8143-44F1-BC34-31FDEEEDC0B2}">
          <p14:sldIdLst>
            <p14:sldId id="262"/>
          </p14:sldIdLst>
        </p14:section>
        <p14:section name="Frequency Control" id="{B8F210D6-5D03-4ACD-A13A-59DB9A6E0761}">
          <p14:sldIdLst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7"/>
            <p14:sldId id="298"/>
            <p14:sldId id="303"/>
            <p14:sldId id="30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03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arratano, Alex" initials="GA" lastIdx="1" clrIdx="0">
    <p:extLst>
      <p:ext uri="{19B8F6BF-5375-455C-9EA6-DF929625EA0E}">
        <p15:presenceInfo xmlns:p15="http://schemas.microsoft.com/office/powerpoint/2012/main" userId="S-1-5-21-639947351-343809578-3807592339-400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EC7"/>
    <a:srgbClr val="005386"/>
    <a:srgbClr val="55BAB7"/>
    <a:srgbClr val="00385E"/>
    <a:srgbClr val="C4E3E1"/>
    <a:srgbClr val="C0D1E2"/>
    <a:srgbClr val="008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0578D5-9577-48BD-A5E5-4629A75B9104}" v="2" dt="2025-04-28T16:41:48.7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84" autoAdjust="0"/>
    <p:restoredTop sz="74618" autoAdjust="0"/>
  </p:normalViewPr>
  <p:slideViewPr>
    <p:cSldViewPr snapToGrid="0" snapToObjects="1">
      <p:cViewPr>
        <p:scale>
          <a:sx n="80" d="100"/>
          <a:sy n="80" d="100"/>
        </p:scale>
        <p:origin x="2382" y="132"/>
      </p:cViewPr>
      <p:guideLst>
        <p:guide orient="horz" pos="4032"/>
        <p:guide pos="2880"/>
      </p:guideLst>
    </p:cSldViewPr>
  </p:slideViewPr>
  <p:outlineViewPr>
    <p:cViewPr>
      <p:scale>
        <a:sx n="33" d="100"/>
        <a:sy n="33" d="100"/>
      </p:scale>
      <p:origin x="0" y="-40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-2472"/>
    </p:cViewPr>
  </p:sorterViewPr>
  <p:notesViewPr>
    <p:cSldViewPr snapToGrid="0" snapToObjects="1" showGuides="1">
      <p:cViewPr varScale="1">
        <p:scale>
          <a:sx n="83" d="100"/>
          <a:sy n="83" d="100"/>
        </p:scale>
        <p:origin x="3888" y="84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7531" y="0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F69DE495-51AC-4723-A7B4-B1B58AAC8C5A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1738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r>
              <a:rPr lang="en-US"/>
              <a:t>jgfyhj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7531" y="8841738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F80D1E90-E9C6-42A2-8EB7-24DAC221A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8796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7531" y="0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D1DF52B9-7E6C-4146-83FC-76B5AB271E46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946" y="4422459"/>
            <a:ext cx="5617208" cy="4188778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1738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r>
              <a:rPr lang="en-US"/>
              <a:t>jgfyhj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7531" y="8841738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41B3D22-F502-4A52-A06E-717BD3D70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388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7FB28F-FF14-E875-D655-FB54AF69FF9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jgfyhj</a:t>
            </a:r>
          </a:p>
        </p:txBody>
      </p:sp>
    </p:spTree>
    <p:extLst>
      <p:ext uri="{BB962C8B-B14F-4D97-AF65-F5344CB8AC3E}">
        <p14:creationId xmlns:p14="http://schemas.microsoft.com/office/powerpoint/2010/main" val="8706587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0" i="0" u="none" strike="noStrike" dirty="0">
                <a:effectLst/>
                <a:latin typeface="Arial" panose="020B0604020202020204" pitchFamily="34" charset="0"/>
              </a:rPr>
              <a:t>9,552,593</a:t>
            </a:r>
            <a:r>
              <a:rPr lang="en-US" sz="5400" dirty="0"/>
              <a:t> </a:t>
            </a:r>
            <a:r>
              <a:rPr lang="en-US" sz="2800" b="1" dirty="0">
                <a:solidFill>
                  <a:schemeClr val="accent2"/>
                </a:solidFill>
              </a:rPr>
              <a:t>MWH </a:t>
            </a:r>
            <a:r>
              <a:rPr lang="en-US" sz="4000" b="1" dirty="0">
                <a:solidFill>
                  <a:schemeClr val="accent2"/>
                </a:solidFill>
              </a:rPr>
              <a:t>– Increase in total energy from wind compared to last month</a:t>
            </a:r>
          </a:p>
          <a:p>
            <a:pPr lvl="1"/>
            <a:endParaRPr lang="en-US" sz="1200" b="1" dirty="0">
              <a:solidFill>
                <a:schemeClr val="accent2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8498AA-029A-5C65-4C22-04D7BF881DC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jgfyhj</a:t>
            </a:r>
          </a:p>
        </p:txBody>
      </p:sp>
    </p:spTree>
    <p:extLst>
      <p:ext uri="{BB962C8B-B14F-4D97-AF65-F5344CB8AC3E}">
        <p14:creationId xmlns:p14="http://schemas.microsoft.com/office/powerpoint/2010/main" val="20472119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9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28.82% </a:t>
            </a:r>
            <a:r>
              <a:rPr lang="en-US" sz="9600" dirty="0"/>
              <a:t>o</a:t>
            </a:r>
            <a:r>
              <a:rPr lang="en-US" sz="9600" b="0" i="0" u="none" strike="noStrike" dirty="0">
                <a:effectLst/>
                <a:latin typeface="Arial" panose="020B0604020202020204" pitchFamily="34" charset="0"/>
              </a:rPr>
              <a:t>f total energy was provided by wind generation</a:t>
            </a:r>
            <a:endParaRPr lang="en-US" sz="72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3E823A-8EEA-EF46-01C2-B2ADB5B7467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jgfyhj</a:t>
            </a:r>
          </a:p>
        </p:txBody>
      </p:sp>
    </p:spTree>
    <p:extLst>
      <p:ext uri="{BB962C8B-B14F-4D97-AF65-F5344CB8AC3E}">
        <p14:creationId xmlns:p14="http://schemas.microsoft.com/office/powerpoint/2010/main" val="16346647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0" i="0" u="none" strike="noStrike" dirty="0">
                <a:effectLst/>
                <a:latin typeface="Arial" panose="020B0604020202020204" pitchFamily="34" charset="0"/>
              </a:rPr>
              <a:t>5,359,927</a:t>
            </a:r>
            <a:r>
              <a:rPr lang="en-US" sz="7200" dirty="0"/>
              <a:t> </a:t>
            </a:r>
            <a:r>
              <a:rPr lang="en-US" sz="4000" b="1" i="0" dirty="0">
                <a:solidFill>
                  <a:schemeClr val="accent2"/>
                </a:solidFill>
              </a:rPr>
              <a:t> MWh</a:t>
            </a:r>
            <a:r>
              <a:rPr lang="en-US" sz="5400" b="0" i="0" dirty="0">
                <a:solidFill>
                  <a:schemeClr val="tx1"/>
                </a:solidFill>
              </a:rPr>
              <a:t> </a:t>
            </a:r>
            <a:r>
              <a:rPr lang="en-US" sz="5400" b="1" i="0" dirty="0">
                <a:solidFill>
                  <a:schemeClr val="accent2"/>
                </a:solidFill>
              </a:rPr>
              <a:t>– Decrease in total energy from Solar</a:t>
            </a:r>
            <a:endParaRPr lang="en-US" sz="5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9CA7FF-9056-EED8-D01F-0001FE26DE3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jgfyhj</a:t>
            </a:r>
          </a:p>
        </p:txBody>
      </p:sp>
    </p:spTree>
    <p:extLst>
      <p:ext uri="{BB962C8B-B14F-4D97-AF65-F5344CB8AC3E}">
        <p14:creationId xmlns:p14="http://schemas.microsoft.com/office/powerpoint/2010/main" val="20227949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9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16.17% </a:t>
            </a:r>
            <a:r>
              <a:rPr lang="en-US" sz="9600" b="0" i="0" u="none" strike="noStrike" dirty="0">
                <a:effectLst/>
                <a:latin typeface="Arial" panose="020B0604020202020204" pitchFamily="34" charset="0"/>
              </a:rPr>
              <a:t>of total energy was provided by solar generation</a:t>
            </a:r>
            <a:endParaRPr lang="en-US" sz="9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D7DFB3-4FE5-572E-381D-F109969CF93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jgfyhj</a:t>
            </a:r>
          </a:p>
        </p:txBody>
      </p:sp>
    </p:spTree>
    <p:extLst>
      <p:ext uri="{BB962C8B-B14F-4D97-AF65-F5344CB8AC3E}">
        <p14:creationId xmlns:p14="http://schemas.microsoft.com/office/powerpoint/2010/main" val="2179389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strike="noStrike" dirty="0"/>
              <a:t>Minimum Inertia</a:t>
            </a:r>
            <a:r>
              <a:rPr lang="en-US" sz="1600" strike="noStrike" baseline="0" dirty="0"/>
              <a:t> in February 2026 = 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153,786</a:t>
            </a:r>
            <a:r>
              <a:rPr lang="en-US" sz="4000" strike="noStrike" dirty="0"/>
              <a:t>  </a:t>
            </a:r>
            <a:r>
              <a:rPr lang="en-US" sz="4000" b="1" strike="noStrike" dirty="0"/>
              <a:t> </a:t>
            </a:r>
            <a:r>
              <a:rPr lang="en-US" sz="2400" b="1" strike="noStrike" dirty="0">
                <a:solidFill>
                  <a:schemeClr val="accent2"/>
                </a:solidFill>
              </a:rPr>
              <a:t>MW*s</a:t>
            </a:r>
            <a:r>
              <a:rPr lang="en-US" sz="2400" b="1" strike="noStrike" baseline="0" dirty="0">
                <a:solidFill>
                  <a:schemeClr val="accent2"/>
                </a:solidFill>
              </a:rPr>
              <a:t>  </a:t>
            </a:r>
            <a:r>
              <a:rPr lang="en-US" sz="2400" strike="noStrike" dirty="0">
                <a:solidFill>
                  <a:schemeClr val="accent2"/>
                </a:solidFill>
              </a:rPr>
              <a:t>on February 25th</a:t>
            </a:r>
            <a:endParaRPr lang="en-US" sz="1600" strike="noStrike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strike="noStrike" baseline="0" dirty="0"/>
              <a:t>Historical Overall Minimum was 109,029 MW*s on 3/22/2021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strike="sngStrike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strike="noStrike" baseline="0" dirty="0"/>
              <a:t>February Data: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strike="noStrike" dirty="0">
                <a:solidFill>
                  <a:schemeClr val="accent2"/>
                </a:solidFill>
              </a:rPr>
              <a:t>Mean: 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176,951</a:t>
            </a:r>
            <a:r>
              <a:rPr lang="en-US" sz="3600" dirty="0"/>
              <a:t> </a:t>
            </a:r>
            <a:r>
              <a:rPr lang="en-US" sz="2000" b="1" strike="noStrike" dirty="0">
                <a:solidFill>
                  <a:schemeClr val="accent2"/>
                </a:solidFill>
              </a:rPr>
              <a:t>MW*s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strike="noStrike" dirty="0">
                <a:solidFill>
                  <a:schemeClr val="accent2"/>
                </a:solidFill>
              </a:rPr>
              <a:t>Max: 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242,094</a:t>
            </a:r>
            <a:r>
              <a:rPr lang="en-US" sz="3600" dirty="0"/>
              <a:t> </a:t>
            </a:r>
            <a:r>
              <a:rPr lang="en-US" sz="2000" b="1" strike="noStrike" dirty="0">
                <a:solidFill>
                  <a:schemeClr val="accent2"/>
                </a:solidFill>
              </a:rPr>
              <a:t>MW*s</a:t>
            </a:r>
            <a:r>
              <a:rPr lang="en-US" sz="2000" b="1" strike="noStrike" baseline="0" dirty="0">
                <a:solidFill>
                  <a:schemeClr val="accent2"/>
                </a:solidFill>
              </a:rPr>
              <a:t>  </a:t>
            </a:r>
            <a:r>
              <a:rPr lang="en-US" sz="2000" strike="noStrike" dirty="0">
                <a:solidFill>
                  <a:schemeClr val="accent2"/>
                </a:solidFill>
              </a:rPr>
              <a:t>on February 11</a:t>
            </a:r>
            <a:r>
              <a:rPr lang="en-US" sz="2000" strike="noStrike" baseline="30000" dirty="0">
                <a:solidFill>
                  <a:schemeClr val="accent2"/>
                </a:solidFill>
              </a:rPr>
              <a:t>th</a:t>
            </a:r>
            <a:r>
              <a:rPr lang="en-US" sz="2000" strike="noStrike" dirty="0">
                <a:solidFill>
                  <a:schemeClr val="accent2"/>
                </a:solidFill>
              </a:rPr>
              <a:t> </a:t>
            </a:r>
            <a:endParaRPr lang="en-US" sz="2000" b="1" strike="noStrike" dirty="0">
              <a:solidFill>
                <a:schemeClr val="accent2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strike="noStrike" dirty="0">
                <a:solidFill>
                  <a:schemeClr val="accent2"/>
                </a:solidFill>
              </a:rPr>
              <a:t>Min: 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153,786</a:t>
            </a:r>
            <a:r>
              <a:rPr lang="en-US" sz="3600" strike="noStrike" dirty="0"/>
              <a:t>   </a:t>
            </a:r>
            <a:r>
              <a:rPr lang="en-US" sz="2000" b="1" strike="noStrike" dirty="0">
                <a:solidFill>
                  <a:schemeClr val="accent2"/>
                </a:solidFill>
              </a:rPr>
              <a:t>MW*s</a:t>
            </a:r>
            <a:r>
              <a:rPr lang="en-US" sz="2000" b="1" strike="noStrike" baseline="0" dirty="0">
                <a:solidFill>
                  <a:schemeClr val="accent2"/>
                </a:solidFill>
              </a:rPr>
              <a:t> </a:t>
            </a:r>
            <a:r>
              <a:rPr lang="en-US" sz="2000" b="1" strike="noStrike" dirty="0">
                <a:solidFill>
                  <a:schemeClr val="accent2"/>
                </a:solidFill>
              </a:rPr>
              <a:t> </a:t>
            </a:r>
            <a:r>
              <a:rPr lang="en-US" sz="2000" strike="noStrike" dirty="0">
                <a:solidFill>
                  <a:schemeClr val="accent2"/>
                </a:solidFill>
              </a:rPr>
              <a:t>on February 25</a:t>
            </a:r>
            <a:r>
              <a:rPr lang="en-US" sz="2000" strike="noStrike" baseline="30000" dirty="0">
                <a:solidFill>
                  <a:schemeClr val="accent2"/>
                </a:solidFill>
              </a:rPr>
              <a:t>th</a:t>
            </a:r>
            <a:r>
              <a:rPr lang="en-US" sz="2000" strike="noStrike" dirty="0">
                <a:solidFill>
                  <a:schemeClr val="accent2"/>
                </a:solidFill>
              </a:rPr>
              <a:t> </a:t>
            </a:r>
            <a:endParaRPr lang="en-US" sz="2000" b="1" strike="noStrike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D76620-4477-5E62-6D12-4087703650B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jgfyhj</a:t>
            </a:r>
          </a:p>
        </p:txBody>
      </p:sp>
    </p:spTree>
    <p:extLst>
      <p:ext uri="{BB962C8B-B14F-4D97-AF65-F5344CB8AC3E}">
        <p14:creationId xmlns:p14="http://schemas.microsoft.com/office/powerpoint/2010/main" val="1496010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Summary of ERCOT inertia for the previous 10 years. Lowest inertia this year was on March 1st.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For each box, the central mark (red line) is the median, the edges of the box (in blue) are the 25th and 75th percentiles, the whiskers correspond to +/- 2.7 sigma (i.e., represent 99.3% coverage, assuming the data are normally distributed. The corresponding lowest inertia in each year is given in the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table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The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circle on each boxplot is showing inertia during time when highest portion of load was served by wind/solar generation in that year. 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BB1846-A297-6719-27CE-4DDCA3710EA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jgfyhj</a:t>
            </a:r>
          </a:p>
        </p:txBody>
      </p:sp>
    </p:spTree>
    <p:extLst>
      <p:ext uri="{BB962C8B-B14F-4D97-AF65-F5344CB8AC3E}">
        <p14:creationId xmlns:p14="http://schemas.microsoft.com/office/powerpoint/2010/main" val="443857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t">
              <a:buNone/>
            </a:pPr>
            <a:endParaRPr lang="en-US" dirty="0">
              <a:effectLst/>
              <a:latin typeface="Roboto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78C005-B884-8F65-3B80-A0AAF390A29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jgfyhj</a:t>
            </a:r>
          </a:p>
        </p:txBody>
      </p:sp>
    </p:spTree>
    <p:extLst>
      <p:ext uri="{BB962C8B-B14F-4D97-AF65-F5344CB8AC3E}">
        <p14:creationId xmlns:p14="http://schemas.microsoft.com/office/powerpoint/2010/main" val="1940245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D54D94-D0EF-42F7-C19C-F849FD69722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jgfyhj</a:t>
            </a:r>
          </a:p>
        </p:txBody>
      </p:sp>
    </p:spTree>
    <p:extLst>
      <p:ext uri="{BB962C8B-B14F-4D97-AF65-F5344CB8AC3E}">
        <p14:creationId xmlns:p14="http://schemas.microsoft.com/office/powerpoint/2010/main" val="35390725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78AED4-0AD4-6D46-1D8F-8BEF6E009C6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jgfyhj</a:t>
            </a:r>
          </a:p>
        </p:txBody>
      </p:sp>
    </p:spTree>
    <p:extLst>
      <p:ext uri="{BB962C8B-B14F-4D97-AF65-F5344CB8AC3E}">
        <p14:creationId xmlns:p14="http://schemas.microsoft.com/office/powerpoint/2010/main" val="20943930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12 month rolling average CPS1 score is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178.47</a:t>
            </a:r>
            <a:r>
              <a:rPr lang="en-US" sz="1200" b="0" dirty="0">
                <a:solidFill>
                  <a:schemeClr val="accent2"/>
                </a:solidFill>
              </a:rPr>
              <a:t> </a:t>
            </a:r>
            <a:r>
              <a:rPr lang="en-US" dirty="0"/>
              <a:t>which is continuing the increasing trend of CPS1 scores.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jgfyhj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1937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chemeClr val="accent2"/>
                </a:solidFill>
              </a:rPr>
              <a:t>A More granular look at last 15 years of RMS1 by month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11.26</a:t>
            </a:r>
            <a:r>
              <a:rPr lang="en-US" sz="2800" dirty="0"/>
              <a:t> </a:t>
            </a:r>
            <a:r>
              <a:rPr lang="en-US" sz="2800" dirty="0" err="1"/>
              <a:t>mHz</a:t>
            </a:r>
            <a:r>
              <a:rPr lang="en-US" sz="2800" dirty="0"/>
              <a:t> on avg for February 2026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7F9A09-CAD5-0BFC-E8C0-92B8EB23FEE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jgfyhj</a:t>
            </a:r>
          </a:p>
        </p:txBody>
      </p:sp>
    </p:spTree>
    <p:extLst>
      <p:ext uri="{BB962C8B-B14F-4D97-AF65-F5344CB8AC3E}">
        <p14:creationId xmlns:p14="http://schemas.microsoft.com/office/powerpoint/2010/main" val="42560442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Comparison of frequency profile between February 2025 and February 2026. </a:t>
            </a:r>
            <a:r>
              <a:rPr lang="en-US" b="1" strike="noStrike" dirty="0"/>
              <a:t>Compared to last year, there are slightly less instances of frequency hovering around the lower dead bands.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948248-55BD-6ABF-A6AF-1D457D15339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jgfyhj</a:t>
            </a:r>
          </a:p>
        </p:txBody>
      </p:sp>
    </p:spTree>
    <p:extLst>
      <p:ext uri="{BB962C8B-B14F-4D97-AF65-F5344CB8AC3E}">
        <p14:creationId xmlns:p14="http://schemas.microsoft.com/office/powerpoint/2010/main" val="1066462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baseline="0" dirty="0"/>
              <a:t>No time error corrections in the month of February.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95AEFB-EE39-3156-2DBD-F409CD0F5F5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jgfyhj</a:t>
            </a:r>
          </a:p>
        </p:txBody>
      </p:sp>
    </p:spTree>
    <p:extLst>
      <p:ext uri="{BB962C8B-B14F-4D97-AF65-F5344CB8AC3E}">
        <p14:creationId xmlns:p14="http://schemas.microsoft.com/office/powerpoint/2010/main" val="3476309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u="none" strike="noStrike" dirty="0">
                <a:effectLst/>
                <a:latin typeface="Arial" panose="020B0604020202020204" pitchFamily="34" charset="0"/>
              </a:rPr>
              <a:t>33,149,419</a:t>
            </a:r>
            <a:r>
              <a:rPr lang="en-US" sz="1200" dirty="0"/>
              <a:t> </a:t>
            </a:r>
            <a:r>
              <a:rPr lang="en-US" sz="1000" b="1" dirty="0">
                <a:solidFill>
                  <a:schemeClr val="accent2"/>
                </a:solidFill>
              </a:rPr>
              <a:t>MWh</a:t>
            </a:r>
            <a:r>
              <a:rPr lang="en-US" sz="1000" b="0" dirty="0">
                <a:solidFill>
                  <a:schemeClr val="tx1"/>
                </a:solidFill>
              </a:rPr>
              <a:t> </a:t>
            </a:r>
            <a:r>
              <a:rPr lang="en-US" sz="1200" b="1" dirty="0">
                <a:solidFill>
                  <a:schemeClr val="accent2"/>
                </a:solidFill>
              </a:rPr>
              <a:t>– Increase in total energy compared to last month</a:t>
            </a:r>
            <a:endParaRPr lang="en-US" sz="1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252087-552E-7C05-3A93-5D663719B0D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jgfyhj</a:t>
            </a:r>
          </a:p>
        </p:txBody>
      </p:sp>
    </p:spTree>
    <p:extLst>
      <p:ext uri="{BB962C8B-B14F-4D97-AF65-F5344CB8AC3E}">
        <p14:creationId xmlns:p14="http://schemas.microsoft.com/office/powerpoint/2010/main" val="2428618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664" y="828675"/>
            <a:ext cx="8229600" cy="51165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5061682-25A7-2F16-7521-EC1DF3FB8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24000" y="-230188"/>
            <a:ext cx="8229600" cy="1143000"/>
          </a:xfrm>
        </p:spPr>
        <p:txBody>
          <a:bodyPr/>
          <a:lstStyle>
            <a:lvl1pPr>
              <a:defRPr sz="2400" b="1" i="0" baseline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82101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664" y="828675"/>
            <a:ext cx="8229600" cy="5116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010792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9682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2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371475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299720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9664" y="9255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9664" y="1565275"/>
            <a:ext cx="4040188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255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65275"/>
            <a:ext cx="4041775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49005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481478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0133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1474"/>
            <a:ext cx="3008313" cy="8921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71474"/>
            <a:ext cx="5111750" cy="55832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6365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221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971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2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371475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73963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9664" y="9255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9664" y="1565275"/>
            <a:ext cx="4040188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255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65275"/>
            <a:ext cx="4041775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65224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52787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540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1474"/>
            <a:ext cx="3008313" cy="8921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71474"/>
            <a:ext cx="5111750" cy="55832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6365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844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6631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348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7" y="-138112"/>
            <a:ext cx="9210675" cy="713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022545" y="6010274"/>
            <a:ext cx="68675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50" b="1" dirty="0"/>
              <a:t>ROS</a:t>
            </a:r>
          </a:p>
          <a:p>
            <a:pPr algn="l"/>
            <a:r>
              <a:rPr lang="en-US" sz="1050" dirty="0"/>
              <a:t>04/02/26</a:t>
            </a:r>
          </a:p>
        </p:txBody>
      </p:sp>
    </p:spTree>
    <p:extLst>
      <p:ext uri="{BB962C8B-B14F-4D97-AF65-F5344CB8AC3E}">
        <p14:creationId xmlns:p14="http://schemas.microsoft.com/office/powerpoint/2010/main" val="4158016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90" r:id="rId1"/>
    <p:sldLayoutId id="2147493491" r:id="rId2"/>
    <p:sldLayoutId id="2147493492" r:id="rId3"/>
    <p:sldLayoutId id="2147493493" r:id="rId4"/>
    <p:sldLayoutId id="2147493494" r:id="rId5"/>
    <p:sldLayoutId id="2147493495" r:id="rId6"/>
    <p:sldLayoutId id="2147493496" r:id="rId7"/>
  </p:sldLayoutIdLst>
  <p:hf sldNum="0"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7" y="-138112"/>
            <a:ext cx="9210675" cy="713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975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5D04F9-0A22-4C4A-8FCA-B99C146FCA19}" type="datetime1">
              <a:rPr lang="en-US" smtClean="0"/>
              <a:t>3/24/2026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975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1B48D-6708-5141-8A45-C2E8F9E833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339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74" r:id="rId1"/>
    <p:sldLayoutId id="2147493475" r:id="rId2"/>
    <p:sldLayoutId id="2147493476" r:id="rId3"/>
  </p:sldLayoutIdLst>
  <p:hf sldNum="0"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7" y="-138112"/>
            <a:ext cx="9210675" cy="713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022545" y="6010274"/>
            <a:ext cx="68675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50" b="1" dirty="0"/>
              <a:t>ROS</a:t>
            </a:r>
          </a:p>
          <a:p>
            <a:pPr algn="l"/>
            <a:r>
              <a:rPr lang="en-US" sz="1050" dirty="0"/>
              <a:t>04/02/2026</a:t>
            </a:r>
          </a:p>
          <a:p>
            <a:pPr algn="l"/>
            <a:endParaRPr lang="en-US" sz="1050" dirty="0"/>
          </a:p>
          <a:p>
            <a:pPr algn="l"/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541434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98" r:id="rId1"/>
    <p:sldLayoutId id="2147493499" r:id="rId2"/>
    <p:sldLayoutId id="2147493500" r:id="rId3"/>
    <p:sldLayoutId id="2147493501" r:id="rId4"/>
    <p:sldLayoutId id="2147493502" r:id="rId5"/>
    <p:sldLayoutId id="2147493503" r:id="rId6"/>
    <p:sldLayoutId id="2147493504" r:id="rId7"/>
  </p:sldLayoutIdLst>
  <p:hf sldNum="0"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787400" y="2804577"/>
            <a:ext cx="7543800" cy="2586136"/>
            <a:chOff x="787400" y="1852613"/>
            <a:chExt cx="7543800" cy="2586136"/>
          </a:xfrm>
        </p:grpSpPr>
        <p:sp>
          <p:nvSpPr>
            <p:cNvPr id="10" name="TextBox 9"/>
            <p:cNvSpPr txBox="1"/>
            <p:nvPr/>
          </p:nvSpPr>
          <p:spPr>
            <a:xfrm>
              <a:off x="787400" y="2130425"/>
              <a:ext cx="754380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/>
                <a:t>PDCWG Report to ROS </a:t>
              </a:r>
            </a:p>
            <a:p>
              <a:endParaRPr lang="en-US" b="1" dirty="0"/>
            </a:p>
            <a:p>
              <a:r>
                <a:rPr lang="en-US" sz="2000" dirty="0"/>
                <a:t>Chair: Bracy Nesbit, LCRA</a:t>
              </a:r>
            </a:p>
            <a:p>
              <a:r>
                <a:rPr lang="en-US" sz="2000" dirty="0"/>
                <a:t>Vice Chair: </a:t>
              </a:r>
              <a:r>
                <a:rPr lang="en-US" dirty="0"/>
                <a:t>ERCOT</a:t>
              </a:r>
              <a:endParaRPr lang="en-US" sz="1800" dirty="0"/>
            </a:p>
            <a:p>
              <a:endParaRPr lang="en-US" dirty="0"/>
            </a:p>
            <a:p>
              <a:r>
                <a:rPr lang="en-US" dirty="0"/>
                <a:t>ROS</a:t>
              </a:r>
            </a:p>
            <a:p>
              <a:r>
                <a:rPr lang="en-US" dirty="0"/>
                <a:t>April 2</a:t>
              </a:r>
              <a:r>
                <a:rPr lang="en-US" baseline="30000" dirty="0"/>
                <a:t>nd</a:t>
              </a:r>
              <a:r>
                <a:rPr lang="en-US" dirty="0"/>
                <a:t>, 2026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V="1">
              <a:off x="787400" y="1852613"/>
              <a:ext cx="6286500" cy="1270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69797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Time Error Corrections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5B51529-0D6D-0C94-E8ED-C32CD9BAFE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79664" y="837975"/>
            <a:ext cx="8459536" cy="508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0408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ERCOT Total Energy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7BDF971-C9C4-7B0B-5010-7122579F87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79664" y="837975"/>
            <a:ext cx="8459536" cy="5071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6332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ERCOT Total Energy from Wind Generation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14ACAF-000A-45E6-8E92-E88039BEE8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79664" y="798348"/>
            <a:ext cx="8459536" cy="5179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7109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ERCOT % Energy from Wind Generation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771A012-6B6B-3E8B-14D1-DE03F51A52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79664" y="877603"/>
            <a:ext cx="8459536" cy="510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4094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ERCOT Total Energy from Solar Generation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03C93A-6FA8-BB09-841E-7FEA5CFAEC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79664" y="837975"/>
            <a:ext cx="8459536" cy="5071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1242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ERCOT % Energy from Solar Generation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AABBD2C-D15D-905A-E704-0BD43907E1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79664" y="837975"/>
            <a:ext cx="8459536" cy="518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5498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ERCOT Daily Minimum System Inertia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3582E8C-5B8C-78B8-DB52-6D08E39146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79664" y="837975"/>
            <a:ext cx="8459536" cy="518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1849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>
            <a:normAutofit fontScale="90000"/>
          </a:bodyPr>
          <a:lstStyle/>
          <a:p>
            <a:pPr algn="l"/>
            <a:r>
              <a:rPr lang="en-US" sz="3000"/>
              <a:t>ERCOT Inertia Trend</a:t>
            </a:r>
            <a:endParaRPr lang="en-US" sz="3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06DCD7-9CB1-7D00-A45D-F96EFB35E10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79665" y="640808"/>
            <a:ext cx="8459536" cy="2788191"/>
          </a:xfrm>
          <a:prstGeom prst="rect">
            <a:avLst/>
          </a:prstGeom>
        </p:spPr>
      </p:pic>
      <p:graphicFrame>
        <p:nvGraphicFramePr>
          <p:cNvPr id="3" name="Content Placeholder 7">
            <a:extLst>
              <a:ext uri="{FF2B5EF4-FFF2-40B4-BE49-F238E27FC236}">
                <a16:creationId xmlns:a16="http://schemas.microsoft.com/office/drawing/2014/main" id="{3967894A-753B-E73B-FF4D-FAB55125D8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2740096"/>
              </p:ext>
            </p:extLst>
          </p:nvPr>
        </p:nvGraphicFramePr>
        <p:xfrm>
          <a:off x="379664" y="3428999"/>
          <a:ext cx="8459537" cy="2531592"/>
        </p:xfrm>
        <a:graphic>
          <a:graphicData uri="http://schemas.openxmlformats.org/drawingml/2006/table">
            <a:tbl>
              <a:tblPr firstRow="1" firstCol="1" bandRow="1"/>
              <a:tblGrid>
                <a:gridCol w="11976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01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01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01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017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017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6017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6017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60173">
                  <a:extLst>
                    <a:ext uri="{9D8B030D-6E8A-4147-A177-3AD203B41FA5}">
                      <a16:colId xmlns:a16="http://schemas.microsoft.com/office/drawing/2014/main" val="2337587236"/>
                    </a:ext>
                  </a:extLst>
                </a:gridCol>
                <a:gridCol w="660173">
                  <a:extLst>
                    <a:ext uri="{9D8B030D-6E8A-4147-A177-3AD203B41FA5}">
                      <a16:colId xmlns:a16="http://schemas.microsoft.com/office/drawing/2014/main" val="2384336016"/>
                    </a:ext>
                  </a:extLst>
                </a:gridCol>
                <a:gridCol w="660173">
                  <a:extLst>
                    <a:ext uri="{9D8B030D-6E8A-4147-A177-3AD203B41FA5}">
                      <a16:colId xmlns:a16="http://schemas.microsoft.com/office/drawing/2014/main" val="2943866847"/>
                    </a:ext>
                  </a:extLst>
                </a:gridCol>
                <a:gridCol w="660173">
                  <a:extLst>
                    <a:ext uri="{9D8B030D-6E8A-4147-A177-3AD203B41FA5}">
                      <a16:colId xmlns:a16="http://schemas.microsoft.com/office/drawing/2014/main" val="1582310058"/>
                    </a:ext>
                  </a:extLst>
                </a:gridCol>
              </a:tblGrid>
              <a:tr h="4705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Date and Time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95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en-US" sz="9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4/10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2:00 AM</a:t>
                      </a:r>
                      <a:endParaRPr lang="en-US" sz="9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95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en-US" sz="9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95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10/27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95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4:00 AM</a:t>
                      </a:r>
                      <a:endParaRPr lang="en-US" sz="9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95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en-US" sz="9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95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11/03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95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3:30 AM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95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95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3/27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95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1:00 AM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95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95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05/01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95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2:00 AM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95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95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03/22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95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1:00 AM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95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en-US" sz="950" b="0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950" b="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03/21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950" b="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2:00 AM</a:t>
                      </a:r>
                      <a:endParaRPr lang="en-US" sz="950" b="1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95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en-US" sz="950" b="0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950" b="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04/18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950" b="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3:00 AM</a:t>
                      </a:r>
                      <a:endParaRPr lang="en-US" sz="950" b="1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95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en-US" sz="950" b="0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950" b="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03/29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950" b="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4:00 AM</a:t>
                      </a:r>
                      <a:endParaRPr lang="en-US" sz="950" b="1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95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en-US" sz="950" b="0" kern="12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950" b="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03/18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950" b="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12:00 PM</a:t>
                      </a:r>
                      <a:endParaRPr lang="en-US" sz="950" b="1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95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r>
                        <a:rPr lang="en-US" sz="950" b="1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en-US" sz="950" b="0" kern="12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950" b="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03/01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950" b="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12:00 PM</a:t>
                      </a:r>
                      <a:endParaRPr lang="en-US" sz="950" b="1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24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Min synch. Inertia (GW*s)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143</a:t>
                      </a:r>
                      <a:endParaRPr lang="en-US" sz="1200" b="1" dirty="0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130</a:t>
                      </a:r>
                      <a:endParaRPr lang="en-US" sz="1200" b="1" dirty="0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128.8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134.5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131.1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116.6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115.0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124.3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129.9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118.3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149.7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05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System load at minimum synch. Inertia (MW)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27,831</a:t>
                      </a:r>
                      <a:endParaRPr lang="en-US" sz="1100" b="1" dirty="0">
                        <a:solidFill>
                          <a:srgbClr val="5B67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28,425</a:t>
                      </a:r>
                      <a:endParaRPr lang="en-US" sz="1100" b="1" dirty="0">
                        <a:solidFill>
                          <a:srgbClr val="5B67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28,397</a:t>
                      </a:r>
                      <a:endParaRPr lang="en-US" sz="1100" b="1" dirty="0">
                        <a:solidFill>
                          <a:srgbClr val="5B67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29,883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30,679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31,767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33,784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35,578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37,039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49,130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50,209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229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Non-synch. Gen. in % of System Load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</a:t>
                      </a:r>
                      <a:endParaRPr lang="en-US" sz="1100" b="1" dirty="0">
                        <a:solidFill>
                          <a:srgbClr val="5B67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54</a:t>
                      </a:r>
                      <a:endParaRPr lang="en-US" sz="1100" b="1" dirty="0">
                        <a:solidFill>
                          <a:srgbClr val="5B67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53</a:t>
                      </a:r>
                      <a:endParaRPr lang="en-US" sz="1100" b="1" dirty="0">
                        <a:solidFill>
                          <a:srgbClr val="5B67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660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FFR Responsibility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8095031"/>
                  </a:ext>
                </a:extLst>
              </a:tr>
              <a:tr h="31925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Critical Inertia (GW*s)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10146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1003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Report Overview</a:t>
            </a:r>
          </a:p>
          <a:p>
            <a:pPr lvl="1"/>
            <a:r>
              <a:rPr lang="en-US" sz="2000" dirty="0"/>
              <a:t>Meeting Minutes</a:t>
            </a:r>
            <a:endParaRPr lang="en-US" sz="1600" kern="0" dirty="0"/>
          </a:p>
          <a:p>
            <a:pPr lvl="2"/>
            <a:r>
              <a:rPr lang="en-US" sz="1600" kern="0" dirty="0">
                <a:latin typeface="Arial" panose="020B0604020202020204" pitchFamily="34" charset="0"/>
                <a:cs typeface="Arial" panose="020B0604020202020204" pitchFamily="34" charset="0"/>
              </a:rPr>
              <a:t>Frequency Control &amp; Regulation Reports (February)</a:t>
            </a:r>
          </a:p>
          <a:p>
            <a:pPr lvl="2"/>
            <a:r>
              <a:rPr lang="en-US" sz="1600" kern="0" dirty="0">
                <a:latin typeface="Arial" panose="020B0604020202020204" pitchFamily="34" charset="0"/>
                <a:cs typeface="Arial" panose="020B0604020202020204" pitchFamily="34" charset="0"/>
              </a:rPr>
              <a:t>TRE Report</a:t>
            </a:r>
          </a:p>
          <a:p>
            <a:pPr lvl="2"/>
            <a:r>
              <a:rPr lang="en-US" sz="1600" b="0" kern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Analysis of Disturbances</a:t>
            </a:r>
            <a:endParaRPr lang="en-US" sz="12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0" lvl="3" indent="0">
              <a:buNone/>
            </a:pPr>
            <a:endParaRPr lang="en-US" sz="1200" b="0" kern="0" dirty="0">
              <a:solidFill>
                <a:srgbClr val="2D3338"/>
              </a:solidFill>
              <a:effectLst/>
              <a:latin typeface="arial" panose="020B0604020202020204" pitchFamily="34" charset="0"/>
            </a:endParaRPr>
          </a:p>
          <a:p>
            <a:pPr lvl="1"/>
            <a:r>
              <a:rPr lang="en-US" sz="2000" dirty="0"/>
              <a:t>BAL-001-TRE-2 FMEs and IMFR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600" dirty="0">
                <a:solidFill>
                  <a:prstClr val="black"/>
                </a:solidFill>
                <a:latin typeface="Arial"/>
              </a:rPr>
              <a:t>No FMEs in February</a:t>
            </a:r>
          </a:p>
          <a:p>
            <a:pPr marL="914400" marR="0" lvl="2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1600" dirty="0">
              <a:solidFill>
                <a:prstClr val="black"/>
              </a:solidFill>
              <a:latin typeface="Arial"/>
            </a:endParaRPr>
          </a:p>
          <a:p>
            <a:pPr lvl="1"/>
            <a:r>
              <a:rPr lang="en-US" sz="2000" dirty="0"/>
              <a:t>Frequency Control Report</a:t>
            </a:r>
          </a:p>
          <a:p>
            <a:pPr marL="914400" lvl="2" indent="0">
              <a:buNone/>
            </a:pPr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Report Overview &amp; Notes</a:t>
            </a:r>
          </a:p>
        </p:txBody>
      </p:sp>
    </p:spTree>
    <p:extLst>
      <p:ext uri="{BB962C8B-B14F-4D97-AF65-F5344CB8AC3E}">
        <p14:creationId xmlns:p14="http://schemas.microsoft.com/office/powerpoint/2010/main" val="3241662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Measurable Events Performance</a:t>
            </a:r>
          </a:p>
        </p:txBody>
      </p:sp>
    </p:spTree>
    <p:extLst>
      <p:ext uri="{BB962C8B-B14F-4D97-AF65-F5344CB8AC3E}">
        <p14:creationId xmlns:p14="http://schemas.microsoft.com/office/powerpoint/2010/main" val="1754938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/>
          <a:lstStyle/>
          <a:p>
            <a:r>
              <a:rPr lang="en-US" sz="2000" dirty="0"/>
              <a:t>Interconnection Minimum Frequency Response (IMFR) Performance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62186" y="5986823"/>
            <a:ext cx="37152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+mj-lt"/>
                <a:ea typeface="+mj-ea"/>
                <a:cs typeface="+mj-cs"/>
              </a:rPr>
              <a:t>Frequency Response Obligation (FRO): 455 MW/0.1 Hz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C1FEA1-2491-CA87-E63B-86C0399AEC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79664" y="720762"/>
            <a:ext cx="8291279" cy="517443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F417CD2-E3FD-E966-A0CD-8A3F6A723086}"/>
              </a:ext>
            </a:extLst>
          </p:cNvPr>
          <p:cNvSpPr/>
          <p:nvPr/>
        </p:nvSpPr>
        <p:spPr>
          <a:xfrm>
            <a:off x="6577983" y="4403621"/>
            <a:ext cx="2092960" cy="512108"/>
          </a:xfrm>
          <a:prstGeom prst="rect">
            <a:avLst/>
          </a:prstGeom>
          <a:solidFill>
            <a:srgbClr val="00AEC7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IMFR Performance currently</a:t>
            </a:r>
          </a:p>
          <a:p>
            <a:pPr algn="ctr"/>
            <a:r>
              <a:rPr lang="en-US" sz="1100" dirty="0"/>
              <a:t> 2127.33 MW/0.1HZ</a:t>
            </a:r>
          </a:p>
        </p:txBody>
      </p:sp>
    </p:spTree>
    <p:extLst>
      <p:ext uri="{BB962C8B-B14F-4D97-AF65-F5344CB8AC3E}">
        <p14:creationId xmlns:p14="http://schemas.microsoft.com/office/powerpoint/2010/main" val="2558342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295400" y="2736053"/>
            <a:ext cx="6553200" cy="1385895"/>
            <a:chOff x="1295400" y="2799182"/>
            <a:chExt cx="6553200" cy="1385895"/>
          </a:xfrm>
        </p:grpSpPr>
        <p:sp>
          <p:nvSpPr>
            <p:cNvPr id="2" name="TextBox 1"/>
            <p:cNvSpPr txBox="1"/>
            <p:nvPr/>
          </p:nvSpPr>
          <p:spPr>
            <a:xfrm>
              <a:off x="1295400" y="3199742"/>
              <a:ext cx="6553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/>
                <a:t>Questions?</a:t>
              </a:r>
              <a:endParaRPr lang="en-US" b="1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428750" y="2799182"/>
              <a:ext cx="6286500" cy="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438275" y="4185077"/>
              <a:ext cx="6286500" cy="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8742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Frequency Control Report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February 2026</a:t>
            </a:r>
          </a:p>
        </p:txBody>
      </p:sp>
    </p:spTree>
    <p:extLst>
      <p:ext uri="{BB962C8B-B14F-4D97-AF65-F5344CB8AC3E}">
        <p14:creationId xmlns:p14="http://schemas.microsoft.com/office/powerpoint/2010/main" val="2075098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CPS1 Performance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550A48-D290-ED56-4E8C-C5CE40017E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79664" y="773962"/>
            <a:ext cx="8427877" cy="51696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39567E-8B0F-6CDF-0725-E4BE3C70644E}"/>
              </a:ext>
            </a:extLst>
          </p:cNvPr>
          <p:cNvSpPr txBox="1"/>
          <p:nvPr/>
        </p:nvSpPr>
        <p:spPr>
          <a:xfrm>
            <a:off x="5114222" y="775192"/>
            <a:ext cx="3693319" cy="307777"/>
          </a:xfrm>
          <a:prstGeom prst="rect">
            <a:avLst/>
          </a:prstGeom>
          <a:solidFill>
            <a:srgbClr val="00AEC7"/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Current 12-Month Rolling Average: 178.47%</a:t>
            </a:r>
          </a:p>
        </p:txBody>
      </p:sp>
    </p:spTree>
    <p:extLst>
      <p:ext uri="{BB962C8B-B14F-4D97-AF65-F5344CB8AC3E}">
        <p14:creationId xmlns:p14="http://schemas.microsoft.com/office/powerpoint/2010/main" val="62095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RMS1 Performance of ERCOT Frequency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B056E69-BD85-1DAD-F9B6-D078302256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79664" y="761769"/>
            <a:ext cx="8459536" cy="5181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893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Frequency Profile Analysis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5964381-9C35-D931-13C3-E6B69535B3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79664" y="801397"/>
            <a:ext cx="8459536" cy="5153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9822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RCOT Colors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056BB8"/>
      </a:accent2>
      <a:accent3>
        <a:srgbClr val="680546"/>
      </a:accent3>
      <a:accent4>
        <a:srgbClr val="FDC709"/>
      </a:accent4>
      <a:accent5>
        <a:srgbClr val="E5E5E2"/>
      </a:accent5>
      <a:accent6>
        <a:srgbClr val="1F8A4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ERCOT Colors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056BB8"/>
      </a:accent2>
      <a:accent3>
        <a:srgbClr val="680546"/>
      </a:accent3>
      <a:accent4>
        <a:srgbClr val="FDC709"/>
      </a:accent4>
      <a:accent5>
        <a:srgbClr val="E5E5E2"/>
      </a:accent5>
      <a:accent6>
        <a:srgbClr val="1F8A4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ERCOT Colors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056BB8"/>
      </a:accent2>
      <a:accent3>
        <a:srgbClr val="680546"/>
      </a:accent3>
      <a:accent4>
        <a:srgbClr val="FDC709"/>
      </a:accent4>
      <a:accent5>
        <a:srgbClr val="E5E5E2"/>
      </a:accent5>
      <a:accent6>
        <a:srgbClr val="1F8A4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B6C32BA7893B4D8D08DA703C6B8599" ma:contentTypeVersion="0" ma:contentTypeDescription="Create a new document." ma:contentTypeScope="" ma:versionID="438847a72b75665982a8a359f97ca60b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429eac13a7923d6b47fc28e8f4096b10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6F2769-7194-4217-93D3-3AF3A4742282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c34af464-7aa1-4edd-9be4-83dffc1cb926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C9659B9-8752-4DC3-8CFE-950F74D5E7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20319</TotalTime>
  <Words>616</Words>
  <Application>Microsoft Office PowerPoint</Application>
  <PresentationFormat>On-screen Show (4:3)</PresentationFormat>
  <Paragraphs>183</Paragraphs>
  <Slides>17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arial</vt:lpstr>
      <vt:lpstr>Calibri</vt:lpstr>
      <vt:lpstr>Cambria</vt:lpstr>
      <vt:lpstr>Roboto</vt:lpstr>
      <vt:lpstr>Times New Roman</vt:lpstr>
      <vt:lpstr>Office Theme</vt:lpstr>
      <vt:lpstr>Custom Design</vt:lpstr>
      <vt:lpstr>1_Office Theme</vt:lpstr>
      <vt:lpstr>PowerPoint Presentation</vt:lpstr>
      <vt:lpstr>Report Overview &amp; Notes</vt:lpstr>
      <vt:lpstr>Frequency Measurable Events Performance</vt:lpstr>
      <vt:lpstr>Interconnection Minimum Frequency Response (IMFR) Performance</vt:lpstr>
      <vt:lpstr>PowerPoint Presentation</vt:lpstr>
      <vt:lpstr>Frequency Control Report</vt:lpstr>
      <vt:lpstr>CPS1 Performance</vt:lpstr>
      <vt:lpstr>RMS1 Performance of ERCOT Frequency</vt:lpstr>
      <vt:lpstr>Frequency Profile Analysis</vt:lpstr>
      <vt:lpstr>Time Error Corrections</vt:lpstr>
      <vt:lpstr>ERCOT Total Energy</vt:lpstr>
      <vt:lpstr>ERCOT Total Energy from Wind Generation</vt:lpstr>
      <vt:lpstr>ERCOT % Energy from Wind Generation</vt:lpstr>
      <vt:lpstr>ERCOT Total Energy from Solar Generation</vt:lpstr>
      <vt:lpstr>ERCOT % Energy from Solar Generation</vt:lpstr>
      <vt:lpstr>ERCOT Daily Minimum System Inertia</vt:lpstr>
      <vt:lpstr>ERCOT Inertia Trend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McDowell, Matthew</cp:lastModifiedBy>
  <cp:revision>921</cp:revision>
  <cp:lastPrinted>2021-08-03T14:43:19Z</cp:lastPrinted>
  <dcterms:created xsi:type="dcterms:W3CDTF">2010-04-12T23:12:02Z</dcterms:created>
  <dcterms:modified xsi:type="dcterms:W3CDTF">2026-03-24T18:46:10Z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0x0101000EB6C32BA7893B4D8D08DA703C6B8599</vt:lpwstr>
  </property>
  <property fmtid="{D5CDD505-2E9C-101B-9397-08002B2CF9AE}" pid="3" name="MSIP_Label_7084cbda-52b8-46fb-a7b7-cb5bd465ed85_Enabled">
    <vt:lpwstr>true</vt:lpwstr>
  </property>
  <property fmtid="{D5CDD505-2E9C-101B-9397-08002B2CF9AE}" pid="4" name="MSIP_Label_7084cbda-52b8-46fb-a7b7-cb5bd465ed85_SetDate">
    <vt:lpwstr>2023-07-12T17:44:11Z</vt:lpwstr>
  </property>
  <property fmtid="{D5CDD505-2E9C-101B-9397-08002B2CF9AE}" pid="5" name="MSIP_Label_7084cbda-52b8-46fb-a7b7-cb5bd465ed85_Method">
    <vt:lpwstr>Standard</vt:lpwstr>
  </property>
  <property fmtid="{D5CDD505-2E9C-101B-9397-08002B2CF9AE}" pid="6" name="MSIP_Label_7084cbda-52b8-46fb-a7b7-cb5bd465ed85_Name">
    <vt:lpwstr>Internal</vt:lpwstr>
  </property>
  <property fmtid="{D5CDD505-2E9C-101B-9397-08002B2CF9AE}" pid="7" name="MSIP_Label_7084cbda-52b8-46fb-a7b7-cb5bd465ed85_SiteId">
    <vt:lpwstr>0afb747d-bff7-4596-a9fc-950ef9e0ec45</vt:lpwstr>
  </property>
  <property fmtid="{D5CDD505-2E9C-101B-9397-08002B2CF9AE}" pid="8" name="MSIP_Label_7084cbda-52b8-46fb-a7b7-cb5bd465ed85_ActionId">
    <vt:lpwstr>63e11289-6a55-4da5-bff3-6a8ee0b6bb8e</vt:lpwstr>
  </property>
  <property fmtid="{D5CDD505-2E9C-101B-9397-08002B2CF9AE}" pid="9" name="MSIP_Label_7084cbda-52b8-46fb-a7b7-cb5bd465ed85_ContentBits">
    <vt:lpwstr>0</vt:lpwstr>
  </property>
</Properties>
</file>