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81" r:id="rId5"/>
    <p:sldId id="284" r:id="rId6"/>
    <p:sldId id="298" r:id="rId7"/>
    <p:sldId id="297" r:id="rId8"/>
    <p:sldId id="299" r:id="rId9"/>
    <p:sldId id="28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86"/>
    <a:srgbClr val="003D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410A39-9FFE-4088-873F-E4E8BD60C785}" v="38" dt="2026-03-25T17:22:29.428"/>
  </p1510:revLst>
</p1510:revInfo>
</file>

<file path=ppt/tableStyles.xml><?xml version="1.0" encoding="utf-8"?>
<a:tblStyleLst xmlns:a="http://schemas.openxmlformats.org/drawingml/2006/main" def="{7E9639D4-E3E2-4D34-9284-5A2195B3D0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9" autoAdjust="0"/>
    <p:restoredTop sz="94908" autoAdjust="0"/>
  </p:normalViewPr>
  <p:slideViewPr>
    <p:cSldViewPr snapToGrid="0">
      <p:cViewPr varScale="1">
        <p:scale>
          <a:sx n="116" d="100"/>
          <a:sy n="116" d="100"/>
        </p:scale>
        <p:origin x="576" y="192"/>
      </p:cViewPr>
      <p:guideLst/>
    </p:cSldViewPr>
  </p:slideViewPr>
  <p:outlineViewPr>
    <p:cViewPr>
      <p:scale>
        <a:sx n="33" d="100"/>
        <a:sy n="33" d="100"/>
      </p:scale>
      <p:origin x="0" y="-4032"/>
    </p:cViewPr>
  </p:outlineViewPr>
  <p:notesTextViewPr>
    <p:cViewPr>
      <p:scale>
        <a:sx n="1" d="1"/>
        <a:sy n="1" d="1"/>
      </p:scale>
      <p:origin x="0" y="0"/>
    </p:cViewPr>
  </p:notesTextViewPr>
  <p:sorterViewPr>
    <p:cViewPr>
      <p:scale>
        <a:sx n="100" d="100"/>
        <a:sy n="100" d="100"/>
      </p:scale>
      <p:origin x="0" y="-1757"/>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76AB79-C677-3DB7-78CF-9305D58614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3AB137-CEA6-0244-F12B-1ECC21172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DC994AA-C437-4EF4-8BEF-0B832D7FA420}" type="datetimeFigureOut">
              <a:rPr lang="en-US" smtClean="0"/>
              <a:t>3/26/26</a:t>
            </a:fld>
            <a:endParaRPr lang="en-US"/>
          </a:p>
        </p:txBody>
      </p:sp>
      <p:sp>
        <p:nvSpPr>
          <p:cNvPr id="4" name="Footer Placeholder 3">
            <a:extLst>
              <a:ext uri="{FF2B5EF4-FFF2-40B4-BE49-F238E27FC236}">
                <a16:creationId xmlns:a16="http://schemas.microsoft.com/office/drawing/2014/main" id="{0868EC96-C6CC-F2AF-D90F-143F4D20A07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4F8EC8D-EF88-0275-F75C-A789924433B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F757874-EF65-4B61-B062-40C932C81294}" type="slidenum">
              <a:rPr lang="en-US" smtClean="0"/>
              <a:t>‹#›</a:t>
            </a:fld>
            <a:endParaRPr lang="en-US"/>
          </a:p>
        </p:txBody>
      </p:sp>
    </p:spTree>
    <p:extLst>
      <p:ext uri="{BB962C8B-B14F-4D97-AF65-F5344CB8AC3E}">
        <p14:creationId xmlns:p14="http://schemas.microsoft.com/office/powerpoint/2010/main" val="34720278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4FE048-FAD0-D943-9A17-3C4CB7633182}" type="datetimeFigureOut">
              <a:rPr lang="en-US" smtClean="0"/>
              <a:t>3/26/26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247812-3409-784D-BAE7-ABE53735D59F}" type="slidenum">
              <a:rPr lang="en-US" smtClean="0"/>
              <a:t>‹#›</a:t>
            </a:fld>
            <a:endParaRPr lang="en-US"/>
          </a:p>
        </p:txBody>
      </p:sp>
    </p:spTree>
    <p:extLst>
      <p:ext uri="{BB962C8B-B14F-4D97-AF65-F5344CB8AC3E}">
        <p14:creationId xmlns:p14="http://schemas.microsoft.com/office/powerpoint/2010/main" val="1015030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47812-3409-784D-BAE7-ABE53735D59F}" type="slidenum">
              <a:rPr lang="en-US" smtClean="0"/>
              <a:t>1</a:t>
            </a:fld>
            <a:endParaRPr lang="en-US"/>
          </a:p>
        </p:txBody>
      </p:sp>
    </p:spTree>
    <p:extLst>
      <p:ext uri="{BB962C8B-B14F-4D97-AF65-F5344CB8AC3E}">
        <p14:creationId xmlns:p14="http://schemas.microsoft.com/office/powerpoint/2010/main" val="4290161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23A35-1FA6-84F9-C9C9-8EFD760A50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7CDB01-A300-500A-E9FF-5021D5B216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B90371-6E13-9BA6-3274-E7DFC0AA832F}"/>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5DD689E-823E-FB48-22C9-BEE63C553E8C}"/>
              </a:ext>
            </a:extLst>
          </p:cNvPr>
          <p:cNvSpPr>
            <a:spLocks noGrp="1"/>
          </p:cNvSpPr>
          <p:nvPr>
            <p:ph type="sldNum" sz="quarter" idx="5"/>
          </p:nvPr>
        </p:nvSpPr>
        <p:spPr/>
        <p:txBody>
          <a:bodyPr/>
          <a:lstStyle/>
          <a:p>
            <a:fld id="{55247812-3409-784D-BAE7-ABE53735D59F}" type="slidenum">
              <a:rPr lang="en-US" smtClean="0"/>
              <a:t>2</a:t>
            </a:fld>
            <a:endParaRPr lang="en-US"/>
          </a:p>
        </p:txBody>
      </p:sp>
    </p:spTree>
    <p:extLst>
      <p:ext uri="{BB962C8B-B14F-4D97-AF65-F5344CB8AC3E}">
        <p14:creationId xmlns:p14="http://schemas.microsoft.com/office/powerpoint/2010/main" val="2217294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D677F-61EC-E168-785C-F7AA646B25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B22C93-F7A2-330A-38EC-F0D275B970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73A715-CA40-E609-51E5-23F3C92BB0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B197A27-7D24-EA9F-79CE-B4187DF9C39B}"/>
              </a:ext>
            </a:extLst>
          </p:cNvPr>
          <p:cNvSpPr>
            <a:spLocks noGrp="1"/>
          </p:cNvSpPr>
          <p:nvPr>
            <p:ph type="sldNum" sz="quarter" idx="5"/>
          </p:nvPr>
        </p:nvSpPr>
        <p:spPr/>
        <p:txBody>
          <a:bodyPr/>
          <a:lstStyle/>
          <a:p>
            <a:fld id="{55247812-3409-784D-BAE7-ABE53735D59F}" type="slidenum">
              <a:rPr lang="en-US" smtClean="0"/>
              <a:t>3</a:t>
            </a:fld>
            <a:endParaRPr lang="en-US"/>
          </a:p>
        </p:txBody>
      </p:sp>
    </p:spTree>
    <p:extLst>
      <p:ext uri="{BB962C8B-B14F-4D97-AF65-F5344CB8AC3E}">
        <p14:creationId xmlns:p14="http://schemas.microsoft.com/office/powerpoint/2010/main" val="1974693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46A5C-B291-FD33-8358-00B3BD6031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A361E7-FE1A-6512-3C3C-3C9888AEB6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391BA8-32DE-CFBE-10A5-C2BF94DDD5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547716-B216-8779-B54C-FFF102EA8D82}"/>
              </a:ext>
            </a:extLst>
          </p:cNvPr>
          <p:cNvSpPr>
            <a:spLocks noGrp="1"/>
          </p:cNvSpPr>
          <p:nvPr>
            <p:ph type="sldNum" sz="quarter" idx="5"/>
          </p:nvPr>
        </p:nvSpPr>
        <p:spPr/>
        <p:txBody>
          <a:bodyPr/>
          <a:lstStyle/>
          <a:p>
            <a:fld id="{55247812-3409-784D-BAE7-ABE53735D59F}" type="slidenum">
              <a:rPr lang="en-US" smtClean="0"/>
              <a:t>4</a:t>
            </a:fld>
            <a:endParaRPr lang="en-US"/>
          </a:p>
        </p:txBody>
      </p:sp>
    </p:spTree>
    <p:extLst>
      <p:ext uri="{BB962C8B-B14F-4D97-AF65-F5344CB8AC3E}">
        <p14:creationId xmlns:p14="http://schemas.microsoft.com/office/powerpoint/2010/main" val="938568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32B4A-2029-9A83-E321-74E6F7B874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6FF1F1-583F-A327-AB6B-F19AE3E122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8C8795-3CCB-6178-5306-36454A152B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E299CC-7910-0A0A-C9E4-DFDFBF36619B}"/>
              </a:ext>
            </a:extLst>
          </p:cNvPr>
          <p:cNvSpPr>
            <a:spLocks noGrp="1"/>
          </p:cNvSpPr>
          <p:nvPr>
            <p:ph type="sldNum" sz="quarter" idx="5"/>
          </p:nvPr>
        </p:nvSpPr>
        <p:spPr/>
        <p:txBody>
          <a:bodyPr/>
          <a:lstStyle/>
          <a:p>
            <a:fld id="{55247812-3409-784D-BAE7-ABE53735D59F}" type="slidenum">
              <a:rPr lang="en-US" smtClean="0"/>
              <a:t>5</a:t>
            </a:fld>
            <a:endParaRPr lang="en-US"/>
          </a:p>
        </p:txBody>
      </p:sp>
    </p:spTree>
    <p:extLst>
      <p:ext uri="{BB962C8B-B14F-4D97-AF65-F5344CB8AC3E}">
        <p14:creationId xmlns:p14="http://schemas.microsoft.com/office/powerpoint/2010/main" val="1111760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tx1"/>
        </a:solidFill>
        <a:effectLst/>
      </p:bgPr>
    </p:bg>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7A7F58C7-D277-8F14-F024-4B41D20D054F}"/>
              </a:ext>
            </a:extLst>
          </p:cNvPr>
          <p:cNvSpPr>
            <a:spLocks noGrp="1"/>
          </p:cNvSpPr>
          <p:nvPr>
            <p:ph type="pic" sz="quarter" idx="10"/>
          </p:nvPr>
        </p:nvSpPr>
        <p:spPr>
          <a:xfrm>
            <a:off x="0" y="0"/>
            <a:ext cx="12192000" cy="6858000"/>
          </a:xfrm>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6" name="Title 1">
            <a:extLst>
              <a:ext uri="{FF2B5EF4-FFF2-40B4-BE49-F238E27FC236}">
                <a16:creationId xmlns:a16="http://schemas.microsoft.com/office/drawing/2014/main" id="{2E8C189B-2E00-67DA-E342-3440F5EBB4CE}"/>
              </a:ext>
            </a:extLst>
          </p:cNvPr>
          <p:cNvSpPr>
            <a:spLocks noGrp="1"/>
          </p:cNvSpPr>
          <p:nvPr>
            <p:ph type="ctrTitle" hasCustomPrompt="1"/>
          </p:nvPr>
        </p:nvSpPr>
        <p:spPr>
          <a:xfrm>
            <a:off x="1524000" y="2286000"/>
            <a:ext cx="9144000" cy="2286000"/>
          </a:xfrm>
        </p:spPr>
        <p:txBody>
          <a:bodyPr anchor="ctr" anchorCtr="0">
            <a:noAutofit/>
          </a:bodyPr>
          <a:lstStyle>
            <a:lvl1pPr algn="ctr">
              <a:defRPr sz="4800">
                <a:solidFill>
                  <a:schemeClr val="bg1"/>
                </a:solidFill>
              </a:defRPr>
            </a:lvl1pPr>
          </a:lstStyle>
          <a:p>
            <a:r>
              <a:rPr lang="en-US" dirty="0"/>
              <a:t>Click to add title</a:t>
            </a:r>
          </a:p>
        </p:txBody>
      </p:sp>
    </p:spTree>
    <p:extLst>
      <p:ext uri="{BB962C8B-B14F-4D97-AF65-F5344CB8AC3E}">
        <p14:creationId xmlns:p14="http://schemas.microsoft.com/office/powerpoint/2010/main" val="3424675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8" name="Content Placeholder 10">
            <a:extLst>
              <a:ext uri="{FF2B5EF4-FFF2-40B4-BE49-F238E27FC236}">
                <a16:creationId xmlns:a16="http://schemas.microsoft.com/office/drawing/2014/main" id="{A524C1E0-92FE-D7D2-83A7-46D29A838874}"/>
              </a:ext>
            </a:extLst>
          </p:cNvPr>
          <p:cNvSpPr>
            <a:spLocks noGrp="1"/>
          </p:cNvSpPr>
          <p:nvPr>
            <p:ph sz="quarter" idx="15" hasCustomPrompt="1"/>
          </p:nvPr>
        </p:nvSpPr>
        <p:spPr>
          <a:xfrm>
            <a:off x="838200"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a:extLst>
              <a:ext uri="{FF2B5EF4-FFF2-40B4-BE49-F238E27FC236}">
                <a16:creationId xmlns:a16="http://schemas.microsoft.com/office/drawing/2014/main" id="{427E0367-8E38-8905-DC9A-D0C376A591A7}"/>
              </a:ext>
            </a:extLst>
          </p:cNvPr>
          <p:cNvSpPr>
            <a:spLocks noGrp="1"/>
          </p:cNvSpPr>
          <p:nvPr>
            <p:ph sz="quarter" idx="16" hasCustomPrompt="1"/>
          </p:nvPr>
        </p:nvSpPr>
        <p:spPr>
          <a:xfrm>
            <a:off x="6219464" y="1790329"/>
            <a:ext cx="5134335" cy="4113054"/>
          </a:xfrm>
        </p:spPr>
        <p:txBody>
          <a:bodyPr>
            <a:normAutofit/>
          </a:bodyPr>
          <a:lstStyle>
            <a:lvl1pPr marL="0" indent="0">
              <a:lnSpc>
                <a:spcPct val="150000"/>
              </a:lnSpc>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Rectangle 9">
            <a:extLst>
              <a:ext uri="{FF2B5EF4-FFF2-40B4-BE49-F238E27FC236}">
                <a16:creationId xmlns:a16="http://schemas.microsoft.com/office/drawing/2014/main" id="{43D847DE-29F2-8ABB-1718-34BED4F37718}"/>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3/26/26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13770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p:txBody>
          <a:bodyPr anchor="ctr" anchorCtr="0">
            <a:noAutofit/>
          </a:bodyPr>
          <a:lstStyle>
            <a:lvl1pPr algn="ctr">
              <a:defRPr sz="3200"/>
            </a:lvl1pPr>
          </a:lstStyle>
          <a:p>
            <a:r>
              <a:rPr lang="en-US" dirty="0"/>
              <a:t>Click to add title</a:t>
            </a:r>
          </a:p>
        </p:txBody>
      </p:sp>
      <p:sp>
        <p:nvSpPr>
          <p:cNvPr id="8" name="Table Placeholder 7">
            <a:extLst>
              <a:ext uri="{FF2B5EF4-FFF2-40B4-BE49-F238E27FC236}">
                <a16:creationId xmlns:a16="http://schemas.microsoft.com/office/drawing/2014/main" id="{0CEAFE70-86D3-8690-31CA-F9A1FBA494D0}"/>
              </a:ext>
            </a:extLst>
          </p:cNvPr>
          <p:cNvSpPr>
            <a:spLocks noGrp="1"/>
          </p:cNvSpPr>
          <p:nvPr>
            <p:ph type="tbl" sz="quarter" idx="13"/>
          </p:nvPr>
        </p:nvSpPr>
        <p:spPr>
          <a:xfrm>
            <a:off x="613186" y="2107800"/>
            <a:ext cx="10965628" cy="3920196"/>
          </a:xfrm>
        </p:spPr>
        <p:txBody>
          <a:bodyPr/>
          <a:lstStyle>
            <a:lvl1pPr>
              <a:defRPr/>
            </a:lvl1pPr>
          </a:lstStyle>
          <a:p>
            <a:r>
              <a:rPr lang="en-US"/>
              <a:t>Click icon to add table</a:t>
            </a:r>
            <a:endParaRPr lang="en-US" dirty="0"/>
          </a:p>
        </p:txBody>
      </p:sp>
      <p:sp>
        <p:nvSpPr>
          <p:cNvPr id="4" name="Date Placeholder 3">
            <a:extLst>
              <a:ext uri="{FF2B5EF4-FFF2-40B4-BE49-F238E27FC236}">
                <a16:creationId xmlns:a16="http://schemas.microsoft.com/office/drawing/2014/main" id="{8C56EB0F-63C8-5F75-A333-3413A9DC6F76}"/>
              </a:ext>
            </a:extLst>
          </p:cNvPr>
          <p:cNvSpPr>
            <a:spLocks noGrp="1"/>
          </p:cNvSpPr>
          <p:nvPr>
            <p:ph type="dt" sz="half" idx="10"/>
          </p:nvPr>
        </p:nvSpPr>
        <p:spPr/>
        <p:txBody>
          <a:bodyPr/>
          <a:lstStyle/>
          <a:p>
            <a:fld id="{D6D8061D-18C3-4F4F-85EF-561633F58754}" type="datetimeFigureOut">
              <a:rPr lang="en-US" smtClean="0"/>
              <a:t>3/26/26</a:t>
            </a:fld>
            <a:endParaRPr lang="en-US"/>
          </a:p>
        </p:txBody>
      </p:sp>
      <p:sp>
        <p:nvSpPr>
          <p:cNvPr id="5" name="Footer Placeholder 4">
            <a:extLst>
              <a:ext uri="{FF2B5EF4-FFF2-40B4-BE49-F238E27FC236}">
                <a16:creationId xmlns:a16="http://schemas.microsoft.com/office/drawing/2014/main" id="{4D4DE333-25B4-E092-1CC4-C3D20BA251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626099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76EE6F3F-63EB-5C0E-2307-3B7CBBA1C374}"/>
              </a:ext>
            </a:extLst>
          </p:cNvPr>
          <p:cNvSpPr>
            <a:spLocks noGrp="1"/>
          </p:cNvSpPr>
          <p:nvPr>
            <p:ph type="pic" sz="quarter" idx="11"/>
          </p:nvPr>
        </p:nvSpPr>
        <p:spPr>
          <a:xfrm>
            <a:off x="0" y="0"/>
            <a:ext cx="12192000" cy="6858000"/>
          </a:xfrm>
          <a:solidFill>
            <a:schemeClr val="tx1"/>
          </a:solidFill>
        </p:spPr>
        <p:txBody>
          <a:bodyPr>
            <a:normAutofit/>
          </a:bodyPr>
          <a:lstStyle>
            <a:lvl1pPr marL="0" indent="0" algn="ctr">
              <a:buNone/>
              <a:defRPr sz="2000">
                <a:solidFill>
                  <a:schemeClr val="bg1"/>
                </a:solidFill>
              </a:defRPr>
            </a:lvl1pPr>
          </a:lstStyle>
          <a:p>
            <a:r>
              <a:rPr lang="en-US"/>
              <a:t>Click icon to add picture</a:t>
            </a:r>
            <a:endParaRPr lang="en-US" dirty="0"/>
          </a:p>
        </p:txBody>
      </p:sp>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1362437" y="400485"/>
            <a:ext cx="9467127" cy="2527911"/>
          </a:xfrm>
        </p:spPr>
        <p:txBody>
          <a:bodyPr anchor="b">
            <a:noAutofit/>
          </a:bodyPr>
          <a:lstStyle>
            <a:lvl1pPr algn="ctr">
              <a:spcBef>
                <a:spcPts val="1000"/>
              </a:spcBef>
              <a:defRPr>
                <a:solidFill>
                  <a:schemeClr val="bg1"/>
                </a:solidFill>
              </a:defRPr>
            </a:lvl1pPr>
          </a:lstStyle>
          <a:p>
            <a:r>
              <a:rPr lang="en-US" dirty="0"/>
              <a:t>Click to add title</a:t>
            </a:r>
          </a:p>
        </p:txBody>
      </p:sp>
      <p:sp>
        <p:nvSpPr>
          <p:cNvPr id="10" name="Text Placeholder 9">
            <a:extLst>
              <a:ext uri="{FF2B5EF4-FFF2-40B4-BE49-F238E27FC236}">
                <a16:creationId xmlns:a16="http://schemas.microsoft.com/office/drawing/2014/main" id="{E12DA517-30B0-BC62-0422-F995FB9189E2}"/>
              </a:ext>
            </a:extLst>
          </p:cNvPr>
          <p:cNvSpPr>
            <a:spLocks noGrp="1"/>
          </p:cNvSpPr>
          <p:nvPr>
            <p:ph type="body" sz="quarter" idx="10" hasCustomPrompt="1"/>
          </p:nvPr>
        </p:nvSpPr>
        <p:spPr>
          <a:xfrm>
            <a:off x="1362075" y="3738622"/>
            <a:ext cx="9467850" cy="2527911"/>
          </a:xfrm>
        </p:spPr>
        <p:txBody>
          <a:bodyPr>
            <a:normAutofit/>
          </a:bodyPr>
          <a:lstStyle>
            <a:lvl1pPr marL="0" indent="0" algn="ctr">
              <a:spcBef>
                <a:spcPts val="1000"/>
              </a:spcBef>
              <a:buNone/>
              <a:defRPr sz="1800">
                <a:solidFill>
                  <a:schemeClr val="bg1"/>
                </a:solidFill>
              </a:defRPr>
            </a:lvl1pPr>
            <a:lvl2pPr marL="457200" indent="0" algn="ctr">
              <a:spcBef>
                <a:spcPts val="1000"/>
              </a:spcBef>
              <a:buNone/>
              <a:defRPr sz="1800">
                <a:solidFill>
                  <a:schemeClr val="bg1"/>
                </a:solidFill>
              </a:defRPr>
            </a:lvl2pPr>
            <a:lvl3pPr marL="914400" indent="0" algn="ctr">
              <a:spcBef>
                <a:spcPts val="1000"/>
              </a:spcBef>
              <a:buNone/>
              <a:defRPr sz="1800">
                <a:solidFill>
                  <a:schemeClr val="bg1"/>
                </a:solidFill>
              </a:defRPr>
            </a:lvl3pPr>
            <a:lvl4pPr marL="1371600" indent="0" algn="ctr">
              <a:spcBef>
                <a:spcPts val="1000"/>
              </a:spcBef>
              <a:buNone/>
              <a:defRPr sz="1800">
                <a:solidFill>
                  <a:schemeClr val="bg1"/>
                </a:solidFill>
              </a:defRPr>
            </a:lvl4pPr>
            <a:lvl5pPr marL="1828800" indent="0" algn="ctr">
              <a:spcBef>
                <a:spcPts val="1000"/>
              </a:spcBef>
              <a:buNone/>
              <a:defRPr sz="1800">
                <a:solidFill>
                  <a:schemeClr val="bg1"/>
                </a:solidFill>
              </a:defRPr>
            </a:lvl5pPr>
          </a:lstStyle>
          <a:p>
            <a:pPr lvl="0"/>
            <a:r>
              <a:rPr lang="en-US" dirty="0"/>
              <a:t>Click to add text</a:t>
            </a:r>
          </a:p>
        </p:txBody>
      </p:sp>
    </p:spTree>
    <p:extLst>
      <p:ext uri="{BB962C8B-B14F-4D97-AF65-F5344CB8AC3E}">
        <p14:creationId xmlns:p14="http://schemas.microsoft.com/office/powerpoint/2010/main" val="216296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6562816" y="457200"/>
            <a:ext cx="4837176" cy="1993392"/>
          </a:xfrm>
        </p:spPr>
        <p:txBody>
          <a:bodyPr anchor="b">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6B8CBAD6-FC79-B2BB-0B67-26429A6D4C8C}"/>
              </a:ext>
            </a:extLst>
          </p:cNvPr>
          <p:cNvSpPr>
            <a:spLocks noGrp="1"/>
          </p:cNvSpPr>
          <p:nvPr>
            <p:ph type="pic" sz="quarter" idx="10"/>
          </p:nvPr>
        </p:nvSpPr>
        <p:spPr>
          <a:xfrm>
            <a:off x="-28882" y="0"/>
            <a:ext cx="6115050" cy="6858000"/>
          </a:xfrm>
          <a:prstGeom prst="parallelogram">
            <a:avLst/>
          </a:prstGeom>
          <a:ln>
            <a:noFill/>
          </a:ln>
        </p:spPr>
        <p:txBody>
          <a:bodyPr tIns="0">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6562818" y="2752344"/>
            <a:ext cx="4837174" cy="3136392"/>
          </a:xfrm>
        </p:spPr>
        <p:txBody>
          <a:bodyPr anchor="t" anchorCtr="0">
            <a:normAutofit/>
          </a:bodyPr>
          <a:lstStyle>
            <a:lvl1pPr marL="0" indent="0">
              <a:lnSpc>
                <a:spcPct val="150000"/>
              </a:lnSpc>
              <a:spcBef>
                <a:spcPts val="1000"/>
              </a:spcBef>
              <a:buNone/>
              <a:defRPr sz="1800" cap="all" spc="300" baseline="0"/>
            </a:lvl1pPr>
            <a:lvl2pPr marL="457200" indent="0">
              <a:lnSpc>
                <a:spcPct val="150000"/>
              </a:lnSpc>
              <a:spcBef>
                <a:spcPts val="1000"/>
              </a:spcBef>
              <a:buNone/>
              <a:defRPr sz="1800" cap="all" spc="300" baseline="0"/>
            </a:lvl2pPr>
            <a:lvl3pPr marL="914400" indent="0">
              <a:lnSpc>
                <a:spcPct val="150000"/>
              </a:lnSpc>
              <a:spcBef>
                <a:spcPts val="1000"/>
              </a:spcBef>
              <a:buNone/>
              <a:defRPr sz="1800" cap="all" spc="300" baseline="0"/>
            </a:lvl3pPr>
            <a:lvl4pPr marL="1371600" indent="0">
              <a:lnSpc>
                <a:spcPct val="150000"/>
              </a:lnSpc>
              <a:spcBef>
                <a:spcPts val="1000"/>
              </a:spcBef>
              <a:buNone/>
              <a:defRPr sz="1800" cap="all" spc="300" baseline="0"/>
            </a:lvl4pPr>
            <a:lvl5pPr marL="1828800" indent="0">
              <a:lnSpc>
                <a:spcPct val="150000"/>
              </a:lnSpc>
              <a:spcBef>
                <a:spcPts val="1000"/>
              </a:spcBef>
              <a:buNone/>
              <a:defRPr sz="1800" cap="all" spc="300" baseline="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a:extLst>
              <a:ext uri="{FF2B5EF4-FFF2-40B4-BE49-F238E27FC236}">
                <a16:creationId xmlns:a16="http://schemas.microsoft.com/office/drawing/2014/main" id="{934796A3-781D-5244-DAB8-2D6EE0AC3B70}"/>
              </a:ext>
              <a:ext uri="{C183D7F6-B498-43B3-948B-1728B52AA6E4}">
                <adec:decorative xmlns:adec="http://schemas.microsoft.com/office/drawing/2017/decorative" val="1"/>
              </a:ext>
            </a:extLst>
          </p:cNvPr>
          <p:cNvSpPr/>
          <p:nvPr userDrawn="1"/>
        </p:nvSpPr>
        <p:spPr>
          <a:xfrm>
            <a:off x="6562817" y="6303963"/>
            <a:ext cx="3014980"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43880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subtitle +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p:nvPr>
        </p:nvSpPr>
        <p:spPr>
          <a:xfrm>
            <a:off x="1117600" y="762000"/>
            <a:ext cx="5066250" cy="2900680"/>
          </a:xfrm>
        </p:spPr>
        <p:txBody>
          <a:bodyPr anchor="b">
            <a:noAutofit/>
          </a:bodyPr>
          <a:lstStyle>
            <a:lvl1pPr algn="ctr">
              <a:defRPr sz="3200"/>
            </a:lvl1pPr>
          </a:lstStyle>
          <a:p>
            <a:r>
              <a:rPr lang="en-US"/>
              <a:t>Click to edit Master title style</a:t>
            </a:r>
            <a:endParaRPr lang="en-US" dirty="0"/>
          </a:p>
        </p:txBody>
      </p:sp>
      <p:sp>
        <p:nvSpPr>
          <p:cNvPr id="12" name="Picture Placeholder 11">
            <a:extLst>
              <a:ext uri="{FF2B5EF4-FFF2-40B4-BE49-F238E27FC236}">
                <a16:creationId xmlns:a16="http://schemas.microsoft.com/office/drawing/2014/main" id="{82836803-D9E6-3DF1-3B90-1E7E677CC7B7}"/>
              </a:ext>
            </a:extLst>
          </p:cNvPr>
          <p:cNvSpPr>
            <a:spLocks noGrp="1"/>
          </p:cNvSpPr>
          <p:nvPr>
            <p:ph type="pic" sz="quarter" idx="10" hasCustomPrompt="1"/>
          </p:nvPr>
        </p:nvSpPr>
        <p:spPr>
          <a:xfrm flipH="1">
            <a:off x="6086167" y="-22225"/>
            <a:ext cx="6080760" cy="6902450"/>
          </a:xfrm>
          <a:prstGeom prst="parallelogram">
            <a:avLst/>
          </a:prstGeom>
          <a:ln>
            <a:noFill/>
          </a:ln>
        </p:spPr>
        <p:txBody>
          <a:bodyPr lIns="0" tIns="0">
            <a:normAutofit/>
          </a:bodyPr>
          <a:lstStyle>
            <a:lvl1pPr marL="0" indent="0" algn="l">
              <a:buNone/>
              <a:defRPr sz="2000"/>
            </a:lvl1pPr>
          </a:lstStyle>
          <a:p>
            <a:r>
              <a:rPr lang="en-US" dirty="0"/>
              <a:t>Click icon to add image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117600" y="4145280"/>
            <a:ext cx="5066250" cy="690880"/>
          </a:xfrm>
          <a:gradFill flip="none" rotWithShape="1">
            <a:gsLst>
              <a:gs pos="0">
                <a:schemeClr val="accent5"/>
              </a:gs>
              <a:gs pos="100000">
                <a:schemeClr val="accent2">
                  <a:lumMod val="97000"/>
                  <a:lumOff val="3000"/>
                </a:schemeClr>
              </a:gs>
              <a:gs pos="50000">
                <a:schemeClr val="accent1"/>
              </a:gs>
            </a:gsLst>
            <a:lin ang="10200000" scaled="0"/>
            <a:tileRect/>
          </a:gradFill>
        </p:spPr>
        <p:txBody>
          <a:bodyPr anchor="ctr">
            <a:normAutofit/>
          </a:bodyPr>
          <a:lstStyle>
            <a:lvl1pPr marL="0" indent="0" algn="ctr">
              <a:buNone/>
              <a:defRPr sz="2400"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924186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7BD59-35CC-9BB3-8621-6FA3356F81AA}"/>
              </a:ext>
            </a:extLst>
          </p:cNvPr>
          <p:cNvSpPr>
            <a:spLocks noGrp="1"/>
          </p:cNvSpPr>
          <p:nvPr>
            <p:ph type="title" hasCustomPrompt="1"/>
          </p:nvPr>
        </p:nvSpPr>
        <p:spPr>
          <a:xfrm>
            <a:off x="5242425" y="466344"/>
            <a:ext cx="6241651" cy="1710354"/>
          </a:xfrm>
        </p:spPr>
        <p:txBody>
          <a:bodyPr bIns="0" anchor="ctr" anchorCtr="0">
            <a:noAutofit/>
          </a:bodyPr>
          <a:lstStyle>
            <a:lvl1pPr>
              <a:defRPr sz="3200"/>
            </a:lvl1pPr>
          </a:lstStyle>
          <a:p>
            <a:r>
              <a:rPr lang="en-US" dirty="0"/>
              <a:t>Click to add title</a:t>
            </a:r>
          </a:p>
        </p:txBody>
      </p:sp>
      <p:sp>
        <p:nvSpPr>
          <p:cNvPr id="10" name="Picture Placeholder 9">
            <a:extLst>
              <a:ext uri="{FF2B5EF4-FFF2-40B4-BE49-F238E27FC236}">
                <a16:creationId xmlns:a16="http://schemas.microsoft.com/office/drawing/2014/main" id="{511A5385-FB23-93A8-2B8F-9887244244DF}"/>
              </a:ext>
            </a:extLst>
          </p:cNvPr>
          <p:cNvSpPr>
            <a:spLocks noGrp="1"/>
          </p:cNvSpPr>
          <p:nvPr>
            <p:ph type="pic" sz="quarter" idx="10"/>
          </p:nvPr>
        </p:nvSpPr>
        <p:spPr>
          <a:xfrm>
            <a:off x="0" y="0"/>
            <a:ext cx="4287838" cy="6858000"/>
          </a:xfrm>
        </p:spPr>
        <p:txBody>
          <a:bodyPr>
            <a:normAutofit/>
          </a:bodyPr>
          <a:lstStyle>
            <a:lvl1pPr marL="0" indent="0" algn="ctr">
              <a:buNone/>
              <a:defRPr sz="2000"/>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A772710C-A212-1B12-06CD-FA2A14F89D68}"/>
              </a:ext>
            </a:extLst>
          </p:cNvPr>
          <p:cNvSpPr>
            <a:spLocks noGrp="1"/>
          </p:cNvSpPr>
          <p:nvPr>
            <p:ph idx="1" hasCustomPrompt="1"/>
          </p:nvPr>
        </p:nvSpPr>
        <p:spPr>
          <a:xfrm>
            <a:off x="5242426" y="2286000"/>
            <a:ext cx="6241650" cy="3474720"/>
          </a:xfrm>
        </p:spPr>
        <p:txBody>
          <a:bodyPr>
            <a:normAutofit/>
          </a:bodyPr>
          <a:lstStyle>
            <a:lvl1pPr marL="228600" indent="-228600">
              <a:spcBef>
                <a:spcPts val="1000"/>
              </a:spcBef>
              <a:spcAft>
                <a:spcPts val="1000"/>
              </a:spcAft>
              <a:buClr>
                <a:schemeClr val="accent2"/>
              </a:buClr>
              <a:buFont typeface="Wingdings" panose="05000000000000000000" pitchFamily="2" charset="2"/>
              <a:buChar char="§"/>
              <a:defRPr sz="1800"/>
            </a:lvl1pPr>
            <a:lvl2pPr marL="228600" indent="-228600">
              <a:spcBef>
                <a:spcPts val="1000"/>
              </a:spcBef>
              <a:spcAft>
                <a:spcPts val="1000"/>
              </a:spcAft>
              <a:buClr>
                <a:schemeClr val="accent2"/>
              </a:buClr>
              <a:buFont typeface="Wingdings" panose="05000000000000000000" pitchFamily="2" charset="2"/>
              <a:buChar char="§"/>
              <a:defRPr sz="1800"/>
            </a:lvl2pPr>
            <a:lvl3pPr marL="228600" indent="-228600">
              <a:spcBef>
                <a:spcPts val="1000"/>
              </a:spcBef>
              <a:spcAft>
                <a:spcPts val="1000"/>
              </a:spcAft>
              <a:buClr>
                <a:schemeClr val="accent2"/>
              </a:buClr>
              <a:buFont typeface="Wingdings" panose="05000000000000000000" pitchFamily="2" charset="2"/>
              <a:buChar char="§"/>
              <a:defRPr sz="1800"/>
            </a:lvl3pPr>
            <a:lvl4pPr marL="228600" indent="-228600">
              <a:spcBef>
                <a:spcPts val="1000"/>
              </a:spcBef>
              <a:spcAft>
                <a:spcPts val="1000"/>
              </a:spcAft>
              <a:buClr>
                <a:schemeClr val="accent2"/>
              </a:buClr>
              <a:buFont typeface="Wingdings" panose="05000000000000000000" pitchFamily="2" charset="2"/>
              <a:buChar char="§"/>
              <a:defRPr sz="1800"/>
            </a:lvl4pPr>
            <a:lvl5pPr marL="228600" indent="-228600">
              <a:spcBef>
                <a:spcPts val="1000"/>
              </a:spcBef>
              <a:spcAft>
                <a:spcPts val="1000"/>
              </a:spcAft>
              <a:buClr>
                <a:schemeClr val="accent2"/>
              </a:buClr>
              <a:buFont typeface="Wingdings" panose="05000000000000000000" pitchFamily="2" charset="2"/>
              <a:buChar char="§"/>
              <a:defRPr sz="18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a:extLst>
              <a:ext uri="{FF2B5EF4-FFF2-40B4-BE49-F238E27FC236}">
                <a16:creationId xmlns:a16="http://schemas.microsoft.com/office/drawing/2014/main" id="{50E25A87-9155-9E07-878F-CEC0B137C2D7}"/>
              </a:ext>
              <a:ext uri="{C183D7F6-B498-43B3-948B-1728B52AA6E4}">
                <adec:decorative xmlns:adec="http://schemas.microsoft.com/office/drawing/2017/decorative" val="1"/>
              </a:ext>
            </a:extLst>
          </p:cNvPr>
          <p:cNvSpPr/>
          <p:nvPr userDrawn="1"/>
        </p:nvSpPr>
        <p:spPr>
          <a:xfrm>
            <a:off x="5291586"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587894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 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143000"/>
            <a:ext cx="9144000" cy="2286000"/>
          </a:xfrm>
        </p:spPr>
        <p:txBody>
          <a:bodyPr anchor="b">
            <a:noAutofit/>
          </a:bodyPr>
          <a:lstStyle>
            <a:lvl1pPr algn="ctr">
              <a:defRPr sz="4800"/>
            </a:lvl1pPr>
          </a:lstStyle>
          <a:p>
            <a:r>
              <a:rPr lang="en-US" dirty="0"/>
              <a:t>Click to add title</a:t>
            </a:r>
          </a:p>
        </p:txBody>
      </p:sp>
      <p:sp>
        <p:nvSpPr>
          <p:cNvPr id="3" name="Subtitle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835198"/>
            <a:ext cx="9144000" cy="683219"/>
          </a:xfrm>
          <a:gradFill>
            <a:gsLst>
              <a:gs pos="0">
                <a:schemeClr val="accent5"/>
              </a:gs>
              <a:gs pos="100000">
                <a:schemeClr val="accent2">
                  <a:lumMod val="97000"/>
                  <a:lumOff val="3000"/>
                </a:schemeClr>
              </a:gs>
              <a:gs pos="50000">
                <a:schemeClr val="accent1"/>
              </a:gs>
            </a:gsLst>
            <a:path path="circle">
              <a:fillToRect l="100000" t="100000"/>
            </a:path>
          </a:gradFill>
        </p:spPr>
        <p:txBody>
          <a:bodyPr anchor="ctr">
            <a:normAutofit/>
          </a:bodyPr>
          <a:lstStyle>
            <a:lvl1pPr marL="0" indent="0" algn="ctr">
              <a:buNone/>
              <a:defRPr sz="2400" cap="all" spc="3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subtitle</a:t>
            </a:r>
          </a:p>
        </p:txBody>
      </p:sp>
    </p:spTree>
    <p:extLst>
      <p:ext uri="{BB962C8B-B14F-4D97-AF65-F5344CB8AC3E}">
        <p14:creationId xmlns:p14="http://schemas.microsoft.com/office/powerpoint/2010/main" val="1563727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9577E27-B60E-C6DD-BAAF-5CCC3D59E5D5}"/>
              </a:ext>
              <a:ext uri="{C183D7F6-B498-43B3-948B-1728B52AA6E4}">
                <adec:decorative xmlns:adec="http://schemas.microsoft.com/office/drawing/2017/decorative" val="1"/>
              </a:ext>
            </a:extLst>
          </p:cNvPr>
          <p:cNvSpPr/>
          <p:nvPr userDrawn="1"/>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9" name="Content Placeholder 10">
            <a:extLst>
              <a:ext uri="{FF2B5EF4-FFF2-40B4-BE49-F238E27FC236}">
                <a16:creationId xmlns:a16="http://schemas.microsoft.com/office/drawing/2014/main" id="{964CA031-27E0-D0AA-1451-A904CCF234FE}"/>
              </a:ext>
            </a:extLst>
          </p:cNvPr>
          <p:cNvSpPr>
            <a:spLocks noGrp="1"/>
          </p:cNvSpPr>
          <p:nvPr>
            <p:ph sz="quarter" idx="13" hasCustomPrompt="1"/>
          </p:nvPr>
        </p:nvSpPr>
        <p:spPr>
          <a:xfrm>
            <a:off x="838199" y="2024781"/>
            <a:ext cx="5212079"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0">
            <a:extLst>
              <a:ext uri="{FF2B5EF4-FFF2-40B4-BE49-F238E27FC236}">
                <a16:creationId xmlns:a16="http://schemas.microsoft.com/office/drawing/2014/main" id="{81FE0D7D-86B7-CCD2-A7A1-70E95846B542}"/>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3/26/26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505290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880"/>
          </a:xfrm>
        </p:spPr>
        <p:txBody>
          <a:bodyPr anchor="ctr" anchorCtr="0">
            <a:noAutofit/>
          </a:bodyPr>
          <a:lstStyle>
            <a:lvl1pPr algn="ctr">
              <a:defRPr sz="3200"/>
            </a:lvl1pPr>
          </a:lstStyle>
          <a:p>
            <a:r>
              <a:rPr lang="en-US" dirty="0"/>
              <a:t>Click to add title</a:t>
            </a:r>
          </a:p>
        </p:txBody>
      </p:sp>
      <p:sp>
        <p:nvSpPr>
          <p:cNvPr id="11" name="Content Placeholder 10">
            <a:extLst>
              <a:ext uri="{FF2B5EF4-FFF2-40B4-BE49-F238E27FC236}">
                <a16:creationId xmlns:a16="http://schemas.microsoft.com/office/drawing/2014/main" id="{2D2DE411-9D7C-15AE-0B59-F26B2BF8C522}"/>
              </a:ext>
            </a:extLst>
          </p:cNvPr>
          <p:cNvSpPr>
            <a:spLocks noGrp="1"/>
          </p:cNvSpPr>
          <p:nvPr>
            <p:ph sz="quarter" idx="13" hasCustomPrompt="1"/>
          </p:nvPr>
        </p:nvSpPr>
        <p:spPr>
          <a:xfrm>
            <a:off x="838200" y="2024781"/>
            <a:ext cx="2878394" cy="4137189"/>
          </a:xfrm>
        </p:spPr>
        <p:txBody>
          <a:bodyPr>
            <a:normAutofit/>
          </a:bodyPr>
          <a:lstStyle>
            <a:lvl1pPr marL="342900" indent="-342900">
              <a:spcBef>
                <a:spcPts val="1000"/>
              </a:spcBef>
              <a:spcAft>
                <a:spcPts val="1000"/>
              </a:spcAft>
              <a:buClr>
                <a:schemeClr val="accent2"/>
              </a:buClr>
              <a:buFont typeface="+mj-lt"/>
              <a:buAutoNum type="arabicPeriod"/>
              <a:defRPr sz="1800">
                <a:latin typeface="+mn-lt"/>
              </a:defRPr>
            </a:lvl1pPr>
            <a:lvl2pPr marL="800100" indent="-342900">
              <a:spcBef>
                <a:spcPts val="1000"/>
              </a:spcBef>
              <a:spcAft>
                <a:spcPts val="1000"/>
              </a:spcAft>
              <a:buClr>
                <a:schemeClr val="accent2"/>
              </a:buClr>
              <a:buFont typeface="+mj-lt"/>
              <a:buAutoNum type="alphaLcPeriod"/>
              <a:defRPr sz="1800">
                <a:latin typeface="+mn-lt"/>
              </a:defRPr>
            </a:lvl2pPr>
            <a:lvl3pPr marL="1257300" indent="-342900">
              <a:spcBef>
                <a:spcPts val="1000"/>
              </a:spcBef>
              <a:spcAft>
                <a:spcPts val="1000"/>
              </a:spcAft>
              <a:buClr>
                <a:schemeClr val="accent2"/>
              </a:buClr>
              <a:buFont typeface="+mj-lt"/>
              <a:buAutoNum type="arabicParenR"/>
              <a:defRPr sz="1800">
                <a:latin typeface="+mn-lt"/>
              </a:defRPr>
            </a:lvl3pPr>
            <a:lvl4pPr marL="1714500" indent="-342900">
              <a:spcBef>
                <a:spcPts val="1000"/>
              </a:spcBef>
              <a:spcAft>
                <a:spcPts val="1000"/>
              </a:spcAft>
              <a:buClr>
                <a:schemeClr val="accent2"/>
              </a:buClr>
              <a:buFont typeface="+mj-lt"/>
              <a:buAutoNum type="alphaLcParenR"/>
              <a:defRPr sz="1800">
                <a:latin typeface="+mn-lt"/>
              </a:defRPr>
            </a:lvl4pPr>
            <a:lvl5pPr marL="2057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4" name="Content Placeholder 10">
            <a:extLst>
              <a:ext uri="{FF2B5EF4-FFF2-40B4-BE49-F238E27FC236}">
                <a16:creationId xmlns:a16="http://schemas.microsoft.com/office/drawing/2014/main" id="{60FEDE7C-502F-ECFE-4136-E99206849C2A}"/>
              </a:ext>
            </a:extLst>
          </p:cNvPr>
          <p:cNvSpPr>
            <a:spLocks noGrp="1"/>
          </p:cNvSpPr>
          <p:nvPr>
            <p:ph sz="quarter" idx="14" hasCustomPrompt="1"/>
          </p:nvPr>
        </p:nvSpPr>
        <p:spPr>
          <a:xfrm>
            <a:off x="6459795" y="2024780"/>
            <a:ext cx="4894006" cy="4137189"/>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3/26/26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65785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 pictur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p:nvPr>
        </p:nvSpPr>
        <p:spPr>
          <a:xfrm>
            <a:off x="838201" y="448056"/>
            <a:ext cx="6172200" cy="1581912"/>
          </a:xfrm>
        </p:spPr>
        <p:txBody>
          <a:bodyPr anchor="b" anchorCtr="0">
            <a:noAutofit/>
          </a:bodyPr>
          <a:lstStyle>
            <a:lvl1pPr>
              <a:defRPr sz="3200"/>
            </a:lvl1pPr>
          </a:lstStyle>
          <a:p>
            <a:r>
              <a:rPr lang="en-US"/>
              <a:t>Click to edit Master title style</a:t>
            </a:r>
            <a:endParaRPr lang="en-US" dirty="0"/>
          </a:p>
        </p:txBody>
      </p:sp>
      <p:sp>
        <p:nvSpPr>
          <p:cNvPr id="4" name="Content Placeholder 10">
            <a:extLst>
              <a:ext uri="{FF2B5EF4-FFF2-40B4-BE49-F238E27FC236}">
                <a16:creationId xmlns:a16="http://schemas.microsoft.com/office/drawing/2014/main" id="{5F30E2A0-23EF-51B1-8ABD-00429EEA0642}"/>
              </a:ext>
            </a:extLst>
          </p:cNvPr>
          <p:cNvSpPr>
            <a:spLocks noGrp="1"/>
          </p:cNvSpPr>
          <p:nvPr>
            <p:ph sz="quarter" idx="14" hasCustomPrompt="1"/>
          </p:nvPr>
        </p:nvSpPr>
        <p:spPr>
          <a:xfrm>
            <a:off x="838200" y="2257063"/>
            <a:ext cx="4894006" cy="3904906"/>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800">
                <a:latin typeface="+mn-lt"/>
              </a:defRPr>
            </a:lvl2pPr>
            <a:lvl3pPr marL="457200" indent="-228600">
              <a:spcBef>
                <a:spcPts val="1000"/>
              </a:spcBef>
              <a:spcAft>
                <a:spcPts val="1000"/>
              </a:spcAft>
              <a:buClr>
                <a:schemeClr val="accent2"/>
              </a:buClr>
              <a:buFont typeface="Wingdings" panose="05000000000000000000" pitchFamily="2" charset="2"/>
              <a:buChar char="§"/>
              <a:defRPr sz="1800">
                <a:latin typeface="+mn-lt"/>
              </a:defRPr>
            </a:lvl3pPr>
            <a:lvl4pPr marL="685800" indent="-228600">
              <a:spcBef>
                <a:spcPts val="1000"/>
              </a:spcBef>
              <a:spcAft>
                <a:spcPts val="1000"/>
              </a:spcAft>
              <a:buClr>
                <a:schemeClr val="accent2"/>
              </a:buClr>
              <a:buFont typeface="Wingdings" panose="05000000000000000000" pitchFamily="2" charset="2"/>
              <a:buChar char="§"/>
              <a:defRPr sz="1800">
                <a:latin typeface="+mn-lt"/>
              </a:defRPr>
            </a:lvl4pPr>
            <a:lvl5pPr marL="914400" indent="-228600">
              <a:spcBef>
                <a:spcPts val="1000"/>
              </a:spcBef>
              <a:spcAft>
                <a:spcPts val="1000"/>
              </a:spcAft>
              <a:buClr>
                <a:schemeClr val="accent2"/>
              </a:buClr>
              <a:buFont typeface="Wingdings" panose="05000000000000000000" pitchFamily="2" charset="2"/>
              <a:buChar char="§"/>
              <a:defRPr sz="18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AF15552F-C66B-341F-2D37-0389710BA5E2}"/>
              </a:ext>
            </a:extLst>
          </p:cNvPr>
          <p:cNvSpPr>
            <a:spLocks noGrp="1"/>
          </p:cNvSpPr>
          <p:nvPr>
            <p:ph type="pic" sz="quarter" idx="10"/>
          </p:nvPr>
        </p:nvSpPr>
        <p:spPr>
          <a:xfrm>
            <a:off x="7500938" y="-22225"/>
            <a:ext cx="4714875" cy="6880225"/>
          </a:xfrm>
        </p:spPr>
        <p:txBody>
          <a:bodyPr>
            <a:normAutofit/>
          </a:bodyPr>
          <a:lstStyle>
            <a:lvl1pPr marL="0" indent="0" algn="ctr">
              <a:buNone/>
              <a:defRPr sz="2000"/>
            </a:lvl1pPr>
          </a:lstStyle>
          <a:p>
            <a:r>
              <a:rPr lang="en-US"/>
              <a:t>Click icon to add picture</a:t>
            </a:r>
            <a:endParaRPr lang="en-US" dirty="0"/>
          </a:p>
        </p:txBody>
      </p:sp>
      <p:sp>
        <p:nvSpPr>
          <p:cNvPr id="12" name="Rectangle 11">
            <a:extLst>
              <a:ext uri="{FF2B5EF4-FFF2-40B4-BE49-F238E27FC236}">
                <a16:creationId xmlns:a16="http://schemas.microsoft.com/office/drawing/2014/main" id="{0D8DCC6D-8B88-7BE0-7240-F743AE09EC48}"/>
              </a:ext>
              <a:ext uri="{C183D7F6-B498-43B3-948B-1728B52AA6E4}">
                <adec:decorative xmlns:adec="http://schemas.microsoft.com/office/drawing/2017/decorative" val="1"/>
              </a:ext>
            </a:extLst>
          </p:cNvPr>
          <p:cNvSpPr/>
          <p:nvPr userDrawn="1"/>
        </p:nvSpPr>
        <p:spPr>
          <a:xfrm>
            <a:off x="993814" y="6303963"/>
            <a:ext cx="4287186" cy="554037"/>
          </a:xfrm>
          <a:prstGeom prst="rect">
            <a:avLst/>
          </a:prstGeom>
          <a:gradFill flip="none" rotWithShape="1">
            <a:gsLst>
              <a:gs pos="0">
                <a:schemeClr val="accent5"/>
              </a:gs>
              <a:gs pos="100000">
                <a:schemeClr val="accent2">
                  <a:lumMod val="97000"/>
                  <a:lumOff val="3000"/>
                </a:schemeClr>
              </a:gs>
              <a:gs pos="50000">
                <a:schemeClr val="accent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45438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0C44A-93E6-6C58-5E88-AFDC594EC27A}"/>
              </a:ext>
            </a:extLst>
          </p:cNvPr>
          <p:cNvSpPr>
            <a:spLocks noGrp="1"/>
          </p:cNvSpPr>
          <p:nvPr>
            <p:ph type="title" hasCustomPrompt="1"/>
          </p:nvPr>
        </p:nvSpPr>
        <p:spPr>
          <a:xfrm>
            <a:off x="838200" y="365760"/>
            <a:ext cx="10515600" cy="1325563"/>
          </a:xfrm>
        </p:spPr>
        <p:txBody>
          <a:bodyPr anchor="ctr" anchorCtr="0">
            <a:noAutofit/>
          </a:bodyPr>
          <a:lstStyle>
            <a:lvl1pPr algn="ctr">
              <a:defRPr sz="3200"/>
            </a:lvl1pPr>
          </a:lstStyle>
          <a:p>
            <a:r>
              <a:rPr lang="en-US" dirty="0"/>
              <a:t>Click to add title</a:t>
            </a:r>
          </a:p>
        </p:txBody>
      </p:sp>
      <p:sp>
        <p:nvSpPr>
          <p:cNvPr id="4" name="Content Placeholder 10">
            <a:extLst>
              <a:ext uri="{FF2B5EF4-FFF2-40B4-BE49-F238E27FC236}">
                <a16:creationId xmlns:a16="http://schemas.microsoft.com/office/drawing/2014/main" id="{9C3ED3BF-FF6B-07FA-72C4-F6102A8558AF}"/>
              </a:ext>
            </a:extLst>
          </p:cNvPr>
          <p:cNvSpPr>
            <a:spLocks noGrp="1"/>
          </p:cNvSpPr>
          <p:nvPr>
            <p:ph sz="quarter" idx="15" hasCustomPrompt="1"/>
          </p:nvPr>
        </p:nvSpPr>
        <p:spPr>
          <a:xfrm>
            <a:off x="896074" y="2106591"/>
            <a:ext cx="2067045" cy="3633787"/>
          </a:xfrm>
        </p:spPr>
        <p:txBody>
          <a:bodyPr>
            <a:normAutofit/>
          </a:bodyPr>
          <a:lstStyle>
            <a:lvl1pPr marL="0" indent="0">
              <a:spcBef>
                <a:spcPts val="1000"/>
              </a:spcBef>
              <a:spcAft>
                <a:spcPts val="0"/>
              </a:spcAft>
              <a:buClr>
                <a:schemeClr val="accent2"/>
              </a:buClr>
              <a:buFont typeface="Wingdings" panose="05000000000000000000" pitchFamily="2" charset="2"/>
              <a:buNone/>
              <a:defRPr sz="1800">
                <a:latin typeface="+mn-lt"/>
              </a:defRPr>
            </a:lvl1pPr>
            <a:lvl2pPr marL="0" indent="-228600">
              <a:spcBef>
                <a:spcPts val="1000"/>
              </a:spcBef>
              <a:spcAft>
                <a:spcPts val="1000"/>
              </a:spcAft>
              <a:buClr>
                <a:schemeClr val="accent2"/>
              </a:buClr>
              <a:buFont typeface="Wingdings" panose="05000000000000000000" pitchFamily="2" charset="2"/>
              <a:buChar char="§"/>
              <a:defRPr sz="1600">
                <a:latin typeface="+mn-lt"/>
              </a:defRPr>
            </a:lvl2pPr>
            <a:lvl3pPr marL="457200" indent="-228600">
              <a:spcBef>
                <a:spcPts val="1000"/>
              </a:spcBef>
              <a:spcAft>
                <a:spcPts val="1000"/>
              </a:spcAft>
              <a:buClr>
                <a:schemeClr val="accent2"/>
              </a:buClr>
              <a:buFont typeface="Wingdings" panose="05000000000000000000" pitchFamily="2" charset="2"/>
              <a:buChar char="§"/>
              <a:defRPr sz="1400">
                <a:latin typeface="+mn-lt"/>
              </a:defRPr>
            </a:lvl3pPr>
            <a:lvl4pPr marL="685800" indent="-228600">
              <a:spcBef>
                <a:spcPts val="1000"/>
              </a:spcBef>
              <a:spcAft>
                <a:spcPts val="1000"/>
              </a:spcAft>
              <a:buClr>
                <a:schemeClr val="accent2"/>
              </a:buClr>
              <a:buFont typeface="Wingdings" panose="05000000000000000000" pitchFamily="2" charset="2"/>
              <a:buChar char="§"/>
              <a:defRPr sz="1400">
                <a:latin typeface="+mn-lt"/>
              </a:defRPr>
            </a:lvl4pPr>
            <a:lvl5pPr marL="914400" indent="-228600">
              <a:spcBef>
                <a:spcPts val="1000"/>
              </a:spcBef>
              <a:spcAft>
                <a:spcPts val="1000"/>
              </a:spcAft>
              <a:buClr>
                <a:schemeClr val="accent2"/>
              </a:buClr>
              <a:buFont typeface="Wingdings" panose="05000000000000000000" pitchFamily="2" charset="2"/>
              <a:buChar char="§"/>
              <a:defRPr sz="12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able Placeholder 7">
            <a:extLst>
              <a:ext uri="{FF2B5EF4-FFF2-40B4-BE49-F238E27FC236}">
                <a16:creationId xmlns:a16="http://schemas.microsoft.com/office/drawing/2014/main" id="{423FEB60-8FB5-7F10-EDD7-8AB4B3139EF6}"/>
              </a:ext>
            </a:extLst>
          </p:cNvPr>
          <p:cNvSpPr>
            <a:spLocks noGrp="1"/>
          </p:cNvSpPr>
          <p:nvPr>
            <p:ph type="tbl" sz="quarter" idx="13"/>
          </p:nvPr>
        </p:nvSpPr>
        <p:spPr>
          <a:xfrm>
            <a:off x="3483980" y="2106591"/>
            <a:ext cx="7869820" cy="4016713"/>
          </a:xfrm>
        </p:spPr>
        <p:txBody>
          <a:bodyPr/>
          <a:lstStyle/>
          <a:p>
            <a:r>
              <a:rPr lang="en-US"/>
              <a:t>Click icon to add table</a:t>
            </a:r>
            <a:endParaRPr lang="en-US" dirty="0"/>
          </a:p>
        </p:txBody>
      </p:sp>
      <p:sp>
        <p:nvSpPr>
          <p:cNvPr id="5" name="Date Placeholder 4">
            <a:extLst>
              <a:ext uri="{FF2B5EF4-FFF2-40B4-BE49-F238E27FC236}">
                <a16:creationId xmlns:a16="http://schemas.microsoft.com/office/drawing/2014/main" id="{C6CFCEB5-4092-FD13-478E-51CD74FDB82E}"/>
              </a:ext>
            </a:extLst>
          </p:cNvPr>
          <p:cNvSpPr>
            <a:spLocks noGrp="1"/>
          </p:cNvSpPr>
          <p:nvPr>
            <p:ph type="dt" sz="half" idx="10"/>
          </p:nvPr>
        </p:nvSpPr>
        <p:spPr/>
        <p:txBody>
          <a:bodyPr/>
          <a:lstStyle/>
          <a:p>
            <a:fld id="{D6D8061D-18C3-4F4F-85EF-561633F58754}" type="datetimeFigureOut">
              <a:rPr lang="en-US" smtClean="0"/>
              <a:t>3/26/26</a:t>
            </a:fld>
            <a:endParaRPr lang="en-US"/>
          </a:p>
        </p:txBody>
      </p:sp>
      <p:sp>
        <p:nvSpPr>
          <p:cNvPr id="6" name="Footer Placeholder 5">
            <a:extLst>
              <a:ext uri="{FF2B5EF4-FFF2-40B4-BE49-F238E27FC236}">
                <a16:creationId xmlns:a16="http://schemas.microsoft.com/office/drawing/2014/main" id="{5D077A4D-E7C0-912D-293F-D93F0CB5C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a:lstStyle/>
          <a:p>
            <a:fld id="{CBD12358-51D2-46B3-9BDE-DF29528B9454}" type="slidenum">
              <a:rPr lang="en-US" smtClean="0"/>
              <a:t>‹#›</a:t>
            </a:fld>
            <a:endParaRPr lang="en-US"/>
          </a:p>
        </p:txBody>
      </p:sp>
    </p:spTree>
    <p:extLst>
      <p:ext uri="{BB962C8B-B14F-4D97-AF65-F5344CB8AC3E}">
        <p14:creationId xmlns:p14="http://schemas.microsoft.com/office/powerpoint/2010/main" val="280815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D97564-C310-6E8C-8689-CE18881B4A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FAD99FA-26D9-873B-BE7F-26FEC5C233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319819E-0266-97DD-DFD1-BAAA06AE32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D8061D-18C3-4F4F-85EF-561633F58754}" type="datetimeFigureOut">
              <a:rPr lang="en-US" smtClean="0"/>
              <a:t>3/26/26</a:t>
            </a:fld>
            <a:endParaRPr lang="en-US"/>
          </a:p>
        </p:txBody>
      </p:sp>
      <p:sp>
        <p:nvSpPr>
          <p:cNvPr id="5" name="Footer Placeholder 4">
            <a:extLst>
              <a:ext uri="{FF2B5EF4-FFF2-40B4-BE49-F238E27FC236}">
                <a16:creationId xmlns:a16="http://schemas.microsoft.com/office/drawing/2014/main" id="{2BFD19C9-01CE-9E2A-CDA5-C15940F055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1801085-7B28-048D-E3D3-9C3614268D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D12358-51D2-46B3-9BDE-DF29528B9454}" type="slidenum">
              <a:rPr lang="en-US" smtClean="0"/>
              <a:t>‹#›</a:t>
            </a:fld>
            <a:endParaRPr lang="en-US"/>
          </a:p>
        </p:txBody>
      </p:sp>
    </p:spTree>
    <p:extLst>
      <p:ext uri="{BB962C8B-B14F-4D97-AF65-F5344CB8AC3E}">
        <p14:creationId xmlns:p14="http://schemas.microsoft.com/office/powerpoint/2010/main" val="1965934658"/>
      </p:ext>
    </p:extLst>
  </p:cSld>
  <p:clrMap bg1="lt1" tx1="dk1" bg2="lt2" tx2="dk2" accent1="accent1" accent2="accent2" accent3="accent3" accent4="accent4" accent5="accent5" accent6="accent6" hlink="hlink" folHlink="folHlink"/>
  <p:sldLayoutIdLst>
    <p:sldLayoutId id="2147483654" r:id="rId1"/>
    <p:sldLayoutId id="2147483660" r:id="rId2"/>
    <p:sldLayoutId id="2147483659" r:id="rId3"/>
    <p:sldLayoutId id="2147483650" r:id="rId4"/>
    <p:sldLayoutId id="2147483649" r:id="rId5"/>
    <p:sldLayoutId id="2147483662" r:id="rId6"/>
    <p:sldLayoutId id="2147483663" r:id="rId7"/>
    <p:sldLayoutId id="2147483652" r:id="rId8"/>
    <p:sldLayoutId id="2147483666" r:id="rId9"/>
    <p:sldLayoutId id="2147483664" r:id="rId10"/>
    <p:sldLayoutId id="2147483665" r:id="rId11"/>
    <p:sldLayoutId id="2147483661" r:id="rId12"/>
  </p:sldLayoutIdLst>
  <p:txStyles>
    <p:titleStyle>
      <a:lvl1pPr algn="l" defTabSz="914400" rtl="0" eaLnBrk="1" latinLnBrk="0" hangingPunct="1">
        <a:lnSpc>
          <a:spcPct val="90000"/>
        </a:lnSpc>
        <a:spcBef>
          <a:spcPct val="0"/>
        </a:spcBef>
        <a:buNone/>
        <a:defRPr sz="4800" kern="1200" cap="all" spc="300"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4" name="Picture Placeholder 7" descr="abstract image">
            <a:extLst>
              <a:ext uri="{FF2B5EF4-FFF2-40B4-BE49-F238E27FC236}">
                <a16:creationId xmlns:a16="http://schemas.microsoft.com/office/drawing/2014/main" id="{782ED2F6-AFB3-9199-3999-2B5E4BAF2423}"/>
              </a:ext>
            </a:extLst>
          </p:cNvPr>
          <p:cNvPicPr>
            <a:picLocks noGrp="1" noChangeAspect="1"/>
          </p:cNvPicPr>
          <p:nvPr>
            <p:ph type="pic" sz="quarter" idx="10"/>
          </p:nvPr>
        </p:nvPicPr>
        <p:blipFill rotWithShape="1">
          <a:blip r:embed="rId3">
            <a:alphaModFix amt="52000"/>
            <a:extLst>
              <a:ext uri="{BEBA8EAE-BF5A-486C-A8C5-ECC9F3942E4B}">
                <a14:imgProps xmlns:a14="http://schemas.microsoft.com/office/drawing/2010/main">
                  <a14:imgLayer r:embed="rId4">
                    <a14:imgEffect>
                      <a14:saturation sat="0"/>
                    </a14:imgEffect>
                  </a14:imgLayer>
                </a14:imgProps>
              </a:ext>
            </a:extLst>
          </a:blip>
          <a:srcRect/>
          <a:stretch/>
        </p:blipFill>
        <p:spPr/>
      </p:pic>
      <p:sp>
        <p:nvSpPr>
          <p:cNvPr id="6" name="Title 5">
            <a:extLst>
              <a:ext uri="{FF2B5EF4-FFF2-40B4-BE49-F238E27FC236}">
                <a16:creationId xmlns:a16="http://schemas.microsoft.com/office/drawing/2014/main" id="{F20A922B-22EC-7FD8-FA8C-2FFAC558BD66}"/>
              </a:ext>
            </a:extLst>
          </p:cNvPr>
          <p:cNvSpPr>
            <a:spLocks noGrp="1"/>
          </p:cNvSpPr>
          <p:nvPr>
            <p:ph type="ctrTitle"/>
          </p:nvPr>
        </p:nvSpPr>
        <p:spPr>
          <a:xfrm>
            <a:off x="1303020" y="2286000"/>
            <a:ext cx="9585960" cy="2286000"/>
          </a:xfrm>
        </p:spPr>
        <p:txBody>
          <a:bodyPr/>
          <a:lstStyle/>
          <a:p>
            <a:r>
              <a:rPr lang="en-US" sz="4400" b="1" dirty="0"/>
              <a:t>WMWG update to </a:t>
            </a:r>
            <a:r>
              <a:rPr lang="en-US" sz="4400" b="1" dirty="0" err="1"/>
              <a:t>wms</a:t>
            </a:r>
            <a:br>
              <a:rPr lang="en-US" sz="4400" dirty="0"/>
            </a:br>
            <a:r>
              <a:rPr lang="en-US" sz="4400" dirty="0"/>
              <a:t>April 1, 2026</a:t>
            </a:r>
            <a:br>
              <a:rPr lang="en-US" sz="4400" dirty="0"/>
            </a:br>
            <a:r>
              <a:rPr lang="en-US" dirty="0"/>
              <a:t>Amanda Frazier</a:t>
            </a:r>
            <a:r>
              <a:rPr lang="en-US" sz="4400" dirty="0"/>
              <a:t>, WMWG Chair </a:t>
            </a:r>
          </a:p>
        </p:txBody>
      </p:sp>
    </p:spTree>
    <p:extLst>
      <p:ext uri="{BB962C8B-B14F-4D97-AF65-F5344CB8AC3E}">
        <p14:creationId xmlns:p14="http://schemas.microsoft.com/office/powerpoint/2010/main" val="639264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75C36-617B-795C-5A2B-325EA34F16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1AD706-11EF-C258-EBD5-C4EEFEAACF16}"/>
              </a:ext>
            </a:extLst>
          </p:cNvPr>
          <p:cNvSpPr>
            <a:spLocks noGrp="1"/>
          </p:cNvSpPr>
          <p:nvPr>
            <p:ph type="title"/>
          </p:nvPr>
        </p:nvSpPr>
        <p:spPr>
          <a:xfrm>
            <a:off x="6562816" y="457200"/>
            <a:ext cx="4837176" cy="576072"/>
          </a:xfrm>
          <a:noFill/>
        </p:spPr>
        <p:txBody>
          <a:bodyPr anchor="b">
            <a:noAutofit/>
          </a:bodyPr>
          <a:lstStyle/>
          <a:p>
            <a:r>
              <a:rPr lang="en-US" b="1" dirty="0">
                <a:solidFill>
                  <a:srgbClr val="002060"/>
                </a:solidFill>
              </a:rPr>
              <a:t>AGENDA</a:t>
            </a:r>
          </a:p>
        </p:txBody>
      </p:sp>
      <p:pic>
        <p:nvPicPr>
          <p:cNvPr id="1026" name="Picture 2" descr="ERCOT approves $54 million plan to move CenterPoint's mobile generators to  San Antonio">
            <a:extLst>
              <a:ext uri="{FF2B5EF4-FFF2-40B4-BE49-F238E27FC236}">
                <a16:creationId xmlns:a16="http://schemas.microsoft.com/office/drawing/2014/main" id="{21A7C614-EF57-972E-5CDF-2948AADBEF2A}"/>
              </a:ext>
            </a:extLst>
          </p:cNvPr>
          <p:cNvPicPr>
            <a:picLocks noGrp="1" noChangeAspect="1" noChangeArrowheads="1"/>
          </p:cNvPicPr>
          <p:nvPr>
            <p:ph type="pic" sz="quarter" idx="10"/>
          </p:nvPr>
        </p:nvPicPr>
        <p:blipFill>
          <a:blip r:embed="rId3">
            <a:extLst>
              <a:ext uri="{28A0092B-C50C-407E-A947-70E740481C1C}">
                <a14:useLocalDpi xmlns:a14="http://schemas.microsoft.com/office/drawing/2010/main" val="0"/>
              </a:ext>
            </a:extLst>
          </a:blip>
          <a:srcRect l="20115" r="20115"/>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13" name="Right Triangle 12">
            <a:extLst>
              <a:ext uri="{FF2B5EF4-FFF2-40B4-BE49-F238E27FC236}">
                <a16:creationId xmlns:a16="http://schemas.microsoft.com/office/drawing/2014/main" id="{3FA87F9D-2B59-ABA6-EB26-D47E05BFF542}"/>
              </a:ext>
            </a:extLst>
          </p:cNvPr>
          <p:cNvSpPr/>
          <p:nvPr/>
        </p:nvSpPr>
        <p:spPr>
          <a:xfrm rot="5400000">
            <a:off x="-2841617" y="2812734"/>
            <a:ext cx="6858000" cy="123253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469C94F5-A0F4-0E38-F70C-7D7C5D71FCB8}"/>
              </a:ext>
            </a:extLst>
          </p:cNvPr>
          <p:cNvSpPr/>
          <p:nvPr/>
        </p:nvSpPr>
        <p:spPr>
          <a:xfrm rot="16200000">
            <a:off x="2040903" y="2812735"/>
            <a:ext cx="6858000" cy="1232531"/>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92EC4A8-49EE-CF82-CFDC-BA9308ED0D65}"/>
              </a:ext>
            </a:extLst>
          </p:cNvPr>
          <p:cNvSpPr>
            <a:spLocks noGrp="1"/>
          </p:cNvSpPr>
          <p:nvPr>
            <p:ph idx="1"/>
          </p:nvPr>
        </p:nvSpPr>
        <p:spPr>
          <a:xfrm>
            <a:off x="5917076" y="1161288"/>
            <a:ext cx="6115050" cy="5021798"/>
          </a:xfrm>
          <a:noFill/>
        </p:spPr>
        <p:txBody>
          <a:bodyPr anchor="t">
            <a:normAutofit fontScale="92500" lnSpcReduction="10000"/>
          </a:bodyPr>
          <a:lstStyle/>
          <a:p>
            <a:pPr marL="285750" indent="-285750">
              <a:buFont typeface="Arial" panose="020B0604020202020204" pitchFamily="34" charset="0"/>
              <a:buChar char="•"/>
            </a:pPr>
            <a:r>
              <a:rPr lang="en-US" b="1" dirty="0">
                <a:solidFill>
                  <a:srgbClr val="002060"/>
                </a:solidFill>
              </a:rPr>
              <a:t>NPRRS ready for WMS vote:</a:t>
            </a:r>
          </a:p>
          <a:p>
            <a:pPr marL="742950" lvl="1" indent="-285750">
              <a:buFont typeface="Arial" panose="020B0604020202020204" pitchFamily="34" charset="0"/>
              <a:buChar char="•"/>
            </a:pPr>
            <a:r>
              <a:rPr lang="en-US" dirty="0"/>
              <a:t>None</a:t>
            </a:r>
          </a:p>
          <a:p>
            <a:pPr marL="285750" indent="-285750">
              <a:buFont typeface="Arial" panose="020B0604020202020204" pitchFamily="34" charset="0"/>
              <a:buChar char="•"/>
            </a:pPr>
            <a:r>
              <a:rPr lang="en-US" b="1" dirty="0">
                <a:solidFill>
                  <a:srgbClr val="002060"/>
                </a:solidFill>
              </a:rPr>
              <a:t>NPRRs Still with WMWG</a:t>
            </a:r>
          </a:p>
          <a:p>
            <a:pPr marL="742950" lvl="1" indent="-285750">
              <a:buFont typeface="Arial" panose="020B0604020202020204" pitchFamily="34" charset="0"/>
              <a:buChar char="•"/>
            </a:pPr>
            <a:r>
              <a:rPr lang="en-US" dirty="0"/>
              <a:t>NPRR1278 - Establishing Advanced Grid Support Service as an Ancillary Service</a:t>
            </a:r>
          </a:p>
          <a:p>
            <a:pPr marL="285750" indent="-285750">
              <a:buFont typeface="Arial" panose="020B0604020202020204" pitchFamily="34" charset="0"/>
              <a:buChar char="•"/>
            </a:pPr>
            <a:r>
              <a:rPr lang="en-US" b="1" dirty="0">
                <a:solidFill>
                  <a:srgbClr val="002060"/>
                </a:solidFill>
              </a:rPr>
              <a:t>Other Business</a:t>
            </a:r>
          </a:p>
          <a:p>
            <a:pPr marL="742950" lvl="1" indent="-285750">
              <a:buFont typeface="Arial" panose="020B0604020202020204" pitchFamily="34" charset="0"/>
              <a:buChar char="•"/>
            </a:pPr>
            <a:r>
              <a:rPr lang="en-US" dirty="0"/>
              <a:t>OBDRR055 - Revisions to NSRS Deployment and Recall Procedure</a:t>
            </a:r>
          </a:p>
          <a:p>
            <a:pPr marL="742950" lvl="1" indent="-285750">
              <a:buFont typeface="Arial" panose="020B0604020202020204" pitchFamily="34" charset="0"/>
              <a:buChar char="•"/>
            </a:pPr>
            <a:r>
              <a:rPr lang="en-US" dirty="0"/>
              <a:t>Winter Storm Fern - Load Forecasts</a:t>
            </a:r>
          </a:p>
          <a:p>
            <a:pPr marL="742950" lvl="1" indent="-285750">
              <a:buFont typeface="Arial" panose="020B0604020202020204" pitchFamily="34" charset="0"/>
              <a:buChar char="•"/>
            </a:pPr>
            <a:r>
              <a:rPr lang="en-US" dirty="0"/>
              <a:t>RTCBTF Work Plan Assignments</a:t>
            </a:r>
          </a:p>
        </p:txBody>
      </p:sp>
    </p:spTree>
    <p:extLst>
      <p:ext uri="{BB962C8B-B14F-4D97-AF65-F5344CB8AC3E}">
        <p14:creationId xmlns:p14="http://schemas.microsoft.com/office/powerpoint/2010/main" val="1672017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E47EE-5925-9AC5-2DDB-83419EECBBD9}"/>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2C35FF65-AB50-EC31-6595-5BF709976452}"/>
              </a:ext>
            </a:extLst>
          </p:cNvPr>
          <p:cNvSpPr txBox="1">
            <a:spLocks/>
          </p:cNvSpPr>
          <p:nvPr/>
        </p:nvSpPr>
        <p:spPr>
          <a:xfrm>
            <a:off x="838200" y="2786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Discussion of Revision Requests</a:t>
            </a:r>
          </a:p>
        </p:txBody>
      </p:sp>
      <p:sp>
        <p:nvSpPr>
          <p:cNvPr id="3" name="Content Placeholder 2">
            <a:extLst>
              <a:ext uri="{FF2B5EF4-FFF2-40B4-BE49-F238E27FC236}">
                <a16:creationId xmlns:a16="http://schemas.microsoft.com/office/drawing/2014/main" id="{CC35A853-2DE6-9E43-5464-2276AD6641E3}"/>
              </a:ext>
            </a:extLst>
          </p:cNvPr>
          <p:cNvSpPr>
            <a:spLocks noGrp="1"/>
          </p:cNvSpPr>
          <p:nvPr>
            <p:ph sz="quarter" idx="13"/>
          </p:nvPr>
        </p:nvSpPr>
        <p:spPr>
          <a:xfrm>
            <a:off x="838199" y="1096407"/>
            <a:ext cx="10406744" cy="4598346"/>
          </a:xfrm>
          <a:noFill/>
        </p:spPr>
        <p:txBody>
          <a:bodyPr>
            <a:normAutofit/>
          </a:bodyPr>
          <a:lstStyle/>
          <a:p>
            <a:pPr lvl="1" indent="0">
              <a:buNone/>
            </a:pPr>
            <a:r>
              <a:rPr lang="en-US" b="1" dirty="0"/>
              <a:t>NPRR1278 - Establishing Advanced Grid Support Service as an Ancillary Service</a:t>
            </a:r>
            <a:r>
              <a:rPr lang="en-US" dirty="0"/>
              <a:t> </a:t>
            </a:r>
            <a:r>
              <a:rPr lang="en-US" b="1" dirty="0"/>
              <a:t>– </a:t>
            </a:r>
            <a:r>
              <a:rPr lang="en-US" i="1" dirty="0"/>
              <a:t>Discussion on hold</a:t>
            </a:r>
          </a:p>
          <a:p>
            <a:pPr lvl="1" indent="0">
              <a:buNone/>
            </a:pPr>
            <a:r>
              <a:rPr lang="en-US" b="1" dirty="0"/>
              <a:t>OBDRR055 - Revisions to NSRS Deployment and Recall Procedure</a:t>
            </a:r>
            <a:r>
              <a:rPr lang="en-US" dirty="0"/>
              <a:t> </a:t>
            </a:r>
            <a:r>
              <a:rPr lang="en-US" b="1" dirty="0"/>
              <a:t>– </a:t>
            </a:r>
            <a:r>
              <a:rPr lang="en-US" i="1" dirty="0"/>
              <a:t>Approved by 3/25 TAC</a:t>
            </a:r>
          </a:p>
          <a:p>
            <a:pPr marL="285750" lvl="1" indent="-285750">
              <a:spcBef>
                <a:spcPts val="600"/>
              </a:spcBef>
              <a:buFont typeface="Arial" panose="020B0604020202020204" pitchFamily="34" charset="0"/>
              <a:buChar char="•"/>
            </a:pPr>
            <a:r>
              <a:rPr lang="en-US" dirty="0"/>
              <a:t>ERCOT reviewed a newly proposed Non-Spin deployment procedure which incorporates changes from RTC and accounts for system-wide state of charge in evaluating the system’s capability to meet the 30-minute forecasted Load</a:t>
            </a:r>
          </a:p>
          <a:p>
            <a:pPr marL="285750" lvl="1" indent="-285750">
              <a:spcBef>
                <a:spcPts val="600"/>
              </a:spcBef>
              <a:buFont typeface="Arial" panose="020B0604020202020204" pitchFamily="34" charset="0"/>
              <a:buChar char="•"/>
            </a:pPr>
            <a:r>
              <a:rPr lang="en-US" dirty="0"/>
              <a:t>ERCOT presented an analysis from operating day 1/28 comparing the new deployment procedure to the previous deployment trigger methodology.</a:t>
            </a:r>
          </a:p>
        </p:txBody>
      </p:sp>
      <p:sp>
        <p:nvSpPr>
          <p:cNvPr id="5" name="Rectangle 4">
            <a:extLst>
              <a:ext uri="{FF2B5EF4-FFF2-40B4-BE49-F238E27FC236}">
                <a16:creationId xmlns:a16="http://schemas.microsoft.com/office/drawing/2014/main" id="{8E108B66-3385-E0F8-A1CD-2F623D6D3D2B}"/>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pic>
        <p:nvPicPr>
          <p:cNvPr id="4" name="Picture 3">
            <a:extLst>
              <a:ext uri="{FF2B5EF4-FFF2-40B4-BE49-F238E27FC236}">
                <a16:creationId xmlns:a16="http://schemas.microsoft.com/office/drawing/2014/main" id="{9E184F9B-2582-B1D9-5125-A1B869576F75}"/>
              </a:ext>
            </a:extLst>
          </p:cNvPr>
          <p:cNvPicPr>
            <a:picLocks noChangeAspect="1"/>
          </p:cNvPicPr>
          <p:nvPr/>
        </p:nvPicPr>
        <p:blipFill>
          <a:blip r:embed="rId3"/>
          <a:stretch>
            <a:fillRect/>
          </a:stretch>
        </p:blipFill>
        <p:spPr>
          <a:xfrm>
            <a:off x="1743943" y="3635828"/>
            <a:ext cx="8595255" cy="2659227"/>
          </a:xfrm>
          <a:prstGeom prst="rect">
            <a:avLst/>
          </a:prstGeom>
        </p:spPr>
      </p:pic>
    </p:spTree>
    <p:extLst>
      <p:ext uri="{BB962C8B-B14F-4D97-AF65-F5344CB8AC3E}">
        <p14:creationId xmlns:p14="http://schemas.microsoft.com/office/powerpoint/2010/main" val="1138923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96E07-81BD-6772-38DA-8192CEB4D940}"/>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83EA82D7-63F4-7B0D-754E-629C1D0C82C9}"/>
              </a:ext>
            </a:extLst>
          </p:cNvPr>
          <p:cNvSpPr txBox="1">
            <a:spLocks/>
          </p:cNvSpPr>
          <p:nvPr/>
        </p:nvSpPr>
        <p:spPr>
          <a:xfrm>
            <a:off x="838200" y="8229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3" name="Content Placeholder 2">
            <a:extLst>
              <a:ext uri="{FF2B5EF4-FFF2-40B4-BE49-F238E27FC236}">
                <a16:creationId xmlns:a16="http://schemas.microsoft.com/office/drawing/2014/main" id="{64D161BC-FCE3-6095-00AE-7B4627F491DA}"/>
              </a:ext>
            </a:extLst>
          </p:cNvPr>
          <p:cNvSpPr>
            <a:spLocks noGrp="1"/>
          </p:cNvSpPr>
          <p:nvPr>
            <p:ph sz="quarter" idx="13"/>
          </p:nvPr>
        </p:nvSpPr>
        <p:spPr>
          <a:xfrm>
            <a:off x="838199" y="1216153"/>
            <a:ext cx="10406744" cy="4598346"/>
          </a:xfrm>
          <a:noFill/>
        </p:spPr>
        <p:txBody>
          <a:bodyPr>
            <a:normAutofit/>
          </a:bodyPr>
          <a:lstStyle/>
          <a:p>
            <a:pPr lvl="1" indent="0">
              <a:buNone/>
            </a:pPr>
            <a:r>
              <a:rPr lang="en-US" b="1" dirty="0"/>
              <a:t>Winter Storm Fern – </a:t>
            </a:r>
            <a:r>
              <a:rPr lang="en-US" i="1" dirty="0"/>
              <a:t>Load Forecast Discussion</a:t>
            </a:r>
          </a:p>
          <a:p>
            <a:pPr marL="285750" lvl="1" indent="-285750">
              <a:spcBef>
                <a:spcPts val="600"/>
              </a:spcBef>
              <a:buFont typeface="Arial" panose="020B0604020202020204" pitchFamily="34" charset="0"/>
              <a:buChar char="•"/>
            </a:pPr>
            <a:r>
              <a:rPr lang="en-US" dirty="0"/>
              <a:t>ERCOT provided follow-up analysis of load forecasting challenges from Winter Storm Fern noting the following contributions to a ~9 GW forecast error:</a:t>
            </a:r>
          </a:p>
          <a:p>
            <a:pPr marL="742950" lvl="2" indent="-285750">
              <a:spcBef>
                <a:spcPts val="600"/>
              </a:spcBef>
              <a:buFont typeface="Arial" panose="020B0604020202020204" pitchFamily="34" charset="0"/>
              <a:buChar char="•"/>
            </a:pPr>
            <a:r>
              <a:rPr lang="en-US" dirty="0"/>
              <a:t>~4.2 GW multi-day reduction of Oil and Gas load</a:t>
            </a:r>
          </a:p>
          <a:p>
            <a:pPr marL="742950" lvl="2" indent="-285750">
              <a:spcBef>
                <a:spcPts val="600"/>
              </a:spcBef>
              <a:buFont typeface="Arial" panose="020B0604020202020204" pitchFamily="34" charset="0"/>
              <a:buChar char="•"/>
            </a:pPr>
            <a:r>
              <a:rPr lang="en-US" dirty="0"/>
              <a:t>~4.1 GW persistent reduction from crypto facilities (winter price response less predictable)</a:t>
            </a:r>
          </a:p>
          <a:p>
            <a:pPr marL="742950" lvl="2" indent="-285750">
              <a:spcBef>
                <a:spcPts val="600"/>
              </a:spcBef>
              <a:buFont typeface="Arial" panose="020B0604020202020204" pitchFamily="34" charset="0"/>
              <a:buChar char="•"/>
            </a:pPr>
            <a:r>
              <a:rPr lang="en-US" dirty="0"/>
              <a:t>~2.3 GW from unexpected school and business closures (difficult to quantify)</a:t>
            </a:r>
          </a:p>
          <a:p>
            <a:pPr marL="742950" lvl="2" indent="-285750">
              <a:spcBef>
                <a:spcPts val="600"/>
              </a:spcBef>
              <a:buFont typeface="Arial" panose="020B0604020202020204" pitchFamily="34" charset="0"/>
              <a:buChar char="•"/>
            </a:pPr>
            <a:r>
              <a:rPr lang="en-US" dirty="0"/>
              <a:t>~0.5 GW reduction from steel mills and data centers</a:t>
            </a:r>
          </a:p>
          <a:p>
            <a:pPr marL="742950" lvl="2" indent="-285750">
              <a:spcBef>
                <a:spcPts val="600"/>
              </a:spcBef>
              <a:buFont typeface="Arial" panose="020B0604020202020204" pitchFamily="34" charset="0"/>
              <a:buChar char="•"/>
            </a:pPr>
            <a:endParaRPr lang="en-US" dirty="0"/>
          </a:p>
          <a:p>
            <a:pPr marL="285750" lvl="1" indent="-285750">
              <a:spcBef>
                <a:spcPts val="600"/>
              </a:spcBef>
              <a:buFont typeface="Arial" panose="020B0604020202020204" pitchFamily="34" charset="0"/>
              <a:buChar char="•"/>
            </a:pPr>
            <a:r>
              <a:rPr lang="en-US" dirty="0"/>
              <a:t>ERCOT continuously iterates on internal load forecasting methodology based upon operational history. Following Winter Storm Fern, ERCOT will explore modeling improvements for winter crypto response and to account for weather responsiveness of less-than-large loads.</a:t>
            </a:r>
          </a:p>
          <a:p>
            <a:pPr lvl="1" indent="0">
              <a:spcBef>
                <a:spcPts val="600"/>
              </a:spcBef>
              <a:buNone/>
            </a:pPr>
            <a:endParaRPr lang="en-US" i="1" dirty="0"/>
          </a:p>
        </p:txBody>
      </p:sp>
      <p:sp>
        <p:nvSpPr>
          <p:cNvPr id="5" name="Rectangle 4">
            <a:extLst>
              <a:ext uri="{FF2B5EF4-FFF2-40B4-BE49-F238E27FC236}">
                <a16:creationId xmlns:a16="http://schemas.microsoft.com/office/drawing/2014/main" id="{84F18D7B-70B1-EBE9-E703-82C11FAF36A0}"/>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Tree>
    <p:extLst>
      <p:ext uri="{BB962C8B-B14F-4D97-AF65-F5344CB8AC3E}">
        <p14:creationId xmlns:p14="http://schemas.microsoft.com/office/powerpoint/2010/main" val="389824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D32B7-5FB4-B672-A09F-B1198645C4B5}"/>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54DA6C53-81AF-450A-1290-F4765C4E7287}"/>
              </a:ext>
            </a:extLst>
          </p:cNvPr>
          <p:cNvSpPr txBox="1">
            <a:spLocks/>
          </p:cNvSpPr>
          <p:nvPr/>
        </p:nvSpPr>
        <p:spPr>
          <a:xfrm>
            <a:off x="838200" y="82296"/>
            <a:ext cx="10515600" cy="1325880"/>
          </a:xfrm>
          <a:prstGeom prst="rect">
            <a:avLst/>
          </a:prstGeom>
          <a:noFill/>
        </p:spPr>
        <p:txBody>
          <a:bodyPr vert="horz" lIns="91440" tIns="45720" rIns="91440" bIns="45720" rtlCol="0" anchor="ctr" anchorCtr="0">
            <a:noAutofit/>
          </a:bodyPr>
          <a:lstStyle>
            <a:lvl1pPr algn="ctr" defTabSz="914400" rtl="0" eaLnBrk="1" latinLnBrk="0" hangingPunct="1">
              <a:lnSpc>
                <a:spcPct val="90000"/>
              </a:lnSpc>
              <a:spcBef>
                <a:spcPct val="0"/>
              </a:spcBef>
              <a:buNone/>
              <a:defRPr sz="3200" kern="1200" cap="all" spc="300" baseline="0">
                <a:solidFill>
                  <a:schemeClr val="tx1"/>
                </a:solidFill>
                <a:latin typeface="+mj-lt"/>
                <a:ea typeface="+mj-ea"/>
                <a:cs typeface="+mj-cs"/>
              </a:defRPr>
            </a:lvl1pPr>
          </a:lstStyle>
          <a:p>
            <a:r>
              <a:rPr lang="en-US" dirty="0"/>
              <a:t>Other Business</a:t>
            </a:r>
          </a:p>
        </p:txBody>
      </p:sp>
      <p:sp>
        <p:nvSpPr>
          <p:cNvPr id="3" name="Content Placeholder 2">
            <a:extLst>
              <a:ext uri="{FF2B5EF4-FFF2-40B4-BE49-F238E27FC236}">
                <a16:creationId xmlns:a16="http://schemas.microsoft.com/office/drawing/2014/main" id="{A4B993D4-334A-1CD0-ECC1-FD0F76029BFB}"/>
              </a:ext>
            </a:extLst>
          </p:cNvPr>
          <p:cNvSpPr>
            <a:spLocks noGrp="1"/>
          </p:cNvSpPr>
          <p:nvPr>
            <p:ph sz="quarter" idx="13"/>
          </p:nvPr>
        </p:nvSpPr>
        <p:spPr>
          <a:xfrm>
            <a:off x="198664" y="1111220"/>
            <a:ext cx="11264895" cy="554037"/>
          </a:xfrm>
          <a:noFill/>
        </p:spPr>
        <p:txBody>
          <a:bodyPr>
            <a:normAutofit/>
          </a:bodyPr>
          <a:lstStyle/>
          <a:p>
            <a:pPr lvl="1" indent="0">
              <a:buNone/>
            </a:pPr>
            <a:r>
              <a:rPr lang="en-US" b="1" dirty="0"/>
              <a:t>WMWG members reviewed the RTCBTF work plan assignments from WMS.</a:t>
            </a:r>
            <a:endParaRPr lang="en-US" dirty="0"/>
          </a:p>
        </p:txBody>
      </p:sp>
      <p:sp>
        <p:nvSpPr>
          <p:cNvPr id="5" name="Rectangle 4">
            <a:extLst>
              <a:ext uri="{FF2B5EF4-FFF2-40B4-BE49-F238E27FC236}">
                <a16:creationId xmlns:a16="http://schemas.microsoft.com/office/drawing/2014/main" id="{8CDE7D76-A4CE-EB4F-BA3B-8358EA199507}"/>
              </a:ext>
              <a:ext uri="{C183D7F6-B498-43B3-948B-1728B52AA6E4}">
                <adec:decorative xmlns:adec="http://schemas.microsoft.com/office/drawing/2017/decorative" val="1"/>
              </a:ext>
            </a:extLst>
          </p:cNvPr>
          <p:cNvSpPr/>
          <p:nvPr/>
        </p:nvSpPr>
        <p:spPr>
          <a:xfrm>
            <a:off x="0" y="6303963"/>
            <a:ext cx="12192000" cy="554037"/>
          </a:xfrm>
          <a:prstGeom prst="rect">
            <a:avLst/>
          </a:prstGeom>
          <a:gradFill flip="none" rotWithShape="1">
            <a:gsLst>
              <a:gs pos="0">
                <a:schemeClr val="accent5"/>
              </a:gs>
              <a:gs pos="100000">
                <a:schemeClr val="accent2">
                  <a:lumMod val="97000"/>
                  <a:lumOff val="3000"/>
                </a:schemeClr>
              </a:gs>
              <a:gs pos="50000">
                <a:schemeClr val="accent1"/>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graphicFrame>
        <p:nvGraphicFramePr>
          <p:cNvPr id="2" name="Table 1">
            <a:extLst>
              <a:ext uri="{FF2B5EF4-FFF2-40B4-BE49-F238E27FC236}">
                <a16:creationId xmlns:a16="http://schemas.microsoft.com/office/drawing/2014/main" id="{CAE697A6-95F1-1639-9FBC-FBA64CA88919}"/>
              </a:ext>
            </a:extLst>
          </p:cNvPr>
          <p:cNvGraphicFramePr>
            <a:graphicFrameLocks noGrp="1"/>
          </p:cNvGraphicFramePr>
          <p:nvPr>
            <p:extLst>
              <p:ext uri="{D42A27DB-BD31-4B8C-83A1-F6EECF244321}">
                <p14:modId xmlns:p14="http://schemas.microsoft.com/office/powerpoint/2010/main" val="1870044805"/>
              </p:ext>
            </p:extLst>
          </p:nvPr>
        </p:nvGraphicFramePr>
        <p:xfrm>
          <a:off x="198665" y="1537666"/>
          <a:ext cx="11794671" cy="4693920"/>
        </p:xfrm>
        <a:graphic>
          <a:graphicData uri="http://schemas.openxmlformats.org/drawingml/2006/table">
            <a:tbl>
              <a:tblPr>
                <a:tableStyleId>{7E9639D4-E3E2-4D34-9284-5A2195B3D0D7}</a:tableStyleId>
              </a:tblPr>
              <a:tblGrid>
                <a:gridCol w="2660039">
                  <a:extLst>
                    <a:ext uri="{9D8B030D-6E8A-4147-A177-3AD203B41FA5}">
                      <a16:colId xmlns:a16="http://schemas.microsoft.com/office/drawing/2014/main" val="1164937076"/>
                    </a:ext>
                  </a:extLst>
                </a:gridCol>
                <a:gridCol w="3590481">
                  <a:extLst>
                    <a:ext uri="{9D8B030D-6E8A-4147-A177-3AD203B41FA5}">
                      <a16:colId xmlns:a16="http://schemas.microsoft.com/office/drawing/2014/main" val="1764155786"/>
                    </a:ext>
                  </a:extLst>
                </a:gridCol>
                <a:gridCol w="5544151">
                  <a:extLst>
                    <a:ext uri="{9D8B030D-6E8A-4147-A177-3AD203B41FA5}">
                      <a16:colId xmlns:a16="http://schemas.microsoft.com/office/drawing/2014/main" val="3416211020"/>
                    </a:ext>
                  </a:extLst>
                </a:gridCol>
              </a:tblGrid>
              <a:tr h="257605">
                <a:tc>
                  <a:txBody>
                    <a:bodyPr/>
                    <a:lstStyle/>
                    <a:p>
                      <a:pPr algn="l" fontAlgn="ctr">
                        <a:buNone/>
                      </a:pPr>
                      <a:r>
                        <a:rPr lang="en-US" sz="1400" b="0" i="0" u="none" strike="noStrike" dirty="0">
                          <a:solidFill>
                            <a:schemeClr val="bg1"/>
                          </a:solidFill>
                          <a:effectLst/>
                          <a:latin typeface="Aptos Narrow" panose="020B0004020202020204" pitchFamily="34" charset="0"/>
                        </a:rPr>
                        <a:t>Item</a:t>
                      </a:r>
                    </a:p>
                  </a:txBody>
                  <a:tcPr marL="45720" marR="45720" anchor="ctr">
                    <a:lnB w="12700" cap="flat" cmpd="sng" algn="ctr">
                      <a:solidFill>
                        <a:schemeClr val="tx1"/>
                      </a:solidFill>
                      <a:prstDash val="solid"/>
                      <a:round/>
                      <a:headEnd type="none" w="med" len="med"/>
                      <a:tailEnd type="none" w="med" len="med"/>
                    </a:lnB>
                    <a:solidFill>
                      <a:srgbClr val="002060"/>
                    </a:solidFill>
                  </a:tcPr>
                </a:tc>
                <a:tc>
                  <a:txBody>
                    <a:bodyPr/>
                    <a:lstStyle/>
                    <a:p>
                      <a:pPr algn="l" fontAlgn="ctr">
                        <a:buNone/>
                      </a:pPr>
                      <a:r>
                        <a:rPr lang="en-US" sz="1400" b="0" i="0" u="none" strike="noStrike" dirty="0">
                          <a:solidFill>
                            <a:schemeClr val="bg1"/>
                          </a:solidFill>
                          <a:effectLst/>
                          <a:latin typeface="Aptos Narrow" panose="020B0004020202020204" pitchFamily="34" charset="0"/>
                        </a:rPr>
                        <a:t>Recommended Priority and Timing</a:t>
                      </a:r>
                    </a:p>
                  </a:txBody>
                  <a:tcPr marL="45720" marR="45720" anchor="ctr">
                    <a:lnB w="12700" cap="flat" cmpd="sng" algn="ctr">
                      <a:solidFill>
                        <a:schemeClr val="tx1"/>
                      </a:solidFill>
                      <a:prstDash val="solid"/>
                      <a:round/>
                      <a:headEnd type="none" w="med" len="med"/>
                      <a:tailEnd type="none" w="med" len="med"/>
                    </a:lnB>
                    <a:solidFill>
                      <a:srgbClr val="002060"/>
                    </a:solidFill>
                  </a:tcPr>
                </a:tc>
                <a:tc>
                  <a:txBody>
                    <a:bodyPr/>
                    <a:lstStyle/>
                    <a:p>
                      <a:pPr algn="l" fontAlgn="ctr">
                        <a:buNone/>
                      </a:pPr>
                      <a:r>
                        <a:rPr lang="en-US" sz="1400" b="0" i="0" u="none" strike="noStrike" dirty="0">
                          <a:solidFill>
                            <a:schemeClr val="bg1"/>
                          </a:solidFill>
                          <a:effectLst/>
                          <a:latin typeface="Aptos Narrow" panose="020B0004020202020204" pitchFamily="34" charset="0"/>
                        </a:rPr>
                        <a:t>Notes and WMWG Discussion</a:t>
                      </a:r>
                    </a:p>
                  </a:txBody>
                  <a:tcPr marL="45720" marR="45720" anchor="ctr">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2855803476"/>
                  </a:ext>
                </a:extLst>
              </a:tr>
              <a:tr h="276337">
                <a:tc>
                  <a:txBody>
                    <a:bodyPr/>
                    <a:lstStyle/>
                    <a:p>
                      <a:pPr algn="l" fontAlgn="ctr">
                        <a:buNone/>
                      </a:pPr>
                      <a:r>
                        <a:rPr lang="en-US" sz="1200" b="1" u="none" strike="noStrike" dirty="0">
                          <a:effectLst/>
                        </a:rPr>
                        <a:t>1A) </a:t>
                      </a:r>
                      <a:r>
                        <a:rPr lang="en-US" sz="1200" u="none" strike="noStrike" dirty="0">
                          <a:effectLst/>
                        </a:rPr>
                        <a:t>General performance of ASDC curves and impacts on prices</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b="1" u="none" strike="noStrike" dirty="0">
                          <a:effectLst/>
                        </a:rPr>
                        <a:t>Priority:</a:t>
                      </a:r>
                      <a:r>
                        <a:rPr lang="en-US" sz="1200" u="none" strike="noStrike" dirty="0">
                          <a:effectLst/>
                        </a:rPr>
                        <a:t> High</a:t>
                      </a:r>
                    </a:p>
                    <a:p>
                      <a:pPr algn="l" fontAlgn="ctr">
                        <a:buNone/>
                      </a:pPr>
                      <a:r>
                        <a:rPr lang="en-US" sz="1200" b="1" i="0" u="none" strike="noStrike" dirty="0">
                          <a:solidFill>
                            <a:srgbClr val="000000"/>
                          </a:solidFill>
                          <a:effectLst/>
                          <a:latin typeface="Aptos Narrow" panose="020B0004020202020204" pitchFamily="34" charset="0"/>
                        </a:rPr>
                        <a:t>Timing:</a:t>
                      </a:r>
                      <a:r>
                        <a:rPr lang="en-US" sz="1200" b="0" i="0" u="none" strike="noStrike" dirty="0">
                          <a:solidFill>
                            <a:srgbClr val="000000"/>
                          </a:solidFill>
                          <a:effectLst/>
                          <a:latin typeface="Aptos Narrow" panose="020B0004020202020204" pitchFamily="34" charset="0"/>
                        </a:rPr>
                        <a:t> Pause for Reliability Standard Assessment. Review events as needed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l" fontAlgn="ctr">
                        <a:buNone/>
                      </a:pPr>
                      <a:r>
                        <a:rPr lang="en-US" sz="1200" u="none" strike="noStrike" dirty="0">
                          <a:effectLst/>
                        </a:rPr>
                        <a:t>ERCOT will likely include analysis as part of the 2026 biennial "ORDC" report and will bring event analysis of ASDC performance to WMWG upon request. </a:t>
                      </a:r>
                    </a:p>
                    <a:p>
                      <a:pPr algn="l" fontAlgn="ctr">
                        <a:buNone/>
                      </a:pPr>
                      <a:endParaRPr lang="en-US" sz="1200" u="none" strike="noStrike" dirty="0">
                        <a:effectLst/>
                      </a:endParaRPr>
                    </a:p>
                    <a:p>
                      <a:pPr algn="l" fontAlgn="ctr">
                        <a:buNone/>
                      </a:pPr>
                      <a:r>
                        <a:rPr lang="en-US" sz="1200" u="none" strike="noStrike" dirty="0">
                          <a:effectLst/>
                        </a:rPr>
                        <a:t>Discussion also expected during Reliability Standard Assessment.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550375"/>
                  </a:ext>
                </a:extLst>
              </a:tr>
              <a:tr h="276337">
                <a:tc>
                  <a:txBody>
                    <a:bodyPr/>
                    <a:lstStyle/>
                    <a:p>
                      <a:pPr algn="l" fontAlgn="ctr">
                        <a:buNone/>
                      </a:pPr>
                      <a:r>
                        <a:rPr lang="en-US" sz="1200" b="1" u="none" strike="noStrike" dirty="0">
                          <a:effectLst/>
                        </a:rPr>
                        <a:t>1B) </a:t>
                      </a:r>
                      <a:r>
                        <a:rPr lang="en-US" sz="1200" u="none" strike="noStrike" dirty="0">
                          <a:effectLst/>
                        </a:rPr>
                        <a:t>Evaluating the impacts of the ASDC floors</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b="1" u="none" strike="noStrike" dirty="0">
                          <a:effectLst/>
                        </a:rPr>
                        <a:t>Priority</a:t>
                      </a:r>
                      <a:r>
                        <a:rPr lang="en-US" sz="1200" u="none" strike="noStrike" dirty="0">
                          <a:effectLst/>
                        </a:rPr>
                        <a:t>: High</a:t>
                      </a:r>
                    </a:p>
                    <a:p>
                      <a:pPr algn="l" fontAlgn="ctr">
                        <a:buNone/>
                      </a:pPr>
                      <a:r>
                        <a:rPr lang="en-US" sz="1200" b="1" i="0" u="none" strike="noStrike" dirty="0">
                          <a:solidFill>
                            <a:srgbClr val="000000"/>
                          </a:solidFill>
                          <a:effectLst/>
                          <a:latin typeface="Aptos Narrow" panose="020B0004020202020204" pitchFamily="34" charset="0"/>
                        </a:rPr>
                        <a:t>Timing</a:t>
                      </a:r>
                      <a:r>
                        <a:rPr lang="en-US" sz="1200" b="0" i="0" u="none" strike="noStrike" dirty="0">
                          <a:solidFill>
                            <a:srgbClr val="000000"/>
                          </a:solidFill>
                          <a:effectLst/>
                          <a:latin typeface="Aptos Narrow" panose="020B0004020202020204" pitchFamily="34" charset="0"/>
                        </a:rPr>
                        <a:t>: Pause for Reliability Standard Assessment. Review events as needed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ctr">
                        <a:buNone/>
                      </a:pPr>
                      <a:endParaRPr lang="en-US" sz="900" b="0" i="0" u="none" strike="noStrike" dirty="0">
                        <a:solidFill>
                          <a:srgbClr val="000000"/>
                        </a:solidFill>
                        <a:effectLst/>
                        <a:latin typeface="Aptos Narrow" panose="020B0004020202020204" pitchFamily="34" charset="0"/>
                      </a:endParaRPr>
                    </a:p>
                  </a:txBody>
                  <a:tcPr marL="3221" marR="3221" marT="3221" marB="0" anchor="ctr"/>
                </a:tc>
                <a:extLst>
                  <a:ext uri="{0D108BD9-81ED-4DB2-BD59-A6C34878D82A}">
                    <a16:rowId xmlns:a16="http://schemas.microsoft.com/office/drawing/2014/main" val="2195659"/>
                  </a:ext>
                </a:extLst>
              </a:tr>
              <a:tr h="276337">
                <a:tc>
                  <a:txBody>
                    <a:bodyPr/>
                    <a:lstStyle/>
                    <a:p>
                      <a:pPr algn="l" fontAlgn="ctr">
                        <a:buNone/>
                      </a:pPr>
                      <a:r>
                        <a:rPr lang="en-US" sz="1200" b="1" u="none" strike="noStrike" dirty="0">
                          <a:effectLst/>
                        </a:rPr>
                        <a:t>2)</a:t>
                      </a:r>
                      <a:r>
                        <a:rPr lang="en-US" sz="1200" u="none" strike="noStrike" dirty="0">
                          <a:effectLst/>
                        </a:rPr>
                        <a:t> Evaluating the impacts of the Ancillary Service proxy offer floors</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b="1" u="none" strike="noStrike" dirty="0">
                          <a:effectLst/>
                        </a:rPr>
                        <a:t>Priority</a:t>
                      </a:r>
                      <a:r>
                        <a:rPr lang="en-US" sz="1200" u="none" strike="noStrike" dirty="0">
                          <a:effectLst/>
                        </a:rPr>
                        <a:t>: High</a:t>
                      </a:r>
                    </a:p>
                    <a:p>
                      <a:pPr algn="l" fontAlgn="ctr">
                        <a:buNone/>
                      </a:pPr>
                      <a:r>
                        <a:rPr lang="en-US" sz="1200" b="1" i="0" u="none" strike="noStrike" dirty="0">
                          <a:solidFill>
                            <a:srgbClr val="000000"/>
                          </a:solidFill>
                          <a:effectLst/>
                          <a:latin typeface="Aptos Narrow" panose="020B0004020202020204" pitchFamily="34" charset="0"/>
                        </a:rPr>
                        <a:t>Timing</a:t>
                      </a:r>
                      <a:r>
                        <a:rPr lang="en-US" sz="1200" b="0" i="0" u="none" strike="noStrike" dirty="0">
                          <a:solidFill>
                            <a:srgbClr val="000000"/>
                          </a:solidFill>
                          <a:effectLst/>
                          <a:latin typeface="Aptos Narrow" panose="020B0004020202020204" pitchFamily="34" charset="0"/>
                        </a:rPr>
                        <a:t>: Review events as needed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dirty="0"/>
                    </a:p>
                  </a:txBody>
                  <a:tcPr marL="3221" marR="3221" marT="3221" marB="0" anchor="ctr"/>
                </a:tc>
                <a:extLst>
                  <a:ext uri="{0D108BD9-81ED-4DB2-BD59-A6C34878D82A}">
                    <a16:rowId xmlns:a16="http://schemas.microsoft.com/office/drawing/2014/main" val="2600249878"/>
                  </a:ext>
                </a:extLst>
              </a:tr>
              <a:tr h="276337">
                <a:tc>
                  <a:txBody>
                    <a:bodyPr/>
                    <a:lstStyle/>
                    <a:p>
                      <a:pPr algn="l" fontAlgn="ctr">
                        <a:buNone/>
                      </a:pPr>
                      <a:r>
                        <a:rPr lang="en-US" sz="1200" b="1" u="none" strike="noStrike" dirty="0">
                          <a:effectLst/>
                        </a:rPr>
                        <a:t>4) </a:t>
                      </a:r>
                      <a:r>
                        <a:rPr lang="en-US" sz="1200" u="none" strike="noStrike" dirty="0">
                          <a:effectLst/>
                        </a:rPr>
                        <a:t>Analyzing the Real-Time Ancillary Service duration parameters</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b="1" u="none" strike="noStrike" dirty="0">
                          <a:effectLst/>
                        </a:rPr>
                        <a:t>Priority</a:t>
                      </a:r>
                      <a:r>
                        <a:rPr lang="en-US" sz="1200" u="none" strike="noStrike" dirty="0">
                          <a:effectLst/>
                        </a:rPr>
                        <a:t>: High</a:t>
                      </a:r>
                    </a:p>
                    <a:p>
                      <a:pPr algn="l" fontAlgn="ctr">
                        <a:buNone/>
                      </a:pPr>
                      <a:r>
                        <a:rPr lang="en-US" sz="1200" b="1" i="0" u="none" strike="noStrike" dirty="0">
                          <a:solidFill>
                            <a:srgbClr val="000000"/>
                          </a:solidFill>
                          <a:effectLst/>
                          <a:latin typeface="Aptos Narrow" panose="020B0004020202020204" pitchFamily="34" charset="0"/>
                        </a:rPr>
                        <a:t>Timing</a:t>
                      </a:r>
                      <a:r>
                        <a:rPr lang="en-US" sz="1200" b="0" i="0" u="none" strike="noStrike" dirty="0">
                          <a:solidFill>
                            <a:srgbClr val="000000"/>
                          </a:solidFill>
                          <a:effectLst/>
                          <a:latin typeface="Aptos Narrow" panose="020B0004020202020204" pitchFamily="34" charset="0"/>
                        </a:rPr>
                        <a:t>: Discuss with 2027 AS Methodology</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u="none" strike="noStrike" dirty="0">
                          <a:effectLst/>
                        </a:rPr>
                        <a:t>Re-evaluate after DRRS approval and through annual Ancillary Service Methodology discussions.</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74670331"/>
                  </a:ext>
                </a:extLst>
              </a:tr>
              <a:tr h="345018">
                <a:tc>
                  <a:txBody>
                    <a:bodyPr/>
                    <a:lstStyle/>
                    <a:p>
                      <a:pPr algn="l" fontAlgn="ctr">
                        <a:buNone/>
                      </a:pPr>
                      <a:r>
                        <a:rPr lang="en-US" sz="1200" b="1" u="none" strike="noStrike" dirty="0">
                          <a:effectLst/>
                        </a:rPr>
                        <a:t>5) </a:t>
                      </a:r>
                      <a:r>
                        <a:rPr lang="en-US" sz="1200" u="none" strike="noStrike" dirty="0">
                          <a:effectLst/>
                        </a:rPr>
                        <a:t>Evaluate impacts of capping System Lambda and potential alternatives to what is included in NPRR1290</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b="1" u="none" strike="noStrike" dirty="0">
                          <a:effectLst/>
                        </a:rPr>
                        <a:t>Priority</a:t>
                      </a:r>
                      <a:r>
                        <a:rPr lang="en-US" sz="1200" u="none" strike="noStrike" dirty="0">
                          <a:effectLst/>
                        </a:rPr>
                        <a:t>: Medium</a:t>
                      </a:r>
                    </a:p>
                    <a:p>
                      <a:pPr algn="l" fontAlgn="ctr">
                        <a:buNone/>
                      </a:pPr>
                      <a:r>
                        <a:rPr lang="en-US" sz="1200" b="1" i="0" u="none" strike="noStrike" dirty="0">
                          <a:solidFill>
                            <a:srgbClr val="000000"/>
                          </a:solidFill>
                          <a:effectLst/>
                          <a:latin typeface="Aptos Narrow" panose="020B0004020202020204" pitchFamily="34" charset="0"/>
                        </a:rPr>
                        <a:t>Timing</a:t>
                      </a:r>
                      <a:r>
                        <a:rPr lang="en-US" sz="1200" b="0" i="0" u="none" strike="noStrike" dirty="0">
                          <a:solidFill>
                            <a:srgbClr val="000000"/>
                          </a:solidFill>
                          <a:effectLst/>
                          <a:latin typeface="Aptos Narrow" panose="020B0004020202020204" pitchFamily="34" charset="0"/>
                        </a:rPr>
                        <a:t>: Pause until 2027. Review events as needed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Aptos Narrow" panose="020B0004020202020204" pitchFamily="34" charset="0"/>
                        </a:rPr>
                        <a:t>PUCT has opened a new project 59550  to review system-wide offer cap. </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0839588"/>
                  </a:ext>
                </a:extLst>
              </a:tr>
              <a:tr h="276337">
                <a:tc>
                  <a:txBody>
                    <a:bodyPr/>
                    <a:lstStyle/>
                    <a:p>
                      <a:pPr algn="l" fontAlgn="ctr">
                        <a:buNone/>
                      </a:pPr>
                      <a:r>
                        <a:rPr lang="en-US" sz="1200" b="1" u="none" strike="noStrike" dirty="0">
                          <a:effectLst/>
                        </a:rPr>
                        <a:t>8)</a:t>
                      </a:r>
                      <a:r>
                        <a:rPr lang="en-US" sz="1200" u="none" strike="noStrike" dirty="0">
                          <a:effectLst/>
                        </a:rPr>
                        <a:t> Investigate the impact of not having an indifference payment for the post-RTC, pre-1214 RDPA process</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b="1" u="none" strike="noStrike" dirty="0">
                          <a:effectLst/>
                        </a:rPr>
                        <a:t>Priority</a:t>
                      </a:r>
                      <a:r>
                        <a:rPr lang="en-US" sz="1200" u="none" strike="noStrike" dirty="0">
                          <a:effectLst/>
                        </a:rPr>
                        <a:t>: Medium</a:t>
                      </a:r>
                    </a:p>
                    <a:p>
                      <a:pPr algn="l" fontAlgn="ctr">
                        <a:buNone/>
                      </a:pPr>
                      <a:r>
                        <a:rPr lang="en-US" sz="1200" b="1" i="0" u="none" strike="noStrike" dirty="0">
                          <a:solidFill>
                            <a:srgbClr val="000000"/>
                          </a:solidFill>
                          <a:effectLst/>
                          <a:latin typeface="Aptos Narrow" panose="020B0004020202020204" pitchFamily="34" charset="0"/>
                        </a:rPr>
                        <a:t>Timing</a:t>
                      </a:r>
                      <a:r>
                        <a:rPr lang="en-US" sz="1200" b="0" i="0" u="none" strike="noStrike" dirty="0">
                          <a:solidFill>
                            <a:srgbClr val="000000"/>
                          </a:solidFill>
                          <a:effectLst/>
                          <a:latin typeface="Aptos Narrow" panose="020B0004020202020204" pitchFamily="34" charset="0"/>
                        </a:rPr>
                        <a:t>: Later part of 2026</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u="none" strike="noStrike" dirty="0">
                          <a:effectLst/>
                        </a:rPr>
                        <a:t>investigate the Winter Storm Fern impacts of not having an indifference payment for the post-RTC, pre-1214 RDPA process.</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6877734"/>
                  </a:ext>
                </a:extLst>
              </a:tr>
              <a:tr h="276337">
                <a:tc>
                  <a:txBody>
                    <a:bodyPr/>
                    <a:lstStyle/>
                    <a:p>
                      <a:pPr algn="l" fontAlgn="ctr">
                        <a:buNone/>
                      </a:pPr>
                      <a:r>
                        <a:rPr lang="en-US" sz="1200" b="1" u="none" strike="noStrike" dirty="0">
                          <a:effectLst/>
                        </a:rPr>
                        <a:t>10)</a:t>
                      </a:r>
                      <a:r>
                        <a:rPr lang="en-US" sz="1200" u="none" strike="noStrike" dirty="0">
                          <a:effectLst/>
                        </a:rPr>
                        <a:t> Update to the Off-Line Non-Spin Deployment procedures</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b="1" u="none" strike="noStrike" dirty="0">
                          <a:effectLst/>
                        </a:rPr>
                        <a:t>Priority</a:t>
                      </a:r>
                      <a:r>
                        <a:rPr lang="en-US" sz="1200" u="none" strike="noStrike" dirty="0">
                          <a:effectLst/>
                        </a:rPr>
                        <a:t>: Medium</a:t>
                      </a:r>
                    </a:p>
                    <a:p>
                      <a:pPr algn="l" fontAlgn="ctr">
                        <a:buNone/>
                      </a:pPr>
                      <a:r>
                        <a:rPr lang="en-US" sz="1200" b="1" i="0" u="none" strike="noStrike" dirty="0">
                          <a:solidFill>
                            <a:srgbClr val="000000"/>
                          </a:solidFill>
                          <a:effectLst/>
                          <a:latin typeface="Aptos Narrow" panose="020B0004020202020204" pitchFamily="34" charset="0"/>
                        </a:rPr>
                        <a:t>Timing</a:t>
                      </a:r>
                      <a:r>
                        <a:rPr lang="en-US" sz="1200" b="0" i="0" u="none" strike="noStrike" dirty="0">
                          <a:solidFill>
                            <a:srgbClr val="000000"/>
                          </a:solidFill>
                          <a:effectLst/>
                          <a:latin typeface="Aptos Narrow" panose="020B0004020202020204" pitchFamily="34" charset="0"/>
                        </a:rPr>
                        <a:t>: Review events as needed.</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u="none" strike="noStrike" dirty="0">
                          <a:effectLst/>
                        </a:rPr>
                        <a:t>OBDRR055 presented to 3/23 WMWG and approved by 3/25 TAC.</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1552492"/>
                  </a:ext>
                </a:extLst>
              </a:tr>
              <a:tr h="450380">
                <a:tc>
                  <a:txBody>
                    <a:bodyPr/>
                    <a:lstStyle/>
                    <a:p>
                      <a:pPr algn="l" fontAlgn="ctr">
                        <a:buNone/>
                      </a:pPr>
                      <a:r>
                        <a:rPr lang="en-US" sz="1200" b="1" u="none" strike="noStrike" dirty="0">
                          <a:effectLst/>
                        </a:rPr>
                        <a:t>11) </a:t>
                      </a:r>
                      <a:r>
                        <a:rPr lang="en-US" sz="1200" u="none" strike="noStrike" dirty="0">
                          <a:effectLst/>
                        </a:rPr>
                        <a:t>Identify potential gaps in reporting post-RTC+B implementation</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b="1" u="none" strike="noStrike" dirty="0">
                          <a:effectLst/>
                        </a:rPr>
                        <a:t>Priority</a:t>
                      </a:r>
                      <a:r>
                        <a:rPr lang="en-US" sz="1200" u="none" strike="noStrike" dirty="0">
                          <a:effectLst/>
                        </a:rPr>
                        <a:t>: Medium</a:t>
                      </a:r>
                    </a:p>
                    <a:p>
                      <a:pPr algn="l" fontAlgn="ctr">
                        <a:buNone/>
                      </a:pPr>
                      <a:r>
                        <a:rPr lang="en-US" sz="1200" b="1" i="0" u="none" strike="noStrike" dirty="0">
                          <a:solidFill>
                            <a:srgbClr val="000000"/>
                          </a:solidFill>
                          <a:effectLst/>
                          <a:latin typeface="Aptos Narrow" panose="020B0004020202020204" pitchFamily="34" charset="0"/>
                        </a:rPr>
                        <a:t>Timing</a:t>
                      </a:r>
                      <a:r>
                        <a:rPr lang="en-US" sz="1200" b="0" i="0" u="none" strike="noStrike" dirty="0">
                          <a:solidFill>
                            <a:srgbClr val="000000"/>
                          </a:solidFill>
                          <a:effectLst/>
                          <a:latin typeface="Aptos Narrow" panose="020B0004020202020204" pitchFamily="34" charset="0"/>
                        </a:rPr>
                        <a:t>: On-going.</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buNone/>
                      </a:pPr>
                      <a:r>
                        <a:rPr lang="en-US" sz="1200" u="none" strike="noStrike" dirty="0">
                          <a:effectLst/>
                        </a:rPr>
                        <a:t>Stakeholders that identify reporting gaps may submit revision requests.</a:t>
                      </a:r>
                      <a:endParaRPr lang="en-US" sz="1200" b="0" i="0" u="none" strike="noStrike" dirty="0">
                        <a:solidFill>
                          <a:srgbClr val="000000"/>
                        </a:solidFill>
                        <a:effectLst/>
                        <a:latin typeface="Aptos Narrow" panose="020B0004020202020204" pitchFamily="34" charset="0"/>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17043749"/>
                  </a:ext>
                </a:extLst>
              </a:tr>
            </a:tbl>
          </a:graphicData>
        </a:graphic>
      </p:graphicFrame>
    </p:spTree>
    <p:extLst>
      <p:ext uri="{BB962C8B-B14F-4D97-AF65-F5344CB8AC3E}">
        <p14:creationId xmlns:p14="http://schemas.microsoft.com/office/powerpoint/2010/main" val="1491421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5" name="Picture Placeholder 11" descr="A close up of dots&#10;">
            <a:extLst>
              <a:ext uri="{FF2B5EF4-FFF2-40B4-BE49-F238E27FC236}">
                <a16:creationId xmlns:a16="http://schemas.microsoft.com/office/drawing/2014/main" id="{030E03B4-DAB0-F43D-4B1C-C54F75E621A1}"/>
              </a:ext>
            </a:extLst>
          </p:cNvPr>
          <p:cNvPicPr>
            <a:picLocks noGrp="1" noChangeAspect="1"/>
          </p:cNvPicPr>
          <p:nvPr>
            <p:ph type="pic" sz="quarter" idx="11"/>
          </p:nvPr>
        </p:nvPicPr>
        <p:blipFill>
          <a:blip r:embed="rId2"/>
          <a:srcRect/>
          <a:stretch/>
        </p:blipFill>
        <p:spPr>
          <a:xfrm>
            <a:off x="0" y="0"/>
            <a:ext cx="12192000" cy="6858000"/>
          </a:xfrm>
          <a:solidFill>
            <a:schemeClr val="tx1">
              <a:alpha val="20000"/>
            </a:schemeClr>
          </a:solidFill>
        </p:spPr>
      </p:pic>
      <p:sp>
        <p:nvSpPr>
          <p:cNvPr id="7" name="Title 6">
            <a:extLst>
              <a:ext uri="{FF2B5EF4-FFF2-40B4-BE49-F238E27FC236}">
                <a16:creationId xmlns:a16="http://schemas.microsoft.com/office/drawing/2014/main" id="{4AB1CD4B-2C7F-1593-8E69-B7450F3DCAD6}"/>
              </a:ext>
            </a:extLst>
          </p:cNvPr>
          <p:cNvSpPr>
            <a:spLocks noGrp="1"/>
          </p:cNvSpPr>
          <p:nvPr>
            <p:ph type="title"/>
          </p:nvPr>
        </p:nvSpPr>
        <p:spPr/>
        <p:txBody>
          <a:bodyPr/>
          <a:lstStyle/>
          <a:p>
            <a:r>
              <a:rPr lang="en-US" dirty="0"/>
              <a:t>THANK YOU</a:t>
            </a:r>
          </a:p>
        </p:txBody>
      </p:sp>
    </p:spTree>
    <p:extLst>
      <p:ext uri="{BB962C8B-B14F-4D97-AF65-F5344CB8AC3E}">
        <p14:creationId xmlns:p14="http://schemas.microsoft.com/office/powerpoint/2010/main" val="2184472291"/>
      </p:ext>
    </p:extLst>
  </p:cSld>
  <p:clrMapOvr>
    <a:masterClrMapping/>
  </p:clrMapOvr>
</p:sld>
</file>

<file path=ppt/theme/theme1.xml><?xml version="1.0" encoding="utf-8"?>
<a:theme xmlns:a="http://schemas.openxmlformats.org/drawingml/2006/main" name="Custom">
  <a:themeElements>
    <a:clrScheme name="Tech presentation">
      <a:dk1>
        <a:srgbClr val="000000"/>
      </a:dk1>
      <a:lt1>
        <a:srgbClr val="FFFFFF"/>
      </a:lt1>
      <a:dk2>
        <a:srgbClr val="435369"/>
      </a:dk2>
      <a:lt2>
        <a:srgbClr val="E8E8E8"/>
      </a:lt2>
      <a:accent1>
        <a:srgbClr val="A53F51"/>
      </a:accent1>
      <a:accent2>
        <a:srgbClr val="E89756"/>
      </a:accent2>
      <a:accent3>
        <a:srgbClr val="2F3342"/>
      </a:accent3>
      <a:accent4>
        <a:srgbClr val="2B2052"/>
      </a:accent4>
      <a:accent5>
        <a:srgbClr val="00023A"/>
      </a:accent5>
      <a:accent6>
        <a:srgbClr val="7E7E7E"/>
      </a:accent6>
      <a:hlink>
        <a:srgbClr val="467886"/>
      </a:hlink>
      <a:folHlink>
        <a:srgbClr val="96607D"/>
      </a:folHlink>
    </a:clrScheme>
    <a:fontScheme name="Custom 99">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M55661986_wac_CP_V19" id="{030227AD-26D8-46F7-B412-6532AF4DDFEA}" vid="{787E6F9C-FC70-455D-8D81-5DEDA8A08F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0F048343-1EA9-44C3-883E-652FAAF0713E}">
  <ds:schemaRefs>
    <ds:schemaRef ds:uri="http://schemas.microsoft.com/sharepoint/v3/contenttype/forms"/>
  </ds:schemaRefs>
</ds:datastoreItem>
</file>

<file path=customXml/itemProps2.xml><?xml version="1.0" encoding="utf-8"?>
<ds:datastoreItem xmlns:ds="http://schemas.openxmlformats.org/officeDocument/2006/customXml" ds:itemID="{5F2A2379-DD35-4769-BFD6-4857D72F8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C2645A-E767-4D7E-984D-234E531E455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9042</TotalTime>
  <Words>577</Words>
  <Application>Microsoft Macintosh PowerPoint</Application>
  <PresentationFormat>Widescreen</PresentationFormat>
  <Paragraphs>67</Paragraphs>
  <Slides>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Aptos Narrow</vt:lpstr>
      <vt:lpstr>Arial</vt:lpstr>
      <vt:lpstr>Calibri</vt:lpstr>
      <vt:lpstr>Calibri Light</vt:lpstr>
      <vt:lpstr>Wingdings</vt:lpstr>
      <vt:lpstr>Custom</vt:lpstr>
      <vt:lpstr>WMWG update to wms April 1, 2026 Amanda Frazier, WMWG Chair </vt:lpstr>
      <vt:lpstr>AGENDA</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WMWG update to wms January 8, 2025 Blake Holt, WMWG Chair</dc:title>
  <dc:creator>Amanda Frazier</dc:creator>
  <cp:lastModifiedBy>Amanda Frazier</cp:lastModifiedBy>
  <cp:revision>14</cp:revision>
  <dcterms:created xsi:type="dcterms:W3CDTF">2024-07-23T18:58:17Z</dcterms:created>
  <dcterms:modified xsi:type="dcterms:W3CDTF">2026-03-26T23:48:20Z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y fmtid="{D5CDD505-2E9C-101B-9397-08002B2CF9AE}" pid="4" name="MSIP_Label_7084cbda-52b8-46fb-a7b7-cb5bd465ed85_Enabled">
    <vt:lpwstr>true</vt:lpwstr>
  </property>
  <property fmtid="{D5CDD505-2E9C-101B-9397-08002B2CF9AE}" pid="5" name="MSIP_Label_7084cbda-52b8-46fb-a7b7-cb5bd465ed85_SetDate">
    <vt:lpwstr>2025-01-07T19:23:20Z</vt:lpwstr>
  </property>
  <property fmtid="{D5CDD505-2E9C-101B-9397-08002B2CF9AE}" pid="6" name="MSIP_Label_7084cbda-52b8-46fb-a7b7-cb5bd465ed85_Method">
    <vt:lpwstr>Standard</vt:lpwstr>
  </property>
  <property fmtid="{D5CDD505-2E9C-101B-9397-08002B2CF9AE}" pid="7" name="MSIP_Label_7084cbda-52b8-46fb-a7b7-cb5bd465ed85_Name">
    <vt:lpwstr>Internal</vt:lpwstr>
  </property>
  <property fmtid="{D5CDD505-2E9C-101B-9397-08002B2CF9AE}" pid="8" name="MSIP_Label_7084cbda-52b8-46fb-a7b7-cb5bd465ed85_SiteId">
    <vt:lpwstr>0afb747d-bff7-4596-a9fc-950ef9e0ec45</vt:lpwstr>
  </property>
  <property fmtid="{D5CDD505-2E9C-101B-9397-08002B2CF9AE}" pid="9" name="MSIP_Label_7084cbda-52b8-46fb-a7b7-cb5bd465ed85_ActionId">
    <vt:lpwstr>4718cdd1-6337-4a46-9def-771470eb72e9</vt:lpwstr>
  </property>
  <property fmtid="{D5CDD505-2E9C-101B-9397-08002B2CF9AE}" pid="10" name="MSIP_Label_7084cbda-52b8-46fb-a7b7-cb5bd465ed85_ContentBits">
    <vt:lpwstr>0</vt:lpwstr>
  </property>
</Properties>
</file>