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5"/>
  </p:notesMasterIdLst>
  <p:handoutMasterIdLst>
    <p:handoutMasterId r:id="rId16"/>
  </p:handoutMasterIdLst>
  <p:sldIdLst>
    <p:sldId id="260" r:id="rId6"/>
    <p:sldId id="269" r:id="rId7"/>
    <p:sldId id="319" r:id="rId8"/>
    <p:sldId id="320" r:id="rId9"/>
    <p:sldId id="589" r:id="rId10"/>
    <p:sldId id="594" r:id="rId11"/>
    <p:sldId id="592" r:id="rId12"/>
    <p:sldId id="593" r:id="rId13"/>
    <p:sldId id="590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custSel modSld">
      <pc:chgData name="Badri, Sreenivas" userId="0b43dccd-042e-4be0-871d-afa1d90d6a2e" providerId="ADAL" clId="{467F39DD-4CFE-45E1-AA25-A1A8C9F836D1}" dt="2026-03-24T19:29:35.779" v="95" actId="14100"/>
      <pc:docMkLst>
        <pc:docMk/>
      </pc:docMkLst>
      <pc:sldChg chg="modSp mod">
        <pc:chgData name="Badri, Sreenivas" userId="0b43dccd-042e-4be0-871d-afa1d90d6a2e" providerId="ADAL" clId="{467F39DD-4CFE-45E1-AA25-A1A8C9F836D1}" dt="2026-03-24T19:29:35.779" v="95" actId="14100"/>
        <pc:sldMkLst>
          <pc:docMk/>
          <pc:sldMk cId="3278426301" sldId="589"/>
        </pc:sldMkLst>
        <pc:spChg chg="mod">
          <ac:chgData name="Badri, Sreenivas" userId="0b43dccd-042e-4be0-871d-afa1d90d6a2e" providerId="ADAL" clId="{467F39DD-4CFE-45E1-AA25-A1A8C9F836D1}" dt="2026-03-24T19:28:31.720" v="41" actId="20577"/>
          <ac:spMkLst>
            <pc:docMk/>
            <pc:sldMk cId="3278426301" sldId="589"/>
            <ac:spMk id="2" creationId="{6C2528AD-3B25-F67A-84F7-E5BCF740797A}"/>
          </ac:spMkLst>
        </pc:spChg>
        <pc:spChg chg="mod">
          <ac:chgData name="Badri, Sreenivas" userId="0b43dccd-042e-4be0-871d-afa1d90d6a2e" providerId="ADAL" clId="{467F39DD-4CFE-45E1-AA25-A1A8C9F836D1}" dt="2026-03-24T19:29:17.015" v="92" actId="20577"/>
          <ac:spMkLst>
            <pc:docMk/>
            <pc:sldMk cId="3278426301" sldId="589"/>
            <ac:spMk id="3" creationId="{AE9BDFA5-D2C5-49EF-0ECC-04DE10570B29}"/>
          </ac:spMkLst>
        </pc:spChg>
        <pc:picChg chg="mod">
          <ac:chgData name="Badri, Sreenivas" userId="0b43dccd-042e-4be0-871d-afa1d90d6a2e" providerId="ADAL" clId="{467F39DD-4CFE-45E1-AA25-A1A8C9F836D1}" dt="2026-03-24T19:29:35.779" v="95" actId="14100"/>
          <ac:picMkLst>
            <pc:docMk/>
            <pc:sldMk cId="3278426301" sldId="589"/>
            <ac:picMk id="12" creationId="{F35DC2D7-1CF3-0CEF-8141-334FDAAC095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services/comm/mkt_notices/M-A032326-01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ercot.com/services/comm/mkt_notices/M-A032326-01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C6A9CD-3F8F-BF9B-8A6D-DA135D6B72F4}"/>
              </a:ext>
            </a:extLst>
          </p:cNvPr>
          <p:cNvSpPr txBox="1"/>
          <p:nvPr/>
        </p:nvSpPr>
        <p:spPr>
          <a:xfrm>
            <a:off x="3962400" y="2057400"/>
            <a:ext cx="564603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SCR820 – Real-Time Operator Communication System (RTOC)</a:t>
            </a:r>
          </a:p>
          <a:p>
            <a:r>
              <a:rPr lang="en-US" sz="2400" b="1" dirty="0"/>
              <a:t> </a:t>
            </a:r>
          </a:p>
          <a:p>
            <a:r>
              <a:rPr lang="en-US" dirty="0"/>
              <a:t>Preethi Meher &amp; Christelle Seri</a:t>
            </a:r>
          </a:p>
          <a:p>
            <a:endParaRPr lang="en-US" dirty="0"/>
          </a:p>
          <a:p>
            <a:r>
              <a:rPr lang="en-US" dirty="0"/>
              <a:t>Mar 26, 2026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5A155F-FCAC-0033-B7C9-7B6460C67A62}"/>
              </a:ext>
            </a:extLst>
          </p:cNvPr>
          <p:cNvSpPr txBox="1"/>
          <p:nvPr/>
        </p:nvSpPr>
        <p:spPr>
          <a:xfrm>
            <a:off x="228600" y="1447800"/>
            <a:ext cx="8686800" cy="1969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/>
            <a:r>
              <a:rPr lang="en-US" sz="2000" b="1" u="sng" dirty="0">
                <a:solidFill>
                  <a:schemeClr val="tx2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  <a:p>
            <a:pPr marL="57150" indent="0" algn="just">
              <a:buNone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Status updates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Project timeline overview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Testing Updates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Primary Contacts</a:t>
            </a:r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Status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330B6B-4A24-E782-5A4C-968EB829C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27710"/>
            <a:ext cx="8534400" cy="5783580"/>
          </a:xfrm>
        </p:spPr>
        <p:txBody>
          <a:bodyPr/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/>
              <a:t>Project updates </a:t>
            </a:r>
          </a:p>
          <a:p>
            <a:pPr indent="-285750" algn="just">
              <a:buFont typeface="Wingdings" panose="05000000000000000000" pitchFamily="2" charset="2"/>
              <a:buChar char="q"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ERCOT internal operator logging feature went live in Dec 2025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Messaging feature deployed and under testing in staging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MIS proxy setup to enable external user access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EMS data interface development is complete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Communication template creation screens are developed and testing is in progress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marL="342900" lvl="1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800" b="1" dirty="0"/>
              <a:t>Development updates </a:t>
            </a: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Admin screens for internal use in progress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SOL Exceedance data displays are being developed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Default dashboard development will begin</a:t>
            </a: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US" sz="14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693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 – Project Timelines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88DBCA0E-57D9-F8C8-3295-B1CE83AFD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1994001"/>
              </p:ext>
            </p:extLst>
          </p:nvPr>
        </p:nvGraphicFramePr>
        <p:xfrm>
          <a:off x="628650" y="1524000"/>
          <a:ext cx="7886700" cy="3042285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258682240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4707711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9595805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 dirty="0">
                          <a:solidFill>
                            <a:schemeClr val="tx2"/>
                          </a:solidFill>
                          <a:effectLst/>
                        </a:rPr>
                        <a:t>Phase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>
                          <a:solidFill>
                            <a:schemeClr val="tx2"/>
                          </a:solidFill>
                          <a:effectLst/>
                        </a:rPr>
                        <a:t>Milestone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>
                          <a:solidFill>
                            <a:schemeClr val="tx2"/>
                          </a:solidFill>
                          <a:effectLst/>
                        </a:rPr>
                        <a:t>Target Date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348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Planning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>
                          <a:solidFill>
                            <a:schemeClr val="tx2"/>
                          </a:solidFill>
                          <a:effectLst/>
                        </a:rPr>
                        <a:t>Requirements &amp; Design Finalized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Complete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7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Development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Development &amp; Internal ERCOT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Apr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79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TOs/QSEs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Mar 2026 – May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631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Parallel Ops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Dual Operation Phase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June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429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Go Live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>
                          <a:solidFill>
                            <a:schemeClr val="tx2"/>
                          </a:solidFill>
                          <a:effectLst/>
                        </a:rPr>
                        <a:t>Full Launch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July 2026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20422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10904DA-8778-209D-5090-07D17D6042CC}"/>
              </a:ext>
            </a:extLst>
          </p:cNvPr>
          <p:cNvSpPr txBox="1"/>
          <p:nvPr/>
        </p:nvSpPr>
        <p:spPr>
          <a:xfrm>
            <a:off x="457200" y="104775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Project Timeline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DCE198-4A54-299D-2EE7-B556E0E334E8}"/>
              </a:ext>
            </a:extLst>
          </p:cNvPr>
          <p:cNvSpPr txBox="1"/>
          <p:nvPr/>
        </p:nvSpPr>
        <p:spPr>
          <a:xfrm>
            <a:off x="628650" y="4800600"/>
            <a:ext cx="7886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</a:rPr>
              <a:t>Market</a:t>
            </a:r>
            <a:r>
              <a:rPr lang="en-US" sz="1600" dirty="0"/>
              <a:t> </a:t>
            </a:r>
            <a:r>
              <a:rPr lang="en-US" sz="1600" dirty="0">
                <a:solidFill>
                  <a:schemeClr val="tx2"/>
                </a:solidFill>
              </a:rPr>
              <a:t>Notice</a:t>
            </a:r>
            <a:r>
              <a:rPr lang="en-US" sz="1600" dirty="0"/>
              <a:t>: </a:t>
            </a:r>
            <a:r>
              <a:rPr lang="en-US" sz="1600" dirty="0">
                <a:hlinkClick r:id="rId2"/>
              </a:rPr>
              <a:t>M-A032326-01 Access and familiarization of the Real- Time Operation Communications (RTOC) tool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3693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B2AAE-9AFC-F342-9D85-E7ED56B56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28AD-3B25-F67A-84F7-E5BCF740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and Parallel Operations Timelines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BDFA5-D2C5-49EF-0ECC-04DE10570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Market Notice sent out on 03/23/2026:</a:t>
            </a:r>
            <a:endParaRPr lang="en-US" sz="1200" b="1" dirty="0">
              <a:hlinkClick r:id="rId2"/>
            </a:endParaRPr>
          </a:p>
          <a:p>
            <a:pPr marL="0" indent="0">
              <a:buNone/>
            </a:pPr>
            <a:r>
              <a:rPr lang="en-US" sz="1200" dirty="0">
                <a:hlinkClick r:id="rId2"/>
              </a:rPr>
              <a:t>M-A032326-01 Access and familiarization of the Real- Time Operation Communications (RTOC) tool</a:t>
            </a:r>
            <a:br>
              <a:rPr lang="en-US" sz="1200" dirty="0"/>
            </a:br>
            <a:br>
              <a:rPr lang="en-US" sz="1200" dirty="0"/>
            </a:b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08D9C-9569-44D8-006F-9392C31F3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35DC2D7-1CF3-0CEF-8141-334FDAAC0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676400"/>
            <a:ext cx="8763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42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6ABAA-01CA-BF04-5A4E-3EC996792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66A99-841D-D4CC-6D23-B42EED2B4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A35C8-3D6E-A440-7967-74BCFDB8B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cs typeface="Calibri" panose="020F0502020204030204" pitchFamily="34" charset="0"/>
              </a:rPr>
              <a:t>Access control</a:t>
            </a:r>
            <a:endParaRPr lang="en-US" sz="1400" dirty="0">
              <a:cs typeface="Calibri" panose="020F0502020204030204" pitchFamily="34" charset="0"/>
            </a:endParaRP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Application access will be granted via digital certificates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New roles must be added to the certificate for authorization </a:t>
            </a:r>
            <a:endParaRPr lang="en-US" sz="1200" dirty="0">
              <a:cs typeface="Calibri" panose="020F0502020204030204" pitchFamily="34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b="1" dirty="0">
                <a:highlight>
                  <a:srgbClr val="FFFF00"/>
                </a:highlight>
                <a:cs typeface="Calibri" panose="020F0502020204030204" pitchFamily="34" charset="0"/>
              </a:rPr>
              <a:t>Operator (RTOC_M_OPERATOR)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b="1" dirty="0" err="1">
                <a:cs typeface="Calibri" panose="020F0502020204030204" pitchFamily="34" charset="0"/>
              </a:rPr>
              <a:t>ReadOnly</a:t>
            </a:r>
            <a:r>
              <a:rPr lang="en-US" sz="1200" b="1" dirty="0">
                <a:cs typeface="Calibri" panose="020F0502020204030204" pitchFamily="34" charset="0"/>
              </a:rPr>
              <a:t> (RTOC_M_VIEW)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Link will be available on mis.ercot.com application library (It will be enabled after the completion of testing)</a:t>
            </a: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6C3F0-4F04-FBA9-00E0-328874337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D940B7-7CF5-0E4E-D503-94C32B8D6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20299"/>
            <a:ext cx="5715000" cy="25757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3B41428-2632-7F06-442A-7EC661E81449}"/>
              </a:ext>
            </a:extLst>
          </p:cNvPr>
          <p:cNvSpPr/>
          <p:nvPr/>
        </p:nvSpPr>
        <p:spPr>
          <a:xfrm>
            <a:off x="3886200" y="2057400"/>
            <a:ext cx="35889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Available to request</a:t>
            </a:r>
          </a:p>
        </p:txBody>
      </p:sp>
    </p:spTree>
    <p:extLst>
      <p:ext uri="{BB962C8B-B14F-4D97-AF65-F5344CB8AC3E}">
        <p14:creationId xmlns:p14="http://schemas.microsoft.com/office/powerpoint/2010/main" val="298065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FDC53-1029-753F-B76F-C904A2F40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 Primary 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E54AA-B17A-1D7A-17C6-3935D4F31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We need your help to streamline communication for RTOC Market Testing.</a:t>
            </a:r>
          </a:p>
          <a:p>
            <a:pPr marL="0" indent="0">
              <a:buNone/>
            </a:pPr>
            <a:r>
              <a:rPr lang="en-US" sz="1600" dirty="0"/>
              <a:t>Please share the following details for your organization: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b="1" dirty="0"/>
              <a:t>Primary Contact Name</a:t>
            </a:r>
          </a:p>
          <a:p>
            <a:r>
              <a:rPr lang="en-US" sz="1600" b="1" dirty="0"/>
              <a:t>Email Address</a:t>
            </a:r>
          </a:p>
          <a:p>
            <a:r>
              <a:rPr lang="en-US" sz="1600" b="1" dirty="0"/>
              <a:t>Role/Designation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Why?</a:t>
            </a:r>
          </a:p>
          <a:p>
            <a:endParaRPr lang="en-US" sz="1600" dirty="0"/>
          </a:p>
          <a:p>
            <a:r>
              <a:rPr lang="en-US" sz="1600" dirty="0"/>
              <a:t>To provide testing-related communications</a:t>
            </a:r>
          </a:p>
          <a:p>
            <a:r>
              <a:rPr lang="en-US" sz="1600" dirty="0"/>
              <a:t>Share application URL, updates, and instructions promptly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How to Submit:</a:t>
            </a:r>
          </a:p>
          <a:p>
            <a:endParaRPr lang="en-US" sz="1600" dirty="0"/>
          </a:p>
          <a:p>
            <a:r>
              <a:rPr lang="en-US" sz="1600" dirty="0"/>
              <a:t>Email your details to: Preethi.MeherMalla@ercot.com, Sreenivas.Badri@ercot.com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53C01-66A5-62C1-39D6-75A7D2E69F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03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D114B-8BE1-5F9B-6E94-B5A61E159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020C8-A94C-7D82-5F00-AC4D36A36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What messages will RTOC handle?</a:t>
            </a:r>
            <a:br>
              <a:rPr lang="en-US" sz="1600" b="1" dirty="0"/>
            </a:br>
            <a:endParaRPr lang="en-US" sz="1600" b="1" dirty="0"/>
          </a:p>
          <a:p>
            <a:r>
              <a:rPr lang="en-US" sz="1600" dirty="0"/>
              <a:t>Anything that requires a hotline call today</a:t>
            </a:r>
          </a:p>
          <a:p>
            <a:r>
              <a:rPr lang="en-US" sz="1600" dirty="0"/>
              <a:t>Examples include:</a:t>
            </a:r>
          </a:p>
          <a:p>
            <a:pPr marL="685800" lvl="1"/>
            <a:r>
              <a:rPr lang="en-US" sz="1400" dirty="0"/>
              <a:t>Operational alerts</a:t>
            </a:r>
          </a:p>
          <a:p>
            <a:pPr marL="685800" lvl="1"/>
            <a:r>
              <a:rPr lang="en-US" sz="1400" dirty="0"/>
              <a:t>Outage notifications</a:t>
            </a:r>
          </a:p>
          <a:p>
            <a:pPr marL="685800" lvl="1"/>
            <a:r>
              <a:rPr lang="en-US" sz="1400" dirty="0"/>
              <a:t>System conditions</a:t>
            </a:r>
            <a:endParaRPr lang="en-US" sz="1400" b="1" dirty="0"/>
          </a:p>
          <a:p>
            <a:pPr marL="285750"/>
            <a:r>
              <a:rPr lang="en-US" sz="1600" dirty="0"/>
              <a:t>These same communications will now be delivered through RTOC for centralized access</a:t>
            </a:r>
          </a:p>
          <a:p>
            <a:pPr marL="285750"/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How will notifications work?</a:t>
            </a:r>
          </a:p>
          <a:p>
            <a:r>
              <a:rPr lang="en-US" sz="1600" dirty="0"/>
              <a:t>Audible alerts for critical messages when logged in.</a:t>
            </a:r>
          </a:p>
          <a:p>
            <a:r>
              <a:rPr lang="en-US" sz="1600" dirty="0"/>
              <a:t>Visual notifications for operational updates.</a:t>
            </a:r>
          </a:p>
          <a:p>
            <a:r>
              <a:rPr lang="en-US" sz="1600" dirty="0"/>
              <a:t>API integration is under consideration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How Will RTOC Handle QSE Relationships?</a:t>
            </a:r>
          </a:p>
          <a:p>
            <a:r>
              <a:rPr lang="en-US" sz="1600" dirty="0"/>
              <a:t>Main QSE will have access to the tool</a:t>
            </a:r>
          </a:p>
          <a:p>
            <a:r>
              <a:rPr lang="en-US" sz="1600" dirty="0"/>
              <a:t>Main QSE should communicate on behalf of sub-QSEs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252BF-93C3-2EF3-A4D2-3B51A594C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00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29B2D-65D2-1B3C-E923-2A760205E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050FB-6F17-A111-D8BD-49760BBE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SCR820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172C5-8F29-FD5B-DA36-FE7D2EA09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A343F-4069-8C22-3B27-155BDCC80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0E1171-CD30-651F-D31E-64058395F073}"/>
              </a:ext>
            </a:extLst>
          </p:cNvPr>
          <p:cNvSpPr/>
          <p:nvPr/>
        </p:nvSpPr>
        <p:spPr>
          <a:xfrm>
            <a:off x="2748427" y="2967335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600557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4681</TotalTime>
  <Words>434</Words>
  <Application>Microsoft Office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1_Custom Design</vt:lpstr>
      <vt:lpstr>Office Theme</vt:lpstr>
      <vt:lpstr>PowerPoint Presentation</vt:lpstr>
      <vt:lpstr>SCR820</vt:lpstr>
      <vt:lpstr>Status Updates</vt:lpstr>
      <vt:lpstr>SCR820 – Project Timelines</vt:lpstr>
      <vt:lpstr>Testing and Parallel Operations Timelines</vt:lpstr>
      <vt:lpstr>Tool Access</vt:lpstr>
      <vt:lpstr>Provide Primary Contact Information</vt:lpstr>
      <vt:lpstr>Key Highlights</vt:lpstr>
      <vt:lpstr>SCR820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90</cp:revision>
  <cp:lastPrinted>2016-01-21T20:53:15Z</cp:lastPrinted>
  <dcterms:created xsi:type="dcterms:W3CDTF">2016-01-21T15:20:31Z</dcterms:created>
  <dcterms:modified xsi:type="dcterms:W3CDTF">2026-03-24T19:29:44Z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