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10"/>
  </p:notesMasterIdLst>
  <p:handoutMasterIdLst>
    <p:handoutMasterId r:id="rId11"/>
  </p:handoutMasterIdLst>
  <p:sldIdLst>
    <p:sldId id="272" r:id="rId6"/>
    <p:sldId id="2147478763" r:id="rId7"/>
    <p:sldId id="2147478764"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08F736-23AE-452A-894B-2FAFA6AA2144}" v="3" dt="2026-03-19T21:09:31.2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12" d="100"/>
          <a:sy n="112" d="100"/>
        </p:scale>
        <p:origin x="552" y="32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3/19/2026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3/19/2026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2.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March 19,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March 19,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March 19,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March 19,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March 19,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March 19,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March 19,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66891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March 19,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March 19,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March 19,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March 19,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March 19,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March 19,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March 19,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4.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image" Target="../media/image6.svg"/><Relationship Id="rId2" Type="http://schemas.openxmlformats.org/officeDocument/2006/relationships/slideLayout" Target="../slideLayouts/slideLayout4.xml"/><Relationship Id="rId16"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March 19,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r:embed="rId16">
            <a:extLst>
              <a:ext uri="{96DAC541-7B7A-43D3-8B79-37D633B846F1}">
                <asvg:svgBlip xmlns:asvg="http://schemas.microsoft.com/office/drawing/2016/SVG/main" r:embed="rId17"/>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F31B-7178-C607-17D8-2A2BD0BBEF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499839-B798-E7B3-DB15-49FAE56390EE}"/>
              </a:ext>
            </a:extLst>
          </p:cNvPr>
          <p:cNvSpPr>
            <a:spLocks noGrp="1"/>
          </p:cNvSpPr>
          <p:nvPr>
            <p:ph type="ctrTitle"/>
          </p:nvPr>
        </p:nvSpPr>
        <p:spPr/>
        <p:txBody>
          <a:bodyPr>
            <a:normAutofit/>
          </a:bodyPr>
          <a:lstStyle/>
          <a:p>
            <a:pPr lvl="0">
              <a:lnSpc>
                <a:spcPct val="100000"/>
              </a:lnSpc>
              <a:spcBef>
                <a:spcPts val="300"/>
              </a:spcBef>
              <a:spcAft>
                <a:spcPts val="300"/>
              </a:spcAft>
              <a:defRPr/>
            </a:pPr>
            <a:r>
              <a:rPr lang="en-US" sz="2800"/>
              <a:t>Public </a:t>
            </a:r>
            <a:r>
              <a:rPr lang="en-US" sz="2800" dirty="0"/>
              <a:t>Website Cipher Security Hardening - Reminder</a:t>
            </a:r>
            <a:br>
              <a:rPr lang="en-US" sz="2800" dirty="0"/>
            </a:br>
            <a:br>
              <a:rPr lang="en-US" sz="1400" b="0" dirty="0"/>
            </a:br>
            <a:br>
              <a:rPr lang="en-US" sz="1400" b="0" dirty="0"/>
            </a:br>
            <a:br>
              <a:rPr lang="en-US" sz="1400" b="0" dirty="0"/>
            </a:br>
            <a:r>
              <a:rPr lang="en-US" sz="1800" dirty="0">
                <a:solidFill>
                  <a:prstClr val="black"/>
                </a:solidFill>
              </a:rPr>
              <a:t>Leo Angele</a:t>
            </a:r>
            <a:br>
              <a:rPr lang="en-US" sz="1800" b="0" i="1" dirty="0"/>
            </a:br>
            <a:br>
              <a:rPr lang="en-US" sz="1800" b="0" dirty="0"/>
            </a:br>
            <a:br>
              <a:rPr lang="en-US" sz="1400" b="0" dirty="0"/>
            </a:br>
            <a:br>
              <a:rPr lang="en-US" sz="1200" b="0" dirty="0"/>
            </a:br>
            <a:r>
              <a:rPr lang="en-US" sz="1100" b="0" dirty="0"/>
              <a:t>March 26, 2026</a:t>
            </a:r>
            <a:endParaRPr lang="en-US" dirty="0"/>
          </a:p>
        </p:txBody>
      </p:sp>
      <p:sp>
        <p:nvSpPr>
          <p:cNvPr id="11" name="Text Placeholder 10">
            <a:extLst>
              <a:ext uri="{FF2B5EF4-FFF2-40B4-BE49-F238E27FC236}">
                <a16:creationId xmlns:a16="http://schemas.microsoft.com/office/drawing/2014/main" id="{D83F62B0-6886-0C8B-6EFE-6D66885D0E4B}"/>
              </a:ext>
            </a:extLst>
          </p:cNvPr>
          <p:cNvSpPr>
            <a:spLocks noGrp="1"/>
          </p:cNvSpPr>
          <p:nvPr>
            <p:ph type="body" sz="quarter" idx="15"/>
          </p:nvPr>
        </p:nvSpPr>
        <p:spPr>
          <a:prstGeom prst="foldedCorner">
            <a:avLst>
              <a:gd name="adj" fmla="val 23384"/>
            </a:avLst>
          </a:prstGeom>
          <a:solidFill>
            <a:srgbClr val="E6EBF0">
              <a:alpha val="67000"/>
            </a:srgbClr>
          </a:solidFill>
          <a:ln>
            <a:solidFill>
              <a:srgbClr val="E6EBF0"/>
            </a:solidFill>
          </a:ln>
        </p:spPr>
        <p:txBody>
          <a:bodyPr lIns="274320" tIns="182880" rIns="91440"/>
          <a:lstStyle/>
          <a:p>
            <a:r>
              <a:rPr lang="en-US" dirty="0"/>
              <a:t>Key Takeaways</a:t>
            </a:r>
          </a:p>
          <a:p>
            <a:pPr marL="548640" indent="-182880">
              <a:lnSpc>
                <a:spcPct val="100000"/>
              </a:lnSpc>
              <a:spcBef>
                <a:spcPts val="300"/>
              </a:spcBef>
              <a:spcAft>
                <a:spcPts val="300"/>
              </a:spcAft>
              <a:buFont typeface="Arial" panose="020B0604020202020204" pitchFamily="34" charset="0"/>
              <a:buChar char="•"/>
            </a:pPr>
            <a:r>
              <a:rPr lang="en-US" b="0" dirty="0"/>
              <a:t>Timeline for cipher changes affecting MIS.ERCOT.COM, MISAPI. ERCOT.COM, &amp; API.WAN. ERCOT.COM</a:t>
            </a:r>
          </a:p>
        </p:txBody>
      </p:sp>
      <p:sp>
        <p:nvSpPr>
          <p:cNvPr id="13" name="Content Placeholder 12">
            <a:extLst>
              <a:ext uri="{FF2B5EF4-FFF2-40B4-BE49-F238E27FC236}">
                <a16:creationId xmlns:a16="http://schemas.microsoft.com/office/drawing/2014/main" id="{619804EA-9740-9589-9164-5FD489B897C1}"/>
              </a:ext>
            </a:extLst>
          </p:cNvPr>
          <p:cNvSpPr>
            <a:spLocks noGrp="1"/>
          </p:cNvSpPr>
          <p:nvPr>
            <p:ph sz="quarter" idx="16"/>
          </p:nvPr>
        </p:nvSpPr>
        <p:spPr>
          <a:noFill/>
        </p:spPr>
        <p:txBody>
          <a:bodyPr/>
          <a:lstStyle/>
          <a:p>
            <a:r>
              <a:rPr lang="en-US" dirty="0"/>
              <a:t>Outline:</a:t>
            </a:r>
          </a:p>
          <a:p>
            <a:pPr marL="342900" indent="274320">
              <a:buFont typeface="Arial" panose="020B0604020202020204" pitchFamily="34" charset="0"/>
              <a:buChar char="•"/>
            </a:pPr>
            <a:r>
              <a:rPr lang="en-US" b="0" dirty="0"/>
              <a:t>Timeline</a:t>
            </a:r>
          </a:p>
          <a:p>
            <a:pPr marL="342900" indent="274320">
              <a:buFont typeface="Arial" panose="020B0604020202020204" pitchFamily="34" charset="0"/>
              <a:buChar char="•"/>
            </a:pPr>
            <a:r>
              <a:rPr lang="en-US" b="0" dirty="0"/>
              <a:t>Action Required</a:t>
            </a:r>
          </a:p>
          <a:p>
            <a:pPr marL="342900" indent="274320">
              <a:buFont typeface="Arial" panose="020B0604020202020204" pitchFamily="34" charset="0"/>
              <a:buChar char="•"/>
            </a:pPr>
            <a:r>
              <a:rPr lang="en-US" b="0" dirty="0"/>
              <a:t>Objective</a:t>
            </a:r>
          </a:p>
          <a:p>
            <a:pPr marL="342900" indent="274320">
              <a:buFont typeface="Arial" panose="020B0604020202020204" pitchFamily="34" charset="0"/>
              <a:buChar char="•"/>
            </a:pPr>
            <a:r>
              <a:rPr lang="en-US" b="0" dirty="0"/>
              <a:t>Justification</a:t>
            </a:r>
          </a:p>
          <a:p>
            <a:pPr marL="342900" indent="274320">
              <a:buFont typeface="Arial" panose="020B0604020202020204" pitchFamily="34" charset="0"/>
              <a:buChar char="•"/>
            </a:pPr>
            <a:r>
              <a:rPr lang="en-US" b="0" dirty="0"/>
              <a:t>Communication</a:t>
            </a:r>
            <a:endParaRPr lang="en-US" dirty="0"/>
          </a:p>
          <a:p>
            <a:endParaRPr lang="en-US" dirty="0"/>
          </a:p>
        </p:txBody>
      </p:sp>
    </p:spTree>
    <p:extLst>
      <p:ext uri="{BB962C8B-B14F-4D97-AF65-F5344CB8AC3E}">
        <p14:creationId xmlns:p14="http://schemas.microsoft.com/office/powerpoint/2010/main" val="358461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6C0C0-0BCB-DB26-662D-330CD3E12C91}"/>
              </a:ext>
            </a:extLst>
          </p:cNvPr>
          <p:cNvSpPr>
            <a:spLocks noGrp="1"/>
          </p:cNvSpPr>
          <p:nvPr>
            <p:ph type="title"/>
          </p:nvPr>
        </p:nvSpPr>
        <p:spPr/>
        <p:txBody>
          <a:bodyPr/>
          <a:lstStyle/>
          <a:p>
            <a:r>
              <a:rPr lang="en-US" dirty="0"/>
              <a:t>Public Website Cipher Security Hardening</a:t>
            </a:r>
          </a:p>
        </p:txBody>
      </p:sp>
      <p:sp>
        <p:nvSpPr>
          <p:cNvPr id="3" name="Text Placeholder 2">
            <a:extLst>
              <a:ext uri="{FF2B5EF4-FFF2-40B4-BE49-F238E27FC236}">
                <a16:creationId xmlns:a16="http://schemas.microsoft.com/office/drawing/2014/main" id="{D7ECA840-0A0F-694A-41FD-891C8FA19C3A}"/>
              </a:ext>
            </a:extLst>
          </p:cNvPr>
          <p:cNvSpPr>
            <a:spLocks noGrp="1"/>
          </p:cNvSpPr>
          <p:nvPr>
            <p:ph type="body" sz="quarter" idx="16"/>
          </p:nvPr>
        </p:nvSpPr>
        <p:spPr/>
        <p:txBody>
          <a:bodyPr/>
          <a:lstStyle/>
          <a:p>
            <a:pPr marL="285750" indent="-285750">
              <a:buFont typeface="Arial" panose="020B0604020202020204" pitchFamily="34" charset="0"/>
              <a:buChar char="•"/>
            </a:pPr>
            <a:r>
              <a:rPr lang="en-US" b="1" dirty="0"/>
              <a:t>Timeline:</a:t>
            </a:r>
          </a:p>
          <a:p>
            <a:pPr lvl="1"/>
            <a:r>
              <a:rPr lang="en-US" sz="1200" dirty="0"/>
              <a:t>TESTMIS.ERCOT.COM and MIS.ERCOT.COM will be updated in the R3 release window.  As this site is GUI based, browsers will have no issues with the reduced TLS1.2 cipher list.</a:t>
            </a:r>
          </a:p>
          <a:p>
            <a:pPr lvl="1"/>
            <a:r>
              <a:rPr lang="en-US" sz="1200" dirty="0"/>
              <a:t>(MOTE API) TESTMISAPI.ERCOT.COM and TESTMISAPI.WAN.ERCOT.COM will be updated in the R4 release window. </a:t>
            </a:r>
          </a:p>
          <a:p>
            <a:pPr lvl="1"/>
            <a:r>
              <a:rPr lang="en-US" sz="1200" dirty="0"/>
              <a:t>MISAPI.ERCOT.COM and API.WAN.ERCOT.COM will be updated in the R5 release window. </a:t>
            </a:r>
          </a:p>
          <a:p>
            <a:endParaRPr lang="en-US" sz="1400" dirty="0"/>
          </a:p>
          <a:p>
            <a:pPr marL="285750" indent="-285750">
              <a:buFont typeface="Arial" panose="020B0604020202020204" pitchFamily="34" charset="0"/>
              <a:buChar char="•"/>
            </a:pPr>
            <a:r>
              <a:rPr lang="en-US" b="1" dirty="0"/>
              <a:t>Action Required:</a:t>
            </a:r>
          </a:p>
          <a:p>
            <a:pPr lvl="1"/>
            <a:r>
              <a:rPr lang="en-US" sz="1200" dirty="0"/>
              <a:t>MP personnel that administer programmatic access to ERCOT’s production and testing environments will need to ensure that MP systems used in communication with ERCOT External Web Services APIs support the use of strong TLS1.2 ciphers only. </a:t>
            </a:r>
          </a:p>
          <a:p>
            <a:pPr lvl="1"/>
            <a:r>
              <a:rPr lang="en-US" sz="1200" dirty="0"/>
              <a:t>Failure to test configuration changes in MOTE and make the required changes on the MP side prior to the Production change can cause connection errors and will prevent access to ERCOT External Web Services APIs.</a:t>
            </a:r>
          </a:p>
          <a:p>
            <a:endParaRPr lang="en-US" dirty="0"/>
          </a:p>
        </p:txBody>
      </p:sp>
      <p:sp>
        <p:nvSpPr>
          <p:cNvPr id="4" name="Slide Number Placeholder 3">
            <a:extLst>
              <a:ext uri="{FF2B5EF4-FFF2-40B4-BE49-F238E27FC236}">
                <a16:creationId xmlns:a16="http://schemas.microsoft.com/office/drawing/2014/main" id="{C31AA175-1712-7D6A-A857-023F303E9B5A}"/>
              </a:ext>
            </a:extLst>
          </p:cNvPr>
          <p:cNvSpPr>
            <a:spLocks noGrp="1"/>
          </p:cNvSpPr>
          <p:nvPr>
            <p:ph type="sldNum" sz="quarter" idx="12"/>
          </p:nvPr>
        </p:nvSpPr>
        <p:spPr/>
        <p:txBody>
          <a:bodyPr/>
          <a:lstStyle/>
          <a:p>
            <a:fld id="{BCDE79FB-97BA-492B-8D57-F1373F9ADA95}" type="slidenum">
              <a:rPr lang="en-US" smtClean="0"/>
              <a:t>2</a:t>
            </a:fld>
            <a:endParaRPr lang="en-US" dirty="0"/>
          </a:p>
        </p:txBody>
      </p:sp>
    </p:spTree>
    <p:extLst>
      <p:ext uri="{BB962C8B-B14F-4D97-AF65-F5344CB8AC3E}">
        <p14:creationId xmlns:p14="http://schemas.microsoft.com/office/powerpoint/2010/main" val="1876632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A86487-5000-DED0-B8C7-9D8AA45E1D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5EB70A-0A65-118B-00E4-AABC6EBA3BEA}"/>
              </a:ext>
            </a:extLst>
          </p:cNvPr>
          <p:cNvSpPr>
            <a:spLocks noGrp="1"/>
          </p:cNvSpPr>
          <p:nvPr>
            <p:ph type="title"/>
          </p:nvPr>
        </p:nvSpPr>
        <p:spPr/>
        <p:txBody>
          <a:bodyPr/>
          <a:lstStyle/>
          <a:p>
            <a:r>
              <a:rPr lang="en-US" dirty="0"/>
              <a:t>Public Website Cipher Security Hardening</a:t>
            </a:r>
          </a:p>
        </p:txBody>
      </p:sp>
      <p:sp>
        <p:nvSpPr>
          <p:cNvPr id="3" name="Text Placeholder 2">
            <a:extLst>
              <a:ext uri="{FF2B5EF4-FFF2-40B4-BE49-F238E27FC236}">
                <a16:creationId xmlns:a16="http://schemas.microsoft.com/office/drawing/2014/main" id="{31F8E394-6348-BE84-6FCC-F0D179A4B555}"/>
              </a:ext>
            </a:extLst>
          </p:cNvPr>
          <p:cNvSpPr>
            <a:spLocks noGrp="1"/>
          </p:cNvSpPr>
          <p:nvPr>
            <p:ph type="body" sz="quarter" idx="16"/>
          </p:nvPr>
        </p:nvSpPr>
        <p:spPr/>
        <p:txBody>
          <a:bodyPr/>
          <a:lstStyle/>
          <a:p>
            <a:pPr marL="285750" indent="-285750">
              <a:buFont typeface="Arial" panose="020B0604020202020204" pitchFamily="34" charset="0"/>
              <a:buChar char="•"/>
            </a:pPr>
            <a:r>
              <a:rPr lang="en-US" b="1" dirty="0"/>
              <a:t>Objective:</a:t>
            </a:r>
          </a:p>
          <a:p>
            <a:pPr lvl="1"/>
            <a:r>
              <a:rPr lang="en-US" sz="1200" dirty="0"/>
              <a:t>ERCOT is taking the first of many steps to mitigate potential security threats to ERCOT’s public facing websites. This round of changes is specifically addressing security concerns cipher suites supported in TLS1.2 communication.</a:t>
            </a:r>
          </a:p>
          <a:p>
            <a:pPr lvl="1"/>
            <a:r>
              <a:rPr lang="en-US" sz="1200" dirty="0"/>
              <a:t>ERCOT will be restricting cipher suites used to encrypt communication available for the public facing websites (MIS.ERCOT.COM, MISAPI.ERCOT.COM, API.WAN.ERCOT.COM) used by Market Participants (MPs).</a:t>
            </a:r>
          </a:p>
          <a:p>
            <a:pPr lvl="2"/>
            <a:r>
              <a:rPr lang="en-US" sz="1200" dirty="0"/>
              <a:t>This affects all Graphical User Interface (GUI) websites as well as all Application Programmatic Interfaces (API’s) connecting to ERCOT for ERCOT’s External Web Services (EWS), including submissions and Get List/Report functionality, Network Management System (NMS), and access to the </a:t>
            </a:r>
            <a:r>
              <a:rPr lang="en-US" sz="1200" dirty="0" err="1"/>
              <a:t>MarkeTrak</a:t>
            </a:r>
            <a:r>
              <a:rPr lang="en-US" sz="1200" dirty="0"/>
              <a:t> API.</a:t>
            </a:r>
          </a:p>
          <a:p>
            <a:endParaRPr lang="en-US" sz="1400" dirty="0"/>
          </a:p>
          <a:p>
            <a:pPr marL="285750" indent="-285750">
              <a:buFont typeface="Arial" panose="020B0604020202020204" pitchFamily="34" charset="0"/>
              <a:buChar char="•"/>
            </a:pPr>
            <a:r>
              <a:rPr lang="en-US" b="1" dirty="0"/>
              <a:t>Justification:</a:t>
            </a:r>
          </a:p>
          <a:p>
            <a:pPr lvl="1"/>
            <a:r>
              <a:rPr lang="en-US" sz="1200" dirty="0"/>
              <a:t>Compliance with National Institute of Standards and Technology (NIST) Federal Information Processing Standard (FIPS) 140-3, requires that all algorithms used within a certified module have been tested and validated by NIST's Cryptographic Module Validation Program (CMVP) and specified in their security policy.</a:t>
            </a:r>
          </a:p>
          <a:p>
            <a:pPr lvl="1"/>
            <a:r>
              <a:rPr lang="en-US" sz="1200" dirty="0"/>
              <a:t>ERCOT systems currently support Strong and Weak TLS1.2 ciphers.  This effort only removes those ciphers deemed as Weak according to NIST classification.</a:t>
            </a:r>
          </a:p>
          <a:p>
            <a:pPr lvl="1"/>
            <a:endParaRPr lang="en-US" sz="1200" dirty="0"/>
          </a:p>
          <a:p>
            <a:pPr marL="285750" indent="-285750">
              <a:buFont typeface="Arial" panose="020B0604020202020204" pitchFamily="34" charset="0"/>
              <a:buChar char="•"/>
            </a:pPr>
            <a:r>
              <a:rPr lang="en-US" b="1" dirty="0"/>
              <a:t>Communication:</a:t>
            </a:r>
          </a:p>
          <a:p>
            <a:pPr lvl="1"/>
            <a:r>
              <a:rPr lang="en-US" sz="1200" dirty="0"/>
              <a:t>ERCOT will communicate future changes including (but not limited to) the addition of TLS1.3 for sites not currently supporting TLS 1.3 later in 2026.</a:t>
            </a:r>
          </a:p>
          <a:p>
            <a:endParaRPr lang="en-US" dirty="0"/>
          </a:p>
        </p:txBody>
      </p:sp>
      <p:sp>
        <p:nvSpPr>
          <p:cNvPr id="4" name="Slide Number Placeholder 3">
            <a:extLst>
              <a:ext uri="{FF2B5EF4-FFF2-40B4-BE49-F238E27FC236}">
                <a16:creationId xmlns:a16="http://schemas.microsoft.com/office/drawing/2014/main" id="{590C9BF3-B775-A7C9-55F2-95E5528B3BD1}"/>
              </a:ext>
            </a:extLst>
          </p:cNvPr>
          <p:cNvSpPr>
            <a:spLocks noGrp="1"/>
          </p:cNvSpPr>
          <p:nvPr>
            <p:ph type="sldNum" sz="quarter" idx="12"/>
          </p:nvPr>
        </p:nvSpPr>
        <p:spPr/>
        <p:txBody>
          <a:bodyPr/>
          <a:lstStyle/>
          <a:p>
            <a:fld id="{BCDE79FB-97BA-492B-8D57-F1373F9ADA95}" type="slidenum">
              <a:rPr lang="en-US" smtClean="0"/>
              <a:t>3</a:t>
            </a:fld>
            <a:endParaRPr lang="en-US" dirty="0"/>
          </a:p>
        </p:txBody>
      </p:sp>
    </p:spTree>
    <p:extLst>
      <p:ext uri="{BB962C8B-B14F-4D97-AF65-F5344CB8AC3E}">
        <p14:creationId xmlns:p14="http://schemas.microsoft.com/office/powerpoint/2010/main" val="2820287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p:txBody>
          <a:bodyPr/>
          <a:lstStyle/>
          <a:p>
            <a:r>
              <a:rPr lang="en-US" dirty="0"/>
              <a:t>Questions/Comments?</a:t>
            </a:r>
          </a:p>
        </p:txBody>
      </p:sp>
      <p:sp>
        <p:nvSpPr>
          <p:cNvPr id="3" name="Text Placeholder 2">
            <a:extLst>
              <a:ext uri="{FF2B5EF4-FFF2-40B4-BE49-F238E27FC236}">
                <a16:creationId xmlns:a16="http://schemas.microsoft.com/office/drawing/2014/main" id="{7BF6A61A-D7C0-BEE7-3F65-3A3A70395BDB}"/>
              </a:ext>
            </a:extLst>
          </p:cNvPr>
          <p:cNvSpPr>
            <a:spLocks noGrp="1"/>
          </p:cNvSpPr>
          <p:nvPr>
            <p:ph type="body" sz="quarter" idx="13"/>
          </p:nvPr>
        </p:nvSpPr>
        <p:spPr/>
        <p:txBody>
          <a:bodyPr/>
          <a:lstStyle/>
          <a:p>
            <a:endParaRPr lang="en-US" dirty="0"/>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4</a:t>
            </a:fld>
            <a:endParaRPr lang="en-US" dirty="0"/>
          </a:p>
        </p:txBody>
      </p:sp>
    </p:spTree>
    <p:extLst>
      <p:ext uri="{BB962C8B-B14F-4D97-AF65-F5344CB8AC3E}">
        <p14:creationId xmlns:p14="http://schemas.microsoft.com/office/powerpoint/2010/main" val="3512297305"/>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754FD2-17D2-4534-9157-8CFDD0166132}">
  <ds:schemaRefs>
    <ds:schemaRef ds:uri="http://purl.org/dc/elements/1.1/"/>
    <ds:schemaRef ds:uri="3c917f14-8d40-4289-92aa-fd10f73581c9"/>
    <ds:schemaRef ds:uri="http://purl.org/dc/dcmitype/"/>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B57DC9A4-2D51-40CB-BA99-0BF7D516F6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A5F3B15-1EDA-47D5-B690-303F08E28C2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ERCOT Official PowerPoint Template - Public</Template>
  <TotalTime>17</TotalTime>
  <Words>477</Words>
  <Application>Microsoft Office PowerPoint</Application>
  <PresentationFormat>Widescreen</PresentationFormat>
  <Paragraphs>34</Paragraphs>
  <Slides>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Aptos</vt:lpstr>
      <vt:lpstr>Arial</vt:lpstr>
      <vt:lpstr>Wingdings</vt:lpstr>
      <vt:lpstr>Cover</vt:lpstr>
      <vt:lpstr>Page Design</vt:lpstr>
      <vt:lpstr>Public Website Cipher Security Hardening - Reminder    Leo Angele    March 26, 2026</vt:lpstr>
      <vt:lpstr>Public Website Cipher Security Hardening</vt:lpstr>
      <vt:lpstr>Public Website Cipher Security Hardening</vt:lpstr>
      <vt:lpstr>Questions/Comments?</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Angele, Leo</dc:creator>
  <cp:keywords/>
  <cp:lastModifiedBy>Angele, Leo</cp:lastModifiedBy>
  <cp:revision>3</cp:revision>
  <dcterms:created xsi:type="dcterms:W3CDTF">2026-03-19T20:43:23Z</dcterms:created>
  <dcterms:modified xsi:type="dcterms:W3CDTF">2026-03-19T21:44:03Z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