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4"/>
  </p:notesMasterIdLst>
  <p:handoutMasterIdLst>
    <p:handoutMasterId r:id="rId15"/>
  </p:handoutMasterIdLst>
  <p:sldIdLst>
    <p:sldId id="260" r:id="rId6"/>
    <p:sldId id="281" r:id="rId7"/>
    <p:sldId id="282" r:id="rId8"/>
    <p:sldId id="283" r:id="rId9"/>
    <p:sldId id="284" r:id="rId10"/>
    <p:sldId id="286" r:id="rId11"/>
    <p:sldId id="287" r:id="rId12"/>
    <p:sldId id="280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30" d="100"/>
          <a:sy n="130" d="100"/>
        </p:scale>
        <p:origin x="1092" y="33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Sreenivas.Badri@ercot.com" TargetMode="External"/><Relationship Id="rId2" Type="http://schemas.openxmlformats.org/officeDocument/2006/relationships/hyperlink" Target="mailto:Katherine.Li@ercot.com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2105561"/>
            <a:ext cx="54102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Outage Scheduler (OS) Enhancements Project Updates</a:t>
            </a:r>
          </a:p>
          <a:p>
            <a:endParaRPr lang="en-US" sz="2000" dirty="0"/>
          </a:p>
          <a:p>
            <a:r>
              <a:rPr lang="en-US" sz="1600" dirty="0"/>
              <a:t>Katherine Li</a:t>
            </a:r>
          </a:p>
          <a:p>
            <a:endParaRPr lang="en-US" sz="1600" dirty="0"/>
          </a:p>
          <a:p>
            <a:r>
              <a:rPr lang="en-US" sz="1600" dirty="0"/>
              <a:t>March 26, 2026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9F019A-8EDE-0569-A3BD-AD496B3798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E73D0-07CE-45CE-7F02-091229A46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Outage Scheduler (OS) Enhancements Project</a:t>
            </a:r>
            <a:endParaRPr lang="en-US" sz="2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CAD9C-256F-36B2-7F81-88F713A2A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90600"/>
            <a:ext cx="8458200" cy="5257800"/>
          </a:xfrm>
        </p:spPr>
        <p:txBody>
          <a:bodyPr/>
          <a:lstStyle/>
          <a:p>
            <a:pPr>
              <a:spcAft>
                <a:spcPts val="300"/>
              </a:spcAft>
            </a:pPr>
            <a:r>
              <a:rPr lang="en-US" sz="1600" i="1" dirty="0"/>
              <a:t>OS Enhancement introduces following changes</a:t>
            </a:r>
          </a:p>
          <a:p>
            <a:pPr lvl="1">
              <a:spcAft>
                <a:spcPts val="200"/>
              </a:spcAft>
              <a:buFont typeface="Courier New" panose="02070309020205020404" pitchFamily="49" charset="0"/>
              <a:buChar char="o"/>
            </a:pPr>
            <a:r>
              <a:rPr lang="en-US" sz="1200" i="1" dirty="0"/>
              <a:t>Provide new warning messages when proposed resource planned outage(s)  exceeding MSRPOC</a:t>
            </a:r>
          </a:p>
          <a:p>
            <a:pPr lvl="1">
              <a:spcAft>
                <a:spcPts val="200"/>
              </a:spcAft>
              <a:buFont typeface="Courier New" panose="02070309020205020404" pitchFamily="49" charset="0"/>
              <a:buChar char="o"/>
            </a:pPr>
            <a:r>
              <a:rPr lang="en-US" sz="1200" dirty="0"/>
              <a:t>Overlapping resource outages with zero HSL are not allowed</a:t>
            </a:r>
          </a:p>
          <a:p>
            <a:pPr lvl="1">
              <a:spcAft>
                <a:spcPts val="200"/>
              </a:spcAft>
              <a:buFont typeface="Courier New" panose="02070309020205020404" pitchFamily="49" charset="0"/>
              <a:buChar char="o"/>
            </a:pPr>
            <a:r>
              <a:rPr lang="en-US" sz="1200" dirty="0"/>
              <a:t>Overlapping resource outages with same LSL and/or HSL are allowed</a:t>
            </a:r>
          </a:p>
          <a:p>
            <a:pPr lvl="1">
              <a:spcAft>
                <a:spcPts val="200"/>
              </a:spcAft>
              <a:buFont typeface="Courier New" panose="02070309020205020404" pitchFamily="49" charset="0"/>
              <a:buChar char="o"/>
            </a:pPr>
            <a:r>
              <a:rPr lang="en-US" sz="1200" dirty="0"/>
              <a:t>For M2 outages, entering a Planned Start less than 1 day before the start is not allowed</a:t>
            </a:r>
          </a:p>
          <a:p>
            <a:pPr lvl="1">
              <a:spcAft>
                <a:spcPts val="200"/>
              </a:spcAft>
              <a:buFont typeface="Courier New" panose="02070309020205020404" pitchFamily="49" charset="0"/>
              <a:buChar char="o"/>
            </a:pPr>
            <a:r>
              <a:rPr lang="en-US" sz="1200" dirty="0"/>
              <a:t>For M3 outages, entering a Planned Start less than 3 days before the start is not allowed </a:t>
            </a:r>
          </a:p>
          <a:p>
            <a:pPr lvl="1">
              <a:spcAft>
                <a:spcPts val="200"/>
              </a:spcAft>
              <a:buFont typeface="Courier New" panose="02070309020205020404" pitchFamily="49" charset="0"/>
              <a:buChar char="o"/>
            </a:pPr>
            <a:r>
              <a:rPr lang="en-US" sz="1200" dirty="0"/>
              <a:t>If an Outage has a Nature of Work (</a:t>
            </a:r>
            <a:r>
              <a:rPr lang="en-US" sz="1200" dirty="0" err="1"/>
              <a:t>NofW</a:t>
            </a:r>
            <a:r>
              <a:rPr lang="en-US" sz="1200" dirty="0"/>
              <a:t>) of (“Other” or “Unknown”), it is required that</a:t>
            </a:r>
          </a:p>
          <a:p>
            <a:pPr lvl="2">
              <a:spcAft>
                <a:spcPts val="200"/>
              </a:spcAft>
              <a:buFont typeface="Courier New" panose="02070309020205020404" pitchFamily="49" charset="0"/>
              <a:buChar char="o"/>
            </a:pPr>
            <a:r>
              <a:rPr lang="en-US" sz="1200" dirty="0"/>
              <a:t>either change the </a:t>
            </a:r>
            <a:r>
              <a:rPr lang="en-US" sz="1200" dirty="0" err="1"/>
              <a:t>NofW</a:t>
            </a:r>
            <a:r>
              <a:rPr lang="en-US" sz="1200" dirty="0"/>
              <a:t>, If applicable, or a note must be added to the Supporting Notes section before the outage can be COMPLETED </a:t>
            </a:r>
          </a:p>
          <a:p>
            <a:pPr lvl="1">
              <a:spcAft>
                <a:spcPts val="200"/>
              </a:spcAft>
              <a:buFont typeface="Courier New" panose="02070309020205020404" pitchFamily="49" charset="0"/>
              <a:buChar char="o"/>
            </a:pPr>
            <a:r>
              <a:rPr lang="en-US" sz="1200" dirty="0"/>
              <a:t>If an Outage has a Nature of Work(</a:t>
            </a:r>
            <a:r>
              <a:rPr lang="en-US" sz="1200" dirty="0" err="1"/>
              <a:t>NofW</a:t>
            </a:r>
            <a:r>
              <a:rPr lang="en-US" sz="1200" dirty="0"/>
              <a:t>) that is not (“Other” or “Unknown”), it may only be changed to a different </a:t>
            </a:r>
            <a:r>
              <a:rPr lang="en-US" sz="1200" dirty="0" err="1"/>
              <a:t>NofW</a:t>
            </a:r>
            <a:r>
              <a:rPr lang="en-US" sz="1200" dirty="0"/>
              <a:t> that is not (“Other” or “Unknown”)</a:t>
            </a:r>
          </a:p>
          <a:p>
            <a:pPr lvl="2">
              <a:spcAft>
                <a:spcPts val="200"/>
              </a:spcAft>
              <a:buFont typeface="Courier New" panose="02070309020205020404" pitchFamily="49" charset="0"/>
              <a:buChar char="o"/>
            </a:pPr>
            <a:r>
              <a:rPr lang="en-US" sz="1200" dirty="0"/>
              <a:t>The only time we expect a </a:t>
            </a:r>
            <a:r>
              <a:rPr lang="en-US" sz="1200" dirty="0" err="1"/>
              <a:t>NofW</a:t>
            </a:r>
            <a:r>
              <a:rPr lang="en-US" sz="1200" dirty="0"/>
              <a:t> of (“Other” or “Unknown”) is when an outage is created. </a:t>
            </a:r>
            <a:endParaRPr lang="en-US" sz="1200" b="1" dirty="0"/>
          </a:p>
          <a:p>
            <a:pPr marL="0" indent="0">
              <a:buNone/>
            </a:pPr>
            <a:endParaRPr lang="en-US" sz="1600" b="1" dirty="0"/>
          </a:p>
          <a:p>
            <a:r>
              <a:rPr lang="en-US" sz="1600" dirty="0"/>
              <a:t>There are no XSD changes. </a:t>
            </a:r>
          </a:p>
          <a:p>
            <a:pPr marL="0" indent="0">
              <a:buNone/>
            </a:pPr>
            <a:endParaRPr lang="en-US" sz="1600" dirty="0"/>
          </a:p>
          <a:p>
            <a:r>
              <a:rPr lang="en-US" sz="1600" dirty="0"/>
              <a:t>These changes are available in MOTE for Market Participants testing from the week of February 2, 2026.</a:t>
            </a:r>
          </a:p>
          <a:p>
            <a:endParaRPr lang="en-US" sz="1600" dirty="0"/>
          </a:p>
          <a:p>
            <a:r>
              <a:rPr lang="en-US" sz="1600" dirty="0"/>
              <a:t>OS Enhancement Project is planned for</a:t>
            </a:r>
            <a:r>
              <a:rPr lang="en-US" sz="1600" b="1" u="sng" dirty="0">
                <a:highlight>
                  <a:srgbClr val="FFFF00"/>
                </a:highlight>
              </a:rPr>
              <a:t> Go-Live </a:t>
            </a:r>
            <a:r>
              <a:rPr lang="en-US" sz="1600" dirty="0"/>
              <a:t>in March (R3) release on </a:t>
            </a:r>
            <a:r>
              <a:rPr lang="en-US" sz="1600" b="1" u="sng" dirty="0"/>
              <a:t>03/26/2026</a:t>
            </a:r>
            <a:r>
              <a:rPr lang="en-US" sz="1600" dirty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152024-766B-77BC-9051-3473B30FDF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836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FCC6CF-4F54-2C46-F9E3-FF068D77BC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B0BCC-5D39-1C19-60E3-52D64714D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Sample 1 - Overlapping Resource Outages With Zero HSL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BE46FB-04FF-5758-A012-72537DA7B5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762000"/>
            <a:ext cx="8534400" cy="5052221"/>
          </a:xfrm>
        </p:spPr>
        <p:txBody>
          <a:bodyPr/>
          <a:lstStyle/>
          <a:p>
            <a:r>
              <a:rPr lang="en-US" sz="1600" dirty="0"/>
              <a:t>Overlapping resource outages with Zero HSL are not allowed.</a:t>
            </a:r>
          </a:p>
          <a:p>
            <a:pPr marL="0" indent="0">
              <a:buNone/>
            </a:pPr>
            <a:endParaRPr lang="en-US" sz="16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7DFDB2-AE3E-0F7C-8839-F9458E6B9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C052F59-F8F2-07AD-3CEE-F4BD76C33F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400" y="5693173"/>
            <a:ext cx="8712200" cy="63142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71F79ACE-6D15-DA04-61B7-2BCC196ECC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8090" y="1140247"/>
            <a:ext cx="5956300" cy="4223212"/>
          </a:xfrm>
          <a:prstGeom prst="rect">
            <a:avLst/>
          </a:prstGeom>
        </p:spPr>
      </p:pic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CDBD2EFB-2185-50D6-2453-54E4AAC95056}"/>
              </a:ext>
            </a:extLst>
          </p:cNvPr>
          <p:cNvCxnSpPr>
            <a:cxnSpLocks/>
          </p:cNvCxnSpPr>
          <p:nvPr/>
        </p:nvCxnSpPr>
        <p:spPr>
          <a:xfrm>
            <a:off x="3149600" y="3587217"/>
            <a:ext cx="2260600" cy="21059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50E1CAA2-8D51-8781-F0F6-645FE6C11063}"/>
              </a:ext>
            </a:extLst>
          </p:cNvPr>
          <p:cNvCxnSpPr>
            <a:cxnSpLocks/>
          </p:cNvCxnSpPr>
          <p:nvPr/>
        </p:nvCxnSpPr>
        <p:spPr>
          <a:xfrm>
            <a:off x="4318000" y="3587217"/>
            <a:ext cx="1625600" cy="21059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29DD84C2-05D6-71F9-27DC-DE7AAF7A26A5}"/>
              </a:ext>
            </a:extLst>
          </p:cNvPr>
          <p:cNvSpPr txBox="1"/>
          <p:nvPr/>
        </p:nvSpPr>
        <p:spPr>
          <a:xfrm>
            <a:off x="355600" y="5363458"/>
            <a:ext cx="20410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Existing Outage:</a:t>
            </a:r>
          </a:p>
        </p:txBody>
      </p:sp>
    </p:spTree>
    <p:extLst>
      <p:ext uri="{BB962C8B-B14F-4D97-AF65-F5344CB8AC3E}">
        <p14:creationId xmlns:p14="http://schemas.microsoft.com/office/powerpoint/2010/main" val="1982979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BE31FC-5E73-E457-D088-A0F4A0A05E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83629C-E1FE-F485-D586-9BB7BCA2A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929" y="762000"/>
            <a:ext cx="8534400" cy="5052221"/>
          </a:xfrm>
        </p:spPr>
        <p:txBody>
          <a:bodyPr/>
          <a:lstStyle/>
          <a:p>
            <a:r>
              <a:rPr lang="en-US" sz="1600" dirty="0"/>
              <a:t>Overlapping resource outages with same LSL &amp; HSL are not allowed.</a:t>
            </a:r>
          </a:p>
          <a:p>
            <a:pPr marL="0" indent="0">
              <a:buNone/>
            </a:pPr>
            <a:endParaRPr lang="en-US" sz="1600" dirty="0"/>
          </a:p>
          <a:p>
            <a:endParaRPr lang="en-US" sz="16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4754D7-A60A-43E7-3EC0-237AB25716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A64A688-3F20-E1BB-EA4B-38B5181DC6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1140791"/>
            <a:ext cx="5867400" cy="4398403"/>
          </a:xfrm>
          <a:prstGeom prst="rect">
            <a:avLst/>
          </a:prstGeom>
        </p:spPr>
      </p:pic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0A8E7A77-0B00-5C41-C71F-5266853FC448}"/>
              </a:ext>
            </a:extLst>
          </p:cNvPr>
          <p:cNvCxnSpPr>
            <a:cxnSpLocks/>
          </p:cNvCxnSpPr>
          <p:nvPr/>
        </p:nvCxnSpPr>
        <p:spPr>
          <a:xfrm>
            <a:off x="3314700" y="3733800"/>
            <a:ext cx="1943100" cy="18968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98057684-1B70-5A81-35AD-A47E02FADD75}"/>
              </a:ext>
            </a:extLst>
          </p:cNvPr>
          <p:cNvCxnSpPr>
            <a:cxnSpLocks/>
          </p:cNvCxnSpPr>
          <p:nvPr/>
        </p:nvCxnSpPr>
        <p:spPr>
          <a:xfrm>
            <a:off x="4572000" y="3733800"/>
            <a:ext cx="1333500" cy="19043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">
            <a:extLst>
              <a:ext uri="{FF2B5EF4-FFF2-40B4-BE49-F238E27FC236}">
                <a16:creationId xmlns:a16="http://schemas.microsoft.com/office/drawing/2014/main" id="{1A886D7C-8F3B-2470-938D-3D7DBC85D5C8}"/>
              </a:ext>
            </a:extLst>
          </p:cNvPr>
          <p:cNvSpPr txBox="1">
            <a:spLocks/>
          </p:cNvSpPr>
          <p:nvPr/>
        </p:nvSpPr>
        <p:spPr>
          <a:xfrm>
            <a:off x="440871" y="251224"/>
            <a:ext cx="8458200" cy="51831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/>
              <a:t>Sample 2 - Overlapping Resource Outages with Same LSL &amp; HSL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759AA6E-894C-BBF6-1169-9F482A066E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673" y="5707238"/>
            <a:ext cx="8933707" cy="61775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7A7BB84-65FB-1B02-03E5-812E184DBC5F}"/>
              </a:ext>
            </a:extLst>
          </p:cNvPr>
          <p:cNvSpPr txBox="1"/>
          <p:nvPr/>
        </p:nvSpPr>
        <p:spPr>
          <a:xfrm>
            <a:off x="351609" y="5380827"/>
            <a:ext cx="20410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Existing Outage:</a:t>
            </a:r>
          </a:p>
        </p:txBody>
      </p:sp>
    </p:spTree>
    <p:extLst>
      <p:ext uri="{BB962C8B-B14F-4D97-AF65-F5344CB8AC3E}">
        <p14:creationId xmlns:p14="http://schemas.microsoft.com/office/powerpoint/2010/main" val="3027793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414D35-2DE7-9033-69E0-4F9ED500FE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5D520-1395-34FF-D664-C41BDC1CB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Sample 3 – Outages with </a:t>
            </a:r>
            <a:r>
              <a:rPr lang="en-US" sz="2000" i="1" dirty="0"/>
              <a:t>Nature of Work</a:t>
            </a:r>
            <a:r>
              <a:rPr lang="en-US" sz="2000" dirty="0"/>
              <a:t> of </a:t>
            </a:r>
            <a:r>
              <a:rPr lang="en-US" sz="2000" i="1" dirty="0"/>
              <a:t>Other</a:t>
            </a:r>
            <a:r>
              <a:rPr lang="en-US" sz="2000" dirty="0"/>
              <a:t> or </a:t>
            </a:r>
            <a:r>
              <a:rPr lang="en-US" sz="2000" i="1" dirty="0"/>
              <a:t>Unknown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429AB3-B99C-40FF-C463-8A964B5A6B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02889"/>
            <a:ext cx="8534400" cy="5052221"/>
          </a:xfrm>
        </p:spPr>
        <p:txBody>
          <a:bodyPr/>
          <a:lstStyle/>
          <a:p>
            <a:r>
              <a:rPr lang="en-US" sz="1600" dirty="0"/>
              <a:t>A warning would be displayed for an outage with </a:t>
            </a:r>
            <a:r>
              <a:rPr lang="en-US" sz="1600" i="1" dirty="0"/>
              <a:t>Nature of Work</a:t>
            </a:r>
            <a:r>
              <a:rPr lang="en-US" sz="1600" dirty="0"/>
              <a:t> as </a:t>
            </a:r>
            <a:r>
              <a:rPr lang="en-US" sz="1600" i="1" dirty="0"/>
              <a:t>Others or Unknown </a:t>
            </a:r>
            <a:r>
              <a:rPr lang="en-US" sz="1600" dirty="0"/>
              <a:t>if </a:t>
            </a:r>
            <a:r>
              <a:rPr lang="en-US" sz="1600" i="1" dirty="0"/>
              <a:t>Supporting Information</a:t>
            </a:r>
            <a:r>
              <a:rPr lang="en-US" sz="1600" dirty="0"/>
              <a:t> is </a:t>
            </a:r>
            <a:r>
              <a:rPr lang="en-US" sz="1600" b="1" u="sng" dirty="0"/>
              <a:t>NOT</a:t>
            </a:r>
            <a:r>
              <a:rPr lang="en-US" sz="1600" dirty="0"/>
              <a:t> provided and the outage would be in pending complete.</a:t>
            </a:r>
          </a:p>
          <a:p>
            <a:pPr marL="57150" indent="0">
              <a:buNone/>
            </a:pPr>
            <a:r>
              <a:rPr lang="en-US" sz="1300" dirty="0"/>
              <a:t>      </a:t>
            </a:r>
          </a:p>
          <a:p>
            <a:pPr marL="57150" indent="0">
              <a:buNone/>
            </a:pPr>
            <a:r>
              <a:rPr lang="en-US" sz="1000" i="1" dirty="0"/>
              <a:t>- Support Information</a:t>
            </a:r>
            <a:r>
              <a:rPr lang="en-US" sz="1000" dirty="0"/>
              <a:t> is needed when ending an outage                            -  Outage is ended successfully with </a:t>
            </a:r>
            <a:r>
              <a:rPr lang="en-US" sz="1000" i="1" dirty="0"/>
              <a:t>Supporting Information pro</a:t>
            </a:r>
            <a:r>
              <a:rPr lang="en-US" sz="1000" dirty="0"/>
              <a:t>vided.</a:t>
            </a:r>
          </a:p>
          <a:p>
            <a:pPr lvl="1"/>
            <a:endParaRPr lang="en-US" sz="12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080779-DDA1-2D85-7D17-BE6B8FDDC3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DF92EE0-19DE-A45F-AECB-FE846FD960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955290"/>
            <a:ext cx="3888260" cy="430641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F528D33-63E5-8BD8-0ED9-A684081608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4860" y="1951710"/>
            <a:ext cx="3993495" cy="4306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0978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0E8664-3080-F27A-C6D9-96D98798F0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7E17E8-2A60-0565-5CEA-6646972079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Sample 4 – Resource Planned Outage Limits Warning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6B288B-107C-0030-2544-F251240723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761" y="902889"/>
            <a:ext cx="8534400" cy="5052221"/>
          </a:xfrm>
        </p:spPr>
        <p:txBody>
          <a:bodyPr/>
          <a:lstStyle/>
          <a:p>
            <a:r>
              <a:rPr lang="en-US" sz="1600" dirty="0"/>
              <a:t>A new warning messages is provided when a proposed resource planned outage exceeding RPOL (Resource Planned Outage Limit).</a:t>
            </a:r>
          </a:p>
          <a:p>
            <a:endParaRPr lang="en-US" sz="800" dirty="0"/>
          </a:p>
          <a:p>
            <a:endParaRPr lang="en-US" sz="800" dirty="0"/>
          </a:p>
          <a:p>
            <a:pPr marL="457200" lvl="1" indent="0">
              <a:buNone/>
            </a:pPr>
            <a:endParaRPr lang="en-US" sz="12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8BF65E-7827-A442-AAD6-386550F2B6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A2D4939-87F2-7926-6C88-992088B31B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1575618"/>
            <a:ext cx="6096000" cy="449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4623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813DEC-A590-F33B-0237-750ECDCA72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45242-CA23-8E7A-2298-C1E31B6D8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Sample 5 – Maintenance 2 and Maintenance 3 Outage </a:t>
            </a:r>
            <a:r>
              <a:rPr lang="en-US" sz="2000" i="1" dirty="0"/>
              <a:t>Planned Start</a:t>
            </a:r>
            <a:endParaRPr lang="en-US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9D3245-98A3-3B74-4059-1D946BCD48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12414"/>
            <a:ext cx="8534400" cy="303503"/>
          </a:xfrm>
        </p:spPr>
        <p:txBody>
          <a:bodyPr/>
          <a:lstStyle/>
          <a:p>
            <a:pPr marL="0" indent="0">
              <a:buNone/>
            </a:pPr>
            <a:r>
              <a:rPr lang="en-US" sz="1400" dirty="0"/>
              <a:t>- Maintenance 2 </a:t>
            </a:r>
            <a:r>
              <a:rPr lang="en-US" sz="1400" i="1" dirty="0"/>
              <a:t>Planned Start</a:t>
            </a:r>
            <a:r>
              <a:rPr lang="en-US" sz="1400" dirty="0"/>
              <a:t> &lt; one day                     - Maintenance 3 </a:t>
            </a:r>
            <a:r>
              <a:rPr lang="en-US" sz="1400" i="1" dirty="0"/>
              <a:t>Planned Start</a:t>
            </a:r>
            <a:r>
              <a:rPr lang="en-US" sz="1400" dirty="0"/>
              <a:t> &lt; three days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1B4AFD-79F7-C229-5AA2-8C749519E3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144ACA1-EFF3-0EA4-6FDF-EE2ACA46D8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473" y="1247627"/>
            <a:ext cx="4395865" cy="485924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E90C776-90B4-06B4-0572-D05E395946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400" y="1247627"/>
            <a:ext cx="4274127" cy="4859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00329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5685F-1180-4531-A811-679650ADF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5348D-3465-46B4-89D9-D0499BC1F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257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    </a:t>
            </a:r>
          </a:p>
          <a:p>
            <a:pPr marL="0" indent="0">
              <a:buNone/>
            </a:pPr>
            <a:r>
              <a:rPr lang="en-US" sz="2000" dirty="0"/>
              <a:t>You can reach following contacts for any questions and feedback</a:t>
            </a:r>
          </a:p>
          <a:p>
            <a:pPr marL="0" indent="0">
              <a:buNone/>
            </a:pPr>
            <a:endParaRPr lang="en-US" sz="2000" dirty="0"/>
          </a:p>
          <a:p>
            <a:pPr marL="400050" lvl="1" indent="0">
              <a:buNone/>
            </a:pPr>
            <a:r>
              <a:rPr lang="en-US" sz="1800" dirty="0">
                <a:hlinkClick r:id="rId2"/>
              </a:rPr>
              <a:t>Katherine.Li@ercot.com</a:t>
            </a:r>
            <a:r>
              <a:rPr lang="en-US" sz="1800" dirty="0"/>
              <a:t> </a:t>
            </a:r>
          </a:p>
          <a:p>
            <a:pPr marL="400050" lvl="1" indent="0">
              <a:buNone/>
            </a:pPr>
            <a:r>
              <a:rPr lang="en-US" sz="1800" dirty="0"/>
              <a:t>or </a:t>
            </a:r>
          </a:p>
          <a:p>
            <a:pPr marL="400050" lvl="1" indent="0">
              <a:buNone/>
            </a:pPr>
            <a:r>
              <a:rPr lang="en-US" sz="1800" dirty="0">
                <a:hlinkClick r:id="rId3"/>
              </a:rPr>
              <a:t>Sreenivas.Badri@ercot.com</a:t>
            </a:r>
            <a:r>
              <a:rPr lang="en-US" sz="1800" dirty="0"/>
              <a:t> 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A37C10-9C43-4D1E-A853-17126AC6B9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500615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2" ma:contentTypeDescription="Create a new document." ma:contentTypeScope="" ma:versionID="63b4750df494f1e899998ba0dd64b59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26b17897b0dee42c4ef932dfddf4050e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843EB0A4-50A9-4E33-98AC-BC2B61C8A1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terms/"/>
    <ds:schemaRef ds:uri="http://schemas.openxmlformats.org/package/2006/metadata/core-properties"/>
    <ds:schemaRef ds:uri="http://purl.org/dc/dcmitype/"/>
    <ds:schemaRef ds:uri="http://www.w3.org/XML/1998/namespace"/>
    <ds:schemaRef ds:uri="http://schemas.microsoft.com/office/infopath/2007/PartnerControls"/>
    <ds:schemaRef ds:uri="c34af464-7aa1-4edd-9be4-83dffc1cb92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4947</TotalTime>
  <Words>449</Words>
  <Application>Microsoft Office PowerPoint</Application>
  <PresentationFormat>On-screen Show (4:3)</PresentationFormat>
  <Paragraphs>55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Courier New</vt:lpstr>
      <vt:lpstr>1_Custom Design</vt:lpstr>
      <vt:lpstr>Office Theme</vt:lpstr>
      <vt:lpstr>PowerPoint Presentation</vt:lpstr>
      <vt:lpstr>Outage Scheduler (OS) Enhancements Project</vt:lpstr>
      <vt:lpstr>Sample 1 - Overlapping Resource Outages With Zero HSL</vt:lpstr>
      <vt:lpstr>PowerPoint Presentation</vt:lpstr>
      <vt:lpstr>Sample 3 – Outages with Nature of Work of Other or Unknown</vt:lpstr>
      <vt:lpstr>Sample 4 – Resource Planned Outage Limits Warning</vt:lpstr>
      <vt:lpstr>Sample 5 – Maintenance 2 and Maintenance 3 Outage Planned Start</vt:lpstr>
      <vt:lpstr>Questions?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Li, Katherine</cp:lastModifiedBy>
  <cp:revision>96</cp:revision>
  <cp:lastPrinted>2016-01-21T20:53:15Z</cp:lastPrinted>
  <dcterms:created xsi:type="dcterms:W3CDTF">2016-01-21T15:20:31Z</dcterms:created>
  <dcterms:modified xsi:type="dcterms:W3CDTF">2026-03-25T00:32:51Z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2024-02-20T13:03:33Z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6e019d9d-d939-4c70-8667-61352cf99a06</vt:lpwstr>
  </property>
  <property fmtid="{D5CDD505-2E9C-101B-9397-08002B2CF9AE}" pid="9" name="MSIP_Label_7084cbda-52b8-46fb-a7b7-cb5bd465ed85_ContentBits">
    <vt:lpwstr>0</vt:lpwstr>
  </property>
</Properties>
</file>