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2" r:id="rId6"/>
    <p:sldId id="273" r:id="rId7"/>
    <p:sldId id="274" r:id="rId8"/>
    <p:sldId id="275" r:id="rId9"/>
    <p:sldId id="276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2142AE-CA57-4F37-B1CF-7113FBA2D250}" v="2" dt="2026-03-25T11:39:25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custSel modSld">
      <pc:chgData name="Badri, Sreenivas" userId="0b43dccd-042e-4be0-871d-afa1d90d6a2e" providerId="ADAL" clId="{467F39DD-4CFE-45E1-AA25-A1A8C9F836D1}" dt="2026-03-25T11:42:31.759" v="213" actId="20577"/>
      <pc:docMkLst>
        <pc:docMk/>
      </pc:docMkLst>
      <pc:sldChg chg="modSp mod">
        <pc:chgData name="Badri, Sreenivas" userId="0b43dccd-042e-4be0-871d-afa1d90d6a2e" providerId="ADAL" clId="{467F39DD-4CFE-45E1-AA25-A1A8C9F836D1}" dt="2026-03-25T11:42:31.759" v="213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3-25T11:42:31.759" v="213" actId="20577"/>
          <ac:spMkLst>
            <pc:docMk/>
            <pc:sldMk cId="3584611109" sldId="272"/>
            <ac:spMk id="3" creationId="{615B13E4-0736-0930-384F-941950A5768F}"/>
          </ac:spMkLst>
        </pc:spChg>
        <pc:spChg chg="mod">
          <ac:chgData name="Badri, Sreenivas" userId="0b43dccd-042e-4be0-871d-afa1d90d6a2e" providerId="ADAL" clId="{467F39DD-4CFE-45E1-AA25-A1A8C9F836D1}" dt="2026-03-25T11:37:16.370" v="46" actId="6549"/>
          <ac:spMkLst>
            <pc:docMk/>
            <pc:sldMk cId="3584611109" sldId="272"/>
            <ac:spMk id="4" creationId="{AD499839-B798-E7B3-DB15-49FAE56390EE}"/>
          </ac:spMkLst>
        </pc:spChg>
        <pc:spChg chg="mod">
          <ac:chgData name="Badri, Sreenivas" userId="0b43dccd-042e-4be0-871d-afa1d90d6a2e" providerId="ADAL" clId="{467F39DD-4CFE-45E1-AA25-A1A8C9F836D1}" dt="2026-03-25T11:35:13.146" v="31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addSp delSp modSp mod">
        <pc:chgData name="Badri, Sreenivas" userId="0b43dccd-042e-4be0-871d-afa1d90d6a2e" providerId="ADAL" clId="{467F39DD-4CFE-45E1-AA25-A1A8C9F836D1}" dt="2026-03-25T11:37:42.359" v="48" actId="478"/>
        <pc:sldMkLst>
          <pc:docMk/>
          <pc:sldMk cId="528621009" sldId="273"/>
        </pc:sldMkLst>
        <pc:spChg chg="del">
          <ac:chgData name="Badri, Sreenivas" userId="0b43dccd-042e-4be0-871d-afa1d90d6a2e" providerId="ADAL" clId="{467F39DD-4CFE-45E1-AA25-A1A8C9F836D1}" dt="2026-03-25T11:37:30.425" v="47" actId="478"/>
          <ac:spMkLst>
            <pc:docMk/>
            <pc:sldMk cId="528621009" sldId="273"/>
            <ac:spMk id="3" creationId="{4B092D25-2593-3505-E293-9C668ABD3202}"/>
          </ac:spMkLst>
        </pc:spChg>
        <pc:spChg chg="add del mod">
          <ac:chgData name="Badri, Sreenivas" userId="0b43dccd-042e-4be0-871d-afa1d90d6a2e" providerId="ADAL" clId="{467F39DD-4CFE-45E1-AA25-A1A8C9F836D1}" dt="2026-03-25T11:37:42.359" v="48" actId="478"/>
          <ac:spMkLst>
            <pc:docMk/>
            <pc:sldMk cId="528621009" sldId="273"/>
            <ac:spMk id="7" creationId="{C399DF3B-C0D6-4E4E-7F7A-617D36326576}"/>
          </ac:spMkLst>
        </pc:spChg>
      </pc:sldChg>
      <pc:sldChg chg="modSp mod">
        <pc:chgData name="Badri, Sreenivas" userId="0b43dccd-042e-4be0-871d-afa1d90d6a2e" providerId="ADAL" clId="{467F39DD-4CFE-45E1-AA25-A1A8C9F836D1}" dt="2026-03-25T11:38:09.660" v="52" actId="20577"/>
        <pc:sldMkLst>
          <pc:docMk/>
          <pc:sldMk cId="1017674802" sldId="275"/>
        </pc:sldMkLst>
        <pc:spChg chg="mod">
          <ac:chgData name="Badri, Sreenivas" userId="0b43dccd-042e-4be0-871d-afa1d90d6a2e" providerId="ADAL" clId="{467F39DD-4CFE-45E1-AA25-A1A8C9F836D1}" dt="2026-03-25T11:38:09.660" v="52" actId="20577"/>
          <ac:spMkLst>
            <pc:docMk/>
            <pc:sldMk cId="1017674802" sldId="275"/>
            <ac:spMk id="4" creationId="{FDA9258C-19A0-B4F7-F773-D977AE3B3E01}"/>
          </ac:spMkLst>
        </pc:spChg>
      </pc:sldChg>
      <pc:sldChg chg="modSp mod">
        <pc:chgData name="Badri, Sreenivas" userId="0b43dccd-042e-4be0-871d-afa1d90d6a2e" providerId="ADAL" clId="{467F39DD-4CFE-45E1-AA25-A1A8C9F836D1}" dt="2026-03-25T11:38:24.676" v="70" actId="20577"/>
        <pc:sldMkLst>
          <pc:docMk/>
          <pc:sldMk cId="488149739" sldId="276"/>
        </pc:sldMkLst>
        <pc:spChg chg="mod">
          <ac:chgData name="Badri, Sreenivas" userId="0b43dccd-042e-4be0-871d-afa1d90d6a2e" providerId="ADAL" clId="{467F39DD-4CFE-45E1-AA25-A1A8C9F836D1}" dt="2026-03-25T11:38:24.676" v="70" actId="20577"/>
          <ac:spMkLst>
            <pc:docMk/>
            <pc:sldMk cId="488149739" sldId="276"/>
            <ac:spMk id="4" creationId="{38BE8858-36B8-A681-3A62-581B4B975D8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hyperlink" Target="https://github.com/ercot/api-specs/tree/ews_NPRR1188/ews/xsd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NPRR 1188 – Market Applications and API XSD changes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b="0" dirty="0"/>
              <a:t>Xiangjun Xu</a:t>
            </a:r>
            <a:br>
              <a:rPr lang="en-US" sz="1800" b="0" dirty="0"/>
            </a:br>
            <a:r>
              <a:rPr lang="en-US" sz="1800" b="0" dirty="0"/>
              <a:t>Susan Jinright</a:t>
            </a: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March 26,2026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NPRR 1188 overview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SCED and DAM changes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Market Manager UI &amp; External webservice changes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NPRR 1188 project is in requirements development and design phase, impacts QSEs Market Submissions EWS APIs.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1188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55032"/>
            <a:ext cx="11163300" cy="31407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NPRR 1188 enables nodal dispatch for Controllable Load Resources (CLR) that are not ALR’s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Aggregate Load Resources (ALR) will continue to be settled at Load Zones (LZ)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Resource Nodes (RN) and ERCOT-Polled Settlement (EPS) meters will be added for CLR’s that are not ALR’s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Target go-live date: Q4 2026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9B842-A33A-FB57-FD12-9F315405A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E10A2-31E9-6CC1-8C0F-F865ADF7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BDBB63-B727-C06D-D6ED-9DE8F0AD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SCED and DAM Changes for CLR’s that are not ALR’s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099649-9803-4E86-863D-F06FBFDBAE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34716"/>
            <a:ext cx="11163300" cy="3261060"/>
          </a:xfrm>
        </p:spPr>
        <p:txBody>
          <a:bodyPr/>
          <a:lstStyle/>
          <a:p>
            <a:r>
              <a:rPr lang="en-US" dirty="0"/>
              <a:t>SCED</a:t>
            </a:r>
          </a:p>
          <a:p>
            <a:pPr marL="834390" lvl="1" indent="-285750"/>
            <a:r>
              <a:rPr lang="en-US" dirty="0"/>
              <a:t>Changed from LZ to nodal dispatch</a:t>
            </a:r>
          </a:p>
          <a:p>
            <a:pPr marL="834390" lvl="1" indent="-285750"/>
            <a:r>
              <a:rPr lang="en-US" dirty="0"/>
              <a:t>EPS meters and RN’s will be added </a:t>
            </a:r>
          </a:p>
          <a:p>
            <a:pPr marL="834390" lvl="1" indent="-285750"/>
            <a:r>
              <a:rPr lang="en-US" dirty="0"/>
              <a:t>New telemetry: ONTEST and ONHOLD – basepoint will be set to telemetry MW </a:t>
            </a:r>
          </a:p>
          <a:p>
            <a:pPr marL="834390" lvl="1" indent="-285750"/>
            <a:r>
              <a:rPr lang="en-US" dirty="0"/>
              <a:t>OUTL status – not consuming energy, telemetry MW = 0</a:t>
            </a:r>
          </a:p>
          <a:p>
            <a:r>
              <a:rPr lang="en-US" dirty="0"/>
              <a:t>DAM</a:t>
            </a:r>
          </a:p>
          <a:p>
            <a:pPr marL="834390" lvl="1" indent="-285750"/>
            <a:r>
              <a:rPr lang="en-US" dirty="0"/>
              <a:t>Can submit energy bids for DAM Ahead Market</a:t>
            </a:r>
          </a:p>
          <a:p>
            <a:pPr marL="834390" lvl="1" indent="-285750"/>
            <a:r>
              <a:rPr lang="en-US" dirty="0"/>
              <a:t>RN’s will be added</a:t>
            </a:r>
          </a:p>
          <a:p>
            <a:pPr marL="834390" lvl="1" indent="-285750"/>
            <a:r>
              <a:rPr lang="en-US" dirty="0"/>
              <a:t>DAM LPC = 0, dispatch range will be [0, MPC-LPC] in DAM</a:t>
            </a:r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Webservice XSD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1BA3A-D55F-2884-89E6-3B36C2CAFB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2000" y="1064905"/>
            <a:ext cx="11163300" cy="585285"/>
          </a:xfrm>
        </p:spPr>
        <p:txBody>
          <a:bodyPr/>
          <a:lstStyle/>
          <a:p>
            <a:r>
              <a:rPr lang="en-US" dirty="0" err="1"/>
              <a:t>RTMEnergyBid</a:t>
            </a:r>
            <a:r>
              <a:rPr lang="en-US" dirty="0"/>
              <a:t> will be renamed to </a:t>
            </a:r>
            <a:r>
              <a:rPr lang="en-US" dirty="0" err="1"/>
              <a:t>EnergyBidCurve</a:t>
            </a:r>
            <a:r>
              <a:rPr lang="en-US" dirty="0"/>
              <a:t>, as it will be used for both Realtime and Day Ahead Markets:</a:t>
            </a:r>
          </a:p>
          <a:p>
            <a:r>
              <a:rPr lang="en-US" dirty="0"/>
              <a:t>     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-specs/</a:t>
            </a:r>
            <a:r>
              <a:rPr lang="en-US" dirty="0" err="1">
                <a:hlinkClick r:id="rId2"/>
              </a:rPr>
              <a:t>ews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xsds</a:t>
            </a:r>
            <a:r>
              <a:rPr lang="en-US" dirty="0">
                <a:hlinkClick r:id="rId2"/>
              </a:rPr>
              <a:t> at ews_NPRR1188 · ercot/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 · GitHub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FA64081-3821-5150-D613-971650ABE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6" y="1942629"/>
            <a:ext cx="12044446" cy="167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FF1C7E-645C-9539-9461-71AAC0399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3649174"/>
            <a:ext cx="803910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A55D4679-7681-3639-DDF9-988432F8E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2387105"/>
            <a:ext cx="780097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701A0607-6E34-3503-E1B5-87BA8021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99" y="3208826"/>
            <a:ext cx="1204444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ErcotTransactionTypes.xsd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4970-BAB9-E3AA-B1C2-5CD1BE52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6D80B5-72DA-32B8-77EF-B8BFADDD9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BE8858-36B8-A681-3A62-581B4B97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Manager (MMS UI) Changes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041745-0C51-E6F5-CB4F-116391A04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09687"/>
            <a:ext cx="112776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14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Xiangjun.Xu@ercot.com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352</TotalTime>
  <Words>277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Wingdings</vt:lpstr>
      <vt:lpstr>1_Cover</vt:lpstr>
      <vt:lpstr>Page Design</vt:lpstr>
      <vt:lpstr>NPRR 1188 – Market Applications and API XSD changes     Xiangjun Xu Susan Jinright  March 26,2026</vt:lpstr>
      <vt:lpstr>NPRR 1188 Overview</vt:lpstr>
      <vt:lpstr>SCED and DAM Changes for CLR’s that are not ALR’s</vt:lpstr>
      <vt:lpstr>External Webservice XSD Changes</vt:lpstr>
      <vt:lpstr>Market Manager (MMS UI) Changes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18</cp:revision>
  <dcterms:created xsi:type="dcterms:W3CDTF">2026-03-17T20:45:51Z</dcterms:created>
  <dcterms:modified xsi:type="dcterms:W3CDTF">2026-03-25T11:42:38Z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