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0"/>
  </p:notesMasterIdLst>
  <p:handoutMasterIdLst>
    <p:handoutMasterId r:id="rId11"/>
  </p:handoutMasterIdLst>
  <p:sldIdLst>
    <p:sldId id="272" r:id="rId6"/>
    <p:sldId id="2147478764" r:id="rId7"/>
    <p:sldId id="2147478765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2C1BA8-4CFC-4515-8AAD-54954D90F2EB}" v="13" dt="2026-03-19T21:33:57.4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3/19/2026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March 19,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March 19,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March 19,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19,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19,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19,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19,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March 19,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March 19,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March 19,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March 19,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March 19,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19,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19,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image" Target="../media/image6.sv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March 19,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Legacy Dashboard URL Redirect Removal on ERCOT.com Website</a:t>
            </a:r>
            <a:br>
              <a:rPr lang="en-US" sz="2800" dirty="0"/>
            </a:b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dirty="0">
                <a:solidFill>
                  <a:prstClr val="black"/>
                </a:solidFill>
              </a:rPr>
              <a:t>Leo Angele</a:t>
            </a:r>
            <a:br>
              <a:rPr lang="en-US" sz="1800" b="0" i="1" dirty="0"/>
            </a:br>
            <a:br>
              <a:rPr lang="en-US" sz="1800" b="0" dirty="0"/>
            </a:br>
            <a:br>
              <a:rPr lang="en-US" sz="1400" b="0" dirty="0"/>
            </a:br>
            <a:br>
              <a:rPr lang="en-US" sz="1200" b="0" dirty="0"/>
            </a:br>
            <a:r>
              <a:rPr lang="en-US" sz="1100" b="0" dirty="0"/>
              <a:t>March 26, 2026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83F62B0-6886-0C8B-6EFE-6D66885D0E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4341264"/>
            <a:ext cx="5201214" cy="2170373"/>
          </a:xfrm>
          <a:prstGeom prst="foldedCorner">
            <a:avLst>
              <a:gd name="adj" fmla="val 23384"/>
            </a:avLst>
          </a:prstGeom>
          <a:solidFill>
            <a:srgbClr val="E6EBF0">
              <a:alpha val="67000"/>
            </a:srgbClr>
          </a:solidFill>
          <a:ln>
            <a:solidFill>
              <a:srgbClr val="E6EBF0"/>
            </a:solidFill>
          </a:ln>
        </p:spPr>
        <p:txBody>
          <a:bodyPr lIns="274320" tIns="182880" rIns="91440"/>
          <a:lstStyle/>
          <a:p>
            <a:r>
              <a:rPr lang="en-US" dirty="0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Removal of dashboard redirects on ERCOT.com, implemented with RTC+B project go-live in Dec 2026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Users will need to use </a:t>
            </a:r>
            <a:r>
              <a:rPr lang="en-US" b="0"/>
              <a:t>new URLs </a:t>
            </a:r>
            <a:r>
              <a:rPr lang="en-US" b="0" dirty="0"/>
              <a:t>instead of relying on redirects to access the new dashboards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Objective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Timeline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Communication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86487-5000-DED0-B8C7-9D8AA45E1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EB70A-0A65-118B-00E4-AABC6EBA3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Legacy Dashboard URL Redirect Removal on ERCOT.com Website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8E394-6348-BE84-6FCC-F0D179A4B5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Objective:</a:t>
            </a:r>
          </a:p>
          <a:p>
            <a:pPr lvl="1"/>
            <a:r>
              <a:rPr lang="en-US" sz="1200" dirty="0"/>
              <a:t>To support users during the RTC+B project go-live in Dec 2026, ERCOT implemented redirects for legacy dashboard URLs that were replaced in the project.</a:t>
            </a:r>
          </a:p>
          <a:p>
            <a:pPr lvl="1"/>
            <a:r>
              <a:rPr lang="en-US" sz="1200" dirty="0"/>
              <a:t>ERCOT is now removing the redirects to support a clean, concise website.  Below is a list of the affected redirected URLs that will no longer respond after this effort is complete:</a:t>
            </a:r>
          </a:p>
          <a:p>
            <a:pPr lvl="3"/>
            <a:r>
              <a:rPr lang="en-US" sz="1200" dirty="0"/>
              <a:t>https://www.ercot.com/content/cdr/html/as_capacity_monitor.html</a:t>
            </a:r>
          </a:p>
          <a:p>
            <a:pPr lvl="3"/>
            <a:r>
              <a:rPr lang="en-US" sz="1200" dirty="0"/>
              <a:t>https://www.ercot.com/content/cdr/html/scedUpDown_currentDay.html</a:t>
            </a:r>
          </a:p>
          <a:p>
            <a:pPr lvl="3"/>
            <a:r>
              <a:rPr lang="en-US" sz="1200" dirty="0"/>
              <a:t>https://www.ercot.com/content/cdr/html/scedUpDown_previous90Minutes.html</a:t>
            </a:r>
          </a:p>
          <a:p>
            <a:pPr lvl="3"/>
            <a:r>
              <a:rPr lang="en-US" sz="1200" dirty="0"/>
              <a:t>https://www.ercot.com/content/cdr/html/scedUpDown_previousDay1.html</a:t>
            </a:r>
          </a:p>
          <a:p>
            <a:pPr lvl="3"/>
            <a:r>
              <a:rPr lang="en-US" sz="1200" dirty="0"/>
              <a:t>https://www.ercot.com/content/cdr/html/scedUpDown_previousDay2.html</a:t>
            </a:r>
          </a:p>
          <a:p>
            <a:pPr lvl="3"/>
            <a:r>
              <a:rPr lang="en-US" sz="1200" dirty="0"/>
              <a:t>https://www.ercot.com/content/cdr/html/scedUpDown_previousDay3.html</a:t>
            </a:r>
          </a:p>
          <a:p>
            <a:pPr lvl="1"/>
            <a:r>
              <a:rPr lang="en-US" sz="1200" dirty="0"/>
              <a:t>Users will need to use these new dashboard URLs going forward.</a:t>
            </a:r>
          </a:p>
          <a:p>
            <a:pPr lvl="3"/>
            <a:r>
              <a:rPr lang="en-US" sz="1200" dirty="0"/>
              <a:t>https://www.ercot.com/gridmktinfo/dashboards/ancillaryservicecapacitymonitor</a:t>
            </a:r>
          </a:p>
          <a:p>
            <a:pPr lvl="3"/>
            <a:r>
              <a:rPr lang="en-US" sz="1200" dirty="0"/>
              <a:t>https://www.ercot.com/gridmktinfo/dashboards/capacityavailablesced</a:t>
            </a:r>
          </a:p>
          <a:p>
            <a:pPr lvl="1"/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C9BF3-B775-A7C9-55F2-95E5528B3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28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F0CC5-98DF-20B1-06AE-280B25D4B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9D468-A74E-60EA-1460-443E53F00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Legacy Dashboard URL Redirect Removal on ERCOT.com Website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159C6D-F790-410E-D014-9A3F1690EE7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Timeline:</a:t>
            </a:r>
          </a:p>
          <a:p>
            <a:pPr lvl="1"/>
            <a:r>
              <a:rPr lang="en-US" sz="1200" dirty="0"/>
              <a:t>ERCOT will implement this change as part of the R4 release cycle.</a:t>
            </a:r>
          </a:p>
          <a:p>
            <a:pPr lvl="1"/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Communication:</a:t>
            </a:r>
          </a:p>
          <a:p>
            <a:pPr lvl="1"/>
            <a:r>
              <a:rPr lang="en-US" sz="1200" dirty="0"/>
              <a:t>In addition to the TWG presentation, ERCOT will publish a Market Notice alerting users of the upcoming change 30 days prior.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038D63-27F0-E521-21B0-117038D4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353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Props1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40</TotalTime>
  <Words>352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Wingdings</vt:lpstr>
      <vt:lpstr>Cover</vt:lpstr>
      <vt:lpstr>Page Design</vt:lpstr>
      <vt:lpstr>Legacy Dashboard URL Redirect Removal on ERCOT.com Website    Leo Angele    March 26, 2026</vt:lpstr>
      <vt:lpstr>Legacy Dashboard URL Redirect Removal on ERCOT.com Website</vt:lpstr>
      <vt:lpstr>Legacy Dashboard URL Redirect Removal on ERCOT.com Website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Angele, Leo</dc:creator>
  <cp:keywords/>
  <cp:lastModifiedBy>Angele, Leo</cp:lastModifiedBy>
  <cp:revision>5</cp:revision>
  <dcterms:created xsi:type="dcterms:W3CDTF">2026-03-19T20:43:23Z</dcterms:created>
  <dcterms:modified xsi:type="dcterms:W3CDTF">2026-03-19T21:42:51Z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