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3" r:id="rId4"/>
    <p:sldMasterId id="2147483663" r:id="rId5"/>
  </p:sldMasterIdLst>
  <p:notesMasterIdLst>
    <p:notesMasterId r:id="rId10"/>
  </p:notesMasterIdLst>
  <p:handoutMasterIdLst>
    <p:handoutMasterId r:id="rId11"/>
  </p:handoutMasterIdLst>
  <p:sldIdLst>
    <p:sldId id="542" r:id="rId6"/>
    <p:sldId id="566" r:id="rId7"/>
    <p:sldId id="567" r:id="rId8"/>
    <p:sldId id="280"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AED60BC-6DC8-9208-15EC-10DB2B0CE731}" name="Mereness, Matt" initials="MM" userId="S::matt.mereness@ercot.com::6db1126a-164e-4475-8d86-5dde160acd3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D07C"/>
    <a:srgbClr val="0076C6"/>
    <a:srgbClr val="00AEC7"/>
    <a:srgbClr val="E6EBF0"/>
    <a:srgbClr val="093C61"/>
    <a:srgbClr val="98C3FA"/>
    <a:srgbClr val="70CDD9"/>
    <a:srgbClr val="8DC3E5"/>
    <a:srgbClr val="A9E5EA"/>
    <a:srgbClr val="5B67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097C5D-3C47-44D9-9C53-8AD126B03B6E}" v="3" dt="2026-03-25T17:21:27.698"/>
  </p1510:revLst>
</p1510:revInfo>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97" d="100"/>
          <a:sy n="97" d="100"/>
        </p:scale>
        <p:origin x="2004" y="306"/>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2202"/>
    </p:cViewPr>
  </p:sorterViewPr>
  <p:notesViewPr>
    <p:cSldViewPr showGuides="1">
      <p:cViewPr varScale="1">
        <p:scale>
          <a:sx n="61" d="100"/>
          <a:sy n="61" d="100"/>
        </p:scale>
        <p:origin x="2285"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dri, Sreenivas" userId="0b43dccd-042e-4be0-871d-afa1d90d6a2e" providerId="ADAL" clId="{467F39DD-4CFE-45E1-AA25-A1A8C9F836D1}"/>
    <pc:docChg chg="addSld modSld">
      <pc:chgData name="Badri, Sreenivas" userId="0b43dccd-042e-4be0-871d-afa1d90d6a2e" providerId="ADAL" clId="{467F39DD-4CFE-45E1-AA25-A1A8C9F836D1}" dt="2026-03-25T17:22:25.836" v="69" actId="20577"/>
      <pc:docMkLst>
        <pc:docMk/>
      </pc:docMkLst>
      <pc:sldChg chg="modSp add mod">
        <pc:chgData name="Badri, Sreenivas" userId="0b43dccd-042e-4be0-871d-afa1d90d6a2e" providerId="ADAL" clId="{467F39DD-4CFE-45E1-AA25-A1A8C9F836D1}" dt="2026-03-25T17:21:49.980" v="31" actId="1076"/>
        <pc:sldMkLst>
          <pc:docMk/>
          <pc:sldMk cId="3446500615" sldId="280"/>
        </pc:sldMkLst>
        <pc:spChg chg="mod">
          <ac:chgData name="Badri, Sreenivas" userId="0b43dccd-042e-4be0-871d-afa1d90d6a2e" providerId="ADAL" clId="{467F39DD-4CFE-45E1-AA25-A1A8C9F836D1}" dt="2026-03-25T17:21:49.980" v="31" actId="1076"/>
          <ac:spMkLst>
            <pc:docMk/>
            <pc:sldMk cId="3446500615" sldId="280"/>
            <ac:spMk id="3" creationId="{8265348D-3465-46B4-89D9-D0499BC1F3C7}"/>
          </ac:spMkLst>
        </pc:spChg>
      </pc:sldChg>
      <pc:sldChg chg="modSp mod">
        <pc:chgData name="Badri, Sreenivas" userId="0b43dccd-042e-4be0-871d-afa1d90d6a2e" providerId="ADAL" clId="{467F39DD-4CFE-45E1-AA25-A1A8C9F836D1}" dt="2026-03-25T17:22:25.836" v="69" actId="20577"/>
        <pc:sldMkLst>
          <pc:docMk/>
          <pc:sldMk cId="1850676767" sldId="542"/>
        </pc:sldMkLst>
        <pc:spChg chg="mod">
          <ac:chgData name="Badri, Sreenivas" userId="0b43dccd-042e-4be0-871d-afa1d90d6a2e" providerId="ADAL" clId="{467F39DD-4CFE-45E1-AA25-A1A8C9F836D1}" dt="2026-03-25T17:22:25.836" v="69" actId="20577"/>
          <ac:spMkLst>
            <pc:docMk/>
            <pc:sldMk cId="1850676767" sldId="542"/>
            <ac:spMk id="4" creationId="{71B380C9-83F4-13B7-773B-9880F0F13E5F}"/>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dirty="0"/>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dirty="0"/>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dirty="0"/>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76971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761512" y="548640"/>
        <a:ext cx="76971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72983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1160373" y="2194560"/>
        <a:ext cx="72983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76971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761512" y="3840480"/>
        <a:ext cx="76971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3/25/2026</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3/25/2026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7" name="Content Placeholder 2">
            <a:extLst>
              <a:ext uri="{FF2B5EF4-FFF2-40B4-BE49-F238E27FC236}">
                <a16:creationId xmlns:a16="http://schemas.microsoft.com/office/drawing/2014/main" id="{B51E1165-2D5E-A8BA-AD01-59C2367A0139}"/>
              </a:ext>
            </a:extLst>
          </p:cNvPr>
          <p:cNvSpPr>
            <a:spLocks noGrp="1"/>
          </p:cNvSpPr>
          <p:nvPr>
            <p:ph idx="1"/>
          </p:nvPr>
        </p:nvSpPr>
        <p:spPr>
          <a:xfrm>
            <a:off x="304800" y="762000"/>
            <a:ext cx="8534400" cy="2209800"/>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Content Placeholder 2">
            <a:extLst>
              <a:ext uri="{FF2B5EF4-FFF2-40B4-BE49-F238E27FC236}">
                <a16:creationId xmlns:a16="http://schemas.microsoft.com/office/drawing/2014/main" id="{C1068C6B-C94E-547A-7102-71442E874B5D}"/>
              </a:ext>
            </a:extLst>
          </p:cNvPr>
          <p:cNvSpPr>
            <a:spLocks noGrp="1"/>
          </p:cNvSpPr>
          <p:nvPr>
            <p:ph idx="10"/>
          </p:nvPr>
        </p:nvSpPr>
        <p:spPr>
          <a:xfrm>
            <a:off x="304800" y="3124200"/>
            <a:ext cx="85344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Takeaway">
    <p:spTree>
      <p:nvGrpSpPr>
        <p:cNvPr id="1" name=""/>
        <p:cNvGrpSpPr/>
        <p:nvPr/>
      </p:nvGrpSpPr>
      <p:grpSpPr>
        <a:xfrm>
          <a:off x="0" y="0"/>
          <a:ext cx="0" cy="0"/>
          <a:chOff x="0" y="0"/>
          <a:chExt cx="0" cy="0"/>
        </a:xfrm>
      </p:grpSpPr>
      <p:sp>
        <p:nvSpPr>
          <p:cNvPr id="13" name="Content Placeholder 2" descr="xdgdfgdfg">
            <a:extLst>
              <a:ext uri="{FF2B5EF4-FFF2-40B4-BE49-F238E27FC236}">
                <a16:creationId xmlns:a16="http://schemas.microsoft.com/office/drawing/2014/main" id="{11BF4596-49BD-5DCB-711C-47030A443E0E}"/>
              </a:ext>
              <a:ext uri="{C183D7F6-B498-43B3-948B-1728B52AA6E4}">
                <adec:decorative xmlns:adec="http://schemas.microsoft.com/office/drawing/2017/decorative" val="0"/>
              </a:ext>
            </a:extLst>
          </p:cNvPr>
          <p:cNvSpPr>
            <a:spLocks noGrp="1"/>
          </p:cNvSpPr>
          <p:nvPr>
            <p:ph idx="11"/>
          </p:nvPr>
        </p:nvSpPr>
        <p:spPr>
          <a:xfrm>
            <a:off x="304800" y="1058219"/>
            <a:ext cx="8534400" cy="1948194"/>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7" name="Content Placeholder 2">
            <a:extLst>
              <a:ext uri="{FF2B5EF4-FFF2-40B4-BE49-F238E27FC236}">
                <a16:creationId xmlns:a16="http://schemas.microsoft.com/office/drawing/2014/main" id="{C2FC120C-B1CB-16E5-B00E-55E88FB1592E}"/>
              </a:ext>
            </a:extLst>
          </p:cNvPr>
          <p:cNvSpPr>
            <a:spLocks noGrp="1"/>
          </p:cNvSpPr>
          <p:nvPr>
            <p:ph idx="12"/>
          </p:nvPr>
        </p:nvSpPr>
        <p:spPr>
          <a:xfrm>
            <a:off x="304800" y="3524730"/>
            <a:ext cx="8534400" cy="2212106"/>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8288573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304800" y="762000"/>
            <a:ext cx="54102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2" name="Footer Placeholder 4">
            <a:extLst>
              <a:ext uri="{FF2B5EF4-FFF2-40B4-BE49-F238E27FC236}">
                <a16:creationId xmlns:a16="http://schemas.microsoft.com/office/drawing/2014/main" id="{EC87C22B-ECB6-24C9-CA51-802C0CC5A9A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902CBC-1565-53AF-76EE-5EA87EAAEDC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1" y="1066800"/>
            <a:ext cx="8534400"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304801" y="3574374"/>
            <a:ext cx="8534400"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7" name="Footer Placeholder 4">
            <a:extLst>
              <a:ext uri="{FF2B5EF4-FFF2-40B4-BE49-F238E27FC236}">
                <a16:creationId xmlns:a16="http://schemas.microsoft.com/office/drawing/2014/main" id="{4AF8B1A1-8352-B98E-3C78-48C46BD8F21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8" name="Slide Number Placeholder 5">
            <a:extLst>
              <a:ext uri="{FF2B5EF4-FFF2-40B4-BE49-F238E27FC236}">
                <a16:creationId xmlns:a16="http://schemas.microsoft.com/office/drawing/2014/main" id="{040D7F8C-7E87-E617-9858-400C5F8AC25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6930293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304800" y="762000"/>
            <a:ext cx="421005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6" name="Content Placeholder 5"/>
          <p:cNvSpPr>
            <a:spLocks noGrp="1"/>
          </p:cNvSpPr>
          <p:nvPr>
            <p:ph sz="half" idx="2"/>
          </p:nvPr>
        </p:nvSpPr>
        <p:spPr>
          <a:xfrm>
            <a:off x="4629150" y="762000"/>
            <a:ext cx="3886200" cy="5029201"/>
          </a:xfrm>
          <a:prstGeom prst="rect">
            <a:avLst/>
          </a:prstGeom>
        </p:spPr>
        <p:txBody>
          <a:bodyPr lIns="274320" tIns="274320" rIns="274320" bIns="274320"/>
          <a:lstStyle>
            <a:lvl1pPr>
              <a:defRPr sz="2000">
                <a:solidFill>
                  <a:schemeClr val="tx1"/>
                </a:solidFill>
              </a:defRPr>
            </a:lvl1pPr>
          </a:lstStyle>
          <a:p>
            <a:endParaRPr lang="en-US" dirty="0"/>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F6FD2C47-F578-2F9E-22DF-DA95B857A3B3}"/>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2ED327A-7496-0E17-F5C8-2E5C3BB9611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58940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381000" y="1240594"/>
            <a:ext cx="27432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400516" y="1926394"/>
            <a:ext cx="2743200" cy="3941006"/>
          </a:xfrm>
          <a:prstGeom prst="rect">
            <a:avLst/>
          </a:prstGeom>
        </p:spPr>
        <p:txBody>
          <a:bodyPr/>
          <a:lstStyle>
            <a:lvl1pPr>
              <a:defRPr sz="1400">
                <a:solidFill>
                  <a:schemeClr val="tx1"/>
                </a:solidFill>
              </a:defRPr>
            </a:lvl1pPr>
          </a:lstStyle>
          <a:p>
            <a:endParaRPr lang="en-US" dirty="0"/>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3200400" y="1240594"/>
            <a:ext cx="2743200" cy="576262"/>
          </a:xfrm>
          <a:prstGeom prst="rect">
            <a:avLst/>
          </a:prstGeom>
        </p:spPr>
        <p:txBody>
          <a:bodyPr/>
          <a:lstStyle>
            <a:lvl1pPr marL="0" indent="0">
              <a:buNone/>
              <a:defRPr sz="2000">
                <a:solidFill>
                  <a:srgbClr val="00AEC7"/>
                </a:solidFill>
                <a:latin typeface="+mj-lt"/>
              </a:defRPr>
            </a:lvl1pPr>
          </a:lstStyle>
          <a:p>
            <a:endParaRPr lang="en-US" dirty="0"/>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3219916" y="1926394"/>
            <a:ext cx="2743200" cy="3941006"/>
          </a:xfrm>
          <a:prstGeom prst="rect">
            <a:avLst/>
          </a:prstGeom>
        </p:spPr>
        <p:txBody>
          <a:bodyPr/>
          <a:lstStyle>
            <a:lvl1pPr>
              <a:defRPr sz="1400">
                <a:solidFill>
                  <a:schemeClr val="tx1"/>
                </a:solidFill>
              </a:defRPr>
            </a:lvl1pPr>
          </a:lstStyle>
          <a:p>
            <a:endParaRPr lang="en-US" dirty="0"/>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6000284" y="1237099"/>
            <a:ext cx="27432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6019800" y="1922899"/>
            <a:ext cx="2743200" cy="3941006"/>
          </a:xfrm>
          <a:prstGeom prst="rect">
            <a:avLst/>
          </a:prstGeom>
        </p:spPr>
        <p:txBody>
          <a:bodyPr/>
          <a:lstStyle>
            <a:lvl1pPr>
              <a:defRPr sz="1400">
                <a:solidFill>
                  <a:schemeClr val="tx1"/>
                </a:solidFill>
              </a:defRPr>
            </a:lvl1pPr>
          </a:lstStyle>
          <a:p>
            <a:endParaRPr lang="en-US" dirty="0"/>
          </a:p>
        </p:txBody>
      </p:sp>
      <p:sp>
        <p:nvSpPr>
          <p:cNvPr id="2" name="Footer Placeholder 4">
            <a:extLst>
              <a:ext uri="{FF2B5EF4-FFF2-40B4-BE49-F238E27FC236}">
                <a16:creationId xmlns:a16="http://schemas.microsoft.com/office/drawing/2014/main" id="{00B85CC8-6F83-6404-ACAA-F1FA4529AE6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9AE8A331-9F84-084C-7267-CFE65AA7774A}"/>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963796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304800" y="7620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2" name="Footer Placeholder 4">
            <a:extLst>
              <a:ext uri="{FF2B5EF4-FFF2-40B4-BE49-F238E27FC236}">
                <a16:creationId xmlns:a16="http://schemas.microsoft.com/office/drawing/2014/main" id="{DA8C3691-EDE4-B07C-F114-E502244790C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3" name="Slide Number Placeholder 5">
            <a:extLst>
              <a:ext uri="{FF2B5EF4-FFF2-40B4-BE49-F238E27FC236}">
                <a16:creationId xmlns:a16="http://schemas.microsoft.com/office/drawing/2014/main" id="{C7B83F30-EC1D-F71C-95D7-1B5BC9FD203F}"/>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1143866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70951"/>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066800"/>
            <a:ext cx="8534400" cy="4853233"/>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8534400" y="6324600"/>
            <a:ext cx="6096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
        <p:nvSpPr>
          <p:cNvPr id="9" name="Footer Placeholder 4"/>
          <p:cNvSpPr>
            <a:spLocks noGrp="1"/>
          </p:cNvSpPr>
          <p:nvPr>
            <p:ph type="ftr" sz="quarter" idx="3"/>
          </p:nvPr>
        </p:nvSpPr>
        <p:spPr>
          <a:xfrm>
            <a:off x="2743200" y="6299284"/>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sp>
        <p:nvSpPr>
          <p:cNvPr id="10" name="Slide Number Placeholder 5"/>
          <p:cNvSpPr txBox="1">
            <a:spLocks/>
          </p:cNvSpPr>
          <p:nvPr userDrawn="1"/>
        </p:nvSpPr>
        <p:spPr>
          <a:xfrm>
            <a:off x="8534400" y="6324600"/>
            <a:ext cx="609600" cy="296862"/>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117636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0429"/>
            <a:ext cx="8005618" cy="1470025"/>
          </a:xfrm>
          <a:prstGeom prst="rect">
            <a:avLst/>
          </a:prstGeom>
        </p:spPr>
        <p:txBody>
          <a:bodyPr/>
          <a:lstStyle>
            <a:lvl1pPr>
              <a:defRPr b="1">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452418"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Footer Placeholder 4">
            <a:extLst>
              <a:ext uri="{FF2B5EF4-FFF2-40B4-BE49-F238E27FC236}">
                <a16:creationId xmlns:a16="http://schemas.microsoft.com/office/drawing/2014/main" id="{561D9533-CB1D-41E2-A7CA-83FDF6B751C1}"/>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7" name="Slide Number Placeholder 5">
            <a:extLst>
              <a:ext uri="{FF2B5EF4-FFF2-40B4-BE49-F238E27FC236}">
                <a16:creationId xmlns:a16="http://schemas.microsoft.com/office/drawing/2014/main" id="{441D418E-9C88-65C3-7644-3BFD9E325CB6}"/>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828316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438404"/>
            <a:ext cx="8005618" cy="1470025"/>
          </a:xfrm>
          <a:prstGeom prst="rect">
            <a:avLst/>
          </a:prstGeom>
        </p:spPr>
        <p:txBody>
          <a:bodyPr/>
          <a:lstStyle>
            <a:lvl1pPr>
              <a:defRPr b="1">
                <a:solidFill>
                  <a:schemeClr val="accent1"/>
                </a:solidFill>
              </a:defRPr>
            </a:lvl1pPr>
          </a:lstStyle>
          <a:p>
            <a:r>
              <a:rPr lang="en-US" dirty="0"/>
              <a:t>Click to edit Master title style</a:t>
            </a:r>
          </a:p>
        </p:txBody>
      </p:sp>
      <p:sp>
        <p:nvSpPr>
          <p:cNvPr id="3" name="Footer Placeholder 4">
            <a:extLst>
              <a:ext uri="{FF2B5EF4-FFF2-40B4-BE49-F238E27FC236}">
                <a16:creationId xmlns:a16="http://schemas.microsoft.com/office/drawing/2014/main" id="{1F378818-BDFE-F884-8C6C-4CCC2735F49B}"/>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41FCBFE-0DE4-6F22-6E66-AE772DD05E9D}"/>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585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Footer Placeholder 4">
            <a:extLst>
              <a:ext uri="{FF2B5EF4-FFF2-40B4-BE49-F238E27FC236}">
                <a16:creationId xmlns:a16="http://schemas.microsoft.com/office/drawing/2014/main" id="{545B7A48-1656-2C3F-0296-FBEF4281ABE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F866302B-9158-11F4-3B77-9F86EAAEC23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762001"/>
            <a:ext cx="8534400" cy="5280822"/>
          </a:xfrm>
          <a:prstGeom prst="rect">
            <a:avLst/>
          </a:prstGeom>
        </p:spPr>
        <p:txBody>
          <a:bodyPr lIns="274320" tIns="274320" rIns="274320" bIns="274320"/>
          <a:lstStyle>
            <a:lvl1pPr>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Footer Placeholder 4">
            <a:extLst>
              <a:ext uri="{FF2B5EF4-FFF2-40B4-BE49-F238E27FC236}">
                <a16:creationId xmlns:a16="http://schemas.microsoft.com/office/drawing/2014/main" id="{166858FE-C979-8B8E-03D2-C3C16DE57A6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AC82599C-5AEF-12A9-5E15-1FCCC1DE3FA7}"/>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931117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0" y="762000"/>
            <a:ext cx="8534400" cy="2080570"/>
          </a:xfrm>
          <a:prstGeom prst="rect">
            <a:avLst/>
          </a:prstGeom>
          <a:noFill/>
          <a:ln w="15875" cap="rnd" cmpd="sng">
            <a:noFill/>
            <a:miter lim="800000"/>
          </a:ln>
          <a:effectLst/>
        </p:spPr>
        <p:txBody>
          <a:bodyPr wrap="square" lIns="274320" tIns="274320" rIns="274320" bIns="274320" numCol="1" spcCol="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7" name="Text Placeholder 6">
            <a:extLst>
              <a:ext uri="{FF2B5EF4-FFF2-40B4-BE49-F238E27FC236}">
                <a16:creationId xmlns:a16="http://schemas.microsoft.com/office/drawing/2014/main" id="{256E5B54-4089-96A7-2D9D-9DE3B556DE6C}"/>
              </a:ext>
            </a:extLst>
          </p:cNvPr>
          <p:cNvSpPr>
            <a:spLocks noGrp="1"/>
          </p:cNvSpPr>
          <p:nvPr>
            <p:ph type="body" sz="half" idx="18"/>
          </p:nvPr>
        </p:nvSpPr>
        <p:spPr>
          <a:xfrm>
            <a:off x="304800" y="4283179"/>
            <a:ext cx="8534400" cy="172354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1" spcCol="0">
            <a:spAutoFit/>
          </a:bodyPr>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8" name="Footer Placeholder 4">
            <a:extLst>
              <a:ext uri="{FF2B5EF4-FFF2-40B4-BE49-F238E27FC236}">
                <a16:creationId xmlns:a16="http://schemas.microsoft.com/office/drawing/2014/main" id="{56C41BB5-1EEC-FCDB-01DA-7245FD308E5F}"/>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EDE784D3-CB7A-BC89-24C2-BFB1A76006C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956657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864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55758650-6057-27BA-3042-74E6ED3D258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5F3A14D9-11BE-48EC-BFD4-7B66ECAF999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7" name="TextBox 6">
            <a:extLst>
              <a:ext uri="{FF2B5EF4-FFF2-40B4-BE49-F238E27FC236}">
                <a16:creationId xmlns:a16="http://schemas.microsoft.com/office/drawing/2014/main" id="{4E2DD23C-49EE-C657-D737-13CB53F52F7D}"/>
              </a:ext>
            </a:extLst>
          </p:cNvPr>
          <p:cNvSpPr txBox="1"/>
          <p:nvPr userDrawn="1"/>
        </p:nvSpPr>
        <p:spPr>
          <a:xfrm>
            <a:off x="5638800" y="914400"/>
            <a:ext cx="3124200" cy="1292662"/>
          </a:xfrm>
          <a:prstGeom prst="rect">
            <a:avLst/>
          </a:prstGeom>
          <a:solidFill>
            <a:schemeClr val="accent1">
              <a:lumMod val="20000"/>
              <a:lumOff val="80000"/>
            </a:schemeClr>
          </a:solidFill>
          <a:ln w="15875">
            <a:solidFill>
              <a:srgbClr val="00AEC7"/>
            </a:solidFill>
          </a:ln>
          <a:effectLst>
            <a:outerShdw blurRad="50800" dist="38100" dir="2700000" algn="tl" rotWithShape="0">
              <a:prstClr val="black">
                <a:alpha val="40000"/>
              </a:prstClr>
            </a:outerShdw>
          </a:effectLst>
        </p:spPr>
        <p:txBody>
          <a:bodyPr wrap="square" lIns="182880" tIns="182880" rIns="182880" bIns="182880" rtlCol="0">
            <a:spAutoFit/>
          </a:bodyPr>
          <a:lstStyle/>
          <a:p>
            <a:pPr lvl="0"/>
            <a:r>
              <a:rPr lang="en-US" sz="1600" dirty="0">
                <a:solidFill>
                  <a:schemeClr val="tx1"/>
                </a:solidFill>
              </a:rPr>
              <a:t>Click to edit Master text styles</a:t>
            </a:r>
          </a:p>
          <a:p>
            <a:pPr marL="742950" lvl="1" indent="-285750">
              <a:buFont typeface="Arial" panose="020B0604020202020204" pitchFamily="34" charset="0"/>
              <a:buChar char="•"/>
            </a:pPr>
            <a:r>
              <a:rPr lang="en-US" sz="1400" dirty="0">
                <a:solidFill>
                  <a:schemeClr val="tx1"/>
                </a:solidFill>
              </a:rPr>
              <a:t>Second level</a:t>
            </a:r>
          </a:p>
          <a:p>
            <a:pPr marL="1085850" lvl="2" indent="-171450">
              <a:buFont typeface="Arial" panose="020B0604020202020204" pitchFamily="34" charset="0"/>
              <a:buChar char="•"/>
            </a:pPr>
            <a:r>
              <a:rPr lang="en-US" sz="1200" dirty="0">
                <a:solidFill>
                  <a:schemeClr val="tx1"/>
                </a:solidFill>
              </a:rPr>
              <a:t>Third level</a:t>
            </a:r>
          </a:p>
          <a:p>
            <a:endParaRPr lang="en-US" dirty="0">
              <a:solidFill>
                <a:schemeClr val="tx1"/>
              </a:solidFill>
            </a:endParaRPr>
          </a:p>
        </p:txBody>
      </p:sp>
    </p:spTree>
    <p:extLst>
      <p:ext uri="{BB962C8B-B14F-4D97-AF65-F5344CB8AC3E}">
        <p14:creationId xmlns:p14="http://schemas.microsoft.com/office/powerpoint/2010/main" val="2643291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318504"/>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
          </p:nvPr>
        </p:nvSpPr>
        <p:spPr>
          <a:xfrm>
            <a:off x="304800" y="762000"/>
            <a:ext cx="5181600" cy="52578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4">
            <a:extLst>
              <a:ext uri="{FF2B5EF4-FFF2-40B4-BE49-F238E27FC236}">
                <a16:creationId xmlns:a16="http://schemas.microsoft.com/office/drawing/2014/main" id="{4FB953F4-81A3-8A2B-DF43-0A159C2AABC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10" name="Slide Number Placeholder 5">
            <a:extLst>
              <a:ext uri="{FF2B5EF4-FFF2-40B4-BE49-F238E27FC236}">
                <a16:creationId xmlns:a16="http://schemas.microsoft.com/office/drawing/2014/main" id="{FF00FF52-E6F1-3C2A-4808-5A12AA3953E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183322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304800" y="762000"/>
            <a:ext cx="45720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5486400" y="0"/>
            <a:ext cx="3657600" cy="6318504"/>
          </a:xfrm>
          <a:prstGeom prst="rect">
            <a:avLst/>
          </a:prstGeom>
          <a:solidFill>
            <a:srgbClr val="E6EBF0"/>
          </a:solidFill>
        </p:spPr>
        <p:txBody>
          <a:bodyPr lIns="274320" tIns="1005840" rIns="274320" bIns="731520"/>
          <a:lstStyle>
            <a:lvl1pPr marL="0" indent="0">
              <a:buNone/>
              <a:defRPr sz="2000" b="0">
                <a:solidFill>
                  <a:schemeClr val="accent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08A006D7-B111-59A0-C107-A7629026341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025D1E40-D3DE-D4F4-AD78-7AD3CD8F1D68}"/>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5283138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image" Target="../media/image2.pn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theme" Target="../theme/theme2.xml"/><Relationship Id="rId2" Type="http://schemas.openxmlformats.org/officeDocument/2006/relationships/slideLayout" Target="../slideLayouts/slideLayout3.xml"/><Relationship Id="rId16" Type="http://schemas.openxmlformats.org/officeDocument/2006/relationships/slideLayout" Target="../slideLayouts/slideLayout17.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E6EBF0"/>
          </a:solidFill>
          <a:ln>
            <a:noFill/>
          </a:ln>
          <a:effectLst>
            <a:outerShdw blurRad="50800" dist="508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9014" y="2876281"/>
            <a:ext cx="2857586" cy="1105445"/>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8534402" y="6324604"/>
            <a:ext cx="533399" cy="53339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9019630" y="6324600"/>
            <a:ext cx="124369" cy="533396"/>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cxnSp>
        <p:nvCxnSpPr>
          <p:cNvPr id="7" name="Straight Connector 6"/>
          <p:cNvCxnSpPr/>
          <p:nvPr userDrawn="1"/>
        </p:nvCxnSpPr>
        <p:spPr>
          <a:xfrm>
            <a:off x="76200" y="63246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32460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838200" y="6096000"/>
            <a:ext cx="1181868" cy="457200"/>
          </a:xfrm>
          <a:prstGeom prst="rect">
            <a:avLst/>
          </a:prstGeom>
        </p:spPr>
      </p:pic>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TextBox 2">
            <a:extLst>
              <a:ext uri="{FF2B5EF4-FFF2-40B4-BE49-F238E27FC236}">
                <a16:creationId xmlns:a16="http://schemas.microsoft.com/office/drawing/2014/main" id="{1D58BBB7-4F61-67AB-A4FB-BF4DCCE49743}"/>
              </a:ext>
            </a:extLst>
          </p:cNvPr>
          <p:cNvSpPr txBox="1"/>
          <p:nvPr userDrawn="1"/>
        </p:nvSpPr>
        <p:spPr>
          <a:xfrm>
            <a:off x="54675" y="6324600"/>
            <a:ext cx="2840925" cy="400110"/>
          </a:xfrm>
          <a:prstGeom prst="rect">
            <a:avLst/>
          </a:prstGeom>
          <a:noFill/>
        </p:spPr>
        <p:txBody>
          <a:bodyPr wrap="square" rtlCol="0">
            <a:spAutoFit/>
          </a:bodyPr>
          <a:lstStyle/>
          <a:p>
            <a:pPr algn="l"/>
            <a:endParaRPr lang="en-US" sz="1000" b="0" baseline="0" dirty="0">
              <a:solidFill>
                <a:schemeClr val="tx1"/>
              </a:solidFill>
            </a:endParaRPr>
          </a:p>
          <a:p>
            <a:pPr algn="l"/>
            <a:r>
              <a:rPr lang="en-US" sz="1000" b="0" baseline="0" dirty="0">
                <a:solidFill>
                  <a:schemeClr val="tx1"/>
                </a:solidFill>
              </a:rPr>
              <a:t>Public</a:t>
            </a:r>
            <a:endParaRPr lang="en-US" sz="1000" b="0" dirty="0">
              <a:solidFill>
                <a:schemeClr val="tx1"/>
              </a:solidFill>
            </a:endParaRPr>
          </a:p>
        </p:txBody>
      </p:sp>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38" r:id="rId4"/>
    <p:sldLayoutId id="2147483739" r:id="rId5"/>
    <p:sldLayoutId id="2147483719" r:id="rId6"/>
    <p:sldLayoutId id="2147483713" r:id="rId7"/>
    <p:sldLayoutId id="2147483714" r:id="rId8"/>
    <p:sldLayoutId id="2147483716" r:id="rId9"/>
    <p:sldLayoutId id="2147483740" r:id="rId10"/>
    <p:sldLayoutId id="2147483717" r:id="rId11"/>
    <p:sldLayoutId id="2147483720" r:id="rId12"/>
    <p:sldLayoutId id="2147483666" r:id="rId13"/>
    <p:sldLayoutId id="2147483737" r:id="rId14"/>
    <p:sldLayoutId id="2147483721" r:id="rId15"/>
    <p:sldLayoutId id="2147483755" r:id="rId16"/>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openxmlformats.org/officeDocument/2006/relationships/hyperlink" Target="mailto:Sreenivas.Badri@ercot.com" TargetMode="External"/><Relationship Id="rId2" Type="http://schemas.openxmlformats.org/officeDocument/2006/relationships/hyperlink" Target="mailto:Sruthi.Hariharan@ercot.com" TargetMode="Externa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380C9-83F4-13B7-773B-9880F0F13E5F}"/>
              </a:ext>
            </a:extLst>
          </p:cNvPr>
          <p:cNvSpPr txBox="1"/>
          <p:nvPr/>
        </p:nvSpPr>
        <p:spPr>
          <a:xfrm>
            <a:off x="3810000" y="1674673"/>
            <a:ext cx="4953000" cy="2215991"/>
          </a:xfrm>
          <a:prstGeom prst="rect">
            <a:avLst/>
          </a:prstGeom>
          <a:noFill/>
        </p:spPr>
        <p:txBody>
          <a:bodyPr wrap="square" rtlCol="0">
            <a:spAutoFit/>
          </a:bodyPr>
          <a:lstStyle/>
          <a:p>
            <a:r>
              <a:rPr lang="en-US" sz="2400" b="1" dirty="0">
                <a:solidFill>
                  <a:schemeClr val="tx2"/>
                </a:solidFill>
              </a:rPr>
              <a:t>Large Load Curtailment Manager (LLCM)</a:t>
            </a:r>
            <a:endParaRPr lang="en-US" dirty="0">
              <a:solidFill>
                <a:schemeClr val="tx2"/>
              </a:solidFill>
            </a:endParaRPr>
          </a:p>
          <a:p>
            <a:endParaRPr lang="en-US" i="1" dirty="0"/>
          </a:p>
          <a:p>
            <a:endParaRPr lang="en-US" i="1" dirty="0">
              <a:solidFill>
                <a:schemeClr val="tx2"/>
              </a:solidFill>
            </a:endParaRPr>
          </a:p>
          <a:p>
            <a:r>
              <a:rPr lang="en-US" i="1" dirty="0">
                <a:solidFill>
                  <a:schemeClr val="tx2"/>
                </a:solidFill>
              </a:rPr>
              <a:t>Sruthi Hariharan/Nitika Mago</a:t>
            </a:r>
          </a:p>
          <a:p>
            <a:endParaRPr lang="en-US" i="1" dirty="0">
              <a:solidFill>
                <a:schemeClr val="tx2"/>
              </a:solidFill>
            </a:endParaRPr>
          </a:p>
          <a:p>
            <a:r>
              <a:rPr lang="en-US" i="1" dirty="0">
                <a:solidFill>
                  <a:schemeClr val="tx2"/>
                </a:solidFill>
              </a:rPr>
              <a:t>March 26, 2026</a:t>
            </a:r>
            <a:endParaRPr lang="en-US" dirty="0">
              <a:solidFill>
                <a:schemeClr val="tx2"/>
              </a:solidFill>
            </a:endParaRPr>
          </a:p>
        </p:txBody>
      </p:sp>
    </p:spTree>
    <p:extLst>
      <p:ext uri="{BB962C8B-B14F-4D97-AF65-F5344CB8AC3E}">
        <p14:creationId xmlns:p14="http://schemas.microsoft.com/office/powerpoint/2010/main" val="1850676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08D1C-385C-A0F8-F902-CA7C1E951CC7}"/>
              </a:ext>
            </a:extLst>
          </p:cNvPr>
          <p:cNvSpPr>
            <a:spLocks noGrp="1"/>
          </p:cNvSpPr>
          <p:nvPr>
            <p:ph type="title"/>
          </p:nvPr>
        </p:nvSpPr>
        <p:spPr/>
        <p:txBody>
          <a:bodyPr/>
          <a:lstStyle/>
          <a:p>
            <a:r>
              <a:rPr lang="en-US" dirty="0"/>
              <a:t>Large Load Curtailment Manager (LLCM) - Overview</a:t>
            </a:r>
          </a:p>
        </p:txBody>
      </p:sp>
      <p:sp>
        <p:nvSpPr>
          <p:cNvPr id="3" name="Content Placeholder 2">
            <a:extLst>
              <a:ext uri="{FF2B5EF4-FFF2-40B4-BE49-F238E27FC236}">
                <a16:creationId xmlns:a16="http://schemas.microsoft.com/office/drawing/2014/main" id="{E400E739-BCE2-7A0B-E584-7635C499CEE2}"/>
              </a:ext>
            </a:extLst>
          </p:cNvPr>
          <p:cNvSpPr>
            <a:spLocks noGrp="1"/>
          </p:cNvSpPr>
          <p:nvPr>
            <p:ph idx="1"/>
          </p:nvPr>
        </p:nvSpPr>
        <p:spPr>
          <a:xfrm>
            <a:off x="304800" y="814634"/>
            <a:ext cx="8534400" cy="5509966"/>
          </a:xfrm>
        </p:spPr>
        <p:txBody>
          <a:bodyPr/>
          <a:lstStyle/>
          <a:p>
            <a:pPr marL="0" indent="0">
              <a:lnSpc>
                <a:spcPct val="150000"/>
              </a:lnSpc>
              <a:buNone/>
            </a:pPr>
            <a:r>
              <a:rPr lang="en-US" sz="1400" b="1" u="sng" dirty="0"/>
              <a:t>Background</a:t>
            </a:r>
          </a:p>
          <a:p>
            <a:pPr marL="0" indent="0">
              <a:lnSpc>
                <a:spcPct val="150000"/>
              </a:lnSpc>
              <a:buNone/>
            </a:pPr>
            <a:r>
              <a:rPr lang="en-US" sz="1400" dirty="0"/>
              <a:t>Recently a few separate efforts have brought to fore policies (ex. SB6), operating limits and/or protocols (ex. NPRR1238) that require ERCOT to have the ability to instruct curtailment or interruption of certain Large Loads. In parallel to these market policy development efforts, ERCOT is </a:t>
            </a:r>
            <a:r>
              <a:rPr lang="en-US" sz="1400" u="sng" dirty="0"/>
              <a:t>preparing</a:t>
            </a:r>
            <a:r>
              <a:rPr lang="en-US" sz="1400" dirty="0"/>
              <a:t> to build a Control Room facing tool named, Large Load Curtailment Manager that will provide ERCOT Operators a single tool to identify conditions when curtailment is needed and instruct the responsible entities to take actions. A tool like this this will ensure operational efficiency and reliability, reduce the risk of human error, and enhance the overall stability of the power grid. </a:t>
            </a:r>
          </a:p>
          <a:p>
            <a:pPr marL="0" indent="0">
              <a:lnSpc>
                <a:spcPct val="150000"/>
              </a:lnSpc>
              <a:buNone/>
            </a:pPr>
            <a:r>
              <a:rPr lang="en-US" sz="1400" b="1" u="sng" dirty="0"/>
              <a:t>Timeline </a:t>
            </a:r>
          </a:p>
          <a:p>
            <a:pPr marL="0" indent="0">
              <a:lnSpc>
                <a:spcPct val="150000"/>
              </a:lnSpc>
              <a:buNone/>
            </a:pPr>
            <a:r>
              <a:rPr lang="en-US" sz="1400" dirty="0"/>
              <a:t>Phase 1 – minimum viable product by June 2026</a:t>
            </a:r>
          </a:p>
          <a:p>
            <a:pPr marL="0" indent="0">
              <a:lnSpc>
                <a:spcPct val="150000"/>
              </a:lnSpc>
              <a:buNone/>
            </a:pPr>
            <a:r>
              <a:rPr lang="en-US" sz="1400" dirty="0"/>
              <a:t>Full scope implementation - later in 2026</a:t>
            </a:r>
          </a:p>
          <a:p>
            <a:pPr marL="0" indent="0">
              <a:lnSpc>
                <a:spcPct val="150000"/>
              </a:lnSpc>
              <a:buNone/>
            </a:pPr>
            <a:endParaRPr lang="en-US" sz="1400" dirty="0"/>
          </a:p>
          <a:p>
            <a:pPr marL="0" indent="0">
              <a:lnSpc>
                <a:spcPct val="150000"/>
              </a:lnSpc>
              <a:buNone/>
            </a:pPr>
            <a:r>
              <a:rPr lang="en-US" sz="1400" b="1" u="sng" dirty="0"/>
              <a:t>On-going effort</a:t>
            </a:r>
          </a:p>
          <a:p>
            <a:pPr marL="0" indent="0">
              <a:lnSpc>
                <a:spcPct val="150000"/>
              </a:lnSpc>
              <a:buNone/>
            </a:pPr>
            <a:r>
              <a:rPr lang="en-US" sz="1400" dirty="0"/>
              <a:t>ERCOT to present and file Market Rules that codify the registration requirements for large loads and curtailment actions that ERCOT may undertake in context of SB6 in parallel to this effort.</a:t>
            </a:r>
          </a:p>
          <a:p>
            <a:pPr marL="0" indent="0">
              <a:buNone/>
            </a:pPr>
            <a:endParaRPr lang="en-US" sz="1600" dirty="0"/>
          </a:p>
          <a:p>
            <a:pPr marL="0" indent="0">
              <a:buNone/>
            </a:pPr>
            <a:endParaRPr lang="en-US" sz="1600" dirty="0"/>
          </a:p>
          <a:p>
            <a:pPr marL="0" indent="0">
              <a:buNone/>
            </a:pPr>
            <a:endParaRPr lang="en-US" sz="1600" dirty="0"/>
          </a:p>
        </p:txBody>
      </p:sp>
      <p:sp>
        <p:nvSpPr>
          <p:cNvPr id="4" name="Slide Number Placeholder 3">
            <a:extLst>
              <a:ext uri="{FF2B5EF4-FFF2-40B4-BE49-F238E27FC236}">
                <a16:creationId xmlns:a16="http://schemas.microsoft.com/office/drawing/2014/main" id="{50CB6F94-B186-BC2B-65F6-7DFAB875B080}"/>
              </a:ext>
            </a:extLst>
          </p:cNvPr>
          <p:cNvSpPr>
            <a:spLocks noGrp="1"/>
          </p:cNvSpPr>
          <p:nvPr>
            <p:ph type="sldNum" sz="quarter" idx="4"/>
          </p:nvPr>
        </p:nvSpPr>
        <p:spPr/>
        <p:txBody>
          <a:bodyPr/>
          <a:lstStyle/>
          <a:p>
            <a:fld id="{1D93BD3E-1E9A-4970-A6F7-E7AC52762E0C}" type="slidenum">
              <a:rPr lang="en-US" smtClean="0"/>
              <a:pPr/>
              <a:t>2</a:t>
            </a:fld>
            <a:endParaRPr lang="en-US" dirty="0"/>
          </a:p>
        </p:txBody>
      </p:sp>
    </p:spTree>
    <p:extLst>
      <p:ext uri="{BB962C8B-B14F-4D97-AF65-F5344CB8AC3E}">
        <p14:creationId xmlns:p14="http://schemas.microsoft.com/office/powerpoint/2010/main" val="3853770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BCEA5-1DF6-B868-C9BF-5B08835F32E8}"/>
              </a:ext>
            </a:extLst>
          </p:cNvPr>
          <p:cNvSpPr>
            <a:spLocks noGrp="1"/>
          </p:cNvSpPr>
          <p:nvPr>
            <p:ph type="title"/>
          </p:nvPr>
        </p:nvSpPr>
        <p:spPr/>
        <p:txBody>
          <a:bodyPr/>
          <a:lstStyle/>
          <a:p>
            <a:r>
              <a:rPr lang="en-US" dirty="0"/>
              <a:t>Large Load Curtailment Manager (LLCM) – Summer 2026</a:t>
            </a:r>
          </a:p>
        </p:txBody>
      </p:sp>
      <p:sp>
        <p:nvSpPr>
          <p:cNvPr id="3" name="Content Placeholder 2">
            <a:extLst>
              <a:ext uri="{FF2B5EF4-FFF2-40B4-BE49-F238E27FC236}">
                <a16:creationId xmlns:a16="http://schemas.microsoft.com/office/drawing/2014/main" id="{19831548-0D62-0F5A-F83A-6CE6F75B1E59}"/>
              </a:ext>
            </a:extLst>
          </p:cNvPr>
          <p:cNvSpPr>
            <a:spLocks noGrp="1"/>
          </p:cNvSpPr>
          <p:nvPr>
            <p:ph idx="1"/>
          </p:nvPr>
        </p:nvSpPr>
        <p:spPr>
          <a:xfrm>
            <a:off x="304800" y="814634"/>
            <a:ext cx="8686800" cy="5105400"/>
          </a:xfrm>
        </p:spPr>
        <p:txBody>
          <a:bodyPr/>
          <a:lstStyle/>
          <a:p>
            <a:pPr marL="0" indent="0">
              <a:buNone/>
            </a:pPr>
            <a:r>
              <a:rPr lang="en-US" sz="1600" b="1" u="sng" dirty="0"/>
              <a:t>Planned scope for Phase 1 MVP (Planned for Prod 2026-R6 release):</a:t>
            </a:r>
          </a:p>
          <a:p>
            <a:pPr marL="744538" indent="-457200">
              <a:lnSpc>
                <a:spcPct val="150000"/>
              </a:lnSpc>
              <a:buFont typeface="+mj-lt"/>
              <a:buAutoNum type="arabicPeriod"/>
            </a:pPr>
            <a:r>
              <a:rPr lang="en-US" sz="1400" dirty="0"/>
              <a:t>CIM model changes including telemetry modeling for Large Loads</a:t>
            </a:r>
          </a:p>
          <a:p>
            <a:pPr marL="744538" indent="-457200">
              <a:lnSpc>
                <a:spcPct val="150000"/>
              </a:lnSpc>
              <a:buFont typeface="+mj-lt"/>
              <a:buAutoNum type="arabicPeriod"/>
            </a:pPr>
            <a:r>
              <a:rPr lang="en-US" sz="1400" dirty="0"/>
              <a:t>Event detection to identify when a Large Load curtailment under SB6 may be initiated</a:t>
            </a:r>
          </a:p>
          <a:p>
            <a:pPr marL="744538" indent="-457200">
              <a:lnSpc>
                <a:spcPct val="150000"/>
              </a:lnSpc>
              <a:buFont typeface="+mj-lt"/>
              <a:buAutoNum type="arabicPeriod"/>
            </a:pPr>
            <a:r>
              <a:rPr lang="en-US" sz="1400" dirty="0"/>
              <a:t>Large Load Curtailment Manager tool that can instruct selected (SB6 related) Large Load via an XML instruction which includes information like deployment start time, deployment end time and deployed MW. </a:t>
            </a:r>
            <a:r>
              <a:rPr lang="en-US" sz="1400" i="1" dirty="0"/>
              <a:t>(EIP External Interfaces Specifications document will be impacted, XSD should not be impacted)</a:t>
            </a:r>
          </a:p>
          <a:p>
            <a:pPr marL="744538" indent="-457200">
              <a:lnSpc>
                <a:spcPct val="150000"/>
              </a:lnSpc>
              <a:buFont typeface="+mj-lt"/>
              <a:buAutoNum type="arabicPeriod"/>
            </a:pPr>
            <a:r>
              <a:rPr lang="en-US" sz="1400" dirty="0"/>
              <a:t>Accounting of (SB6) Large Load that is instructed to curtail in SCED reliability deployment price adder.</a:t>
            </a:r>
          </a:p>
          <a:p>
            <a:pPr marL="744538" indent="-457200">
              <a:lnSpc>
                <a:spcPct val="150000"/>
              </a:lnSpc>
              <a:buFont typeface="+mj-lt"/>
              <a:buAutoNum type="arabicPeriod"/>
            </a:pPr>
            <a:r>
              <a:rPr lang="en-US" sz="1400" dirty="0"/>
              <a:t>Report changes </a:t>
            </a:r>
            <a:r>
              <a:rPr lang="en-US" sz="1400" i="1" dirty="0"/>
              <a:t>(Report specs will be presented in subsequent TWG meetings)</a:t>
            </a:r>
          </a:p>
          <a:p>
            <a:pPr marL="744538" indent="-457200">
              <a:lnSpc>
                <a:spcPct val="150000"/>
              </a:lnSpc>
              <a:buFont typeface="+mj-lt"/>
              <a:buAutoNum type="arabicPeriod"/>
            </a:pPr>
            <a:r>
              <a:rPr lang="en-US" sz="1400" dirty="0"/>
              <a:t>Market notification when large load curtailment instructions are issued/ended from LLCM.</a:t>
            </a:r>
          </a:p>
          <a:p>
            <a:pPr marL="744538" indent="-457200">
              <a:lnSpc>
                <a:spcPct val="150000"/>
              </a:lnSpc>
              <a:buFont typeface="+mj-lt"/>
              <a:buAutoNum type="arabicPeriod"/>
            </a:pPr>
            <a:endParaRPr lang="en-US" sz="1400" dirty="0"/>
          </a:p>
          <a:p>
            <a:pPr marL="744538" indent="-457200">
              <a:buFont typeface="+mj-lt"/>
              <a:buAutoNum type="arabicPeriod"/>
            </a:pPr>
            <a:endParaRPr lang="en-US" sz="1600" dirty="0"/>
          </a:p>
          <a:p>
            <a:pPr marL="287338" indent="0">
              <a:buNone/>
            </a:pPr>
            <a:endParaRPr lang="en-US" sz="1600" dirty="0"/>
          </a:p>
          <a:p>
            <a:pPr marL="744538" indent="-457200">
              <a:buFont typeface="+mj-lt"/>
              <a:buAutoNum type="arabicPeriod"/>
            </a:pPr>
            <a:endParaRPr lang="en-US" sz="1600" dirty="0"/>
          </a:p>
        </p:txBody>
      </p:sp>
      <p:sp>
        <p:nvSpPr>
          <p:cNvPr id="4" name="Slide Number Placeholder 3">
            <a:extLst>
              <a:ext uri="{FF2B5EF4-FFF2-40B4-BE49-F238E27FC236}">
                <a16:creationId xmlns:a16="http://schemas.microsoft.com/office/drawing/2014/main" id="{F8DAFEE4-8151-D3E4-0606-9B3B6447EC02}"/>
              </a:ext>
            </a:extLst>
          </p:cNvPr>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3816921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5685F-1180-4531-A811-679650ADFC81}"/>
              </a:ext>
            </a:extLst>
          </p:cNvPr>
          <p:cNvSpPr>
            <a:spLocks noGrp="1"/>
          </p:cNvSpPr>
          <p:nvPr>
            <p:ph type="title"/>
          </p:nvPr>
        </p:nvSpPr>
        <p:spPr/>
        <p:txBody>
          <a:bodyPr/>
          <a:lstStyle/>
          <a:p>
            <a:r>
              <a:rPr lang="en-US" sz="1800" dirty="0"/>
              <a:t>Questions?</a:t>
            </a:r>
          </a:p>
        </p:txBody>
      </p:sp>
      <p:sp>
        <p:nvSpPr>
          <p:cNvPr id="3" name="Content Placeholder 2">
            <a:extLst>
              <a:ext uri="{FF2B5EF4-FFF2-40B4-BE49-F238E27FC236}">
                <a16:creationId xmlns:a16="http://schemas.microsoft.com/office/drawing/2014/main" id="{8265348D-3465-46B4-89D9-D0499BC1F3C7}"/>
              </a:ext>
            </a:extLst>
          </p:cNvPr>
          <p:cNvSpPr>
            <a:spLocks noGrp="1"/>
          </p:cNvSpPr>
          <p:nvPr>
            <p:ph idx="1"/>
          </p:nvPr>
        </p:nvSpPr>
        <p:spPr>
          <a:xfrm>
            <a:off x="1524000" y="1295400"/>
            <a:ext cx="5943600" cy="3943350"/>
          </a:xfrm>
        </p:spPr>
        <p:txBody>
          <a:bodyPr/>
          <a:lstStyle/>
          <a:p>
            <a:pPr marL="0" indent="0">
              <a:buNone/>
            </a:pPr>
            <a:r>
              <a:rPr lang="en-US" dirty="0"/>
              <a:t>     </a:t>
            </a:r>
          </a:p>
          <a:p>
            <a:pPr marL="0" indent="0">
              <a:buNone/>
            </a:pPr>
            <a:r>
              <a:rPr lang="en-US" sz="1500" dirty="0"/>
              <a:t>You can reach following contacts for any questions and feedback</a:t>
            </a:r>
          </a:p>
          <a:p>
            <a:pPr marL="0" indent="0">
              <a:buNone/>
            </a:pPr>
            <a:endParaRPr lang="en-US" sz="1500" dirty="0"/>
          </a:p>
          <a:p>
            <a:pPr marL="300038" lvl="1" indent="0" algn="ctr">
              <a:buNone/>
            </a:pPr>
            <a:r>
              <a:rPr lang="en-US" sz="1500" dirty="0"/>
              <a:t>Sruthi Hariharan at </a:t>
            </a:r>
            <a:r>
              <a:rPr lang="en-US" sz="1500" dirty="0">
                <a:hlinkClick r:id="rId2"/>
              </a:rPr>
              <a:t>Sruthi.Hariharan@ercot.com</a:t>
            </a:r>
            <a:endParaRPr lang="en-US" sz="1500" dirty="0"/>
          </a:p>
          <a:p>
            <a:pPr marL="300038" lvl="1" indent="0" algn="ctr">
              <a:buNone/>
            </a:pPr>
            <a:r>
              <a:rPr lang="en-US" sz="1500" dirty="0"/>
              <a:t>                  or</a:t>
            </a:r>
          </a:p>
          <a:p>
            <a:pPr marL="300038" lvl="1" indent="0" algn="ctr">
              <a:buNone/>
            </a:pPr>
            <a:r>
              <a:rPr lang="en-US" sz="1500" dirty="0"/>
              <a:t>Sreenivas Badri at </a:t>
            </a:r>
            <a:r>
              <a:rPr lang="en-US" sz="1500" dirty="0">
                <a:hlinkClick r:id="rId3"/>
              </a:rPr>
              <a:t>Sreenivas.Badri@ercot.com</a:t>
            </a:r>
            <a:r>
              <a:rPr lang="en-US" sz="1500" dirty="0"/>
              <a:t> </a:t>
            </a:r>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p:txBody>
      </p:sp>
      <p:sp>
        <p:nvSpPr>
          <p:cNvPr id="4" name="Slide Number Placeholder 3">
            <a:extLst>
              <a:ext uri="{FF2B5EF4-FFF2-40B4-BE49-F238E27FC236}">
                <a16:creationId xmlns:a16="http://schemas.microsoft.com/office/drawing/2014/main" id="{94A37C10-9C43-4D1E-A853-17126AC6B931}"/>
              </a:ext>
            </a:extLst>
          </p:cNvPr>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3446500615"/>
      </p:ext>
    </p:extLst>
  </p:cSld>
  <p:clrMapOvr>
    <a:masterClrMapping/>
  </p:clrMapOvr>
</p:sld>
</file>

<file path=ppt/theme/theme1.xml><?xml version="1.0" encoding="utf-8"?>
<a:theme xmlns:a="http://schemas.openxmlformats.org/drawingml/2006/main" name="Cover Slide">
  <a:themeElements>
    <a:clrScheme name="Custom 1">
      <a:dk1>
        <a:srgbClr val="2D3338"/>
      </a:dk1>
      <a:lt1>
        <a:srgbClr val="FFFFFF"/>
      </a:lt1>
      <a:dk2>
        <a:srgbClr val="2D3338"/>
      </a:dk2>
      <a:lt2>
        <a:srgbClr val="E6EBF0"/>
      </a:lt2>
      <a:accent1>
        <a:srgbClr val="00AEC7"/>
      </a:accent1>
      <a:accent2>
        <a:srgbClr val="7C858C"/>
      </a:accent2>
      <a:accent3>
        <a:srgbClr val="2BA565"/>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238A853E2A21D478864F317E572DCF9" ma:contentTypeVersion="15" ma:contentTypeDescription="Create a new document." ma:contentTypeScope="" ma:versionID="6f9114be51d86da491079c8d381afb21">
  <xsd:schema xmlns:xsd="http://www.w3.org/2001/XMLSchema" xmlns:xs="http://www.w3.org/2001/XMLSchema" xmlns:p="http://schemas.microsoft.com/office/2006/metadata/properties" xmlns:ns3="ded7f6be-006e-48d8-8435-0405bc84a9a7" xmlns:ns4="97deaf5a-01d9-4834-89d2-802f43df07d1" targetNamespace="http://schemas.microsoft.com/office/2006/metadata/properties" ma:root="true" ma:fieldsID="91872eea4e18ed25fdbbc3c4e1b8a5e2" ns3:_="" ns4:_="">
    <xsd:import namespace="ded7f6be-006e-48d8-8435-0405bc84a9a7"/>
    <xsd:import namespace="97deaf5a-01d9-4834-89d2-802f43df07d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_activity" minOccurs="0"/>
                <xsd:element ref="ns4:MediaServiceObjectDetectorVersions" minOccurs="0"/>
                <xsd:element ref="ns4:MediaServiceSystemTags" minOccurs="0"/>
                <xsd:element ref="ns4:MediaServiceGenerationTime" minOccurs="0"/>
                <xsd:element ref="ns4:MediaServiceEventHashCode" minOccurs="0"/>
                <xsd:element ref="ns4:MediaServiceOCR" minOccurs="0"/>
                <xsd:element ref="ns4:MediaServiceDateTaken" minOccurs="0"/>
                <xsd:element ref="ns4:MediaServiceLocation" minOccurs="0"/>
                <xsd:element ref="ns4:MediaServiceSearchProperties"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d7f6be-006e-48d8-8435-0405bc84a9a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deaf5a-01d9-4834-89d2-802f43df07d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_activity" ma:index="13" nillable="true" ma:displayName="_activity" ma:hidden="true" ma:internalName="_activity">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ystemTags" ma:index="15" nillable="true" ma:displayName="MediaServiceSystemTags" ma:hidden="true" ma:internalName="MediaServiceSystemTags" ma:readOnly="true">
      <xsd:simpleType>
        <xsd:restriction base="dms:Note"/>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97deaf5a-01d9-4834-89d2-802f43df07d1" xsi:nil="true"/>
  </documentManagement>
</p:properties>
</file>

<file path=customXml/itemProps1.xml><?xml version="1.0" encoding="utf-8"?>
<ds:datastoreItem xmlns:ds="http://schemas.openxmlformats.org/officeDocument/2006/customXml" ds:itemID="{2A7F8399-B26A-46CF-95A6-0E3CBEB8B1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d7f6be-006e-48d8-8435-0405bc84a9a7"/>
    <ds:schemaRef ds:uri="97deaf5a-01d9-4834-89d2-802f43df07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3.xml><?xml version="1.0" encoding="utf-8"?>
<ds:datastoreItem xmlns:ds="http://schemas.openxmlformats.org/officeDocument/2006/customXml" ds:itemID="{1A526C54-2038-4DDB-9077-84C80FF069E0}">
  <ds:schemaRefs>
    <ds:schemaRef ds:uri="97deaf5a-01d9-4834-89d2-802f43df07d1"/>
    <ds:schemaRef ds:uri="http://purl.org/dc/elements/1.1/"/>
    <ds:schemaRef ds:uri="http://purl.org/dc/terms/"/>
    <ds:schemaRef ds:uri="http://www.w3.org/XML/1998/namespace"/>
    <ds:schemaRef ds:uri="http://purl.org/dc/dcmitype/"/>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ded7f6be-006e-48d8-8435-0405bc84a9a7"/>
  </ds:schemaRefs>
</ds:datastoreItem>
</file>

<file path=docProps/app.xml><?xml version="1.0" encoding="utf-8"?>
<Properties xmlns="http://schemas.openxmlformats.org/officeDocument/2006/extended-properties" xmlns:vt="http://schemas.openxmlformats.org/officeDocument/2006/docPropsVTypes">
  <Template/>
  <TotalTime>25281</TotalTime>
  <Words>378</Words>
  <Application>Microsoft Office PowerPoint</Application>
  <PresentationFormat>On-screen Show (4:3)</PresentationFormat>
  <Paragraphs>38</Paragraphs>
  <Slides>4</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4</vt:i4>
      </vt:variant>
    </vt:vector>
  </HeadingPairs>
  <TitlesOfParts>
    <vt:vector size="8" baseType="lpstr">
      <vt:lpstr>Arial</vt:lpstr>
      <vt:lpstr>Calibri</vt:lpstr>
      <vt:lpstr>Cover Slide</vt:lpstr>
      <vt:lpstr>Horizontal Theme</vt:lpstr>
      <vt:lpstr>PowerPoint Presentation</vt:lpstr>
      <vt:lpstr>Large Load Curtailment Manager (LLCM) - Overview</vt:lpstr>
      <vt:lpstr>Large Load Curtailment Manager (LLCM) – Summer 2026</vt:lpstr>
      <vt:lpstr>Questions?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Badri, Sreenivas</cp:lastModifiedBy>
  <cp:revision>664</cp:revision>
  <cp:lastPrinted>2017-10-10T21:31:05Z</cp:lastPrinted>
  <dcterms:created xsi:type="dcterms:W3CDTF">2016-01-21T15:20:31Z</dcterms:created>
  <dcterms:modified xsi:type="dcterms:W3CDTF">2026-03-25T17:22:29Z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0x010100E238A853E2A21D478864F317E572DCF9</vt:lpwstr>
  </property>
  <property fmtid="{D5CDD505-2E9C-101B-9397-08002B2CF9AE}" pid="3" name="MSIP_Label_7084cbda-52b8-46fb-a7b7-cb5bd465ed85_Enabled">
    <vt:lpwstr>true</vt:lpwstr>
  </property>
  <property fmtid="{D5CDD505-2E9C-101B-9397-08002B2CF9AE}" pid="4" name="MSIP_Label_7084cbda-52b8-46fb-a7b7-cb5bd465ed85_ActionId">
    <vt:lpwstr>c62e7908-7660-43a6-b1c8-5c5c95dc1f11</vt:lpwstr>
  </property>
  <property fmtid="{D5CDD505-2E9C-101B-9397-08002B2CF9AE}" pid="5" name="MSIP_Label_7084cbda-52b8-46fb-a7b7-cb5bd465ed85_SetDate">
    <vt:lpwstr>2023-05-09T20:19:39Z</vt:lpwstr>
  </property>
  <property fmtid="{D5CDD505-2E9C-101B-9397-08002B2CF9AE}" pid="6" name="MSIP_Label_7084cbda-52b8-46fb-a7b7-cb5bd465ed85_Name">
    <vt:lpwstr>Internal</vt:lpwstr>
  </property>
  <property fmtid="{D5CDD505-2E9C-101B-9397-08002B2CF9AE}" pid="7" name="MSIP_Label_7084cbda-52b8-46fb-a7b7-cb5bd465ed85_ContentBits">
    <vt:lpwstr>0</vt:lpwstr>
  </property>
  <property fmtid="{D5CDD505-2E9C-101B-9397-08002B2CF9AE}" pid="8" name="MSIP_Label_7084cbda-52b8-46fb-a7b7-cb5bd465ed85_SiteId">
    <vt:lpwstr>0afb747d-bff7-4596-a9fc-950ef9e0ec45</vt:lpwstr>
  </property>
  <property fmtid="{D5CDD505-2E9C-101B-9397-08002B2CF9AE}" pid="9" name="MSIP_Label_7084cbda-52b8-46fb-a7b7-cb5bd465ed85_Method">
    <vt:lpwstr>Standard</vt:lpwstr>
  </property>
</Properties>
</file>