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Lst>
  <p:notesMasterIdLst>
    <p:notesMasterId r:id="rId18"/>
  </p:notesMasterIdLst>
  <p:handoutMasterIdLst>
    <p:handoutMasterId r:id="rId19"/>
  </p:handoutMasterIdLst>
  <p:sldIdLst>
    <p:sldId id="260" r:id="rId6"/>
    <p:sldId id="272" r:id="rId7"/>
    <p:sldId id="275" r:id="rId8"/>
    <p:sldId id="280" r:id="rId9"/>
    <p:sldId id="281" r:id="rId10"/>
    <p:sldId id="277" r:id="rId11"/>
    <p:sldId id="278" r:id="rId12"/>
    <p:sldId id="282" r:id="rId13"/>
    <p:sldId id="283" r:id="rId14"/>
    <p:sldId id="284" r:id="rId15"/>
    <p:sldId id="285" r:id="rId16"/>
    <p:sldId id="273" r:id="rId1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12" d="100"/>
          <a:sy n="112" d="100"/>
        </p:scale>
        <p:origin x="516" y="324"/>
      </p:cViewPr>
      <p:guideLst>
        <p:guide orient="horz" pos="2160"/>
        <p:guide pos="3840"/>
      </p:guideLst>
    </p:cSldViewPr>
  </p:slideViewPr>
  <p:notesTextViewPr>
    <p:cViewPr>
      <p:scale>
        <a:sx n="3" d="2"/>
        <a:sy n="3" d="2"/>
      </p:scale>
      <p:origin x="0" y="0"/>
    </p:cViewPr>
  </p:notesTextViewPr>
  <p:notesViewPr>
    <p:cSldViewPr showGuides="1">
      <p:cViewPr varScale="1">
        <p:scale>
          <a:sx n="76" d="100"/>
          <a:sy n="76" d="100"/>
        </p:scale>
        <p:origin x="20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FB683D-F076-4ECF-B557-08BCD324A549}"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en-US"/>
        </a:p>
      </dgm:t>
    </dgm:pt>
    <dgm:pt modelId="{B90BC865-6D28-411F-A4F0-60A9ABACF70A}">
      <dgm:prSet phldrT="[Text]" phldr="0" custT="1"/>
      <dgm:spPr/>
      <dgm:t>
        <a:bodyPr/>
        <a:lstStyle/>
        <a:p>
          <a:r>
            <a:rPr lang="en-US" sz="1600" dirty="0"/>
            <a:t>ROS Vote</a:t>
          </a:r>
        </a:p>
        <a:p>
          <a:r>
            <a:rPr lang="en-US" sz="1600" dirty="0"/>
            <a:t>April 2</a:t>
          </a:r>
        </a:p>
      </dgm:t>
    </dgm:pt>
    <dgm:pt modelId="{E8E91C09-DEE3-4531-8942-A700ED68FA94}" type="parTrans" cxnId="{D6D89EB3-68A7-4F29-85FE-FC8CDF5FFAD6}">
      <dgm:prSet/>
      <dgm:spPr/>
      <dgm:t>
        <a:bodyPr/>
        <a:lstStyle/>
        <a:p>
          <a:endParaRPr lang="en-US"/>
        </a:p>
      </dgm:t>
    </dgm:pt>
    <dgm:pt modelId="{54F1AF7B-6ECB-479C-8F2E-87B4F5132E84}" type="sibTrans" cxnId="{D6D89EB3-68A7-4F29-85FE-FC8CDF5FFAD6}">
      <dgm:prSet/>
      <dgm:spPr/>
      <dgm:t>
        <a:bodyPr/>
        <a:lstStyle/>
        <a:p>
          <a:endParaRPr lang="en-US"/>
        </a:p>
      </dgm:t>
    </dgm:pt>
    <dgm:pt modelId="{E3CC14BC-63C0-4BFD-825C-8A4976FEB315}">
      <dgm:prSet phldrT="[Text]" phldr="0" custT="1"/>
      <dgm:spPr/>
      <dgm:t>
        <a:bodyPr/>
        <a:lstStyle/>
        <a:p>
          <a:r>
            <a:rPr lang="en-US" sz="1600" dirty="0"/>
            <a:t>PRS Vote </a:t>
          </a:r>
        </a:p>
        <a:p>
          <a:r>
            <a:rPr lang="en-US" sz="1600" dirty="0"/>
            <a:t>April 15</a:t>
          </a:r>
        </a:p>
      </dgm:t>
    </dgm:pt>
    <dgm:pt modelId="{24B96FD5-5FD0-480C-89A1-0C8B1D471360}" type="parTrans" cxnId="{BE5ED9FD-C9EA-4A65-B724-AFA91BA2C00D}">
      <dgm:prSet/>
      <dgm:spPr/>
      <dgm:t>
        <a:bodyPr/>
        <a:lstStyle/>
        <a:p>
          <a:endParaRPr lang="en-US"/>
        </a:p>
      </dgm:t>
    </dgm:pt>
    <dgm:pt modelId="{04439F5A-1E1F-4227-88B8-682D772C578B}" type="sibTrans" cxnId="{BE5ED9FD-C9EA-4A65-B724-AFA91BA2C00D}">
      <dgm:prSet/>
      <dgm:spPr/>
      <dgm:t>
        <a:bodyPr/>
        <a:lstStyle/>
        <a:p>
          <a:endParaRPr lang="en-US"/>
        </a:p>
      </dgm:t>
    </dgm:pt>
    <dgm:pt modelId="{162F0650-F02F-49D5-9DE0-675E49B74073}">
      <dgm:prSet phldrT="[Text]" phldr="0" custT="1"/>
      <dgm:spPr/>
      <dgm:t>
        <a:bodyPr/>
        <a:lstStyle/>
        <a:p>
          <a:r>
            <a:rPr lang="en-US" sz="1600" dirty="0"/>
            <a:t>BOD Update</a:t>
          </a:r>
        </a:p>
        <a:p>
          <a:r>
            <a:rPr lang="en-US" sz="1600" dirty="0"/>
            <a:t>April 20-21</a:t>
          </a:r>
        </a:p>
      </dgm:t>
    </dgm:pt>
    <dgm:pt modelId="{F5CB5EC2-1011-4655-815E-4F98C7BB4C11}" type="parTrans" cxnId="{6496296F-BE54-45AE-AD66-B703F4B54189}">
      <dgm:prSet/>
      <dgm:spPr/>
      <dgm:t>
        <a:bodyPr/>
        <a:lstStyle/>
        <a:p>
          <a:endParaRPr lang="en-US"/>
        </a:p>
      </dgm:t>
    </dgm:pt>
    <dgm:pt modelId="{94AB6588-01E6-413C-9EF0-3B69529A70F0}" type="sibTrans" cxnId="{6496296F-BE54-45AE-AD66-B703F4B54189}">
      <dgm:prSet/>
      <dgm:spPr/>
      <dgm:t>
        <a:bodyPr/>
        <a:lstStyle/>
        <a:p>
          <a:endParaRPr lang="en-US"/>
        </a:p>
      </dgm:t>
    </dgm:pt>
    <dgm:pt modelId="{E3F4B444-83C3-4CF7-BD52-A15DD5F70E74}">
      <dgm:prSet custT="1"/>
      <dgm:spPr/>
      <dgm:t>
        <a:bodyPr/>
        <a:lstStyle/>
        <a:p>
          <a:r>
            <a:rPr lang="en-US" sz="1600" dirty="0"/>
            <a:t>TAC Vote</a:t>
          </a:r>
        </a:p>
        <a:p>
          <a:r>
            <a:rPr lang="en-US" sz="1600" dirty="0"/>
            <a:t>April 29</a:t>
          </a:r>
        </a:p>
      </dgm:t>
    </dgm:pt>
    <dgm:pt modelId="{79630EC3-5494-42E6-AB80-4F6AFCBC2074}" type="parTrans" cxnId="{9F082107-CF4A-47C9-8112-811322F7559F}">
      <dgm:prSet/>
      <dgm:spPr/>
      <dgm:t>
        <a:bodyPr/>
        <a:lstStyle/>
        <a:p>
          <a:endParaRPr lang="en-US"/>
        </a:p>
      </dgm:t>
    </dgm:pt>
    <dgm:pt modelId="{9AC5D8CE-69E9-46F2-B203-ABAC0F6555F3}" type="sibTrans" cxnId="{9F082107-CF4A-47C9-8112-811322F7559F}">
      <dgm:prSet/>
      <dgm:spPr/>
      <dgm:t>
        <a:bodyPr/>
        <a:lstStyle/>
        <a:p>
          <a:endParaRPr lang="en-US"/>
        </a:p>
      </dgm:t>
    </dgm:pt>
    <dgm:pt modelId="{D880EF71-130B-4EF0-9731-D389B44C8FB5}">
      <dgm:prSet custT="1"/>
      <dgm:spPr/>
      <dgm:t>
        <a:bodyPr/>
        <a:lstStyle/>
        <a:p>
          <a:r>
            <a:rPr lang="en-US" sz="1600" dirty="0"/>
            <a:t>BOD Vote</a:t>
          </a:r>
        </a:p>
        <a:p>
          <a:r>
            <a:rPr lang="en-US" sz="1600" dirty="0"/>
            <a:t>June 1-2 </a:t>
          </a:r>
        </a:p>
      </dgm:t>
    </dgm:pt>
    <dgm:pt modelId="{B4C98D3A-B5DA-4BDE-A64F-B11D51A0ACD5}" type="parTrans" cxnId="{CA29CB61-98FB-40F8-A6CF-2958C030C083}">
      <dgm:prSet/>
      <dgm:spPr/>
      <dgm:t>
        <a:bodyPr/>
        <a:lstStyle/>
        <a:p>
          <a:endParaRPr lang="en-US"/>
        </a:p>
      </dgm:t>
    </dgm:pt>
    <dgm:pt modelId="{5BB042B8-821D-4653-9F19-AC70D640ECC2}" type="sibTrans" cxnId="{CA29CB61-98FB-40F8-A6CF-2958C030C083}">
      <dgm:prSet/>
      <dgm:spPr/>
      <dgm:t>
        <a:bodyPr/>
        <a:lstStyle/>
        <a:p>
          <a:endParaRPr lang="en-US"/>
        </a:p>
      </dgm:t>
    </dgm:pt>
    <dgm:pt modelId="{604EFDC6-BD20-43E6-AA89-A4739BE48345}">
      <dgm:prSet custT="1"/>
      <dgm:spPr/>
      <dgm:t>
        <a:bodyPr/>
        <a:lstStyle/>
        <a:p>
          <a:r>
            <a:rPr lang="en-US" sz="1600" dirty="0"/>
            <a:t>TAC Update</a:t>
          </a:r>
        </a:p>
        <a:p>
          <a:r>
            <a:rPr lang="en-US" sz="1600" dirty="0"/>
            <a:t>March 25</a:t>
          </a:r>
        </a:p>
      </dgm:t>
    </dgm:pt>
    <dgm:pt modelId="{BE02F16E-8E47-4C67-B8F1-851A181DB768}" type="parTrans" cxnId="{F7CB7F2E-9C09-42FD-8E1E-0D7E5C738F50}">
      <dgm:prSet/>
      <dgm:spPr/>
      <dgm:t>
        <a:bodyPr/>
        <a:lstStyle/>
        <a:p>
          <a:endParaRPr lang="en-US"/>
        </a:p>
      </dgm:t>
    </dgm:pt>
    <dgm:pt modelId="{7F7F5080-4C8A-4C3B-8FA5-823DB20BEEEF}" type="sibTrans" cxnId="{F7CB7F2E-9C09-42FD-8E1E-0D7E5C738F50}">
      <dgm:prSet/>
      <dgm:spPr/>
      <dgm:t>
        <a:bodyPr/>
        <a:lstStyle/>
        <a:p>
          <a:endParaRPr lang="en-US"/>
        </a:p>
      </dgm:t>
    </dgm:pt>
    <dgm:pt modelId="{247BB3AA-7DD0-4BC1-A641-7A2AAC9CD7F4}" type="pres">
      <dgm:prSet presAssocID="{51FB683D-F076-4ECF-B557-08BCD324A549}" presName="Name0" presStyleCnt="0">
        <dgm:presLayoutVars>
          <dgm:dir/>
          <dgm:animLvl val="lvl"/>
          <dgm:resizeHandles val="exact"/>
        </dgm:presLayoutVars>
      </dgm:prSet>
      <dgm:spPr/>
    </dgm:pt>
    <dgm:pt modelId="{6FADA062-E02A-446F-8D19-0C54F67726C4}" type="pres">
      <dgm:prSet presAssocID="{604EFDC6-BD20-43E6-AA89-A4739BE48345}" presName="parTxOnly" presStyleLbl="node1" presStyleIdx="0" presStyleCnt="6">
        <dgm:presLayoutVars>
          <dgm:chMax val="0"/>
          <dgm:chPref val="0"/>
          <dgm:bulletEnabled val="1"/>
        </dgm:presLayoutVars>
      </dgm:prSet>
      <dgm:spPr/>
    </dgm:pt>
    <dgm:pt modelId="{B4C79523-AB76-4B61-9F91-9D6E4974A61C}" type="pres">
      <dgm:prSet presAssocID="{7F7F5080-4C8A-4C3B-8FA5-823DB20BEEEF}" presName="parTxOnlySpace" presStyleCnt="0"/>
      <dgm:spPr/>
    </dgm:pt>
    <dgm:pt modelId="{8C19CF89-78AA-4285-92EA-15737A38C811}" type="pres">
      <dgm:prSet presAssocID="{B90BC865-6D28-411F-A4F0-60A9ABACF70A}" presName="parTxOnly" presStyleLbl="node1" presStyleIdx="1" presStyleCnt="6">
        <dgm:presLayoutVars>
          <dgm:chMax val="0"/>
          <dgm:chPref val="0"/>
          <dgm:bulletEnabled val="1"/>
        </dgm:presLayoutVars>
      </dgm:prSet>
      <dgm:spPr/>
    </dgm:pt>
    <dgm:pt modelId="{6655ABC0-AF1A-4029-B845-2F0B61F01CA6}" type="pres">
      <dgm:prSet presAssocID="{54F1AF7B-6ECB-479C-8F2E-87B4F5132E84}" presName="parTxOnlySpace" presStyleCnt="0"/>
      <dgm:spPr/>
    </dgm:pt>
    <dgm:pt modelId="{0790F833-1934-4F43-971E-A1C86D70E186}" type="pres">
      <dgm:prSet presAssocID="{E3CC14BC-63C0-4BFD-825C-8A4976FEB315}" presName="parTxOnly" presStyleLbl="node1" presStyleIdx="2" presStyleCnt="6">
        <dgm:presLayoutVars>
          <dgm:chMax val="0"/>
          <dgm:chPref val="0"/>
          <dgm:bulletEnabled val="1"/>
        </dgm:presLayoutVars>
      </dgm:prSet>
      <dgm:spPr/>
    </dgm:pt>
    <dgm:pt modelId="{C2249ED9-4621-4457-9E8B-C4D9ACA6577C}" type="pres">
      <dgm:prSet presAssocID="{04439F5A-1E1F-4227-88B8-682D772C578B}" presName="parTxOnlySpace" presStyleCnt="0"/>
      <dgm:spPr/>
    </dgm:pt>
    <dgm:pt modelId="{6475EE2F-275E-43A7-A5B3-6AD3CDAFFFBE}" type="pres">
      <dgm:prSet presAssocID="{162F0650-F02F-49D5-9DE0-675E49B74073}" presName="parTxOnly" presStyleLbl="node1" presStyleIdx="3" presStyleCnt="6">
        <dgm:presLayoutVars>
          <dgm:chMax val="0"/>
          <dgm:chPref val="0"/>
          <dgm:bulletEnabled val="1"/>
        </dgm:presLayoutVars>
      </dgm:prSet>
      <dgm:spPr/>
    </dgm:pt>
    <dgm:pt modelId="{8B59C34B-D641-4959-93CA-8440E1FBCCC5}" type="pres">
      <dgm:prSet presAssocID="{94AB6588-01E6-413C-9EF0-3B69529A70F0}" presName="parTxOnlySpace" presStyleCnt="0"/>
      <dgm:spPr/>
    </dgm:pt>
    <dgm:pt modelId="{8799E830-AD5B-472F-B0FF-E0737884FFC0}" type="pres">
      <dgm:prSet presAssocID="{E3F4B444-83C3-4CF7-BD52-A15DD5F70E74}" presName="parTxOnly" presStyleLbl="node1" presStyleIdx="4" presStyleCnt="6">
        <dgm:presLayoutVars>
          <dgm:chMax val="0"/>
          <dgm:chPref val="0"/>
          <dgm:bulletEnabled val="1"/>
        </dgm:presLayoutVars>
      </dgm:prSet>
      <dgm:spPr/>
    </dgm:pt>
    <dgm:pt modelId="{6DF631E6-F080-4E88-89F0-194B79AF7F39}" type="pres">
      <dgm:prSet presAssocID="{9AC5D8CE-69E9-46F2-B203-ABAC0F6555F3}" presName="parTxOnlySpace" presStyleCnt="0"/>
      <dgm:spPr/>
    </dgm:pt>
    <dgm:pt modelId="{964151AC-30F1-4FF1-A4BB-247F64A5C2DF}" type="pres">
      <dgm:prSet presAssocID="{D880EF71-130B-4EF0-9731-D389B44C8FB5}" presName="parTxOnly" presStyleLbl="node1" presStyleIdx="5" presStyleCnt="6">
        <dgm:presLayoutVars>
          <dgm:chMax val="0"/>
          <dgm:chPref val="0"/>
          <dgm:bulletEnabled val="1"/>
        </dgm:presLayoutVars>
      </dgm:prSet>
      <dgm:spPr/>
    </dgm:pt>
  </dgm:ptLst>
  <dgm:cxnLst>
    <dgm:cxn modelId="{9F082107-CF4A-47C9-8112-811322F7559F}" srcId="{51FB683D-F076-4ECF-B557-08BCD324A549}" destId="{E3F4B444-83C3-4CF7-BD52-A15DD5F70E74}" srcOrd="4" destOrd="0" parTransId="{79630EC3-5494-42E6-AB80-4F6AFCBC2074}" sibTransId="{9AC5D8CE-69E9-46F2-B203-ABAC0F6555F3}"/>
    <dgm:cxn modelId="{F4E7E522-9B2A-4DEB-A9A0-BB4CF02359A8}" type="presOf" srcId="{E3F4B444-83C3-4CF7-BD52-A15DD5F70E74}" destId="{8799E830-AD5B-472F-B0FF-E0737884FFC0}" srcOrd="0" destOrd="0" presId="urn:microsoft.com/office/officeart/2005/8/layout/chevron1"/>
    <dgm:cxn modelId="{F7CB7F2E-9C09-42FD-8E1E-0D7E5C738F50}" srcId="{51FB683D-F076-4ECF-B557-08BCD324A549}" destId="{604EFDC6-BD20-43E6-AA89-A4739BE48345}" srcOrd="0" destOrd="0" parTransId="{BE02F16E-8E47-4C67-B8F1-851A181DB768}" sibTransId="{7F7F5080-4C8A-4C3B-8FA5-823DB20BEEEF}"/>
    <dgm:cxn modelId="{CCF5F633-E5D8-4CA7-AA72-CC18D70ACE6F}" type="presOf" srcId="{604EFDC6-BD20-43E6-AA89-A4739BE48345}" destId="{6FADA062-E02A-446F-8D19-0C54F67726C4}" srcOrd="0" destOrd="0" presId="urn:microsoft.com/office/officeart/2005/8/layout/chevron1"/>
    <dgm:cxn modelId="{6D977F3B-A9A6-4EC4-98DB-EE7B78588792}" type="presOf" srcId="{E3CC14BC-63C0-4BFD-825C-8A4976FEB315}" destId="{0790F833-1934-4F43-971E-A1C86D70E186}" srcOrd="0" destOrd="0" presId="urn:microsoft.com/office/officeart/2005/8/layout/chevron1"/>
    <dgm:cxn modelId="{CA29CB61-98FB-40F8-A6CF-2958C030C083}" srcId="{51FB683D-F076-4ECF-B557-08BCD324A549}" destId="{D880EF71-130B-4EF0-9731-D389B44C8FB5}" srcOrd="5" destOrd="0" parTransId="{B4C98D3A-B5DA-4BDE-A64F-B11D51A0ACD5}" sibTransId="{5BB042B8-821D-4653-9F19-AC70D640ECC2}"/>
    <dgm:cxn modelId="{6496296F-BE54-45AE-AD66-B703F4B54189}" srcId="{51FB683D-F076-4ECF-B557-08BCD324A549}" destId="{162F0650-F02F-49D5-9DE0-675E49B74073}" srcOrd="3" destOrd="0" parTransId="{F5CB5EC2-1011-4655-815E-4F98C7BB4C11}" sibTransId="{94AB6588-01E6-413C-9EF0-3B69529A70F0}"/>
    <dgm:cxn modelId="{1CB1BF59-CCE5-4E4D-B9A5-BC9F61242572}" type="presOf" srcId="{51FB683D-F076-4ECF-B557-08BCD324A549}" destId="{247BB3AA-7DD0-4BC1-A641-7A2AAC9CD7F4}" srcOrd="0" destOrd="0" presId="urn:microsoft.com/office/officeart/2005/8/layout/chevron1"/>
    <dgm:cxn modelId="{7475D38F-1665-4CB3-8FE0-314286F522D8}" type="presOf" srcId="{B90BC865-6D28-411F-A4F0-60A9ABACF70A}" destId="{8C19CF89-78AA-4285-92EA-15737A38C811}" srcOrd="0" destOrd="0" presId="urn:microsoft.com/office/officeart/2005/8/layout/chevron1"/>
    <dgm:cxn modelId="{B1BA8A93-C292-4FFD-B9C2-AB18DE39C4A1}" type="presOf" srcId="{D880EF71-130B-4EF0-9731-D389B44C8FB5}" destId="{964151AC-30F1-4FF1-A4BB-247F64A5C2DF}" srcOrd="0" destOrd="0" presId="urn:microsoft.com/office/officeart/2005/8/layout/chevron1"/>
    <dgm:cxn modelId="{D6D89EB3-68A7-4F29-85FE-FC8CDF5FFAD6}" srcId="{51FB683D-F076-4ECF-B557-08BCD324A549}" destId="{B90BC865-6D28-411F-A4F0-60A9ABACF70A}" srcOrd="1" destOrd="0" parTransId="{E8E91C09-DEE3-4531-8942-A700ED68FA94}" sibTransId="{54F1AF7B-6ECB-479C-8F2E-87B4F5132E84}"/>
    <dgm:cxn modelId="{F2F0D0BB-FD19-4AE4-9DF3-069E17412466}" type="presOf" srcId="{162F0650-F02F-49D5-9DE0-675E49B74073}" destId="{6475EE2F-275E-43A7-A5B3-6AD3CDAFFFBE}" srcOrd="0" destOrd="0" presId="urn:microsoft.com/office/officeart/2005/8/layout/chevron1"/>
    <dgm:cxn modelId="{BE5ED9FD-C9EA-4A65-B724-AFA91BA2C00D}" srcId="{51FB683D-F076-4ECF-B557-08BCD324A549}" destId="{E3CC14BC-63C0-4BFD-825C-8A4976FEB315}" srcOrd="2" destOrd="0" parTransId="{24B96FD5-5FD0-480C-89A1-0C8B1D471360}" sibTransId="{04439F5A-1E1F-4227-88B8-682D772C578B}"/>
    <dgm:cxn modelId="{9825C125-0A6E-47FC-AF06-20C53F5E73D3}" type="presParOf" srcId="{247BB3AA-7DD0-4BC1-A641-7A2AAC9CD7F4}" destId="{6FADA062-E02A-446F-8D19-0C54F67726C4}" srcOrd="0" destOrd="0" presId="urn:microsoft.com/office/officeart/2005/8/layout/chevron1"/>
    <dgm:cxn modelId="{679C50E1-1F4E-4F36-B19B-41375751C677}" type="presParOf" srcId="{247BB3AA-7DD0-4BC1-A641-7A2AAC9CD7F4}" destId="{B4C79523-AB76-4B61-9F91-9D6E4974A61C}" srcOrd="1" destOrd="0" presId="urn:microsoft.com/office/officeart/2005/8/layout/chevron1"/>
    <dgm:cxn modelId="{77B9675E-30F8-4BCA-A25F-8CEB8CB3E756}" type="presParOf" srcId="{247BB3AA-7DD0-4BC1-A641-7A2AAC9CD7F4}" destId="{8C19CF89-78AA-4285-92EA-15737A38C811}" srcOrd="2" destOrd="0" presId="urn:microsoft.com/office/officeart/2005/8/layout/chevron1"/>
    <dgm:cxn modelId="{0328E668-9895-4C5A-B442-FF5724B42F8D}" type="presParOf" srcId="{247BB3AA-7DD0-4BC1-A641-7A2AAC9CD7F4}" destId="{6655ABC0-AF1A-4029-B845-2F0B61F01CA6}" srcOrd="3" destOrd="0" presId="urn:microsoft.com/office/officeart/2005/8/layout/chevron1"/>
    <dgm:cxn modelId="{D3A43C4C-007C-4E13-9706-110859B8465F}" type="presParOf" srcId="{247BB3AA-7DD0-4BC1-A641-7A2AAC9CD7F4}" destId="{0790F833-1934-4F43-971E-A1C86D70E186}" srcOrd="4" destOrd="0" presId="urn:microsoft.com/office/officeart/2005/8/layout/chevron1"/>
    <dgm:cxn modelId="{7A0CDC52-754D-44AD-83C4-E64D5D0F1C83}" type="presParOf" srcId="{247BB3AA-7DD0-4BC1-A641-7A2AAC9CD7F4}" destId="{C2249ED9-4621-4457-9E8B-C4D9ACA6577C}" srcOrd="5" destOrd="0" presId="urn:microsoft.com/office/officeart/2005/8/layout/chevron1"/>
    <dgm:cxn modelId="{74E4E93B-82D1-4E97-8DD8-F01EFE48C579}" type="presParOf" srcId="{247BB3AA-7DD0-4BC1-A641-7A2AAC9CD7F4}" destId="{6475EE2F-275E-43A7-A5B3-6AD3CDAFFFBE}" srcOrd="6" destOrd="0" presId="urn:microsoft.com/office/officeart/2005/8/layout/chevron1"/>
    <dgm:cxn modelId="{69FBC54B-802F-4B21-BF2D-168E325F001C}" type="presParOf" srcId="{247BB3AA-7DD0-4BC1-A641-7A2AAC9CD7F4}" destId="{8B59C34B-D641-4959-93CA-8440E1FBCCC5}" srcOrd="7" destOrd="0" presId="urn:microsoft.com/office/officeart/2005/8/layout/chevron1"/>
    <dgm:cxn modelId="{C02E2217-9A18-4246-B181-579CFD7BDF76}" type="presParOf" srcId="{247BB3AA-7DD0-4BC1-A641-7A2AAC9CD7F4}" destId="{8799E830-AD5B-472F-B0FF-E0737884FFC0}" srcOrd="8" destOrd="0" presId="urn:microsoft.com/office/officeart/2005/8/layout/chevron1"/>
    <dgm:cxn modelId="{DA3D2AEF-DD91-42A2-9F55-45953A3BEFD5}" type="presParOf" srcId="{247BB3AA-7DD0-4BC1-A641-7A2AAC9CD7F4}" destId="{6DF631E6-F080-4E88-89F0-194B79AF7F39}" srcOrd="9" destOrd="0" presId="urn:microsoft.com/office/officeart/2005/8/layout/chevron1"/>
    <dgm:cxn modelId="{79CFF092-E2DD-46F7-A636-0EC87A80E813}" type="presParOf" srcId="{247BB3AA-7DD0-4BC1-A641-7A2AAC9CD7F4}" destId="{964151AC-30F1-4FF1-A4BB-247F64A5C2DF}"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ADA062-E02A-446F-8D19-0C54F67726C4}">
      <dsp:nvSpPr>
        <dsp:cNvPr id="0" name=""/>
        <dsp:cNvSpPr/>
      </dsp:nvSpPr>
      <dsp:spPr>
        <a:xfrm>
          <a:off x="5556" y="462915"/>
          <a:ext cx="2066924" cy="82677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TAC Update</a:t>
          </a:r>
        </a:p>
        <a:p>
          <a:pPr marL="0" lvl="0" indent="0" algn="ctr" defTabSz="711200">
            <a:lnSpc>
              <a:spcPct val="90000"/>
            </a:lnSpc>
            <a:spcBef>
              <a:spcPct val="0"/>
            </a:spcBef>
            <a:spcAft>
              <a:spcPct val="35000"/>
            </a:spcAft>
            <a:buNone/>
          </a:pPr>
          <a:r>
            <a:rPr lang="en-US" sz="1600" kern="1200" dirty="0"/>
            <a:t>March 25</a:t>
          </a:r>
        </a:p>
      </dsp:txBody>
      <dsp:txXfrm>
        <a:off x="418941" y="462915"/>
        <a:ext cx="1240154" cy="826770"/>
      </dsp:txXfrm>
    </dsp:sp>
    <dsp:sp modelId="{8C19CF89-78AA-4285-92EA-15737A38C811}">
      <dsp:nvSpPr>
        <dsp:cNvPr id="0" name=""/>
        <dsp:cNvSpPr/>
      </dsp:nvSpPr>
      <dsp:spPr>
        <a:xfrm>
          <a:off x="1865788" y="462915"/>
          <a:ext cx="2066924" cy="82677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ROS Vote</a:t>
          </a:r>
        </a:p>
        <a:p>
          <a:pPr marL="0" lvl="0" indent="0" algn="ctr" defTabSz="711200">
            <a:lnSpc>
              <a:spcPct val="90000"/>
            </a:lnSpc>
            <a:spcBef>
              <a:spcPct val="0"/>
            </a:spcBef>
            <a:spcAft>
              <a:spcPct val="35000"/>
            </a:spcAft>
            <a:buNone/>
          </a:pPr>
          <a:r>
            <a:rPr lang="en-US" sz="1600" kern="1200" dirty="0"/>
            <a:t>April 2</a:t>
          </a:r>
        </a:p>
      </dsp:txBody>
      <dsp:txXfrm>
        <a:off x="2279173" y="462915"/>
        <a:ext cx="1240154" cy="826770"/>
      </dsp:txXfrm>
    </dsp:sp>
    <dsp:sp modelId="{0790F833-1934-4F43-971E-A1C86D70E186}">
      <dsp:nvSpPr>
        <dsp:cNvPr id="0" name=""/>
        <dsp:cNvSpPr/>
      </dsp:nvSpPr>
      <dsp:spPr>
        <a:xfrm>
          <a:off x="3726021" y="462915"/>
          <a:ext cx="2066924" cy="82677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PRS Vote </a:t>
          </a:r>
        </a:p>
        <a:p>
          <a:pPr marL="0" lvl="0" indent="0" algn="ctr" defTabSz="711200">
            <a:lnSpc>
              <a:spcPct val="90000"/>
            </a:lnSpc>
            <a:spcBef>
              <a:spcPct val="0"/>
            </a:spcBef>
            <a:spcAft>
              <a:spcPct val="35000"/>
            </a:spcAft>
            <a:buNone/>
          </a:pPr>
          <a:r>
            <a:rPr lang="en-US" sz="1600" kern="1200" dirty="0"/>
            <a:t>April 15</a:t>
          </a:r>
        </a:p>
      </dsp:txBody>
      <dsp:txXfrm>
        <a:off x="4139406" y="462915"/>
        <a:ext cx="1240154" cy="826770"/>
      </dsp:txXfrm>
    </dsp:sp>
    <dsp:sp modelId="{6475EE2F-275E-43A7-A5B3-6AD3CDAFFFBE}">
      <dsp:nvSpPr>
        <dsp:cNvPr id="0" name=""/>
        <dsp:cNvSpPr/>
      </dsp:nvSpPr>
      <dsp:spPr>
        <a:xfrm>
          <a:off x="5586253" y="462915"/>
          <a:ext cx="2066924" cy="82677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BOD Update</a:t>
          </a:r>
        </a:p>
        <a:p>
          <a:pPr marL="0" lvl="0" indent="0" algn="ctr" defTabSz="711200">
            <a:lnSpc>
              <a:spcPct val="90000"/>
            </a:lnSpc>
            <a:spcBef>
              <a:spcPct val="0"/>
            </a:spcBef>
            <a:spcAft>
              <a:spcPct val="35000"/>
            </a:spcAft>
            <a:buNone/>
          </a:pPr>
          <a:r>
            <a:rPr lang="en-US" sz="1600" kern="1200" dirty="0"/>
            <a:t>April 20-21</a:t>
          </a:r>
        </a:p>
      </dsp:txBody>
      <dsp:txXfrm>
        <a:off x="5999638" y="462915"/>
        <a:ext cx="1240154" cy="826770"/>
      </dsp:txXfrm>
    </dsp:sp>
    <dsp:sp modelId="{8799E830-AD5B-472F-B0FF-E0737884FFC0}">
      <dsp:nvSpPr>
        <dsp:cNvPr id="0" name=""/>
        <dsp:cNvSpPr/>
      </dsp:nvSpPr>
      <dsp:spPr>
        <a:xfrm>
          <a:off x="7446486" y="462915"/>
          <a:ext cx="2066924" cy="82677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TAC Vote</a:t>
          </a:r>
        </a:p>
        <a:p>
          <a:pPr marL="0" lvl="0" indent="0" algn="ctr" defTabSz="711200">
            <a:lnSpc>
              <a:spcPct val="90000"/>
            </a:lnSpc>
            <a:spcBef>
              <a:spcPct val="0"/>
            </a:spcBef>
            <a:spcAft>
              <a:spcPct val="35000"/>
            </a:spcAft>
            <a:buNone/>
          </a:pPr>
          <a:r>
            <a:rPr lang="en-US" sz="1600" kern="1200" dirty="0"/>
            <a:t>April 29</a:t>
          </a:r>
        </a:p>
      </dsp:txBody>
      <dsp:txXfrm>
        <a:off x="7859871" y="462915"/>
        <a:ext cx="1240154" cy="826770"/>
      </dsp:txXfrm>
    </dsp:sp>
    <dsp:sp modelId="{964151AC-30F1-4FF1-A4BB-247F64A5C2DF}">
      <dsp:nvSpPr>
        <dsp:cNvPr id="0" name=""/>
        <dsp:cNvSpPr/>
      </dsp:nvSpPr>
      <dsp:spPr>
        <a:xfrm>
          <a:off x="9306718" y="462915"/>
          <a:ext cx="2066924" cy="82677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BOD Vote</a:t>
          </a:r>
        </a:p>
        <a:p>
          <a:pPr marL="0" lvl="0" indent="0" algn="ctr" defTabSz="711200">
            <a:lnSpc>
              <a:spcPct val="90000"/>
            </a:lnSpc>
            <a:spcBef>
              <a:spcPct val="0"/>
            </a:spcBef>
            <a:spcAft>
              <a:spcPct val="35000"/>
            </a:spcAft>
            <a:buNone/>
          </a:pPr>
          <a:r>
            <a:rPr lang="en-US" sz="1600" kern="1200" dirty="0"/>
            <a:t>June 1-2 </a:t>
          </a:r>
        </a:p>
      </dsp:txBody>
      <dsp:txXfrm>
        <a:off x="9720103" y="462915"/>
        <a:ext cx="1240154" cy="82677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3/24/2026</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dirty="0"/>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3/23/2026</a:t>
            </a:fld>
            <a:endParaRPr lang="en-US" dirty="0"/>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dirty="0"/>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dirty="0"/>
              <a:t>Footer text goes here.</a:t>
            </a:r>
          </a:p>
        </p:txBody>
      </p:sp>
      <p:sp>
        <p:nvSpPr>
          <p:cNvPr id="7" name="Slide Number Placeholder 5"/>
          <p:cNvSpPr>
            <a:spLocks noGrp="1"/>
          </p:cNvSpPr>
          <p:nvPr>
            <p:ph type="sldNum" sz="quarter" idx="4"/>
          </p:nvPr>
        </p:nvSpPr>
        <p:spPr>
          <a:xfrm>
            <a:off x="11379200" y="6561138"/>
            <a:ext cx="7112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157445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243682"/>
            <a:ext cx="112776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406400" y="990601"/>
            <a:ext cx="11379200" cy="5052221"/>
          </a:xfrm>
          <a:prstGeom prst="rect">
            <a:avLst/>
          </a:prstGeom>
        </p:spPr>
        <p:txBody>
          <a:bodyPr/>
          <a:lstStyle>
            <a:lvl1pPr>
              <a:defRPr sz="2600">
                <a:solidFill>
                  <a:schemeClr val="tx2"/>
                </a:solidFill>
              </a:defRPr>
            </a:lvl1pPr>
            <a:lvl2pPr>
              <a:defRPr sz="2400">
                <a:solidFill>
                  <a:schemeClr val="tx2"/>
                </a:solidFill>
              </a:defRPr>
            </a:lvl2pPr>
            <a:lvl3pPr>
              <a:defRPr sz="2200">
                <a:solidFill>
                  <a:schemeClr val="tx2"/>
                </a:solidFill>
              </a:defRPr>
            </a:lvl3pPr>
            <a:lvl4pPr>
              <a:defRPr sz="2100">
                <a:solidFill>
                  <a:schemeClr val="tx2"/>
                </a:solidFill>
              </a:defRPr>
            </a:lvl4pPr>
            <a:lvl5pPr>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Footer Placeholder 4"/>
          <p:cNvSpPr>
            <a:spLocks noGrp="1"/>
          </p:cNvSpPr>
          <p:nvPr>
            <p:ph type="ftr" sz="quarter" idx="11"/>
          </p:nvPr>
        </p:nvSpPr>
        <p:spPr>
          <a:xfrm>
            <a:off x="3657600" y="6553200"/>
            <a:ext cx="5384800" cy="228600"/>
          </a:xfrm>
        </p:spPr>
        <p:txBody>
          <a:bodyPr/>
          <a:lstStyle/>
          <a:p>
            <a:r>
              <a:rPr lang="en-US" dirty="0"/>
              <a:t>Footer text goes here.</a:t>
            </a:r>
          </a:p>
        </p:txBody>
      </p:sp>
      <p:cxnSp>
        <p:nvCxnSpPr>
          <p:cNvPr id="5" name="Straight Connector 4"/>
          <p:cNvCxnSpPr/>
          <p:nvPr userDrawn="1"/>
        </p:nvCxnSpPr>
        <p:spPr>
          <a:xfrm>
            <a:off x="406400" y="243682"/>
            <a:ext cx="13208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11379200" y="6561138"/>
            <a:ext cx="7112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279008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Footer text goes here.</a:t>
            </a:r>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dirty="0"/>
          </a:p>
        </p:txBody>
      </p:sp>
      <p:sp>
        <p:nvSpPr>
          <p:cNvPr id="5" name="Content Placeholder 4"/>
          <p:cNvSpPr>
            <a:spLocks noGrp="1"/>
          </p:cNvSpPr>
          <p:nvPr>
            <p:ph sz="half" idx="1"/>
          </p:nvPr>
        </p:nvSpPr>
        <p:spPr>
          <a:xfrm>
            <a:off x="838200" y="990601"/>
            <a:ext cx="5181600" cy="4800600"/>
          </a:xfrm>
          <a:prstGeom prst="rect">
            <a:avLst/>
          </a:prstGeom>
        </p:spPr>
        <p:txBody>
          <a:bodyPr/>
          <a:lstStyle>
            <a:lvl1pPr>
              <a:defRPr sz="2400">
                <a:solidFill>
                  <a:schemeClr val="tx2"/>
                </a:solidFill>
              </a:defRPr>
            </a:lvl1pPr>
          </a:lstStyle>
          <a:p>
            <a:endParaRPr lang="en-US" dirty="0"/>
          </a:p>
        </p:txBody>
      </p:sp>
      <p:sp>
        <p:nvSpPr>
          <p:cNvPr id="6" name="Content Placeholder 5"/>
          <p:cNvSpPr>
            <a:spLocks noGrp="1"/>
          </p:cNvSpPr>
          <p:nvPr>
            <p:ph sz="half" idx="2"/>
          </p:nvPr>
        </p:nvSpPr>
        <p:spPr>
          <a:xfrm>
            <a:off x="6172200" y="990601"/>
            <a:ext cx="5181600" cy="4800600"/>
          </a:xfrm>
          <a:prstGeom prst="rect">
            <a:avLst/>
          </a:prstGeom>
        </p:spPr>
        <p:txBody>
          <a:bodyPr/>
          <a:lstStyle>
            <a:lvl1pPr>
              <a:defRPr sz="2400">
                <a:solidFill>
                  <a:schemeClr val="tx2"/>
                </a:solidFill>
              </a:defRPr>
            </a:lvl1pPr>
          </a:lstStyle>
          <a:p>
            <a:endParaRPr lang="en-US"/>
          </a:p>
        </p:txBody>
      </p:sp>
      <p:sp>
        <p:nvSpPr>
          <p:cNvPr id="7" name="Title 1"/>
          <p:cNvSpPr>
            <a:spLocks noGrp="1"/>
          </p:cNvSpPr>
          <p:nvPr>
            <p:ph type="title"/>
          </p:nvPr>
        </p:nvSpPr>
        <p:spPr>
          <a:xfrm>
            <a:off x="508000" y="243682"/>
            <a:ext cx="112776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8" name="Rectangle 7"/>
          <p:cNvSpPr/>
          <p:nvPr userDrawn="1"/>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cxnSp>
        <p:nvCxnSpPr>
          <p:cNvPr id="9" name="Straight Connector 8"/>
          <p:cNvCxnSpPr/>
          <p:nvPr userDrawn="1"/>
        </p:nvCxnSpPr>
        <p:spPr>
          <a:xfrm>
            <a:off x="406400" y="243682"/>
            <a:ext cx="13208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4673600" y="0"/>
            <a:ext cx="75184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3349" y="2876278"/>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657600" y="6553200"/>
            <a:ext cx="53848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cxnSp>
        <p:nvCxnSpPr>
          <p:cNvPr id="7" name="Straight Connector 6"/>
          <p:cNvCxnSpPr/>
          <p:nvPr userDrawn="1"/>
        </p:nvCxnSpPr>
        <p:spPr>
          <a:xfrm>
            <a:off x="101600" y="6477000"/>
            <a:ext cx="10058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667000" y="6477001"/>
            <a:ext cx="950976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32734" y="6248400"/>
            <a:ext cx="1181866" cy="457200"/>
          </a:xfrm>
          <a:prstGeom prst="rect">
            <a:avLst/>
          </a:prstGeom>
        </p:spPr>
      </p:pic>
      <p:sp>
        <p:nvSpPr>
          <p:cNvPr id="9" name="TextBox 8"/>
          <p:cNvSpPr txBox="1"/>
          <p:nvPr userDrawn="1"/>
        </p:nvSpPr>
        <p:spPr>
          <a:xfrm>
            <a:off x="72901" y="6553200"/>
            <a:ext cx="943100"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
        <p:nvSpPr>
          <p:cNvPr id="13" name="Slide Number Placeholder 5"/>
          <p:cNvSpPr>
            <a:spLocks noGrp="1"/>
          </p:cNvSpPr>
          <p:nvPr>
            <p:ph type="sldNum" sz="quarter" idx="4"/>
          </p:nvPr>
        </p:nvSpPr>
        <p:spPr>
          <a:xfrm>
            <a:off x="11379200" y="6561138"/>
            <a:ext cx="7112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ercot.com/files/docs/2025/12/18/282NOGRR-06-Tesla-Comments-121825.docx" TargetMode="External"/><Relationship Id="rId2" Type="http://schemas.openxmlformats.org/officeDocument/2006/relationships/hyperlink" Target="https://www.ercot.com/files/docs/2026/01/30/282NOGRR-08-ERCOT-Comments-013026.docx"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https://www.ercot.com/files/docs/2026/02/16/282NOGRR-10-ERCOT-Comments-021626.docx"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ercot.com/files/docs/2025/12/05/282NOGRR-05-AEP-Comments-120525.docx" TargetMode="External"/><Relationship Id="rId2" Type="http://schemas.openxmlformats.org/officeDocument/2006/relationships/hyperlink" Target="https://www.ercot.com/calendar/03052026-ROS-Meeting" TargetMode="External"/><Relationship Id="rId1" Type="http://schemas.openxmlformats.org/officeDocument/2006/relationships/slideLayout" Target="../slideLayouts/slideLayout3.xml"/><Relationship Id="rId4" Type="http://schemas.openxmlformats.org/officeDocument/2006/relationships/hyperlink" Target="https://www.ercot.com/files/docs/2026/03/11/282NOGRR-12-ERCOT-Comments-031126.docx"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ercot.com/files/docs/2026/03/11/282NOGRR-12-ERCOT-Comments-031126.docx" TargetMode="External"/><Relationship Id="rId2" Type="http://schemas.openxmlformats.org/officeDocument/2006/relationships/hyperlink" Target="https://www.ercot.com/files/docs/2026/02/09/282NOGRR-09-Data-Center-Coalition-Comments-020926.docx"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34000" y="2105561"/>
            <a:ext cx="6400800" cy="3200876"/>
          </a:xfrm>
          <a:prstGeom prst="rect">
            <a:avLst/>
          </a:prstGeom>
          <a:noFill/>
        </p:spPr>
        <p:txBody>
          <a:bodyPr wrap="square" rtlCol="0">
            <a:spAutoFit/>
          </a:bodyPr>
          <a:lstStyle/>
          <a:p>
            <a:r>
              <a:rPr lang="en-US" sz="2800" b="1" dirty="0">
                <a:solidFill>
                  <a:schemeClr val="tx2"/>
                </a:solidFill>
              </a:rPr>
              <a:t>NOGRR282 and NPRR1308 Updates</a:t>
            </a:r>
            <a:endParaRPr lang="en-US" sz="2400" b="1" dirty="0">
              <a:solidFill>
                <a:schemeClr val="tx2"/>
              </a:solidFill>
            </a:endParaRPr>
          </a:p>
          <a:p>
            <a:endParaRPr lang="en-US" dirty="0">
              <a:solidFill>
                <a:schemeClr val="tx2"/>
              </a:solidFill>
            </a:endParaRPr>
          </a:p>
          <a:p>
            <a:endParaRPr lang="en-US" dirty="0">
              <a:solidFill>
                <a:schemeClr val="tx2"/>
              </a:solidFill>
            </a:endParaRPr>
          </a:p>
          <a:p>
            <a:endParaRPr lang="en-US" dirty="0">
              <a:solidFill>
                <a:schemeClr val="tx2"/>
              </a:solidFill>
            </a:endParaRPr>
          </a:p>
          <a:p>
            <a:r>
              <a:rPr lang="en-US" sz="2000" dirty="0">
                <a:solidFill>
                  <a:schemeClr val="tx2"/>
                </a:solidFill>
              </a:rPr>
              <a:t>Patrick Gravois</a:t>
            </a:r>
          </a:p>
          <a:p>
            <a:r>
              <a:rPr lang="en-US" sz="2000" dirty="0">
                <a:solidFill>
                  <a:schemeClr val="tx2"/>
                </a:solidFill>
              </a:rPr>
              <a:t>Principal Operations Engineer</a:t>
            </a:r>
          </a:p>
          <a:p>
            <a:endParaRPr lang="en-US" sz="2000" dirty="0">
              <a:solidFill>
                <a:schemeClr val="tx2"/>
              </a:solidFill>
            </a:endParaRPr>
          </a:p>
          <a:p>
            <a:endParaRPr lang="en-US" sz="2000" dirty="0">
              <a:solidFill>
                <a:schemeClr val="tx2"/>
              </a:solidFill>
            </a:endParaRPr>
          </a:p>
          <a:p>
            <a:r>
              <a:rPr lang="en-US" sz="2000" dirty="0">
                <a:solidFill>
                  <a:schemeClr val="tx2"/>
                </a:solidFill>
              </a:rPr>
              <a:t>TAC Meeting</a:t>
            </a:r>
          </a:p>
          <a:p>
            <a:r>
              <a:rPr lang="en-US" sz="2000" dirty="0">
                <a:solidFill>
                  <a:schemeClr val="tx2"/>
                </a:solidFill>
              </a:rPr>
              <a:t>March 25, 2026</a:t>
            </a:r>
            <a:endParaRPr lang="en-US" dirty="0">
              <a:solidFill>
                <a:schemeClr val="tx2"/>
              </a:solidFill>
            </a:endParaRPr>
          </a:p>
        </p:txBody>
      </p:sp>
    </p:spTree>
    <p:extLst>
      <p:ext uri="{BB962C8B-B14F-4D97-AF65-F5344CB8AC3E}">
        <p14:creationId xmlns:p14="http://schemas.microsoft.com/office/powerpoint/2010/main" val="730603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697CC-1F8F-3DBE-8AD4-AAA856A63365}"/>
              </a:ext>
            </a:extLst>
          </p:cNvPr>
          <p:cNvSpPr>
            <a:spLocks noGrp="1"/>
          </p:cNvSpPr>
          <p:nvPr>
            <p:ph type="title"/>
          </p:nvPr>
        </p:nvSpPr>
        <p:spPr/>
        <p:txBody>
          <a:bodyPr/>
          <a:lstStyle/>
          <a:p>
            <a:r>
              <a:rPr lang="en-US" sz="2400" dirty="0"/>
              <a:t>Texas Blockchain Council and Schaper Energy Consulting Comments </a:t>
            </a:r>
          </a:p>
        </p:txBody>
      </p:sp>
      <p:sp>
        <p:nvSpPr>
          <p:cNvPr id="3" name="Content Placeholder 2">
            <a:extLst>
              <a:ext uri="{FF2B5EF4-FFF2-40B4-BE49-F238E27FC236}">
                <a16:creationId xmlns:a16="http://schemas.microsoft.com/office/drawing/2014/main" id="{8B0FFFDB-C0A4-C822-E7CE-8FA9A38FEB3B}"/>
              </a:ext>
            </a:extLst>
          </p:cNvPr>
          <p:cNvSpPr>
            <a:spLocks noGrp="1"/>
          </p:cNvSpPr>
          <p:nvPr>
            <p:ph idx="1"/>
          </p:nvPr>
        </p:nvSpPr>
        <p:spPr/>
        <p:txBody>
          <a:bodyPr/>
          <a:lstStyle/>
          <a:p>
            <a:r>
              <a:rPr lang="en-US" sz="2000" dirty="0"/>
              <a:t>TBC 2/18/2026 comments</a:t>
            </a:r>
          </a:p>
          <a:p>
            <a:pPr lvl="1"/>
            <a:r>
              <a:rPr lang="en-US" sz="1800" dirty="0"/>
              <a:t>TBC discussed their 2/18 comments at 3/13 LLWG</a:t>
            </a:r>
          </a:p>
          <a:p>
            <a:pPr lvl="1"/>
            <a:r>
              <a:rPr lang="en-US" sz="1800" dirty="0"/>
              <a:t>Cryptocurrency facilities can meet frequency ride-through requirements in NOGRR282 but cannot meet voltage ride-through requirements for V&lt;0.8 pu at POIB</a:t>
            </a:r>
          </a:p>
          <a:p>
            <a:pPr lvl="1"/>
            <a:r>
              <a:rPr lang="en-US" sz="1800" dirty="0"/>
              <a:t>Comments claim VRT solutions (BESS, UPS, etc.) are neither practical nor economical at scale</a:t>
            </a:r>
          </a:p>
          <a:p>
            <a:pPr lvl="1"/>
            <a:r>
              <a:rPr lang="en-US" sz="1800" dirty="0"/>
              <a:t>Exploring potential pilot project with existing BESS to provide RT</a:t>
            </a:r>
          </a:p>
          <a:p>
            <a:r>
              <a:rPr lang="en-US" sz="2000" dirty="0"/>
              <a:t>TBC 3/18/2026 and Schaper Energy Consulting 3/18/2026 comments</a:t>
            </a:r>
          </a:p>
          <a:p>
            <a:pPr lvl="1"/>
            <a:r>
              <a:rPr lang="en-US" sz="1800" dirty="0"/>
              <a:t>Under ERCOT review</a:t>
            </a:r>
          </a:p>
          <a:p>
            <a:pPr lvl="1"/>
            <a:r>
              <a:rPr lang="en-US" sz="1800" dirty="0"/>
              <a:t>No proposed revisions to NOGRR282 language or requirements</a:t>
            </a:r>
          </a:p>
        </p:txBody>
      </p:sp>
      <p:sp>
        <p:nvSpPr>
          <p:cNvPr id="4" name="Slide Number Placeholder 3">
            <a:extLst>
              <a:ext uri="{FF2B5EF4-FFF2-40B4-BE49-F238E27FC236}">
                <a16:creationId xmlns:a16="http://schemas.microsoft.com/office/drawing/2014/main" id="{AE3234E8-B6E1-01E7-968D-77FA6604A3C8}"/>
              </a:ext>
            </a:extLst>
          </p:cNvPr>
          <p:cNvSpPr>
            <a:spLocks noGrp="1"/>
          </p:cNvSpPr>
          <p:nvPr>
            <p:ph type="sldNum" sz="quarter" idx="4"/>
          </p:nvPr>
        </p:nvSpPr>
        <p:spPr/>
        <p:txBody>
          <a:bodyPr/>
          <a:lstStyle/>
          <a:p>
            <a:fld id="{1D93BD3E-1E9A-4970-A6F7-E7AC52762E0C}" type="slidenum">
              <a:rPr lang="en-US" smtClean="0"/>
              <a:pPr/>
              <a:t>10</a:t>
            </a:fld>
            <a:endParaRPr lang="en-US" dirty="0"/>
          </a:p>
        </p:txBody>
      </p:sp>
    </p:spTree>
    <p:extLst>
      <p:ext uri="{BB962C8B-B14F-4D97-AF65-F5344CB8AC3E}">
        <p14:creationId xmlns:p14="http://schemas.microsoft.com/office/powerpoint/2010/main" val="26490534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2A4EA-1963-8D71-4250-5B5A122BCD69}"/>
              </a:ext>
            </a:extLst>
          </p:cNvPr>
          <p:cNvSpPr>
            <a:spLocks noGrp="1"/>
          </p:cNvSpPr>
          <p:nvPr>
            <p:ph type="title"/>
          </p:nvPr>
        </p:nvSpPr>
        <p:spPr/>
        <p:txBody>
          <a:bodyPr/>
          <a:lstStyle/>
          <a:p>
            <a:r>
              <a:rPr lang="en-US" dirty="0"/>
              <a:t>NPRR1308 Comments Received</a:t>
            </a:r>
          </a:p>
        </p:txBody>
      </p:sp>
      <p:sp>
        <p:nvSpPr>
          <p:cNvPr id="3" name="Content Placeholder 2">
            <a:extLst>
              <a:ext uri="{FF2B5EF4-FFF2-40B4-BE49-F238E27FC236}">
                <a16:creationId xmlns:a16="http://schemas.microsoft.com/office/drawing/2014/main" id="{3CDDBBC0-62FE-4094-BC0C-C7C2BACB561E}"/>
              </a:ext>
            </a:extLst>
          </p:cNvPr>
          <p:cNvSpPr>
            <a:spLocks noGrp="1"/>
          </p:cNvSpPr>
          <p:nvPr>
            <p:ph idx="1"/>
          </p:nvPr>
        </p:nvSpPr>
        <p:spPr/>
        <p:txBody>
          <a:bodyPr/>
          <a:lstStyle/>
          <a:p>
            <a:r>
              <a:rPr lang="en-US" sz="2400" dirty="0"/>
              <a:t>DCC 2/9/2026 comments</a:t>
            </a:r>
          </a:p>
          <a:p>
            <a:pPr lvl="1"/>
            <a:r>
              <a:rPr lang="en-US" sz="2000" dirty="0"/>
              <a:t>Express concern that ride-through requirements only apply to data centers and cryptocurrency mining facilities</a:t>
            </a:r>
          </a:p>
          <a:p>
            <a:pPr lvl="1"/>
            <a:r>
              <a:rPr lang="en-US" sz="2000" dirty="0"/>
              <a:t>No proposed revisions to protocol language/ LEL definition</a:t>
            </a:r>
          </a:p>
          <a:p>
            <a:pPr lvl="1"/>
            <a:r>
              <a:rPr lang="en-US" sz="2000" dirty="0"/>
              <a:t>ERCOT response to DCC’s 2/9/2026 comments applies to NPRR1308 comments</a:t>
            </a:r>
          </a:p>
          <a:p>
            <a:r>
              <a:rPr lang="en-US" sz="2400" dirty="0"/>
              <a:t>No additional comments/feedback received on LEL definition from comments or Working Groups</a:t>
            </a:r>
          </a:p>
        </p:txBody>
      </p:sp>
      <p:sp>
        <p:nvSpPr>
          <p:cNvPr id="4" name="Slide Number Placeholder 3">
            <a:extLst>
              <a:ext uri="{FF2B5EF4-FFF2-40B4-BE49-F238E27FC236}">
                <a16:creationId xmlns:a16="http://schemas.microsoft.com/office/drawing/2014/main" id="{A32DF053-41CF-8659-7791-3467E5BB9080}"/>
              </a:ext>
            </a:extLst>
          </p:cNvPr>
          <p:cNvSpPr>
            <a:spLocks noGrp="1"/>
          </p:cNvSpPr>
          <p:nvPr>
            <p:ph type="sldNum" sz="quarter" idx="4"/>
          </p:nvPr>
        </p:nvSpPr>
        <p:spPr/>
        <p:txBody>
          <a:bodyPr/>
          <a:lstStyle/>
          <a:p>
            <a:fld id="{1D93BD3E-1E9A-4970-A6F7-E7AC52762E0C}" type="slidenum">
              <a:rPr lang="en-US" smtClean="0"/>
              <a:pPr/>
              <a:t>11</a:t>
            </a:fld>
            <a:endParaRPr lang="en-US" dirty="0"/>
          </a:p>
        </p:txBody>
      </p:sp>
    </p:spTree>
    <p:extLst>
      <p:ext uri="{BB962C8B-B14F-4D97-AF65-F5344CB8AC3E}">
        <p14:creationId xmlns:p14="http://schemas.microsoft.com/office/powerpoint/2010/main" val="814603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8CCEF-0E4F-C03F-D04D-CCD6C52DD2B4}"/>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6B0DB01E-DB36-59D0-9BE7-B22F93963E58}"/>
              </a:ext>
            </a:extLst>
          </p:cNvPr>
          <p:cNvSpPr txBox="1"/>
          <p:nvPr/>
        </p:nvSpPr>
        <p:spPr>
          <a:xfrm>
            <a:off x="5334000" y="3013502"/>
            <a:ext cx="5646034" cy="830997"/>
          </a:xfrm>
          <a:prstGeom prst="rect">
            <a:avLst/>
          </a:prstGeom>
          <a:noFill/>
        </p:spPr>
        <p:txBody>
          <a:bodyPr wrap="square" rtlCol="0">
            <a:spAutoFit/>
          </a:bodyPr>
          <a:lstStyle/>
          <a:p>
            <a:r>
              <a:rPr lang="en-US" sz="4800" b="1" dirty="0">
                <a:solidFill>
                  <a:schemeClr val="accent1"/>
                </a:solidFill>
              </a:rPr>
              <a:t>Questions?</a:t>
            </a:r>
            <a:endParaRPr lang="en-US" sz="3200" b="1" dirty="0">
              <a:solidFill>
                <a:schemeClr val="accent1"/>
              </a:solidFill>
            </a:endParaRPr>
          </a:p>
        </p:txBody>
      </p:sp>
    </p:spTree>
    <p:extLst>
      <p:ext uri="{BB962C8B-B14F-4D97-AF65-F5344CB8AC3E}">
        <p14:creationId xmlns:p14="http://schemas.microsoft.com/office/powerpoint/2010/main" val="3987289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0F3C6-AD26-F5C2-78DB-726B2FAEAFE0}"/>
              </a:ext>
            </a:extLst>
          </p:cNvPr>
          <p:cNvSpPr>
            <a:spLocks noGrp="1"/>
          </p:cNvSpPr>
          <p:nvPr>
            <p:ph type="title"/>
          </p:nvPr>
        </p:nvSpPr>
        <p:spPr/>
        <p:txBody>
          <a:bodyPr/>
          <a:lstStyle/>
          <a:p>
            <a:r>
              <a:rPr lang="en-US" dirty="0"/>
              <a:t>NOGRR282 and NPRR1308 Timeline</a:t>
            </a:r>
          </a:p>
        </p:txBody>
      </p:sp>
      <p:sp>
        <p:nvSpPr>
          <p:cNvPr id="3" name="Content Placeholder 2">
            <a:extLst>
              <a:ext uri="{FF2B5EF4-FFF2-40B4-BE49-F238E27FC236}">
                <a16:creationId xmlns:a16="http://schemas.microsoft.com/office/drawing/2014/main" id="{64786182-A373-627C-9162-A8532C8D78FD}"/>
              </a:ext>
            </a:extLst>
          </p:cNvPr>
          <p:cNvSpPr>
            <a:spLocks noGrp="1"/>
          </p:cNvSpPr>
          <p:nvPr>
            <p:ph idx="1"/>
          </p:nvPr>
        </p:nvSpPr>
        <p:spPr>
          <a:xfrm>
            <a:off x="406400" y="914400"/>
            <a:ext cx="11379200" cy="4114799"/>
          </a:xfrm>
        </p:spPr>
        <p:txBody>
          <a:bodyPr/>
          <a:lstStyle/>
          <a:p>
            <a:r>
              <a:rPr lang="en-US" sz="2000" dirty="0"/>
              <a:t>ERCOT update to TAC – March 25</a:t>
            </a:r>
          </a:p>
          <a:p>
            <a:r>
              <a:rPr lang="en-US" sz="2000" dirty="0"/>
              <a:t>ROS target vote - April 2</a:t>
            </a:r>
          </a:p>
          <a:p>
            <a:pPr lvl="1"/>
            <a:r>
              <a:rPr lang="en-US" sz="2000" dirty="0"/>
              <a:t>ERCOT responding to Data Center Coalition March 12 comments</a:t>
            </a:r>
          </a:p>
          <a:p>
            <a:pPr lvl="1"/>
            <a:r>
              <a:rPr lang="en-US" sz="2000" dirty="0"/>
              <a:t>ERCOT plans to submit additional comments for consideration at April 2 ROS                 (target 3/26 filing)</a:t>
            </a:r>
          </a:p>
          <a:p>
            <a:r>
              <a:rPr lang="en-US" sz="2000" dirty="0"/>
              <a:t>PRS target vote - April 15 (NPRR 1308 only)</a:t>
            </a:r>
          </a:p>
          <a:p>
            <a:pPr lvl="1"/>
            <a:r>
              <a:rPr lang="en-US" sz="2000" dirty="0"/>
              <a:t>Only comments received on NPRR1308 were DCC comments; no proposed revisions to definition itself</a:t>
            </a:r>
          </a:p>
          <a:p>
            <a:r>
              <a:rPr lang="en-US" sz="2000" dirty="0"/>
              <a:t>TAC provides update to BOD - April 20-21</a:t>
            </a:r>
          </a:p>
          <a:p>
            <a:pPr lvl="1"/>
            <a:r>
              <a:rPr lang="en-US" sz="1800" dirty="0"/>
              <a:t>Part of Board Priority Revision Request Process</a:t>
            </a:r>
          </a:p>
          <a:p>
            <a:r>
              <a:rPr lang="en-US" sz="2000" dirty="0"/>
              <a:t>TAC target vote - April 29</a:t>
            </a:r>
          </a:p>
          <a:p>
            <a:r>
              <a:rPr lang="en-US" sz="2000" dirty="0"/>
              <a:t>Target June BOD vote</a:t>
            </a:r>
          </a:p>
          <a:p>
            <a:pPr marL="0" indent="0">
              <a:buNone/>
            </a:pPr>
            <a:endParaRPr lang="en-US" sz="2400" dirty="0"/>
          </a:p>
          <a:p>
            <a:pPr marL="0" indent="0">
              <a:buNone/>
            </a:pPr>
            <a:endParaRPr lang="en-US" dirty="0"/>
          </a:p>
        </p:txBody>
      </p:sp>
      <p:sp>
        <p:nvSpPr>
          <p:cNvPr id="4" name="Slide Number Placeholder 3">
            <a:extLst>
              <a:ext uri="{FF2B5EF4-FFF2-40B4-BE49-F238E27FC236}">
                <a16:creationId xmlns:a16="http://schemas.microsoft.com/office/drawing/2014/main" id="{143FA8DA-FBA5-B134-D416-9B9571831AF5}"/>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graphicFrame>
        <p:nvGraphicFramePr>
          <p:cNvPr id="5" name="Diagram 4">
            <a:extLst>
              <a:ext uri="{FF2B5EF4-FFF2-40B4-BE49-F238E27FC236}">
                <a16:creationId xmlns:a16="http://schemas.microsoft.com/office/drawing/2014/main" id="{516186C2-A731-82C3-C735-72A0A54621F1}"/>
              </a:ext>
            </a:extLst>
          </p:cNvPr>
          <p:cNvGraphicFramePr/>
          <p:nvPr>
            <p:extLst>
              <p:ext uri="{D42A27DB-BD31-4B8C-83A1-F6EECF244321}">
                <p14:modId xmlns:p14="http://schemas.microsoft.com/office/powerpoint/2010/main" val="2725454411"/>
              </p:ext>
            </p:extLst>
          </p:nvPr>
        </p:nvGraphicFramePr>
        <p:xfrm>
          <a:off x="406400" y="4706246"/>
          <a:ext cx="11379200" cy="175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1064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E1E2F-ED0B-4A54-F04D-9FBE8E75CC66}"/>
              </a:ext>
            </a:extLst>
          </p:cNvPr>
          <p:cNvSpPr>
            <a:spLocks noGrp="1"/>
          </p:cNvSpPr>
          <p:nvPr>
            <p:ph type="title"/>
          </p:nvPr>
        </p:nvSpPr>
        <p:spPr/>
        <p:txBody>
          <a:bodyPr/>
          <a:lstStyle/>
          <a:p>
            <a:r>
              <a:rPr lang="en-US" dirty="0"/>
              <a:t>NOGRR282 Comments Received</a:t>
            </a:r>
          </a:p>
        </p:txBody>
      </p:sp>
      <p:sp>
        <p:nvSpPr>
          <p:cNvPr id="3" name="Content Placeholder 2">
            <a:extLst>
              <a:ext uri="{FF2B5EF4-FFF2-40B4-BE49-F238E27FC236}">
                <a16:creationId xmlns:a16="http://schemas.microsoft.com/office/drawing/2014/main" id="{5E88948F-DCDB-8502-8AFB-01B600809F08}"/>
              </a:ext>
            </a:extLst>
          </p:cNvPr>
          <p:cNvSpPr>
            <a:spLocks noGrp="1"/>
          </p:cNvSpPr>
          <p:nvPr>
            <p:ph idx="1"/>
          </p:nvPr>
        </p:nvSpPr>
        <p:spPr/>
        <p:txBody>
          <a:bodyPr/>
          <a:lstStyle/>
          <a:p>
            <a:r>
              <a:rPr lang="en-US" sz="2000" dirty="0"/>
              <a:t>AEP 12/5/2025 Comments</a:t>
            </a:r>
          </a:p>
          <a:p>
            <a:pPr lvl="1"/>
            <a:r>
              <a:rPr lang="en-US" sz="1800" i="1" dirty="0"/>
              <a:t>Discussed at DWG</a:t>
            </a:r>
          </a:p>
          <a:p>
            <a:pPr lvl="1"/>
            <a:r>
              <a:rPr lang="en-US" sz="1800" i="1" dirty="0"/>
              <a:t>ERCOT responded on 3/11/2026</a:t>
            </a:r>
          </a:p>
          <a:p>
            <a:r>
              <a:rPr lang="en-US" sz="2000" dirty="0"/>
              <a:t>Tesla 12/18/2025 Comments</a:t>
            </a:r>
          </a:p>
          <a:p>
            <a:pPr lvl="1"/>
            <a:r>
              <a:rPr lang="en-US" sz="1800" i="1" dirty="0"/>
              <a:t>ERCOT responded on 1/30/2026</a:t>
            </a:r>
            <a:endParaRPr lang="en-US" sz="2000" i="1" dirty="0"/>
          </a:p>
          <a:p>
            <a:r>
              <a:rPr lang="en-US" sz="2000" dirty="0"/>
              <a:t>Onward Energy 1/23/2026 Comments</a:t>
            </a:r>
          </a:p>
          <a:p>
            <a:pPr lvl="1"/>
            <a:r>
              <a:rPr lang="en-US" sz="1800" i="1" dirty="0"/>
              <a:t>ERCOT responded on 2/16/2026</a:t>
            </a:r>
            <a:endParaRPr lang="en-US" sz="2000" i="1" dirty="0"/>
          </a:p>
          <a:p>
            <a:r>
              <a:rPr lang="en-US" sz="2000" dirty="0"/>
              <a:t>Data Center Coalition 2/9/2026 Comments</a:t>
            </a:r>
          </a:p>
          <a:p>
            <a:pPr lvl="1"/>
            <a:r>
              <a:rPr lang="en-US" sz="1800" i="1" dirty="0"/>
              <a:t>ERCOT responded on 3/11/2026</a:t>
            </a:r>
          </a:p>
          <a:p>
            <a:r>
              <a:rPr lang="en-US" sz="2000" dirty="0"/>
              <a:t>Texas Blockchain Council 2/18/2026 Comments</a:t>
            </a:r>
          </a:p>
          <a:p>
            <a:r>
              <a:rPr lang="en-US" sz="2000" dirty="0"/>
              <a:t>Data Center Coalition 3/12/2026 Comments</a:t>
            </a:r>
          </a:p>
          <a:p>
            <a:pPr lvl="1"/>
            <a:r>
              <a:rPr lang="en-US" sz="1800" i="1" dirty="0"/>
              <a:t>ERCOT working on response (target posting 3/26)</a:t>
            </a:r>
          </a:p>
          <a:p>
            <a:r>
              <a:rPr lang="en-US" sz="2000" dirty="0"/>
              <a:t>Schaper Energy Consulting 3/18/2026 Comments</a:t>
            </a:r>
          </a:p>
          <a:p>
            <a:r>
              <a:rPr lang="en-US" sz="2000" dirty="0"/>
              <a:t>Texas Blockchain Council 3/18/2026 Comments</a:t>
            </a:r>
          </a:p>
          <a:p>
            <a:endParaRPr lang="en-US" sz="2000" dirty="0"/>
          </a:p>
        </p:txBody>
      </p:sp>
      <p:sp>
        <p:nvSpPr>
          <p:cNvPr id="4" name="Slide Number Placeholder 3">
            <a:extLst>
              <a:ext uri="{FF2B5EF4-FFF2-40B4-BE49-F238E27FC236}">
                <a16:creationId xmlns:a16="http://schemas.microsoft.com/office/drawing/2014/main" id="{D772569C-DBD2-F097-E4BF-C66FCEA62D61}"/>
              </a:ext>
            </a:extLst>
          </p:cNvPr>
          <p:cNvSpPr>
            <a:spLocks noGrp="1"/>
          </p:cNvSpPr>
          <p:nvPr>
            <p:ph type="sldNum" sz="quarter" idx="4"/>
          </p:nvPr>
        </p:nvSpPr>
        <p:spPr/>
        <p:txBody>
          <a:bodyPr/>
          <a:lstStyle/>
          <a:p>
            <a:fld id="{1D93BD3E-1E9A-4970-A6F7-E7AC52762E0C}" type="slidenum">
              <a:rPr lang="en-US" smtClean="0"/>
              <a:pPr/>
              <a:t>3</a:t>
            </a:fld>
            <a:endParaRPr lang="en-US" dirty="0"/>
          </a:p>
        </p:txBody>
      </p:sp>
    </p:spTree>
    <p:extLst>
      <p:ext uri="{BB962C8B-B14F-4D97-AF65-F5344CB8AC3E}">
        <p14:creationId xmlns:p14="http://schemas.microsoft.com/office/powerpoint/2010/main" val="2460766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71AC7-187D-2ED9-D2CD-220D1CB0AD09}"/>
              </a:ext>
            </a:extLst>
          </p:cNvPr>
          <p:cNvSpPr>
            <a:spLocks noGrp="1"/>
          </p:cNvSpPr>
          <p:nvPr>
            <p:ph type="title"/>
          </p:nvPr>
        </p:nvSpPr>
        <p:spPr/>
        <p:txBody>
          <a:bodyPr/>
          <a:lstStyle/>
          <a:p>
            <a:r>
              <a:rPr lang="en-US" dirty="0"/>
              <a:t>ERCOT Comments – 1/30/2026</a:t>
            </a:r>
          </a:p>
        </p:txBody>
      </p:sp>
      <p:sp>
        <p:nvSpPr>
          <p:cNvPr id="3" name="Content Placeholder 2">
            <a:extLst>
              <a:ext uri="{FF2B5EF4-FFF2-40B4-BE49-F238E27FC236}">
                <a16:creationId xmlns:a16="http://schemas.microsoft.com/office/drawing/2014/main" id="{165CDED3-D6BE-CB16-5001-7620F2AD223E}"/>
              </a:ext>
            </a:extLst>
          </p:cNvPr>
          <p:cNvSpPr>
            <a:spLocks noGrp="1"/>
          </p:cNvSpPr>
          <p:nvPr>
            <p:ph idx="1"/>
          </p:nvPr>
        </p:nvSpPr>
        <p:spPr/>
        <p:txBody>
          <a:bodyPr/>
          <a:lstStyle/>
          <a:p>
            <a:r>
              <a:rPr lang="en-US" sz="1800" dirty="0"/>
              <a:t>ERCOT submitted </a:t>
            </a:r>
            <a:r>
              <a:rPr lang="en-US" sz="1800" dirty="0">
                <a:hlinkClick r:id="rId2"/>
              </a:rPr>
              <a:t>comments regarding NOGRR282 on 1/30/2026 </a:t>
            </a:r>
            <a:r>
              <a:rPr lang="en-US" sz="1800" dirty="0"/>
              <a:t>to address the following items:</a:t>
            </a:r>
          </a:p>
          <a:p>
            <a:pPr marL="0" indent="0">
              <a:buNone/>
            </a:pPr>
            <a:endParaRPr lang="en-US" sz="2000" dirty="0"/>
          </a:p>
          <a:p>
            <a:pPr marL="800100" lvl="1" indent="-342900">
              <a:buFont typeface="+mj-lt"/>
              <a:buAutoNum type="arabicPeriod"/>
            </a:pPr>
            <a:r>
              <a:rPr lang="en-US" sz="1800" dirty="0"/>
              <a:t>Renumber Section 2.14, Voltage Ride-Through Requirements for Large Electronic Loads, to Section 2.15 since Section 2.14 is now used for advanced grid support requirements for inverter-based Energy Storage Resources (ESRs), implemented in NOGRR272, Advanced Grid Support Requirements for Inverter-Based ESRs.</a:t>
            </a:r>
          </a:p>
          <a:p>
            <a:pPr marL="800100" lvl="1" indent="-342900">
              <a:buFont typeface="+mj-lt"/>
              <a:buAutoNum type="arabicPeriod"/>
            </a:pPr>
            <a:endParaRPr lang="en-US" sz="1800" dirty="0"/>
          </a:p>
          <a:p>
            <a:pPr marL="800100" lvl="1" indent="-342900">
              <a:buFont typeface="+mj-lt"/>
              <a:buAutoNum type="arabicPeriod"/>
            </a:pPr>
            <a:r>
              <a:rPr lang="en-US" sz="1800" dirty="0"/>
              <a:t>Revise frequency and voltage ride-through requirement exemption language in paragraph (1) of Section 2.6.4 and Section 2.15.</a:t>
            </a:r>
          </a:p>
          <a:p>
            <a:pPr marL="800100" lvl="1" indent="-342900">
              <a:buFont typeface="+mj-lt"/>
              <a:buAutoNum type="arabicPeriod"/>
            </a:pPr>
            <a:endParaRPr lang="en-US" sz="1800" dirty="0"/>
          </a:p>
          <a:p>
            <a:pPr marL="800100" lvl="1" indent="-342900">
              <a:buFont typeface="+mj-lt"/>
              <a:buAutoNum type="arabicPeriod"/>
            </a:pPr>
            <a:r>
              <a:rPr lang="en-US" sz="1800" dirty="0"/>
              <a:t>Respond to </a:t>
            </a:r>
            <a:r>
              <a:rPr lang="en-US" sz="1800" dirty="0">
                <a:hlinkClick r:id="rId3"/>
              </a:rPr>
              <a:t>Tesla comments </a:t>
            </a:r>
            <a:r>
              <a:rPr lang="en-US" sz="1800" dirty="0"/>
              <a:t>submitted on 12/18/2025. Added language to Section 2.15(6) and Section 2.15(3)(e) to explicitly allow LEL to implement load-transfer scheme to meet ride-through requirements.</a:t>
            </a:r>
          </a:p>
          <a:p>
            <a:pPr marL="800100" lvl="1" indent="-342900">
              <a:buFont typeface="+mj-lt"/>
              <a:buAutoNum type="arabicPeriod"/>
            </a:pPr>
            <a:endParaRPr lang="en-US" sz="1800" dirty="0"/>
          </a:p>
          <a:p>
            <a:pPr marL="800100" lvl="1" indent="-342900">
              <a:buFont typeface="+mj-lt"/>
              <a:buAutoNum type="arabicPeriod"/>
            </a:pPr>
            <a:r>
              <a:rPr lang="en-US" sz="1800" dirty="0"/>
              <a:t>Revise the active power recovery time for post-disturbance Large Electronic Load (LEL) consumption from one second to two seconds.</a:t>
            </a:r>
            <a:endParaRPr lang="en-US" dirty="0"/>
          </a:p>
          <a:p>
            <a:pPr lvl="1"/>
            <a:endParaRPr lang="en-US" sz="1800" dirty="0"/>
          </a:p>
          <a:p>
            <a:pPr lvl="1"/>
            <a:endParaRPr lang="en-US" dirty="0"/>
          </a:p>
        </p:txBody>
      </p:sp>
      <p:sp>
        <p:nvSpPr>
          <p:cNvPr id="4" name="Slide Number Placeholder 3">
            <a:extLst>
              <a:ext uri="{FF2B5EF4-FFF2-40B4-BE49-F238E27FC236}">
                <a16:creationId xmlns:a16="http://schemas.microsoft.com/office/drawing/2014/main" id="{5A011B09-8038-F109-DC4B-EDE74FCBD2EE}"/>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22107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A270D-2B3F-CA0A-1AF1-80A977CE5716}"/>
              </a:ext>
            </a:extLst>
          </p:cNvPr>
          <p:cNvSpPr>
            <a:spLocks noGrp="1"/>
          </p:cNvSpPr>
          <p:nvPr>
            <p:ph type="title"/>
          </p:nvPr>
        </p:nvSpPr>
        <p:spPr/>
        <p:txBody>
          <a:bodyPr/>
          <a:lstStyle/>
          <a:p>
            <a:r>
              <a:rPr lang="en-US" dirty="0"/>
              <a:t>Onward Energy’s Comments – 1/23/2026</a:t>
            </a:r>
          </a:p>
        </p:txBody>
      </p:sp>
      <p:sp>
        <p:nvSpPr>
          <p:cNvPr id="3" name="Content Placeholder 2">
            <a:extLst>
              <a:ext uri="{FF2B5EF4-FFF2-40B4-BE49-F238E27FC236}">
                <a16:creationId xmlns:a16="http://schemas.microsoft.com/office/drawing/2014/main" id="{7FDF04F9-3D0E-AA05-A19A-E53B320100AA}"/>
              </a:ext>
            </a:extLst>
          </p:cNvPr>
          <p:cNvSpPr>
            <a:spLocks noGrp="1"/>
          </p:cNvSpPr>
          <p:nvPr>
            <p:ph idx="1"/>
          </p:nvPr>
        </p:nvSpPr>
        <p:spPr>
          <a:xfrm>
            <a:off x="406400" y="838200"/>
            <a:ext cx="11379200" cy="5410200"/>
          </a:xfrm>
        </p:spPr>
        <p:txBody>
          <a:bodyPr/>
          <a:lstStyle/>
          <a:p>
            <a:r>
              <a:rPr lang="en-US" sz="2000" dirty="0"/>
              <a:t>Onward Energy’s comments expressed concern that NOGRR282 is not clear which requirements apply when an LEL and Generation Resource are connected behind the same POI (co-located), and how ERCOT would determine which NOG requirements apply when an LEL and/or Generation Resource trip during an event</a:t>
            </a:r>
          </a:p>
          <a:p>
            <a:r>
              <a:rPr lang="en-US" sz="2000" dirty="0">
                <a:hlinkClick r:id="rId2"/>
              </a:rPr>
              <a:t>ERCOT responded on 2/16/2026</a:t>
            </a:r>
            <a:endParaRPr lang="en-US" sz="2000" dirty="0"/>
          </a:p>
          <a:p>
            <a:pPr lvl="1"/>
            <a:r>
              <a:rPr lang="en-US" sz="1800" dirty="0"/>
              <a:t>ERCOT will be able to determine if an LEL or Generation Resource/ESR tripped (or reduced consumption/output) during a frequency or voltage disturbance event</a:t>
            </a:r>
          </a:p>
          <a:p>
            <a:pPr lvl="1"/>
            <a:r>
              <a:rPr lang="en-US" sz="1800" dirty="0"/>
              <a:t>Telemetry is required on LELs and Generation Resources/ESRs</a:t>
            </a:r>
          </a:p>
          <a:p>
            <a:pPr lvl="1"/>
            <a:r>
              <a:rPr lang="en-US" sz="1800" dirty="0"/>
              <a:t>ERCOT also has telemetry from POI of co-located facilities</a:t>
            </a:r>
          </a:p>
          <a:p>
            <a:pPr lvl="1"/>
            <a:r>
              <a:rPr lang="en-US" sz="1800" dirty="0"/>
              <a:t>ERCOT may request disturbance monitoring data from TSPs, REs, and QSEs</a:t>
            </a:r>
          </a:p>
          <a:p>
            <a:pPr lvl="1"/>
            <a:r>
              <a:rPr lang="en-US" sz="1800" dirty="0"/>
              <a:t>ERCOT could send out RFIs to aid in its analysis</a:t>
            </a:r>
          </a:p>
          <a:p>
            <a:pPr lvl="1"/>
            <a:r>
              <a:rPr lang="en-US" sz="1800" dirty="0"/>
              <a:t>After initial investigation of the event:</a:t>
            </a:r>
          </a:p>
          <a:p>
            <a:pPr lvl="2"/>
            <a:r>
              <a:rPr lang="en-US" sz="1600" dirty="0"/>
              <a:t>If LEL tripped or reduced consumption following system disturbance, ERCOT would verify if non-exempt LEL complied with NOG sections 2.6.4 and 2.15</a:t>
            </a:r>
          </a:p>
          <a:p>
            <a:pPr lvl="2"/>
            <a:r>
              <a:rPr lang="en-US" sz="1600" dirty="0"/>
              <a:t>If Generation Resource/ESR tripped or reduced output following a system disturbance, ERCOT would verify if GR/ESR complied with NOG sections 2.6.2 and 2.9</a:t>
            </a:r>
          </a:p>
          <a:p>
            <a:pPr lvl="1"/>
            <a:r>
              <a:rPr lang="en-US" sz="1800" dirty="0"/>
              <a:t>Applicability clearly defined in appropriate NOG sections, so no language revisions needed</a:t>
            </a:r>
          </a:p>
          <a:p>
            <a:pPr lvl="1"/>
            <a:endParaRPr lang="en-US" sz="2200" dirty="0"/>
          </a:p>
        </p:txBody>
      </p:sp>
      <p:sp>
        <p:nvSpPr>
          <p:cNvPr id="4" name="Slide Number Placeholder 3">
            <a:extLst>
              <a:ext uri="{FF2B5EF4-FFF2-40B4-BE49-F238E27FC236}">
                <a16:creationId xmlns:a16="http://schemas.microsoft.com/office/drawing/2014/main" id="{7C988427-886F-F07E-CB4E-83716ED4AB2D}"/>
              </a:ext>
            </a:extLst>
          </p:cNvPr>
          <p:cNvSpPr>
            <a:spLocks noGrp="1"/>
          </p:cNvSpPr>
          <p:nvPr>
            <p:ph type="sldNum" sz="quarter" idx="4"/>
          </p:nvPr>
        </p:nvSpPr>
        <p:spPr/>
        <p:txBody>
          <a:bodyPr/>
          <a:lstStyle/>
          <a:p>
            <a:fld id="{1D93BD3E-1E9A-4970-A6F7-E7AC52762E0C}" type="slidenum">
              <a:rPr lang="en-US" smtClean="0"/>
              <a:pPr/>
              <a:t>5</a:t>
            </a:fld>
            <a:endParaRPr lang="en-US" dirty="0"/>
          </a:p>
        </p:txBody>
      </p:sp>
    </p:spTree>
    <p:extLst>
      <p:ext uri="{BB962C8B-B14F-4D97-AF65-F5344CB8AC3E}">
        <p14:creationId xmlns:p14="http://schemas.microsoft.com/office/powerpoint/2010/main" val="1649370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538C8-467B-54FF-85A9-97DF92EBC67E}"/>
              </a:ext>
            </a:extLst>
          </p:cNvPr>
          <p:cNvSpPr>
            <a:spLocks noGrp="1"/>
          </p:cNvSpPr>
          <p:nvPr>
            <p:ph type="title"/>
          </p:nvPr>
        </p:nvSpPr>
        <p:spPr/>
        <p:txBody>
          <a:bodyPr/>
          <a:lstStyle/>
          <a:p>
            <a:r>
              <a:rPr lang="en-US" dirty="0"/>
              <a:t>ERCOT 3/11/2026 Comments – AEP/DWG Feedback</a:t>
            </a:r>
          </a:p>
        </p:txBody>
      </p:sp>
      <p:sp>
        <p:nvSpPr>
          <p:cNvPr id="3" name="Content Placeholder 2">
            <a:extLst>
              <a:ext uri="{FF2B5EF4-FFF2-40B4-BE49-F238E27FC236}">
                <a16:creationId xmlns:a16="http://schemas.microsoft.com/office/drawing/2014/main" id="{911F0CE4-794D-69C5-CAED-32EEEE2384A3}"/>
              </a:ext>
            </a:extLst>
          </p:cNvPr>
          <p:cNvSpPr>
            <a:spLocks noGrp="1"/>
          </p:cNvSpPr>
          <p:nvPr>
            <p:ph idx="1"/>
          </p:nvPr>
        </p:nvSpPr>
        <p:spPr>
          <a:xfrm>
            <a:off x="266700" y="990600"/>
            <a:ext cx="11658600" cy="5333999"/>
          </a:xfrm>
        </p:spPr>
        <p:txBody>
          <a:bodyPr/>
          <a:lstStyle/>
          <a:p>
            <a:r>
              <a:rPr lang="en-US" sz="2200" dirty="0"/>
              <a:t>DWG discussed NOGRR282 on 2/12/2026 and presented feedback to </a:t>
            </a:r>
            <a:r>
              <a:rPr lang="en-US" sz="2200" dirty="0">
                <a:hlinkClick r:id="rId2"/>
              </a:rPr>
              <a:t>ROS on 3/5/2026</a:t>
            </a:r>
            <a:endParaRPr lang="en-US" sz="2200" dirty="0"/>
          </a:p>
          <a:p>
            <a:r>
              <a:rPr lang="en-US" sz="2200" dirty="0">
                <a:hlinkClick r:id="rId3"/>
              </a:rPr>
              <a:t>AEP’s 12/5/2025 comments </a:t>
            </a:r>
            <a:r>
              <a:rPr lang="en-US" sz="2200" dirty="0"/>
              <a:t>were addressed at DWG</a:t>
            </a:r>
          </a:p>
          <a:p>
            <a:r>
              <a:rPr lang="en-US" sz="2200" dirty="0">
                <a:hlinkClick r:id="rId4"/>
              </a:rPr>
              <a:t>ERCOT submitted comments on 3/11/2026 </a:t>
            </a:r>
            <a:r>
              <a:rPr lang="en-US" sz="2200" dirty="0"/>
              <a:t>in response:</a:t>
            </a:r>
          </a:p>
          <a:p>
            <a:pPr lvl="1"/>
            <a:r>
              <a:rPr lang="en-US" sz="2000" dirty="0"/>
              <a:t>ERCOT and DWG agreed to increase high frequency ride-through threshold in Table A in Section 2.6.4(3) from 61.8 Hz to 63.0 Hz; as per AEP’s comments</a:t>
            </a:r>
          </a:p>
          <a:p>
            <a:pPr lvl="1"/>
            <a:r>
              <a:rPr lang="en-US" sz="2000" dirty="0"/>
              <a:t>LEL developer feedback indicates high frequency is not a ride-through concern</a:t>
            </a:r>
          </a:p>
          <a:p>
            <a:pPr lvl="1"/>
            <a:r>
              <a:rPr lang="en-US" sz="2000" dirty="0"/>
              <a:t>Increased high frequency threshold improves system reliability during events</a:t>
            </a:r>
          </a:p>
          <a:p>
            <a:endParaRPr lang="en-US" sz="2400" dirty="0"/>
          </a:p>
        </p:txBody>
      </p:sp>
      <p:sp>
        <p:nvSpPr>
          <p:cNvPr id="4" name="Slide Number Placeholder 3">
            <a:extLst>
              <a:ext uri="{FF2B5EF4-FFF2-40B4-BE49-F238E27FC236}">
                <a16:creationId xmlns:a16="http://schemas.microsoft.com/office/drawing/2014/main" id="{BB72147D-A85F-6044-FACF-1D01865F3EA1}"/>
              </a:ext>
            </a:extLst>
          </p:cNvPr>
          <p:cNvSpPr>
            <a:spLocks noGrp="1"/>
          </p:cNvSpPr>
          <p:nvPr>
            <p:ph type="sldNum" sz="quarter" idx="4"/>
          </p:nvPr>
        </p:nvSpPr>
        <p:spPr/>
        <p:txBody>
          <a:bodyPr/>
          <a:lstStyle/>
          <a:p>
            <a:fld id="{1D93BD3E-1E9A-4970-A6F7-E7AC52762E0C}" type="slidenum">
              <a:rPr lang="en-US" smtClean="0"/>
              <a:pPr/>
              <a:t>6</a:t>
            </a:fld>
            <a:endParaRPr lang="en-US" dirty="0"/>
          </a:p>
        </p:txBody>
      </p:sp>
      <p:graphicFrame>
        <p:nvGraphicFramePr>
          <p:cNvPr id="7" name="Table 6">
            <a:extLst>
              <a:ext uri="{FF2B5EF4-FFF2-40B4-BE49-F238E27FC236}">
                <a16:creationId xmlns:a16="http://schemas.microsoft.com/office/drawing/2014/main" id="{E8B03187-F40C-4E7C-7902-E63EBED3F6E0}"/>
              </a:ext>
            </a:extLst>
          </p:cNvPr>
          <p:cNvGraphicFramePr>
            <a:graphicFrameLocks noGrp="1"/>
          </p:cNvGraphicFramePr>
          <p:nvPr/>
        </p:nvGraphicFramePr>
        <p:xfrm>
          <a:off x="3771900" y="4166170"/>
          <a:ext cx="4648200" cy="2082232"/>
        </p:xfrm>
        <a:graphic>
          <a:graphicData uri="http://schemas.openxmlformats.org/drawingml/2006/table">
            <a:tbl>
              <a:tblPr firstRow="1" firstCol="1" bandRow="1"/>
              <a:tblGrid>
                <a:gridCol w="2190199">
                  <a:extLst>
                    <a:ext uri="{9D8B030D-6E8A-4147-A177-3AD203B41FA5}">
                      <a16:colId xmlns:a16="http://schemas.microsoft.com/office/drawing/2014/main" val="4185401303"/>
                    </a:ext>
                  </a:extLst>
                </a:gridCol>
                <a:gridCol w="2458001">
                  <a:extLst>
                    <a:ext uri="{9D8B030D-6E8A-4147-A177-3AD203B41FA5}">
                      <a16:colId xmlns:a16="http://schemas.microsoft.com/office/drawing/2014/main" val="240645922"/>
                    </a:ext>
                  </a:extLst>
                </a:gridCol>
              </a:tblGrid>
              <a:tr h="594922">
                <a:tc>
                  <a:txBody>
                    <a:bodyPr/>
                    <a:lstStyle/>
                    <a:p>
                      <a:pPr marL="457200" marR="0" indent="-457200" algn="ctr">
                        <a:buNone/>
                      </a:pPr>
                      <a:r>
                        <a:rPr lang="en-US" sz="1200" u="sng" dirty="0">
                          <a:solidFill>
                            <a:srgbClr val="00808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marR="0" indent="-457200" algn="ctr">
                        <a:buNone/>
                      </a:pPr>
                      <a:r>
                        <a:rPr lang="en-US" sz="1200" u="sng" dirty="0">
                          <a:solidFill>
                            <a:srgbClr val="008080"/>
                          </a:solidFill>
                          <a:effectLst/>
                          <a:latin typeface="Times New Roman" panose="02020603050405020304" pitchFamily="18" charset="0"/>
                          <a:ea typeface="Times New Roman" panose="02020603050405020304" pitchFamily="18" charset="0"/>
                        </a:rPr>
                        <a:t>Frequency (f) in (Hz)</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Minimum Ride-Through Time</a:t>
                      </a:r>
                      <a:endParaRPr lang="en-US" sz="1200" dirty="0">
                        <a:effectLst/>
                        <a:latin typeface="Times New Roman" panose="02020603050405020304" pitchFamily="18" charset="0"/>
                        <a:ea typeface="Times New Roman" panose="02020603050405020304" pitchFamily="18" charset="0"/>
                      </a:endParaRPr>
                    </a:p>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(seconds)</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398686550"/>
                  </a:ext>
                </a:extLst>
              </a:tr>
              <a:tr h="297462">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f &gt; </a:t>
                      </a:r>
                      <a:r>
                        <a:rPr lang="en-US" sz="1200" u="sng" strike="sngStrike" dirty="0">
                          <a:solidFill>
                            <a:srgbClr val="FF0000"/>
                          </a:solidFill>
                          <a:effectLst/>
                          <a:latin typeface="Times New Roman" panose="02020603050405020304" pitchFamily="18" charset="0"/>
                          <a:ea typeface="Times New Roman" panose="02020603050405020304" pitchFamily="18" charset="0"/>
                        </a:rPr>
                        <a:t>61.8</a:t>
                      </a:r>
                      <a:r>
                        <a:rPr lang="en-US" sz="1200" u="sng" dirty="0">
                          <a:solidFill>
                            <a:srgbClr val="008080"/>
                          </a:solidFill>
                          <a:effectLst/>
                          <a:latin typeface="Times New Roman" panose="02020603050405020304" pitchFamily="18" charset="0"/>
                          <a:ea typeface="Times New Roman" panose="02020603050405020304" pitchFamily="18" charset="0"/>
                        </a:rPr>
                        <a:t>63.0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May ride-through or trip</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229083106"/>
                  </a:ext>
                </a:extLst>
              </a:tr>
              <a:tr h="297462">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61.2 &lt; f ≤ </a:t>
                      </a:r>
                      <a:r>
                        <a:rPr lang="en-US" sz="1200" u="sng" strike="sngStrike" dirty="0">
                          <a:solidFill>
                            <a:srgbClr val="FF0000"/>
                          </a:solidFill>
                          <a:effectLst/>
                          <a:latin typeface="Times New Roman" panose="02020603050405020304" pitchFamily="18" charset="0"/>
                          <a:ea typeface="Times New Roman" panose="02020603050405020304" pitchFamily="18" charset="0"/>
                        </a:rPr>
                        <a:t>61.8</a:t>
                      </a:r>
                      <a:r>
                        <a:rPr lang="en-US" sz="1200" u="sng" dirty="0">
                          <a:solidFill>
                            <a:srgbClr val="008080"/>
                          </a:solidFill>
                          <a:effectLst/>
                          <a:latin typeface="Times New Roman" panose="02020603050405020304" pitchFamily="18" charset="0"/>
                          <a:ea typeface="Times New Roman" panose="02020603050405020304" pitchFamily="18" charset="0"/>
                        </a:rPr>
                        <a:t>63.0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299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728370401"/>
                  </a:ext>
                </a:extLst>
              </a:tr>
              <a:tr h="297462">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58.8 ≤ f ≤ 61.2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continuous</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939722418"/>
                  </a:ext>
                </a:extLst>
              </a:tr>
              <a:tr h="297462">
                <a:tc>
                  <a:txBody>
                    <a:bodyPr/>
                    <a:lstStyle/>
                    <a:p>
                      <a:pPr marL="0" marR="0" algn="ctr">
                        <a:buNone/>
                      </a:pPr>
                      <a:r>
                        <a:rPr lang="en-US" sz="1200" u="sng" kern="1200" dirty="0">
                          <a:solidFill>
                            <a:srgbClr val="008080"/>
                          </a:solidFill>
                          <a:effectLst/>
                          <a:latin typeface="Times New Roman" panose="02020603050405020304" pitchFamily="18" charset="0"/>
                          <a:ea typeface="Times New Roman" panose="02020603050405020304" pitchFamily="18" charset="0"/>
                          <a:cs typeface="+mn-cs"/>
                        </a:rPr>
                        <a:t>57.0</a:t>
                      </a:r>
                      <a:r>
                        <a:rPr lang="en-US" sz="1200" u="sng" dirty="0">
                          <a:solidFill>
                            <a:srgbClr val="008080"/>
                          </a:solidFill>
                          <a:effectLst/>
                          <a:latin typeface="Times New Roman" panose="02020603050405020304" pitchFamily="18" charset="0"/>
                          <a:ea typeface="Times New Roman" panose="02020603050405020304" pitchFamily="18" charset="0"/>
                        </a:rPr>
                        <a:t>≤ f &lt; 58.8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299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42573050"/>
                  </a:ext>
                </a:extLst>
              </a:tr>
              <a:tr h="297462">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f </a:t>
                      </a:r>
                      <a:r>
                        <a:rPr lang="en-US" sz="1200" u="sng" kern="1200" dirty="0">
                          <a:solidFill>
                            <a:srgbClr val="008080"/>
                          </a:solidFill>
                          <a:effectLst/>
                          <a:latin typeface="Times New Roman" panose="02020603050405020304" pitchFamily="18" charset="0"/>
                          <a:ea typeface="Times New Roman" panose="02020603050405020304" pitchFamily="18" charset="0"/>
                          <a:cs typeface="+mn-cs"/>
                        </a:rPr>
                        <a:t>&lt; 57.0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marL="0" marR="0" algn="ctr">
                        <a:buNone/>
                      </a:pPr>
                      <a:r>
                        <a:rPr lang="en-US" sz="1200" u="sng" dirty="0">
                          <a:solidFill>
                            <a:srgbClr val="008080"/>
                          </a:solidFill>
                          <a:effectLst/>
                          <a:latin typeface="Times New Roman" panose="02020603050405020304" pitchFamily="18" charset="0"/>
                          <a:ea typeface="Times New Roman" panose="02020603050405020304" pitchFamily="18" charset="0"/>
                        </a:rPr>
                        <a:t>May ride-through or trip</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870274485"/>
                  </a:ext>
                </a:extLst>
              </a:tr>
            </a:tbl>
          </a:graphicData>
        </a:graphic>
      </p:graphicFrame>
      <p:sp>
        <p:nvSpPr>
          <p:cNvPr id="9" name="TextBox 8">
            <a:extLst>
              <a:ext uri="{FF2B5EF4-FFF2-40B4-BE49-F238E27FC236}">
                <a16:creationId xmlns:a16="http://schemas.microsoft.com/office/drawing/2014/main" id="{C82D42A0-FD60-ECD8-C932-1E42226AE674}"/>
              </a:ext>
            </a:extLst>
          </p:cNvPr>
          <p:cNvSpPr txBox="1"/>
          <p:nvPr/>
        </p:nvSpPr>
        <p:spPr>
          <a:xfrm>
            <a:off x="4394200" y="3751419"/>
            <a:ext cx="3403600" cy="369332"/>
          </a:xfrm>
          <a:prstGeom prst="rect">
            <a:avLst/>
          </a:prstGeom>
          <a:noFill/>
        </p:spPr>
        <p:txBody>
          <a:bodyPr wrap="square" rtlCol="0">
            <a:spAutoFit/>
          </a:bodyPr>
          <a:lstStyle/>
          <a:p>
            <a:r>
              <a:rPr lang="en-US" b="1" dirty="0">
                <a:solidFill>
                  <a:schemeClr val="tx2"/>
                </a:solidFill>
              </a:rPr>
              <a:t>New Proposed FRT curve</a:t>
            </a:r>
          </a:p>
        </p:txBody>
      </p:sp>
    </p:spTree>
    <p:extLst>
      <p:ext uri="{BB962C8B-B14F-4D97-AF65-F5344CB8AC3E}">
        <p14:creationId xmlns:p14="http://schemas.microsoft.com/office/powerpoint/2010/main" val="3355240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B6127-79F1-1D2C-7CF5-EFDC0A3C4CFC}"/>
              </a:ext>
            </a:extLst>
          </p:cNvPr>
          <p:cNvSpPr>
            <a:spLocks noGrp="1"/>
          </p:cNvSpPr>
          <p:nvPr>
            <p:ph type="title"/>
          </p:nvPr>
        </p:nvSpPr>
        <p:spPr/>
        <p:txBody>
          <a:bodyPr/>
          <a:lstStyle/>
          <a:p>
            <a:r>
              <a:rPr lang="en-US" dirty="0"/>
              <a:t>ERCOT 3/11/2026 Comments – AEP/DWG Feedback</a:t>
            </a:r>
          </a:p>
        </p:txBody>
      </p:sp>
      <p:sp>
        <p:nvSpPr>
          <p:cNvPr id="3" name="Content Placeholder 2">
            <a:extLst>
              <a:ext uri="{FF2B5EF4-FFF2-40B4-BE49-F238E27FC236}">
                <a16:creationId xmlns:a16="http://schemas.microsoft.com/office/drawing/2014/main" id="{70998368-8491-E9C1-C20E-55190803F5D5}"/>
              </a:ext>
            </a:extLst>
          </p:cNvPr>
          <p:cNvSpPr>
            <a:spLocks noGrp="1"/>
          </p:cNvSpPr>
          <p:nvPr>
            <p:ph idx="1"/>
          </p:nvPr>
        </p:nvSpPr>
        <p:spPr/>
        <p:txBody>
          <a:bodyPr/>
          <a:lstStyle/>
          <a:p>
            <a:r>
              <a:rPr lang="en-US" sz="2200" dirty="0"/>
              <a:t>DWG members wanted clarifying language for Section 2.15(3)(d)</a:t>
            </a:r>
          </a:p>
          <a:p>
            <a:pPr lvl="1"/>
            <a:r>
              <a:rPr lang="en-US" sz="2000" dirty="0"/>
              <a:t>Paragraph defines allowable overcurrent of 125% during voltage disturbance</a:t>
            </a:r>
          </a:p>
          <a:p>
            <a:pPr lvl="1"/>
            <a:r>
              <a:rPr lang="en-US" sz="2000" dirty="0"/>
              <a:t>ERCOT Comments included the following added sentence:</a:t>
            </a:r>
          </a:p>
          <a:p>
            <a:pPr lvl="2"/>
            <a:r>
              <a:rPr lang="en-US" sz="2000" dirty="0"/>
              <a:t>The allowable overcurrent up to 125% shall only persist during the voltage transient with a duration not to exceed 0.5 seconds. </a:t>
            </a:r>
          </a:p>
          <a:p>
            <a:r>
              <a:rPr lang="en-US" sz="2200" dirty="0"/>
              <a:t>Additional AEP feedback not addressed in ERCOT comments</a:t>
            </a:r>
          </a:p>
          <a:p>
            <a:pPr lvl="1"/>
            <a:r>
              <a:rPr lang="en-US" sz="2000" dirty="0"/>
              <a:t>AEP comments suggested increasing low frequency thresholds from 57.0 Hz to 58.2 Hz</a:t>
            </a:r>
          </a:p>
          <a:p>
            <a:pPr lvl="2"/>
            <a:r>
              <a:rPr lang="en-US" sz="1800" dirty="0"/>
              <a:t>ERCOT and DWG members agreed to keep the criteria as currently written so LELs would not trip on underfrequency events unless they are performing in accordance with UFLS or Ancillary Service obligations</a:t>
            </a:r>
          </a:p>
          <a:p>
            <a:pPr lvl="1"/>
            <a:r>
              <a:rPr lang="en-US" sz="2000" dirty="0"/>
              <a:t>AEP comments suggested additional requirement that LELs shall return to pre-disturbance consumption within 2 seconds when voltage conditions exceed “must ride-through” curve</a:t>
            </a:r>
          </a:p>
          <a:p>
            <a:pPr lvl="2"/>
            <a:r>
              <a:rPr lang="en-US" sz="1800" dirty="0"/>
              <a:t>ERCOT decided not to include additional requirement since it could lead to the unintended consequence of LELs choosing to trip rather than riding through these conditions</a:t>
            </a:r>
          </a:p>
          <a:p>
            <a:pPr lvl="2"/>
            <a:r>
              <a:rPr lang="en-US" sz="1800" dirty="0"/>
              <a:t>However, ERCOT agrees this </a:t>
            </a:r>
            <a:r>
              <a:rPr lang="en-US" sz="1800" i="1" dirty="0"/>
              <a:t>should </a:t>
            </a:r>
            <a:r>
              <a:rPr lang="en-US" sz="1800" dirty="0"/>
              <a:t>be the desired performance</a:t>
            </a:r>
          </a:p>
          <a:p>
            <a:pPr lvl="1"/>
            <a:endParaRPr lang="en-US" dirty="0"/>
          </a:p>
        </p:txBody>
      </p:sp>
      <p:sp>
        <p:nvSpPr>
          <p:cNvPr id="4" name="Slide Number Placeholder 3">
            <a:extLst>
              <a:ext uri="{FF2B5EF4-FFF2-40B4-BE49-F238E27FC236}">
                <a16:creationId xmlns:a16="http://schemas.microsoft.com/office/drawing/2014/main" id="{EE79D777-71C8-E672-DAFC-80F060D079E5}"/>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96182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1676B-CAB1-3ED9-B236-757DF70A286F}"/>
              </a:ext>
            </a:extLst>
          </p:cNvPr>
          <p:cNvSpPr>
            <a:spLocks noGrp="1"/>
          </p:cNvSpPr>
          <p:nvPr>
            <p:ph type="title"/>
          </p:nvPr>
        </p:nvSpPr>
        <p:spPr/>
        <p:txBody>
          <a:bodyPr/>
          <a:lstStyle/>
          <a:p>
            <a:r>
              <a:rPr lang="en-US" dirty="0"/>
              <a:t>ERCOT Response to DCC 2/9/2026 Comments</a:t>
            </a:r>
          </a:p>
        </p:txBody>
      </p:sp>
      <p:sp>
        <p:nvSpPr>
          <p:cNvPr id="3" name="Content Placeholder 2">
            <a:extLst>
              <a:ext uri="{FF2B5EF4-FFF2-40B4-BE49-F238E27FC236}">
                <a16:creationId xmlns:a16="http://schemas.microsoft.com/office/drawing/2014/main" id="{BC97556B-2615-A8DB-CD71-1D31F6E2C0CC}"/>
              </a:ext>
            </a:extLst>
          </p:cNvPr>
          <p:cNvSpPr>
            <a:spLocks noGrp="1"/>
          </p:cNvSpPr>
          <p:nvPr>
            <p:ph idx="1"/>
          </p:nvPr>
        </p:nvSpPr>
        <p:spPr>
          <a:xfrm>
            <a:off x="406400" y="990601"/>
            <a:ext cx="11379200" cy="5257799"/>
          </a:xfrm>
        </p:spPr>
        <p:txBody>
          <a:bodyPr/>
          <a:lstStyle/>
          <a:p>
            <a:r>
              <a:rPr lang="en-US" sz="2000" dirty="0">
                <a:hlinkClick r:id="rId2"/>
              </a:rPr>
              <a:t>DCC comments </a:t>
            </a:r>
            <a:r>
              <a:rPr lang="en-US" sz="2000" dirty="0"/>
              <a:t>propose the following revisions:</a:t>
            </a:r>
          </a:p>
          <a:p>
            <a:pPr lvl="1"/>
            <a:r>
              <a:rPr lang="en-US" sz="1800" dirty="0"/>
              <a:t>Replace Large Electronic Load with Large Load in all of NOGRR282</a:t>
            </a:r>
          </a:p>
          <a:p>
            <a:pPr lvl="1"/>
            <a:r>
              <a:rPr lang="en-US" sz="1800" dirty="0"/>
              <a:t>Change exemption date from 11/14/2025 to 1/1/2027</a:t>
            </a:r>
          </a:p>
          <a:p>
            <a:pPr lvl="1"/>
            <a:r>
              <a:rPr lang="en-US" sz="1800" dirty="0"/>
              <a:t>Apply VRT requirements to only 50% of the Demand at the facility</a:t>
            </a:r>
          </a:p>
          <a:p>
            <a:r>
              <a:rPr lang="en-US" sz="2000" dirty="0">
                <a:hlinkClick r:id="rId3"/>
              </a:rPr>
              <a:t>ERCOT response </a:t>
            </a:r>
            <a:r>
              <a:rPr lang="en-US" sz="2000" dirty="0"/>
              <a:t>does not agree with these revisions</a:t>
            </a:r>
          </a:p>
          <a:p>
            <a:pPr lvl="1"/>
            <a:r>
              <a:rPr lang="en-US" sz="1800" dirty="0"/>
              <a:t>LELs pose a more imminent risk to ERCOT System reliability than other LLs</a:t>
            </a:r>
          </a:p>
          <a:p>
            <a:pPr lvl="2"/>
            <a:r>
              <a:rPr lang="en-US" sz="1600" dirty="0"/>
              <a:t>LELs are more sensitive to voltage disturbances than traditional LLs</a:t>
            </a:r>
          </a:p>
          <a:p>
            <a:pPr lvl="2"/>
            <a:r>
              <a:rPr lang="en-US" sz="1600" dirty="0"/>
              <a:t>LELs are &gt;80% of the projected Demand growth in ERCOT</a:t>
            </a:r>
          </a:p>
          <a:p>
            <a:pPr lvl="2"/>
            <a:r>
              <a:rPr lang="en-US" sz="1600" dirty="0"/>
              <a:t>Additional requirements on other LLs may still be needed (VFDs, hydrogen, etc.)</a:t>
            </a:r>
          </a:p>
          <a:p>
            <a:pPr lvl="1"/>
            <a:r>
              <a:rPr lang="en-US" sz="1800" dirty="0"/>
              <a:t>Many operational and approved LELs will be exempt from RT requirements</a:t>
            </a:r>
          </a:p>
          <a:p>
            <a:pPr lvl="2"/>
            <a:r>
              <a:rPr lang="en-US" sz="1600" dirty="0"/>
              <a:t>Extending the exemption date would worsen existing reliability risk</a:t>
            </a:r>
          </a:p>
          <a:p>
            <a:pPr lvl="1"/>
            <a:r>
              <a:rPr lang="en-US" sz="1800" dirty="0"/>
              <a:t>Applying VRT requirements to only 50% of the load would not mitigate risk</a:t>
            </a:r>
          </a:p>
          <a:p>
            <a:r>
              <a:rPr lang="en-US" sz="2000" dirty="0"/>
              <a:t>ERCOT provided additional supporting evidence in response to DCC comments</a:t>
            </a:r>
          </a:p>
          <a:p>
            <a:pPr lvl="1"/>
            <a:r>
              <a:rPr lang="en-US" sz="1800" dirty="0"/>
              <a:t>Referenced multiple LLWG and LL workshop presentations showing need for LEL RT requirements</a:t>
            </a:r>
          </a:p>
          <a:p>
            <a:pPr lvl="1"/>
            <a:r>
              <a:rPr lang="en-US" sz="1800" dirty="0"/>
              <a:t>ERCOT continues to examine transmission and market solutions to help mitigate risks; but maintain these solutions alone cannot mitigate risk without improved LEL RT capability</a:t>
            </a:r>
            <a:endParaRPr lang="en-US" dirty="0"/>
          </a:p>
          <a:p>
            <a:endParaRPr lang="en-US" dirty="0"/>
          </a:p>
          <a:p>
            <a:pPr lvl="1"/>
            <a:endParaRPr lang="en-US" dirty="0"/>
          </a:p>
        </p:txBody>
      </p:sp>
      <p:sp>
        <p:nvSpPr>
          <p:cNvPr id="4" name="Slide Number Placeholder 3">
            <a:extLst>
              <a:ext uri="{FF2B5EF4-FFF2-40B4-BE49-F238E27FC236}">
                <a16:creationId xmlns:a16="http://schemas.microsoft.com/office/drawing/2014/main" id="{59C71BD4-CC87-1185-2654-7AA452782891}"/>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056406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1557C-C3CF-2622-7981-F51FC7EE0307}"/>
              </a:ext>
            </a:extLst>
          </p:cNvPr>
          <p:cNvSpPr>
            <a:spLocks noGrp="1"/>
          </p:cNvSpPr>
          <p:nvPr>
            <p:ph type="title"/>
          </p:nvPr>
        </p:nvSpPr>
        <p:spPr/>
        <p:txBody>
          <a:bodyPr/>
          <a:lstStyle/>
          <a:p>
            <a:r>
              <a:rPr lang="en-US" dirty="0"/>
              <a:t>DCC 3/12/2026 Comments</a:t>
            </a:r>
          </a:p>
        </p:txBody>
      </p:sp>
      <p:sp>
        <p:nvSpPr>
          <p:cNvPr id="3" name="Content Placeholder 2">
            <a:extLst>
              <a:ext uri="{FF2B5EF4-FFF2-40B4-BE49-F238E27FC236}">
                <a16:creationId xmlns:a16="http://schemas.microsoft.com/office/drawing/2014/main" id="{A257558D-3E8A-9389-C759-E5B0E243A764}"/>
              </a:ext>
            </a:extLst>
          </p:cNvPr>
          <p:cNvSpPr>
            <a:spLocks noGrp="1"/>
          </p:cNvSpPr>
          <p:nvPr>
            <p:ph idx="1"/>
          </p:nvPr>
        </p:nvSpPr>
        <p:spPr>
          <a:xfrm>
            <a:off x="406400" y="990601"/>
            <a:ext cx="11379200" cy="5333999"/>
          </a:xfrm>
        </p:spPr>
        <p:txBody>
          <a:bodyPr/>
          <a:lstStyle/>
          <a:p>
            <a:r>
              <a:rPr lang="en-US" sz="2400" dirty="0"/>
              <a:t>DCC 3/12/2026 comments provide the following suggested requirement revisions for ERCOT to consider:</a:t>
            </a:r>
          </a:p>
          <a:p>
            <a:pPr lvl="1"/>
            <a:r>
              <a:rPr lang="en-US" sz="1800" b="1" dirty="0"/>
              <a:t>Consideration for mechanical/cooling load</a:t>
            </a:r>
            <a:r>
              <a:rPr lang="en-US" sz="1800" dirty="0"/>
              <a:t>:  Either apply VRT requirements to computational load only, 70% of the load at the facility, or possibly provide some exemptions</a:t>
            </a:r>
          </a:p>
          <a:p>
            <a:pPr lvl="1"/>
            <a:r>
              <a:rPr lang="en-US" sz="1800" b="1" dirty="0"/>
              <a:t>Align ERCOT low frequency ride-through requirements with PRC-024: </a:t>
            </a:r>
            <a:r>
              <a:rPr lang="en-US" sz="1800" dirty="0"/>
              <a:t>(57.0 → 57.5)</a:t>
            </a:r>
            <a:endParaRPr lang="en-US" sz="1800" b="1" dirty="0"/>
          </a:p>
          <a:p>
            <a:pPr lvl="1"/>
            <a:r>
              <a:rPr lang="en-US" sz="1800" b="1" dirty="0"/>
              <a:t>Revise low VRT threshold to V&lt;0.35 for 0.02 sec</a:t>
            </a:r>
          </a:p>
          <a:p>
            <a:pPr lvl="1"/>
            <a:r>
              <a:rPr lang="en-US" sz="1800" b="1" dirty="0"/>
              <a:t>Remove reference to positive sequence voltage in VRT requirements</a:t>
            </a:r>
          </a:p>
          <a:p>
            <a:pPr lvl="1"/>
            <a:r>
              <a:rPr lang="en-US" sz="1800" b="1" dirty="0"/>
              <a:t>Decrease overvoltage VRT threshold for 1.10 &lt; V ≤ 1.20 from 2 sec to 0.5 sec and allow for 2% tolerance</a:t>
            </a:r>
          </a:p>
          <a:p>
            <a:pPr lvl="1"/>
            <a:r>
              <a:rPr lang="en-US" sz="1800" b="1" dirty="0"/>
              <a:t>Allow short-duration (0.5 sec or less) post fault active power recovery for voltage conditions at POIB where 0.50 ≤ V &lt; 0.80; instead of requiring LEL to continue consuming power</a:t>
            </a:r>
          </a:p>
          <a:p>
            <a:pPr lvl="1"/>
            <a:r>
              <a:rPr lang="en-US" sz="1800" b="1" dirty="0"/>
              <a:t>Increase allowable overcurrent during voltage transient from 125% to 150%</a:t>
            </a:r>
          </a:p>
          <a:p>
            <a:pPr lvl="1"/>
            <a:r>
              <a:rPr lang="en-US" sz="1800" b="1" dirty="0"/>
              <a:t>Request for allowing load-transfer schemes that coordinate with transmission events/TDSP reclosing schemes</a:t>
            </a:r>
          </a:p>
          <a:p>
            <a:pPr lvl="1"/>
            <a:r>
              <a:rPr lang="en-US" sz="1800" b="1" dirty="0"/>
              <a:t>Change date for meeting the exemption criteria from 11/14/2025 to 6/30/2026</a:t>
            </a:r>
          </a:p>
          <a:p>
            <a:r>
              <a:rPr lang="en-US" sz="2000" dirty="0"/>
              <a:t>ERCOT plans to submit response by 3/26/2026</a:t>
            </a:r>
          </a:p>
          <a:p>
            <a:pPr lvl="1"/>
            <a:endParaRPr lang="en-US" sz="1800" dirty="0"/>
          </a:p>
          <a:p>
            <a:pPr lvl="1"/>
            <a:endParaRPr lang="en-US" dirty="0"/>
          </a:p>
        </p:txBody>
      </p:sp>
      <p:sp>
        <p:nvSpPr>
          <p:cNvPr id="4" name="Slide Number Placeholder 3">
            <a:extLst>
              <a:ext uri="{FF2B5EF4-FFF2-40B4-BE49-F238E27FC236}">
                <a16:creationId xmlns:a16="http://schemas.microsoft.com/office/drawing/2014/main" id="{95BC9210-D98D-55B9-4282-056BC2EA3B0A}"/>
              </a:ext>
            </a:extLst>
          </p:cNvPr>
          <p:cNvSpPr>
            <a:spLocks noGrp="1"/>
          </p:cNvSpPr>
          <p:nvPr>
            <p:ph type="sldNum" sz="quarter" idx="4"/>
          </p:nvPr>
        </p:nvSpPr>
        <p:spPr/>
        <p:txBody>
          <a:bodyPr/>
          <a:lstStyle/>
          <a:p>
            <a:fld id="{1D93BD3E-1E9A-4970-A6F7-E7AC52762E0C}" type="slidenum">
              <a:rPr lang="en-US" smtClean="0"/>
              <a:pPr/>
              <a:t>9</a:t>
            </a:fld>
            <a:endParaRPr lang="en-US" dirty="0"/>
          </a:p>
        </p:txBody>
      </p:sp>
    </p:spTree>
    <p:extLst>
      <p:ext uri="{BB962C8B-B14F-4D97-AF65-F5344CB8AC3E}">
        <p14:creationId xmlns:p14="http://schemas.microsoft.com/office/powerpoint/2010/main" val="429469596"/>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DFBC458AA45B4EBB63CEF8DC9AEE9F" ma:contentTypeVersion="15" ma:contentTypeDescription="Create a new document." ma:contentTypeScope="" ma:versionID="fd3bd9b009ea88eda78b31a311e45ee6">
  <xsd:schema xmlns:xsd="http://www.w3.org/2001/XMLSchema" xmlns:xs="http://www.w3.org/2001/XMLSchema" xmlns:p="http://schemas.microsoft.com/office/2006/metadata/properties" xmlns:ns2="344f560a-88f6-462e-96a6-e44784eab4f1" xmlns:ns3="4a591e47-97d7-4168-9476-f927c155b88a" targetNamespace="http://schemas.microsoft.com/office/2006/metadata/properties" ma:root="true" ma:fieldsID="0d362e9e35a13e206a04cff2e0046ff9" ns2:_="" ns3:_="">
    <xsd:import namespace="344f560a-88f6-462e-96a6-e44784eab4f1"/>
    <xsd:import namespace="4a591e47-97d7-4168-9476-f927c155b88a"/>
    <xsd:element name="properties">
      <xsd:complexType>
        <xsd:sequence>
          <xsd:element name="documentManagement">
            <xsd:complexType>
              <xsd:all>
                <xsd:element ref="ns2:Information_x0020_Classification" minOccurs="0"/>
                <xsd:element ref="ns3:Audience" minOccurs="0"/>
                <xsd:element ref="ns3:Description0" minOccurs="0"/>
                <xsd:element ref="ns3:Status" minOccurs="0"/>
                <xsd:element ref="ns3:MediaServiceMetadata" minOccurs="0"/>
                <xsd:element ref="ns3:MediaServiceFastMetadata"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4f560a-88f6-462e-96a6-e44784eab4f1" elementFormDefault="qualified">
    <xsd:import namespace="http://schemas.microsoft.com/office/2006/documentManagement/types"/>
    <xsd:import namespace="http://schemas.microsoft.com/office/infopath/2007/PartnerControls"/>
    <xsd:element name="Information_x0020_Classification" ma:index="4" nillable="true" ma:displayName="Information Classification" ma:default="ERCOT Limited" ma:description="ERCOT Information Classification" ma:format="Dropdown" ma:internalName="Information_x0020_Classification" ma:readOnly="false">
      <xsd:simpleType>
        <xsd:union memberTypes="dms:Text">
          <xsd:simpleType>
            <xsd:restriction base="dms:Choice">
              <xsd:enumeration value="Public"/>
              <xsd:enumeration value="ERCOT Limited"/>
              <xsd:enumeration value="ERCOT Confidential"/>
              <xsd:enumeration value="ERCOT Restricted"/>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4a591e47-97d7-4168-9476-f927c155b88a" elementFormDefault="qualified">
    <xsd:import namespace="http://schemas.microsoft.com/office/2006/documentManagement/types"/>
    <xsd:import namespace="http://schemas.microsoft.com/office/infopath/2007/PartnerControls"/>
    <xsd:element name="Audience" ma:index="5" nillable="true" ma:displayName="Audience" ma:default="Internal" ma:format="Dropdown" ma:internalName="Audience" ma:readOnly="false">
      <xsd:simpleType>
        <xsd:restriction base="dms:Choice">
          <xsd:enumeration value="Internal"/>
          <xsd:enumeration value="Public"/>
        </xsd:restriction>
      </xsd:simpleType>
    </xsd:element>
    <xsd:element name="Description0" ma:index="6" nillable="true" ma:displayName="Description" ma:internalName="Description0" ma:readOnly="false">
      <xsd:simpleType>
        <xsd:restriction base="dms:Note">
          <xsd:maxLength value="255"/>
        </xsd:restriction>
      </xsd:simpleType>
    </xsd:element>
    <xsd:element name="Status" ma:index="7" nillable="true" ma:displayName="Status" ma:default="Official Document" ma:format="Dropdown" ma:internalName="Status" ma:readOnly="false">
      <xsd:simpleType>
        <xsd:restriction base="dms:Choice">
          <xsd:enumeration value="Official Document"/>
          <xsd:enumeration value="Draft"/>
          <xsd:enumeration value="In progress"/>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344f560a-88f6-462e-96a6-e44784eab4f1">ERCOT Limited</Information_x0020_Classification>
    <Status xmlns="4a591e47-97d7-4168-9476-f927c155b88a" xsi:nil="true"/>
    <Description0 xmlns="4a591e47-97d7-4168-9476-f927c155b88a" xsi:nil="true"/>
    <Audience xmlns="4a591e47-97d7-4168-9476-f927c155b88a" xsi:nil="true"/>
  </documentManagement>
</p:properties>
</file>

<file path=customXml/item3.xml><?xml version="1.0" encoding="utf-8"?>
<?mso-contentType ?>
<FormTemplates xmlns="http://schemas.microsoft.com/sharepoint/v3/contenttype/forms"/>
</file>

<file path=customXml/itemProps1.xml><?xml version="1.0" encoding="utf-8"?>
<ds:datastoreItem xmlns:ds="http://schemas.openxmlformats.org/officeDocument/2006/customXml" ds:itemID="{5FD5D2E1-A580-4BAF-855B-E8F0E86F4C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44f560a-88f6-462e-96a6-e44784eab4f1"/>
    <ds:schemaRef ds:uri="4a591e47-97d7-4168-9476-f927c155b8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0E9AA12-8AF9-4AA6-90FE-24669859CDF3}">
  <ds:schemaRefs>
    <ds:schemaRef ds:uri="http://purl.org/dc/elements/1.1/"/>
    <ds:schemaRef ds:uri="http://schemas.microsoft.com/office/2006/metadata/properties"/>
    <ds:schemaRef ds:uri="http://purl.org/dc/terms/"/>
    <ds:schemaRef ds:uri="344f560a-88f6-462e-96a6-e44784eab4f1"/>
    <ds:schemaRef ds:uri="http://schemas.microsoft.com/office/infopath/2007/PartnerControls"/>
    <ds:schemaRef ds:uri="4a591e47-97d7-4168-9476-f927c155b88a"/>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2A42F3A4-816E-4BD6-9638-D27334FDF5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1950</TotalTime>
  <Words>1363</Words>
  <Application>Microsoft Office PowerPoint</Application>
  <PresentationFormat>Widescreen</PresentationFormat>
  <Paragraphs>157</Paragraphs>
  <Slides>12</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Arial</vt:lpstr>
      <vt:lpstr>Calibri</vt:lpstr>
      <vt:lpstr>Times New Roman</vt:lpstr>
      <vt:lpstr>1_Custom Design</vt:lpstr>
      <vt:lpstr>Office Theme</vt:lpstr>
      <vt:lpstr>PowerPoint Presentation</vt:lpstr>
      <vt:lpstr>NOGRR282 and NPRR1308 Timeline</vt:lpstr>
      <vt:lpstr>NOGRR282 Comments Received</vt:lpstr>
      <vt:lpstr>ERCOT Comments – 1/30/2026</vt:lpstr>
      <vt:lpstr>Onward Energy’s Comments – 1/23/2026</vt:lpstr>
      <vt:lpstr>ERCOT 3/11/2026 Comments – AEP/DWG Feedback</vt:lpstr>
      <vt:lpstr>ERCOT 3/11/2026 Comments – AEP/DWG Feedback</vt:lpstr>
      <vt:lpstr>ERCOT Response to DCC 2/9/2026 Comments</vt:lpstr>
      <vt:lpstr>DCC 3/12/2026 Comments</vt:lpstr>
      <vt:lpstr>Texas Blockchain Council and Schaper Energy Consulting Comments </vt:lpstr>
      <vt:lpstr>NPRR1308 Comments Received</vt:lpstr>
      <vt:lpstr>PowerPoint Presentation</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Patrick Gravois</cp:lastModifiedBy>
  <cp:revision>42</cp:revision>
  <cp:lastPrinted>2016-01-21T20:53:15Z</cp:lastPrinted>
  <dcterms:created xsi:type="dcterms:W3CDTF">2016-01-21T15:20:31Z</dcterms:created>
  <dcterms:modified xsi:type="dcterms:W3CDTF">2026-03-24T19:28:11Z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0x01010011DFBC458AA45B4EBB63CEF8DC9AEE9F</vt:lpwstr>
  </property>
  <property fmtid="{D5CDD505-2E9C-101B-9397-08002B2CF9AE}" pid="3" name="Order">
    <vt:r8>2800</vt:r8>
  </property>
  <property fmtid="{D5CDD505-2E9C-101B-9397-08002B2CF9AE}" pid="4" name="_ExtendedDescription">
    <vt:lpwstr/>
  </property>
  <property fmtid="{D5CDD505-2E9C-101B-9397-08002B2CF9AE}" pid="5" name="MSIP_Label_7084cbda-52b8-46fb-a7b7-cb5bd465ed85_Enabled">
    <vt:lpwstr>true</vt:lpwstr>
  </property>
  <property fmtid="{D5CDD505-2E9C-101B-9397-08002B2CF9AE}" pid="6" name="MSIP_Label_7084cbda-52b8-46fb-a7b7-cb5bd465ed85_SetDate">
    <vt:lpwstr>2025-12-09T22:00:30Z</vt:lpwstr>
  </property>
  <property fmtid="{D5CDD505-2E9C-101B-9397-08002B2CF9AE}" pid="7" name="MSIP_Label_7084cbda-52b8-46fb-a7b7-cb5bd465ed85_Method">
    <vt:lpwstr>Standard</vt:lpwstr>
  </property>
  <property fmtid="{D5CDD505-2E9C-101B-9397-08002B2CF9AE}" pid="8" name="MSIP_Label_7084cbda-52b8-46fb-a7b7-cb5bd465ed85_Name">
    <vt:lpwstr>Internal</vt:lpwstr>
  </property>
  <property fmtid="{D5CDD505-2E9C-101B-9397-08002B2CF9AE}" pid="9" name="MSIP_Label_7084cbda-52b8-46fb-a7b7-cb5bd465ed85_SiteId">
    <vt:lpwstr>0afb747d-bff7-4596-a9fc-950ef9e0ec45</vt:lpwstr>
  </property>
  <property fmtid="{D5CDD505-2E9C-101B-9397-08002B2CF9AE}" pid="10" name="MSIP_Label_7084cbda-52b8-46fb-a7b7-cb5bd465ed85_ActionId">
    <vt:lpwstr>55f3c78a-ce30-4aea-8e87-93445a378c8e</vt:lpwstr>
  </property>
  <property fmtid="{D5CDD505-2E9C-101B-9397-08002B2CF9AE}" pid="11" name="MSIP_Label_7084cbda-52b8-46fb-a7b7-cb5bd465ed85_ContentBits">
    <vt:lpwstr>0</vt:lpwstr>
  </property>
  <property fmtid="{D5CDD505-2E9C-101B-9397-08002B2CF9AE}" pid="12" name="MSIP_Label_7084cbda-52b8-46fb-a7b7-cb5bd465ed85_Tag">
    <vt:lpwstr>10, 3, 0, 1</vt:lpwstr>
  </property>
</Properties>
</file>