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53" r:id="rId4"/>
    <p:sldMasterId id="2147483648" r:id="rId5"/>
  </p:sldMasterIdLst>
  <p:notesMasterIdLst>
    <p:notesMasterId r:id="rId18"/>
  </p:notesMasterIdLst>
  <p:handoutMasterIdLst>
    <p:handoutMasterId r:id="rId19"/>
  </p:handoutMasterIdLst>
  <p:sldIdLst>
    <p:sldId id="268" r:id="rId6"/>
    <p:sldId id="397" r:id="rId7"/>
    <p:sldId id="494" r:id="rId8"/>
    <p:sldId id="576" r:id="rId9"/>
    <p:sldId id="493" r:id="rId10"/>
    <p:sldId id="499" r:id="rId11"/>
    <p:sldId id="482" r:id="rId12"/>
    <p:sldId id="577" r:id="rId13"/>
    <p:sldId id="496" r:id="rId14"/>
    <p:sldId id="574" r:id="rId15"/>
    <p:sldId id="502" r:id="rId16"/>
    <p:sldId id="485" r:id="rId17"/>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P" userId="S::Gnanaprabhu.Gnanam@ercot.com::d03f8348-7b6f-4b0c-9d33-21c06bcfa775" providerId="AD"/>
  <p188:author id="{F62FE15F-B24D-923F-93DA-036D91E4413F}" name="Ahmed, Tanzila" initials="AT" userId="S::Tanzila.Ahmed@ercot.com::ea06b024-ef11-47eb-8d9d-0be56109653e" providerId="AD"/>
  <p188:author id="{B39AE3CA-EB25-4CD9-9453-942A94071548}" name="Golen, Robert" initials="RG" userId="S::Robert.Golen@ercot.com::71f8c5a0-fca0-4b34-9386-d3f89548f9f2" providerId="AD"/>
  <p188:author id="{2DE3ACE0-512C-E763-A179-CB464EA16886}" name="Holland, Caleb" initials="HC" userId="S::Caleb.Holland2@ercot.com::e6ba0c94-39b1-46e8-bff2-a2436d4cb8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5B6770"/>
    <a:srgbClr val="59656E"/>
    <a:srgbClr val="969DA3"/>
    <a:srgbClr val="5A666F"/>
    <a:srgbClr val="FFD000"/>
    <a:srgbClr val="FBB56F"/>
    <a:srgbClr val="01B8F5"/>
    <a:srgbClr val="EFF0F0"/>
    <a:srgbClr val="B39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3420" autoAdjust="0"/>
  </p:normalViewPr>
  <p:slideViewPr>
    <p:cSldViewPr snapToGrid="0" showGuides="1">
      <p:cViewPr varScale="1">
        <p:scale>
          <a:sx n="102" d="100"/>
          <a:sy n="102" d="100"/>
        </p:scale>
        <p:origin x="1920" y="318"/>
      </p:cViewPr>
      <p:guideLst>
        <p:guide orient="horz" pos="2160"/>
        <p:guide pos="2880"/>
      </p:guideLst>
    </p:cSldViewPr>
  </p:slideViewPr>
  <p:notesTextViewPr>
    <p:cViewPr>
      <p:scale>
        <a:sx n="3" d="2"/>
        <a:sy n="3" d="2"/>
      </p:scale>
      <p:origin x="0" y="0"/>
    </p:cViewPr>
  </p:notesTextViewPr>
  <p:notesViewPr>
    <p:cSldViewPr snapToGrid="0" showGuides="1">
      <p:cViewPr varScale="1">
        <p:scale>
          <a:sx n="95" d="100"/>
          <a:sy n="95" d="100"/>
        </p:scale>
        <p:origin x="3534"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3/18/2026</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3/18/2026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BB772-1889-5B5A-4493-58D4047B3C6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C2B09B-041E-DC81-3198-C729FCF412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4601DC-35C7-8E02-66C8-EE12794A655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7A5C50F-3013-2265-F956-1F69B7ACBBED}"/>
              </a:ext>
            </a:extLst>
          </p:cNvPr>
          <p:cNvSpPr>
            <a:spLocks noGrp="1"/>
          </p:cNvSpPr>
          <p:nvPr>
            <p:ph type="sldNum" sz="quarter" idx="5"/>
          </p:nvPr>
        </p:nvSpPr>
        <p:spPr/>
        <p:txBody>
          <a:bodyPr/>
          <a:lstStyle/>
          <a:p>
            <a:fld id="{F62AC51D-6DAA-4455-8EA7-D54B64909A85}" type="slidenum">
              <a:rPr lang="en-US" smtClean="0"/>
              <a:t>10</a:t>
            </a:fld>
            <a:endParaRPr lang="en-US"/>
          </a:p>
        </p:txBody>
      </p:sp>
    </p:spTree>
    <p:extLst>
      <p:ext uri="{BB962C8B-B14F-4D97-AF65-F5344CB8AC3E}">
        <p14:creationId xmlns:p14="http://schemas.microsoft.com/office/powerpoint/2010/main" val="384421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12</a:t>
            </a:fld>
            <a:endParaRPr lang="en-US"/>
          </a:p>
        </p:txBody>
      </p:sp>
    </p:spTree>
    <p:extLst>
      <p:ext uri="{BB962C8B-B14F-4D97-AF65-F5344CB8AC3E}">
        <p14:creationId xmlns:p14="http://schemas.microsoft.com/office/powerpoint/2010/main" val="25591066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68791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dirty="0"/>
          </a:p>
        </p:txBody>
      </p:sp>
      <p:sp>
        <p:nvSpPr>
          <p:cNvPr id="5" name="Content Placeholder 4"/>
          <p:cNvSpPr>
            <a:spLocks noGrp="1"/>
          </p:cNvSpPr>
          <p:nvPr>
            <p:ph sz="half" idx="1"/>
          </p:nvPr>
        </p:nvSpPr>
        <p:spPr>
          <a:xfrm>
            <a:off x="628650" y="990600"/>
            <a:ext cx="3886200" cy="5257799"/>
          </a:xfrm>
          <a:prstGeom prst="rect">
            <a:avLst/>
          </a:prstGeom>
        </p:spPr>
        <p:txBody>
          <a:bodyPr/>
          <a:lstStyle>
            <a:lvl1pPr algn="just">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5257798"/>
          </a:xfrm>
          <a:prstGeom prst="rect">
            <a:avLst/>
          </a:prstGeom>
        </p:spPr>
        <p:txBody>
          <a:bodyPr/>
          <a:lstStyle>
            <a:lvl1pPr algn="just">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22A4159-E376-4688-8253-2AA58237E617}"/>
              </a:ext>
            </a:extLst>
          </p:cNvPr>
          <p:cNvSpPr>
            <a:spLocks noGrp="1"/>
          </p:cNvSpPr>
          <p:nvPr>
            <p:ph type="ftr" sz="quarter" idx="10"/>
          </p:nvPr>
        </p:nvSpPr>
        <p:spPr/>
        <p:txBody>
          <a:bodyPr/>
          <a:lstStyle/>
          <a:p>
            <a:r>
              <a:rPr lang="en-US" dirty="0"/>
              <a:t>Footer text goes here.</a:t>
            </a:r>
          </a:p>
        </p:txBody>
      </p:sp>
      <p:sp>
        <p:nvSpPr>
          <p:cNvPr id="4" name="Slide Number Placeholder 3">
            <a:extLst>
              <a:ext uri="{FF2B5EF4-FFF2-40B4-BE49-F238E27FC236}">
                <a16:creationId xmlns:a16="http://schemas.microsoft.com/office/drawing/2014/main" id="{85A1BC46-C9FA-433A-9D79-A5565213A222}"/>
              </a:ext>
            </a:extLst>
          </p:cNvPr>
          <p:cNvSpPr>
            <a:spLocks noGrp="1"/>
          </p:cNvSpPr>
          <p:nvPr>
            <p:ph type="sldNum" sz="quarter" idx="11"/>
          </p:nvPr>
        </p:nvSpPr>
        <p:spPr/>
        <p:txBody>
          <a:bodyPr/>
          <a:lstStyle/>
          <a:p>
            <a:fld id="{1D93BD3E-1E9A-4970-A6F7-E7AC52762E0C}" type="slidenum">
              <a:rPr lang="en-US" smtClean="0"/>
              <a:pPr/>
              <a:t>‹#›</a:t>
            </a:fld>
            <a:endParaRPr lang="en-US" dirty="0"/>
          </a:p>
        </p:txBody>
      </p:sp>
      <p:sp>
        <p:nvSpPr>
          <p:cNvPr id="6" name="TextBox 5">
            <a:extLst>
              <a:ext uri="{FF2B5EF4-FFF2-40B4-BE49-F238E27FC236}">
                <a16:creationId xmlns:a16="http://schemas.microsoft.com/office/drawing/2014/main" id="{19251A15-5BA5-48ED-87D0-D9B820C6915D}"/>
              </a:ext>
            </a:extLst>
          </p:cNvPr>
          <p:cNvSpPr txBox="1"/>
          <p:nvPr userDrawn="1"/>
        </p:nvSpPr>
        <p:spPr>
          <a:xfrm>
            <a:off x="628650" y="4777707"/>
            <a:ext cx="7886700" cy="400110"/>
          </a:xfrm>
          <a:prstGeom prst="rect">
            <a:avLst/>
          </a:prstGeom>
          <a:noFill/>
        </p:spPr>
        <p:txBody>
          <a:bodyPr wrap="square">
            <a:spAutoFit/>
          </a:bodyPr>
          <a:lstStyle/>
          <a:p>
            <a:pPr algn="ctr"/>
            <a:r>
              <a:rPr lang="en-US" sz="2000" dirty="0">
                <a:solidFill>
                  <a:srgbClr val="5B6770"/>
                </a:solidFill>
                <a:latin typeface="+mn-lt"/>
              </a:rPr>
              <a:t>Stakeholder comments also welcomed through:</a:t>
            </a:r>
          </a:p>
        </p:txBody>
      </p:sp>
      <p:grpSp>
        <p:nvGrpSpPr>
          <p:cNvPr id="25" name="Group 24">
            <a:extLst>
              <a:ext uri="{FF2B5EF4-FFF2-40B4-BE49-F238E27FC236}">
                <a16:creationId xmlns:a16="http://schemas.microsoft.com/office/drawing/2014/main" id="{946F32AE-6F67-412B-9CCB-8ED8AF43B1FC}"/>
              </a:ext>
            </a:extLst>
          </p:cNvPr>
          <p:cNvGrpSpPr/>
          <p:nvPr userDrawn="1"/>
        </p:nvGrpSpPr>
        <p:grpSpPr>
          <a:xfrm>
            <a:off x="626442" y="1855546"/>
            <a:ext cx="7888908" cy="2541741"/>
            <a:chOff x="626442" y="1855546"/>
            <a:chExt cx="7888908" cy="2541741"/>
          </a:xfrm>
        </p:grpSpPr>
        <p:grpSp>
          <p:nvGrpSpPr>
            <p:cNvPr id="26" name="Group 25">
              <a:extLst>
                <a:ext uri="{FF2B5EF4-FFF2-40B4-BE49-F238E27FC236}">
                  <a16:creationId xmlns:a16="http://schemas.microsoft.com/office/drawing/2014/main" id="{3B5088DD-F857-4F49-B345-0680DE5B5722}"/>
                </a:ext>
              </a:extLst>
            </p:cNvPr>
            <p:cNvGrpSpPr/>
            <p:nvPr userDrawn="1"/>
          </p:nvGrpSpPr>
          <p:grpSpPr>
            <a:xfrm>
              <a:off x="1979518" y="3256708"/>
              <a:ext cx="5001144" cy="1140579"/>
              <a:chOff x="1891295" y="3324718"/>
              <a:chExt cx="5001144" cy="1140579"/>
            </a:xfrm>
          </p:grpSpPr>
          <p:sp>
            <p:nvSpPr>
              <p:cNvPr id="28" name="Thought Bubble: Cloud 27">
                <a:extLst>
                  <a:ext uri="{FF2B5EF4-FFF2-40B4-BE49-F238E27FC236}">
                    <a16:creationId xmlns:a16="http://schemas.microsoft.com/office/drawing/2014/main" id="{782F9F89-298D-47E1-9392-8D84FA4F98A5}"/>
                  </a:ext>
                </a:extLst>
              </p:cNvPr>
              <p:cNvSpPr/>
              <p:nvPr userDrawn="1"/>
            </p:nvSpPr>
            <p:spPr>
              <a:xfrm rot="21250229">
                <a:off x="2818145" y="3440636"/>
                <a:ext cx="1371600" cy="731520"/>
              </a:xfrm>
              <a:prstGeom prst="cloudCallout">
                <a:avLst>
                  <a:gd name="adj1" fmla="val 16924"/>
                  <a:gd name="adj2" fmla="val 119691"/>
                </a:avLst>
              </a:prstGeom>
              <a:solidFill>
                <a:srgbClr val="FFD1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Lightning Bolt 28">
                <a:extLst>
                  <a:ext uri="{FF2B5EF4-FFF2-40B4-BE49-F238E27FC236}">
                    <a16:creationId xmlns:a16="http://schemas.microsoft.com/office/drawing/2014/main" id="{2871367C-126A-45DC-851B-90FFFC60DE7B}"/>
                  </a:ext>
                </a:extLst>
              </p:cNvPr>
              <p:cNvSpPr/>
              <p:nvPr userDrawn="1"/>
            </p:nvSpPr>
            <p:spPr>
              <a:xfrm rot="20447634" flipH="1">
                <a:off x="4730908" y="3418524"/>
                <a:ext cx="1361529" cy="1046773"/>
              </a:xfrm>
              <a:prstGeom prst="lightningBolt">
                <a:avLst/>
              </a:prstGeom>
              <a:solidFill>
                <a:srgbClr val="FF82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peech Bubble: Rectangle 29">
                <a:extLst>
                  <a:ext uri="{FF2B5EF4-FFF2-40B4-BE49-F238E27FC236}">
                    <a16:creationId xmlns:a16="http://schemas.microsoft.com/office/drawing/2014/main" id="{09F1641C-EA21-48F2-9AAB-0C876F6C8753}"/>
                  </a:ext>
                </a:extLst>
              </p:cNvPr>
              <p:cNvSpPr/>
              <p:nvPr userDrawn="1"/>
            </p:nvSpPr>
            <p:spPr>
              <a:xfrm rot="20856788">
                <a:off x="1891295" y="3580983"/>
                <a:ext cx="1371600" cy="731520"/>
              </a:xfrm>
              <a:prstGeom prst="wedgeRectCallout">
                <a:avLst>
                  <a:gd name="adj1" fmla="val -4730"/>
                  <a:gd name="adj2" fmla="val 107736"/>
                </a:avLst>
              </a:prstGeom>
              <a:solidFill>
                <a:srgbClr val="00AEC7">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0" dirty="0">
                    <a:solidFill>
                      <a:schemeClr val="bg1"/>
                    </a:solidFill>
                  </a:rPr>
                  <a:t>Question?</a:t>
                </a:r>
              </a:p>
            </p:txBody>
          </p:sp>
          <p:sp>
            <p:nvSpPr>
              <p:cNvPr id="31" name="Speech Bubble: Oval 30">
                <a:extLst>
                  <a:ext uri="{FF2B5EF4-FFF2-40B4-BE49-F238E27FC236}">
                    <a16:creationId xmlns:a16="http://schemas.microsoft.com/office/drawing/2014/main" id="{E635AB9F-CB94-48E8-8131-459B38672ED9}"/>
                  </a:ext>
                </a:extLst>
              </p:cNvPr>
              <p:cNvSpPr/>
              <p:nvPr userDrawn="1"/>
            </p:nvSpPr>
            <p:spPr>
              <a:xfrm>
                <a:off x="3818992" y="3324718"/>
                <a:ext cx="1438808" cy="731520"/>
              </a:xfrm>
              <a:prstGeom prst="wedgeEllipseCallout">
                <a:avLst>
                  <a:gd name="adj1" fmla="val -4855"/>
                  <a:gd name="adj2" fmla="val 131714"/>
                </a:avLst>
              </a:prstGeom>
              <a:solidFill>
                <a:srgbClr val="890C58">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Comments?</a:t>
                </a:r>
              </a:p>
            </p:txBody>
          </p:sp>
          <p:sp>
            <p:nvSpPr>
              <p:cNvPr id="32" name="Speech Bubble: Rectangle with Corners Rounded 31">
                <a:extLst>
                  <a:ext uri="{FF2B5EF4-FFF2-40B4-BE49-F238E27FC236}">
                    <a16:creationId xmlns:a16="http://schemas.microsoft.com/office/drawing/2014/main" id="{DCC9CE1B-A89D-4D9B-824F-E4A414A2EECC}"/>
                  </a:ext>
                </a:extLst>
              </p:cNvPr>
              <p:cNvSpPr/>
              <p:nvPr userDrawn="1"/>
            </p:nvSpPr>
            <p:spPr>
              <a:xfrm rot="722962" flipH="1">
                <a:off x="5520839" y="3532991"/>
                <a:ext cx="1371600" cy="731520"/>
              </a:xfrm>
              <a:prstGeom prst="wedgeRoundRectCallout">
                <a:avLst>
                  <a:gd name="adj1" fmla="val -722"/>
                  <a:gd name="adj2" fmla="val 115255"/>
                  <a:gd name="adj3" fmla="val 16667"/>
                </a:avLst>
              </a:prstGeom>
              <a:solidFill>
                <a:srgbClr val="5B677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Suggestions?</a:t>
                </a:r>
              </a:p>
            </p:txBody>
          </p:sp>
        </p:grpSp>
        <p:pic>
          <p:nvPicPr>
            <p:cNvPr id="27" name="Picture 26">
              <a:extLst>
                <a:ext uri="{FF2B5EF4-FFF2-40B4-BE49-F238E27FC236}">
                  <a16:creationId xmlns:a16="http://schemas.microsoft.com/office/drawing/2014/main" id="{5A102F17-0673-4747-862E-5482A7CF6133}"/>
                </a:ext>
              </a:extLst>
            </p:cNvPr>
            <p:cNvPicPr>
              <a:picLocks noChangeAspect="1"/>
            </p:cNvPicPr>
            <p:nvPr userDrawn="1"/>
          </p:nvPicPr>
          <p:blipFill>
            <a:blip r:embed="rId2"/>
            <a:stretch>
              <a:fillRect/>
            </a:stretch>
          </p:blipFill>
          <p:spPr>
            <a:xfrm>
              <a:off x="626442" y="1855546"/>
              <a:ext cx="7888908" cy="1603387"/>
            </a:xfrm>
            <a:prstGeom prst="rect">
              <a:avLst/>
            </a:prstGeom>
          </p:spPr>
        </p:pic>
      </p:grpSp>
      <p:sp>
        <p:nvSpPr>
          <p:cNvPr id="35" name="Text Placeholder 34">
            <a:extLst>
              <a:ext uri="{FF2B5EF4-FFF2-40B4-BE49-F238E27FC236}">
                <a16:creationId xmlns:a16="http://schemas.microsoft.com/office/drawing/2014/main" id="{1051DB1A-7068-4152-9C37-764D6283B5B3}"/>
              </a:ext>
            </a:extLst>
          </p:cNvPr>
          <p:cNvSpPr>
            <a:spLocks noGrp="1"/>
          </p:cNvSpPr>
          <p:nvPr>
            <p:ph type="body" sz="quarter" idx="12" hasCustomPrompt="1"/>
          </p:nvPr>
        </p:nvSpPr>
        <p:spPr>
          <a:xfrm>
            <a:off x="1522544" y="5172570"/>
            <a:ext cx="6324600" cy="888224"/>
          </a:xfrm>
          <a:prstGeom prst="rect">
            <a:avLst/>
          </a:prstGeom>
        </p:spPr>
        <p:txBody>
          <a:bodyPr/>
          <a:lstStyle>
            <a:lvl1pPr marL="0" indent="0" algn="ctr">
              <a:buNone/>
              <a:defRPr sz="1800">
                <a:solidFill>
                  <a:srgbClr val="5B6770"/>
                </a:solidFill>
              </a:defRPr>
            </a:lvl1pPr>
          </a:lstStyle>
          <a:p>
            <a:pPr lvl="0"/>
            <a:r>
              <a:rPr lang="en-US" dirty="0"/>
              <a:t>Firstname.Lastname@ercot.com</a:t>
            </a:r>
          </a:p>
        </p:txBody>
      </p:sp>
    </p:spTree>
    <p:extLst>
      <p:ext uri="{BB962C8B-B14F-4D97-AF65-F5344CB8AC3E}">
        <p14:creationId xmlns:p14="http://schemas.microsoft.com/office/powerpoint/2010/main" val="18190347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 id="214748366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581400" y="2105561"/>
            <a:ext cx="5486400" cy="3200876"/>
          </a:xfrm>
          <a:prstGeom prst="rect">
            <a:avLst/>
          </a:prstGeom>
          <a:noFill/>
        </p:spPr>
        <p:txBody>
          <a:bodyPr wrap="square" rtlCol="0">
            <a:spAutoFit/>
          </a:bodyPr>
          <a:lstStyle/>
          <a:p>
            <a:r>
              <a:rPr lang="en-US" sz="2000" b="1" dirty="0">
                <a:solidFill>
                  <a:schemeClr val="tx2"/>
                </a:solidFill>
              </a:rPr>
              <a:t>25RPG016 STEC Nueces Green Ammonia Load Interconnection Project</a:t>
            </a:r>
          </a:p>
          <a:p>
            <a:endParaRPr lang="en-US" dirty="0">
              <a:solidFill>
                <a:schemeClr val="tx2"/>
              </a:solidFill>
            </a:endParaRPr>
          </a:p>
          <a:p>
            <a:r>
              <a:rPr lang="en-US" i="1" dirty="0">
                <a:solidFill>
                  <a:schemeClr val="tx2"/>
                </a:solidFill>
              </a:rPr>
              <a:t>Prabhu</a:t>
            </a:r>
            <a:r>
              <a:rPr lang="en-US" dirty="0">
                <a:solidFill>
                  <a:schemeClr val="tx2"/>
                </a:solidFill>
              </a:rPr>
              <a:t> </a:t>
            </a:r>
            <a:r>
              <a:rPr lang="en-US" i="1" dirty="0">
                <a:solidFill>
                  <a:schemeClr val="tx2"/>
                </a:solidFill>
              </a:rPr>
              <a:t>Gnanam</a:t>
            </a:r>
          </a:p>
          <a:p>
            <a:r>
              <a:rPr lang="en-US" dirty="0">
                <a:solidFill>
                  <a:schemeClr val="tx2"/>
                </a:solidFill>
              </a:rPr>
              <a:t>Director, Grid Planning</a:t>
            </a:r>
          </a:p>
          <a:p>
            <a:endParaRPr lang="en-US" dirty="0">
              <a:solidFill>
                <a:schemeClr val="tx2"/>
              </a:solidFill>
            </a:endParaRPr>
          </a:p>
          <a:p>
            <a:endParaRPr lang="en-US" dirty="0">
              <a:solidFill>
                <a:schemeClr val="tx2"/>
              </a:solidFill>
            </a:endParaRPr>
          </a:p>
          <a:p>
            <a:r>
              <a:rPr lang="en-US" dirty="0">
                <a:solidFill>
                  <a:schemeClr val="tx2"/>
                </a:solidFill>
              </a:rPr>
              <a:t>Technical Advisory Committee Meeting</a:t>
            </a:r>
          </a:p>
          <a:p>
            <a:endParaRPr lang="en-US" dirty="0">
              <a:solidFill>
                <a:schemeClr val="tx2"/>
              </a:solidFill>
            </a:endParaRPr>
          </a:p>
          <a:p>
            <a:r>
              <a:rPr lang="en-US" dirty="0">
                <a:solidFill>
                  <a:schemeClr val="tx2"/>
                </a:solidFill>
              </a:rPr>
              <a:t>ERCOT Public</a:t>
            </a:r>
          </a:p>
          <a:p>
            <a:r>
              <a:rPr lang="en-US" dirty="0">
                <a:solidFill>
                  <a:schemeClr val="tx2"/>
                </a:solidFill>
              </a:rPr>
              <a:t>March 25, 2026</a:t>
            </a:r>
          </a:p>
        </p:txBody>
      </p:sp>
    </p:spTree>
    <p:extLst>
      <p:ext uri="{BB962C8B-B14F-4D97-AF65-F5344CB8AC3E}">
        <p14:creationId xmlns:p14="http://schemas.microsoft.com/office/powerpoint/2010/main" val="3297589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1C1C00-F202-8AF9-89A2-649B525D04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CCDA78-43EA-A1BC-7172-346F0BC39EE6}"/>
              </a:ext>
            </a:extLst>
          </p:cNvPr>
          <p:cNvSpPr>
            <a:spLocks noGrp="1"/>
          </p:cNvSpPr>
          <p:nvPr>
            <p:ph type="title"/>
          </p:nvPr>
        </p:nvSpPr>
        <p:spPr/>
        <p:txBody>
          <a:bodyPr/>
          <a:lstStyle/>
          <a:p>
            <a:r>
              <a:rPr lang="en-US" dirty="0"/>
              <a:t>ERCOT Recommendation</a:t>
            </a:r>
          </a:p>
        </p:txBody>
      </p:sp>
      <p:sp>
        <p:nvSpPr>
          <p:cNvPr id="3" name="Content Placeholder 2">
            <a:extLst>
              <a:ext uri="{FF2B5EF4-FFF2-40B4-BE49-F238E27FC236}">
                <a16:creationId xmlns:a16="http://schemas.microsoft.com/office/drawing/2014/main" id="{6979506A-B03A-DACC-5E22-4F8A15183E5F}"/>
              </a:ext>
            </a:extLst>
          </p:cNvPr>
          <p:cNvSpPr>
            <a:spLocks noGrp="1"/>
          </p:cNvSpPr>
          <p:nvPr>
            <p:ph idx="1"/>
          </p:nvPr>
        </p:nvSpPr>
        <p:spPr/>
        <p:txBody>
          <a:bodyPr/>
          <a:lstStyle/>
          <a:p>
            <a:pPr>
              <a:spcAft>
                <a:spcPts val="600"/>
              </a:spcAft>
            </a:pPr>
            <a:r>
              <a:rPr lang="en-US" sz="2000" dirty="0"/>
              <a:t>Construct a new Nueces Load POI 345-kV substation cutting in on the existing </a:t>
            </a:r>
            <a:r>
              <a:rPr lang="en-US" sz="2000" dirty="0" err="1"/>
              <a:t>Reforzar</a:t>
            </a:r>
            <a:r>
              <a:rPr lang="en-US" sz="2000" dirty="0"/>
              <a:t> to Lon Hill 345-kV transmission line; </a:t>
            </a:r>
          </a:p>
          <a:p>
            <a:pPr>
              <a:spcAft>
                <a:spcPts val="600"/>
              </a:spcAft>
            </a:pPr>
            <a:r>
              <a:rPr lang="en-US" sz="2000" dirty="0"/>
              <a:t>Loop in the new Nueces Load POI onto the existing Lon Hill to Grissom 345-kV transmission line using single-circuit structures, with normal and emergency ratings of at least 1059 MVA and 1195 MVA, respectively, which will require a new ROW, approximately 5.9 miles;</a:t>
            </a:r>
          </a:p>
          <a:p>
            <a:pPr>
              <a:spcAft>
                <a:spcPts val="600"/>
              </a:spcAft>
            </a:pPr>
            <a:r>
              <a:rPr lang="en-US" sz="2000" dirty="0"/>
              <a:t>Construct a new Chalcedony to Nueces Load POI 345-kV transmission line on double-circuit capable structures with one circuit in place, with normal and emergency ratings of at least 2000 MVA, which will require a new ROW, approximately 4.5 miles; and</a:t>
            </a:r>
          </a:p>
          <a:p>
            <a:pPr>
              <a:spcAft>
                <a:spcPts val="600"/>
              </a:spcAft>
            </a:pPr>
            <a:r>
              <a:rPr lang="en-US" sz="2000" dirty="0"/>
              <a:t>Rebuild the existing Lon Hill to Bunsen 138-kV transmission line on double-circuit capable structures with one circuit in place where not sharing a common tower, with normal and emergency ratings of at least 400 MVA, approximately 2.6 miles.</a:t>
            </a:r>
          </a:p>
        </p:txBody>
      </p:sp>
      <p:sp>
        <p:nvSpPr>
          <p:cNvPr id="4" name="Slide Number Placeholder 3">
            <a:extLst>
              <a:ext uri="{FF2B5EF4-FFF2-40B4-BE49-F238E27FC236}">
                <a16:creationId xmlns:a16="http://schemas.microsoft.com/office/drawing/2014/main" id="{A6ACDC5A-2035-B364-84AA-8A45BFA92F25}"/>
              </a:ext>
            </a:extLst>
          </p:cNvPr>
          <p:cNvSpPr>
            <a:spLocks noGrp="1"/>
          </p:cNvSpPr>
          <p:nvPr>
            <p:ph type="sldNum" sz="quarter" idx="4"/>
          </p:nvPr>
        </p:nvSpPr>
        <p:spPr/>
        <p:txBody>
          <a:bodyPr/>
          <a:lstStyle/>
          <a:p>
            <a:fld id="{1D93BD3E-1E9A-4970-A6F7-E7AC52762E0C}" type="slidenum">
              <a:rPr lang="en-US" smtClean="0"/>
              <a:pPr/>
              <a:t>10</a:t>
            </a:fld>
            <a:endParaRPr lang="en-US"/>
          </a:p>
        </p:txBody>
      </p:sp>
    </p:spTree>
    <p:extLst>
      <p:ext uri="{BB962C8B-B14F-4D97-AF65-F5344CB8AC3E}">
        <p14:creationId xmlns:p14="http://schemas.microsoft.com/office/powerpoint/2010/main" val="3423361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8624-A7D8-B671-8E25-F4C6E9499C84}"/>
              </a:ext>
            </a:extLst>
          </p:cNvPr>
          <p:cNvSpPr>
            <a:spLocks noGrp="1"/>
          </p:cNvSpPr>
          <p:nvPr>
            <p:ph type="title"/>
          </p:nvPr>
        </p:nvSpPr>
        <p:spPr/>
        <p:txBody>
          <a:bodyPr/>
          <a:lstStyle/>
          <a:p>
            <a:r>
              <a:rPr lang="en-US" dirty="0"/>
              <a:t>ERCOT Recommendation</a:t>
            </a:r>
          </a:p>
        </p:txBody>
      </p:sp>
      <p:sp>
        <p:nvSpPr>
          <p:cNvPr id="4" name="Slide Number Placeholder 3">
            <a:extLst>
              <a:ext uri="{FF2B5EF4-FFF2-40B4-BE49-F238E27FC236}">
                <a16:creationId xmlns:a16="http://schemas.microsoft.com/office/drawing/2014/main" id="{F6049E43-7156-91FE-153D-2C00A3C26C15}"/>
              </a:ext>
            </a:extLst>
          </p:cNvPr>
          <p:cNvSpPr>
            <a:spLocks noGrp="1"/>
          </p:cNvSpPr>
          <p:nvPr>
            <p:ph type="sldNum" sz="quarter" idx="4"/>
          </p:nvPr>
        </p:nvSpPr>
        <p:spPr/>
        <p:txBody>
          <a:bodyPr/>
          <a:lstStyle/>
          <a:p>
            <a:fld id="{1D93BD3E-1E9A-4970-A6F7-E7AC52762E0C}" type="slidenum">
              <a:rPr lang="en-US" smtClean="0"/>
              <a:pPr/>
              <a:t>11</a:t>
            </a:fld>
            <a:endParaRPr lang="en-US" dirty="0"/>
          </a:p>
        </p:txBody>
      </p:sp>
      <p:pic>
        <p:nvPicPr>
          <p:cNvPr id="5" name="Picture 4">
            <a:extLst>
              <a:ext uri="{FF2B5EF4-FFF2-40B4-BE49-F238E27FC236}">
                <a16:creationId xmlns:a16="http://schemas.microsoft.com/office/drawing/2014/main" id="{66D9D6B6-7E55-6950-2066-43053EA356C6}"/>
              </a:ext>
            </a:extLst>
          </p:cNvPr>
          <p:cNvPicPr>
            <a:picLocks noChangeAspect="1"/>
          </p:cNvPicPr>
          <p:nvPr/>
        </p:nvPicPr>
        <p:blipFill>
          <a:blip r:embed="rId2"/>
          <a:stretch>
            <a:fillRect/>
          </a:stretch>
        </p:blipFill>
        <p:spPr>
          <a:xfrm>
            <a:off x="743459" y="914400"/>
            <a:ext cx="7657081" cy="5257800"/>
          </a:xfrm>
          <a:prstGeom prst="rect">
            <a:avLst/>
          </a:prstGeom>
        </p:spPr>
      </p:pic>
    </p:spTree>
    <p:extLst>
      <p:ext uri="{BB962C8B-B14F-4D97-AF65-F5344CB8AC3E}">
        <p14:creationId xmlns:p14="http://schemas.microsoft.com/office/powerpoint/2010/main" val="4067886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dirty="0"/>
              <a:t>Appendix A – G-1 Generators and X-1 Transformers</a:t>
            </a:r>
          </a:p>
        </p:txBody>
      </p:sp>
      <p:sp>
        <p:nvSpPr>
          <p:cNvPr id="4" name="Slide Number Placeholder 3"/>
          <p:cNvSpPr>
            <a:spLocks noGrp="1"/>
          </p:cNvSpPr>
          <p:nvPr>
            <p:ph type="sldNum" sz="quarter" idx="4"/>
          </p:nvPr>
        </p:nvSpPr>
        <p:spPr>
          <a:xfrm>
            <a:off x="8534400" y="6561138"/>
            <a:ext cx="533400" cy="220662"/>
          </a:xfrm>
        </p:spPr>
        <p:txBody>
          <a:bodyPr/>
          <a:lstStyle/>
          <a:p>
            <a:fld id="{1D93BD3E-1E9A-4970-A6F7-E7AC52762E0C}" type="slidenum">
              <a:rPr lang="en-US" smtClean="0"/>
              <a:pPr/>
              <a:t>12</a:t>
            </a:fld>
            <a:endParaRPr lang="en-US"/>
          </a:p>
        </p:txBody>
      </p:sp>
      <p:graphicFrame>
        <p:nvGraphicFramePr>
          <p:cNvPr id="5" name="Content Placeholder 4">
            <a:extLst>
              <a:ext uri="{FF2B5EF4-FFF2-40B4-BE49-F238E27FC236}">
                <a16:creationId xmlns:a16="http://schemas.microsoft.com/office/drawing/2014/main" id="{8185E7A5-5E08-4255-8516-C489AF832459}"/>
              </a:ext>
            </a:extLst>
          </p:cNvPr>
          <p:cNvGraphicFramePr>
            <a:graphicFrameLocks noGrp="1"/>
          </p:cNvGraphicFramePr>
          <p:nvPr>
            <p:ph idx="1"/>
          </p:nvPr>
        </p:nvGraphicFramePr>
        <p:xfrm>
          <a:off x="466036" y="1371600"/>
          <a:ext cx="8211928" cy="1447801"/>
        </p:xfrm>
        <a:graphic>
          <a:graphicData uri="http://schemas.openxmlformats.org/drawingml/2006/table">
            <a:tbl>
              <a:tblPr firstRow="1" bandRow="1">
                <a:tableStyleId>{5C22544A-7EE6-4342-B048-85BDC9FD1C3A}</a:tableStyleId>
              </a:tblPr>
              <a:tblGrid>
                <a:gridCol w="4105964">
                  <a:extLst>
                    <a:ext uri="{9D8B030D-6E8A-4147-A177-3AD203B41FA5}">
                      <a16:colId xmlns:a16="http://schemas.microsoft.com/office/drawing/2014/main" val="3597910692"/>
                    </a:ext>
                  </a:extLst>
                </a:gridCol>
                <a:gridCol w="4105964">
                  <a:extLst>
                    <a:ext uri="{9D8B030D-6E8A-4147-A177-3AD203B41FA5}">
                      <a16:colId xmlns:a16="http://schemas.microsoft.com/office/drawing/2014/main" val="20002"/>
                    </a:ext>
                  </a:extLst>
                </a:gridCol>
              </a:tblGrid>
              <a:tr h="404476">
                <a:tc>
                  <a:txBody>
                    <a:bodyPr/>
                    <a:lstStyle/>
                    <a:p>
                      <a:pPr marL="0" algn="ctr" defTabSz="914400" rtl="0" eaLnBrk="1" latinLnBrk="0" hangingPunct="1">
                        <a:lnSpc>
                          <a:spcPct val="100000"/>
                        </a:lnSpc>
                      </a:pPr>
                      <a:r>
                        <a:rPr lang="en-US" sz="1400" b="1" kern="1200" dirty="0">
                          <a:solidFill>
                            <a:schemeClr val="bg1">
                              <a:lumMod val="95000"/>
                            </a:schemeClr>
                          </a:solidFill>
                          <a:latin typeface="+mj-lt"/>
                          <a:ea typeface="+mn-ea"/>
                          <a:cs typeface="+mn-cs"/>
                        </a:rPr>
                        <a:t>G-1 Generators</a:t>
                      </a:r>
                    </a:p>
                  </a:txBody>
                  <a:tcPr anchor="ctr"/>
                </a:tc>
                <a:tc>
                  <a:txBody>
                    <a:bodyPr/>
                    <a:lstStyle/>
                    <a:p>
                      <a:pPr marL="0" algn="ctr" defTabSz="914400" rtl="0" eaLnBrk="1" latinLnBrk="0" hangingPunct="1">
                        <a:lnSpc>
                          <a:spcPct val="100000"/>
                        </a:lnSpc>
                      </a:pPr>
                      <a:r>
                        <a:rPr lang="en-US" sz="1400" b="1" kern="1200" dirty="0">
                          <a:solidFill>
                            <a:schemeClr val="bg1">
                              <a:lumMod val="95000"/>
                            </a:schemeClr>
                          </a:solidFill>
                          <a:latin typeface="+mj-lt"/>
                          <a:ea typeface="+mn-ea"/>
                          <a:cs typeface="+mn-cs"/>
                        </a:rPr>
                        <a:t>X-1 Transformers</a:t>
                      </a:r>
                    </a:p>
                  </a:txBody>
                  <a:tcPr anchor="ctr"/>
                </a:tc>
                <a:extLst>
                  <a:ext uri="{0D108BD9-81ED-4DB2-BD59-A6C34878D82A}">
                    <a16:rowId xmlns:a16="http://schemas.microsoft.com/office/drawing/2014/main" val="10000"/>
                  </a:ext>
                </a:extLst>
              </a:tr>
              <a:tr h="34777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kern="1200" dirty="0">
                          <a:solidFill>
                            <a:schemeClr val="tx2"/>
                          </a:solidFill>
                          <a:effectLst/>
                          <a:latin typeface="+mn-lt"/>
                          <a:ea typeface="+mn-ea"/>
                          <a:cs typeface="Times New Roman" panose="02020603050405020304" pitchFamily="18" charset="0"/>
                        </a:rPr>
                        <a:t>Papalote Creek Wind II</a:t>
                      </a:r>
                    </a:p>
                  </a:txBody>
                  <a:tcPr anchor="ctr"/>
                </a:tc>
                <a:tc>
                  <a:txBody>
                    <a:bodyPr/>
                    <a:lstStyle/>
                    <a:p>
                      <a:pPr marL="0" marR="0" algn="ctr" defTabSz="914400" rtl="0" eaLnBrk="1" fontAlgn="b" latinLnBrk="0" hangingPunct="1">
                        <a:lnSpc>
                          <a:spcPct val="100000"/>
                        </a:lnSpc>
                        <a:spcBef>
                          <a:spcPts val="0"/>
                        </a:spcBef>
                        <a:spcAft>
                          <a:spcPts val="0"/>
                        </a:spcAft>
                        <a:buNone/>
                      </a:pPr>
                      <a:r>
                        <a:rPr lang="en-US" sz="1400" b="0" kern="1200" dirty="0">
                          <a:solidFill>
                            <a:schemeClr val="tx2"/>
                          </a:solidFill>
                          <a:effectLst/>
                          <a:latin typeface="+mn-lt"/>
                          <a:ea typeface="+mn-ea"/>
                          <a:cs typeface="Times New Roman" panose="02020603050405020304" pitchFamily="18" charset="0"/>
                        </a:rPr>
                        <a:t>Lon Hill X1 345/138-kV</a:t>
                      </a:r>
                    </a:p>
                  </a:txBody>
                  <a:tcPr anchor="ctr"/>
                </a:tc>
                <a:extLst>
                  <a:ext uri="{0D108BD9-81ED-4DB2-BD59-A6C34878D82A}">
                    <a16:rowId xmlns:a16="http://schemas.microsoft.com/office/drawing/2014/main" val="10001"/>
                  </a:ext>
                </a:extLst>
              </a:tr>
              <a:tr h="347775">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kern="1200" dirty="0">
                          <a:solidFill>
                            <a:schemeClr val="tx2"/>
                          </a:solidFill>
                          <a:effectLst/>
                          <a:latin typeface="+mn-lt"/>
                          <a:ea typeface="+mn-ea"/>
                          <a:cs typeface="Times New Roman" panose="02020603050405020304" pitchFamily="18" charset="0"/>
                        </a:rPr>
                        <a:t>El </a:t>
                      </a:r>
                      <a:r>
                        <a:rPr lang="en-US" sz="1400" b="0" kern="1200" dirty="0" err="1">
                          <a:solidFill>
                            <a:schemeClr val="tx2"/>
                          </a:solidFill>
                          <a:effectLst/>
                          <a:latin typeface="+mn-lt"/>
                          <a:ea typeface="+mn-ea"/>
                          <a:cs typeface="Times New Roman" panose="02020603050405020304" pitchFamily="18" charset="0"/>
                        </a:rPr>
                        <a:t>Algoden</a:t>
                      </a:r>
                      <a:r>
                        <a:rPr lang="en-US" sz="1400" b="0" kern="1200" dirty="0">
                          <a:solidFill>
                            <a:schemeClr val="tx2"/>
                          </a:solidFill>
                          <a:effectLst/>
                          <a:latin typeface="+mn-lt"/>
                          <a:ea typeface="+mn-ea"/>
                          <a:cs typeface="Times New Roman" panose="02020603050405020304" pitchFamily="18" charset="0"/>
                        </a:rPr>
                        <a:t> Alto W U1</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kern="1200" dirty="0" err="1">
                          <a:solidFill>
                            <a:schemeClr val="tx2"/>
                          </a:solidFill>
                          <a:effectLst/>
                          <a:latin typeface="+mn-lt"/>
                          <a:ea typeface="+mn-ea"/>
                          <a:cs typeface="Times New Roman" panose="02020603050405020304" pitchFamily="18" charset="0"/>
                        </a:rPr>
                        <a:t>Whitepoint</a:t>
                      </a:r>
                      <a:r>
                        <a:rPr lang="en-US" sz="1400" b="0" kern="1200" dirty="0">
                          <a:solidFill>
                            <a:schemeClr val="tx2"/>
                          </a:solidFill>
                          <a:effectLst/>
                          <a:latin typeface="+mn-lt"/>
                          <a:ea typeface="+mn-ea"/>
                          <a:cs typeface="Times New Roman" panose="02020603050405020304" pitchFamily="18" charset="0"/>
                        </a:rPr>
                        <a:t> X1 345/138-kV</a:t>
                      </a:r>
                    </a:p>
                  </a:txBody>
                  <a:tcPr anchor="ctr"/>
                </a:tc>
                <a:extLst>
                  <a:ext uri="{0D108BD9-81ED-4DB2-BD59-A6C34878D82A}">
                    <a16:rowId xmlns:a16="http://schemas.microsoft.com/office/drawing/2014/main" val="10003"/>
                  </a:ext>
                </a:extLst>
              </a:tr>
              <a:tr h="347775">
                <a:tc>
                  <a:txBody>
                    <a:bodyPr/>
                    <a:lstStyle/>
                    <a:p>
                      <a:pPr marL="0" marR="0" algn="ctr" defTabSz="914400" rtl="0" eaLnBrk="1" fontAlgn="b" latinLnBrk="0" hangingPunct="1">
                        <a:lnSpc>
                          <a:spcPct val="100000"/>
                        </a:lnSpc>
                        <a:spcBef>
                          <a:spcPts val="0"/>
                        </a:spcBef>
                        <a:spcAft>
                          <a:spcPts val="0"/>
                        </a:spcAft>
                        <a:buNone/>
                      </a:pPr>
                      <a:r>
                        <a:rPr lang="en-US" sz="1400" b="0" kern="1200" dirty="0" err="1">
                          <a:solidFill>
                            <a:schemeClr val="tx2"/>
                          </a:solidFill>
                          <a:effectLst/>
                          <a:latin typeface="+mn-lt"/>
                          <a:ea typeface="+mn-ea"/>
                          <a:cs typeface="Times New Roman" panose="02020603050405020304" pitchFamily="18" charset="0"/>
                        </a:rPr>
                        <a:t>Cranell</a:t>
                      </a:r>
                      <a:r>
                        <a:rPr lang="en-US" sz="1400" b="0" kern="1200" dirty="0">
                          <a:solidFill>
                            <a:schemeClr val="tx2"/>
                          </a:solidFill>
                          <a:effectLst/>
                          <a:latin typeface="+mn-lt"/>
                          <a:ea typeface="+mn-ea"/>
                          <a:cs typeface="Times New Roman" panose="02020603050405020304" pitchFamily="18" charset="0"/>
                        </a:rPr>
                        <a:t> Wind</a:t>
                      </a:r>
                    </a:p>
                  </a:txBody>
                  <a:tcPr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400" b="0" kern="1200" dirty="0">
                          <a:solidFill>
                            <a:schemeClr val="tx2"/>
                          </a:solidFill>
                          <a:effectLst/>
                          <a:latin typeface="+mn-lt"/>
                          <a:ea typeface="+mn-ea"/>
                          <a:cs typeface="Times New Roman" panose="02020603050405020304" pitchFamily="18" charset="0"/>
                        </a:rPr>
                        <a:t>Pawnee X1 345/138-kV</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104870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E4CC-F183-4455-9F1C-C587CFE3DE94}"/>
              </a:ext>
            </a:extLst>
          </p:cNvPr>
          <p:cNvSpPr>
            <a:spLocks noGrp="1"/>
          </p:cNvSpPr>
          <p:nvPr>
            <p:ph type="title"/>
          </p:nvPr>
        </p:nvSpPr>
        <p:spPr/>
        <p:txBody>
          <a:bodyPr/>
          <a:lstStyle/>
          <a:p>
            <a:r>
              <a:rPr lang="en-US" dirty="0"/>
              <a:t>Overview</a:t>
            </a:r>
            <a:endParaRPr lang="en-US" sz="3200" dirty="0"/>
          </a:p>
        </p:txBody>
      </p:sp>
      <p:sp>
        <p:nvSpPr>
          <p:cNvPr id="3" name="Content Placeholder 2">
            <a:extLst>
              <a:ext uri="{FF2B5EF4-FFF2-40B4-BE49-F238E27FC236}">
                <a16:creationId xmlns:a16="http://schemas.microsoft.com/office/drawing/2014/main" id="{072D6BD9-9C48-4261-A402-A03B2784FA69}"/>
              </a:ext>
            </a:extLst>
          </p:cNvPr>
          <p:cNvSpPr>
            <a:spLocks noGrp="1"/>
          </p:cNvSpPr>
          <p:nvPr>
            <p:ph idx="1"/>
          </p:nvPr>
        </p:nvSpPr>
        <p:spPr>
          <a:xfrm>
            <a:off x="304800" y="800100"/>
            <a:ext cx="8534400" cy="5525286"/>
          </a:xfrm>
        </p:spPr>
        <p:txBody>
          <a:bodyPr/>
          <a:lstStyle/>
          <a:p>
            <a:r>
              <a:rPr lang="en-US" dirty="0"/>
              <a:t>South Texas Electric Cooperative (STEC) </a:t>
            </a:r>
            <a:r>
              <a:rPr lang="en-US" sz="2400" dirty="0"/>
              <a:t>submitted the Ammonia Plant Load Project for Regional Planning Group (RPG) review in June 2025</a:t>
            </a:r>
          </a:p>
        </p:txBody>
      </p:sp>
      <p:sp>
        <p:nvSpPr>
          <p:cNvPr id="4" name="Slide Number Placeholder 3">
            <a:extLst>
              <a:ext uri="{FF2B5EF4-FFF2-40B4-BE49-F238E27FC236}">
                <a16:creationId xmlns:a16="http://schemas.microsoft.com/office/drawing/2014/main" id="{2C6AC72D-2C8E-4DDE-9426-718409736A50}"/>
              </a:ext>
            </a:extLst>
          </p:cNvPr>
          <p:cNvSpPr>
            <a:spLocks noGrp="1"/>
          </p:cNvSpPr>
          <p:nvPr>
            <p:ph type="sldNum" sz="quarter" idx="4"/>
          </p:nvPr>
        </p:nvSpPr>
        <p:spPr/>
        <p:txBody>
          <a:bodyPr/>
          <a:lstStyle/>
          <a:p>
            <a:fld id="{1D93BD3E-1E9A-4970-A6F7-E7AC52762E0C}" type="slidenum">
              <a:rPr lang="en-US" smtClean="0"/>
              <a:pPr/>
              <a:t>2</a:t>
            </a:fld>
            <a:endParaRPr lang="en-US" dirty="0"/>
          </a:p>
        </p:txBody>
      </p:sp>
      <p:sp>
        <p:nvSpPr>
          <p:cNvPr id="7" name="Text Placeholder 1">
            <a:extLst>
              <a:ext uri="{FF2B5EF4-FFF2-40B4-BE49-F238E27FC236}">
                <a16:creationId xmlns:a16="http://schemas.microsoft.com/office/drawing/2014/main" id="{91201FB5-9897-77E0-6AD3-CFAD71676591}"/>
              </a:ext>
            </a:extLst>
          </p:cNvPr>
          <p:cNvSpPr txBox="1">
            <a:spLocks/>
          </p:cNvSpPr>
          <p:nvPr/>
        </p:nvSpPr>
        <p:spPr bwMode="auto">
          <a:xfrm>
            <a:off x="304800" y="2005725"/>
            <a:ext cx="3495987" cy="440821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lnSpcReduction="10000"/>
          </a:bodyPr>
          <a:lst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342900" lvl="2" indent="-342900" algn="just" eaLnBrk="1" hangingPunct="1">
              <a:spcBef>
                <a:spcPts val="1200"/>
              </a:spcBef>
              <a:spcAft>
                <a:spcPts val="600"/>
              </a:spcAft>
              <a:buFont typeface="Wingdings" panose="05000000000000000000" pitchFamily="2" charset="2"/>
              <a:buChar char="§"/>
            </a:pPr>
            <a:r>
              <a:rPr lang="en-US" dirty="0">
                <a:solidFill>
                  <a:schemeClr val="tx2"/>
                </a:solidFill>
              </a:rPr>
              <a:t>This Tier 2 STEC proposed project submission was estimated to cost $74.0 million and will require a Certificate of Convenience and Necessity (CCN)</a:t>
            </a:r>
          </a:p>
          <a:p>
            <a:pPr marL="342900" lvl="2" indent="-342900" algn="just" eaLnBrk="1" hangingPunct="1">
              <a:spcBef>
                <a:spcPts val="1200"/>
              </a:spcBef>
              <a:spcAft>
                <a:spcPts val="600"/>
              </a:spcAft>
              <a:buFont typeface="Wingdings" panose="05000000000000000000" pitchFamily="2" charset="2"/>
              <a:buChar char="§"/>
            </a:pPr>
            <a:r>
              <a:rPr lang="en-US" dirty="0">
                <a:solidFill>
                  <a:schemeClr val="tx2"/>
                </a:solidFill>
              </a:rPr>
              <a:t>Address reliability issues due to proposed load addition in Nueces County in the South Weather Zone</a:t>
            </a:r>
          </a:p>
          <a:p>
            <a:pPr marL="342900" lvl="2" indent="-342900" algn="just" eaLnBrk="1" hangingPunct="1">
              <a:spcBef>
                <a:spcPts val="1200"/>
              </a:spcBef>
              <a:spcAft>
                <a:spcPts val="600"/>
              </a:spcAft>
              <a:buFont typeface="Wingdings" panose="05000000000000000000" pitchFamily="2" charset="2"/>
              <a:buChar char="§"/>
            </a:pPr>
            <a:r>
              <a:rPr lang="en-US" dirty="0">
                <a:solidFill>
                  <a:schemeClr val="tx2"/>
                </a:solidFill>
              </a:rPr>
              <a:t>Based on the updated cost estimates provided by the TSPs, the project was recategorized as Tier 1 project </a:t>
            </a:r>
          </a:p>
        </p:txBody>
      </p:sp>
      <p:pic>
        <p:nvPicPr>
          <p:cNvPr id="6" name="Picture 5" descr="Map&#10;&#10;AI-generated content may be incorrect.">
            <a:extLst>
              <a:ext uri="{FF2B5EF4-FFF2-40B4-BE49-F238E27FC236}">
                <a16:creationId xmlns:a16="http://schemas.microsoft.com/office/drawing/2014/main" id="{C829E368-2400-46C9-23B5-7AC37686DF7F}"/>
              </a:ext>
            </a:extLst>
          </p:cNvPr>
          <p:cNvPicPr>
            <a:picLocks noChangeAspect="1"/>
          </p:cNvPicPr>
          <p:nvPr/>
        </p:nvPicPr>
        <p:blipFill>
          <a:blip r:embed="rId2"/>
          <a:stretch>
            <a:fillRect/>
          </a:stretch>
        </p:blipFill>
        <p:spPr>
          <a:xfrm>
            <a:off x="3984586" y="2363944"/>
            <a:ext cx="4959880" cy="3414687"/>
          </a:xfrm>
          <a:prstGeom prst="rect">
            <a:avLst/>
          </a:prstGeom>
          <a:ln w="6350">
            <a:solidFill>
              <a:schemeClr val="tx1"/>
            </a:solidFill>
          </a:ln>
        </p:spPr>
      </p:pic>
    </p:spTree>
    <p:extLst>
      <p:ext uri="{BB962C8B-B14F-4D97-AF65-F5344CB8AC3E}">
        <p14:creationId xmlns:p14="http://schemas.microsoft.com/office/powerpoint/2010/main" val="165500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07DDA-2635-FC83-21DF-CFEFA9B0F968}"/>
              </a:ext>
            </a:extLst>
          </p:cNvPr>
          <p:cNvSpPr>
            <a:spLocks noGrp="1"/>
          </p:cNvSpPr>
          <p:nvPr>
            <p:ph type="title"/>
          </p:nvPr>
        </p:nvSpPr>
        <p:spPr/>
        <p:txBody>
          <a:bodyPr/>
          <a:lstStyle/>
          <a:p>
            <a:r>
              <a:rPr lang="en-US" dirty="0"/>
              <a:t>Project Need</a:t>
            </a:r>
          </a:p>
        </p:txBody>
      </p:sp>
      <p:sp>
        <p:nvSpPr>
          <p:cNvPr id="4" name="Slide Number Placeholder 3">
            <a:extLst>
              <a:ext uri="{FF2B5EF4-FFF2-40B4-BE49-F238E27FC236}">
                <a16:creationId xmlns:a16="http://schemas.microsoft.com/office/drawing/2014/main" id="{B4D29705-0FE4-CC41-2D35-E83D464D2265}"/>
              </a:ext>
            </a:extLst>
          </p:cNvPr>
          <p:cNvSpPr>
            <a:spLocks noGrp="1"/>
          </p:cNvSpPr>
          <p:nvPr>
            <p:ph type="sldNum" sz="quarter" idx="4"/>
          </p:nvPr>
        </p:nvSpPr>
        <p:spPr/>
        <p:txBody>
          <a:bodyPr/>
          <a:lstStyle/>
          <a:p>
            <a:fld id="{1D93BD3E-1E9A-4970-A6F7-E7AC52762E0C}" type="slidenum">
              <a:rPr lang="en-US" smtClean="0"/>
              <a:pPr/>
              <a:t>3</a:t>
            </a:fld>
            <a:endParaRPr lang="en-US" dirty="0"/>
          </a:p>
        </p:txBody>
      </p:sp>
      <p:sp>
        <p:nvSpPr>
          <p:cNvPr id="10" name="Content Placeholder 2">
            <a:extLst>
              <a:ext uri="{FF2B5EF4-FFF2-40B4-BE49-F238E27FC236}">
                <a16:creationId xmlns:a16="http://schemas.microsoft.com/office/drawing/2014/main" id="{0091CC3F-8964-9E5D-8EBE-3718E8E0EB1C}"/>
              </a:ext>
            </a:extLst>
          </p:cNvPr>
          <p:cNvSpPr>
            <a:spLocks noGrp="1"/>
          </p:cNvSpPr>
          <p:nvPr>
            <p:ph idx="1"/>
          </p:nvPr>
        </p:nvSpPr>
        <p:spPr>
          <a:xfrm>
            <a:off x="342899" y="868116"/>
            <a:ext cx="8534400" cy="2081609"/>
          </a:xfrm>
        </p:spPr>
        <p:txBody>
          <a:bodyPr/>
          <a:lstStyle/>
          <a:p>
            <a:r>
              <a:rPr lang="en-US" sz="2400" dirty="0"/>
              <a:t>ERCOT’s independent review verified reliability planning criteria violations in Nueces County in the South Weather Zone due to </a:t>
            </a:r>
            <a:r>
              <a:rPr lang="en-US" dirty="0"/>
              <a:t>new large load confirmed by TSP Attestation Letter (1,150 MW in 2028)</a:t>
            </a:r>
            <a:endParaRPr lang="en-US" sz="2400" dirty="0"/>
          </a:p>
          <a:p>
            <a:r>
              <a:rPr lang="en-US" sz="2400" dirty="0"/>
              <a:t>System improvement is needed to meet reliability planning criteria</a:t>
            </a:r>
          </a:p>
        </p:txBody>
      </p:sp>
      <p:graphicFrame>
        <p:nvGraphicFramePr>
          <p:cNvPr id="3" name="Table 2">
            <a:extLst>
              <a:ext uri="{FF2B5EF4-FFF2-40B4-BE49-F238E27FC236}">
                <a16:creationId xmlns:a16="http://schemas.microsoft.com/office/drawing/2014/main" id="{AF1DD775-5F2E-C813-D8DD-85E634FCF9BD}"/>
              </a:ext>
            </a:extLst>
          </p:cNvPr>
          <p:cNvGraphicFramePr>
            <a:graphicFrameLocks noGrp="1"/>
          </p:cNvGraphicFramePr>
          <p:nvPr>
            <p:extLst>
              <p:ext uri="{D42A27DB-BD31-4B8C-83A1-F6EECF244321}">
                <p14:modId xmlns:p14="http://schemas.microsoft.com/office/powerpoint/2010/main" val="2526190395"/>
              </p:ext>
            </p:extLst>
          </p:nvPr>
        </p:nvGraphicFramePr>
        <p:xfrm>
          <a:off x="564967" y="3206841"/>
          <a:ext cx="8090264" cy="2504200"/>
        </p:xfrm>
        <a:graphic>
          <a:graphicData uri="http://schemas.openxmlformats.org/drawingml/2006/table">
            <a:tbl>
              <a:tblPr firstRow="1" bandRow="1">
                <a:tableStyleId>{5C22544A-7EE6-4342-B048-85BDC9FD1C3A}</a:tableStyleId>
              </a:tblPr>
              <a:tblGrid>
                <a:gridCol w="1759133">
                  <a:extLst>
                    <a:ext uri="{9D8B030D-6E8A-4147-A177-3AD203B41FA5}">
                      <a16:colId xmlns:a16="http://schemas.microsoft.com/office/drawing/2014/main" val="845081244"/>
                    </a:ext>
                  </a:extLst>
                </a:gridCol>
                <a:gridCol w="1966812">
                  <a:extLst>
                    <a:ext uri="{9D8B030D-6E8A-4147-A177-3AD203B41FA5}">
                      <a16:colId xmlns:a16="http://schemas.microsoft.com/office/drawing/2014/main" val="2674609149"/>
                    </a:ext>
                  </a:extLst>
                </a:gridCol>
                <a:gridCol w="2125704">
                  <a:extLst>
                    <a:ext uri="{9D8B030D-6E8A-4147-A177-3AD203B41FA5}">
                      <a16:colId xmlns:a16="http://schemas.microsoft.com/office/drawing/2014/main" val="572819834"/>
                    </a:ext>
                  </a:extLst>
                </a:gridCol>
                <a:gridCol w="2238615">
                  <a:extLst>
                    <a:ext uri="{9D8B030D-6E8A-4147-A177-3AD203B41FA5}">
                      <a16:colId xmlns:a16="http://schemas.microsoft.com/office/drawing/2014/main" val="964921221"/>
                    </a:ext>
                  </a:extLst>
                </a:gridCol>
              </a:tblGrid>
              <a:tr h="481270">
                <a:tc>
                  <a:txBody>
                    <a:bodyPr/>
                    <a:lstStyle/>
                    <a:p>
                      <a:pPr algn="ctr" fontAlgn="b"/>
                      <a:r>
                        <a:rPr lang="en-US" sz="1600" b="1" i="0" u="none" strike="noStrike" dirty="0">
                          <a:solidFill>
                            <a:schemeClr val="bg1"/>
                          </a:solidFill>
                          <a:effectLst/>
                          <a:latin typeface="+mn-lt"/>
                        </a:rPr>
                        <a:t>Contingency Category</a:t>
                      </a:r>
                    </a:p>
                  </a:txBody>
                  <a:tcPr marL="9525" marR="9525" marT="9525" marB="0" anchor="ctr"/>
                </a:tc>
                <a:tc>
                  <a:txBody>
                    <a:bodyPr/>
                    <a:lstStyle/>
                    <a:p>
                      <a:pPr algn="ctr"/>
                      <a:r>
                        <a:rPr lang="en-US" sz="1600" dirty="0"/>
                        <a:t>Voltage Violations</a:t>
                      </a:r>
                    </a:p>
                  </a:txBody>
                  <a:tcPr anchor="ctr"/>
                </a:tc>
                <a:tc>
                  <a:txBody>
                    <a:bodyPr/>
                    <a:lstStyle/>
                    <a:p>
                      <a:pPr algn="ctr"/>
                      <a:r>
                        <a:rPr lang="en-US" sz="1600" dirty="0"/>
                        <a:t>Thermal Violations</a:t>
                      </a:r>
                    </a:p>
                  </a:txBody>
                  <a:tcPr anchor="ctr"/>
                </a:tc>
                <a:tc>
                  <a:txBody>
                    <a:bodyPr/>
                    <a:lstStyle/>
                    <a:p>
                      <a:pPr algn="ctr"/>
                      <a:r>
                        <a:rPr lang="en-US" sz="1600" dirty="0"/>
                        <a:t>Unsolved Power Flow</a:t>
                      </a:r>
                    </a:p>
                  </a:txBody>
                  <a:tcPr anchor="ctr"/>
                </a:tc>
                <a:extLst>
                  <a:ext uri="{0D108BD9-81ED-4DB2-BD59-A6C34878D82A}">
                    <a16:rowId xmlns:a16="http://schemas.microsoft.com/office/drawing/2014/main" val="2480125707"/>
                  </a:ext>
                </a:extLst>
              </a:tr>
              <a:tr h="481270">
                <a:tc>
                  <a:txBody>
                    <a:bodyPr/>
                    <a:lstStyle/>
                    <a:p>
                      <a:pPr algn="ctr" fontAlgn="b"/>
                      <a:r>
                        <a:rPr lang="en-US" sz="1600" b="0" i="0" u="none" strike="noStrike" dirty="0">
                          <a:solidFill>
                            <a:schemeClr val="tx2"/>
                          </a:solidFill>
                          <a:effectLst/>
                          <a:latin typeface="+mn-lt"/>
                        </a:rPr>
                        <a:t>P0: N-0</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None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None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None</a:t>
                      </a:r>
                    </a:p>
                  </a:txBody>
                  <a:tcPr marL="9525" marR="9525" marT="9525" marB="0" anchor="ctr"/>
                </a:tc>
                <a:extLst>
                  <a:ext uri="{0D108BD9-81ED-4DB2-BD59-A6C34878D82A}">
                    <a16:rowId xmlns:a16="http://schemas.microsoft.com/office/drawing/2014/main" val="3468670968"/>
                  </a:ext>
                </a:extLst>
              </a:tr>
              <a:tr h="481270">
                <a:tc>
                  <a:txBody>
                    <a:bodyPr/>
                    <a:lstStyle/>
                    <a:p>
                      <a:pPr algn="ctr" fontAlgn="b"/>
                      <a:r>
                        <a:rPr lang="en-US" sz="1600" b="0" i="0" u="none" strike="noStrike" dirty="0">
                          <a:solidFill>
                            <a:schemeClr val="tx2"/>
                          </a:solidFill>
                          <a:effectLst/>
                          <a:latin typeface="+mn-lt"/>
                        </a:rPr>
                        <a:t>P1, P2-1, P7: N-1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None</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2**</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2**</a:t>
                      </a:r>
                    </a:p>
                  </a:txBody>
                  <a:tcPr marL="9525" marR="9525" marT="9525" marB="0" anchor="ctr"/>
                </a:tc>
                <a:extLst>
                  <a:ext uri="{0D108BD9-81ED-4DB2-BD59-A6C34878D82A}">
                    <a16:rowId xmlns:a16="http://schemas.microsoft.com/office/drawing/2014/main" val="592109992"/>
                  </a:ext>
                </a:extLst>
              </a:tr>
              <a:tr h="481270">
                <a:tc>
                  <a:txBody>
                    <a:bodyPr/>
                    <a:lstStyle/>
                    <a:p>
                      <a:pPr algn="ctr" fontAlgn="b"/>
                      <a:r>
                        <a:rPr lang="en-US" sz="1600" b="0" i="0" u="none" strike="noStrike" dirty="0">
                          <a:solidFill>
                            <a:schemeClr val="tx2"/>
                          </a:solidFill>
                          <a:effectLst/>
                          <a:latin typeface="+mn-lt"/>
                        </a:rPr>
                        <a:t>P3: (G-1+N-1)*</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dirty="0">
                          <a:solidFill>
                            <a:schemeClr val="tx2"/>
                          </a:solidFill>
                          <a:effectLst/>
                          <a:latin typeface="+mn-lt"/>
                          <a:ea typeface="+mn-ea"/>
                          <a:cs typeface="+mn-cs"/>
                        </a:rPr>
                        <a:t>None</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2**</a:t>
                      </a:r>
                    </a:p>
                  </a:txBody>
                  <a:tcPr marL="9525" marR="9525" marT="9525" marB="0" anchor="ctr"/>
                </a:tc>
                <a:extLst>
                  <a:ext uri="{0D108BD9-81ED-4DB2-BD59-A6C34878D82A}">
                    <a16:rowId xmlns:a16="http://schemas.microsoft.com/office/drawing/2014/main" val="787407444"/>
                  </a:ext>
                </a:extLst>
              </a:tr>
              <a:tr h="481270">
                <a:tc>
                  <a:txBody>
                    <a:bodyPr/>
                    <a:lstStyle/>
                    <a:p>
                      <a:pPr algn="ctr" fontAlgn="b"/>
                      <a:r>
                        <a:rPr lang="en-US" sz="1600" b="0" i="0" u="none" strike="noStrike" dirty="0">
                          <a:solidFill>
                            <a:schemeClr val="tx2"/>
                          </a:solidFill>
                          <a:effectLst/>
                          <a:latin typeface="+mn-lt"/>
                        </a:rPr>
                        <a:t>P6-2: (X-1+N-1)*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None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2**</a:t>
                      </a:r>
                    </a:p>
                  </a:txBody>
                  <a:tcPr marL="9525" marR="9525" marT="9525" marB="0" anchor="ctr"/>
                </a:tc>
                <a:extLst>
                  <a:ext uri="{0D108BD9-81ED-4DB2-BD59-A6C34878D82A}">
                    <a16:rowId xmlns:a16="http://schemas.microsoft.com/office/drawing/2014/main" val="1668893099"/>
                  </a:ext>
                </a:extLst>
              </a:tr>
            </a:tbl>
          </a:graphicData>
        </a:graphic>
      </p:graphicFrame>
      <p:sp>
        <p:nvSpPr>
          <p:cNvPr id="5" name="Rectangle 4">
            <a:extLst>
              <a:ext uri="{FF2B5EF4-FFF2-40B4-BE49-F238E27FC236}">
                <a16:creationId xmlns:a16="http://schemas.microsoft.com/office/drawing/2014/main" id="{859F38A9-66D3-51A0-D210-26D159A4D743}"/>
              </a:ext>
            </a:extLst>
          </p:cNvPr>
          <p:cNvSpPr/>
          <p:nvPr/>
        </p:nvSpPr>
        <p:spPr>
          <a:xfrm>
            <a:off x="600958" y="5602610"/>
            <a:ext cx="7704951" cy="77454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solidFill>
                  <a:schemeClr val="tx2"/>
                </a:solidFill>
              </a:rPr>
              <a:t>*See Appendix A for list of G-1 generators and X-1 transformers tested</a:t>
            </a:r>
          </a:p>
          <a:p>
            <a:r>
              <a:rPr lang="en-US" sz="1200" dirty="0">
                <a:solidFill>
                  <a:schemeClr val="tx2"/>
                </a:solidFill>
              </a:rPr>
              <a:t>**Violations seen in the base case under P1 and P7 events were also seen under G-1+N-1 and/or X-1+N-1 events</a:t>
            </a:r>
          </a:p>
        </p:txBody>
      </p:sp>
    </p:spTree>
    <p:extLst>
      <p:ext uri="{BB962C8B-B14F-4D97-AF65-F5344CB8AC3E}">
        <p14:creationId xmlns:p14="http://schemas.microsoft.com/office/powerpoint/2010/main" val="4184308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87F80-D5EA-89EE-957D-32715689B4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C7ED21-7940-D84C-6178-B287DB5797C0}"/>
              </a:ext>
            </a:extLst>
          </p:cNvPr>
          <p:cNvSpPr>
            <a:spLocks noGrp="1"/>
          </p:cNvSpPr>
          <p:nvPr>
            <p:ph type="title"/>
          </p:nvPr>
        </p:nvSpPr>
        <p:spPr/>
        <p:txBody>
          <a:bodyPr/>
          <a:lstStyle/>
          <a:p>
            <a:r>
              <a:rPr lang="en-US" dirty="0"/>
              <a:t>Comparison of Project Options</a:t>
            </a:r>
          </a:p>
        </p:txBody>
      </p:sp>
      <p:sp>
        <p:nvSpPr>
          <p:cNvPr id="4" name="Slide Number Placeholder 3">
            <a:extLst>
              <a:ext uri="{FF2B5EF4-FFF2-40B4-BE49-F238E27FC236}">
                <a16:creationId xmlns:a16="http://schemas.microsoft.com/office/drawing/2014/main" id="{8138D8D1-27E7-4240-394E-521873FF58AE}"/>
              </a:ext>
            </a:extLst>
          </p:cNvPr>
          <p:cNvSpPr>
            <a:spLocks noGrp="1"/>
          </p:cNvSpPr>
          <p:nvPr>
            <p:ph type="sldNum" sz="quarter" idx="4"/>
          </p:nvPr>
        </p:nvSpPr>
        <p:spPr/>
        <p:txBody>
          <a:bodyPr/>
          <a:lstStyle/>
          <a:p>
            <a:fld id="{1D93BD3E-1E9A-4970-A6F7-E7AC52762E0C}" type="slidenum">
              <a:rPr lang="en-US" smtClean="0"/>
              <a:pPr/>
              <a:t>4</a:t>
            </a:fld>
            <a:endParaRPr lang="en-US" dirty="0"/>
          </a:p>
        </p:txBody>
      </p:sp>
      <p:sp>
        <p:nvSpPr>
          <p:cNvPr id="10" name="Content Placeholder 2">
            <a:extLst>
              <a:ext uri="{FF2B5EF4-FFF2-40B4-BE49-F238E27FC236}">
                <a16:creationId xmlns:a16="http://schemas.microsoft.com/office/drawing/2014/main" id="{80A48907-9A7C-D7D8-56DC-796CBB7F8358}"/>
              </a:ext>
            </a:extLst>
          </p:cNvPr>
          <p:cNvSpPr>
            <a:spLocks noGrp="1"/>
          </p:cNvSpPr>
          <p:nvPr>
            <p:ph idx="1"/>
          </p:nvPr>
        </p:nvSpPr>
        <p:spPr>
          <a:xfrm>
            <a:off x="342898" y="762000"/>
            <a:ext cx="8534400" cy="5746202"/>
          </a:xfrm>
        </p:spPr>
        <p:txBody>
          <a:bodyPr/>
          <a:lstStyle/>
          <a:p>
            <a:pPr>
              <a:spcBef>
                <a:spcPts val="600"/>
              </a:spcBef>
            </a:pPr>
            <a:r>
              <a:rPr lang="en-US" sz="1800" dirty="0"/>
              <a:t>ERCOT analyzed four options and short-listed two options</a:t>
            </a:r>
          </a:p>
          <a:p>
            <a:pPr>
              <a:spcBef>
                <a:spcPts val="600"/>
              </a:spcBef>
            </a:pPr>
            <a:r>
              <a:rPr lang="en-US" sz="1800" dirty="0"/>
              <a:t>Among the two short-listed options, Option 3 addresses the reliability violations, is the least expensive option, improves long-term load-serving capability, and requires the least amount of CCN miles</a:t>
            </a:r>
          </a:p>
          <a:p>
            <a:pPr>
              <a:spcBef>
                <a:spcPts val="600"/>
              </a:spcBef>
            </a:pPr>
            <a:r>
              <a:rPr lang="en-US" sz="1800" dirty="0"/>
              <a:t>ERCOT recommends Option 3 as the preferred option and reclassified the project as a Tier 1 Project</a:t>
            </a:r>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r>
              <a:rPr lang="en-US" sz="1800" dirty="0"/>
              <a:t>STEC’s initial cost estimate did not include AEP’s increased capability requirement for the 345-kV transmission rebuild, the addition of AEP’s portion of the new Nueces Load POI substation, and the increased cost associated with recent tariff changes and have thus increased from the initial cost estimate</a:t>
            </a:r>
          </a:p>
        </p:txBody>
      </p:sp>
      <p:sp>
        <p:nvSpPr>
          <p:cNvPr id="6" name="Rectangle 5">
            <a:extLst>
              <a:ext uri="{FF2B5EF4-FFF2-40B4-BE49-F238E27FC236}">
                <a16:creationId xmlns:a16="http://schemas.microsoft.com/office/drawing/2014/main" id="{CCF49CF1-DCC6-EE00-2889-9EFBCC50DF04}"/>
              </a:ext>
            </a:extLst>
          </p:cNvPr>
          <p:cNvSpPr/>
          <p:nvPr/>
        </p:nvSpPr>
        <p:spPr>
          <a:xfrm>
            <a:off x="779108" y="4852965"/>
            <a:ext cx="7240749" cy="341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2"/>
                </a:solidFill>
              </a:rPr>
              <a:t>*Cost estimates were provided by the TSPs</a:t>
            </a:r>
          </a:p>
        </p:txBody>
      </p:sp>
      <p:graphicFrame>
        <p:nvGraphicFramePr>
          <p:cNvPr id="9" name="Table 8">
            <a:extLst>
              <a:ext uri="{FF2B5EF4-FFF2-40B4-BE49-F238E27FC236}">
                <a16:creationId xmlns:a16="http://schemas.microsoft.com/office/drawing/2014/main" id="{0BAB808B-1EC6-E39B-7D0D-3C2432B9DC16}"/>
              </a:ext>
            </a:extLst>
          </p:cNvPr>
          <p:cNvGraphicFramePr>
            <a:graphicFrameLocks/>
          </p:cNvGraphicFramePr>
          <p:nvPr>
            <p:extLst>
              <p:ext uri="{D42A27DB-BD31-4B8C-83A1-F6EECF244321}">
                <p14:modId xmlns:p14="http://schemas.microsoft.com/office/powerpoint/2010/main" val="3849110031"/>
              </p:ext>
            </p:extLst>
          </p:nvPr>
        </p:nvGraphicFramePr>
        <p:xfrm>
          <a:off x="623455" y="2615051"/>
          <a:ext cx="7910945" cy="2237914"/>
        </p:xfrm>
        <a:graphic>
          <a:graphicData uri="http://schemas.openxmlformats.org/drawingml/2006/table">
            <a:tbl>
              <a:tblPr firstRow="1" bandRow="1">
                <a:tableStyleId>{5C22544A-7EE6-4342-B048-85BDC9FD1C3A}</a:tableStyleId>
              </a:tblPr>
              <a:tblGrid>
                <a:gridCol w="5277359">
                  <a:extLst>
                    <a:ext uri="{9D8B030D-6E8A-4147-A177-3AD203B41FA5}">
                      <a16:colId xmlns:a16="http://schemas.microsoft.com/office/drawing/2014/main" val="20000"/>
                    </a:ext>
                  </a:extLst>
                </a:gridCol>
                <a:gridCol w="1374823">
                  <a:extLst>
                    <a:ext uri="{9D8B030D-6E8A-4147-A177-3AD203B41FA5}">
                      <a16:colId xmlns:a16="http://schemas.microsoft.com/office/drawing/2014/main" val="20004"/>
                    </a:ext>
                  </a:extLst>
                </a:gridCol>
                <a:gridCol w="1258763">
                  <a:extLst>
                    <a:ext uri="{9D8B030D-6E8A-4147-A177-3AD203B41FA5}">
                      <a16:colId xmlns:a16="http://schemas.microsoft.com/office/drawing/2014/main" val="3252872822"/>
                    </a:ext>
                  </a:extLst>
                </a:gridCol>
              </a:tblGrid>
              <a:tr h="319702">
                <a:tc>
                  <a:txBody>
                    <a:bodyPr/>
                    <a:lstStyle/>
                    <a:p>
                      <a:pPr algn="ctr" fontAlgn="b"/>
                      <a:endParaRPr lang="en-US" sz="1600" b="1" i="0" u="none" strike="noStrike" dirty="0">
                        <a:solidFill>
                          <a:srgbClr val="FFFFFF"/>
                        </a:solidFill>
                        <a:effectLst/>
                        <a:latin typeface="+mn-lt"/>
                      </a:endParaRPr>
                    </a:p>
                  </a:txBody>
                  <a:tcPr marL="7803" marR="7803" marT="7803" marB="0" anchor="ctr">
                    <a:solidFill>
                      <a:schemeClr val="accent1"/>
                    </a:solidFill>
                  </a:tcPr>
                </a:tc>
                <a:tc>
                  <a:txBody>
                    <a:bodyPr/>
                    <a:lstStyle/>
                    <a:p>
                      <a:pPr algn="ctr" fontAlgn="b"/>
                      <a:r>
                        <a:rPr lang="en-US" sz="1600" b="1" i="0" u="none" strike="noStrike" dirty="0">
                          <a:solidFill>
                            <a:srgbClr val="FFFFFF"/>
                          </a:solidFill>
                          <a:effectLst/>
                          <a:latin typeface="+mn-lt"/>
                        </a:rPr>
                        <a:t>Option 2</a:t>
                      </a:r>
                    </a:p>
                  </a:txBody>
                  <a:tcPr marL="7803" marR="7803" marT="7803" marB="0" anchor="ctr">
                    <a:solidFill>
                      <a:srgbClr val="00ACC8"/>
                    </a:solidFill>
                  </a:tcPr>
                </a:tc>
                <a:tc>
                  <a:txBody>
                    <a:bodyPr/>
                    <a:lstStyle/>
                    <a:p>
                      <a:pPr algn="ctr" fontAlgn="b"/>
                      <a:r>
                        <a:rPr lang="en-US" sz="1600" b="1" i="0" u="none" strike="noStrike" dirty="0">
                          <a:solidFill>
                            <a:srgbClr val="FFFFFF"/>
                          </a:solidFill>
                          <a:effectLst/>
                          <a:latin typeface="+mn-lt"/>
                        </a:rPr>
                        <a:t>Option 3</a:t>
                      </a:r>
                    </a:p>
                  </a:txBody>
                  <a:tcPr marL="7803" marR="7803" marT="7803" marB="0" anchor="ctr">
                    <a:solidFill>
                      <a:srgbClr val="00ACC8"/>
                    </a:solidFill>
                  </a:tcPr>
                </a:tc>
                <a:extLst>
                  <a:ext uri="{0D108BD9-81ED-4DB2-BD59-A6C34878D82A}">
                    <a16:rowId xmlns:a16="http://schemas.microsoft.com/office/drawing/2014/main" val="10000"/>
                  </a:ext>
                </a:extLst>
              </a:tr>
              <a:tr h="319702">
                <a:tc>
                  <a:txBody>
                    <a:bodyPr/>
                    <a:lstStyle/>
                    <a:p>
                      <a:pPr algn="ctr" fontAlgn="b"/>
                      <a:r>
                        <a:rPr lang="en-US" sz="1600" b="0" i="0" u="none" strike="noStrike" dirty="0">
                          <a:solidFill>
                            <a:schemeClr val="tx2"/>
                          </a:solidFill>
                          <a:effectLst/>
                          <a:latin typeface="+mn-lt"/>
                        </a:rPr>
                        <a:t>Meets ERCOT and NERC Reliability Criteria</a:t>
                      </a:r>
                    </a:p>
                  </a:txBody>
                  <a:tcPr marL="7803" marR="7803" marT="7803" marB="0" anchor="ctr"/>
                </a:tc>
                <a:tc>
                  <a:txBody>
                    <a:bodyPr/>
                    <a:lstStyle/>
                    <a:p>
                      <a:pPr algn="ctr" fontAlgn="b"/>
                      <a:r>
                        <a:rPr lang="en-US" sz="1600" b="0" i="0" u="none" strike="noStrike" dirty="0">
                          <a:solidFill>
                            <a:schemeClr val="tx2"/>
                          </a:solidFill>
                          <a:effectLst/>
                          <a:latin typeface="+mn-lt"/>
                        </a:rPr>
                        <a:t>Yes</a:t>
                      </a:r>
                    </a:p>
                  </a:txBody>
                  <a:tcPr marL="7803" marR="7803" marT="7803" marB="0" anchor="ctr"/>
                </a:tc>
                <a:tc>
                  <a:txBody>
                    <a:bodyPr/>
                    <a:lstStyle/>
                    <a:p>
                      <a:pPr algn="ctr" fontAlgn="b"/>
                      <a:r>
                        <a:rPr lang="en-US" sz="1600" b="0" i="0" u="none" strike="noStrike" dirty="0">
                          <a:solidFill>
                            <a:schemeClr val="tx2"/>
                          </a:solidFill>
                          <a:effectLst/>
                          <a:latin typeface="+mn-lt"/>
                        </a:rPr>
                        <a:t>Yes</a:t>
                      </a:r>
                    </a:p>
                  </a:txBody>
                  <a:tcPr marL="7803" marR="7803" marT="7803" marB="0" anchor="ctr"/>
                </a:tc>
                <a:extLst>
                  <a:ext uri="{0D108BD9-81ED-4DB2-BD59-A6C34878D82A}">
                    <a16:rowId xmlns:a16="http://schemas.microsoft.com/office/drawing/2014/main" val="10002"/>
                  </a:ext>
                </a:extLst>
              </a:tr>
              <a:tr h="319702">
                <a:tc>
                  <a:txBody>
                    <a:bodyPr/>
                    <a:lstStyle/>
                    <a:p>
                      <a:pPr algn="ctr" fontAlgn="b"/>
                      <a:r>
                        <a:rPr lang="en-US" sz="1600" b="0" i="0" u="none" strike="noStrike" dirty="0">
                          <a:solidFill>
                            <a:schemeClr val="tx2"/>
                          </a:solidFill>
                          <a:effectLst/>
                          <a:latin typeface="+mn-lt"/>
                        </a:rPr>
                        <a:t>Improves Long-Term Load-Serving Capability (~MW)</a:t>
                      </a:r>
                    </a:p>
                  </a:txBody>
                  <a:tcPr marL="7803" marR="7803" marT="7803" marB="0" anchor="ctr"/>
                </a:tc>
                <a:tc>
                  <a:txBody>
                    <a:bodyPr/>
                    <a:lstStyle/>
                    <a:p>
                      <a:pPr algn="ctr" fontAlgn="b"/>
                      <a:r>
                        <a:rPr lang="en-US" sz="1600" b="0" i="0" u="none" strike="noStrike" dirty="0">
                          <a:solidFill>
                            <a:schemeClr val="tx2"/>
                          </a:solidFill>
                          <a:effectLst/>
                          <a:latin typeface="+mn-lt"/>
                        </a:rPr>
                        <a:t>21.8</a:t>
                      </a:r>
                    </a:p>
                  </a:txBody>
                  <a:tcPr marL="7803" marR="7803" marT="7803" marB="0" anchor="ctr"/>
                </a:tc>
                <a:tc>
                  <a:txBody>
                    <a:bodyPr/>
                    <a:lstStyle/>
                    <a:p>
                      <a:pPr algn="ctr" fontAlgn="b"/>
                      <a:r>
                        <a:rPr lang="en-US" sz="1600" b="0" i="0" u="none" strike="noStrike" dirty="0">
                          <a:solidFill>
                            <a:schemeClr val="tx2"/>
                          </a:solidFill>
                          <a:effectLst/>
                          <a:latin typeface="+mn-lt"/>
                        </a:rPr>
                        <a:t>633.4</a:t>
                      </a:r>
                    </a:p>
                  </a:txBody>
                  <a:tcPr marL="7803" marR="7803" marT="7803" marB="0" anchor="ctr"/>
                </a:tc>
                <a:extLst>
                  <a:ext uri="{0D108BD9-81ED-4DB2-BD59-A6C34878D82A}">
                    <a16:rowId xmlns:a16="http://schemas.microsoft.com/office/drawing/2014/main" val="754974559"/>
                  </a:ext>
                </a:extLst>
              </a:tr>
              <a:tr h="319702">
                <a:tc>
                  <a:txBody>
                    <a:bodyPr/>
                    <a:lstStyle/>
                    <a:p>
                      <a:pPr algn="ctr" fontAlgn="b"/>
                      <a:r>
                        <a:rPr lang="en-US" sz="1600" b="0" i="0" u="none" strike="noStrike" dirty="0">
                          <a:solidFill>
                            <a:schemeClr val="tx2"/>
                          </a:solidFill>
                          <a:effectLst/>
                          <a:latin typeface="+mn-lt"/>
                        </a:rPr>
                        <a:t>Requires CCN (~miles)</a:t>
                      </a:r>
                    </a:p>
                  </a:txBody>
                  <a:tcPr marL="7803" marR="7803" marT="7803"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2"/>
                          </a:solidFill>
                          <a:effectLst/>
                          <a:latin typeface="+mn-lt"/>
                        </a:rPr>
                        <a:t>Yes (49.6)</a:t>
                      </a:r>
                    </a:p>
                  </a:txBody>
                  <a:tcPr marL="7803" marR="7803" marT="7803" marB="0" anchor="ctr"/>
                </a:tc>
                <a:tc>
                  <a:txBody>
                    <a:bodyPr/>
                    <a:lstStyle/>
                    <a:p>
                      <a:pPr algn="ctr" fontAlgn="b"/>
                      <a:r>
                        <a:rPr lang="en-US" sz="1600" b="0" i="0" u="none" strike="noStrike" dirty="0">
                          <a:solidFill>
                            <a:schemeClr val="tx2"/>
                          </a:solidFill>
                          <a:effectLst/>
                          <a:latin typeface="+mn-lt"/>
                        </a:rPr>
                        <a:t>Yes (10.4)</a:t>
                      </a:r>
                    </a:p>
                  </a:txBody>
                  <a:tcPr marL="7803" marR="7803" marT="7803" marB="0" anchor="ctr"/>
                </a:tc>
                <a:extLst>
                  <a:ext uri="{0D108BD9-81ED-4DB2-BD59-A6C34878D82A}">
                    <a16:rowId xmlns:a16="http://schemas.microsoft.com/office/drawing/2014/main" val="2670393550"/>
                  </a:ext>
                </a:extLst>
              </a:tr>
              <a:tr h="319702">
                <a:tc>
                  <a:txBody>
                    <a:bodyPr/>
                    <a:lstStyle/>
                    <a:p>
                      <a:pPr algn="ctr" fontAlgn="b"/>
                      <a:r>
                        <a:rPr lang="en-US" sz="1600" b="0" i="0" u="none" strike="noStrike" dirty="0">
                          <a:solidFill>
                            <a:schemeClr val="tx2"/>
                          </a:solidFill>
                          <a:effectLst/>
                          <a:latin typeface="+mn-lt"/>
                        </a:rPr>
                        <a:t>Project Feasibility</a:t>
                      </a:r>
                    </a:p>
                  </a:txBody>
                  <a:tcPr marL="7803" marR="7803" marT="7803"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a:solidFill>
                            <a:schemeClr val="tx2"/>
                          </a:solidFill>
                          <a:effectLst/>
                          <a:latin typeface="+mn-lt"/>
                        </a:rPr>
                        <a:t>Yes</a:t>
                      </a:r>
                    </a:p>
                  </a:txBody>
                  <a:tcPr marL="7803" marR="7803" marT="7803" marB="0" anchor="ctr"/>
                </a:tc>
                <a:tc>
                  <a:txBody>
                    <a:bodyPr/>
                    <a:lstStyle/>
                    <a:p>
                      <a:pPr algn="ctr" fontAlgn="b"/>
                      <a:r>
                        <a:rPr lang="en-US" sz="1600" b="0" i="0" u="none" strike="noStrike" dirty="0">
                          <a:solidFill>
                            <a:schemeClr val="tx2"/>
                          </a:solidFill>
                          <a:effectLst/>
                          <a:latin typeface="+mn-lt"/>
                        </a:rPr>
                        <a:t>Yes</a:t>
                      </a:r>
                    </a:p>
                  </a:txBody>
                  <a:tcPr marL="7803" marR="7803" marT="7803" marB="0" anchor="ctr"/>
                </a:tc>
                <a:extLst>
                  <a:ext uri="{0D108BD9-81ED-4DB2-BD59-A6C34878D82A}">
                    <a16:rowId xmlns:a16="http://schemas.microsoft.com/office/drawing/2014/main" val="2821996316"/>
                  </a:ext>
                </a:extLst>
              </a:tr>
              <a:tr h="319702">
                <a:tc>
                  <a:txBody>
                    <a:bodyPr/>
                    <a:lstStyle/>
                    <a:p>
                      <a:pPr algn="ctr" fontAlgn="b"/>
                      <a:r>
                        <a:rPr lang="en-US" sz="1600" b="0" i="0" u="none" strike="noStrike" dirty="0">
                          <a:solidFill>
                            <a:schemeClr val="tx2"/>
                          </a:solidFill>
                          <a:effectLst/>
                          <a:latin typeface="+mn-lt"/>
                        </a:rPr>
                        <a:t>Cost Estimate* (~$M)</a:t>
                      </a:r>
                    </a:p>
                  </a:txBody>
                  <a:tcPr marL="7803" marR="7803" marT="7803" marB="0" anchor="ctr"/>
                </a:tc>
                <a:tc>
                  <a:txBody>
                    <a:bodyPr/>
                    <a:lstStyle/>
                    <a:p>
                      <a:pPr marL="0" marR="0" algn="ctr" defTabSz="914400" rtl="0" eaLnBrk="1" latinLnBrk="0" hangingPunct="1">
                        <a:lnSpc>
                          <a:spcPct val="100000"/>
                        </a:lnSpc>
                        <a:spcBef>
                          <a:spcPts val="0"/>
                        </a:spcBef>
                        <a:spcAft>
                          <a:spcPts val="0"/>
                        </a:spcAft>
                      </a:pPr>
                      <a:r>
                        <a:rPr lang="en-US" sz="1600" kern="1200" dirty="0">
                          <a:solidFill>
                            <a:schemeClr val="tx2"/>
                          </a:solidFill>
                          <a:effectLst/>
                          <a:latin typeface="+mn-lt"/>
                          <a:ea typeface="+mn-ea"/>
                          <a:cs typeface="+mn-cs"/>
                        </a:rPr>
                        <a:t>379.5</a:t>
                      </a:r>
                    </a:p>
                  </a:txBody>
                  <a:tcPr marL="7803" marR="7803" marT="7803" marB="0" anchor="ctr"/>
                </a:tc>
                <a:tc>
                  <a:txBody>
                    <a:bodyPr/>
                    <a:lstStyle/>
                    <a:p>
                      <a:pPr marL="0" marR="0" algn="ctr" defTabSz="914400" rtl="0" eaLnBrk="1" latinLnBrk="0" hangingPunct="1">
                        <a:lnSpc>
                          <a:spcPct val="100000"/>
                        </a:lnSpc>
                        <a:spcBef>
                          <a:spcPts val="0"/>
                        </a:spcBef>
                        <a:spcAft>
                          <a:spcPts val="0"/>
                        </a:spcAft>
                      </a:pPr>
                      <a:r>
                        <a:rPr lang="en-US" sz="1600" kern="1200" dirty="0">
                          <a:solidFill>
                            <a:schemeClr val="tx2"/>
                          </a:solidFill>
                          <a:effectLst/>
                          <a:latin typeface="+mn-lt"/>
                          <a:ea typeface="+mn-ea"/>
                          <a:cs typeface="+mn-cs"/>
                        </a:rPr>
                        <a:t>161.1</a:t>
                      </a:r>
                    </a:p>
                  </a:txBody>
                  <a:tcPr marL="7803" marR="7803" marT="7803" marB="0" anchor="ctr"/>
                </a:tc>
                <a:extLst>
                  <a:ext uri="{0D108BD9-81ED-4DB2-BD59-A6C34878D82A}">
                    <a16:rowId xmlns:a16="http://schemas.microsoft.com/office/drawing/2014/main" val="2483713614"/>
                  </a:ext>
                </a:extLst>
              </a:tr>
              <a:tr h="319702">
                <a:tc>
                  <a:txBody>
                    <a:bodyPr/>
                    <a:lstStyle/>
                    <a:p>
                      <a:pPr algn="ctr" fontAlgn="b"/>
                      <a:r>
                        <a:rPr lang="en-US" sz="1600" b="0" i="0" u="none" strike="noStrike" dirty="0">
                          <a:solidFill>
                            <a:schemeClr val="tx2"/>
                          </a:solidFill>
                          <a:effectLst/>
                          <a:latin typeface="+mn-lt"/>
                        </a:rPr>
                        <a:t>ISD (Year)</a:t>
                      </a:r>
                    </a:p>
                  </a:txBody>
                  <a:tcPr marL="7803" marR="7803" marT="7803" marB="0" anchor="ctr"/>
                </a:tc>
                <a:tc>
                  <a:txBody>
                    <a:bodyPr/>
                    <a:lstStyle/>
                    <a:p>
                      <a:pPr marL="0" marR="0" algn="ctr" defTabSz="914400" rtl="0" eaLnBrk="1" latinLnBrk="0" hangingPunct="1">
                        <a:lnSpc>
                          <a:spcPct val="100000"/>
                        </a:lnSpc>
                        <a:spcBef>
                          <a:spcPts val="0"/>
                        </a:spcBef>
                        <a:spcAft>
                          <a:spcPts val="0"/>
                        </a:spcAft>
                      </a:pPr>
                      <a:r>
                        <a:rPr lang="en-US" sz="1600" kern="1200" dirty="0">
                          <a:solidFill>
                            <a:schemeClr val="tx2"/>
                          </a:solidFill>
                          <a:effectLst/>
                          <a:latin typeface="+mn-lt"/>
                          <a:ea typeface="+mn-ea"/>
                          <a:cs typeface="+mn-cs"/>
                        </a:rPr>
                        <a:t>2032</a:t>
                      </a:r>
                    </a:p>
                  </a:txBody>
                  <a:tcPr marL="7803" marR="7803" marT="7803" marB="0" anchor="ctr"/>
                </a:tc>
                <a:tc>
                  <a:txBody>
                    <a:bodyPr/>
                    <a:lstStyle/>
                    <a:p>
                      <a:pPr marL="0" marR="0" algn="ctr" defTabSz="914400" rtl="0" eaLnBrk="1" latinLnBrk="0" hangingPunct="1">
                        <a:lnSpc>
                          <a:spcPct val="100000"/>
                        </a:lnSpc>
                        <a:spcBef>
                          <a:spcPts val="0"/>
                        </a:spcBef>
                        <a:spcAft>
                          <a:spcPts val="0"/>
                        </a:spcAft>
                      </a:pPr>
                      <a:r>
                        <a:rPr lang="en-US" sz="1600" kern="1200" dirty="0">
                          <a:solidFill>
                            <a:schemeClr val="tx2"/>
                          </a:solidFill>
                          <a:effectLst/>
                          <a:latin typeface="+mn-lt"/>
                          <a:ea typeface="+mn-ea"/>
                          <a:cs typeface="+mn-cs"/>
                        </a:rPr>
                        <a:t>2031</a:t>
                      </a:r>
                    </a:p>
                  </a:txBody>
                  <a:tcPr marL="7803" marR="7803" marT="7803" marB="0" anchor="ctr"/>
                </a:tc>
                <a:extLst>
                  <a:ext uri="{0D108BD9-81ED-4DB2-BD59-A6C34878D82A}">
                    <a16:rowId xmlns:a16="http://schemas.microsoft.com/office/drawing/2014/main" val="743863584"/>
                  </a:ext>
                </a:extLst>
              </a:tr>
            </a:tbl>
          </a:graphicData>
        </a:graphic>
      </p:graphicFrame>
      <p:sp>
        <p:nvSpPr>
          <p:cNvPr id="8" name="Rectangle 7">
            <a:extLst>
              <a:ext uri="{FF2B5EF4-FFF2-40B4-BE49-F238E27FC236}">
                <a16:creationId xmlns:a16="http://schemas.microsoft.com/office/drawing/2014/main" id="{B2DA2A38-BFD3-93DF-4E8B-E7E382C6F4D8}"/>
              </a:ext>
            </a:extLst>
          </p:cNvPr>
          <p:cNvSpPr/>
          <p:nvPr/>
        </p:nvSpPr>
        <p:spPr>
          <a:xfrm>
            <a:off x="7274160" y="2602611"/>
            <a:ext cx="1260240" cy="2262794"/>
          </a:xfrm>
          <a:prstGeom prst="rect">
            <a:avLst/>
          </a:prstGeom>
          <a:noFill/>
          <a:ln w="5715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9070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5CE0A-AA0E-6DDE-A5DC-6EA28B7B2515}"/>
              </a:ext>
            </a:extLst>
          </p:cNvPr>
          <p:cNvSpPr>
            <a:spLocks noGrp="1"/>
          </p:cNvSpPr>
          <p:nvPr>
            <p:ph type="title"/>
          </p:nvPr>
        </p:nvSpPr>
        <p:spPr/>
        <p:txBody>
          <a:bodyPr/>
          <a:lstStyle/>
          <a:p>
            <a:r>
              <a:rPr lang="en-US" dirty="0"/>
              <a:t>Tier 1 Project Requirement</a:t>
            </a:r>
            <a:endParaRPr lang="en-US" sz="3200" dirty="0"/>
          </a:p>
        </p:txBody>
      </p:sp>
      <p:sp>
        <p:nvSpPr>
          <p:cNvPr id="3" name="Content Placeholder 2">
            <a:extLst>
              <a:ext uri="{FF2B5EF4-FFF2-40B4-BE49-F238E27FC236}">
                <a16:creationId xmlns:a16="http://schemas.microsoft.com/office/drawing/2014/main" id="{75B75429-06D9-E24B-4BF1-C161A3CCF52C}"/>
              </a:ext>
            </a:extLst>
          </p:cNvPr>
          <p:cNvSpPr>
            <a:spLocks noGrp="1"/>
          </p:cNvSpPr>
          <p:nvPr>
            <p:ph idx="1"/>
          </p:nvPr>
        </p:nvSpPr>
        <p:spPr/>
        <p:txBody>
          <a:bodyPr/>
          <a:lstStyle/>
          <a:p>
            <a:pPr>
              <a:spcBef>
                <a:spcPts val="2400"/>
              </a:spcBef>
            </a:pPr>
            <a:r>
              <a:rPr lang="en-US" sz="2400" dirty="0"/>
              <a:t>Pursuant to Protocol Section 3.11.4.7 (Tier 1)</a:t>
            </a:r>
          </a:p>
          <a:p>
            <a:pPr lvl="1"/>
            <a:r>
              <a:rPr lang="en-US" sz="2000" dirty="0">
                <a:solidFill>
                  <a:schemeClr val="tx2"/>
                </a:solidFill>
              </a:rPr>
              <a:t>Projects with an estimated capital cost of $100 Million or greater are Tier 1 projects</a:t>
            </a:r>
          </a:p>
          <a:p>
            <a:pPr lvl="1"/>
            <a:r>
              <a:rPr lang="en-US" sz="2000" dirty="0">
                <a:solidFill>
                  <a:schemeClr val="tx2"/>
                </a:solidFill>
              </a:rPr>
              <a:t>Tier 1 projects require ERCOT Board endorsement</a:t>
            </a:r>
            <a:endParaRPr lang="en-US" sz="2400" dirty="0">
              <a:solidFill>
                <a:schemeClr val="tx2"/>
              </a:solidFill>
            </a:endParaRPr>
          </a:p>
          <a:p>
            <a:pPr>
              <a:spcBef>
                <a:spcPts val="2400"/>
              </a:spcBef>
            </a:pPr>
            <a:r>
              <a:rPr lang="en-US" sz="2400" dirty="0"/>
              <a:t>Pursuant to Protocol Section 3.11.4.9</a:t>
            </a:r>
          </a:p>
          <a:p>
            <a:pPr lvl="1"/>
            <a:r>
              <a:rPr lang="en-US" sz="2000" dirty="0">
                <a:solidFill>
                  <a:schemeClr val="tx2"/>
                </a:solidFill>
              </a:rPr>
              <a:t>ERCOT shall present the Tier 1 project to the Technical Advisory Committee (TAC) for review and comment</a:t>
            </a:r>
          </a:p>
          <a:p>
            <a:pPr lvl="1"/>
            <a:r>
              <a:rPr lang="en-US" sz="2000" dirty="0">
                <a:solidFill>
                  <a:schemeClr val="tx2"/>
                </a:solidFill>
              </a:rPr>
              <a:t>Comments from TAC shall be included in the presentation to the ERCOT Board</a:t>
            </a:r>
          </a:p>
        </p:txBody>
      </p:sp>
      <p:sp>
        <p:nvSpPr>
          <p:cNvPr id="4" name="Slide Number Placeholder 3">
            <a:extLst>
              <a:ext uri="{FF2B5EF4-FFF2-40B4-BE49-F238E27FC236}">
                <a16:creationId xmlns:a16="http://schemas.microsoft.com/office/drawing/2014/main" id="{7053B431-B8AB-B283-9145-560B160D02D8}"/>
              </a:ext>
            </a:extLst>
          </p:cNvPr>
          <p:cNvSpPr>
            <a:spLocks noGrp="1"/>
          </p:cNvSpPr>
          <p:nvPr>
            <p:ph type="sldNum" sz="quarter" idx="4"/>
          </p:nvPr>
        </p:nvSpPr>
        <p:spPr/>
        <p:txBody>
          <a:bodyPr/>
          <a:lstStyle/>
          <a:p>
            <a:fld id="{1D93BD3E-1E9A-4970-A6F7-E7AC52762E0C}" type="slidenum">
              <a:rPr lang="en-US" smtClean="0"/>
              <a:pPr/>
              <a:t>5</a:t>
            </a:fld>
            <a:endParaRPr lang="en-US" dirty="0"/>
          </a:p>
        </p:txBody>
      </p:sp>
    </p:spTree>
    <p:extLst>
      <p:ext uri="{BB962C8B-B14F-4D97-AF65-F5344CB8AC3E}">
        <p14:creationId xmlns:p14="http://schemas.microsoft.com/office/powerpoint/2010/main" val="699634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580166-C1A3-4C33-8B28-2FEBDBDF8644}"/>
              </a:ext>
            </a:extLst>
          </p:cNvPr>
          <p:cNvSpPr>
            <a:spLocks noGrp="1"/>
          </p:cNvSpPr>
          <p:nvPr>
            <p:ph type="sldNum" sz="quarter" idx="11"/>
          </p:nvPr>
        </p:nvSpPr>
        <p:spPr/>
        <p:txBody>
          <a:bodyPr/>
          <a:lstStyle/>
          <a:p>
            <a:fld id="{1D93BD3E-1E9A-4970-A6F7-E7AC52762E0C}" type="slidenum">
              <a:rPr lang="en-US" smtClean="0"/>
              <a:pPr/>
              <a:t>6</a:t>
            </a:fld>
            <a:endParaRPr lang="en-US" dirty="0"/>
          </a:p>
        </p:txBody>
      </p:sp>
      <p:sp>
        <p:nvSpPr>
          <p:cNvPr id="2" name="Title 1">
            <a:extLst>
              <a:ext uri="{FF2B5EF4-FFF2-40B4-BE49-F238E27FC236}">
                <a16:creationId xmlns:a16="http://schemas.microsoft.com/office/drawing/2014/main" id="{953FF19E-8225-4319-B435-8B80DE6ECC89}"/>
              </a:ext>
            </a:extLst>
          </p:cNvPr>
          <p:cNvSpPr>
            <a:spLocks noGrp="1"/>
          </p:cNvSpPr>
          <p:nvPr>
            <p:ph type="title"/>
          </p:nvPr>
        </p:nvSpPr>
        <p:spPr/>
        <p:txBody>
          <a:bodyPr/>
          <a:lstStyle/>
          <a:p>
            <a:r>
              <a:rPr lang="en-US" dirty="0"/>
              <a:t>Sub-synchronous Resonance Assessment</a:t>
            </a:r>
          </a:p>
        </p:txBody>
      </p:sp>
      <p:sp>
        <p:nvSpPr>
          <p:cNvPr id="7" name="Content Placeholder 2">
            <a:extLst>
              <a:ext uri="{FF2B5EF4-FFF2-40B4-BE49-F238E27FC236}">
                <a16:creationId xmlns:a16="http://schemas.microsoft.com/office/drawing/2014/main" id="{9A1AE0FE-A6A4-A664-CAD7-CBBA02B6A4C6}"/>
              </a:ext>
            </a:extLst>
          </p:cNvPr>
          <p:cNvSpPr>
            <a:spLocks noGrp="1"/>
          </p:cNvSpPr>
          <p:nvPr>
            <p:ph idx="1"/>
          </p:nvPr>
        </p:nvSpPr>
        <p:spPr>
          <a:xfrm>
            <a:off x="304800" y="1032669"/>
            <a:ext cx="8534400" cy="5257800"/>
          </a:xfrm>
        </p:spPr>
        <p:txBody>
          <a:bodyPr/>
          <a:lstStyle/>
          <a:p>
            <a:r>
              <a:rPr lang="en-US" dirty="0"/>
              <a:t>Pursuant to Protocol Section 3.22.1.3</a:t>
            </a:r>
          </a:p>
          <a:p>
            <a:pPr lvl="1"/>
            <a:r>
              <a:rPr lang="en-US" sz="2000" dirty="0">
                <a:solidFill>
                  <a:schemeClr val="tx2"/>
                </a:solidFill>
              </a:rPr>
              <a:t>ERCOT conducted a SSR screening for Option 3 and found no adverse SSR impacts to the existing and planned generation resources at the time of this study</a:t>
            </a:r>
          </a:p>
        </p:txBody>
      </p:sp>
    </p:spTree>
    <p:extLst>
      <p:ext uri="{BB962C8B-B14F-4D97-AF65-F5344CB8AC3E}">
        <p14:creationId xmlns:p14="http://schemas.microsoft.com/office/powerpoint/2010/main" val="628574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56209-15E7-4DD2-A77A-C2CD94B3393B}"/>
              </a:ext>
            </a:extLst>
          </p:cNvPr>
          <p:cNvSpPr>
            <a:spLocks noGrp="1"/>
          </p:cNvSpPr>
          <p:nvPr>
            <p:ph type="title"/>
          </p:nvPr>
        </p:nvSpPr>
        <p:spPr/>
        <p:txBody>
          <a:bodyPr/>
          <a:lstStyle/>
          <a:p>
            <a:r>
              <a:rPr lang="en-US" dirty="0"/>
              <a:t>Congestion Analysis and Sensitivity Analysis</a:t>
            </a:r>
          </a:p>
        </p:txBody>
      </p:sp>
      <p:sp>
        <p:nvSpPr>
          <p:cNvPr id="4" name="Slide Number Placeholder 3">
            <a:extLst>
              <a:ext uri="{FF2B5EF4-FFF2-40B4-BE49-F238E27FC236}">
                <a16:creationId xmlns:a16="http://schemas.microsoft.com/office/drawing/2014/main" id="{47FCFC05-70EA-4F62-81FC-D0054E53B84E}"/>
              </a:ext>
            </a:extLst>
          </p:cNvPr>
          <p:cNvSpPr>
            <a:spLocks noGrp="1"/>
          </p:cNvSpPr>
          <p:nvPr>
            <p:ph type="sldNum" sz="quarter" idx="4"/>
          </p:nvPr>
        </p:nvSpPr>
        <p:spPr/>
        <p:txBody>
          <a:bodyPr/>
          <a:lstStyle/>
          <a:p>
            <a:fld id="{1D93BD3E-1E9A-4970-A6F7-E7AC52762E0C}" type="slidenum">
              <a:rPr lang="en-US" smtClean="0"/>
              <a:pPr/>
              <a:t>7</a:t>
            </a:fld>
            <a:endParaRPr lang="en-US" dirty="0"/>
          </a:p>
        </p:txBody>
      </p:sp>
      <p:sp>
        <p:nvSpPr>
          <p:cNvPr id="3" name="Content Placeholder 2">
            <a:extLst>
              <a:ext uri="{FF2B5EF4-FFF2-40B4-BE49-F238E27FC236}">
                <a16:creationId xmlns:a16="http://schemas.microsoft.com/office/drawing/2014/main" id="{AB1D7E78-FDCC-C2BB-1CED-46A6B269DF2A}"/>
              </a:ext>
            </a:extLst>
          </p:cNvPr>
          <p:cNvSpPr>
            <a:spLocks noGrp="1"/>
          </p:cNvSpPr>
          <p:nvPr>
            <p:ph idx="1"/>
          </p:nvPr>
        </p:nvSpPr>
        <p:spPr>
          <a:xfrm>
            <a:off x="342900" y="1032669"/>
            <a:ext cx="8458200" cy="5257800"/>
          </a:xfrm>
        </p:spPr>
        <p:txBody>
          <a:bodyPr/>
          <a:lstStyle/>
          <a:p>
            <a:r>
              <a:rPr lang="en-US" sz="2400" dirty="0"/>
              <a:t>Pursuant to Planning Guide 3.1.3</a:t>
            </a:r>
          </a:p>
          <a:p>
            <a:pPr lvl="1" algn="l">
              <a:spcBef>
                <a:spcPct val="20000"/>
              </a:spcBef>
            </a:pPr>
            <a:r>
              <a:rPr lang="en-US" sz="2000" dirty="0"/>
              <a:t>ERCOT shall evaluate if the recommended project will have an impact on system congestion.</a:t>
            </a:r>
          </a:p>
          <a:p>
            <a:pPr lvl="1" algn="l">
              <a:spcBef>
                <a:spcPct val="20000"/>
              </a:spcBef>
            </a:pPr>
            <a:r>
              <a:rPr lang="en-US" sz="2000" dirty="0"/>
              <a:t>ERCOT shall perform a generation sensitivity analysis and evaluate impacts related to the load scaling used in the study on any constraints resulting in project recommendations</a:t>
            </a:r>
          </a:p>
          <a:p>
            <a:pPr>
              <a:spcBef>
                <a:spcPts val="2400"/>
              </a:spcBef>
            </a:pPr>
            <a:r>
              <a:rPr lang="en-US" sz="2400" dirty="0"/>
              <a:t>ERCOT concluded that</a:t>
            </a:r>
          </a:p>
          <a:p>
            <a:pPr lvl="1" algn="l">
              <a:spcBef>
                <a:spcPct val="20000"/>
              </a:spcBef>
            </a:pPr>
            <a:r>
              <a:rPr lang="en-US" sz="2000" dirty="0">
                <a:solidFill>
                  <a:schemeClr val="tx2"/>
                </a:solidFill>
              </a:rPr>
              <a:t>Option 3 </a:t>
            </a:r>
            <a:r>
              <a:rPr lang="en-US" sz="2000" dirty="0"/>
              <a:t>did not cause any additional congestion within the study area</a:t>
            </a:r>
          </a:p>
          <a:p>
            <a:pPr lvl="1" algn="l">
              <a:spcBef>
                <a:spcPct val="20000"/>
              </a:spcBef>
            </a:pPr>
            <a:r>
              <a:rPr lang="en-US" sz="2000" dirty="0"/>
              <a:t>No potential future generation studied impacts the preferred option</a:t>
            </a:r>
          </a:p>
          <a:p>
            <a:pPr lvl="1" algn="l">
              <a:spcBef>
                <a:spcPct val="20000"/>
              </a:spcBef>
            </a:pPr>
            <a:r>
              <a:rPr lang="en-US" sz="2000" dirty="0"/>
              <a:t>The load scaling did not have a material impact on the </a:t>
            </a:r>
            <a:r>
              <a:rPr lang="en-US" sz="2000" dirty="0">
                <a:solidFill>
                  <a:schemeClr val="tx2"/>
                </a:solidFill>
              </a:rPr>
              <a:t>project </a:t>
            </a:r>
            <a:r>
              <a:rPr lang="en-US" sz="2000" dirty="0"/>
              <a:t>need</a:t>
            </a:r>
          </a:p>
        </p:txBody>
      </p:sp>
    </p:spTree>
    <p:extLst>
      <p:ext uri="{BB962C8B-B14F-4D97-AF65-F5344CB8AC3E}">
        <p14:creationId xmlns:p14="http://schemas.microsoft.com/office/powerpoint/2010/main" val="2380821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5FBA2-788E-A11B-97A9-ED121725FA0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33A7ECD-54E6-5BD9-D6C8-4D3BB0329E06}"/>
              </a:ext>
            </a:extLst>
          </p:cNvPr>
          <p:cNvSpPr>
            <a:spLocks noGrp="1"/>
          </p:cNvSpPr>
          <p:nvPr>
            <p:ph type="sldNum" sz="quarter" idx="11"/>
          </p:nvPr>
        </p:nvSpPr>
        <p:spPr/>
        <p:txBody>
          <a:bodyPr/>
          <a:lstStyle/>
          <a:p>
            <a:fld id="{1D93BD3E-1E9A-4970-A6F7-E7AC52762E0C}" type="slidenum">
              <a:rPr lang="en-US" smtClean="0"/>
              <a:pPr/>
              <a:t>8</a:t>
            </a:fld>
            <a:endParaRPr lang="en-US" dirty="0"/>
          </a:p>
        </p:txBody>
      </p:sp>
      <p:sp>
        <p:nvSpPr>
          <p:cNvPr id="2" name="Title 1">
            <a:extLst>
              <a:ext uri="{FF2B5EF4-FFF2-40B4-BE49-F238E27FC236}">
                <a16:creationId xmlns:a16="http://schemas.microsoft.com/office/drawing/2014/main" id="{8400078B-EC04-EB10-AB8C-7825B2516288}"/>
              </a:ext>
            </a:extLst>
          </p:cNvPr>
          <p:cNvSpPr>
            <a:spLocks noGrp="1"/>
          </p:cNvSpPr>
          <p:nvPr>
            <p:ph type="title"/>
          </p:nvPr>
        </p:nvSpPr>
        <p:spPr/>
        <p:txBody>
          <a:bodyPr/>
          <a:lstStyle/>
          <a:p>
            <a:r>
              <a:rPr lang="en-US" dirty="0"/>
              <a:t>Dynamic Stability Analysis</a:t>
            </a:r>
          </a:p>
        </p:txBody>
      </p:sp>
      <p:sp>
        <p:nvSpPr>
          <p:cNvPr id="7" name="Content Placeholder 2">
            <a:extLst>
              <a:ext uri="{FF2B5EF4-FFF2-40B4-BE49-F238E27FC236}">
                <a16:creationId xmlns:a16="http://schemas.microsoft.com/office/drawing/2014/main" id="{30FCE9ED-1ADA-E678-F7EA-E80AA1D04862}"/>
              </a:ext>
            </a:extLst>
          </p:cNvPr>
          <p:cNvSpPr>
            <a:spLocks noGrp="1"/>
          </p:cNvSpPr>
          <p:nvPr>
            <p:ph idx="1"/>
          </p:nvPr>
        </p:nvSpPr>
        <p:spPr>
          <a:xfrm>
            <a:off x="304800" y="1032669"/>
            <a:ext cx="8534400" cy="5257800"/>
          </a:xfrm>
        </p:spPr>
        <p:txBody>
          <a:bodyPr/>
          <a:lstStyle/>
          <a:p>
            <a:r>
              <a:rPr lang="en-US" dirty="0"/>
              <a:t>ERCOT performed a dynamic stability analysis for the ERCOT-preferred option. The study utilized the Option 3 case as a starting point. The following key elements were incorporated and evaluated as part of the analysis:</a:t>
            </a:r>
          </a:p>
          <a:p>
            <a:pPr lvl="1"/>
            <a:r>
              <a:rPr lang="en-US" sz="2000" dirty="0">
                <a:solidFill>
                  <a:schemeClr val="tx2"/>
                </a:solidFill>
              </a:rPr>
              <a:t>Large loads within the study area </a:t>
            </a:r>
          </a:p>
          <a:p>
            <a:pPr lvl="1"/>
            <a:r>
              <a:rPr lang="en-US" sz="2000" dirty="0">
                <a:solidFill>
                  <a:schemeClr val="tx2"/>
                </a:solidFill>
              </a:rPr>
              <a:t>Critical contingencies within the study area, including P1, P7, and P6</a:t>
            </a:r>
          </a:p>
          <a:p>
            <a:pPr lvl="1"/>
            <a:r>
              <a:rPr lang="en-US" sz="2000" dirty="0">
                <a:solidFill>
                  <a:schemeClr val="tx2"/>
                </a:solidFill>
              </a:rPr>
              <a:t>Additional generator dynamic models</a:t>
            </a:r>
          </a:p>
          <a:p>
            <a:pPr lvl="1"/>
            <a:r>
              <a:rPr lang="en-US" sz="2000" dirty="0">
                <a:solidFill>
                  <a:schemeClr val="tx2"/>
                </a:solidFill>
              </a:rPr>
              <a:t>Option 3 (ERCOT’s preferred option)</a:t>
            </a:r>
          </a:p>
          <a:p>
            <a:r>
              <a:rPr lang="en-US" dirty="0"/>
              <a:t>ERCOT observed no adverse dynamic stability impacts resulting from the implementation of Option 3 (ERCOT’s preferred option)</a:t>
            </a:r>
          </a:p>
        </p:txBody>
      </p:sp>
    </p:spTree>
    <p:extLst>
      <p:ext uri="{BB962C8B-B14F-4D97-AF65-F5344CB8AC3E}">
        <p14:creationId xmlns:p14="http://schemas.microsoft.com/office/powerpoint/2010/main" val="3077004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8624-A7D8-B671-8E25-F4C6E9499C84}"/>
              </a:ext>
            </a:extLst>
          </p:cNvPr>
          <p:cNvSpPr>
            <a:spLocks noGrp="1"/>
          </p:cNvSpPr>
          <p:nvPr>
            <p:ph type="title"/>
          </p:nvPr>
        </p:nvSpPr>
        <p:spPr/>
        <p:txBody>
          <a:bodyPr/>
          <a:lstStyle/>
          <a:p>
            <a:r>
              <a:rPr lang="en-US" dirty="0"/>
              <a:t>ERCOT Recommendation</a:t>
            </a:r>
          </a:p>
        </p:txBody>
      </p:sp>
      <p:sp>
        <p:nvSpPr>
          <p:cNvPr id="3" name="Content Placeholder 2">
            <a:extLst>
              <a:ext uri="{FF2B5EF4-FFF2-40B4-BE49-F238E27FC236}">
                <a16:creationId xmlns:a16="http://schemas.microsoft.com/office/drawing/2014/main" id="{C0E76452-B387-4D7A-AF41-D6FB9E063781}"/>
              </a:ext>
            </a:extLst>
          </p:cNvPr>
          <p:cNvSpPr>
            <a:spLocks noGrp="1"/>
          </p:cNvSpPr>
          <p:nvPr>
            <p:ph idx="1"/>
          </p:nvPr>
        </p:nvSpPr>
        <p:spPr>
          <a:xfrm>
            <a:off x="276764" y="762000"/>
            <a:ext cx="8458200" cy="5257800"/>
          </a:xfrm>
        </p:spPr>
        <p:txBody>
          <a:bodyPr/>
          <a:lstStyle/>
          <a:p>
            <a:pPr>
              <a:spcAft>
                <a:spcPts val="600"/>
              </a:spcAft>
            </a:pPr>
            <a:r>
              <a:rPr lang="en-US" sz="2400" dirty="0"/>
              <a:t>Based on the review, ERCOT will recommend the Board endorse the Option 3 to address reliability issues in Nueces County in the South Weather Zone</a:t>
            </a:r>
          </a:p>
          <a:p>
            <a:pPr>
              <a:spcAft>
                <a:spcPts val="600"/>
              </a:spcAft>
            </a:pPr>
            <a:r>
              <a:rPr lang="en-US" sz="2400" dirty="0"/>
              <a:t>TSPs expect to implement the upgrades by May 2031</a:t>
            </a:r>
          </a:p>
          <a:p>
            <a:pPr>
              <a:spcAft>
                <a:spcPts val="600"/>
              </a:spcAft>
            </a:pPr>
            <a:r>
              <a:rPr lang="en-US" sz="2400" dirty="0"/>
              <a:t>Estimated Capital Cost: $161.1 million</a:t>
            </a:r>
          </a:p>
          <a:p>
            <a:pPr marL="342900" lvl="1" indent="-342900">
              <a:spcBef>
                <a:spcPts val="1200"/>
              </a:spcBef>
              <a:spcAft>
                <a:spcPts val="600"/>
              </a:spcAft>
              <a:buFont typeface="Arial" panose="020B0604020202020204" pitchFamily="34" charset="0"/>
              <a:buChar char="•"/>
            </a:pPr>
            <a:r>
              <a:rPr lang="en-US" sz="2400" dirty="0"/>
              <a:t>CCN filling will be required to: </a:t>
            </a:r>
          </a:p>
          <a:p>
            <a:pPr marL="742950" lvl="2" indent="-342900">
              <a:spcAft>
                <a:spcPts val="600"/>
              </a:spcAft>
              <a:buFont typeface="Arial" panose="020B0604020202020204" pitchFamily="34" charset="0"/>
              <a:buChar char="•"/>
            </a:pPr>
            <a:r>
              <a:rPr lang="en-US" sz="2000" dirty="0"/>
              <a:t>Construct the looping in of the new Nueces Load POI 345-kV substation onto the existing 345-kV transmission line from the existing Grissom substation to the existing Lon Hill substation due to approximately 5.9-mile of new right of way (ROW); and </a:t>
            </a:r>
          </a:p>
          <a:p>
            <a:pPr marL="742950" lvl="2" indent="-342900">
              <a:spcAft>
                <a:spcPts val="600"/>
              </a:spcAft>
              <a:buFont typeface="Arial" panose="020B0604020202020204" pitchFamily="34" charset="0"/>
              <a:buChar char="•"/>
            </a:pPr>
            <a:r>
              <a:rPr lang="en-US" sz="2000" dirty="0"/>
              <a:t>Construct the new 345-kV transmission line from the planned Chalcedony substation to the new Nueces Load POI substation due to approximately 4.5-mile of new ROW.</a:t>
            </a:r>
          </a:p>
          <a:p>
            <a:pPr marL="0" indent="0">
              <a:spcAft>
                <a:spcPts val="600"/>
              </a:spcAft>
              <a:buNone/>
            </a:pPr>
            <a:endParaRPr lang="en-US" dirty="0"/>
          </a:p>
        </p:txBody>
      </p:sp>
      <p:sp>
        <p:nvSpPr>
          <p:cNvPr id="4" name="Slide Number Placeholder 3">
            <a:extLst>
              <a:ext uri="{FF2B5EF4-FFF2-40B4-BE49-F238E27FC236}">
                <a16:creationId xmlns:a16="http://schemas.microsoft.com/office/drawing/2014/main" id="{F6049E43-7156-91FE-153D-2C00A3C26C15}"/>
              </a:ext>
            </a:extLst>
          </p:cNvPr>
          <p:cNvSpPr>
            <a:spLocks noGrp="1"/>
          </p:cNvSpPr>
          <p:nvPr>
            <p:ph type="sldNum" sz="quarter" idx="4"/>
          </p:nvPr>
        </p:nvSpPr>
        <p:spPr/>
        <p:txBody>
          <a:bodyPr/>
          <a:lstStyle/>
          <a:p>
            <a:fld id="{1D93BD3E-1E9A-4970-A6F7-E7AC52762E0C}" type="slidenum">
              <a:rPr lang="en-US" smtClean="0"/>
              <a:pPr/>
              <a:t>9</a:t>
            </a:fld>
            <a:endParaRPr lang="en-US" dirty="0"/>
          </a:p>
        </p:txBody>
      </p:sp>
    </p:spTree>
    <p:extLst>
      <p:ext uri="{BB962C8B-B14F-4D97-AF65-F5344CB8AC3E}">
        <p14:creationId xmlns:p14="http://schemas.microsoft.com/office/powerpoint/2010/main" val="2098974054"/>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2" ma:contentTypeDescription="Create a new document." ma:contentTypeScope="" ma:versionID="63b4750df494f1e899998ba0dd64b591">
  <xsd:schema xmlns:xsd="http://www.w3.org/2001/XMLSchema" xmlns:xs="http://www.w3.org/2001/XMLSchema" xmlns:p="http://schemas.microsoft.com/office/2006/metadata/properties" xmlns:ns2="c34af464-7aa1-4edd-9be4-83dffc1cb926" targetNamespace="http://schemas.microsoft.com/office/2006/metadata/properties" ma:root="true" ma:fieldsID="26b17897b0dee42c4ef932dfddf4050e"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43EB0A4-50A9-4E33-98AC-BC2B61C8A1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0E9AA12-8AF9-4AA6-90FE-24669859CDF3}">
  <ds:schemaRefs>
    <ds:schemaRef ds:uri="http://schemas.microsoft.com/office/2006/documentManagement/types"/>
    <ds:schemaRef ds:uri="http://purl.org/dc/dcmitype/"/>
    <ds:schemaRef ds:uri="http://schemas.microsoft.com/office/infopath/2007/PartnerControls"/>
    <ds:schemaRef ds:uri="http://purl.org/dc/elements/1.1/"/>
    <ds:schemaRef ds:uri="c34af464-7aa1-4edd-9be4-83dffc1cb926"/>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E4A68982-DD5D-44FD-B77F-4C531465F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26747</TotalTime>
  <Words>1021</Words>
  <Application>Microsoft Office PowerPoint</Application>
  <PresentationFormat>On-screen Show (4:3)</PresentationFormat>
  <Paragraphs>133</Paragraphs>
  <Slides>12</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Courier New</vt:lpstr>
      <vt:lpstr>Wingdings</vt:lpstr>
      <vt:lpstr>1_Custom Design</vt:lpstr>
      <vt:lpstr>Office Theme</vt:lpstr>
      <vt:lpstr>PowerPoint Presentation</vt:lpstr>
      <vt:lpstr>Overview</vt:lpstr>
      <vt:lpstr>Project Need</vt:lpstr>
      <vt:lpstr>Comparison of Project Options</vt:lpstr>
      <vt:lpstr>Tier 1 Project Requirement</vt:lpstr>
      <vt:lpstr>Sub-synchronous Resonance Assessment</vt:lpstr>
      <vt:lpstr>Congestion Analysis and Sensitivity Analysis</vt:lpstr>
      <vt:lpstr>Dynamic Stability Analysis</vt:lpstr>
      <vt:lpstr>ERCOT Recommendation</vt:lpstr>
      <vt:lpstr>ERCOT Recommendation</vt:lpstr>
      <vt:lpstr>ERCOT Recommendation</vt:lpstr>
      <vt:lpstr>Appendix A – G-1 Generators and X-1 Transformers</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Golen, Robert</cp:lastModifiedBy>
  <cp:revision>502</cp:revision>
  <cp:lastPrinted>2016-01-21T20:53:15Z</cp:lastPrinted>
  <dcterms:created xsi:type="dcterms:W3CDTF">2016-01-21T15:20:31Z</dcterms:created>
  <dcterms:modified xsi:type="dcterms:W3CDTF">2026-03-18T16:50:28Z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2023-11-03T13:53:14Z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29e4a045-60a8-428a-983f-5e5435e88267</vt:lpwstr>
  </property>
  <property fmtid="{D5CDD505-2E9C-101B-9397-08002B2CF9AE}" pid="9" name="MSIP_Label_7084cbda-52b8-46fb-a7b7-cb5bd465ed85_ContentBits">
    <vt:lpwstr>0</vt:lpwstr>
  </property>
</Properties>
</file>