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4">
  <p:sldMasterIdLst>
    <p:sldMasterId id="2147483653" r:id="rId4"/>
    <p:sldMasterId id="2147483648" r:id="rId5"/>
  </p:sldMasterIdLst>
  <p:notesMasterIdLst>
    <p:notesMasterId r:id="rId30"/>
  </p:notesMasterIdLst>
  <p:handoutMasterIdLst>
    <p:handoutMasterId r:id="rId31"/>
  </p:handoutMasterIdLst>
  <p:sldIdLst>
    <p:sldId id="268" r:id="rId6"/>
    <p:sldId id="397" r:id="rId7"/>
    <p:sldId id="494" r:id="rId8"/>
    <p:sldId id="613" r:id="rId9"/>
    <p:sldId id="614" r:id="rId10"/>
    <p:sldId id="576" r:id="rId11"/>
    <p:sldId id="493" r:id="rId12"/>
    <p:sldId id="499" r:id="rId13"/>
    <p:sldId id="482" r:id="rId14"/>
    <p:sldId id="577" r:id="rId15"/>
    <p:sldId id="496" r:id="rId16"/>
    <p:sldId id="599" r:id="rId17"/>
    <p:sldId id="602" r:id="rId18"/>
    <p:sldId id="485" r:id="rId19"/>
    <p:sldId id="603" r:id="rId20"/>
    <p:sldId id="604" r:id="rId21"/>
    <p:sldId id="605" r:id="rId22"/>
    <p:sldId id="606" r:id="rId23"/>
    <p:sldId id="607" r:id="rId24"/>
    <p:sldId id="608" r:id="rId25"/>
    <p:sldId id="609" r:id="rId26"/>
    <p:sldId id="610" r:id="rId27"/>
    <p:sldId id="611" r:id="rId28"/>
    <p:sldId id="612" r:id="rId2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790F16-BFD2-D0B5-B6B6-BF5542BA1775}" name="Gnanam, Prabhu" initials="GP" userId="S::Gnanaprabhu.Gnanam@ercot.com::d03f8348-7b6f-4b0c-9d33-21c06bcfa775" providerId="AD"/>
  <p188:author id="{F62FE15F-B24D-923F-93DA-036D91E4413F}" name="Ahmed, Tanzila" initials="AT" userId="S::Tanzila.Ahmed@ercot.com::ea06b024-ef11-47eb-8d9d-0be56109653e" providerId="AD"/>
  <p188:author id="{B39AE3CA-EB25-4CD9-9453-942A94071548}" name="Golen, Robert" initials="RG" userId="S::Robert.Golen@ercot.com::71f8c5a0-fca0-4b34-9386-d3f89548f9f2" providerId="AD"/>
  <p188:author id="{2DE3ACE0-512C-E763-A179-CB464EA16886}" name="Holland, Caleb" initials="HC" userId="S::Caleb.Holland2@ercot.com::e6ba0c94-39b1-46e8-bff2-a2436d4cb86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5B6770"/>
    <a:srgbClr val="59656E"/>
    <a:srgbClr val="969DA3"/>
    <a:srgbClr val="5A666F"/>
    <a:srgbClr val="FFD000"/>
    <a:srgbClr val="FBB56F"/>
    <a:srgbClr val="01B8F5"/>
    <a:srgbClr val="EFF0F0"/>
    <a:srgbClr val="B39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3420" autoAdjust="0"/>
  </p:normalViewPr>
  <p:slideViewPr>
    <p:cSldViewPr snapToGrid="0" showGuides="1">
      <p:cViewPr varScale="1">
        <p:scale>
          <a:sx n="102" d="100"/>
          <a:sy n="102" d="100"/>
        </p:scale>
        <p:origin x="1920" y="318"/>
      </p:cViewPr>
      <p:guideLst>
        <p:guide orient="horz" pos="2160"/>
        <p:guide pos="2880"/>
      </p:guideLst>
    </p:cSldViewPr>
  </p:slideViewPr>
  <p:notesTextViewPr>
    <p:cViewPr>
      <p:scale>
        <a:sx n="3" d="2"/>
        <a:sy n="3" d="2"/>
      </p:scale>
      <p:origin x="0" y="0"/>
    </p:cViewPr>
  </p:notesTextViewPr>
  <p:notesViewPr>
    <p:cSldViewPr snapToGrid="0" showGuides="1">
      <p:cViewPr varScale="1">
        <p:scale>
          <a:sx n="95" d="100"/>
          <a:sy n="95" d="100"/>
        </p:scale>
        <p:origin x="3534"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750BF31-E9A8-4E88-81E7-44C5092290FC}" type="datetimeFigureOut">
              <a:rPr lang="en-US" smtClean="0"/>
              <a:t>3/25/2026</a:t>
            </a:fld>
            <a:endParaRPr lang="en-US" dirty="0"/>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2FB2BDB1-E95E-402D-B2EB-CA9CC1A3958C}" type="slidenum">
              <a:rPr lang="en-US" smtClean="0"/>
              <a:t>‹#›</a:t>
            </a:fld>
            <a:endParaRPr lang="en-US" dirty="0"/>
          </a:p>
        </p:txBody>
      </p:sp>
    </p:spTree>
    <p:extLst>
      <p:ext uri="{BB962C8B-B14F-4D97-AF65-F5344CB8AC3E}">
        <p14:creationId xmlns:p14="http://schemas.microsoft.com/office/powerpoint/2010/main" val="1109219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7EFB637-CCC9-4803-8851-F6915048CBB4}" type="datetimeFigureOut">
              <a:rPr lang="en-US" smtClean="0"/>
              <a:t>3/25/2026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62AC51D-6DAA-4455-8EA7-D54B64909A85}" type="slidenum">
              <a:rPr lang="en-US" smtClean="0"/>
              <a:t>‹#›</a:t>
            </a:fld>
            <a:endParaRPr lang="en-US" dirty="0"/>
          </a:p>
        </p:txBody>
      </p:sp>
    </p:spTree>
    <p:extLst>
      <p:ext uri="{BB962C8B-B14F-4D97-AF65-F5344CB8AC3E}">
        <p14:creationId xmlns:p14="http://schemas.microsoft.com/office/powerpoint/2010/main" val="31305930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US" dirty="0"/>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62AC51D-6DAA-4455-8EA7-D54B64909A85}" type="slidenum">
              <a:rPr lang="en-US" smtClean="0"/>
              <a:t>14</a:t>
            </a:fld>
            <a:endParaRPr lang="en-US" dirty="0"/>
          </a:p>
        </p:txBody>
      </p:sp>
    </p:spTree>
    <p:extLst>
      <p:ext uri="{BB962C8B-B14F-4D97-AF65-F5344CB8AC3E}">
        <p14:creationId xmlns:p14="http://schemas.microsoft.com/office/powerpoint/2010/main" val="25591066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B5B11-6127-9796-7DBE-B660203937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85E17E-238C-927F-A631-2994E49D082D}"/>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27B414AA-2469-15BD-92FB-50FD0C7BD54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07C578C-1F81-7F17-9849-544F4C4B8B23}"/>
              </a:ext>
            </a:extLst>
          </p:cNvPr>
          <p:cNvSpPr>
            <a:spLocks noGrp="1"/>
          </p:cNvSpPr>
          <p:nvPr>
            <p:ph type="sldNum" sz="quarter" idx="5"/>
          </p:nvPr>
        </p:nvSpPr>
        <p:spPr/>
        <p:txBody>
          <a:bodyPr/>
          <a:lstStyle/>
          <a:p>
            <a:fld id="{F62AC51D-6DAA-4455-8EA7-D54B64909A85}" type="slidenum">
              <a:rPr lang="en-US" smtClean="0"/>
              <a:t>23</a:t>
            </a:fld>
            <a:endParaRPr lang="en-US" dirty="0"/>
          </a:p>
        </p:txBody>
      </p:sp>
    </p:spTree>
    <p:extLst>
      <p:ext uri="{BB962C8B-B14F-4D97-AF65-F5344CB8AC3E}">
        <p14:creationId xmlns:p14="http://schemas.microsoft.com/office/powerpoint/2010/main" val="543516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2376F-5587-149D-04DE-A93CB4E103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94D35F-E569-4CB7-6BBC-9160EC064D9B}"/>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91C0984A-DB88-6E34-45A9-17D7007D3F3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7CD0074-682A-067C-D8C7-C6068F5F0057}"/>
              </a:ext>
            </a:extLst>
          </p:cNvPr>
          <p:cNvSpPr>
            <a:spLocks noGrp="1"/>
          </p:cNvSpPr>
          <p:nvPr>
            <p:ph type="sldNum" sz="quarter" idx="5"/>
          </p:nvPr>
        </p:nvSpPr>
        <p:spPr/>
        <p:txBody>
          <a:bodyPr/>
          <a:lstStyle/>
          <a:p>
            <a:fld id="{F62AC51D-6DAA-4455-8EA7-D54B64909A85}" type="slidenum">
              <a:rPr lang="en-US" smtClean="0"/>
              <a:t>24</a:t>
            </a:fld>
            <a:endParaRPr lang="en-US" dirty="0"/>
          </a:p>
        </p:txBody>
      </p:sp>
    </p:spTree>
    <p:extLst>
      <p:ext uri="{BB962C8B-B14F-4D97-AF65-F5344CB8AC3E}">
        <p14:creationId xmlns:p14="http://schemas.microsoft.com/office/powerpoint/2010/main" val="475197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030D7-4FA4-2C52-FDA4-D53C95F04D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398B61-A25F-FE58-A646-1663E3C0F732}"/>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69255867-DBD4-1EDA-D890-AEE1139F6ED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8170DD9-5A84-79A5-4138-B3D0210065C1}"/>
              </a:ext>
            </a:extLst>
          </p:cNvPr>
          <p:cNvSpPr>
            <a:spLocks noGrp="1"/>
          </p:cNvSpPr>
          <p:nvPr>
            <p:ph type="sldNum" sz="quarter" idx="5"/>
          </p:nvPr>
        </p:nvSpPr>
        <p:spPr/>
        <p:txBody>
          <a:bodyPr/>
          <a:lstStyle/>
          <a:p>
            <a:fld id="{F62AC51D-6DAA-4455-8EA7-D54B64909A85}" type="slidenum">
              <a:rPr lang="en-US" smtClean="0"/>
              <a:t>15</a:t>
            </a:fld>
            <a:endParaRPr lang="en-US" dirty="0"/>
          </a:p>
        </p:txBody>
      </p:sp>
    </p:spTree>
    <p:extLst>
      <p:ext uri="{BB962C8B-B14F-4D97-AF65-F5344CB8AC3E}">
        <p14:creationId xmlns:p14="http://schemas.microsoft.com/office/powerpoint/2010/main" val="915230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BB5A6E-D57E-273F-96F5-F91279E17F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4977D75-4346-5A29-1B6E-F2C00E496378}"/>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170265EF-99EB-A4FD-7B2F-F44A28030ED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0797D77-55B6-7CE1-F0A5-0DA8F2F09516}"/>
              </a:ext>
            </a:extLst>
          </p:cNvPr>
          <p:cNvSpPr>
            <a:spLocks noGrp="1"/>
          </p:cNvSpPr>
          <p:nvPr>
            <p:ph type="sldNum" sz="quarter" idx="5"/>
          </p:nvPr>
        </p:nvSpPr>
        <p:spPr/>
        <p:txBody>
          <a:bodyPr/>
          <a:lstStyle/>
          <a:p>
            <a:fld id="{F62AC51D-6DAA-4455-8EA7-D54B64909A85}" type="slidenum">
              <a:rPr lang="en-US" smtClean="0"/>
              <a:t>16</a:t>
            </a:fld>
            <a:endParaRPr lang="en-US" dirty="0"/>
          </a:p>
        </p:txBody>
      </p:sp>
    </p:spTree>
    <p:extLst>
      <p:ext uri="{BB962C8B-B14F-4D97-AF65-F5344CB8AC3E}">
        <p14:creationId xmlns:p14="http://schemas.microsoft.com/office/powerpoint/2010/main" val="36428857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2CA336-1CD9-032C-B332-2C630AF730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A97B41-9A62-BF43-32FC-DBC2FA1520F7}"/>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4EDEED28-D56A-8B8A-F841-00ED1D178F7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161CD47-2191-BB33-5FF6-04B5C428B28A}"/>
              </a:ext>
            </a:extLst>
          </p:cNvPr>
          <p:cNvSpPr>
            <a:spLocks noGrp="1"/>
          </p:cNvSpPr>
          <p:nvPr>
            <p:ph type="sldNum" sz="quarter" idx="5"/>
          </p:nvPr>
        </p:nvSpPr>
        <p:spPr/>
        <p:txBody>
          <a:bodyPr/>
          <a:lstStyle/>
          <a:p>
            <a:fld id="{F62AC51D-6DAA-4455-8EA7-D54B64909A85}" type="slidenum">
              <a:rPr lang="en-US" smtClean="0"/>
              <a:t>17</a:t>
            </a:fld>
            <a:endParaRPr lang="en-US" dirty="0"/>
          </a:p>
        </p:txBody>
      </p:sp>
    </p:spTree>
    <p:extLst>
      <p:ext uri="{BB962C8B-B14F-4D97-AF65-F5344CB8AC3E}">
        <p14:creationId xmlns:p14="http://schemas.microsoft.com/office/powerpoint/2010/main" val="3946571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70F66-F77C-02EC-3A01-FED423AD6A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A9D4FF-2A95-7E52-AECD-0ADBDBB9CA1F}"/>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8AA6B70A-E390-8008-5E39-C7D80252180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920ED14-0D1E-37B9-BD24-D67759432FCF}"/>
              </a:ext>
            </a:extLst>
          </p:cNvPr>
          <p:cNvSpPr>
            <a:spLocks noGrp="1"/>
          </p:cNvSpPr>
          <p:nvPr>
            <p:ph type="sldNum" sz="quarter" idx="5"/>
          </p:nvPr>
        </p:nvSpPr>
        <p:spPr/>
        <p:txBody>
          <a:bodyPr/>
          <a:lstStyle/>
          <a:p>
            <a:fld id="{F62AC51D-6DAA-4455-8EA7-D54B64909A85}" type="slidenum">
              <a:rPr lang="en-US" smtClean="0"/>
              <a:t>18</a:t>
            </a:fld>
            <a:endParaRPr lang="en-US" dirty="0"/>
          </a:p>
        </p:txBody>
      </p:sp>
    </p:spTree>
    <p:extLst>
      <p:ext uri="{BB962C8B-B14F-4D97-AF65-F5344CB8AC3E}">
        <p14:creationId xmlns:p14="http://schemas.microsoft.com/office/powerpoint/2010/main" val="3301510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CD715-8A49-1FA7-800F-BDF421D2E8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8094E8-6F2D-5975-7499-833F4258D9D4}"/>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32F2643E-5AFB-E211-AA76-4925BDCBBB3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4E3121E-0F6B-EF59-A8AC-BD2E1E9E1886}"/>
              </a:ext>
            </a:extLst>
          </p:cNvPr>
          <p:cNvSpPr>
            <a:spLocks noGrp="1"/>
          </p:cNvSpPr>
          <p:nvPr>
            <p:ph type="sldNum" sz="quarter" idx="5"/>
          </p:nvPr>
        </p:nvSpPr>
        <p:spPr/>
        <p:txBody>
          <a:bodyPr/>
          <a:lstStyle/>
          <a:p>
            <a:fld id="{F62AC51D-6DAA-4455-8EA7-D54B64909A85}" type="slidenum">
              <a:rPr lang="en-US" smtClean="0"/>
              <a:t>19</a:t>
            </a:fld>
            <a:endParaRPr lang="en-US" dirty="0"/>
          </a:p>
        </p:txBody>
      </p:sp>
    </p:spTree>
    <p:extLst>
      <p:ext uri="{BB962C8B-B14F-4D97-AF65-F5344CB8AC3E}">
        <p14:creationId xmlns:p14="http://schemas.microsoft.com/office/powerpoint/2010/main" val="2608055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66C3D-577B-7292-DCCF-A6D603AEE7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53DDAD-328B-8653-121F-41427A32E10F}"/>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F5F0C143-91AB-4DA5-F679-E2CB54F9ECFF}"/>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A97BC17-1741-5319-8C41-7519EA3155E4}"/>
              </a:ext>
            </a:extLst>
          </p:cNvPr>
          <p:cNvSpPr>
            <a:spLocks noGrp="1"/>
          </p:cNvSpPr>
          <p:nvPr>
            <p:ph type="sldNum" sz="quarter" idx="5"/>
          </p:nvPr>
        </p:nvSpPr>
        <p:spPr/>
        <p:txBody>
          <a:bodyPr/>
          <a:lstStyle/>
          <a:p>
            <a:fld id="{F62AC51D-6DAA-4455-8EA7-D54B64909A85}" type="slidenum">
              <a:rPr lang="en-US" smtClean="0"/>
              <a:t>20</a:t>
            </a:fld>
            <a:endParaRPr lang="en-US" dirty="0"/>
          </a:p>
        </p:txBody>
      </p:sp>
    </p:spTree>
    <p:extLst>
      <p:ext uri="{BB962C8B-B14F-4D97-AF65-F5344CB8AC3E}">
        <p14:creationId xmlns:p14="http://schemas.microsoft.com/office/powerpoint/2010/main" val="26897071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ADE8A3-8945-AD7D-1CA0-F1EB0451D0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FA0E76-B60A-2DF5-90BB-3EEC3D96B1FA}"/>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4929C536-12A3-59ED-D190-B3985B2D202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8E4F76F-1B37-528F-D647-50E911E787D9}"/>
              </a:ext>
            </a:extLst>
          </p:cNvPr>
          <p:cNvSpPr>
            <a:spLocks noGrp="1"/>
          </p:cNvSpPr>
          <p:nvPr>
            <p:ph type="sldNum" sz="quarter" idx="5"/>
          </p:nvPr>
        </p:nvSpPr>
        <p:spPr/>
        <p:txBody>
          <a:bodyPr/>
          <a:lstStyle/>
          <a:p>
            <a:fld id="{F62AC51D-6DAA-4455-8EA7-D54B64909A85}" type="slidenum">
              <a:rPr lang="en-US" smtClean="0"/>
              <a:t>21</a:t>
            </a:fld>
            <a:endParaRPr lang="en-US" dirty="0"/>
          </a:p>
        </p:txBody>
      </p:sp>
    </p:spTree>
    <p:extLst>
      <p:ext uri="{BB962C8B-B14F-4D97-AF65-F5344CB8AC3E}">
        <p14:creationId xmlns:p14="http://schemas.microsoft.com/office/powerpoint/2010/main" val="1475399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91C4F-782C-DF32-38F0-897A753550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F92CA4-1CCC-DEE5-BE02-0EE65272F212}"/>
              </a:ext>
            </a:extLst>
          </p:cNvPr>
          <p:cNvSpPr>
            <a:spLocks noGrp="1" noRot="1" noChangeAspect="1"/>
          </p:cNvSpPr>
          <p:nvPr>
            <p:ph type="sldImg"/>
          </p:nvPr>
        </p:nvSpPr>
        <p:spPr/>
        <p:txBody>
          <a:bodyPr/>
          <a:lstStyle/>
          <a:p>
            <a:endParaRPr lang="en-US" dirty="0"/>
          </a:p>
        </p:txBody>
      </p:sp>
      <p:sp>
        <p:nvSpPr>
          <p:cNvPr id="3" name="Notes Placeholder 2">
            <a:extLst>
              <a:ext uri="{FF2B5EF4-FFF2-40B4-BE49-F238E27FC236}">
                <a16:creationId xmlns:a16="http://schemas.microsoft.com/office/drawing/2014/main" id="{2E4F7B57-034C-4128-9009-81AD0D91403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9DEFBE0-6F0D-A6C4-5BEB-6D5DB371F9E8}"/>
              </a:ext>
            </a:extLst>
          </p:cNvPr>
          <p:cNvSpPr>
            <a:spLocks noGrp="1"/>
          </p:cNvSpPr>
          <p:nvPr>
            <p:ph type="sldNum" sz="quarter" idx="5"/>
          </p:nvPr>
        </p:nvSpPr>
        <p:spPr/>
        <p:txBody>
          <a:bodyPr/>
          <a:lstStyle/>
          <a:p>
            <a:fld id="{F62AC51D-6DAA-4455-8EA7-D54B64909A85}" type="slidenum">
              <a:rPr lang="en-US" smtClean="0"/>
              <a:t>22</a:t>
            </a:fld>
            <a:endParaRPr lang="en-US" dirty="0"/>
          </a:p>
        </p:txBody>
      </p:sp>
    </p:spTree>
    <p:extLst>
      <p:ext uri="{BB962C8B-B14F-4D97-AF65-F5344CB8AC3E}">
        <p14:creationId xmlns:p14="http://schemas.microsoft.com/office/powerpoint/2010/main" val="1314700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0580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257800"/>
          </a:xfrm>
          <a:prstGeom prst="rect">
            <a:avLst/>
          </a:prstGeom>
        </p:spPr>
        <p:txBody>
          <a:bodyPr/>
          <a:lstStyle>
            <a:lvl1pPr algn="just">
              <a:spcBef>
                <a:spcPts val="1200"/>
              </a:spcBef>
              <a:defRPr sz="2200">
                <a:solidFill>
                  <a:schemeClr val="tx2"/>
                </a:solidFill>
              </a:defRPr>
            </a:lvl1pPr>
            <a:lvl2pPr algn="just">
              <a:spcBef>
                <a:spcPts val="600"/>
              </a:spcBef>
              <a:defRPr sz="1800">
                <a:solidFill>
                  <a:schemeClr val="tx2"/>
                </a:solidFill>
              </a:defRPr>
            </a:lvl2pPr>
            <a:lvl3pPr marL="1143000" indent="-228600" algn="just">
              <a:spcBef>
                <a:spcPts val="600"/>
              </a:spcBef>
              <a:buFont typeface="Courier New" panose="02070309020205020404" pitchFamily="49" charset="0"/>
              <a:buChar char="o"/>
              <a:defRPr sz="1600">
                <a:solidFill>
                  <a:schemeClr val="tx2"/>
                </a:solidFill>
              </a:defRPr>
            </a:lvl3pPr>
            <a:lvl4pPr marL="1600200" indent="-228600" algn="just">
              <a:spcBef>
                <a:spcPts val="600"/>
              </a:spcBef>
              <a:buFont typeface="Wingdings" panose="05000000000000000000" pitchFamily="2" charset="2"/>
              <a:buChar char="§"/>
              <a:defRPr sz="1400">
                <a:solidFill>
                  <a:schemeClr val="tx2"/>
                </a:solidFill>
              </a:defRPr>
            </a:lvl4pPr>
            <a:lvl5pPr algn="just">
              <a:spcBef>
                <a:spcPts val="600"/>
              </a:spcBef>
              <a:defRPr sz="12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2743200" y="6553200"/>
            <a:ext cx="4038600" cy="228600"/>
          </a:xfrm>
        </p:spPr>
        <p:txBody>
          <a:bodyPr/>
          <a:lstStyle/>
          <a:p>
            <a:r>
              <a:rPr lang="en-US" dirty="0"/>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368791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a:solidFill>
                  <a:schemeClr val="tx2"/>
                </a:solidFill>
              </a:defRPr>
            </a:lvl1pPr>
          </a:lstStyle>
          <a:p>
            <a:r>
              <a:rPr lang="en-US" dirty="0"/>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p:txBody>
          <a:bodyPr/>
          <a:lstStyle/>
          <a:p>
            <a:r>
              <a:rPr lang="en-US" dirty="0"/>
              <a:t>Footer text goes here.</a:t>
            </a:r>
          </a:p>
        </p:txBody>
      </p:sp>
      <p:sp>
        <p:nvSpPr>
          <p:cNvPr id="7"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15744571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3" name="Content Placeholder 2"/>
          <p:cNvSpPr>
            <a:spLocks noGrp="1"/>
          </p:cNvSpPr>
          <p:nvPr>
            <p:ph idx="1"/>
          </p:nvPr>
        </p:nvSpPr>
        <p:spPr>
          <a:xfrm>
            <a:off x="304800" y="990600"/>
            <a:ext cx="8534400" cy="5257800"/>
          </a:xfrm>
          <a:prstGeom prst="rect">
            <a:avLst/>
          </a:prstGeom>
        </p:spPr>
        <p:txBody>
          <a:bodyPr/>
          <a:lstStyle>
            <a:lvl1pPr algn="just">
              <a:spcBef>
                <a:spcPts val="1200"/>
              </a:spcBef>
              <a:defRPr sz="2200">
                <a:solidFill>
                  <a:schemeClr val="tx2"/>
                </a:solidFill>
              </a:defRPr>
            </a:lvl1pPr>
            <a:lvl2pPr algn="just">
              <a:spcBef>
                <a:spcPts val="600"/>
              </a:spcBef>
              <a:defRPr sz="1800">
                <a:solidFill>
                  <a:schemeClr val="tx2"/>
                </a:solidFill>
              </a:defRPr>
            </a:lvl2pPr>
            <a:lvl3pPr marL="1143000" indent="-228600" algn="just">
              <a:spcBef>
                <a:spcPts val="600"/>
              </a:spcBef>
              <a:buFont typeface="Courier New" panose="02070309020205020404" pitchFamily="49" charset="0"/>
              <a:buChar char="o"/>
              <a:defRPr sz="1600">
                <a:solidFill>
                  <a:schemeClr val="tx2"/>
                </a:solidFill>
              </a:defRPr>
            </a:lvl3pPr>
            <a:lvl4pPr marL="1600200" indent="-228600" algn="just">
              <a:spcBef>
                <a:spcPts val="600"/>
              </a:spcBef>
              <a:buFont typeface="Wingdings" panose="05000000000000000000" pitchFamily="2" charset="2"/>
              <a:buChar char="§"/>
              <a:defRPr sz="1400">
                <a:solidFill>
                  <a:schemeClr val="tx2"/>
                </a:solidFill>
              </a:defRPr>
            </a:lvl4pPr>
            <a:lvl5pPr algn="just">
              <a:spcBef>
                <a:spcPts val="600"/>
              </a:spcBef>
              <a:defRPr sz="1200">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p:cNvSpPr>
            <a:spLocks noGrp="1"/>
          </p:cNvSpPr>
          <p:nvPr>
            <p:ph type="ftr" sz="quarter" idx="11"/>
          </p:nvPr>
        </p:nvSpPr>
        <p:spPr>
          <a:xfrm>
            <a:off x="2743200" y="6553200"/>
            <a:ext cx="4038600" cy="228600"/>
          </a:xfrm>
        </p:spPr>
        <p:txBody>
          <a:bodyPr/>
          <a:lstStyle/>
          <a:p>
            <a:r>
              <a:rPr lang="en-US" dirty="0"/>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2790084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a:t>Footer text goes here.</a:t>
            </a:r>
          </a:p>
        </p:txBody>
      </p:sp>
      <p:sp>
        <p:nvSpPr>
          <p:cNvPr id="4" name="Slide Number Placeholder 3"/>
          <p:cNvSpPr>
            <a:spLocks noGrp="1"/>
          </p:cNvSpPr>
          <p:nvPr>
            <p:ph type="sldNum" sz="quarter" idx="11"/>
          </p:nvPr>
        </p:nvSpPr>
        <p:spPr/>
        <p:txBody>
          <a:bodyPr/>
          <a:lstStyle/>
          <a:p>
            <a:fld id="{1D93BD3E-1E9A-4970-A6F7-E7AC52762E0C}" type="slidenum">
              <a:rPr lang="en-US" smtClean="0"/>
              <a:pPr/>
              <a:t>‹#›</a:t>
            </a:fld>
            <a:endParaRPr lang="en-US" dirty="0"/>
          </a:p>
        </p:txBody>
      </p:sp>
      <p:sp>
        <p:nvSpPr>
          <p:cNvPr id="5" name="Content Placeholder 4"/>
          <p:cNvSpPr>
            <a:spLocks noGrp="1"/>
          </p:cNvSpPr>
          <p:nvPr>
            <p:ph sz="half" idx="1"/>
          </p:nvPr>
        </p:nvSpPr>
        <p:spPr>
          <a:xfrm>
            <a:off x="628650" y="990600"/>
            <a:ext cx="3886200" cy="5257799"/>
          </a:xfrm>
          <a:prstGeom prst="rect">
            <a:avLst/>
          </a:prstGeom>
        </p:spPr>
        <p:txBody>
          <a:bodyPr/>
          <a:lstStyle>
            <a:lvl1pPr algn="just">
              <a:defRPr sz="2400">
                <a:solidFill>
                  <a:schemeClr val="tx2"/>
                </a:solidFill>
              </a:defRPr>
            </a:lvl1pPr>
          </a:lstStyle>
          <a:p>
            <a:endParaRPr lang="en-US" dirty="0"/>
          </a:p>
        </p:txBody>
      </p:sp>
      <p:sp>
        <p:nvSpPr>
          <p:cNvPr id="6" name="Content Placeholder 5"/>
          <p:cNvSpPr>
            <a:spLocks noGrp="1"/>
          </p:cNvSpPr>
          <p:nvPr>
            <p:ph sz="half" idx="2"/>
          </p:nvPr>
        </p:nvSpPr>
        <p:spPr>
          <a:xfrm>
            <a:off x="4629150" y="990601"/>
            <a:ext cx="3886200" cy="5257798"/>
          </a:xfrm>
          <a:prstGeom prst="rect">
            <a:avLst/>
          </a:prstGeom>
        </p:spPr>
        <p:txBody>
          <a:bodyPr/>
          <a:lstStyle>
            <a:lvl1pPr algn="just">
              <a:defRPr sz="2400">
                <a:solidFill>
                  <a:schemeClr val="tx2"/>
                </a:solidFill>
              </a:defRPr>
            </a:lvl1pPr>
          </a:lstStyle>
          <a:p>
            <a:endParaRPr lang="en-US"/>
          </a:p>
        </p:txBody>
      </p:sp>
      <p:sp>
        <p:nvSpPr>
          <p:cNvPr id="7" name="Title 1"/>
          <p:cNvSpPr>
            <a:spLocks noGrp="1"/>
          </p:cNvSpPr>
          <p:nvPr>
            <p:ph type="title"/>
          </p:nvPr>
        </p:nvSpPr>
        <p:spPr>
          <a:xfrm>
            <a:off x="381000" y="243682"/>
            <a:ext cx="8458200" cy="518318"/>
          </a:xfrm>
          <a:prstGeom prst="rect">
            <a:avLst/>
          </a:prstGeom>
        </p:spPr>
        <p:txBody>
          <a:bodyPr/>
          <a:lstStyle>
            <a:lvl1pPr algn="l">
              <a:defRPr sz="2800" b="1">
                <a:solidFill>
                  <a:schemeClr val="accent1"/>
                </a:solidFill>
              </a:defRPr>
            </a:lvl1pPr>
          </a:lstStyle>
          <a:p>
            <a:r>
              <a:rPr lang="en-US" dirty="0"/>
              <a:t>Click to edit Master title style</a:t>
            </a:r>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7647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22A4159-E376-4688-8253-2AA58237E617}"/>
              </a:ext>
            </a:extLst>
          </p:cNvPr>
          <p:cNvSpPr>
            <a:spLocks noGrp="1"/>
          </p:cNvSpPr>
          <p:nvPr>
            <p:ph type="ftr" sz="quarter" idx="10"/>
          </p:nvPr>
        </p:nvSpPr>
        <p:spPr/>
        <p:txBody>
          <a:bodyPr/>
          <a:lstStyle/>
          <a:p>
            <a:r>
              <a:rPr lang="en-US" dirty="0"/>
              <a:t>Footer text goes here.</a:t>
            </a:r>
          </a:p>
        </p:txBody>
      </p:sp>
      <p:sp>
        <p:nvSpPr>
          <p:cNvPr id="4" name="Slide Number Placeholder 3">
            <a:extLst>
              <a:ext uri="{FF2B5EF4-FFF2-40B4-BE49-F238E27FC236}">
                <a16:creationId xmlns:a16="http://schemas.microsoft.com/office/drawing/2014/main" id="{85A1BC46-C9FA-433A-9D79-A5565213A222}"/>
              </a:ext>
            </a:extLst>
          </p:cNvPr>
          <p:cNvSpPr>
            <a:spLocks noGrp="1"/>
          </p:cNvSpPr>
          <p:nvPr>
            <p:ph type="sldNum" sz="quarter" idx="11"/>
          </p:nvPr>
        </p:nvSpPr>
        <p:spPr/>
        <p:txBody>
          <a:bodyPr/>
          <a:lstStyle/>
          <a:p>
            <a:fld id="{1D93BD3E-1E9A-4970-A6F7-E7AC52762E0C}" type="slidenum">
              <a:rPr lang="en-US" smtClean="0"/>
              <a:pPr/>
              <a:t>‹#›</a:t>
            </a:fld>
            <a:endParaRPr lang="en-US" dirty="0"/>
          </a:p>
        </p:txBody>
      </p:sp>
      <p:sp>
        <p:nvSpPr>
          <p:cNvPr id="6" name="TextBox 5">
            <a:extLst>
              <a:ext uri="{FF2B5EF4-FFF2-40B4-BE49-F238E27FC236}">
                <a16:creationId xmlns:a16="http://schemas.microsoft.com/office/drawing/2014/main" id="{19251A15-5BA5-48ED-87D0-D9B820C6915D}"/>
              </a:ext>
            </a:extLst>
          </p:cNvPr>
          <p:cNvSpPr txBox="1"/>
          <p:nvPr userDrawn="1"/>
        </p:nvSpPr>
        <p:spPr>
          <a:xfrm>
            <a:off x="628650" y="4777707"/>
            <a:ext cx="7886700" cy="400110"/>
          </a:xfrm>
          <a:prstGeom prst="rect">
            <a:avLst/>
          </a:prstGeom>
          <a:noFill/>
        </p:spPr>
        <p:txBody>
          <a:bodyPr wrap="square">
            <a:spAutoFit/>
          </a:bodyPr>
          <a:lstStyle/>
          <a:p>
            <a:pPr algn="ctr"/>
            <a:r>
              <a:rPr lang="en-US" sz="2000" dirty="0">
                <a:solidFill>
                  <a:srgbClr val="5B6770"/>
                </a:solidFill>
                <a:latin typeface="+mn-lt"/>
              </a:rPr>
              <a:t>Stakeholder comments also welcomed through:</a:t>
            </a:r>
          </a:p>
        </p:txBody>
      </p:sp>
      <p:grpSp>
        <p:nvGrpSpPr>
          <p:cNvPr id="25" name="Group 24">
            <a:extLst>
              <a:ext uri="{FF2B5EF4-FFF2-40B4-BE49-F238E27FC236}">
                <a16:creationId xmlns:a16="http://schemas.microsoft.com/office/drawing/2014/main" id="{946F32AE-6F67-412B-9CCB-8ED8AF43B1FC}"/>
              </a:ext>
            </a:extLst>
          </p:cNvPr>
          <p:cNvGrpSpPr/>
          <p:nvPr userDrawn="1"/>
        </p:nvGrpSpPr>
        <p:grpSpPr>
          <a:xfrm>
            <a:off x="626442" y="1855546"/>
            <a:ext cx="7888908" cy="2541741"/>
            <a:chOff x="626442" y="1855546"/>
            <a:chExt cx="7888908" cy="2541741"/>
          </a:xfrm>
        </p:grpSpPr>
        <p:grpSp>
          <p:nvGrpSpPr>
            <p:cNvPr id="26" name="Group 25">
              <a:extLst>
                <a:ext uri="{FF2B5EF4-FFF2-40B4-BE49-F238E27FC236}">
                  <a16:creationId xmlns:a16="http://schemas.microsoft.com/office/drawing/2014/main" id="{3B5088DD-F857-4F49-B345-0680DE5B5722}"/>
                </a:ext>
              </a:extLst>
            </p:cNvPr>
            <p:cNvGrpSpPr/>
            <p:nvPr userDrawn="1"/>
          </p:nvGrpSpPr>
          <p:grpSpPr>
            <a:xfrm>
              <a:off x="1979518" y="3256708"/>
              <a:ext cx="5001144" cy="1140579"/>
              <a:chOff x="1891295" y="3324718"/>
              <a:chExt cx="5001144" cy="1140579"/>
            </a:xfrm>
          </p:grpSpPr>
          <p:sp>
            <p:nvSpPr>
              <p:cNvPr id="28" name="Thought Bubble: Cloud 27">
                <a:extLst>
                  <a:ext uri="{FF2B5EF4-FFF2-40B4-BE49-F238E27FC236}">
                    <a16:creationId xmlns:a16="http://schemas.microsoft.com/office/drawing/2014/main" id="{782F9F89-298D-47E1-9392-8D84FA4F98A5}"/>
                  </a:ext>
                </a:extLst>
              </p:cNvPr>
              <p:cNvSpPr/>
              <p:nvPr userDrawn="1"/>
            </p:nvSpPr>
            <p:spPr>
              <a:xfrm rot="21250229">
                <a:off x="2818145" y="3440636"/>
                <a:ext cx="1371600" cy="731520"/>
              </a:xfrm>
              <a:prstGeom prst="cloudCallout">
                <a:avLst>
                  <a:gd name="adj1" fmla="val 16924"/>
                  <a:gd name="adj2" fmla="val 119691"/>
                </a:avLst>
              </a:prstGeom>
              <a:solidFill>
                <a:srgbClr val="FFD100">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Lightning Bolt 28">
                <a:extLst>
                  <a:ext uri="{FF2B5EF4-FFF2-40B4-BE49-F238E27FC236}">
                    <a16:creationId xmlns:a16="http://schemas.microsoft.com/office/drawing/2014/main" id="{2871367C-126A-45DC-851B-90FFFC60DE7B}"/>
                  </a:ext>
                </a:extLst>
              </p:cNvPr>
              <p:cNvSpPr/>
              <p:nvPr userDrawn="1"/>
            </p:nvSpPr>
            <p:spPr>
              <a:xfrm rot="20447634" flipH="1">
                <a:off x="4730908" y="3418524"/>
                <a:ext cx="1361529" cy="1046773"/>
              </a:xfrm>
              <a:prstGeom prst="lightningBolt">
                <a:avLst/>
              </a:prstGeom>
              <a:solidFill>
                <a:srgbClr val="FF8200">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Speech Bubble: Rectangle 29">
                <a:extLst>
                  <a:ext uri="{FF2B5EF4-FFF2-40B4-BE49-F238E27FC236}">
                    <a16:creationId xmlns:a16="http://schemas.microsoft.com/office/drawing/2014/main" id="{09F1641C-EA21-48F2-9AAB-0C876F6C8753}"/>
                  </a:ext>
                </a:extLst>
              </p:cNvPr>
              <p:cNvSpPr/>
              <p:nvPr userDrawn="1"/>
            </p:nvSpPr>
            <p:spPr>
              <a:xfrm rot="20856788">
                <a:off x="1891295" y="3580983"/>
                <a:ext cx="1371600" cy="731520"/>
              </a:xfrm>
              <a:prstGeom prst="wedgeRectCallout">
                <a:avLst>
                  <a:gd name="adj1" fmla="val -4730"/>
                  <a:gd name="adj2" fmla="val 107736"/>
                </a:avLst>
              </a:prstGeom>
              <a:solidFill>
                <a:srgbClr val="00AEC7">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0" dirty="0">
                    <a:solidFill>
                      <a:schemeClr val="bg1"/>
                    </a:solidFill>
                  </a:rPr>
                  <a:t>Question?</a:t>
                </a:r>
              </a:p>
            </p:txBody>
          </p:sp>
          <p:sp>
            <p:nvSpPr>
              <p:cNvPr id="31" name="Speech Bubble: Oval 30">
                <a:extLst>
                  <a:ext uri="{FF2B5EF4-FFF2-40B4-BE49-F238E27FC236}">
                    <a16:creationId xmlns:a16="http://schemas.microsoft.com/office/drawing/2014/main" id="{E635AB9F-CB94-48E8-8131-459B38672ED9}"/>
                  </a:ext>
                </a:extLst>
              </p:cNvPr>
              <p:cNvSpPr/>
              <p:nvPr userDrawn="1"/>
            </p:nvSpPr>
            <p:spPr>
              <a:xfrm>
                <a:off x="3818992" y="3324718"/>
                <a:ext cx="1438808" cy="731520"/>
              </a:xfrm>
              <a:prstGeom prst="wedgeEllipseCallout">
                <a:avLst>
                  <a:gd name="adj1" fmla="val -4855"/>
                  <a:gd name="adj2" fmla="val 131714"/>
                </a:avLst>
              </a:prstGeom>
              <a:solidFill>
                <a:srgbClr val="890C58">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Comments?</a:t>
                </a:r>
              </a:p>
            </p:txBody>
          </p:sp>
          <p:sp>
            <p:nvSpPr>
              <p:cNvPr id="32" name="Speech Bubble: Rectangle with Corners Rounded 31">
                <a:extLst>
                  <a:ext uri="{FF2B5EF4-FFF2-40B4-BE49-F238E27FC236}">
                    <a16:creationId xmlns:a16="http://schemas.microsoft.com/office/drawing/2014/main" id="{DCC9CE1B-A89D-4D9B-824F-E4A414A2EECC}"/>
                  </a:ext>
                </a:extLst>
              </p:cNvPr>
              <p:cNvSpPr/>
              <p:nvPr userDrawn="1"/>
            </p:nvSpPr>
            <p:spPr>
              <a:xfrm rot="722962" flipH="1">
                <a:off x="5520839" y="3532991"/>
                <a:ext cx="1371600" cy="731520"/>
              </a:xfrm>
              <a:prstGeom prst="wedgeRoundRectCallout">
                <a:avLst>
                  <a:gd name="adj1" fmla="val -722"/>
                  <a:gd name="adj2" fmla="val 115255"/>
                  <a:gd name="adj3" fmla="val 16667"/>
                </a:avLst>
              </a:prstGeom>
              <a:solidFill>
                <a:srgbClr val="5B6770">
                  <a:alpha val="70000"/>
                </a:srgbClr>
              </a:solidFill>
              <a:ln>
                <a:solidFill>
                  <a:srgbClr val="5B67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Suggestions?</a:t>
                </a:r>
              </a:p>
            </p:txBody>
          </p:sp>
        </p:grpSp>
        <p:pic>
          <p:nvPicPr>
            <p:cNvPr id="27" name="Picture 26">
              <a:extLst>
                <a:ext uri="{FF2B5EF4-FFF2-40B4-BE49-F238E27FC236}">
                  <a16:creationId xmlns:a16="http://schemas.microsoft.com/office/drawing/2014/main" id="{5A102F17-0673-4747-862E-5482A7CF6133}"/>
                </a:ext>
              </a:extLst>
            </p:cNvPr>
            <p:cNvPicPr>
              <a:picLocks noChangeAspect="1"/>
            </p:cNvPicPr>
            <p:nvPr userDrawn="1"/>
          </p:nvPicPr>
          <p:blipFill>
            <a:blip r:embed="rId2"/>
            <a:stretch>
              <a:fillRect/>
            </a:stretch>
          </p:blipFill>
          <p:spPr>
            <a:xfrm>
              <a:off x="626442" y="1855546"/>
              <a:ext cx="7888908" cy="1603387"/>
            </a:xfrm>
            <a:prstGeom prst="rect">
              <a:avLst/>
            </a:prstGeom>
          </p:spPr>
        </p:pic>
      </p:grpSp>
      <p:sp>
        <p:nvSpPr>
          <p:cNvPr id="35" name="Text Placeholder 34">
            <a:extLst>
              <a:ext uri="{FF2B5EF4-FFF2-40B4-BE49-F238E27FC236}">
                <a16:creationId xmlns:a16="http://schemas.microsoft.com/office/drawing/2014/main" id="{1051DB1A-7068-4152-9C37-764D6283B5B3}"/>
              </a:ext>
            </a:extLst>
          </p:cNvPr>
          <p:cNvSpPr>
            <a:spLocks noGrp="1"/>
          </p:cNvSpPr>
          <p:nvPr>
            <p:ph type="body" sz="quarter" idx="12" hasCustomPrompt="1"/>
          </p:nvPr>
        </p:nvSpPr>
        <p:spPr>
          <a:xfrm>
            <a:off x="1522544" y="5172570"/>
            <a:ext cx="6324600" cy="888224"/>
          </a:xfrm>
          <a:prstGeom prst="rect">
            <a:avLst/>
          </a:prstGeom>
        </p:spPr>
        <p:txBody>
          <a:bodyPr/>
          <a:lstStyle>
            <a:lvl1pPr marL="0" indent="0" algn="ctr">
              <a:buNone/>
              <a:defRPr sz="1800">
                <a:solidFill>
                  <a:srgbClr val="5B6770"/>
                </a:solidFill>
              </a:defRPr>
            </a:lvl1pPr>
          </a:lstStyle>
          <a:p>
            <a:pPr lvl="0"/>
            <a:r>
              <a:rPr lang="en-US" dirty="0"/>
              <a:t>Firstname.Lastname@ercot.com</a:t>
            </a:r>
          </a:p>
        </p:txBody>
      </p:sp>
    </p:spTree>
    <p:extLst>
      <p:ext uri="{BB962C8B-B14F-4D97-AF65-F5344CB8AC3E}">
        <p14:creationId xmlns:p14="http://schemas.microsoft.com/office/powerpoint/2010/main" val="18190347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4283897219"/>
      </p:ext>
    </p:extLst>
  </p:cSld>
  <p:clrMap bg1="lt1" tx1="dk1" bg2="lt2" tx2="dk2" accent1="accent1" accent2="accent2" accent3="accent3" accent4="accent4" accent5="accent5" accent6="accent6" hlink="hlink" folHlink="folHlink"/>
  <p:sldLayoutIdLst>
    <p:sldLayoutId id="2147483660" r:id="rId1"/>
    <p:sldLayoutId id="2147483663"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a:t>Footer text goes here.</a:t>
            </a: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0"/>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5" y="6553200"/>
            <a:ext cx="707325" cy="253916"/>
          </a:xfrm>
          <a:prstGeom prst="rect">
            <a:avLst/>
          </a:prstGeom>
          <a:noFill/>
        </p:spPr>
        <p:txBody>
          <a:bodyPr wrap="square" rtlCol="0">
            <a:spAutoFit/>
          </a:bodyPr>
          <a:lstStyle/>
          <a:p>
            <a:pPr algn="l"/>
            <a:r>
              <a:rPr lang="en-US" sz="1000" b="1" baseline="0" dirty="0">
                <a:solidFill>
                  <a:schemeClr val="tx2"/>
                </a:solidFill>
              </a:rPr>
              <a:t>PUBLIC</a:t>
            </a:r>
            <a:endParaRPr lang="en-US" sz="1000" b="1" dirty="0">
              <a:solidFill>
                <a:schemeClr val="tx2"/>
              </a:solidFill>
            </a:endParaRPr>
          </a:p>
        </p:txBody>
      </p:sp>
      <p:sp>
        <p:nvSpPr>
          <p:cNvPr id="13" name="Slide Number Placeholder 5"/>
          <p:cNvSpPr>
            <a:spLocks noGrp="1"/>
          </p:cNvSpPr>
          <p:nvPr>
            <p:ph type="sldNum" sz="quarter" idx="4"/>
          </p:nvPr>
        </p:nvSpPr>
        <p:spPr>
          <a:xfrm>
            <a:off x="8534400" y="6561138"/>
            <a:ext cx="533400" cy="220662"/>
          </a:xfrm>
          <a:prstGeom prst="rect">
            <a:avLst/>
          </a:prstGeom>
        </p:spPr>
        <p:txBody>
          <a:bodyPr vert="horz" lIns="91440" tIns="45720" rIns="91440" bIns="45720" rtlCol="0" anchor="ctr"/>
          <a:lstStyle>
            <a:lvl1pPr algn="ctr">
              <a:defRPr sz="1200">
                <a:solidFill>
                  <a:schemeClr val="tx1">
                    <a:tint val="75000"/>
                  </a:schemeClr>
                </a:solidFill>
              </a:defRPr>
            </a:lvl1pPr>
          </a:lstStyle>
          <a:p>
            <a:fld id="{1D93BD3E-1E9A-4970-A6F7-E7AC52762E0C}" type="slidenum">
              <a:rPr lang="en-US" smtClean="0"/>
              <a:pPr/>
              <a:t>‹#›</a:t>
            </a:fld>
            <a:endParaRPr lang="en-US" dirty="0"/>
          </a:p>
        </p:txBody>
      </p:sp>
    </p:spTree>
    <p:extLst>
      <p:ext uri="{BB962C8B-B14F-4D97-AF65-F5344CB8AC3E}">
        <p14:creationId xmlns:p14="http://schemas.microsoft.com/office/powerpoint/2010/main" val="30589758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2" r:id="rId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657600" y="1804225"/>
            <a:ext cx="5486400" cy="3508653"/>
          </a:xfrm>
          <a:prstGeom prst="rect">
            <a:avLst/>
          </a:prstGeom>
          <a:noFill/>
        </p:spPr>
        <p:txBody>
          <a:bodyPr wrap="square" rtlCol="0">
            <a:spAutoFit/>
          </a:bodyPr>
          <a:lstStyle/>
          <a:p>
            <a:r>
              <a:rPr lang="en-US" sz="2000" b="1" dirty="0">
                <a:solidFill>
                  <a:schemeClr val="tx2"/>
                </a:solidFill>
              </a:rPr>
              <a:t>25RPG004 Oncor Southern DFW Load Interconnection and General Grid Strengthening Project</a:t>
            </a:r>
          </a:p>
          <a:p>
            <a:endParaRPr lang="en-US" dirty="0">
              <a:solidFill>
                <a:schemeClr val="tx2"/>
              </a:solidFill>
            </a:endParaRPr>
          </a:p>
          <a:p>
            <a:r>
              <a:rPr lang="en-US" i="1" dirty="0">
                <a:solidFill>
                  <a:schemeClr val="tx2"/>
                </a:solidFill>
              </a:rPr>
              <a:t>Prabhu</a:t>
            </a:r>
            <a:r>
              <a:rPr lang="en-US" dirty="0">
                <a:solidFill>
                  <a:schemeClr val="tx2"/>
                </a:solidFill>
              </a:rPr>
              <a:t> </a:t>
            </a:r>
            <a:r>
              <a:rPr lang="en-US" i="1" dirty="0">
                <a:solidFill>
                  <a:schemeClr val="tx2"/>
                </a:solidFill>
              </a:rPr>
              <a:t>Gnanam</a:t>
            </a:r>
          </a:p>
          <a:p>
            <a:r>
              <a:rPr lang="en-US" dirty="0">
                <a:solidFill>
                  <a:schemeClr val="tx2"/>
                </a:solidFill>
              </a:rPr>
              <a:t>Director, Grid Planning</a:t>
            </a:r>
          </a:p>
          <a:p>
            <a:endParaRPr lang="en-US" dirty="0">
              <a:solidFill>
                <a:schemeClr val="tx2"/>
              </a:solidFill>
            </a:endParaRPr>
          </a:p>
          <a:p>
            <a:endParaRPr lang="en-US" dirty="0">
              <a:solidFill>
                <a:schemeClr val="tx2"/>
              </a:solidFill>
            </a:endParaRPr>
          </a:p>
          <a:p>
            <a:r>
              <a:rPr lang="en-US" dirty="0">
                <a:solidFill>
                  <a:schemeClr val="tx2"/>
                </a:solidFill>
              </a:rPr>
              <a:t>Technical Advisory Committee Meeting</a:t>
            </a:r>
          </a:p>
          <a:p>
            <a:endParaRPr lang="en-US" dirty="0">
              <a:solidFill>
                <a:schemeClr val="tx2"/>
              </a:solidFill>
            </a:endParaRPr>
          </a:p>
          <a:p>
            <a:r>
              <a:rPr lang="en-US" dirty="0">
                <a:solidFill>
                  <a:schemeClr val="tx2"/>
                </a:solidFill>
              </a:rPr>
              <a:t>ERCOT Public</a:t>
            </a:r>
          </a:p>
          <a:p>
            <a:r>
              <a:rPr lang="en-US" dirty="0">
                <a:solidFill>
                  <a:schemeClr val="tx2"/>
                </a:solidFill>
              </a:rPr>
              <a:t>March 25, 2026</a:t>
            </a:r>
          </a:p>
        </p:txBody>
      </p:sp>
    </p:spTree>
    <p:extLst>
      <p:ext uri="{BB962C8B-B14F-4D97-AF65-F5344CB8AC3E}">
        <p14:creationId xmlns:p14="http://schemas.microsoft.com/office/powerpoint/2010/main" val="32975891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F5FBA2-788E-A11B-97A9-ED121725FA0F}"/>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33A7ECD-54E6-5BD9-D6C8-4D3BB0329E06}"/>
              </a:ext>
            </a:extLst>
          </p:cNvPr>
          <p:cNvSpPr>
            <a:spLocks noGrp="1"/>
          </p:cNvSpPr>
          <p:nvPr>
            <p:ph type="sldNum" sz="quarter" idx="11"/>
          </p:nvPr>
        </p:nvSpPr>
        <p:spPr/>
        <p:txBody>
          <a:bodyPr/>
          <a:lstStyle/>
          <a:p>
            <a:fld id="{1D93BD3E-1E9A-4970-A6F7-E7AC52762E0C}" type="slidenum">
              <a:rPr lang="en-US" smtClean="0"/>
              <a:pPr/>
              <a:t>10</a:t>
            </a:fld>
            <a:endParaRPr lang="en-US" dirty="0"/>
          </a:p>
        </p:txBody>
      </p:sp>
      <p:sp>
        <p:nvSpPr>
          <p:cNvPr id="2" name="Title 1">
            <a:extLst>
              <a:ext uri="{FF2B5EF4-FFF2-40B4-BE49-F238E27FC236}">
                <a16:creationId xmlns:a16="http://schemas.microsoft.com/office/drawing/2014/main" id="{8400078B-EC04-EB10-AB8C-7825B2516288}"/>
              </a:ext>
            </a:extLst>
          </p:cNvPr>
          <p:cNvSpPr>
            <a:spLocks noGrp="1"/>
          </p:cNvSpPr>
          <p:nvPr>
            <p:ph type="title"/>
          </p:nvPr>
        </p:nvSpPr>
        <p:spPr/>
        <p:txBody>
          <a:bodyPr/>
          <a:lstStyle/>
          <a:p>
            <a:r>
              <a:rPr lang="en-US" dirty="0"/>
              <a:t>Dynamic Stability Analysis</a:t>
            </a:r>
          </a:p>
        </p:txBody>
      </p:sp>
      <p:sp>
        <p:nvSpPr>
          <p:cNvPr id="7" name="Content Placeholder 2">
            <a:extLst>
              <a:ext uri="{FF2B5EF4-FFF2-40B4-BE49-F238E27FC236}">
                <a16:creationId xmlns:a16="http://schemas.microsoft.com/office/drawing/2014/main" id="{30FCE9ED-1ADA-E678-F7EA-E80AA1D04862}"/>
              </a:ext>
            </a:extLst>
          </p:cNvPr>
          <p:cNvSpPr>
            <a:spLocks noGrp="1"/>
          </p:cNvSpPr>
          <p:nvPr>
            <p:ph idx="1"/>
          </p:nvPr>
        </p:nvSpPr>
        <p:spPr>
          <a:xfrm>
            <a:off x="304800" y="1032669"/>
            <a:ext cx="8534400" cy="5257800"/>
          </a:xfrm>
        </p:spPr>
        <p:txBody>
          <a:bodyPr/>
          <a:lstStyle/>
          <a:p>
            <a:r>
              <a:rPr lang="en-US" dirty="0"/>
              <a:t>ERCOT performed a dynamic stability analysis for the ERCOT’s preferred option. The study utilized the 2024 DWG 2026 Summer Peak dynamic case provided by Oncor, and the following were incorporated and evaluated in the analysis:</a:t>
            </a:r>
          </a:p>
          <a:p>
            <a:pPr lvl="1"/>
            <a:r>
              <a:rPr lang="en-US" sz="2000" dirty="0">
                <a:solidFill>
                  <a:schemeClr val="tx2"/>
                </a:solidFill>
              </a:rPr>
              <a:t>Large loads included in Oncor’s RPG proposal within the study area</a:t>
            </a:r>
          </a:p>
          <a:p>
            <a:pPr lvl="1"/>
            <a:r>
              <a:rPr lang="en-US" sz="2000" dirty="0">
                <a:solidFill>
                  <a:schemeClr val="tx2"/>
                </a:solidFill>
              </a:rPr>
              <a:t>Critical contingencies provided by Oncor and additional contingencies near Large Load locations in the study area</a:t>
            </a:r>
          </a:p>
          <a:p>
            <a:pPr lvl="1"/>
            <a:r>
              <a:rPr lang="en-US" sz="2000" dirty="0">
                <a:solidFill>
                  <a:schemeClr val="tx2"/>
                </a:solidFill>
              </a:rPr>
              <a:t>Option 3 (ERCOT’s preferred option)</a:t>
            </a:r>
          </a:p>
          <a:p>
            <a:r>
              <a:rPr lang="en-US" dirty="0"/>
              <a:t>ERCOT observed no adverse dynamic stability impacts resulting from the implementation of Option 3 (ERCOT’s preferred option)</a:t>
            </a:r>
          </a:p>
        </p:txBody>
      </p:sp>
    </p:spTree>
    <p:extLst>
      <p:ext uri="{BB962C8B-B14F-4D97-AF65-F5344CB8AC3E}">
        <p14:creationId xmlns:p14="http://schemas.microsoft.com/office/powerpoint/2010/main" val="3077004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138624-A7D8-B671-8E25-F4C6E9499C84}"/>
              </a:ext>
            </a:extLst>
          </p:cNvPr>
          <p:cNvSpPr>
            <a:spLocks noGrp="1"/>
          </p:cNvSpPr>
          <p:nvPr>
            <p:ph type="title"/>
          </p:nvPr>
        </p:nvSpPr>
        <p:spPr/>
        <p:txBody>
          <a:bodyPr/>
          <a:lstStyle/>
          <a:p>
            <a:r>
              <a:rPr lang="en-US" dirty="0"/>
              <a:t>ERCOT Recommendation</a:t>
            </a:r>
          </a:p>
        </p:txBody>
      </p:sp>
      <p:sp>
        <p:nvSpPr>
          <p:cNvPr id="3" name="Content Placeholder 2">
            <a:extLst>
              <a:ext uri="{FF2B5EF4-FFF2-40B4-BE49-F238E27FC236}">
                <a16:creationId xmlns:a16="http://schemas.microsoft.com/office/drawing/2014/main" id="{C0E76452-B387-4D7A-AF41-D6FB9E063781}"/>
              </a:ext>
            </a:extLst>
          </p:cNvPr>
          <p:cNvSpPr>
            <a:spLocks noGrp="1"/>
          </p:cNvSpPr>
          <p:nvPr>
            <p:ph idx="1"/>
          </p:nvPr>
        </p:nvSpPr>
        <p:spPr>
          <a:xfrm>
            <a:off x="276764" y="762000"/>
            <a:ext cx="8458200" cy="5257800"/>
          </a:xfrm>
        </p:spPr>
        <p:txBody>
          <a:bodyPr/>
          <a:lstStyle/>
          <a:p>
            <a:pPr>
              <a:spcBef>
                <a:spcPts val="600"/>
              </a:spcBef>
              <a:spcAft>
                <a:spcPts val="600"/>
              </a:spcAft>
            </a:pPr>
            <a:r>
              <a:rPr lang="en-US" sz="2000" dirty="0"/>
              <a:t>Based on the review, ERCOT will recommend the Board endorse the Option 3 to address reliability issues in the Southern DFW in the North Central and East Weather Zones</a:t>
            </a:r>
          </a:p>
          <a:p>
            <a:pPr>
              <a:spcBef>
                <a:spcPts val="600"/>
              </a:spcBef>
              <a:spcAft>
                <a:spcPts val="600"/>
              </a:spcAft>
            </a:pPr>
            <a:r>
              <a:rPr lang="en-US" sz="2000" dirty="0"/>
              <a:t>TSPs expect to implement the upgrades May 2026 to April 2033</a:t>
            </a:r>
          </a:p>
          <a:p>
            <a:pPr>
              <a:spcBef>
                <a:spcPts val="600"/>
              </a:spcBef>
              <a:spcAft>
                <a:spcPts val="600"/>
              </a:spcAft>
            </a:pPr>
            <a:r>
              <a:rPr lang="en-US" sz="2000" dirty="0"/>
              <a:t>Estimated Capital Cost: $2.886 billion</a:t>
            </a:r>
          </a:p>
          <a:p>
            <a:pPr marL="342900" lvl="1" indent="-342900">
              <a:spcAft>
                <a:spcPts val="600"/>
              </a:spcAft>
              <a:buFont typeface="Arial" panose="020B0604020202020204" pitchFamily="34" charset="0"/>
              <a:buChar char="•"/>
            </a:pPr>
            <a:r>
              <a:rPr lang="en-US" sz="2000" dirty="0"/>
              <a:t>CCN filling will be required for the new transmission lines </a:t>
            </a:r>
          </a:p>
          <a:p>
            <a:pPr marL="742950" lvl="2" indent="-342900">
              <a:spcBef>
                <a:spcPts val="0"/>
              </a:spcBef>
              <a:buFont typeface="Arial" panose="020B0604020202020204" pitchFamily="34" charset="0"/>
              <a:buChar char="•"/>
            </a:pPr>
            <a:r>
              <a:rPr lang="en-US" sz="1800" dirty="0"/>
              <a:t>From the existing Desoto Switch to the existing Sam Switch</a:t>
            </a:r>
          </a:p>
          <a:p>
            <a:pPr marL="742950" lvl="2" indent="-342900">
              <a:spcBef>
                <a:spcPts val="0"/>
              </a:spcBef>
              <a:buFont typeface="Arial" panose="020B0604020202020204" pitchFamily="34" charset="0"/>
              <a:buChar char="•"/>
            </a:pPr>
            <a:r>
              <a:rPr lang="en-US" sz="1800" dirty="0"/>
              <a:t>From the existing Wilmer Switch to the existing Navarro Switch</a:t>
            </a:r>
          </a:p>
          <a:p>
            <a:pPr marL="742950" lvl="2" indent="-342900">
              <a:spcBef>
                <a:spcPts val="0"/>
              </a:spcBef>
              <a:buFont typeface="Arial" panose="020B0604020202020204" pitchFamily="34" charset="0"/>
              <a:buChar char="•"/>
            </a:pPr>
            <a:r>
              <a:rPr lang="en-US" sz="1800" dirty="0"/>
              <a:t>From the existing Midlothian Tap to the new Ironwood Switch</a:t>
            </a:r>
          </a:p>
          <a:p>
            <a:pPr marL="342900" lvl="1" indent="-342900">
              <a:spcAft>
                <a:spcPts val="600"/>
              </a:spcAft>
              <a:buFont typeface="Arial" panose="020B0604020202020204" pitchFamily="34" charset="0"/>
              <a:buChar char="•"/>
            </a:pPr>
            <a:r>
              <a:rPr lang="en-US" sz="2000" dirty="0"/>
              <a:t>The upgrades identified in Oncor and Lone Star Navarro and Ellis Area upgrade project (25RPG038) were included in its entirety as part of this project (approximately $856.28 million)</a:t>
            </a:r>
          </a:p>
          <a:p>
            <a:pPr marL="342900" lvl="1" indent="-342900">
              <a:spcAft>
                <a:spcPts val="600"/>
              </a:spcAft>
              <a:buFont typeface="Arial" panose="020B0604020202020204" pitchFamily="34" charset="0"/>
              <a:buChar char="•"/>
            </a:pPr>
            <a:r>
              <a:rPr lang="en-US" sz="2000" dirty="0"/>
              <a:t>A subset of upgrades identified in Oncor Set 1 and Set 2 North and Central Texas Reliability Projects (25RPG040 and 25RPG042) were included as part of this project (approximately $763.58 million)</a:t>
            </a:r>
          </a:p>
          <a:p>
            <a:pPr marL="742950" lvl="2" indent="-342900">
              <a:spcBef>
                <a:spcPts val="0"/>
              </a:spcBef>
              <a:buFont typeface="Arial" panose="020B0604020202020204" pitchFamily="34" charset="0"/>
              <a:buChar char="•"/>
            </a:pPr>
            <a:endParaRPr lang="en-US" sz="1800" dirty="0"/>
          </a:p>
        </p:txBody>
      </p:sp>
      <p:sp>
        <p:nvSpPr>
          <p:cNvPr id="4" name="Slide Number Placeholder 3">
            <a:extLst>
              <a:ext uri="{FF2B5EF4-FFF2-40B4-BE49-F238E27FC236}">
                <a16:creationId xmlns:a16="http://schemas.microsoft.com/office/drawing/2014/main" id="{F6049E43-7156-91FE-153D-2C00A3C26C15}"/>
              </a:ext>
            </a:extLst>
          </p:cNvPr>
          <p:cNvSpPr>
            <a:spLocks noGrp="1"/>
          </p:cNvSpPr>
          <p:nvPr>
            <p:ph type="sldNum" sz="quarter" idx="4"/>
          </p:nvPr>
        </p:nvSpPr>
        <p:spPr/>
        <p:txBody>
          <a:bodyPr/>
          <a:lstStyle/>
          <a:p>
            <a:fld id="{1D93BD3E-1E9A-4970-A6F7-E7AC52762E0C}" type="slidenum">
              <a:rPr lang="en-US" smtClean="0"/>
              <a:pPr/>
              <a:t>11</a:t>
            </a:fld>
            <a:endParaRPr lang="en-US" dirty="0"/>
          </a:p>
        </p:txBody>
      </p:sp>
    </p:spTree>
    <p:extLst>
      <p:ext uri="{BB962C8B-B14F-4D97-AF65-F5344CB8AC3E}">
        <p14:creationId xmlns:p14="http://schemas.microsoft.com/office/powerpoint/2010/main" val="20989740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FCD11C9-D0FA-12D1-2797-41874D067572}"/>
              </a:ext>
            </a:extLst>
          </p:cNvPr>
          <p:cNvSpPr>
            <a:spLocks noGrp="1"/>
          </p:cNvSpPr>
          <p:nvPr>
            <p:ph type="sldNum" sz="quarter" idx="11"/>
          </p:nvPr>
        </p:nvSpPr>
        <p:spPr/>
        <p:txBody>
          <a:bodyPr/>
          <a:lstStyle/>
          <a:p>
            <a:fld id="{1D93BD3E-1E9A-4970-A6F7-E7AC52762E0C}" type="slidenum">
              <a:rPr lang="en-US" smtClean="0"/>
              <a:pPr/>
              <a:t>12</a:t>
            </a:fld>
            <a:endParaRPr lang="en-US" dirty="0"/>
          </a:p>
        </p:txBody>
      </p:sp>
      <p:sp>
        <p:nvSpPr>
          <p:cNvPr id="3" name="Content Placeholder 2">
            <a:extLst>
              <a:ext uri="{FF2B5EF4-FFF2-40B4-BE49-F238E27FC236}">
                <a16:creationId xmlns:a16="http://schemas.microsoft.com/office/drawing/2014/main" id="{E80FE879-CF48-1272-62C1-B67B83871CE7}"/>
              </a:ext>
            </a:extLst>
          </p:cNvPr>
          <p:cNvSpPr>
            <a:spLocks noGrp="1"/>
          </p:cNvSpPr>
          <p:nvPr>
            <p:ph sz="half" idx="1"/>
          </p:nvPr>
        </p:nvSpPr>
        <p:spPr>
          <a:xfrm>
            <a:off x="305667" y="910939"/>
            <a:ext cx="8210550" cy="5257799"/>
          </a:xfrm>
        </p:spPr>
        <p:txBody>
          <a:bodyPr/>
          <a:lstStyle/>
          <a:p>
            <a:pPr>
              <a:spcBef>
                <a:spcPts val="1200"/>
              </a:spcBef>
              <a:spcAft>
                <a:spcPts val="600"/>
              </a:spcAft>
            </a:pPr>
            <a:r>
              <a:rPr lang="en-US" sz="2000" dirty="0"/>
              <a:t>Construct six new substations</a:t>
            </a:r>
          </a:p>
          <a:p>
            <a:pPr lvl="1"/>
            <a:r>
              <a:rPr lang="en-US" sz="1600" dirty="0">
                <a:solidFill>
                  <a:schemeClr val="tx2"/>
                </a:solidFill>
              </a:rPr>
              <a:t>Two new 345/138-kV switches</a:t>
            </a:r>
          </a:p>
          <a:p>
            <a:pPr lvl="1"/>
            <a:r>
              <a:rPr lang="en-US" sz="1600" dirty="0">
                <a:solidFill>
                  <a:schemeClr val="tx2"/>
                </a:solidFill>
              </a:rPr>
              <a:t>Two new 345-kV switches</a:t>
            </a:r>
          </a:p>
          <a:p>
            <a:pPr lvl="1"/>
            <a:r>
              <a:rPr lang="en-US" sz="1600" dirty="0">
                <a:solidFill>
                  <a:schemeClr val="tx2"/>
                </a:solidFill>
              </a:rPr>
              <a:t>Two new 138-kV substations</a:t>
            </a:r>
          </a:p>
          <a:p>
            <a:pPr>
              <a:spcBef>
                <a:spcPts val="1200"/>
              </a:spcBef>
              <a:spcAft>
                <a:spcPts val="600"/>
              </a:spcAft>
            </a:pPr>
            <a:r>
              <a:rPr lang="en-US" sz="2000" dirty="0"/>
              <a:t>Rebuild six existing substations</a:t>
            </a:r>
          </a:p>
          <a:p>
            <a:pPr lvl="1"/>
            <a:r>
              <a:rPr lang="en-US" sz="1600" dirty="0">
                <a:solidFill>
                  <a:schemeClr val="tx2"/>
                </a:solidFill>
              </a:rPr>
              <a:t>Five 345-kV switches</a:t>
            </a:r>
          </a:p>
          <a:p>
            <a:pPr lvl="1"/>
            <a:r>
              <a:rPr lang="en-US" sz="1600" dirty="0">
                <a:solidFill>
                  <a:schemeClr val="tx2"/>
                </a:solidFill>
              </a:rPr>
              <a:t>One 345/138-kV switches</a:t>
            </a:r>
          </a:p>
          <a:p>
            <a:pPr>
              <a:spcBef>
                <a:spcPts val="1200"/>
              </a:spcBef>
              <a:spcAft>
                <a:spcPts val="600"/>
              </a:spcAft>
            </a:pPr>
            <a:r>
              <a:rPr lang="en-US" sz="2000" dirty="0"/>
              <a:t>Construct twelve new 345-kV and 138-kV lines</a:t>
            </a:r>
          </a:p>
          <a:p>
            <a:pPr lvl="1"/>
            <a:r>
              <a:rPr lang="en-US" sz="1600" dirty="0">
                <a:solidFill>
                  <a:schemeClr val="tx2"/>
                </a:solidFill>
              </a:rPr>
              <a:t>Approximately 218.0 circuit miles of new 345-kV lines</a:t>
            </a:r>
          </a:p>
          <a:p>
            <a:pPr lvl="1"/>
            <a:r>
              <a:rPr lang="en-US" sz="1600" dirty="0">
                <a:solidFill>
                  <a:schemeClr val="tx2"/>
                </a:solidFill>
              </a:rPr>
              <a:t>Approximately 8.0 circuit miles of new 138-kV lines</a:t>
            </a:r>
          </a:p>
          <a:p>
            <a:pPr>
              <a:spcBef>
                <a:spcPts val="1200"/>
              </a:spcBef>
              <a:spcAft>
                <a:spcPts val="600"/>
              </a:spcAft>
            </a:pPr>
            <a:r>
              <a:rPr lang="en-US" sz="2000" dirty="0"/>
              <a:t>Upgrade of existing 345-kV and 138-kV lines</a:t>
            </a:r>
          </a:p>
          <a:p>
            <a:pPr lvl="1"/>
            <a:r>
              <a:rPr lang="en-US" sz="1600" dirty="0">
                <a:solidFill>
                  <a:schemeClr val="tx2"/>
                </a:solidFill>
              </a:rPr>
              <a:t>Approximately 394.8 circuit miles of existing 345-kV lines</a:t>
            </a:r>
          </a:p>
          <a:p>
            <a:pPr lvl="1"/>
            <a:r>
              <a:rPr lang="en-US" sz="1600" dirty="0">
                <a:solidFill>
                  <a:schemeClr val="tx2"/>
                </a:solidFill>
              </a:rPr>
              <a:t>Approximately 73.8 circuit miles of existing 138-kV lines</a:t>
            </a:r>
          </a:p>
          <a:p>
            <a:pPr>
              <a:spcBef>
                <a:spcPts val="1200"/>
              </a:spcBef>
              <a:spcAft>
                <a:spcPts val="600"/>
              </a:spcAft>
            </a:pPr>
            <a:r>
              <a:rPr lang="en-US" sz="2000" dirty="0"/>
              <a:t>Full project details in Appendix B</a:t>
            </a:r>
          </a:p>
        </p:txBody>
      </p:sp>
      <p:sp>
        <p:nvSpPr>
          <p:cNvPr id="6" name="Content Placeholder 5">
            <a:extLst>
              <a:ext uri="{FF2B5EF4-FFF2-40B4-BE49-F238E27FC236}">
                <a16:creationId xmlns:a16="http://schemas.microsoft.com/office/drawing/2014/main" id="{96719C58-ED4F-ACC2-A184-103EF691351A}"/>
              </a:ext>
            </a:extLst>
          </p:cNvPr>
          <p:cNvSpPr>
            <a:spLocks noGrp="1"/>
          </p:cNvSpPr>
          <p:nvPr>
            <p:ph sz="half" idx="2"/>
          </p:nvPr>
        </p:nvSpPr>
        <p:spPr>
          <a:xfrm>
            <a:off x="4743450" y="910939"/>
            <a:ext cx="3886200" cy="1887681"/>
          </a:xfrm>
        </p:spPr>
        <p:txBody>
          <a:bodyPr/>
          <a:lstStyle/>
          <a:p>
            <a:pPr>
              <a:spcBef>
                <a:spcPts val="1200"/>
              </a:spcBef>
              <a:spcAft>
                <a:spcPts val="600"/>
              </a:spcAft>
            </a:pPr>
            <a:r>
              <a:rPr lang="en-US" sz="2000" dirty="0"/>
              <a:t>Install nine reactive devices</a:t>
            </a:r>
          </a:p>
          <a:p>
            <a:pPr lvl="1"/>
            <a:r>
              <a:rPr lang="en-US" sz="1600" dirty="0">
                <a:solidFill>
                  <a:schemeClr val="tx2"/>
                </a:solidFill>
              </a:rPr>
              <a:t>Three ±250 MVA 345-kV STATCOMs</a:t>
            </a:r>
          </a:p>
          <a:p>
            <a:pPr lvl="1"/>
            <a:r>
              <a:rPr lang="en-US" sz="1600" dirty="0">
                <a:solidFill>
                  <a:schemeClr val="tx2"/>
                </a:solidFill>
              </a:rPr>
              <a:t>Three 345-kV capacitor banks</a:t>
            </a:r>
          </a:p>
          <a:p>
            <a:pPr lvl="1"/>
            <a:r>
              <a:rPr lang="en-US" sz="1600" dirty="0">
                <a:solidFill>
                  <a:schemeClr val="tx2"/>
                </a:solidFill>
              </a:rPr>
              <a:t>Three 138-kV capacitor banks</a:t>
            </a:r>
          </a:p>
          <a:p>
            <a:endParaRPr lang="en-US" dirty="0"/>
          </a:p>
        </p:txBody>
      </p:sp>
      <p:sp>
        <p:nvSpPr>
          <p:cNvPr id="2" name="Title 1">
            <a:extLst>
              <a:ext uri="{FF2B5EF4-FFF2-40B4-BE49-F238E27FC236}">
                <a16:creationId xmlns:a16="http://schemas.microsoft.com/office/drawing/2014/main" id="{825FF712-2F8B-F6B5-98EE-2FE96F36A5FD}"/>
              </a:ext>
            </a:extLst>
          </p:cNvPr>
          <p:cNvSpPr>
            <a:spLocks noGrp="1"/>
          </p:cNvSpPr>
          <p:nvPr>
            <p:ph type="title"/>
          </p:nvPr>
        </p:nvSpPr>
        <p:spPr/>
        <p:txBody>
          <a:bodyPr/>
          <a:lstStyle/>
          <a:p>
            <a:r>
              <a:rPr lang="en-US" dirty="0"/>
              <a:t>ERCOT Recommendation Summary</a:t>
            </a:r>
          </a:p>
        </p:txBody>
      </p:sp>
    </p:spTree>
    <p:extLst>
      <p:ext uri="{BB962C8B-B14F-4D97-AF65-F5344CB8AC3E}">
        <p14:creationId xmlns:p14="http://schemas.microsoft.com/office/powerpoint/2010/main" val="16855525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3EF59-2C58-9AAC-06CC-6A2AF8105FCE}"/>
              </a:ext>
            </a:extLst>
          </p:cNvPr>
          <p:cNvSpPr>
            <a:spLocks noGrp="1"/>
          </p:cNvSpPr>
          <p:nvPr>
            <p:ph type="title"/>
          </p:nvPr>
        </p:nvSpPr>
        <p:spPr/>
        <p:txBody>
          <a:bodyPr/>
          <a:lstStyle/>
          <a:p>
            <a:r>
              <a:rPr lang="en-US" dirty="0"/>
              <a:t>ERCOT Recommendation</a:t>
            </a:r>
          </a:p>
        </p:txBody>
      </p:sp>
      <p:sp>
        <p:nvSpPr>
          <p:cNvPr id="4" name="Slide Number Placeholder 3">
            <a:extLst>
              <a:ext uri="{FF2B5EF4-FFF2-40B4-BE49-F238E27FC236}">
                <a16:creationId xmlns:a16="http://schemas.microsoft.com/office/drawing/2014/main" id="{2997A66C-99E4-C178-03F5-02D9D41FF17D}"/>
              </a:ext>
            </a:extLst>
          </p:cNvPr>
          <p:cNvSpPr>
            <a:spLocks noGrp="1"/>
          </p:cNvSpPr>
          <p:nvPr>
            <p:ph type="sldNum" sz="quarter" idx="4"/>
          </p:nvPr>
        </p:nvSpPr>
        <p:spPr/>
        <p:txBody>
          <a:bodyPr/>
          <a:lstStyle/>
          <a:p>
            <a:fld id="{1D93BD3E-1E9A-4970-A6F7-E7AC52762E0C}" type="slidenum">
              <a:rPr lang="en-US" smtClean="0"/>
              <a:pPr/>
              <a:t>13</a:t>
            </a:fld>
            <a:endParaRPr lang="en-US" dirty="0"/>
          </a:p>
        </p:txBody>
      </p:sp>
      <p:pic>
        <p:nvPicPr>
          <p:cNvPr id="8" name="Content Placeholder 7">
            <a:extLst>
              <a:ext uri="{FF2B5EF4-FFF2-40B4-BE49-F238E27FC236}">
                <a16:creationId xmlns:a16="http://schemas.microsoft.com/office/drawing/2014/main" id="{A80390A8-1DE9-06B4-C02E-1B757291A313}"/>
              </a:ext>
            </a:extLst>
          </p:cNvPr>
          <p:cNvPicPr>
            <a:picLocks noGrp="1" noChangeAspect="1"/>
          </p:cNvPicPr>
          <p:nvPr>
            <p:ph idx="1"/>
          </p:nvPr>
        </p:nvPicPr>
        <p:blipFill>
          <a:blip r:embed="rId2">
            <a:extLst>
              <a:ext uri="{96DAC541-7B7A-43D3-8B79-37D633B846F1}">
                <asvg:svgBlip xmlns:asvg="http://schemas.microsoft.com/office/drawing/2016/SVG/main" r:embed="rId3"/>
              </a:ext>
            </a:extLst>
          </a:blip>
          <a:srcRect/>
          <a:stretch/>
        </p:blipFill>
        <p:spPr>
          <a:xfrm>
            <a:off x="324364" y="1032669"/>
            <a:ext cx="6185207" cy="5257800"/>
          </a:xfrm>
          <a:prstGeom prst="rect">
            <a:avLst/>
          </a:prstGeom>
        </p:spPr>
      </p:pic>
      <p:pic>
        <p:nvPicPr>
          <p:cNvPr id="9" name="Picture 8">
            <a:extLst>
              <a:ext uri="{FF2B5EF4-FFF2-40B4-BE49-F238E27FC236}">
                <a16:creationId xmlns:a16="http://schemas.microsoft.com/office/drawing/2014/main" id="{87A3068A-D47B-0C05-260D-1658298D160A}"/>
              </a:ext>
            </a:extLst>
          </p:cNvPr>
          <p:cNvPicPr>
            <a:picLocks noChangeAspect="1"/>
          </p:cNvPicPr>
          <p:nvPr/>
        </p:nvPicPr>
        <p:blipFill>
          <a:blip r:embed="rId4"/>
          <a:stretch>
            <a:fillRect/>
          </a:stretch>
        </p:blipFill>
        <p:spPr>
          <a:xfrm>
            <a:off x="5189328" y="1656264"/>
            <a:ext cx="3649872" cy="3769540"/>
          </a:xfrm>
          <a:prstGeom prst="rect">
            <a:avLst/>
          </a:prstGeom>
          <a:ln w="12700">
            <a:solidFill>
              <a:schemeClr val="accent6"/>
            </a:solidFill>
          </a:ln>
        </p:spPr>
      </p:pic>
      <p:sp>
        <p:nvSpPr>
          <p:cNvPr id="10" name="Rectangle 9">
            <a:extLst>
              <a:ext uri="{FF2B5EF4-FFF2-40B4-BE49-F238E27FC236}">
                <a16:creationId xmlns:a16="http://schemas.microsoft.com/office/drawing/2014/main" id="{E5231374-C781-8B92-8314-F098D4826F4B}"/>
              </a:ext>
            </a:extLst>
          </p:cNvPr>
          <p:cNvSpPr/>
          <p:nvPr/>
        </p:nvSpPr>
        <p:spPr>
          <a:xfrm>
            <a:off x="2197768" y="2269958"/>
            <a:ext cx="1692443" cy="1451810"/>
          </a:xfrm>
          <a:prstGeom prst="rect">
            <a:avLst/>
          </a:prstGeom>
          <a:noFill/>
          <a:ln w="28575"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tlCol="0" anchor="ctr"/>
          <a:lstStyle/>
          <a:p>
            <a:pPr algn="ctr"/>
            <a:endParaRPr lang="en-US" dirty="0"/>
          </a:p>
        </p:txBody>
      </p:sp>
      <p:cxnSp>
        <p:nvCxnSpPr>
          <p:cNvPr id="12" name="Straight Arrow Connector 11">
            <a:extLst>
              <a:ext uri="{FF2B5EF4-FFF2-40B4-BE49-F238E27FC236}">
                <a16:creationId xmlns:a16="http://schemas.microsoft.com/office/drawing/2014/main" id="{B11A7D2A-5290-C277-38C8-87F688A89307}"/>
              </a:ext>
            </a:extLst>
          </p:cNvPr>
          <p:cNvCxnSpPr>
            <a:cxnSpLocks/>
          </p:cNvCxnSpPr>
          <p:nvPr/>
        </p:nvCxnSpPr>
        <p:spPr>
          <a:xfrm flipV="1">
            <a:off x="3890211" y="1656264"/>
            <a:ext cx="1299117" cy="613694"/>
          </a:xfrm>
          <a:prstGeom prst="straightConnector1">
            <a:avLst/>
          </a:prstGeom>
          <a:ln w="19050">
            <a:tailEnd type="triangle"/>
          </a:ln>
        </p:spPr>
        <p:style>
          <a:lnRef idx="1">
            <a:schemeClr val="accent6"/>
          </a:lnRef>
          <a:fillRef idx="0">
            <a:schemeClr val="accent6"/>
          </a:fillRef>
          <a:effectRef idx="0">
            <a:schemeClr val="accent6"/>
          </a:effectRef>
          <a:fontRef idx="minor">
            <a:schemeClr val="tx1"/>
          </a:fontRef>
        </p:style>
      </p:cxnSp>
      <p:cxnSp>
        <p:nvCxnSpPr>
          <p:cNvPr id="14" name="Straight Arrow Connector 13">
            <a:extLst>
              <a:ext uri="{FF2B5EF4-FFF2-40B4-BE49-F238E27FC236}">
                <a16:creationId xmlns:a16="http://schemas.microsoft.com/office/drawing/2014/main" id="{527879A0-106C-0329-F415-22A4B703392F}"/>
              </a:ext>
            </a:extLst>
          </p:cNvPr>
          <p:cNvCxnSpPr>
            <a:cxnSpLocks/>
          </p:cNvCxnSpPr>
          <p:nvPr/>
        </p:nvCxnSpPr>
        <p:spPr>
          <a:xfrm>
            <a:off x="3890211" y="3721768"/>
            <a:ext cx="1299117" cy="1704036"/>
          </a:xfrm>
          <a:prstGeom prst="straightConnector1">
            <a:avLst/>
          </a:prstGeom>
          <a:ln w="19050">
            <a:tailEnd type="triangle"/>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5294365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p:spPr>
        <p:txBody>
          <a:bodyPr/>
          <a:lstStyle/>
          <a:p>
            <a:r>
              <a:rPr lang="en-US" dirty="0"/>
              <a:t>Appendix A – G-1 Generators and X-1 Transformers</a:t>
            </a:r>
          </a:p>
        </p:txBody>
      </p:sp>
      <p:sp>
        <p:nvSpPr>
          <p:cNvPr id="4" name="Slide Number Placeholder 3"/>
          <p:cNvSpPr>
            <a:spLocks noGrp="1"/>
          </p:cNvSpPr>
          <p:nvPr>
            <p:ph type="sldNum" sz="quarter" idx="4"/>
          </p:nvPr>
        </p:nvSpPr>
        <p:spPr>
          <a:xfrm>
            <a:off x="8534400" y="6561138"/>
            <a:ext cx="533400" cy="220662"/>
          </a:xfrm>
        </p:spPr>
        <p:txBody>
          <a:bodyPr/>
          <a:lstStyle/>
          <a:p>
            <a:fld id="{1D93BD3E-1E9A-4970-A6F7-E7AC52762E0C}" type="slidenum">
              <a:rPr lang="en-US" smtClean="0"/>
              <a:pPr/>
              <a:t>14</a:t>
            </a:fld>
            <a:endParaRPr lang="en-US" dirty="0"/>
          </a:p>
        </p:txBody>
      </p:sp>
      <p:graphicFrame>
        <p:nvGraphicFramePr>
          <p:cNvPr id="8" name="Content Placeholder 4">
            <a:extLst>
              <a:ext uri="{FF2B5EF4-FFF2-40B4-BE49-F238E27FC236}">
                <a16:creationId xmlns:a16="http://schemas.microsoft.com/office/drawing/2014/main" id="{DBA253BB-A4C6-F287-46EC-BFD63A20B359}"/>
              </a:ext>
            </a:extLst>
          </p:cNvPr>
          <p:cNvGraphicFramePr>
            <a:graphicFrameLocks/>
          </p:cNvGraphicFramePr>
          <p:nvPr>
            <p:extLst>
              <p:ext uri="{D42A27DB-BD31-4B8C-83A1-F6EECF244321}">
                <p14:modId xmlns:p14="http://schemas.microsoft.com/office/powerpoint/2010/main" val="4228394654"/>
              </p:ext>
            </p:extLst>
          </p:nvPr>
        </p:nvGraphicFramePr>
        <p:xfrm>
          <a:off x="792480" y="1408887"/>
          <a:ext cx="7635240" cy="3081372"/>
        </p:xfrm>
        <a:graphic>
          <a:graphicData uri="http://schemas.openxmlformats.org/drawingml/2006/table">
            <a:tbl>
              <a:tblPr firstRow="1" bandRow="1">
                <a:tableStyleId>{5C22544A-7EE6-4342-B048-85BDC9FD1C3A}</a:tableStyleId>
              </a:tblPr>
              <a:tblGrid>
                <a:gridCol w="3265675">
                  <a:extLst>
                    <a:ext uri="{9D8B030D-6E8A-4147-A177-3AD203B41FA5}">
                      <a16:colId xmlns:a16="http://schemas.microsoft.com/office/drawing/2014/main" val="3597910692"/>
                    </a:ext>
                  </a:extLst>
                </a:gridCol>
                <a:gridCol w="4369565">
                  <a:extLst>
                    <a:ext uri="{9D8B030D-6E8A-4147-A177-3AD203B41FA5}">
                      <a16:colId xmlns:a16="http://schemas.microsoft.com/office/drawing/2014/main" val="20002"/>
                    </a:ext>
                  </a:extLst>
                </a:gridCol>
              </a:tblGrid>
              <a:tr h="338172">
                <a:tc>
                  <a:txBody>
                    <a:bodyPr/>
                    <a:lstStyle/>
                    <a:p>
                      <a:pPr algn="ctr"/>
                      <a:r>
                        <a:rPr lang="en-US" sz="1400" dirty="0"/>
                        <a:t>G-1 Generators</a:t>
                      </a:r>
                    </a:p>
                  </a:txBody>
                  <a:tcPr anchor="ctr"/>
                </a:tc>
                <a:tc>
                  <a:txBody>
                    <a:bodyPr/>
                    <a:lstStyle/>
                    <a:p>
                      <a:pPr algn="ctr"/>
                      <a:r>
                        <a:rPr lang="en-US" sz="1400" dirty="0"/>
                        <a:t>X-1 Transformers</a:t>
                      </a:r>
                    </a:p>
                  </a:txBody>
                  <a:tcPr anchor="ctr"/>
                </a:tc>
                <a:extLst>
                  <a:ext uri="{0D108BD9-81ED-4DB2-BD59-A6C34878D82A}">
                    <a16:rowId xmlns:a16="http://schemas.microsoft.com/office/drawing/2014/main" val="10000"/>
                  </a:ext>
                </a:extLst>
              </a:tr>
              <a:tr h="262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Comanche Peak</a:t>
                      </a:r>
                      <a:endParaRPr lang="en-US" sz="1400" kern="1200" dirty="0">
                        <a:solidFill>
                          <a:schemeClr val="tx2"/>
                        </a:solidFill>
                        <a:latin typeface="+mn-lt"/>
                        <a:ea typeface="+mn-ea"/>
                        <a:cs typeface="+mn-cs"/>
                      </a:endParaRPr>
                    </a:p>
                  </a:txBody>
                  <a:tcPr anchor="ctr"/>
                </a:tc>
                <a:tc>
                  <a:txBody>
                    <a:bodyPr/>
                    <a:lstStyle/>
                    <a:p>
                      <a:pPr algn="ctr"/>
                      <a:r>
                        <a:rPr lang="en-US" sz="1400" dirty="0">
                          <a:solidFill>
                            <a:schemeClr val="tx2"/>
                          </a:solidFill>
                        </a:rPr>
                        <a:t>Desoto Switch 345/138-kV</a:t>
                      </a:r>
                    </a:p>
                  </a:txBody>
                  <a:tcPr anchor="ctr"/>
                </a:tc>
                <a:extLst>
                  <a:ext uri="{0D108BD9-81ED-4DB2-BD59-A6C34878D82A}">
                    <a16:rowId xmlns:a16="http://schemas.microsoft.com/office/drawing/2014/main" val="10001"/>
                  </a:ext>
                </a:extLst>
              </a:tr>
              <a:tr h="262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Forney Combine Cycle Train</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Monticello SES 345/138-kV</a:t>
                      </a:r>
                    </a:p>
                  </a:txBody>
                  <a:tcPr anchor="ctr"/>
                </a:tc>
                <a:extLst>
                  <a:ext uri="{0D108BD9-81ED-4DB2-BD59-A6C34878D82A}">
                    <a16:rowId xmlns:a16="http://schemas.microsoft.com/office/drawing/2014/main" val="10003"/>
                  </a:ext>
                </a:extLst>
              </a:tr>
              <a:tr h="262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Martain Lake</a:t>
                      </a:r>
                      <a:endParaRPr lang="en-US" sz="1400" kern="1200" dirty="0">
                        <a:solidFill>
                          <a:schemeClr val="tx2"/>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Sargent Road Switch 345/138-kV</a:t>
                      </a:r>
                    </a:p>
                  </a:txBody>
                  <a:tcPr anchor="ctr"/>
                </a:tc>
                <a:extLst>
                  <a:ext uri="{0D108BD9-81ED-4DB2-BD59-A6C34878D82A}">
                    <a16:rowId xmlns:a16="http://schemas.microsoft.com/office/drawing/2014/main" val="1156282506"/>
                  </a:ext>
                </a:extLst>
              </a:tr>
              <a:tr h="262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Mt. Creek SES</a:t>
                      </a:r>
                      <a:endParaRPr lang="en-US" sz="1400" kern="1200" dirty="0">
                        <a:solidFill>
                          <a:schemeClr val="tx2"/>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Seagoville Switch 345/138-kV</a:t>
                      </a:r>
                    </a:p>
                  </a:txBody>
                  <a:tcPr anchor="ctr"/>
                </a:tc>
                <a:extLst>
                  <a:ext uri="{0D108BD9-81ED-4DB2-BD59-A6C34878D82A}">
                    <a16:rowId xmlns:a16="http://schemas.microsoft.com/office/drawing/2014/main" val="3803503511"/>
                  </a:ext>
                </a:extLst>
              </a:tr>
              <a:tr h="262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Midlothian</a:t>
                      </a:r>
                      <a:endParaRPr lang="en-US" sz="1400" kern="1200" dirty="0">
                        <a:solidFill>
                          <a:schemeClr val="tx2"/>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Trinidad SES Switch 345/138-kV</a:t>
                      </a:r>
                    </a:p>
                  </a:txBody>
                  <a:tcPr anchor="ctr"/>
                </a:tc>
                <a:extLst>
                  <a:ext uri="{0D108BD9-81ED-4DB2-BD59-A6C34878D82A}">
                    <a16:rowId xmlns:a16="http://schemas.microsoft.com/office/drawing/2014/main" val="3660808721"/>
                  </a:ext>
                </a:extLst>
              </a:tr>
              <a:tr h="262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tx2"/>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Venus Kemp Ranch Switch 345/138-kV</a:t>
                      </a:r>
                    </a:p>
                  </a:txBody>
                  <a:tcPr anchor="ctr"/>
                </a:tc>
                <a:extLst>
                  <a:ext uri="{0D108BD9-81ED-4DB2-BD59-A6C34878D82A}">
                    <a16:rowId xmlns:a16="http://schemas.microsoft.com/office/drawing/2014/main" val="645112041"/>
                  </a:ext>
                </a:extLst>
              </a:tr>
              <a:tr h="262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tx2"/>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Watermill Switch 345/138-kV</a:t>
                      </a:r>
                    </a:p>
                  </a:txBody>
                  <a:tcPr anchor="ctr"/>
                </a:tc>
                <a:extLst>
                  <a:ext uri="{0D108BD9-81ED-4DB2-BD59-A6C34878D82A}">
                    <a16:rowId xmlns:a16="http://schemas.microsoft.com/office/drawing/2014/main" val="3253304225"/>
                  </a:ext>
                </a:extLst>
              </a:tr>
              <a:tr h="262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tx2"/>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West Levee Switch 345/138-kV</a:t>
                      </a:r>
                    </a:p>
                  </a:txBody>
                  <a:tcPr anchor="ctr"/>
                </a:tc>
                <a:extLst>
                  <a:ext uri="{0D108BD9-81ED-4DB2-BD59-A6C34878D82A}">
                    <a16:rowId xmlns:a16="http://schemas.microsoft.com/office/drawing/2014/main" val="1582494133"/>
                  </a:ext>
                </a:extLst>
              </a:tr>
              <a:tr h="26207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400" kern="1200" dirty="0">
                        <a:solidFill>
                          <a:schemeClr val="tx2"/>
                        </a:solidFill>
                        <a:latin typeface="+mn-lt"/>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2"/>
                          </a:solidFill>
                        </a:rPr>
                        <a:t>Wilmer Switch 345/138-kV</a:t>
                      </a:r>
                    </a:p>
                  </a:txBody>
                  <a:tcPr anchor="ctr"/>
                </a:tc>
                <a:extLst>
                  <a:ext uri="{0D108BD9-81ED-4DB2-BD59-A6C34878D82A}">
                    <a16:rowId xmlns:a16="http://schemas.microsoft.com/office/drawing/2014/main" val="1398124667"/>
                  </a:ext>
                </a:extLst>
              </a:tr>
            </a:tbl>
          </a:graphicData>
        </a:graphic>
      </p:graphicFrame>
    </p:spTree>
    <p:extLst>
      <p:ext uri="{BB962C8B-B14F-4D97-AF65-F5344CB8AC3E}">
        <p14:creationId xmlns:p14="http://schemas.microsoft.com/office/powerpoint/2010/main" val="1104870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5B5282-F47B-A20D-37A9-22A9F8EC98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D46FA7-20E6-D929-6428-BC4158834CC2}"/>
              </a:ext>
            </a:extLst>
          </p:cNvPr>
          <p:cNvSpPr>
            <a:spLocks noGrp="1"/>
          </p:cNvSpPr>
          <p:nvPr>
            <p:ph type="title"/>
          </p:nvPr>
        </p:nvSpPr>
        <p:spPr>
          <a:xfrm>
            <a:off x="381000" y="243682"/>
            <a:ext cx="8458200" cy="518318"/>
          </a:xfrm>
        </p:spPr>
        <p:txBody>
          <a:bodyPr/>
          <a:lstStyle/>
          <a:p>
            <a:r>
              <a:rPr lang="en-US" dirty="0"/>
              <a:t>Appendix B – ERCOT Recommendation</a:t>
            </a:r>
          </a:p>
        </p:txBody>
      </p:sp>
      <p:sp>
        <p:nvSpPr>
          <p:cNvPr id="4" name="Slide Number Placeholder 3">
            <a:extLst>
              <a:ext uri="{FF2B5EF4-FFF2-40B4-BE49-F238E27FC236}">
                <a16:creationId xmlns:a16="http://schemas.microsoft.com/office/drawing/2014/main" id="{A5A9F6DF-9C60-D6DE-6333-D706EE3E79E2}"/>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15</a:t>
            </a:fld>
            <a:endParaRPr lang="en-US" dirty="0"/>
          </a:p>
        </p:txBody>
      </p:sp>
      <p:sp>
        <p:nvSpPr>
          <p:cNvPr id="6" name="Content Placeholder 2">
            <a:extLst>
              <a:ext uri="{FF2B5EF4-FFF2-40B4-BE49-F238E27FC236}">
                <a16:creationId xmlns:a16="http://schemas.microsoft.com/office/drawing/2014/main" id="{64155C40-4B5D-313A-F33C-0A985E8C1844}"/>
              </a:ext>
            </a:extLst>
          </p:cNvPr>
          <p:cNvSpPr>
            <a:spLocks noGrp="1"/>
          </p:cNvSpPr>
          <p:nvPr>
            <p:ph sz="half" idx="1"/>
          </p:nvPr>
        </p:nvSpPr>
        <p:spPr>
          <a:xfrm>
            <a:off x="305667" y="910939"/>
            <a:ext cx="8210550" cy="5257799"/>
          </a:xfrm>
        </p:spPr>
        <p:txBody>
          <a:bodyPr/>
          <a:lstStyle/>
          <a:p>
            <a:r>
              <a:rPr lang="en-US" sz="1600" dirty="0"/>
              <a:t>Construct a new Greene Road 345/138-kV Switch (SW) by installing fourteen 345-kV, 5,000 A and ten 138-kV, 3,200 A breakers in a breaker-and-a-half bus arrangement: </a:t>
            </a:r>
          </a:p>
          <a:p>
            <a:pPr lvl="1"/>
            <a:r>
              <a:rPr lang="en-US" sz="1200" dirty="0"/>
              <a:t>Install two new 345/138-kV autotransformers with a normal rating of 700 MVA and an emergency rating of 750 MVA; </a:t>
            </a:r>
          </a:p>
          <a:p>
            <a:pPr lvl="1"/>
            <a:r>
              <a:rPr lang="en-US" sz="1200" dirty="0"/>
              <a:t>Re-terminate the existing Watermill SW to Sargent Road SW/West Levee SW 345-kV double-circuit transmission line into the new Greene Road 345-kV SW, which creates the new Watermill SW to Greene Road SW and the new Greene Road SW to Sargent Road SW/West Levee SW 345-kV double-circuit transmission lines;</a:t>
            </a:r>
          </a:p>
          <a:p>
            <a:pPr lvl="1"/>
            <a:r>
              <a:rPr lang="en-US" sz="1200" dirty="0"/>
              <a:t>Re-terminate the existing Wilson SW to Cedar Hill SW/Cedar Crest SW 138-kV double-circuit transmission line into the new Greene Road 138-kV SW, which creates the new Wilson SW to Greene Road SW and the new Greene Road SW to Cedar Hill SW/Cedar Crest SW 138-kV double-circuit transmission line; </a:t>
            </a:r>
          </a:p>
          <a:p>
            <a:r>
              <a:rPr lang="en-US" sz="1600" dirty="0"/>
              <a:t>Rebuild the new Greene Road SW to Watermill SW 345-kV double-circuit transmission line on double-circuit structures with both circuits in place, with normal and emergency ratings of at least 2,987 MVA, approximately 3.6 miles;</a:t>
            </a:r>
          </a:p>
          <a:p>
            <a:r>
              <a:rPr lang="en-US" sz="1600" dirty="0"/>
              <a:t>Rebuild the new Wilson SW to Greene Road SW 138-kV double-circuit transmission line on double-circuit structures with both circuits in place, with normal and emergency ratings of at least 764 MVA, approximately 2.0 miles; </a:t>
            </a:r>
          </a:p>
          <a:p>
            <a:r>
              <a:rPr lang="en-US" sz="1600" dirty="0"/>
              <a:t>Rebuild the new Greene Road SW to Cedar Crest 138-kV single-circuit transmission line on double-circuit structures with one circuit in place, with normal and emergency ratings of at least 764 MVA, approximately 10.9 miles;</a:t>
            </a:r>
          </a:p>
          <a:p>
            <a:pPr lvl="1"/>
            <a:endParaRPr lang="en-US" sz="1600" dirty="0">
              <a:solidFill>
                <a:schemeClr val="tx2"/>
              </a:solidFill>
            </a:endParaRPr>
          </a:p>
        </p:txBody>
      </p:sp>
    </p:spTree>
    <p:extLst>
      <p:ext uri="{BB962C8B-B14F-4D97-AF65-F5344CB8AC3E}">
        <p14:creationId xmlns:p14="http://schemas.microsoft.com/office/powerpoint/2010/main" val="42394093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F46E6-BD9F-795C-347F-FC193DB6D2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8E1C0B-9B28-8E2F-CE3A-3DEFA10ADB9D}"/>
              </a:ext>
            </a:extLst>
          </p:cNvPr>
          <p:cNvSpPr>
            <a:spLocks noGrp="1"/>
          </p:cNvSpPr>
          <p:nvPr>
            <p:ph type="title"/>
          </p:nvPr>
        </p:nvSpPr>
        <p:spPr>
          <a:xfrm>
            <a:off x="381000" y="243682"/>
            <a:ext cx="8458200" cy="518318"/>
          </a:xfrm>
        </p:spPr>
        <p:txBody>
          <a:bodyPr/>
          <a:lstStyle/>
          <a:p>
            <a:r>
              <a:rPr lang="en-US" dirty="0"/>
              <a:t>Appendix B – ERCOT Recommendation (cont.)</a:t>
            </a:r>
          </a:p>
        </p:txBody>
      </p:sp>
      <p:sp>
        <p:nvSpPr>
          <p:cNvPr id="4" name="Slide Number Placeholder 3">
            <a:extLst>
              <a:ext uri="{FF2B5EF4-FFF2-40B4-BE49-F238E27FC236}">
                <a16:creationId xmlns:a16="http://schemas.microsoft.com/office/drawing/2014/main" id="{90E28C0C-F049-991A-4F6B-3AE89899DE3B}"/>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16</a:t>
            </a:fld>
            <a:endParaRPr lang="en-US" dirty="0"/>
          </a:p>
        </p:txBody>
      </p:sp>
      <p:sp>
        <p:nvSpPr>
          <p:cNvPr id="6" name="Content Placeholder 2">
            <a:extLst>
              <a:ext uri="{FF2B5EF4-FFF2-40B4-BE49-F238E27FC236}">
                <a16:creationId xmlns:a16="http://schemas.microsoft.com/office/drawing/2014/main" id="{B066A29D-4B51-2B97-7C6F-4AF14948E8FC}"/>
              </a:ext>
            </a:extLst>
          </p:cNvPr>
          <p:cNvSpPr>
            <a:spLocks noGrp="1"/>
          </p:cNvSpPr>
          <p:nvPr>
            <p:ph sz="half" idx="1"/>
          </p:nvPr>
        </p:nvSpPr>
        <p:spPr>
          <a:xfrm>
            <a:off x="305667" y="910939"/>
            <a:ext cx="8210550" cy="5257799"/>
          </a:xfrm>
        </p:spPr>
        <p:txBody>
          <a:bodyPr/>
          <a:lstStyle/>
          <a:p>
            <a:r>
              <a:rPr lang="en-US" sz="1600" dirty="0"/>
              <a:t>Construct a new Alba Road 345-kV SW by installing eleven 345-kV, 5,000 breakers in a breaker-and-a-half bus arrangement: </a:t>
            </a:r>
          </a:p>
          <a:p>
            <a:pPr lvl="1"/>
            <a:r>
              <a:rPr lang="en-US" sz="1200" dirty="0"/>
              <a:t>Re-terminate the new Watermill SW to Greene Road SW 345-kV double-circuit transmission line into the new Alba Road 345-kV SW, which creates the new Watermill SW to Alba Road SW and the new Alba Road SW to Greene Road SW 345-kV double-circuit transmission lines; </a:t>
            </a:r>
          </a:p>
          <a:p>
            <a:r>
              <a:rPr lang="en-US" sz="1600" dirty="0"/>
              <a:t>Construct a new Stainback 345-kV SW by installing fourteen 345-kV, 5,000 breakers in a breaker-and-a-half bus arrangement: </a:t>
            </a:r>
          </a:p>
          <a:p>
            <a:pPr lvl="1"/>
            <a:r>
              <a:rPr lang="en-US" sz="1200" dirty="0"/>
              <a:t>Re-terminate the existing Watermill SW to Elrod SW/Big Onion SW 345-kV double-circuit transmission line into the new Stainback 345-kV SW, which creates the new Watermill SW to Stainback SW and the new Stainback SW to Elrod SW/Big Onion SW 345-kV double-circuit transmission lines;</a:t>
            </a:r>
          </a:p>
          <a:p>
            <a:r>
              <a:rPr lang="en-US" sz="1600" dirty="0"/>
              <a:t>Rebuild the new Watermill SW to Stainback SW 345-kV double-circuit transmission line on double-circuit structures with both circuits in place, with normal and emergency ratings of at least 2,987 MVA, approximately 3.0 miles;</a:t>
            </a:r>
          </a:p>
          <a:p>
            <a:r>
              <a:rPr lang="en-US" sz="1600" dirty="0"/>
              <a:t>Rebuild the existing Watermill SW to Wilson SW 138-kV double-circuit transmission line on double-circuit structures with both circuit in place, with normal and emergency ratings of at least 764 MVA, approximately 0.8 miles;</a:t>
            </a:r>
          </a:p>
          <a:p>
            <a:pPr lvl="1"/>
            <a:endParaRPr lang="en-US" sz="1600" dirty="0">
              <a:solidFill>
                <a:schemeClr val="tx2"/>
              </a:solidFill>
            </a:endParaRPr>
          </a:p>
        </p:txBody>
      </p:sp>
    </p:spTree>
    <p:extLst>
      <p:ext uri="{BB962C8B-B14F-4D97-AF65-F5344CB8AC3E}">
        <p14:creationId xmlns:p14="http://schemas.microsoft.com/office/powerpoint/2010/main" val="30753654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58CDDE-7937-9B5C-B842-3ED54520F0D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912018-5A5F-C81D-4346-0D4AFB8E3A4C}"/>
              </a:ext>
            </a:extLst>
          </p:cNvPr>
          <p:cNvSpPr>
            <a:spLocks noGrp="1"/>
          </p:cNvSpPr>
          <p:nvPr>
            <p:ph type="title"/>
          </p:nvPr>
        </p:nvSpPr>
        <p:spPr>
          <a:xfrm>
            <a:off x="381000" y="243682"/>
            <a:ext cx="8458200" cy="518318"/>
          </a:xfrm>
        </p:spPr>
        <p:txBody>
          <a:bodyPr/>
          <a:lstStyle/>
          <a:p>
            <a:r>
              <a:rPr lang="en-US" dirty="0"/>
              <a:t>Appendix B – ERCOT Recommendation (cont.)</a:t>
            </a:r>
          </a:p>
        </p:txBody>
      </p:sp>
      <p:sp>
        <p:nvSpPr>
          <p:cNvPr id="4" name="Slide Number Placeholder 3">
            <a:extLst>
              <a:ext uri="{FF2B5EF4-FFF2-40B4-BE49-F238E27FC236}">
                <a16:creationId xmlns:a16="http://schemas.microsoft.com/office/drawing/2014/main" id="{1760E40D-15B7-4676-911F-A5F9400DA5A3}"/>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17</a:t>
            </a:fld>
            <a:endParaRPr lang="en-US" dirty="0"/>
          </a:p>
        </p:txBody>
      </p:sp>
      <p:sp>
        <p:nvSpPr>
          <p:cNvPr id="6" name="Content Placeholder 2">
            <a:extLst>
              <a:ext uri="{FF2B5EF4-FFF2-40B4-BE49-F238E27FC236}">
                <a16:creationId xmlns:a16="http://schemas.microsoft.com/office/drawing/2014/main" id="{D8FAD2E9-2EBD-0AD9-55C7-E0981F48683E}"/>
              </a:ext>
            </a:extLst>
          </p:cNvPr>
          <p:cNvSpPr>
            <a:spLocks noGrp="1"/>
          </p:cNvSpPr>
          <p:nvPr>
            <p:ph sz="half" idx="1"/>
          </p:nvPr>
        </p:nvSpPr>
        <p:spPr>
          <a:xfrm>
            <a:off x="305667" y="910939"/>
            <a:ext cx="8210550" cy="5257799"/>
          </a:xfrm>
        </p:spPr>
        <p:txBody>
          <a:bodyPr/>
          <a:lstStyle/>
          <a:p>
            <a:r>
              <a:rPr lang="en-US" sz="1600" dirty="0"/>
              <a:t>Construct a new Ironwood 345/138-kV SW by installing seventeen 345-kV, 5,000 A and ten 138-kV, 3,200 A breakers in a breaker-and-a-half bus arrangement: </a:t>
            </a:r>
          </a:p>
          <a:p>
            <a:pPr lvl="1"/>
            <a:r>
              <a:rPr lang="en-US" sz="1200" dirty="0"/>
              <a:t>Install two 345/138-kV autotransformers with normal and emergency ratings of 700 MVA and 750 MVA, respectively;</a:t>
            </a:r>
          </a:p>
          <a:p>
            <a:pPr lvl="1"/>
            <a:r>
              <a:rPr lang="en-US" sz="1200" dirty="0"/>
              <a:t>Re-terminate the existing Liggett SW to Endeavor SW 345-kV Line at the new Ironwood 345-kV SW, which creates the new Liggett SW to Venus SW (north bus)/Ironwood SW 345-kV double-circuit transmission line; </a:t>
            </a:r>
          </a:p>
          <a:p>
            <a:pPr lvl="1"/>
            <a:r>
              <a:rPr lang="en-US" sz="1200" dirty="0"/>
              <a:t>Disconnect the existing Endeavor SW to Venus SW (south bus) and Midlothian ANP #2 to Venus SW (south bus) 345-kV Lines from Venus SW (south bus) and connect the Midlothian ANP to Endeavor 345-kV SW. This will create Midlothian ANP #1 to Venus SW (north bus) and Midlothian ANP #2 to Endeavor SW 345-kV double-circuit transmission line; </a:t>
            </a:r>
          </a:p>
          <a:p>
            <a:pPr lvl="1"/>
            <a:r>
              <a:rPr lang="en-US" sz="1200" dirty="0"/>
              <a:t>Re-terminate the existing Timberview SW to Venus SW (south bus) at the new Ironwood 345-kV SW, which creates the new Everman SW to Venus SW (north bus) and the new Timberview SW to Ironwood SW 345-kV double-circuit transmission line; </a:t>
            </a:r>
          </a:p>
          <a:p>
            <a:pPr lvl="1"/>
            <a:r>
              <a:rPr lang="en-US" sz="1200" dirty="0"/>
              <a:t>Re-terminate the existing Cedar Hill SW to Venus SW (south bus) at the new Ironwood 345-kV SW, which creates the new Sherry SW to Venus SW (north bus) and the new Cedar Hill SW to Ironwood SW 345-kV double-circuit transmission line;</a:t>
            </a:r>
          </a:p>
          <a:p>
            <a:pPr lvl="1"/>
            <a:r>
              <a:rPr lang="en-US" sz="1200" dirty="0"/>
              <a:t>Re-terminate the existing Sam SW to Venus SW (south bus) at the new Ironwood 345-kV SW, which creates the new Fort Smith SW to Venus SW (north bus) and the new Sam SW to Ironwood SW 345-kV double-circuit transmission line;</a:t>
            </a:r>
          </a:p>
          <a:p>
            <a:pPr lvl="1"/>
            <a:r>
              <a:rPr lang="en-US" sz="1200" dirty="0"/>
              <a:t>Re-terminate the existing Navarro SW to Venus SW (south bus) at the new Ironwood 345-kV SW, which creates the new Navarro SW to Venus SW (north bus)/Ironwood SW 345-kV double-circuit transmission line;</a:t>
            </a:r>
          </a:p>
          <a:p>
            <a:pPr lvl="1"/>
            <a:r>
              <a:rPr lang="en-US" sz="1200" dirty="0"/>
              <a:t>Re-terminate the existing Cottonwood Creek 345/138-kV Autotransformer #2 at the north bus of Venus 345-kV SW by installing one 345-kV, 5,000 A breaker; </a:t>
            </a:r>
          </a:p>
        </p:txBody>
      </p:sp>
    </p:spTree>
    <p:extLst>
      <p:ext uri="{BB962C8B-B14F-4D97-AF65-F5344CB8AC3E}">
        <p14:creationId xmlns:p14="http://schemas.microsoft.com/office/powerpoint/2010/main" val="2478827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C6E4C-C0A8-F8F9-DE52-DD9700E19AA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83E130-5AA1-679C-96BA-9AB8A0F09715}"/>
              </a:ext>
            </a:extLst>
          </p:cNvPr>
          <p:cNvSpPr>
            <a:spLocks noGrp="1"/>
          </p:cNvSpPr>
          <p:nvPr>
            <p:ph type="title"/>
          </p:nvPr>
        </p:nvSpPr>
        <p:spPr>
          <a:xfrm>
            <a:off x="381000" y="243682"/>
            <a:ext cx="8458200" cy="518318"/>
          </a:xfrm>
        </p:spPr>
        <p:txBody>
          <a:bodyPr/>
          <a:lstStyle/>
          <a:p>
            <a:r>
              <a:rPr lang="en-US" dirty="0"/>
              <a:t>Appendix B – ERCOT Recommendation (cont.)</a:t>
            </a:r>
          </a:p>
        </p:txBody>
      </p:sp>
      <p:sp>
        <p:nvSpPr>
          <p:cNvPr id="4" name="Slide Number Placeholder 3">
            <a:extLst>
              <a:ext uri="{FF2B5EF4-FFF2-40B4-BE49-F238E27FC236}">
                <a16:creationId xmlns:a16="http://schemas.microsoft.com/office/drawing/2014/main" id="{F9148D6A-FC4D-2CBF-2135-626CD46661E8}"/>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18</a:t>
            </a:fld>
            <a:endParaRPr lang="en-US" dirty="0"/>
          </a:p>
        </p:txBody>
      </p:sp>
      <p:sp>
        <p:nvSpPr>
          <p:cNvPr id="6" name="Content Placeholder 2">
            <a:extLst>
              <a:ext uri="{FF2B5EF4-FFF2-40B4-BE49-F238E27FC236}">
                <a16:creationId xmlns:a16="http://schemas.microsoft.com/office/drawing/2014/main" id="{620F9D9F-2FA3-C523-6832-AD65B8855472}"/>
              </a:ext>
            </a:extLst>
          </p:cNvPr>
          <p:cNvSpPr>
            <a:spLocks noGrp="1"/>
          </p:cNvSpPr>
          <p:nvPr>
            <p:ph sz="half" idx="1"/>
          </p:nvPr>
        </p:nvSpPr>
        <p:spPr>
          <a:xfrm>
            <a:off x="305667" y="910939"/>
            <a:ext cx="8210550" cy="5257799"/>
          </a:xfrm>
        </p:spPr>
        <p:txBody>
          <a:bodyPr/>
          <a:lstStyle/>
          <a:p>
            <a:pPr lvl="1"/>
            <a:r>
              <a:rPr lang="en-US" sz="1200" dirty="0"/>
              <a:t>Loop the existing Kemp Ranch SW to Sardis SW/Soap Creek 138-kV double-circuit transmission line into the new Ironwood 138-kV SW by disconnecting the double-circuit line at structure #1/2 (Midlothian Tap) and constructing four circuits from Midlothian Tap to the new Ironwood 138-kV SW on separate structures, with normal and emergency ratings of at least  764 MVA, which will require a new ROW, approximately 2.0 miles each circuit;</a:t>
            </a:r>
          </a:p>
          <a:p>
            <a:r>
              <a:rPr lang="en-US" sz="1600" dirty="0"/>
              <a:t>Rebuild the two Kemp Ranch SW to Midlothian Tap 138-kV single-circuit transmission line sections using</a:t>
            </a:r>
            <a:r>
              <a:rPr lang="en-US" sz="1600" dirty="0">
                <a:solidFill>
                  <a:srgbClr val="FF0000"/>
                </a:solidFill>
              </a:rPr>
              <a:t> </a:t>
            </a:r>
            <a:r>
              <a:rPr lang="en-US" sz="1600" dirty="0"/>
              <a:t>two separate structures, with normal and emergency ratings of at least  764 MVA, approximately 0.5 miles each circuit;</a:t>
            </a:r>
          </a:p>
          <a:p>
            <a:r>
              <a:rPr lang="en-US" sz="1600" dirty="0"/>
              <a:t>Rebuild the existing Sterrett SW to Midlothian TXI 138-kV single-circuit transmission line sections, with normal and emergency ratings of at least 764 MVA, approximately 11.8 miles;</a:t>
            </a:r>
          </a:p>
          <a:p>
            <a:r>
              <a:rPr lang="en-US" sz="1600" dirty="0"/>
              <a:t>Rebuild the existing Ennis West SW to Sterrett SW 138-kV single-circuit transmission line, with normal and emergency ratings of at least 614 MVA, approximately 21.0 miles;</a:t>
            </a:r>
          </a:p>
        </p:txBody>
      </p:sp>
    </p:spTree>
    <p:extLst>
      <p:ext uri="{BB962C8B-B14F-4D97-AF65-F5344CB8AC3E}">
        <p14:creationId xmlns:p14="http://schemas.microsoft.com/office/powerpoint/2010/main" val="32353203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3C28E-AF35-9F7A-E7A8-FB16DB5A8F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49710D-07BA-6DCF-7501-6EA08143F580}"/>
              </a:ext>
            </a:extLst>
          </p:cNvPr>
          <p:cNvSpPr>
            <a:spLocks noGrp="1"/>
          </p:cNvSpPr>
          <p:nvPr>
            <p:ph type="title"/>
          </p:nvPr>
        </p:nvSpPr>
        <p:spPr>
          <a:xfrm>
            <a:off x="381000" y="243682"/>
            <a:ext cx="8458200" cy="518318"/>
          </a:xfrm>
        </p:spPr>
        <p:txBody>
          <a:bodyPr/>
          <a:lstStyle/>
          <a:p>
            <a:r>
              <a:rPr lang="en-US" dirty="0"/>
              <a:t>Appendix B – ERCOT Recommendation (cont.)</a:t>
            </a:r>
          </a:p>
        </p:txBody>
      </p:sp>
      <p:sp>
        <p:nvSpPr>
          <p:cNvPr id="4" name="Slide Number Placeholder 3">
            <a:extLst>
              <a:ext uri="{FF2B5EF4-FFF2-40B4-BE49-F238E27FC236}">
                <a16:creationId xmlns:a16="http://schemas.microsoft.com/office/drawing/2014/main" id="{BCB1F71D-8CFE-7259-9C07-AC6652DE014F}"/>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19</a:t>
            </a:fld>
            <a:endParaRPr lang="en-US" dirty="0"/>
          </a:p>
        </p:txBody>
      </p:sp>
      <p:sp>
        <p:nvSpPr>
          <p:cNvPr id="6" name="Content Placeholder 2">
            <a:extLst>
              <a:ext uri="{FF2B5EF4-FFF2-40B4-BE49-F238E27FC236}">
                <a16:creationId xmlns:a16="http://schemas.microsoft.com/office/drawing/2014/main" id="{0D63E9AB-C26F-34B2-17C4-A920F953F8CB}"/>
              </a:ext>
            </a:extLst>
          </p:cNvPr>
          <p:cNvSpPr>
            <a:spLocks noGrp="1"/>
          </p:cNvSpPr>
          <p:nvPr>
            <p:ph sz="half" idx="1"/>
          </p:nvPr>
        </p:nvSpPr>
        <p:spPr>
          <a:xfrm>
            <a:off x="305667" y="910939"/>
            <a:ext cx="8210550" cy="5257799"/>
          </a:xfrm>
        </p:spPr>
        <p:txBody>
          <a:bodyPr/>
          <a:lstStyle/>
          <a:p>
            <a:r>
              <a:rPr lang="en-US" sz="1600" dirty="0"/>
              <a:t>Rebuild the existing Big Brown 345-kV SW by installing twelve 345-kV, 5,000 A breakers in a breaker-and-a-half bus arrangement. Upon completion, Big Brown SW will be renamed as Pin Oak SW: </a:t>
            </a:r>
          </a:p>
          <a:p>
            <a:pPr lvl="1"/>
            <a:r>
              <a:rPr lang="en-US" sz="1200" dirty="0"/>
              <a:t>Re-terminate the existing Big Brown SW to Jewett SW 345-kV double-circuit transmission line at the new Pin Oak 345-kV SW, which creates the new Pin Oak SW to Jewett SW 345-kV double-circuit transmission line;</a:t>
            </a:r>
          </a:p>
          <a:p>
            <a:pPr lvl="1"/>
            <a:r>
              <a:rPr lang="en-US" sz="1200" dirty="0"/>
              <a:t>Re-terminate the existing Big Brown SW to Navarro SW 345-kV double-circuit transmission line at the new Pin  Oak 345-kV SW, which creates the new Pin Oak SW – Navarro SW 345-kV double-circuit transmission line;</a:t>
            </a:r>
          </a:p>
          <a:p>
            <a:pPr lvl="1"/>
            <a:r>
              <a:rPr lang="en-US" sz="1200" dirty="0"/>
              <a:t>Re-terminate the existing Big Brown SW to Richland Chamber SW 345-kV double-circuit transmission line at the new Pin  Oak 345-kV SW, which creates the new Pin Oak SW to Richland Chambers SW 345-kV double-circuit transmission line;</a:t>
            </a:r>
          </a:p>
          <a:p>
            <a:r>
              <a:rPr lang="en-US" sz="1600" dirty="0"/>
              <a:t>Rebuild the new Jewett SW to Pin Oak SW 345-kV double-circuit transmission line on double-circuit structures with both circuits in place, with normal and emergency ratings of at least 1,792 MVA and with a conductor rating of at least 2,987 MVA, approximately 32.8 miles;</a:t>
            </a:r>
          </a:p>
          <a:p>
            <a:r>
              <a:rPr lang="en-US" sz="1600" dirty="0"/>
              <a:t>Rebuild the existing Richland Chambers SW to Trinidad SW 345-kV double-circuit transmission line on double-circuit structures with both circuits in place with normal and emergency ratings of at least 1,792 MVA and a with conductor rating of at least 2,987 MVA, approximately 18.7 miles; </a:t>
            </a:r>
          </a:p>
        </p:txBody>
      </p:sp>
    </p:spTree>
    <p:extLst>
      <p:ext uri="{BB962C8B-B14F-4D97-AF65-F5344CB8AC3E}">
        <p14:creationId xmlns:p14="http://schemas.microsoft.com/office/powerpoint/2010/main" val="3631782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5E4CC-F183-4455-9F1C-C587CFE3DE94}"/>
              </a:ext>
            </a:extLst>
          </p:cNvPr>
          <p:cNvSpPr>
            <a:spLocks noGrp="1"/>
          </p:cNvSpPr>
          <p:nvPr>
            <p:ph type="title"/>
          </p:nvPr>
        </p:nvSpPr>
        <p:spPr/>
        <p:txBody>
          <a:bodyPr/>
          <a:lstStyle/>
          <a:p>
            <a:r>
              <a:rPr lang="en-US" dirty="0"/>
              <a:t>Overview</a:t>
            </a:r>
            <a:endParaRPr lang="en-US" sz="3200" dirty="0"/>
          </a:p>
        </p:txBody>
      </p:sp>
      <p:sp>
        <p:nvSpPr>
          <p:cNvPr id="3" name="Content Placeholder 2">
            <a:extLst>
              <a:ext uri="{FF2B5EF4-FFF2-40B4-BE49-F238E27FC236}">
                <a16:creationId xmlns:a16="http://schemas.microsoft.com/office/drawing/2014/main" id="{072D6BD9-9C48-4261-A402-A03B2784FA69}"/>
              </a:ext>
            </a:extLst>
          </p:cNvPr>
          <p:cNvSpPr>
            <a:spLocks noGrp="1"/>
          </p:cNvSpPr>
          <p:nvPr>
            <p:ph idx="1"/>
          </p:nvPr>
        </p:nvSpPr>
        <p:spPr>
          <a:xfrm>
            <a:off x="304800" y="644236"/>
            <a:ext cx="8534400" cy="5413664"/>
          </a:xfrm>
        </p:spPr>
        <p:txBody>
          <a:bodyPr/>
          <a:lstStyle/>
          <a:p>
            <a:r>
              <a:rPr lang="en-US" sz="2400" dirty="0"/>
              <a:t>Oncor Electric Delivery Company LLC (Oncor) submitted the Southern Dallas Forth Worth (DFW) Load Interconnection and General Grid Strengthening Project for Regional Planning Group (RPG) review in February 2025</a:t>
            </a:r>
          </a:p>
        </p:txBody>
      </p:sp>
      <p:sp>
        <p:nvSpPr>
          <p:cNvPr id="4" name="Slide Number Placeholder 3">
            <a:extLst>
              <a:ext uri="{FF2B5EF4-FFF2-40B4-BE49-F238E27FC236}">
                <a16:creationId xmlns:a16="http://schemas.microsoft.com/office/drawing/2014/main" id="{2C6AC72D-2C8E-4DDE-9426-718409736A50}"/>
              </a:ext>
            </a:extLst>
          </p:cNvPr>
          <p:cNvSpPr>
            <a:spLocks noGrp="1"/>
          </p:cNvSpPr>
          <p:nvPr>
            <p:ph type="sldNum" sz="quarter" idx="4"/>
          </p:nvPr>
        </p:nvSpPr>
        <p:spPr/>
        <p:txBody>
          <a:bodyPr/>
          <a:lstStyle/>
          <a:p>
            <a:fld id="{1D93BD3E-1E9A-4970-A6F7-E7AC52762E0C}" type="slidenum">
              <a:rPr lang="en-US" smtClean="0"/>
              <a:pPr/>
              <a:t>2</a:t>
            </a:fld>
            <a:endParaRPr lang="en-US" dirty="0"/>
          </a:p>
        </p:txBody>
      </p:sp>
      <p:sp>
        <p:nvSpPr>
          <p:cNvPr id="7" name="Text Placeholder 1">
            <a:extLst>
              <a:ext uri="{FF2B5EF4-FFF2-40B4-BE49-F238E27FC236}">
                <a16:creationId xmlns:a16="http://schemas.microsoft.com/office/drawing/2014/main" id="{91201FB5-9897-77E0-6AD3-CFAD71676591}"/>
              </a:ext>
            </a:extLst>
          </p:cNvPr>
          <p:cNvSpPr txBox="1">
            <a:spLocks/>
          </p:cNvSpPr>
          <p:nvPr/>
        </p:nvSpPr>
        <p:spPr bwMode="auto">
          <a:xfrm>
            <a:off x="130439" y="2410463"/>
            <a:ext cx="4181788" cy="3511848"/>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20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a:lstStyle>
          <a:p>
            <a:pPr marL="342900" lvl="2" indent="-342900" algn="just" eaLnBrk="1" hangingPunct="1">
              <a:spcBef>
                <a:spcPts val="1200"/>
              </a:spcBef>
              <a:spcAft>
                <a:spcPts val="600"/>
              </a:spcAft>
              <a:buFont typeface="Wingdings" panose="05000000000000000000" pitchFamily="2" charset="2"/>
              <a:buChar char="§"/>
            </a:pPr>
            <a:r>
              <a:rPr lang="en-US" dirty="0">
                <a:solidFill>
                  <a:schemeClr val="tx2"/>
                </a:solidFill>
              </a:rPr>
              <a:t>This Tier 1 STEC proposed project submission was estimated to cost $1.219 billion and will require a Certificate of Convenience and Necessity (CCN)</a:t>
            </a:r>
          </a:p>
          <a:p>
            <a:pPr marL="342900" lvl="2" indent="-342900" algn="just" eaLnBrk="1" hangingPunct="1">
              <a:spcBef>
                <a:spcPts val="1200"/>
              </a:spcBef>
              <a:spcAft>
                <a:spcPts val="600"/>
              </a:spcAft>
              <a:buFont typeface="Wingdings" panose="05000000000000000000" pitchFamily="2" charset="2"/>
              <a:buChar char="§"/>
            </a:pPr>
            <a:r>
              <a:rPr lang="en-US" dirty="0">
                <a:solidFill>
                  <a:schemeClr val="tx2"/>
                </a:solidFill>
              </a:rPr>
              <a:t>Address reliability issues due to proposed load additions in the Southern DFW in the North Central and East Weather Zones</a:t>
            </a:r>
          </a:p>
        </p:txBody>
      </p:sp>
      <p:pic>
        <p:nvPicPr>
          <p:cNvPr id="5" name="Graphic 4">
            <a:extLst>
              <a:ext uri="{FF2B5EF4-FFF2-40B4-BE49-F238E27FC236}">
                <a16:creationId xmlns:a16="http://schemas.microsoft.com/office/drawing/2014/main" id="{6DF52B2E-BA36-EA2A-4207-E816B4817EC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714598" y="2210656"/>
            <a:ext cx="3722231" cy="4185452"/>
          </a:xfrm>
          <a:prstGeom prst="rect">
            <a:avLst/>
          </a:prstGeom>
        </p:spPr>
      </p:pic>
    </p:spTree>
    <p:extLst>
      <p:ext uri="{BB962C8B-B14F-4D97-AF65-F5344CB8AC3E}">
        <p14:creationId xmlns:p14="http://schemas.microsoft.com/office/powerpoint/2010/main" val="1655000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59619B-4441-D224-22B0-85F58B15C5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D918D9A-943E-2B30-80F5-CD47066B9027}"/>
              </a:ext>
            </a:extLst>
          </p:cNvPr>
          <p:cNvSpPr>
            <a:spLocks noGrp="1"/>
          </p:cNvSpPr>
          <p:nvPr>
            <p:ph type="title"/>
          </p:nvPr>
        </p:nvSpPr>
        <p:spPr>
          <a:xfrm>
            <a:off x="381000" y="243682"/>
            <a:ext cx="8458200" cy="518318"/>
          </a:xfrm>
        </p:spPr>
        <p:txBody>
          <a:bodyPr/>
          <a:lstStyle/>
          <a:p>
            <a:r>
              <a:rPr lang="en-US" dirty="0"/>
              <a:t>Appendix B – ERCOT Recommendation (cont.)</a:t>
            </a:r>
          </a:p>
        </p:txBody>
      </p:sp>
      <p:sp>
        <p:nvSpPr>
          <p:cNvPr id="4" name="Slide Number Placeholder 3">
            <a:extLst>
              <a:ext uri="{FF2B5EF4-FFF2-40B4-BE49-F238E27FC236}">
                <a16:creationId xmlns:a16="http://schemas.microsoft.com/office/drawing/2014/main" id="{AA92D322-9B10-62AF-1865-AAFAD6FC21CA}"/>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20</a:t>
            </a:fld>
            <a:endParaRPr lang="en-US" dirty="0"/>
          </a:p>
        </p:txBody>
      </p:sp>
      <p:sp>
        <p:nvSpPr>
          <p:cNvPr id="6" name="Content Placeholder 2">
            <a:extLst>
              <a:ext uri="{FF2B5EF4-FFF2-40B4-BE49-F238E27FC236}">
                <a16:creationId xmlns:a16="http://schemas.microsoft.com/office/drawing/2014/main" id="{0D78F613-ECFC-0271-7CE8-DB40849102D0}"/>
              </a:ext>
            </a:extLst>
          </p:cNvPr>
          <p:cNvSpPr>
            <a:spLocks noGrp="1"/>
          </p:cNvSpPr>
          <p:nvPr>
            <p:ph sz="half" idx="1"/>
          </p:nvPr>
        </p:nvSpPr>
        <p:spPr>
          <a:xfrm>
            <a:off x="305667" y="910939"/>
            <a:ext cx="8210550" cy="5257799"/>
          </a:xfrm>
        </p:spPr>
        <p:txBody>
          <a:bodyPr/>
          <a:lstStyle/>
          <a:p>
            <a:r>
              <a:rPr lang="en-US" sz="1600" dirty="0"/>
              <a:t>Rebuild the existing Parker SW to Hicks SW 345-kV transmission line, with normal and emergency ratings of at least 1,912 MVA and with a conductor rating of at least 2,987 MVA, approximately 23.0 miles;</a:t>
            </a:r>
          </a:p>
          <a:p>
            <a:r>
              <a:rPr lang="en-US" sz="1600" dirty="0"/>
              <a:t>Rebuild the existing Pebble Creek SW to Shankle SW 138-kV transmission line,  with normal and emergency ratings of at least 764 MVA, approximately 15.5 miles;</a:t>
            </a:r>
          </a:p>
          <a:p>
            <a:r>
              <a:rPr lang="en-US" sz="1600" dirty="0"/>
              <a:t>Rebuild the existing Mesquite East SW to Seagoville SW 138-kV transmission line,  with normal and emergency ratings of at least 764 MVA, approximately 7.4 miles;</a:t>
            </a:r>
          </a:p>
          <a:p>
            <a:r>
              <a:rPr lang="en-US" sz="1600" dirty="0"/>
              <a:t>Rebuild the existing Farmersville SW to Royse SW 345-kV double-circuit transmission line on double-circuit structures with both circuits in place, with normal and emergency ratings of at least 1,792 MVA and with a conductor rating of at least 2,987 MVA, approximately 15.3 miles;</a:t>
            </a:r>
          </a:p>
          <a:p>
            <a:r>
              <a:rPr lang="en-US" sz="1600" dirty="0"/>
              <a:t>Install one +250/-250 MVAr Grid-forming STATCOM at each of the following:</a:t>
            </a:r>
          </a:p>
          <a:p>
            <a:pPr lvl="1"/>
            <a:r>
              <a:rPr lang="en-US" sz="1400" dirty="0"/>
              <a:t>Alba Road 345-kVSW;</a:t>
            </a:r>
          </a:p>
          <a:p>
            <a:pPr lvl="1"/>
            <a:r>
              <a:rPr lang="en-US" sz="1400" dirty="0"/>
              <a:t>Greene Road 345-kVSW;</a:t>
            </a:r>
          </a:p>
          <a:p>
            <a:pPr lvl="1"/>
            <a:r>
              <a:rPr lang="en-US" sz="1400" dirty="0"/>
              <a:t>Wilmer 345kV SW;</a:t>
            </a:r>
          </a:p>
        </p:txBody>
      </p:sp>
    </p:spTree>
    <p:extLst>
      <p:ext uri="{BB962C8B-B14F-4D97-AF65-F5344CB8AC3E}">
        <p14:creationId xmlns:p14="http://schemas.microsoft.com/office/powerpoint/2010/main" val="36745668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7E3330-442A-6140-31D1-11517ED7A6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9CF497-D842-4CF7-2EDC-F161283B6723}"/>
              </a:ext>
            </a:extLst>
          </p:cNvPr>
          <p:cNvSpPr>
            <a:spLocks noGrp="1"/>
          </p:cNvSpPr>
          <p:nvPr>
            <p:ph type="title"/>
          </p:nvPr>
        </p:nvSpPr>
        <p:spPr>
          <a:xfrm>
            <a:off x="381000" y="243682"/>
            <a:ext cx="8458200" cy="518318"/>
          </a:xfrm>
        </p:spPr>
        <p:txBody>
          <a:bodyPr/>
          <a:lstStyle/>
          <a:p>
            <a:r>
              <a:rPr lang="en-US" dirty="0"/>
              <a:t>Appendix B – ERCOT Recommendation (cont.)</a:t>
            </a:r>
          </a:p>
        </p:txBody>
      </p:sp>
      <p:sp>
        <p:nvSpPr>
          <p:cNvPr id="4" name="Slide Number Placeholder 3">
            <a:extLst>
              <a:ext uri="{FF2B5EF4-FFF2-40B4-BE49-F238E27FC236}">
                <a16:creationId xmlns:a16="http://schemas.microsoft.com/office/drawing/2014/main" id="{99D2F6B7-FFF2-9827-63E0-DF5228775828}"/>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21</a:t>
            </a:fld>
            <a:endParaRPr lang="en-US" dirty="0"/>
          </a:p>
        </p:txBody>
      </p:sp>
      <p:sp>
        <p:nvSpPr>
          <p:cNvPr id="6" name="Content Placeholder 2">
            <a:extLst>
              <a:ext uri="{FF2B5EF4-FFF2-40B4-BE49-F238E27FC236}">
                <a16:creationId xmlns:a16="http://schemas.microsoft.com/office/drawing/2014/main" id="{4A854F40-44B6-883D-AEDA-CE52E09B8C2A}"/>
              </a:ext>
            </a:extLst>
          </p:cNvPr>
          <p:cNvSpPr>
            <a:spLocks noGrp="1"/>
          </p:cNvSpPr>
          <p:nvPr>
            <p:ph sz="half" idx="1"/>
          </p:nvPr>
        </p:nvSpPr>
        <p:spPr>
          <a:xfrm>
            <a:off x="305667" y="910939"/>
            <a:ext cx="8210550" cy="5257799"/>
          </a:xfrm>
        </p:spPr>
        <p:txBody>
          <a:bodyPr/>
          <a:lstStyle/>
          <a:p>
            <a:r>
              <a:rPr lang="en-US" sz="1600" dirty="0"/>
              <a:t>Install 240 MVAr 345-kV capacitor banks (3-80 MVAr each):</a:t>
            </a:r>
          </a:p>
          <a:p>
            <a:pPr lvl="1"/>
            <a:r>
              <a:rPr lang="en-US" sz="1200" dirty="0"/>
              <a:t>One at Greene Road 345-kV SW;</a:t>
            </a:r>
          </a:p>
          <a:p>
            <a:pPr lvl="1"/>
            <a:r>
              <a:rPr lang="en-US" sz="1200" dirty="0"/>
              <a:t>Two at Alba Road 345-kV SW;</a:t>
            </a:r>
          </a:p>
          <a:p>
            <a:pPr lvl="1"/>
            <a:r>
              <a:rPr lang="en-US" sz="1200" dirty="0"/>
              <a:t>Two at Stainback 345-kV SW;</a:t>
            </a:r>
          </a:p>
          <a:p>
            <a:r>
              <a:rPr lang="en-US" sz="1600" dirty="0"/>
              <a:t>Install 110.4 MVAr 138-kV capacitor banks (3-36.8 MVAr each) at: </a:t>
            </a:r>
          </a:p>
          <a:p>
            <a:pPr lvl="1"/>
            <a:r>
              <a:rPr lang="en-US" sz="1200" dirty="0"/>
              <a:t>One at Greene Road 138-kVSW;</a:t>
            </a:r>
          </a:p>
          <a:p>
            <a:pPr lvl="1"/>
            <a:r>
              <a:rPr lang="en-US" sz="1200" dirty="0"/>
              <a:t>Two at Ironwood 138-kVSW;</a:t>
            </a:r>
          </a:p>
          <a:p>
            <a:pPr lvl="1"/>
            <a:r>
              <a:rPr lang="en-US" sz="1200" dirty="0"/>
              <a:t>Two at Pebble Creek 138-kVSW;</a:t>
            </a:r>
          </a:p>
          <a:p>
            <a:r>
              <a:rPr lang="en-US" sz="1800" dirty="0"/>
              <a:t>For terminal equipment:</a:t>
            </a:r>
          </a:p>
          <a:p>
            <a:pPr lvl="1"/>
            <a:r>
              <a:rPr lang="en-US" sz="1200" dirty="0"/>
              <a:t>The existing 345 kV terminal equipment, ensure they meet or exceed a rating of 3000 A (1792 MVA);</a:t>
            </a:r>
          </a:p>
          <a:p>
            <a:pPr lvl="1"/>
            <a:r>
              <a:rPr lang="en-US" sz="1200" dirty="0"/>
              <a:t>The new 345-kV terminal equipment, ensure they meet or exceed a rating of 5,000 A if the station is 5,000 A capable. Otherwise ensure the new 345-kV terminal equipment meets or exceeds a rating of 3,200 A; </a:t>
            </a:r>
          </a:p>
          <a:p>
            <a:pPr lvl="1"/>
            <a:r>
              <a:rPr lang="en-US" sz="1200" dirty="0"/>
              <a:t>The 138-kV terminal equipment, ensure they meet or exceed a rating of 3,000 A;</a:t>
            </a:r>
          </a:p>
          <a:p>
            <a:endParaRPr lang="en-US" sz="1600" dirty="0"/>
          </a:p>
        </p:txBody>
      </p:sp>
    </p:spTree>
    <p:extLst>
      <p:ext uri="{BB962C8B-B14F-4D97-AF65-F5344CB8AC3E}">
        <p14:creationId xmlns:p14="http://schemas.microsoft.com/office/powerpoint/2010/main" val="143841004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9523F-4374-956B-27B1-6B43FEA04A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DFB3783-5B50-14C3-A9F0-1C3A0FC1CB32}"/>
              </a:ext>
            </a:extLst>
          </p:cNvPr>
          <p:cNvSpPr>
            <a:spLocks noGrp="1"/>
          </p:cNvSpPr>
          <p:nvPr>
            <p:ph type="title"/>
          </p:nvPr>
        </p:nvSpPr>
        <p:spPr>
          <a:xfrm>
            <a:off x="381000" y="243682"/>
            <a:ext cx="8458200" cy="518318"/>
          </a:xfrm>
        </p:spPr>
        <p:txBody>
          <a:bodyPr/>
          <a:lstStyle/>
          <a:p>
            <a:r>
              <a:rPr lang="en-US" dirty="0"/>
              <a:t>Appendix B – ERCOT Recommendation (cont.)</a:t>
            </a:r>
          </a:p>
        </p:txBody>
      </p:sp>
      <p:sp>
        <p:nvSpPr>
          <p:cNvPr id="4" name="Slide Number Placeholder 3">
            <a:extLst>
              <a:ext uri="{FF2B5EF4-FFF2-40B4-BE49-F238E27FC236}">
                <a16:creationId xmlns:a16="http://schemas.microsoft.com/office/drawing/2014/main" id="{FB70C57B-75C5-0A05-20EC-05B6DCABDC30}"/>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22</a:t>
            </a:fld>
            <a:endParaRPr lang="en-US" dirty="0"/>
          </a:p>
        </p:txBody>
      </p:sp>
      <p:sp>
        <p:nvSpPr>
          <p:cNvPr id="6" name="Content Placeholder 2">
            <a:extLst>
              <a:ext uri="{FF2B5EF4-FFF2-40B4-BE49-F238E27FC236}">
                <a16:creationId xmlns:a16="http://schemas.microsoft.com/office/drawing/2014/main" id="{EF4C833D-9DFA-1F14-D90F-91595AA34031}"/>
              </a:ext>
            </a:extLst>
          </p:cNvPr>
          <p:cNvSpPr>
            <a:spLocks noGrp="1"/>
          </p:cNvSpPr>
          <p:nvPr>
            <p:ph sz="half" idx="1"/>
          </p:nvPr>
        </p:nvSpPr>
        <p:spPr>
          <a:xfrm>
            <a:off x="305667" y="910939"/>
            <a:ext cx="8210550" cy="5257799"/>
          </a:xfrm>
        </p:spPr>
        <p:txBody>
          <a:bodyPr/>
          <a:lstStyle/>
          <a:p>
            <a:r>
              <a:rPr lang="en-US" sz="1800" dirty="0"/>
              <a:t>Construct a new Goat Pad 138-kV Substation:</a:t>
            </a:r>
          </a:p>
          <a:p>
            <a:pPr lvl="1"/>
            <a:r>
              <a:rPr lang="en-US" sz="1400" dirty="0"/>
              <a:t>Install a new Goat Pad to Padera 138-kV single-circuit transmission line on double-circuit structures with only one circuits in place, with normal and emergency ratings of at least 287 MVA, approximately 2.6 miles;</a:t>
            </a:r>
          </a:p>
          <a:p>
            <a:pPr lvl="1"/>
            <a:r>
              <a:rPr lang="en-US" sz="1400" dirty="0"/>
              <a:t>Install a new Goat Pad to Midlothian 138-kV single-circuit transmission line on double-circuit structures with only one circuits in place, with normal and emergency ratings of at least 287 MVA, approximately 3.0 miles;</a:t>
            </a:r>
          </a:p>
          <a:p>
            <a:pPr lvl="1"/>
            <a:r>
              <a:rPr lang="en-US" sz="1400" dirty="0"/>
              <a:t>Install a new Goat Pad to Goatheard 138-kV single-circuit transmission line on double-circuit structures with only one circuits in place, with normal and emergency ratings of at least 524 MVA, approximately 0.1 miles;</a:t>
            </a:r>
          </a:p>
          <a:p>
            <a:r>
              <a:rPr lang="en-US" sz="1800" dirty="0"/>
              <a:t>Construct a new Goatheard 138-kV Substation:</a:t>
            </a:r>
          </a:p>
          <a:p>
            <a:pPr lvl="1"/>
            <a:r>
              <a:rPr lang="en-US" sz="1400" dirty="0"/>
              <a:t>Re-terminate the existing Cedar Hill SW to Saint Paul SW 138-kV single-circuit transmission line into the new Goatheard 138-kV SW, which creates the new Goatheard SW to Cedar Hill SW and the new Goatheard SW to Saint Paul SW 138-kV single-circuit transmission line, and rebuild on double-circuit structures with only one circuits in place, with normal and emergency ratings of at least 237 MVA, approximately 0.7 miles;</a:t>
            </a:r>
          </a:p>
        </p:txBody>
      </p:sp>
    </p:spTree>
    <p:extLst>
      <p:ext uri="{BB962C8B-B14F-4D97-AF65-F5344CB8AC3E}">
        <p14:creationId xmlns:p14="http://schemas.microsoft.com/office/powerpoint/2010/main" val="1594695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B1CDC-23C4-2B9A-E377-15403C067F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E787EE-C69B-54FD-F970-BBD38438D3FA}"/>
              </a:ext>
            </a:extLst>
          </p:cNvPr>
          <p:cNvSpPr>
            <a:spLocks noGrp="1"/>
          </p:cNvSpPr>
          <p:nvPr>
            <p:ph type="title"/>
          </p:nvPr>
        </p:nvSpPr>
        <p:spPr>
          <a:xfrm>
            <a:off x="381000" y="243682"/>
            <a:ext cx="8458200" cy="518318"/>
          </a:xfrm>
        </p:spPr>
        <p:txBody>
          <a:bodyPr/>
          <a:lstStyle/>
          <a:p>
            <a:r>
              <a:rPr lang="en-US" dirty="0"/>
              <a:t>Appendix B – ERCOT Recommendation (cont.)</a:t>
            </a:r>
          </a:p>
        </p:txBody>
      </p:sp>
      <p:sp>
        <p:nvSpPr>
          <p:cNvPr id="4" name="Slide Number Placeholder 3">
            <a:extLst>
              <a:ext uri="{FF2B5EF4-FFF2-40B4-BE49-F238E27FC236}">
                <a16:creationId xmlns:a16="http://schemas.microsoft.com/office/drawing/2014/main" id="{FD1CC67C-8975-B8A5-FF03-29C53BCC4B4B}"/>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23</a:t>
            </a:fld>
            <a:endParaRPr lang="en-US" dirty="0"/>
          </a:p>
        </p:txBody>
      </p:sp>
      <p:sp>
        <p:nvSpPr>
          <p:cNvPr id="6" name="Content Placeholder 2">
            <a:extLst>
              <a:ext uri="{FF2B5EF4-FFF2-40B4-BE49-F238E27FC236}">
                <a16:creationId xmlns:a16="http://schemas.microsoft.com/office/drawing/2014/main" id="{73836EF2-C4C6-9C1D-FBDA-456E236389D0}"/>
              </a:ext>
            </a:extLst>
          </p:cNvPr>
          <p:cNvSpPr>
            <a:spLocks noGrp="1"/>
          </p:cNvSpPr>
          <p:nvPr>
            <p:ph sz="half" idx="1"/>
          </p:nvPr>
        </p:nvSpPr>
        <p:spPr>
          <a:xfrm>
            <a:off x="305667" y="910939"/>
            <a:ext cx="8210550" cy="5405020"/>
          </a:xfrm>
        </p:spPr>
        <p:txBody>
          <a:bodyPr/>
          <a:lstStyle/>
          <a:p>
            <a:r>
              <a:rPr lang="en-US" sz="1800" dirty="0"/>
              <a:t>Upgrade the existing Navarro SW to the new Pin Oak (Big Brown) SW 345-kV double-circuit transmission line on double-circuit structures with both circuits in place, with normal and emergency ratings of at least 2,987 MVA, approximately 27.6 miles;</a:t>
            </a:r>
          </a:p>
          <a:p>
            <a:r>
              <a:rPr lang="en-US" sz="1800" dirty="0"/>
              <a:t>Upgrade the existing Navarro SW to Outlaw SW 345-kV double-circuit transmission line on double-circuit structures with both one circuits in place, with normal and emergency ratings of at least 2,987 MVA, approximately 5.6 miles;</a:t>
            </a:r>
          </a:p>
          <a:p>
            <a:r>
              <a:rPr lang="en-US" sz="1800" dirty="0"/>
              <a:t>Upgrade the existing Desoto 345/138-kV SW:</a:t>
            </a:r>
          </a:p>
          <a:p>
            <a:pPr lvl="1"/>
            <a:r>
              <a:rPr lang="en-US" sz="1200" dirty="0"/>
              <a:t>Install five 345-kV circuit breakers in a breaker-and-a-half configuration with ratings of 5,000 A;</a:t>
            </a:r>
          </a:p>
          <a:p>
            <a:pPr lvl="1"/>
            <a:r>
              <a:rPr lang="en-US" sz="1200" dirty="0"/>
              <a:t>Install nine 138-kV circuit breakers in a breaker-and-a-half configuration with ratings of 3,200 A;</a:t>
            </a:r>
          </a:p>
          <a:p>
            <a:r>
              <a:rPr lang="en-US" sz="1800" dirty="0"/>
              <a:t>Construct a new Desoto SW to Sam SW 345-kV double-circuit transmission line on double-circuit structures with both circuits in place, with normal and emergency ratings of at least 2,987 MVA, which will require a new ROW, approximately 56.0 miles/circuit:</a:t>
            </a:r>
          </a:p>
          <a:p>
            <a:pPr lvl="1"/>
            <a:r>
              <a:rPr lang="en-US" sz="1200" dirty="0"/>
              <a:t>Install four 345-kV circuit breakers at the existing Desoto SW 345-kV substation with ratings of at least 5000 A;</a:t>
            </a:r>
          </a:p>
          <a:p>
            <a:pPr lvl="1"/>
            <a:r>
              <a:rPr lang="en-US" sz="1200" dirty="0"/>
              <a:t>Install four 345-kV circuit breakers at the existing Sam SW 345-kV substation with ratings of at least 5000 A;</a:t>
            </a:r>
          </a:p>
        </p:txBody>
      </p:sp>
    </p:spTree>
    <p:extLst>
      <p:ext uri="{BB962C8B-B14F-4D97-AF65-F5344CB8AC3E}">
        <p14:creationId xmlns:p14="http://schemas.microsoft.com/office/powerpoint/2010/main" val="2079320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9DB90-741A-44D7-47BA-C619CBFD72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E93B0ED-704E-F811-B17A-CF1D4DF1E3A3}"/>
              </a:ext>
            </a:extLst>
          </p:cNvPr>
          <p:cNvSpPr>
            <a:spLocks noGrp="1"/>
          </p:cNvSpPr>
          <p:nvPr>
            <p:ph type="title"/>
          </p:nvPr>
        </p:nvSpPr>
        <p:spPr>
          <a:xfrm>
            <a:off x="381000" y="243682"/>
            <a:ext cx="8458200" cy="518318"/>
          </a:xfrm>
        </p:spPr>
        <p:txBody>
          <a:bodyPr/>
          <a:lstStyle/>
          <a:p>
            <a:r>
              <a:rPr lang="en-US" dirty="0"/>
              <a:t>Appendix B – ERCOT Recommendation (cont.)</a:t>
            </a:r>
          </a:p>
        </p:txBody>
      </p:sp>
      <p:sp>
        <p:nvSpPr>
          <p:cNvPr id="4" name="Slide Number Placeholder 3">
            <a:extLst>
              <a:ext uri="{FF2B5EF4-FFF2-40B4-BE49-F238E27FC236}">
                <a16:creationId xmlns:a16="http://schemas.microsoft.com/office/drawing/2014/main" id="{AFCD3FA2-A2DE-5BCD-0EFC-8C036AB13F64}"/>
              </a:ext>
            </a:extLst>
          </p:cNvPr>
          <p:cNvSpPr>
            <a:spLocks noGrp="1"/>
          </p:cNvSpPr>
          <p:nvPr>
            <p:ph type="sldNum" sz="quarter" idx="4"/>
          </p:nvPr>
        </p:nvSpPr>
        <p:spPr>
          <a:xfrm>
            <a:off x="8534400" y="6561138"/>
            <a:ext cx="533400" cy="220662"/>
          </a:xfrm>
        </p:spPr>
        <p:txBody>
          <a:bodyPr/>
          <a:lstStyle/>
          <a:p>
            <a:fld id="{1D93BD3E-1E9A-4970-A6F7-E7AC52762E0C}" type="slidenum">
              <a:rPr lang="en-US" smtClean="0"/>
              <a:pPr/>
              <a:t>24</a:t>
            </a:fld>
            <a:endParaRPr lang="en-US" dirty="0"/>
          </a:p>
        </p:txBody>
      </p:sp>
      <p:sp>
        <p:nvSpPr>
          <p:cNvPr id="6" name="Content Placeholder 2">
            <a:extLst>
              <a:ext uri="{FF2B5EF4-FFF2-40B4-BE49-F238E27FC236}">
                <a16:creationId xmlns:a16="http://schemas.microsoft.com/office/drawing/2014/main" id="{B6A5A107-43E1-4ED6-359B-5F8CC5BE07B7}"/>
              </a:ext>
            </a:extLst>
          </p:cNvPr>
          <p:cNvSpPr>
            <a:spLocks noGrp="1"/>
          </p:cNvSpPr>
          <p:nvPr>
            <p:ph sz="half" idx="1"/>
          </p:nvPr>
        </p:nvSpPr>
        <p:spPr>
          <a:xfrm>
            <a:off x="305667" y="910939"/>
            <a:ext cx="8210550" cy="5257799"/>
          </a:xfrm>
        </p:spPr>
        <p:txBody>
          <a:bodyPr/>
          <a:lstStyle/>
          <a:p>
            <a:r>
              <a:rPr lang="en-US" sz="1400" dirty="0"/>
              <a:t>Construct a new Wilmer SW to Navarro SW 345-kV double-circuit transmission line on double-circuit structures with both circuits in place, with normal and emergency ratings of at least 2,987 MVA, which will require a new ROW, approximately 53.0 miles/circuit:</a:t>
            </a:r>
          </a:p>
          <a:p>
            <a:pPr lvl="1"/>
            <a:r>
              <a:rPr lang="en-US" sz="1100" dirty="0"/>
              <a:t>Install three 345-kV circuit breakers at the existing Wilmer SW 345-kV substation with ratings of at least 5000 A;</a:t>
            </a:r>
          </a:p>
          <a:p>
            <a:pPr lvl="1"/>
            <a:r>
              <a:rPr lang="en-US" sz="1100" dirty="0"/>
              <a:t>Install four 345-kV circuit breakers at the existing Navarro SW 345-kV substation with ratings of at least 5000 A;</a:t>
            </a:r>
          </a:p>
          <a:p>
            <a:r>
              <a:rPr lang="en-US" sz="1400" dirty="0"/>
              <a:t>Rebuild the existing Tri Corner 345-kV SW:</a:t>
            </a:r>
          </a:p>
          <a:p>
            <a:pPr lvl="1"/>
            <a:r>
              <a:rPr lang="en-US" sz="1100" dirty="0"/>
              <a:t>Install twelve 345-kV circuit breakers in a breaker-and-a-half configuration with ratings of 5,000 A;</a:t>
            </a:r>
          </a:p>
          <a:p>
            <a:pPr lvl="1"/>
            <a:r>
              <a:rPr lang="en-US" sz="1100" dirty="0"/>
              <a:t>Ensure all terminal equipment meet or exceed 5,000A;</a:t>
            </a:r>
          </a:p>
          <a:p>
            <a:r>
              <a:rPr lang="en-US" sz="1400" dirty="0"/>
              <a:t>Upgrade the existing Watermill SW to Tri Coner SW 345-kV double-circuit transmission line on double-circuit structures with both circuits in place, with normal and emergency ratings of at least 1,912 MVA, approximately 11.5 miles/circuit:</a:t>
            </a:r>
          </a:p>
          <a:p>
            <a:pPr lvl="1"/>
            <a:r>
              <a:rPr lang="en-US" sz="1100" dirty="0"/>
              <a:t>Ensure all terminal equipment meet or exceed 5,000A;</a:t>
            </a:r>
          </a:p>
          <a:p>
            <a:r>
              <a:rPr lang="en-US" sz="1400" dirty="0"/>
              <a:t>Upgrade the existing Tri Coner SW to Trinidad SW 345-kV double-circuit transmission line on double-circuit structures with both circuits in place, with normal and emergency ratings of at least 1,912 MVA, approximately 40.5 miles/circuit:</a:t>
            </a:r>
          </a:p>
          <a:p>
            <a:pPr lvl="1"/>
            <a:r>
              <a:rPr lang="en-US" sz="1100" dirty="0"/>
              <a:t>Ensure all terminal equipment meet or exceed 5,000A; and</a:t>
            </a:r>
          </a:p>
          <a:p>
            <a:r>
              <a:rPr lang="en-US" sz="1400" dirty="0"/>
              <a:t>Upgrade the existing Farmerville SW to Saltillo SW 345-kV single-circuit transmission line on double-circuit structures with both circuits in place, with normal and emergency ratings of at least 1,912 MVA, approximately 59.9 miles/circuit:</a:t>
            </a:r>
          </a:p>
          <a:p>
            <a:pPr lvl="1"/>
            <a:r>
              <a:rPr lang="en-US" sz="1100" dirty="0"/>
              <a:t>Ensure all terminal equipment meet or exceed 3,200A.</a:t>
            </a:r>
          </a:p>
        </p:txBody>
      </p:sp>
    </p:spTree>
    <p:extLst>
      <p:ext uri="{BB962C8B-B14F-4D97-AF65-F5344CB8AC3E}">
        <p14:creationId xmlns:p14="http://schemas.microsoft.com/office/powerpoint/2010/main" val="33103296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07DDA-2635-FC83-21DF-CFEFA9B0F968}"/>
              </a:ext>
            </a:extLst>
          </p:cNvPr>
          <p:cNvSpPr>
            <a:spLocks noGrp="1"/>
          </p:cNvSpPr>
          <p:nvPr>
            <p:ph type="title"/>
          </p:nvPr>
        </p:nvSpPr>
        <p:spPr/>
        <p:txBody>
          <a:bodyPr/>
          <a:lstStyle/>
          <a:p>
            <a:r>
              <a:rPr lang="en-US" dirty="0"/>
              <a:t>Study Assumptions</a:t>
            </a:r>
          </a:p>
        </p:txBody>
      </p:sp>
      <p:sp>
        <p:nvSpPr>
          <p:cNvPr id="4" name="Slide Number Placeholder 3">
            <a:extLst>
              <a:ext uri="{FF2B5EF4-FFF2-40B4-BE49-F238E27FC236}">
                <a16:creationId xmlns:a16="http://schemas.microsoft.com/office/drawing/2014/main" id="{B4D29705-0FE4-CC41-2D35-E83D464D2265}"/>
              </a:ext>
            </a:extLst>
          </p:cNvPr>
          <p:cNvSpPr>
            <a:spLocks noGrp="1"/>
          </p:cNvSpPr>
          <p:nvPr>
            <p:ph type="sldNum" sz="quarter" idx="4"/>
          </p:nvPr>
        </p:nvSpPr>
        <p:spPr/>
        <p:txBody>
          <a:bodyPr/>
          <a:lstStyle/>
          <a:p>
            <a:fld id="{1D93BD3E-1E9A-4970-A6F7-E7AC52762E0C}" type="slidenum">
              <a:rPr lang="en-US" smtClean="0"/>
              <a:pPr/>
              <a:t>3</a:t>
            </a:fld>
            <a:endParaRPr lang="en-US" dirty="0"/>
          </a:p>
        </p:txBody>
      </p:sp>
      <p:sp>
        <p:nvSpPr>
          <p:cNvPr id="10" name="Content Placeholder 2">
            <a:extLst>
              <a:ext uri="{FF2B5EF4-FFF2-40B4-BE49-F238E27FC236}">
                <a16:creationId xmlns:a16="http://schemas.microsoft.com/office/drawing/2014/main" id="{0091CC3F-8964-9E5D-8EBE-3718E8E0EB1C}"/>
              </a:ext>
            </a:extLst>
          </p:cNvPr>
          <p:cNvSpPr>
            <a:spLocks noGrp="1"/>
          </p:cNvSpPr>
          <p:nvPr>
            <p:ph idx="1"/>
          </p:nvPr>
        </p:nvSpPr>
        <p:spPr>
          <a:xfrm>
            <a:off x="342899" y="868116"/>
            <a:ext cx="8534400" cy="5410136"/>
          </a:xfrm>
        </p:spPr>
        <p:txBody>
          <a:bodyPr/>
          <a:lstStyle/>
          <a:p>
            <a:r>
              <a:rPr lang="en-US" sz="2400" dirty="0"/>
              <a:t>Final 2024 Regional Transmission Planning (RTP) 2029 summer peak load case was used as the start case</a:t>
            </a:r>
          </a:p>
          <a:p>
            <a:r>
              <a:rPr lang="en-US" sz="2400" dirty="0"/>
              <a:t>Modified RTP Large Loads including Officer Letter Loads (OLLs) relevant to the project, provided by Oncor, to address approximately 4 GW of load in the study area</a:t>
            </a:r>
          </a:p>
          <a:p>
            <a:r>
              <a:rPr lang="en-US" sz="2400" dirty="0"/>
              <a:t>Additional load updates (approximately 50 MW) in the study area were applied based on feedback from Brazos Electric Cooperative (BEC)</a:t>
            </a:r>
          </a:p>
          <a:p>
            <a:r>
              <a:rPr lang="en-US" sz="2400" dirty="0"/>
              <a:t>Generation in East and North Central Weather Zones that did not meet </a:t>
            </a:r>
            <a:r>
              <a:rPr lang="en-US" dirty="0"/>
              <a:t>Planning Guide Section 6.9(1) </a:t>
            </a:r>
            <a:r>
              <a:rPr lang="en-US" sz="2400" dirty="0"/>
              <a:t>were opened (turned off) to balance power</a:t>
            </a:r>
          </a:p>
        </p:txBody>
      </p:sp>
    </p:spTree>
    <p:extLst>
      <p:ext uri="{BB962C8B-B14F-4D97-AF65-F5344CB8AC3E}">
        <p14:creationId xmlns:p14="http://schemas.microsoft.com/office/powerpoint/2010/main" val="4184308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B05B6F-361B-7949-9ECC-BDC7A5F16FF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F77BA9B-6CFD-8F02-D0FE-DD12EEDB6F62}"/>
              </a:ext>
            </a:extLst>
          </p:cNvPr>
          <p:cNvSpPr>
            <a:spLocks noGrp="1"/>
          </p:cNvSpPr>
          <p:nvPr>
            <p:ph type="title"/>
          </p:nvPr>
        </p:nvSpPr>
        <p:spPr/>
        <p:txBody>
          <a:bodyPr/>
          <a:lstStyle/>
          <a:p>
            <a:r>
              <a:rPr lang="en-US" dirty="0"/>
              <a:t>Project Need</a:t>
            </a:r>
          </a:p>
        </p:txBody>
      </p:sp>
      <p:sp>
        <p:nvSpPr>
          <p:cNvPr id="4" name="Slide Number Placeholder 3">
            <a:extLst>
              <a:ext uri="{FF2B5EF4-FFF2-40B4-BE49-F238E27FC236}">
                <a16:creationId xmlns:a16="http://schemas.microsoft.com/office/drawing/2014/main" id="{103708B8-DA31-CBB3-E8DA-3DDEEDC1ED1A}"/>
              </a:ext>
            </a:extLst>
          </p:cNvPr>
          <p:cNvSpPr>
            <a:spLocks noGrp="1"/>
          </p:cNvSpPr>
          <p:nvPr>
            <p:ph type="sldNum" sz="quarter" idx="4"/>
          </p:nvPr>
        </p:nvSpPr>
        <p:spPr/>
        <p:txBody>
          <a:bodyPr/>
          <a:lstStyle/>
          <a:p>
            <a:fld id="{1D93BD3E-1E9A-4970-A6F7-E7AC52762E0C}" type="slidenum">
              <a:rPr lang="en-US" smtClean="0"/>
              <a:pPr/>
              <a:t>4</a:t>
            </a:fld>
            <a:endParaRPr lang="en-US" dirty="0"/>
          </a:p>
        </p:txBody>
      </p:sp>
      <p:sp>
        <p:nvSpPr>
          <p:cNvPr id="10" name="Content Placeholder 2">
            <a:extLst>
              <a:ext uri="{FF2B5EF4-FFF2-40B4-BE49-F238E27FC236}">
                <a16:creationId xmlns:a16="http://schemas.microsoft.com/office/drawing/2014/main" id="{16EA2A31-195A-B560-0E0C-954F2238411B}"/>
              </a:ext>
            </a:extLst>
          </p:cNvPr>
          <p:cNvSpPr>
            <a:spLocks noGrp="1"/>
          </p:cNvSpPr>
          <p:nvPr>
            <p:ph idx="1"/>
          </p:nvPr>
        </p:nvSpPr>
        <p:spPr>
          <a:xfrm>
            <a:off x="342899" y="868116"/>
            <a:ext cx="8534400" cy="2081609"/>
          </a:xfrm>
        </p:spPr>
        <p:txBody>
          <a:bodyPr/>
          <a:lstStyle/>
          <a:p>
            <a:r>
              <a:rPr lang="en-US" sz="2400" dirty="0"/>
              <a:t>ERCOT’s independent review verified reliability planning criteria violations in the Southern DFW in the North Central and East Weather Zones</a:t>
            </a:r>
          </a:p>
          <a:p>
            <a:r>
              <a:rPr lang="en-US" sz="2400" dirty="0"/>
              <a:t>System improvement is needed to meet reliability planning criteria</a:t>
            </a:r>
          </a:p>
        </p:txBody>
      </p:sp>
      <p:graphicFrame>
        <p:nvGraphicFramePr>
          <p:cNvPr id="3" name="Table 2">
            <a:extLst>
              <a:ext uri="{FF2B5EF4-FFF2-40B4-BE49-F238E27FC236}">
                <a16:creationId xmlns:a16="http://schemas.microsoft.com/office/drawing/2014/main" id="{C24135C4-BFFB-F1E1-4808-B121D2EF129C}"/>
              </a:ext>
            </a:extLst>
          </p:cNvPr>
          <p:cNvGraphicFramePr>
            <a:graphicFrameLocks noGrp="1"/>
          </p:cNvGraphicFramePr>
          <p:nvPr/>
        </p:nvGraphicFramePr>
        <p:xfrm>
          <a:off x="666946" y="3055841"/>
          <a:ext cx="8090264" cy="2504200"/>
        </p:xfrm>
        <a:graphic>
          <a:graphicData uri="http://schemas.openxmlformats.org/drawingml/2006/table">
            <a:tbl>
              <a:tblPr firstRow="1" bandRow="1">
                <a:tableStyleId>{5C22544A-7EE6-4342-B048-85BDC9FD1C3A}</a:tableStyleId>
              </a:tblPr>
              <a:tblGrid>
                <a:gridCol w="1759133">
                  <a:extLst>
                    <a:ext uri="{9D8B030D-6E8A-4147-A177-3AD203B41FA5}">
                      <a16:colId xmlns:a16="http://schemas.microsoft.com/office/drawing/2014/main" val="845081244"/>
                    </a:ext>
                  </a:extLst>
                </a:gridCol>
                <a:gridCol w="1966812">
                  <a:extLst>
                    <a:ext uri="{9D8B030D-6E8A-4147-A177-3AD203B41FA5}">
                      <a16:colId xmlns:a16="http://schemas.microsoft.com/office/drawing/2014/main" val="2674609149"/>
                    </a:ext>
                  </a:extLst>
                </a:gridCol>
                <a:gridCol w="2125704">
                  <a:extLst>
                    <a:ext uri="{9D8B030D-6E8A-4147-A177-3AD203B41FA5}">
                      <a16:colId xmlns:a16="http://schemas.microsoft.com/office/drawing/2014/main" val="572819834"/>
                    </a:ext>
                  </a:extLst>
                </a:gridCol>
                <a:gridCol w="2238615">
                  <a:extLst>
                    <a:ext uri="{9D8B030D-6E8A-4147-A177-3AD203B41FA5}">
                      <a16:colId xmlns:a16="http://schemas.microsoft.com/office/drawing/2014/main" val="964921221"/>
                    </a:ext>
                  </a:extLst>
                </a:gridCol>
              </a:tblGrid>
              <a:tr h="481270">
                <a:tc>
                  <a:txBody>
                    <a:bodyPr/>
                    <a:lstStyle/>
                    <a:p>
                      <a:pPr algn="ctr" fontAlgn="b"/>
                      <a:r>
                        <a:rPr lang="en-US" sz="1600" b="1" i="0" u="none" strike="noStrike" dirty="0">
                          <a:solidFill>
                            <a:schemeClr val="bg1"/>
                          </a:solidFill>
                          <a:effectLst/>
                          <a:latin typeface="+mn-lt"/>
                        </a:rPr>
                        <a:t>Contingency Category</a:t>
                      </a:r>
                    </a:p>
                  </a:txBody>
                  <a:tcPr marL="9525" marR="9525" marT="9525" marB="0" anchor="ctr"/>
                </a:tc>
                <a:tc>
                  <a:txBody>
                    <a:bodyPr/>
                    <a:lstStyle/>
                    <a:p>
                      <a:pPr algn="ctr"/>
                      <a:r>
                        <a:rPr lang="en-US" sz="1600" dirty="0"/>
                        <a:t>Voltage Violations</a:t>
                      </a:r>
                    </a:p>
                  </a:txBody>
                  <a:tcPr anchor="ctr"/>
                </a:tc>
                <a:tc>
                  <a:txBody>
                    <a:bodyPr/>
                    <a:lstStyle/>
                    <a:p>
                      <a:pPr algn="ctr"/>
                      <a:r>
                        <a:rPr lang="en-US" sz="1600" dirty="0"/>
                        <a:t>Thermal Violations</a:t>
                      </a:r>
                    </a:p>
                  </a:txBody>
                  <a:tcPr anchor="ctr"/>
                </a:tc>
                <a:tc>
                  <a:txBody>
                    <a:bodyPr/>
                    <a:lstStyle/>
                    <a:p>
                      <a:pPr algn="ctr"/>
                      <a:r>
                        <a:rPr lang="en-US" sz="1600" dirty="0"/>
                        <a:t>Unsolved Power Flow</a:t>
                      </a:r>
                    </a:p>
                  </a:txBody>
                  <a:tcPr anchor="ctr"/>
                </a:tc>
                <a:extLst>
                  <a:ext uri="{0D108BD9-81ED-4DB2-BD59-A6C34878D82A}">
                    <a16:rowId xmlns:a16="http://schemas.microsoft.com/office/drawing/2014/main" val="2480125707"/>
                  </a:ext>
                </a:extLst>
              </a:tr>
              <a:tr h="481270">
                <a:tc>
                  <a:txBody>
                    <a:bodyPr/>
                    <a:lstStyle/>
                    <a:p>
                      <a:pPr algn="ctr" fontAlgn="b"/>
                      <a:r>
                        <a:rPr lang="en-US" sz="1600" b="0" i="0" u="none" strike="noStrike" dirty="0">
                          <a:solidFill>
                            <a:schemeClr val="tx2"/>
                          </a:solidFill>
                          <a:effectLst/>
                          <a:latin typeface="+mn-lt"/>
                        </a:rPr>
                        <a:t>P0: N-0</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None</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noProof="0" dirty="0">
                          <a:solidFill>
                            <a:schemeClr val="tx2"/>
                          </a:solidFill>
                          <a:effectLst/>
                          <a:latin typeface="+mn-lt"/>
                          <a:ea typeface="+mn-ea"/>
                          <a:cs typeface="+mn-cs"/>
                        </a:rPr>
                        <a:t>1</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noProof="0" dirty="0">
                          <a:solidFill>
                            <a:schemeClr val="tx2"/>
                          </a:solidFill>
                          <a:effectLst/>
                          <a:latin typeface="+mn-lt"/>
                          <a:ea typeface="+mn-ea"/>
                          <a:cs typeface="+mn-cs"/>
                        </a:rPr>
                        <a:t>None</a:t>
                      </a:r>
                    </a:p>
                  </a:txBody>
                  <a:tcPr marL="9525" marR="9525" marT="9525" marB="0" anchor="ctr"/>
                </a:tc>
                <a:extLst>
                  <a:ext uri="{0D108BD9-81ED-4DB2-BD59-A6C34878D82A}">
                    <a16:rowId xmlns:a16="http://schemas.microsoft.com/office/drawing/2014/main" val="3468670968"/>
                  </a:ext>
                </a:extLst>
              </a:tr>
              <a:tr h="481270">
                <a:tc>
                  <a:txBody>
                    <a:bodyPr/>
                    <a:lstStyle/>
                    <a:p>
                      <a:pPr algn="ctr" fontAlgn="b"/>
                      <a:r>
                        <a:rPr lang="en-US" sz="1600" b="0" i="0" u="none" strike="noStrike" dirty="0">
                          <a:solidFill>
                            <a:schemeClr val="tx2"/>
                          </a:solidFill>
                          <a:effectLst/>
                          <a:latin typeface="+mn-lt"/>
                        </a:rPr>
                        <a:t>P1, P2-1, P7: N-1</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6</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14</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noProof="0" dirty="0">
                          <a:solidFill>
                            <a:schemeClr val="tx2"/>
                          </a:solidFill>
                          <a:effectLst/>
                          <a:latin typeface="+mn-lt"/>
                          <a:ea typeface="+mn-ea"/>
                          <a:cs typeface="+mn-cs"/>
                        </a:rPr>
                        <a:t>None</a:t>
                      </a:r>
                    </a:p>
                  </a:txBody>
                  <a:tcPr marL="9525" marR="9525" marT="9525" marB="0" anchor="ctr"/>
                </a:tc>
                <a:extLst>
                  <a:ext uri="{0D108BD9-81ED-4DB2-BD59-A6C34878D82A}">
                    <a16:rowId xmlns:a16="http://schemas.microsoft.com/office/drawing/2014/main" val="592109992"/>
                  </a:ext>
                </a:extLst>
              </a:tr>
              <a:tr h="481270">
                <a:tc>
                  <a:txBody>
                    <a:bodyPr/>
                    <a:lstStyle/>
                    <a:p>
                      <a:pPr algn="ctr" fontAlgn="b"/>
                      <a:r>
                        <a:rPr lang="en-US" sz="1600" b="0" i="0" u="none" strike="noStrike" dirty="0">
                          <a:solidFill>
                            <a:schemeClr val="tx2"/>
                          </a:solidFill>
                          <a:effectLst/>
                          <a:latin typeface="+mn-lt"/>
                        </a:rPr>
                        <a:t>P3: (G-1+N-1)*</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dirty="0">
                          <a:solidFill>
                            <a:schemeClr val="tx2"/>
                          </a:solidFill>
                          <a:effectLst/>
                          <a:latin typeface="+mn-lt"/>
                          <a:ea typeface="+mn-ea"/>
                          <a:cs typeface="+mn-cs"/>
                        </a:rPr>
                        <a:t>8</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10</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noProof="0" dirty="0">
                          <a:solidFill>
                            <a:schemeClr val="tx2"/>
                          </a:solidFill>
                          <a:effectLst/>
                          <a:latin typeface="+mn-lt"/>
                          <a:ea typeface="+mn-ea"/>
                          <a:cs typeface="+mn-cs"/>
                        </a:rPr>
                        <a:t>None</a:t>
                      </a:r>
                    </a:p>
                  </a:txBody>
                  <a:tcPr marL="9525" marR="9525" marT="9525" marB="0" anchor="ctr"/>
                </a:tc>
                <a:extLst>
                  <a:ext uri="{0D108BD9-81ED-4DB2-BD59-A6C34878D82A}">
                    <a16:rowId xmlns:a16="http://schemas.microsoft.com/office/drawing/2014/main" val="787407444"/>
                  </a:ext>
                </a:extLst>
              </a:tr>
              <a:tr h="481270">
                <a:tc>
                  <a:txBody>
                    <a:bodyPr/>
                    <a:lstStyle/>
                    <a:p>
                      <a:pPr algn="ctr" fontAlgn="b"/>
                      <a:r>
                        <a:rPr lang="en-US" sz="1600" b="0" i="0" u="none" strike="noStrike" dirty="0">
                          <a:solidFill>
                            <a:schemeClr val="tx2"/>
                          </a:solidFill>
                          <a:effectLst/>
                          <a:latin typeface="+mn-lt"/>
                        </a:rPr>
                        <a:t>P6-2: (X-1+N-1)*</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30</a:t>
                      </a:r>
                    </a:p>
                  </a:txBody>
                  <a:tcPr marL="9525" marR="9525" marT="9525" marB="0" anchor="ct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kern="1200" noProof="0" dirty="0">
                          <a:solidFill>
                            <a:schemeClr val="tx2"/>
                          </a:solidFill>
                          <a:effectLst/>
                          <a:latin typeface="+mn-lt"/>
                          <a:ea typeface="+mn-ea"/>
                          <a:cs typeface="+mn-cs"/>
                        </a:rPr>
                        <a:t>23</a:t>
                      </a:r>
                    </a:p>
                  </a:txBody>
                  <a:tcPr marL="9525" marR="9525" marT="9525" marB="0" anchor="ctr"/>
                </a:tc>
                <a:tc>
                  <a:txBody>
                    <a:bodyPr/>
                    <a:lstStyle/>
                    <a:p>
                      <a:pPr marL="0" algn="ctr" defTabSz="914400" rtl="0" eaLnBrk="1" fontAlgn="b" latinLnBrk="0" hangingPunct="1"/>
                      <a:r>
                        <a:rPr lang="en-US" sz="1600" b="0" i="0" u="none" strike="noStrike" kern="1200" dirty="0">
                          <a:solidFill>
                            <a:schemeClr val="tx2"/>
                          </a:solidFill>
                          <a:effectLst/>
                          <a:latin typeface="+mn-lt"/>
                          <a:ea typeface="+mn-ea"/>
                          <a:cs typeface="+mn-cs"/>
                        </a:rPr>
                        <a:t>3</a:t>
                      </a:r>
                    </a:p>
                  </a:txBody>
                  <a:tcPr marL="9525" marR="9525" marT="9525" marB="0" anchor="ctr"/>
                </a:tc>
                <a:extLst>
                  <a:ext uri="{0D108BD9-81ED-4DB2-BD59-A6C34878D82A}">
                    <a16:rowId xmlns:a16="http://schemas.microsoft.com/office/drawing/2014/main" val="1668893099"/>
                  </a:ext>
                </a:extLst>
              </a:tr>
            </a:tbl>
          </a:graphicData>
        </a:graphic>
      </p:graphicFrame>
      <p:sp>
        <p:nvSpPr>
          <p:cNvPr id="5" name="Rectangle 4">
            <a:extLst>
              <a:ext uri="{FF2B5EF4-FFF2-40B4-BE49-F238E27FC236}">
                <a16:creationId xmlns:a16="http://schemas.microsoft.com/office/drawing/2014/main" id="{54A51129-56D9-5E4A-95C8-8DD7D1F77DCB}"/>
              </a:ext>
            </a:extLst>
          </p:cNvPr>
          <p:cNvSpPr/>
          <p:nvPr/>
        </p:nvSpPr>
        <p:spPr>
          <a:xfrm>
            <a:off x="666946" y="5583500"/>
            <a:ext cx="7704951" cy="43946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400" dirty="0">
                <a:solidFill>
                  <a:schemeClr val="tx2"/>
                </a:solidFill>
              </a:rPr>
              <a:t>*See Appendix A for list of G-1 generators and X-1 transformers tested</a:t>
            </a:r>
          </a:p>
        </p:txBody>
      </p:sp>
    </p:spTree>
    <p:extLst>
      <p:ext uri="{BB962C8B-B14F-4D97-AF65-F5344CB8AC3E}">
        <p14:creationId xmlns:p14="http://schemas.microsoft.com/office/powerpoint/2010/main" val="1741018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B64B5-CC10-B499-7B40-F659EE66896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125ABB-FCCE-6347-5205-0FC419676AD8}"/>
              </a:ext>
            </a:extLst>
          </p:cNvPr>
          <p:cNvSpPr>
            <a:spLocks noGrp="1"/>
          </p:cNvSpPr>
          <p:nvPr>
            <p:ph type="title"/>
          </p:nvPr>
        </p:nvSpPr>
        <p:spPr/>
        <p:txBody>
          <a:bodyPr/>
          <a:lstStyle/>
          <a:p>
            <a:r>
              <a:rPr lang="en-US" dirty="0"/>
              <a:t>Project Options</a:t>
            </a:r>
          </a:p>
        </p:txBody>
      </p:sp>
      <p:sp>
        <p:nvSpPr>
          <p:cNvPr id="4" name="Slide Number Placeholder 3">
            <a:extLst>
              <a:ext uri="{FF2B5EF4-FFF2-40B4-BE49-F238E27FC236}">
                <a16:creationId xmlns:a16="http://schemas.microsoft.com/office/drawing/2014/main" id="{CBB5A5F0-6DC7-C611-E096-28BBDB1E0A58}"/>
              </a:ext>
            </a:extLst>
          </p:cNvPr>
          <p:cNvSpPr>
            <a:spLocks noGrp="1"/>
          </p:cNvSpPr>
          <p:nvPr>
            <p:ph type="sldNum" sz="quarter" idx="4"/>
          </p:nvPr>
        </p:nvSpPr>
        <p:spPr/>
        <p:txBody>
          <a:bodyPr/>
          <a:lstStyle/>
          <a:p>
            <a:fld id="{1D93BD3E-1E9A-4970-A6F7-E7AC52762E0C}" type="slidenum">
              <a:rPr lang="en-US" smtClean="0"/>
              <a:pPr/>
              <a:t>5</a:t>
            </a:fld>
            <a:endParaRPr lang="en-US" dirty="0"/>
          </a:p>
        </p:txBody>
      </p:sp>
      <p:sp>
        <p:nvSpPr>
          <p:cNvPr id="10" name="Content Placeholder 2">
            <a:extLst>
              <a:ext uri="{FF2B5EF4-FFF2-40B4-BE49-F238E27FC236}">
                <a16:creationId xmlns:a16="http://schemas.microsoft.com/office/drawing/2014/main" id="{A17D4C9C-F070-7E23-E4D8-9A8855C1A4CF}"/>
              </a:ext>
            </a:extLst>
          </p:cNvPr>
          <p:cNvSpPr>
            <a:spLocks noGrp="1"/>
          </p:cNvSpPr>
          <p:nvPr>
            <p:ph idx="1"/>
          </p:nvPr>
        </p:nvSpPr>
        <p:spPr>
          <a:xfrm>
            <a:off x="342899" y="868116"/>
            <a:ext cx="8534400" cy="5268733"/>
          </a:xfrm>
        </p:spPr>
        <p:txBody>
          <a:bodyPr/>
          <a:lstStyle/>
          <a:p>
            <a:r>
              <a:rPr lang="en-US" sz="2400" dirty="0"/>
              <a:t>ERCOT’s modified option (Option 3) addresses all </a:t>
            </a:r>
            <a:r>
              <a:rPr lang="en-US" dirty="0"/>
              <a:t>NERC Reliability Standard TPL-001-5.1 and ERCOT Planning Guide reliability criteria</a:t>
            </a:r>
          </a:p>
          <a:p>
            <a:r>
              <a:rPr lang="en-US" dirty="0"/>
              <a:t>Option 3 consists of:</a:t>
            </a:r>
          </a:p>
          <a:p>
            <a:pPr lvl="1"/>
            <a:r>
              <a:rPr lang="en-US" dirty="0"/>
              <a:t>Oncor’s proposed option</a:t>
            </a:r>
          </a:p>
          <a:p>
            <a:pPr lvl="1"/>
            <a:r>
              <a:rPr lang="en-US" dirty="0"/>
              <a:t>All the upgrades identified in Oncor and Lone Star Navarro and Ellis Area upgrade project (25RPG038)</a:t>
            </a:r>
          </a:p>
          <a:p>
            <a:pPr lvl="1"/>
            <a:r>
              <a:rPr lang="en-US" dirty="0"/>
              <a:t>A subset of upgrades identified in Oncor Set 1 and Set 2 North and Central Texas Reliability Projects (25RPG040 and 25RPG042) </a:t>
            </a:r>
          </a:p>
        </p:txBody>
      </p:sp>
    </p:spTree>
    <p:extLst>
      <p:ext uri="{BB962C8B-B14F-4D97-AF65-F5344CB8AC3E}">
        <p14:creationId xmlns:p14="http://schemas.microsoft.com/office/powerpoint/2010/main" val="3926847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87F80-D5EA-89EE-957D-32715689B4A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9C7ED21-7940-D84C-6178-B287DB5797C0}"/>
              </a:ext>
            </a:extLst>
          </p:cNvPr>
          <p:cNvSpPr>
            <a:spLocks noGrp="1"/>
          </p:cNvSpPr>
          <p:nvPr>
            <p:ph type="title"/>
          </p:nvPr>
        </p:nvSpPr>
        <p:spPr/>
        <p:txBody>
          <a:bodyPr/>
          <a:lstStyle/>
          <a:p>
            <a:r>
              <a:rPr lang="en-US" dirty="0"/>
              <a:t>Comparison of Project Options</a:t>
            </a:r>
          </a:p>
        </p:txBody>
      </p:sp>
      <p:sp>
        <p:nvSpPr>
          <p:cNvPr id="4" name="Slide Number Placeholder 3">
            <a:extLst>
              <a:ext uri="{FF2B5EF4-FFF2-40B4-BE49-F238E27FC236}">
                <a16:creationId xmlns:a16="http://schemas.microsoft.com/office/drawing/2014/main" id="{8138D8D1-27E7-4240-394E-521873FF58AE}"/>
              </a:ext>
            </a:extLst>
          </p:cNvPr>
          <p:cNvSpPr>
            <a:spLocks noGrp="1"/>
          </p:cNvSpPr>
          <p:nvPr>
            <p:ph type="sldNum" sz="quarter" idx="4"/>
          </p:nvPr>
        </p:nvSpPr>
        <p:spPr/>
        <p:txBody>
          <a:bodyPr/>
          <a:lstStyle/>
          <a:p>
            <a:fld id="{1D93BD3E-1E9A-4970-A6F7-E7AC52762E0C}" type="slidenum">
              <a:rPr lang="en-US" smtClean="0"/>
              <a:pPr/>
              <a:t>6</a:t>
            </a:fld>
            <a:endParaRPr lang="en-US" dirty="0"/>
          </a:p>
        </p:txBody>
      </p:sp>
      <p:sp>
        <p:nvSpPr>
          <p:cNvPr id="10" name="Content Placeholder 2">
            <a:extLst>
              <a:ext uri="{FF2B5EF4-FFF2-40B4-BE49-F238E27FC236}">
                <a16:creationId xmlns:a16="http://schemas.microsoft.com/office/drawing/2014/main" id="{80A48907-9A7C-D7D8-56DC-796CBB7F8358}"/>
              </a:ext>
            </a:extLst>
          </p:cNvPr>
          <p:cNvSpPr>
            <a:spLocks noGrp="1"/>
          </p:cNvSpPr>
          <p:nvPr>
            <p:ph idx="1"/>
          </p:nvPr>
        </p:nvSpPr>
        <p:spPr>
          <a:xfrm>
            <a:off x="342898" y="762000"/>
            <a:ext cx="8534400" cy="5746202"/>
          </a:xfrm>
        </p:spPr>
        <p:txBody>
          <a:bodyPr/>
          <a:lstStyle/>
          <a:p>
            <a:pPr>
              <a:spcBef>
                <a:spcPts val="600"/>
              </a:spcBef>
            </a:pPr>
            <a:r>
              <a:rPr lang="en-US" sz="1800" dirty="0"/>
              <a:t>ERCOT analyzed three options</a:t>
            </a:r>
          </a:p>
          <a:p>
            <a:pPr>
              <a:spcBef>
                <a:spcPts val="600"/>
              </a:spcBef>
            </a:pPr>
            <a:r>
              <a:rPr lang="en-US" sz="1800" dirty="0"/>
              <a:t>Among the three options, Option 3 addresses the reliability violations, is the cost-effective option, improves long-term load-serving capability, and improves operational flexibility</a:t>
            </a:r>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a:p>
            <a:pPr>
              <a:spcBef>
                <a:spcPts val="600"/>
              </a:spcBef>
            </a:pPr>
            <a:endParaRPr lang="en-US" sz="1800" dirty="0"/>
          </a:p>
        </p:txBody>
      </p:sp>
      <p:sp>
        <p:nvSpPr>
          <p:cNvPr id="6" name="Rectangle 5">
            <a:extLst>
              <a:ext uri="{FF2B5EF4-FFF2-40B4-BE49-F238E27FC236}">
                <a16:creationId xmlns:a16="http://schemas.microsoft.com/office/drawing/2014/main" id="{CCF49CF1-DCC6-EE00-2889-9EFBCC50DF04}"/>
              </a:ext>
            </a:extLst>
          </p:cNvPr>
          <p:cNvSpPr/>
          <p:nvPr/>
        </p:nvSpPr>
        <p:spPr>
          <a:xfrm>
            <a:off x="342898" y="4900064"/>
            <a:ext cx="7240749" cy="5158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dirty="0">
                <a:solidFill>
                  <a:schemeClr val="tx2"/>
                </a:solidFill>
              </a:rPr>
              <a:t>*Cost estimates were provided by the TSPs</a:t>
            </a:r>
          </a:p>
          <a:p>
            <a:r>
              <a:rPr lang="en-US" sz="1100" dirty="0">
                <a:solidFill>
                  <a:schemeClr val="tx2"/>
                </a:solidFill>
              </a:rPr>
              <a:t>** Cost estimate is different from initial project submittal </a:t>
            </a:r>
          </a:p>
        </p:txBody>
      </p:sp>
      <p:graphicFrame>
        <p:nvGraphicFramePr>
          <p:cNvPr id="3" name="Table 2">
            <a:extLst>
              <a:ext uri="{FF2B5EF4-FFF2-40B4-BE49-F238E27FC236}">
                <a16:creationId xmlns:a16="http://schemas.microsoft.com/office/drawing/2014/main" id="{A7725FEE-0F36-941B-82F4-C85E4E8D34E6}"/>
              </a:ext>
            </a:extLst>
          </p:cNvPr>
          <p:cNvGraphicFramePr>
            <a:graphicFrameLocks noGrp="1"/>
          </p:cNvGraphicFramePr>
          <p:nvPr>
            <p:extLst>
              <p:ext uri="{D42A27DB-BD31-4B8C-83A1-F6EECF244321}">
                <p14:modId xmlns:p14="http://schemas.microsoft.com/office/powerpoint/2010/main" val="695600037"/>
              </p:ext>
            </p:extLst>
          </p:nvPr>
        </p:nvGraphicFramePr>
        <p:xfrm>
          <a:off x="381000" y="2133808"/>
          <a:ext cx="8611110" cy="2773680"/>
        </p:xfrm>
        <a:graphic>
          <a:graphicData uri="http://schemas.openxmlformats.org/drawingml/2006/table">
            <a:tbl>
              <a:tblPr firstRow="1" bandRow="1">
                <a:tableStyleId>{5C22544A-7EE6-4342-B048-85BDC9FD1C3A}</a:tableStyleId>
              </a:tblPr>
              <a:tblGrid>
                <a:gridCol w="3474027">
                  <a:extLst>
                    <a:ext uri="{9D8B030D-6E8A-4147-A177-3AD203B41FA5}">
                      <a16:colId xmlns:a16="http://schemas.microsoft.com/office/drawing/2014/main" val="3206995636"/>
                    </a:ext>
                  </a:extLst>
                </a:gridCol>
                <a:gridCol w="1578161">
                  <a:extLst>
                    <a:ext uri="{9D8B030D-6E8A-4147-A177-3AD203B41FA5}">
                      <a16:colId xmlns:a16="http://schemas.microsoft.com/office/drawing/2014/main" val="2674448076"/>
                    </a:ext>
                  </a:extLst>
                </a:gridCol>
                <a:gridCol w="1779461">
                  <a:extLst>
                    <a:ext uri="{9D8B030D-6E8A-4147-A177-3AD203B41FA5}">
                      <a16:colId xmlns:a16="http://schemas.microsoft.com/office/drawing/2014/main" val="4058640929"/>
                    </a:ext>
                  </a:extLst>
                </a:gridCol>
                <a:gridCol w="1779461">
                  <a:extLst>
                    <a:ext uri="{9D8B030D-6E8A-4147-A177-3AD203B41FA5}">
                      <a16:colId xmlns:a16="http://schemas.microsoft.com/office/drawing/2014/main" val="3653848413"/>
                    </a:ext>
                  </a:extLst>
                </a:gridCol>
              </a:tblGrid>
              <a:tr h="0">
                <a:tc>
                  <a:txBody>
                    <a:bodyPr/>
                    <a:lstStyle/>
                    <a:p>
                      <a:pPr algn="ctr"/>
                      <a:endParaRPr lang="en-US" sz="1400" dirty="0"/>
                    </a:p>
                  </a:txBody>
                  <a:tcPr anchor="ctr"/>
                </a:tc>
                <a:tc>
                  <a:txBody>
                    <a:bodyPr/>
                    <a:lstStyle/>
                    <a:p>
                      <a:pPr algn="ctr"/>
                      <a:r>
                        <a:rPr lang="en-US" sz="1400" dirty="0"/>
                        <a:t>Option 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Option 2</a:t>
                      </a:r>
                    </a:p>
                  </a:txBody>
                  <a:tcPr anchor="ctr">
                    <a:lnR w="12700" cap="flat" cmpd="sng" algn="ctr">
                      <a:solidFill>
                        <a:schemeClr val="bg2"/>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t>Option 3</a:t>
                      </a:r>
                    </a:p>
                  </a:txBody>
                  <a:tcPr anchor="ctr">
                    <a:lnL w="12700" cap="flat" cmpd="sng" algn="ctr">
                      <a:solidFill>
                        <a:schemeClr val="bg2"/>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2601587"/>
                  </a:ext>
                </a:extLst>
              </a:tr>
              <a:tr h="0">
                <a:tc>
                  <a:txBody>
                    <a:bodyPr/>
                    <a:lstStyle/>
                    <a:p>
                      <a:pPr algn="ctr"/>
                      <a:r>
                        <a:rPr lang="en-US" sz="1400" dirty="0">
                          <a:solidFill>
                            <a:schemeClr val="tx2"/>
                          </a:solidFill>
                        </a:rPr>
                        <a:t>Meets ERCOT and NERC Reliability Criteria</a:t>
                      </a:r>
                    </a:p>
                  </a:txBody>
                  <a:tcPr anchor="ctr"/>
                </a:tc>
                <a:tc>
                  <a:txBody>
                    <a:bodyPr/>
                    <a:lstStyle/>
                    <a:p>
                      <a:pPr algn="ctr"/>
                      <a:r>
                        <a:rPr lang="en-US" sz="1400" dirty="0">
                          <a:solidFill>
                            <a:schemeClr val="tx2"/>
                          </a:solidFill>
                        </a:rPr>
                        <a:t>No</a:t>
                      </a:r>
                    </a:p>
                  </a:txBody>
                  <a:tcPr anchor="ctr"/>
                </a:tc>
                <a:tc>
                  <a:txBody>
                    <a:bodyPr/>
                    <a:lstStyle/>
                    <a:p>
                      <a:pPr algn="ctr"/>
                      <a:r>
                        <a:rPr lang="en-US" sz="1400" dirty="0">
                          <a:solidFill>
                            <a:schemeClr val="tx2"/>
                          </a:solidFill>
                        </a:rPr>
                        <a:t>No</a:t>
                      </a:r>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latinLnBrk="0" hangingPunct="1"/>
                      <a:r>
                        <a:rPr lang="en-US" sz="1400" kern="1200" dirty="0">
                          <a:solidFill>
                            <a:schemeClr val="tx2"/>
                          </a:solidFill>
                          <a:latin typeface="+mn-lt"/>
                          <a:ea typeface="+mn-ea"/>
                          <a:cs typeface="+mn-cs"/>
                        </a:rPr>
                        <a:t>Yes</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65364477"/>
                  </a:ext>
                </a:extLst>
              </a:tr>
              <a:tr h="0">
                <a:tc>
                  <a:txBody>
                    <a:bodyPr/>
                    <a:lstStyle/>
                    <a:p>
                      <a:pPr algn="ctr"/>
                      <a:r>
                        <a:rPr lang="en-US" sz="1400" dirty="0">
                          <a:solidFill>
                            <a:schemeClr val="tx2"/>
                          </a:solidFill>
                        </a:rPr>
                        <a:t>Improves Long-Term Load-Serving Capability (~MW)</a:t>
                      </a:r>
                    </a:p>
                  </a:txBody>
                  <a:tcPr anchor="ctr"/>
                </a:tc>
                <a:tc>
                  <a:txBody>
                    <a:bodyPr/>
                    <a:lstStyle/>
                    <a:p>
                      <a:pPr algn="ctr"/>
                      <a:r>
                        <a:rPr lang="en-US" sz="1400" dirty="0">
                          <a:solidFill>
                            <a:schemeClr val="tx2"/>
                          </a:solidFill>
                        </a:rPr>
                        <a:t>2305</a:t>
                      </a:r>
                    </a:p>
                  </a:txBody>
                  <a:tcPr anchor="ctr"/>
                </a:tc>
                <a:tc>
                  <a:txBody>
                    <a:bodyPr/>
                    <a:lstStyle/>
                    <a:p>
                      <a:pPr algn="ctr"/>
                      <a:r>
                        <a:rPr lang="en-US" sz="1400" dirty="0">
                          <a:solidFill>
                            <a:schemeClr val="tx2"/>
                          </a:solidFill>
                        </a:rPr>
                        <a:t>2335</a:t>
                      </a:r>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latinLnBrk="0" hangingPunct="1"/>
                      <a:r>
                        <a:rPr lang="en-US" sz="1400" kern="1200" dirty="0">
                          <a:solidFill>
                            <a:schemeClr val="tx2"/>
                          </a:solidFill>
                          <a:latin typeface="+mn-lt"/>
                          <a:ea typeface="+mn-ea"/>
                          <a:cs typeface="+mn-cs"/>
                        </a:rPr>
                        <a:t>2904</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12887927"/>
                  </a:ext>
                </a:extLst>
              </a:tr>
              <a:tr h="0">
                <a:tc>
                  <a:txBody>
                    <a:bodyPr/>
                    <a:lstStyle/>
                    <a:p>
                      <a:pPr algn="ctr"/>
                      <a:r>
                        <a:rPr lang="en-US" sz="1400" dirty="0">
                          <a:solidFill>
                            <a:schemeClr val="tx2"/>
                          </a:solidFill>
                        </a:rPr>
                        <a:t>Requires CCN (~miles)</a:t>
                      </a:r>
                    </a:p>
                  </a:txBody>
                  <a:tcPr anchor="ctr"/>
                </a:tc>
                <a:tc>
                  <a:txBody>
                    <a:bodyPr/>
                    <a:lstStyle/>
                    <a:p>
                      <a:pPr algn="ctr"/>
                      <a:r>
                        <a:rPr lang="en-US" sz="1400" dirty="0">
                          <a:solidFill>
                            <a:schemeClr val="tx2"/>
                          </a:solidFill>
                        </a:rPr>
                        <a:t>Yes (2.0)</a:t>
                      </a:r>
                    </a:p>
                  </a:txBody>
                  <a:tcPr anchor="ctr"/>
                </a:tc>
                <a:tc>
                  <a:txBody>
                    <a:bodyPr/>
                    <a:lstStyle/>
                    <a:p>
                      <a:pPr algn="ctr"/>
                      <a:r>
                        <a:rPr lang="en-US" sz="1400" dirty="0">
                          <a:solidFill>
                            <a:schemeClr val="tx2"/>
                          </a:solidFill>
                        </a:rPr>
                        <a:t>Yes (2.0)</a:t>
                      </a:r>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latinLnBrk="0" hangingPunct="1"/>
                      <a:r>
                        <a:rPr lang="en-US" sz="1400" kern="1200" dirty="0">
                          <a:solidFill>
                            <a:schemeClr val="tx2"/>
                          </a:solidFill>
                          <a:latin typeface="+mn-lt"/>
                          <a:ea typeface="+mn-ea"/>
                          <a:cs typeface="+mn-cs"/>
                        </a:rPr>
                        <a:t>Yes (111.0)</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726820460"/>
                  </a:ext>
                </a:extLst>
              </a:tr>
              <a:tr h="0">
                <a:tc>
                  <a:txBody>
                    <a:bodyPr/>
                    <a:lstStyle/>
                    <a:p>
                      <a:pPr algn="ctr"/>
                      <a:r>
                        <a:rPr lang="en-US" sz="1400" dirty="0">
                          <a:solidFill>
                            <a:schemeClr val="tx2"/>
                          </a:solidFill>
                        </a:rPr>
                        <a:t>Cost Estimate* (~$B)</a:t>
                      </a:r>
                    </a:p>
                  </a:txBody>
                  <a:tcPr anchor="ctr"/>
                </a:tc>
                <a:tc>
                  <a:txBody>
                    <a:bodyPr/>
                    <a:lstStyle/>
                    <a:p>
                      <a:pPr algn="ctr"/>
                      <a:r>
                        <a:rPr lang="en-US" sz="1400" dirty="0">
                          <a:solidFill>
                            <a:schemeClr val="tx2"/>
                          </a:solidFill>
                        </a:rPr>
                        <a:t>$1.248**</a:t>
                      </a:r>
                    </a:p>
                  </a:txBody>
                  <a:tcPr anchor="ctr"/>
                </a:tc>
                <a:tc>
                  <a:txBody>
                    <a:bodyPr/>
                    <a:lstStyle/>
                    <a:p>
                      <a:pPr algn="ctr"/>
                      <a:r>
                        <a:rPr lang="en-US" sz="1400" dirty="0">
                          <a:solidFill>
                            <a:schemeClr val="tx2"/>
                          </a:solidFill>
                        </a:rPr>
                        <a:t>$1.266</a:t>
                      </a:r>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latinLnBrk="0" hangingPunct="1"/>
                      <a:r>
                        <a:rPr lang="en-US" sz="1400" kern="1200" dirty="0">
                          <a:solidFill>
                            <a:schemeClr val="tx2"/>
                          </a:solidFill>
                          <a:latin typeface="+mn-lt"/>
                          <a:ea typeface="+mn-ea"/>
                          <a:cs typeface="+mn-cs"/>
                        </a:rPr>
                        <a:t>$2.886</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48008137"/>
                  </a:ext>
                </a:extLst>
              </a:tr>
              <a:tr h="0">
                <a:tc>
                  <a:txBody>
                    <a:bodyPr/>
                    <a:lstStyle/>
                    <a:p>
                      <a:pPr algn="ctr"/>
                      <a:r>
                        <a:rPr lang="en-US" sz="1400" dirty="0">
                          <a:solidFill>
                            <a:schemeClr val="tx2"/>
                          </a:solidFill>
                        </a:rPr>
                        <a:t>Feasible</a:t>
                      </a:r>
                    </a:p>
                  </a:txBody>
                  <a:tcPr anchor="ctr"/>
                </a:tc>
                <a:tc>
                  <a:txBody>
                    <a:bodyPr/>
                    <a:lstStyle/>
                    <a:p>
                      <a:pPr algn="ctr"/>
                      <a:r>
                        <a:rPr lang="en-US" sz="1400" dirty="0">
                          <a:solidFill>
                            <a:schemeClr val="tx2"/>
                          </a:solidFill>
                        </a:rPr>
                        <a:t>Yes</a:t>
                      </a:r>
                    </a:p>
                  </a:txBody>
                  <a:tcPr anchor="ctr"/>
                </a:tc>
                <a:tc>
                  <a:txBody>
                    <a:bodyPr/>
                    <a:lstStyle/>
                    <a:p>
                      <a:pPr algn="ctr"/>
                      <a:r>
                        <a:rPr lang="en-US" sz="1400" dirty="0">
                          <a:solidFill>
                            <a:schemeClr val="tx2"/>
                          </a:solidFill>
                        </a:rPr>
                        <a:t>Yes</a:t>
                      </a:r>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latinLnBrk="0" hangingPunct="1"/>
                      <a:r>
                        <a:rPr lang="en-US" sz="1400" kern="1200" dirty="0">
                          <a:solidFill>
                            <a:schemeClr val="tx2"/>
                          </a:solidFill>
                          <a:latin typeface="+mn-lt"/>
                          <a:ea typeface="+mn-ea"/>
                          <a:cs typeface="+mn-cs"/>
                        </a:rPr>
                        <a:t>Yes</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611521340"/>
                  </a:ext>
                </a:extLst>
              </a:tr>
              <a:tr h="0">
                <a:tc>
                  <a:txBody>
                    <a:bodyPr/>
                    <a:lstStyle/>
                    <a:p>
                      <a:pPr algn="ctr"/>
                      <a:r>
                        <a:rPr lang="en-US" sz="1400" dirty="0">
                          <a:solidFill>
                            <a:schemeClr val="tx2"/>
                          </a:solidFill>
                        </a:rPr>
                        <a:t>Expected ISD</a:t>
                      </a:r>
                    </a:p>
                  </a:txBody>
                  <a:tcPr anchor="ctr"/>
                </a:tc>
                <a:tc>
                  <a:txBody>
                    <a:bodyPr/>
                    <a:lstStyle/>
                    <a:p>
                      <a:pPr marL="0" algn="ctr" defTabSz="914400" rtl="0" eaLnBrk="1" latinLnBrk="0" hangingPunct="1"/>
                      <a:r>
                        <a:rPr lang="en-US" sz="1400" kern="1200" dirty="0">
                          <a:solidFill>
                            <a:schemeClr val="tx2"/>
                          </a:solidFill>
                          <a:latin typeface="+mn-lt"/>
                          <a:ea typeface="+mn-ea"/>
                          <a:cs typeface="+mn-cs"/>
                        </a:rPr>
                        <a:t>May 2026 to April 2033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kern="1200" dirty="0">
                          <a:solidFill>
                            <a:schemeClr val="tx2"/>
                          </a:solidFill>
                          <a:latin typeface="+mn-lt"/>
                          <a:ea typeface="+mn-ea"/>
                          <a:cs typeface="+mn-cs"/>
                        </a:rPr>
                        <a:t>May 2026 to April 2033</a:t>
                      </a:r>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latinLnBrk="0" hangingPunct="1"/>
                      <a:r>
                        <a:rPr lang="en-US" sz="1400" kern="1200" dirty="0">
                          <a:solidFill>
                            <a:schemeClr val="tx2"/>
                          </a:solidFill>
                          <a:latin typeface="+mn-lt"/>
                          <a:ea typeface="+mn-ea"/>
                          <a:cs typeface="+mn-cs"/>
                        </a:rPr>
                        <a:t>May 2026 to April 2033</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19492064"/>
                  </a:ext>
                </a:extLst>
              </a:tr>
            </a:tbl>
          </a:graphicData>
        </a:graphic>
      </p:graphicFrame>
      <p:sp>
        <p:nvSpPr>
          <p:cNvPr id="8" name="Rectangle 7">
            <a:extLst>
              <a:ext uri="{FF2B5EF4-FFF2-40B4-BE49-F238E27FC236}">
                <a16:creationId xmlns:a16="http://schemas.microsoft.com/office/drawing/2014/main" id="{B2DA2A38-BFD3-93DF-4E8B-E7E382C6F4D8}"/>
              </a:ext>
            </a:extLst>
          </p:cNvPr>
          <p:cNvSpPr/>
          <p:nvPr/>
        </p:nvSpPr>
        <p:spPr>
          <a:xfrm>
            <a:off x="7190509" y="2133808"/>
            <a:ext cx="1801601" cy="2773680"/>
          </a:xfrm>
          <a:prstGeom prst="rect">
            <a:avLst/>
          </a:prstGeom>
          <a:noFill/>
          <a:ln w="5715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29070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5CE0A-AA0E-6DDE-A5DC-6EA28B7B2515}"/>
              </a:ext>
            </a:extLst>
          </p:cNvPr>
          <p:cNvSpPr>
            <a:spLocks noGrp="1"/>
          </p:cNvSpPr>
          <p:nvPr>
            <p:ph type="title"/>
          </p:nvPr>
        </p:nvSpPr>
        <p:spPr/>
        <p:txBody>
          <a:bodyPr/>
          <a:lstStyle/>
          <a:p>
            <a:r>
              <a:rPr lang="en-US" dirty="0"/>
              <a:t>Tier 1 Project Requirement</a:t>
            </a:r>
            <a:endParaRPr lang="en-US" sz="3200" dirty="0"/>
          </a:p>
        </p:txBody>
      </p:sp>
      <p:sp>
        <p:nvSpPr>
          <p:cNvPr id="3" name="Content Placeholder 2">
            <a:extLst>
              <a:ext uri="{FF2B5EF4-FFF2-40B4-BE49-F238E27FC236}">
                <a16:creationId xmlns:a16="http://schemas.microsoft.com/office/drawing/2014/main" id="{75B75429-06D9-E24B-4BF1-C161A3CCF52C}"/>
              </a:ext>
            </a:extLst>
          </p:cNvPr>
          <p:cNvSpPr>
            <a:spLocks noGrp="1"/>
          </p:cNvSpPr>
          <p:nvPr>
            <p:ph idx="1"/>
          </p:nvPr>
        </p:nvSpPr>
        <p:spPr/>
        <p:txBody>
          <a:bodyPr/>
          <a:lstStyle/>
          <a:p>
            <a:pPr>
              <a:spcBef>
                <a:spcPts val="2400"/>
              </a:spcBef>
            </a:pPr>
            <a:r>
              <a:rPr lang="en-US" sz="2400" dirty="0"/>
              <a:t>Pursuant to Protocol Section 3.11.4.7 (Tier 1)</a:t>
            </a:r>
          </a:p>
          <a:p>
            <a:pPr lvl="1"/>
            <a:r>
              <a:rPr lang="en-US" sz="2000" dirty="0">
                <a:solidFill>
                  <a:schemeClr val="tx2"/>
                </a:solidFill>
              </a:rPr>
              <a:t>Projects with an estimated capital cost of $100 Million or greater are Tier 1 projects</a:t>
            </a:r>
          </a:p>
          <a:p>
            <a:pPr lvl="1"/>
            <a:r>
              <a:rPr lang="en-US" sz="2000" dirty="0">
                <a:solidFill>
                  <a:schemeClr val="tx2"/>
                </a:solidFill>
              </a:rPr>
              <a:t>Tier 1 projects require ERCOT Board endorsement</a:t>
            </a:r>
            <a:endParaRPr lang="en-US" sz="2400" dirty="0">
              <a:solidFill>
                <a:schemeClr val="tx2"/>
              </a:solidFill>
            </a:endParaRPr>
          </a:p>
          <a:p>
            <a:pPr>
              <a:spcBef>
                <a:spcPts val="2400"/>
              </a:spcBef>
            </a:pPr>
            <a:r>
              <a:rPr lang="en-US" sz="2400" dirty="0"/>
              <a:t>Pursuant to Protocol Section 3.11.4.9</a:t>
            </a:r>
          </a:p>
          <a:p>
            <a:pPr lvl="1"/>
            <a:r>
              <a:rPr lang="en-US" sz="2000" dirty="0">
                <a:solidFill>
                  <a:schemeClr val="tx2"/>
                </a:solidFill>
              </a:rPr>
              <a:t>ERCOT shall present the Tier 1 project to the Technical Advisory Committee (TAC) for review and comment</a:t>
            </a:r>
          </a:p>
          <a:p>
            <a:pPr lvl="1"/>
            <a:r>
              <a:rPr lang="en-US" sz="2000" dirty="0">
                <a:solidFill>
                  <a:schemeClr val="tx2"/>
                </a:solidFill>
              </a:rPr>
              <a:t>Comments from TAC shall be included in the presentation to the ERCOT Board</a:t>
            </a:r>
          </a:p>
        </p:txBody>
      </p:sp>
      <p:sp>
        <p:nvSpPr>
          <p:cNvPr id="4" name="Slide Number Placeholder 3">
            <a:extLst>
              <a:ext uri="{FF2B5EF4-FFF2-40B4-BE49-F238E27FC236}">
                <a16:creationId xmlns:a16="http://schemas.microsoft.com/office/drawing/2014/main" id="{7053B431-B8AB-B283-9145-560B160D02D8}"/>
              </a:ext>
            </a:extLst>
          </p:cNvPr>
          <p:cNvSpPr>
            <a:spLocks noGrp="1"/>
          </p:cNvSpPr>
          <p:nvPr>
            <p:ph type="sldNum" sz="quarter" idx="4"/>
          </p:nvPr>
        </p:nvSpPr>
        <p:spPr/>
        <p:txBody>
          <a:bodyPr/>
          <a:lstStyle/>
          <a:p>
            <a:fld id="{1D93BD3E-1E9A-4970-A6F7-E7AC52762E0C}" type="slidenum">
              <a:rPr lang="en-US" smtClean="0"/>
              <a:pPr/>
              <a:t>7</a:t>
            </a:fld>
            <a:endParaRPr lang="en-US" dirty="0"/>
          </a:p>
        </p:txBody>
      </p:sp>
    </p:spTree>
    <p:extLst>
      <p:ext uri="{BB962C8B-B14F-4D97-AF65-F5344CB8AC3E}">
        <p14:creationId xmlns:p14="http://schemas.microsoft.com/office/powerpoint/2010/main" val="699634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75580166-C1A3-4C33-8B28-2FEBDBDF8644}"/>
              </a:ext>
            </a:extLst>
          </p:cNvPr>
          <p:cNvSpPr>
            <a:spLocks noGrp="1"/>
          </p:cNvSpPr>
          <p:nvPr>
            <p:ph type="sldNum" sz="quarter" idx="11"/>
          </p:nvPr>
        </p:nvSpPr>
        <p:spPr/>
        <p:txBody>
          <a:bodyPr/>
          <a:lstStyle/>
          <a:p>
            <a:fld id="{1D93BD3E-1E9A-4970-A6F7-E7AC52762E0C}" type="slidenum">
              <a:rPr lang="en-US" smtClean="0"/>
              <a:pPr/>
              <a:t>8</a:t>
            </a:fld>
            <a:endParaRPr lang="en-US" dirty="0"/>
          </a:p>
        </p:txBody>
      </p:sp>
      <p:sp>
        <p:nvSpPr>
          <p:cNvPr id="2" name="Title 1">
            <a:extLst>
              <a:ext uri="{FF2B5EF4-FFF2-40B4-BE49-F238E27FC236}">
                <a16:creationId xmlns:a16="http://schemas.microsoft.com/office/drawing/2014/main" id="{953FF19E-8225-4319-B435-8B80DE6ECC89}"/>
              </a:ext>
            </a:extLst>
          </p:cNvPr>
          <p:cNvSpPr>
            <a:spLocks noGrp="1"/>
          </p:cNvSpPr>
          <p:nvPr>
            <p:ph type="title"/>
          </p:nvPr>
        </p:nvSpPr>
        <p:spPr/>
        <p:txBody>
          <a:bodyPr/>
          <a:lstStyle/>
          <a:p>
            <a:r>
              <a:rPr lang="en-US" dirty="0"/>
              <a:t>Sub-synchronous Resonance Assessment</a:t>
            </a:r>
          </a:p>
        </p:txBody>
      </p:sp>
      <p:sp>
        <p:nvSpPr>
          <p:cNvPr id="7" name="Content Placeholder 2">
            <a:extLst>
              <a:ext uri="{FF2B5EF4-FFF2-40B4-BE49-F238E27FC236}">
                <a16:creationId xmlns:a16="http://schemas.microsoft.com/office/drawing/2014/main" id="{9A1AE0FE-A6A4-A664-CAD7-CBBA02B6A4C6}"/>
              </a:ext>
            </a:extLst>
          </p:cNvPr>
          <p:cNvSpPr>
            <a:spLocks noGrp="1"/>
          </p:cNvSpPr>
          <p:nvPr>
            <p:ph idx="1"/>
          </p:nvPr>
        </p:nvSpPr>
        <p:spPr>
          <a:xfrm>
            <a:off x="304800" y="1032669"/>
            <a:ext cx="8534400" cy="5257800"/>
          </a:xfrm>
        </p:spPr>
        <p:txBody>
          <a:bodyPr/>
          <a:lstStyle/>
          <a:p>
            <a:r>
              <a:rPr lang="en-US" dirty="0"/>
              <a:t>Pursuant to Protocol Section 3.22.1.3</a:t>
            </a:r>
          </a:p>
          <a:p>
            <a:pPr lvl="1"/>
            <a:r>
              <a:rPr lang="en-US" sz="2000" dirty="0">
                <a:solidFill>
                  <a:schemeClr val="tx2"/>
                </a:solidFill>
              </a:rPr>
              <a:t>ERCOT conducted a SSR screening for Option 3 and found no adverse SSR impacts to the existing and planned generation resources at the time of this study</a:t>
            </a:r>
          </a:p>
        </p:txBody>
      </p:sp>
    </p:spTree>
    <p:extLst>
      <p:ext uri="{BB962C8B-B14F-4D97-AF65-F5344CB8AC3E}">
        <p14:creationId xmlns:p14="http://schemas.microsoft.com/office/powerpoint/2010/main" val="628574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56209-15E7-4DD2-A77A-C2CD94B3393B}"/>
              </a:ext>
            </a:extLst>
          </p:cNvPr>
          <p:cNvSpPr>
            <a:spLocks noGrp="1"/>
          </p:cNvSpPr>
          <p:nvPr>
            <p:ph type="title"/>
          </p:nvPr>
        </p:nvSpPr>
        <p:spPr/>
        <p:txBody>
          <a:bodyPr/>
          <a:lstStyle/>
          <a:p>
            <a:r>
              <a:rPr lang="en-US" dirty="0"/>
              <a:t>Congestion Analysis and Sensitivity Analysis</a:t>
            </a:r>
          </a:p>
        </p:txBody>
      </p:sp>
      <p:sp>
        <p:nvSpPr>
          <p:cNvPr id="4" name="Slide Number Placeholder 3">
            <a:extLst>
              <a:ext uri="{FF2B5EF4-FFF2-40B4-BE49-F238E27FC236}">
                <a16:creationId xmlns:a16="http://schemas.microsoft.com/office/drawing/2014/main" id="{47FCFC05-70EA-4F62-81FC-D0054E53B84E}"/>
              </a:ext>
            </a:extLst>
          </p:cNvPr>
          <p:cNvSpPr>
            <a:spLocks noGrp="1"/>
          </p:cNvSpPr>
          <p:nvPr>
            <p:ph type="sldNum" sz="quarter" idx="4"/>
          </p:nvPr>
        </p:nvSpPr>
        <p:spPr/>
        <p:txBody>
          <a:bodyPr/>
          <a:lstStyle/>
          <a:p>
            <a:fld id="{1D93BD3E-1E9A-4970-A6F7-E7AC52762E0C}" type="slidenum">
              <a:rPr lang="en-US" smtClean="0"/>
              <a:pPr/>
              <a:t>9</a:t>
            </a:fld>
            <a:endParaRPr lang="en-US" dirty="0"/>
          </a:p>
        </p:txBody>
      </p:sp>
      <p:sp>
        <p:nvSpPr>
          <p:cNvPr id="3" name="Content Placeholder 2">
            <a:extLst>
              <a:ext uri="{FF2B5EF4-FFF2-40B4-BE49-F238E27FC236}">
                <a16:creationId xmlns:a16="http://schemas.microsoft.com/office/drawing/2014/main" id="{AB1D7E78-FDCC-C2BB-1CED-46A6B269DF2A}"/>
              </a:ext>
            </a:extLst>
          </p:cNvPr>
          <p:cNvSpPr>
            <a:spLocks noGrp="1"/>
          </p:cNvSpPr>
          <p:nvPr>
            <p:ph idx="1"/>
          </p:nvPr>
        </p:nvSpPr>
        <p:spPr>
          <a:xfrm>
            <a:off x="342900" y="1032669"/>
            <a:ext cx="8458200" cy="5257800"/>
          </a:xfrm>
        </p:spPr>
        <p:txBody>
          <a:bodyPr/>
          <a:lstStyle/>
          <a:p>
            <a:r>
              <a:rPr lang="en-US" sz="2400" dirty="0"/>
              <a:t>Pursuant to Planning Guide 3.1.3</a:t>
            </a:r>
          </a:p>
          <a:p>
            <a:pPr lvl="1" algn="l">
              <a:spcBef>
                <a:spcPct val="20000"/>
              </a:spcBef>
            </a:pPr>
            <a:r>
              <a:rPr lang="en-US" sz="2000" dirty="0"/>
              <a:t>ERCOT shall evaluate if the recommended project will have an impact on system congestion.</a:t>
            </a:r>
          </a:p>
          <a:p>
            <a:pPr lvl="1" algn="l">
              <a:spcBef>
                <a:spcPct val="20000"/>
              </a:spcBef>
            </a:pPr>
            <a:r>
              <a:rPr lang="en-US" sz="2000" dirty="0"/>
              <a:t>ERCOT shall perform a generation sensitivity analysis and evaluate impacts related to the load scaling used in the study on any constraints resulting in project recommendations</a:t>
            </a:r>
          </a:p>
          <a:p>
            <a:pPr>
              <a:spcBef>
                <a:spcPts val="2400"/>
              </a:spcBef>
            </a:pPr>
            <a:r>
              <a:rPr lang="en-US" sz="2400" dirty="0"/>
              <a:t>ERCOT concluded that</a:t>
            </a:r>
          </a:p>
          <a:p>
            <a:pPr lvl="1" algn="l">
              <a:spcBef>
                <a:spcPct val="20000"/>
              </a:spcBef>
            </a:pPr>
            <a:r>
              <a:rPr lang="en-US" sz="2000" dirty="0">
                <a:solidFill>
                  <a:schemeClr val="tx2"/>
                </a:solidFill>
              </a:rPr>
              <a:t>Option 3 </a:t>
            </a:r>
            <a:r>
              <a:rPr lang="en-US" sz="2000" dirty="0"/>
              <a:t>did not cause any additional congestion within the study area</a:t>
            </a:r>
          </a:p>
          <a:p>
            <a:pPr lvl="1" algn="l">
              <a:spcBef>
                <a:spcPct val="20000"/>
              </a:spcBef>
            </a:pPr>
            <a:r>
              <a:rPr lang="en-US" sz="2000" dirty="0"/>
              <a:t>No potential future generation studied impacts the preferred option</a:t>
            </a:r>
          </a:p>
          <a:p>
            <a:pPr lvl="1" algn="l">
              <a:spcBef>
                <a:spcPct val="20000"/>
              </a:spcBef>
            </a:pPr>
            <a:r>
              <a:rPr lang="en-US" sz="2000" dirty="0"/>
              <a:t>The load scaling did not have a material impact on the </a:t>
            </a:r>
            <a:r>
              <a:rPr lang="en-US" sz="2000" dirty="0">
                <a:solidFill>
                  <a:schemeClr val="tx2"/>
                </a:solidFill>
              </a:rPr>
              <a:t>project </a:t>
            </a:r>
            <a:r>
              <a:rPr lang="en-US" sz="2000" dirty="0"/>
              <a:t>need</a:t>
            </a:r>
          </a:p>
        </p:txBody>
      </p:sp>
    </p:spTree>
    <p:extLst>
      <p:ext uri="{BB962C8B-B14F-4D97-AF65-F5344CB8AC3E}">
        <p14:creationId xmlns:p14="http://schemas.microsoft.com/office/powerpoint/2010/main" val="2380821227"/>
      </p:ext>
    </p:extLst>
  </p:cSld>
  <p:clrMapOvr>
    <a:masterClrMapping/>
  </p:clrMapOvr>
</p:sld>
</file>

<file path=ppt/theme/theme1.xml><?xml version="1.0" encoding="utf-8"?>
<a:theme xmlns:a="http://schemas.openxmlformats.org/drawingml/2006/main" name="1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Information_x0020_Classification xmlns="c34af464-7aa1-4edd-9be4-83dffc1cb926">ERCOT Limited</Information_x0020_Classification>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E2BDB63875B034C8B32518C6496ADD1" ma:contentTypeVersion="2" ma:contentTypeDescription="Create a new document." ma:contentTypeScope="" ma:versionID="63b4750df494f1e899998ba0dd64b591">
  <xsd:schema xmlns:xsd="http://www.w3.org/2001/XMLSchema" xmlns:xs="http://www.w3.org/2001/XMLSchema" xmlns:p="http://schemas.microsoft.com/office/2006/metadata/properties" xmlns:ns2="c34af464-7aa1-4edd-9be4-83dffc1cb926" targetNamespace="http://schemas.microsoft.com/office/2006/metadata/properties" ma:root="true" ma:fieldsID="26b17897b0dee42c4ef932dfddf4050e" ns2:_="">
    <xsd:import namespace="c34af464-7aa1-4edd-9be4-83dffc1cb926"/>
    <xsd:element name="properties">
      <xsd:complexType>
        <xsd:sequence>
          <xsd:element name="documentManagement">
            <xsd:complexType>
              <xsd:all>
                <xsd:element ref="ns2:Information_x0020_Classification"/>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34af464-7aa1-4edd-9be4-83dffc1cb926" elementFormDefault="qualified">
    <xsd:import namespace="http://schemas.microsoft.com/office/2006/documentManagement/types"/>
    <xsd:import namespace="http://schemas.microsoft.com/office/infopath/2007/PartnerControls"/>
    <xsd:element name="Information_x0020_Classification" ma:index="8" ma:displayName="Information Classification" ma:default="ERCOT Limited" ma:description="ERCOT Information Classification" ma:format="Dropdown" ma:internalName="Information_x0020_Classification">
      <xsd:simpleType>
        <xsd:restriction base="dms:Choice">
          <xsd:enumeration value="Public"/>
          <xsd:enumeration value="ERCOT Limited"/>
          <xsd:enumeration value="ERCOT Confidential"/>
          <xsd:enumeration value="ERCOT Restricted"/>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E9AA12-8AF9-4AA6-90FE-24669859CDF3}">
  <ds:schemaRefs>
    <ds:schemaRef ds:uri="http://schemas.microsoft.com/office/2006/documentManagement/types"/>
    <ds:schemaRef ds:uri="http://purl.org/dc/dcmitype/"/>
    <ds:schemaRef ds:uri="http://schemas.microsoft.com/office/infopath/2007/PartnerControls"/>
    <ds:schemaRef ds:uri="http://purl.org/dc/elements/1.1/"/>
    <ds:schemaRef ds:uri="c34af464-7aa1-4edd-9be4-83dffc1cb926"/>
    <ds:schemaRef ds:uri="http://schemas.microsoft.com/office/2006/metadata/properti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843EB0A4-50A9-4E33-98AC-BC2B61C8A1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34af464-7aa1-4edd-9be4-83dffc1cb92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4A68982-DD5D-44FD-B77F-4C531465FE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26979</TotalTime>
  <Words>3418</Words>
  <Application>Microsoft Office PowerPoint</Application>
  <PresentationFormat>On-screen Show (4:3)</PresentationFormat>
  <Paragraphs>281</Paragraphs>
  <Slides>24</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Calibri</vt:lpstr>
      <vt:lpstr>Courier New</vt:lpstr>
      <vt:lpstr>Wingdings</vt:lpstr>
      <vt:lpstr>1_Custom Design</vt:lpstr>
      <vt:lpstr>Office Theme</vt:lpstr>
      <vt:lpstr>PowerPoint Presentation</vt:lpstr>
      <vt:lpstr>Overview</vt:lpstr>
      <vt:lpstr>Study Assumptions</vt:lpstr>
      <vt:lpstr>Project Need</vt:lpstr>
      <vt:lpstr>Project Options</vt:lpstr>
      <vt:lpstr>Comparison of Project Options</vt:lpstr>
      <vt:lpstr>Tier 1 Project Requirement</vt:lpstr>
      <vt:lpstr>Sub-synchronous Resonance Assessment</vt:lpstr>
      <vt:lpstr>Congestion Analysis and Sensitivity Analysis</vt:lpstr>
      <vt:lpstr>Dynamic Stability Analysis</vt:lpstr>
      <vt:lpstr>ERCOT Recommendation</vt:lpstr>
      <vt:lpstr>ERCOT Recommendation Summary</vt:lpstr>
      <vt:lpstr>ERCOT Recommendation</vt:lpstr>
      <vt:lpstr>Appendix A – G-1 Generators and X-1 Transformers</vt:lpstr>
      <vt:lpstr>Appendix B – ERCOT Recommendation</vt:lpstr>
      <vt:lpstr>Appendix B – ERCOT Recommendation (cont.)</vt:lpstr>
      <vt:lpstr>Appendix B – ERCOT Recommendation (cont.)</vt:lpstr>
      <vt:lpstr>Appendix B – ERCOT Recommendation (cont.)</vt:lpstr>
      <vt:lpstr>Appendix B – ERCOT Recommendation (cont.)</vt:lpstr>
      <vt:lpstr>Appendix B – ERCOT Recommendation (cont.)</vt:lpstr>
      <vt:lpstr>Appendix B – ERCOT Recommendation (cont.)</vt:lpstr>
      <vt:lpstr>Appendix B – ERCOT Recommendation (cont.)</vt:lpstr>
      <vt:lpstr>Appendix B – ERCOT Recommendation (cont.)</vt:lpstr>
      <vt:lpstr>Appendix B – ERCOT Recommendation (cont.)</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Pysh, Danya</dc:creator>
  <cp:lastModifiedBy>Golen, Robert</cp:lastModifiedBy>
  <cp:revision>507</cp:revision>
  <cp:lastPrinted>2016-01-21T20:53:15Z</cp:lastPrinted>
  <dcterms:created xsi:type="dcterms:W3CDTF">2016-01-21T15:20:31Z</dcterms:created>
  <dcterms:modified xsi:type="dcterms:W3CDTF">2026-03-25T14:51:24Z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0x0101002E2BDB63875B034C8B32518C6496ADD1</vt:lpwstr>
  </property>
  <property fmtid="{D5CDD505-2E9C-101B-9397-08002B2CF9AE}" pid="3" name="MSIP_Label_7084cbda-52b8-46fb-a7b7-cb5bd465ed85_Enabled">
    <vt:lpwstr>true</vt:lpwstr>
  </property>
  <property fmtid="{D5CDD505-2E9C-101B-9397-08002B2CF9AE}" pid="4" name="MSIP_Label_7084cbda-52b8-46fb-a7b7-cb5bd465ed85_SetDate">
    <vt:lpwstr>2023-11-03T13:53:14Z</vt:lpwstr>
  </property>
  <property fmtid="{D5CDD505-2E9C-101B-9397-08002B2CF9AE}" pid="5" name="MSIP_Label_7084cbda-52b8-46fb-a7b7-cb5bd465ed85_Method">
    <vt:lpwstr>Standard</vt:lpwstr>
  </property>
  <property fmtid="{D5CDD505-2E9C-101B-9397-08002B2CF9AE}" pid="6" name="MSIP_Label_7084cbda-52b8-46fb-a7b7-cb5bd465ed85_Name">
    <vt:lpwstr>Internal</vt:lpwstr>
  </property>
  <property fmtid="{D5CDD505-2E9C-101B-9397-08002B2CF9AE}" pid="7" name="MSIP_Label_7084cbda-52b8-46fb-a7b7-cb5bd465ed85_SiteId">
    <vt:lpwstr>0afb747d-bff7-4596-a9fc-950ef9e0ec45</vt:lpwstr>
  </property>
  <property fmtid="{D5CDD505-2E9C-101B-9397-08002B2CF9AE}" pid="8" name="MSIP_Label_7084cbda-52b8-46fb-a7b7-cb5bd465ed85_ActionId">
    <vt:lpwstr>29e4a045-60a8-428a-983f-5e5435e88267</vt:lpwstr>
  </property>
  <property fmtid="{D5CDD505-2E9C-101B-9397-08002B2CF9AE}" pid="9" name="MSIP_Label_7084cbda-52b8-46fb-a7b7-cb5bd465ed85_ContentBits">
    <vt:lpwstr>0</vt:lpwstr>
  </property>
</Properties>
</file>