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53" r:id="rId4"/>
    <p:sldMasterId id="2147483648" r:id="rId5"/>
  </p:sldMasterIdLst>
  <p:notesMasterIdLst>
    <p:notesMasterId r:id="rId10"/>
  </p:notesMasterIdLst>
  <p:handoutMasterIdLst>
    <p:handoutMasterId r:id="rId11"/>
  </p:handoutMasterIdLst>
  <p:sldIdLst>
    <p:sldId id="268" r:id="rId6"/>
    <p:sldId id="397" r:id="rId7"/>
    <p:sldId id="493" r:id="rId8"/>
    <p:sldId id="496" r:id="rId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P" userId="S::Gnanaprabhu.Gnanam@ercot.com::d03f8348-7b6f-4b0c-9d33-21c06bcfa775" providerId="AD"/>
  <p188:author id="{F62FE15F-B24D-923F-93DA-036D91E4413F}" name="Ahmed, Tanzila" initials="AT" userId="S::Tanzila.Ahmed@ercot.com::ea06b024-ef11-47eb-8d9d-0be56109653e" providerId="AD"/>
  <p188:author id="{B39AE3CA-EB25-4CD9-9453-942A94071548}" name="Golen, Robert" initials="RG" userId="S::Robert.Golen@ercot.com::71f8c5a0-fca0-4b34-9386-d3f89548f9f2" providerId="AD"/>
  <p188:author id="{2DE3ACE0-512C-E763-A179-CB464EA16886}" name="Holland, Caleb" initials="HC" userId="S::Caleb.Holland2@ercot.com::e6ba0c94-39b1-46e8-bff2-a2436d4cb8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5B6770"/>
    <a:srgbClr val="59656E"/>
    <a:srgbClr val="969DA3"/>
    <a:srgbClr val="5A666F"/>
    <a:srgbClr val="FFD000"/>
    <a:srgbClr val="FBB56F"/>
    <a:srgbClr val="01B8F5"/>
    <a:srgbClr val="EFF0F0"/>
    <a:srgbClr val="B39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A94202-13CD-4B9E-AC8B-D60E9A5B2230}" v="2" dt="2026-03-10T18:56:49.5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2" autoAdjust="0"/>
    <p:restoredTop sz="93420" autoAdjust="0"/>
  </p:normalViewPr>
  <p:slideViewPr>
    <p:cSldViewPr snapToGrid="0" showGuides="1">
      <p:cViewPr varScale="1">
        <p:scale>
          <a:sx n="103" d="100"/>
          <a:sy n="103" d="100"/>
        </p:scale>
        <p:origin x="570" y="312"/>
      </p:cViewPr>
      <p:guideLst>
        <p:guide orient="horz" pos="2160"/>
        <p:guide pos="2880"/>
      </p:guideLst>
    </p:cSldViewPr>
  </p:slideViewPr>
  <p:notesTextViewPr>
    <p:cViewPr>
      <p:scale>
        <a:sx n="3" d="2"/>
        <a:sy n="3" d="2"/>
      </p:scale>
      <p:origin x="0" y="0"/>
    </p:cViewPr>
  </p:notesTextViewPr>
  <p:notesViewPr>
    <p:cSldViewPr snapToGrid="0" showGuides="1">
      <p:cViewPr varScale="1">
        <p:scale>
          <a:sx n="95" d="100"/>
          <a:sy n="95" d="100"/>
        </p:scale>
        <p:origin x="353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18" Type="http://schemas.microsoft.com/office/2018/10/relationships/authors" Targe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17" Type="http://schemas.microsoft.com/office/2015/10/relationships/revisionInfo" Target="revisionInfo.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len, Robert" userId="71f8c5a0-fca0-4b34-9386-d3f89548f9f2" providerId="ADAL" clId="{C5CC068A-B274-4C18-93EF-C387B880F6C0}"/>
    <pc:docChg chg="custSel addSld delSld modSld sldOrd">
      <pc:chgData name="Golen, Robert" userId="71f8c5a0-fca0-4b34-9386-d3f89548f9f2" providerId="ADAL" clId="{C5CC068A-B274-4C18-93EF-C387B880F6C0}" dt="2026-03-10T18:59:31.878" v="207" actId="2696"/>
      <pc:docMkLst>
        <pc:docMk/>
      </pc:docMkLst>
      <pc:sldChg chg="modSp mod">
        <pc:chgData name="Golen, Robert" userId="71f8c5a0-fca0-4b34-9386-d3f89548f9f2" providerId="ADAL" clId="{C5CC068A-B274-4C18-93EF-C387B880F6C0}" dt="2026-03-10T18:50:36.555" v="8" actId="20577"/>
        <pc:sldMkLst>
          <pc:docMk/>
          <pc:sldMk cId="3297589112" sldId="268"/>
        </pc:sldMkLst>
        <pc:spChg chg="mod">
          <ac:chgData name="Golen, Robert" userId="71f8c5a0-fca0-4b34-9386-d3f89548f9f2" providerId="ADAL" clId="{C5CC068A-B274-4C18-93EF-C387B880F6C0}" dt="2026-03-10T18:50:36.555" v="8" actId="20577"/>
          <ac:spMkLst>
            <pc:docMk/>
            <pc:sldMk cId="3297589112" sldId="268"/>
            <ac:spMk id="7" creationId="{00000000-0000-0000-0000-000000000000}"/>
          </ac:spMkLst>
        </pc:spChg>
      </pc:sldChg>
      <pc:sldChg chg="delSp modSp mod">
        <pc:chgData name="Golen, Robert" userId="71f8c5a0-fca0-4b34-9386-d3f89548f9f2" providerId="ADAL" clId="{C5CC068A-B274-4C18-93EF-C387B880F6C0}" dt="2026-03-10T18:52:34.588" v="55" actId="20577"/>
        <pc:sldMkLst>
          <pc:docMk/>
          <pc:sldMk cId="165500078" sldId="397"/>
        </pc:sldMkLst>
        <pc:spChg chg="mod">
          <ac:chgData name="Golen, Robert" userId="71f8c5a0-fca0-4b34-9386-d3f89548f9f2" providerId="ADAL" clId="{C5CC068A-B274-4C18-93EF-C387B880F6C0}" dt="2026-03-10T18:52:34.588" v="55" actId="20577"/>
          <ac:spMkLst>
            <pc:docMk/>
            <pc:sldMk cId="165500078" sldId="397"/>
            <ac:spMk id="3" creationId="{072D6BD9-9C48-4261-A402-A03B2784FA69}"/>
          </ac:spMkLst>
        </pc:spChg>
        <pc:spChg chg="del mod">
          <ac:chgData name="Golen, Robert" userId="71f8c5a0-fca0-4b34-9386-d3f89548f9f2" providerId="ADAL" clId="{C5CC068A-B274-4C18-93EF-C387B880F6C0}" dt="2026-03-10T18:50:46.490" v="11" actId="478"/>
          <ac:spMkLst>
            <pc:docMk/>
            <pc:sldMk cId="165500078" sldId="397"/>
            <ac:spMk id="7" creationId="{91201FB5-9897-77E0-6AD3-CFAD71676591}"/>
          </ac:spMkLst>
        </pc:spChg>
        <pc:picChg chg="del">
          <ac:chgData name="Golen, Robert" userId="71f8c5a0-fca0-4b34-9386-d3f89548f9f2" providerId="ADAL" clId="{C5CC068A-B274-4C18-93EF-C387B880F6C0}" dt="2026-03-10T18:50:41.370" v="9" actId="478"/>
          <ac:picMkLst>
            <pc:docMk/>
            <pc:sldMk cId="165500078" sldId="397"/>
            <ac:picMk id="5" creationId="{C8D67863-2878-09AA-42F9-838E023EE7A5}"/>
          </ac:picMkLst>
        </pc:picChg>
      </pc:sldChg>
      <pc:sldChg chg="del">
        <pc:chgData name="Golen, Robert" userId="71f8c5a0-fca0-4b34-9386-d3f89548f9f2" providerId="ADAL" clId="{C5CC068A-B274-4C18-93EF-C387B880F6C0}" dt="2026-03-10T18:53:01.992" v="56" actId="2696"/>
        <pc:sldMkLst>
          <pc:docMk/>
          <pc:sldMk cId="2380821227" sldId="482"/>
        </pc:sldMkLst>
      </pc:sldChg>
      <pc:sldChg chg="addSp modSp mod ord">
        <pc:chgData name="Golen, Robert" userId="71f8c5a0-fca0-4b34-9386-d3f89548f9f2" providerId="ADAL" clId="{C5CC068A-B274-4C18-93EF-C387B880F6C0}" dt="2026-03-10T18:54:43.667" v="85" actId="1076"/>
        <pc:sldMkLst>
          <pc:docMk/>
          <pc:sldMk cId="699634845" sldId="493"/>
        </pc:sldMkLst>
        <pc:spChg chg="mod">
          <ac:chgData name="Golen, Robert" userId="71f8c5a0-fca0-4b34-9386-d3f89548f9f2" providerId="ADAL" clId="{C5CC068A-B274-4C18-93EF-C387B880F6C0}" dt="2026-03-10T18:53:42.926" v="72" actId="6549"/>
          <ac:spMkLst>
            <pc:docMk/>
            <pc:sldMk cId="699634845" sldId="493"/>
            <ac:spMk id="2" creationId="{2DD5CE0A-AA0E-6DDE-A5DC-6EA28B7B2515}"/>
          </ac:spMkLst>
        </pc:spChg>
        <pc:spChg chg="mod">
          <ac:chgData name="Golen, Robert" userId="71f8c5a0-fca0-4b34-9386-d3f89548f9f2" providerId="ADAL" clId="{C5CC068A-B274-4C18-93EF-C387B880F6C0}" dt="2026-03-10T18:54:34.044" v="84" actId="14100"/>
          <ac:spMkLst>
            <pc:docMk/>
            <pc:sldMk cId="699634845" sldId="493"/>
            <ac:spMk id="3" creationId="{75B75429-06D9-E24B-4BF1-C161A3CCF52C}"/>
          </ac:spMkLst>
        </pc:spChg>
        <pc:picChg chg="add mod">
          <ac:chgData name="Golen, Robert" userId="71f8c5a0-fca0-4b34-9386-d3f89548f9f2" providerId="ADAL" clId="{C5CC068A-B274-4C18-93EF-C387B880F6C0}" dt="2026-03-10T18:54:43.667" v="85" actId="1076"/>
          <ac:picMkLst>
            <pc:docMk/>
            <pc:sldMk cId="699634845" sldId="493"/>
            <ac:picMk id="5" creationId="{EEC91732-04EC-C046-6C34-2EE68D952A6C}"/>
          </ac:picMkLst>
        </pc:picChg>
      </pc:sldChg>
      <pc:sldChg chg="del">
        <pc:chgData name="Golen, Robert" userId="71f8c5a0-fca0-4b34-9386-d3f89548f9f2" providerId="ADAL" clId="{C5CC068A-B274-4C18-93EF-C387B880F6C0}" dt="2026-03-10T18:55:03.083" v="86" actId="2696"/>
        <pc:sldMkLst>
          <pc:docMk/>
          <pc:sldMk cId="4184308154" sldId="494"/>
        </pc:sldMkLst>
      </pc:sldChg>
      <pc:sldChg chg="modSp add del mod">
        <pc:chgData name="Golen, Robert" userId="71f8c5a0-fca0-4b34-9386-d3f89548f9f2" providerId="ADAL" clId="{C5CC068A-B274-4C18-93EF-C387B880F6C0}" dt="2026-03-10T18:59:27.181" v="206" actId="20577"/>
        <pc:sldMkLst>
          <pc:docMk/>
          <pc:sldMk cId="2098974054" sldId="496"/>
        </pc:sldMkLst>
        <pc:spChg chg="mod">
          <ac:chgData name="Golen, Robert" userId="71f8c5a0-fca0-4b34-9386-d3f89548f9f2" providerId="ADAL" clId="{C5CC068A-B274-4C18-93EF-C387B880F6C0}" dt="2026-03-10T18:57:13.852" v="102" actId="20577"/>
          <ac:spMkLst>
            <pc:docMk/>
            <pc:sldMk cId="2098974054" sldId="496"/>
            <ac:spMk id="2" creationId="{05138624-A7D8-B671-8E25-F4C6E9499C84}"/>
          </ac:spMkLst>
        </pc:spChg>
        <pc:spChg chg="mod">
          <ac:chgData name="Golen, Robert" userId="71f8c5a0-fca0-4b34-9386-d3f89548f9f2" providerId="ADAL" clId="{C5CC068A-B274-4C18-93EF-C387B880F6C0}" dt="2026-03-10T18:59:27.181" v="206" actId="20577"/>
          <ac:spMkLst>
            <pc:docMk/>
            <pc:sldMk cId="2098974054" sldId="496"/>
            <ac:spMk id="3" creationId="{C0E76452-B387-4D7A-AF41-D6FB9E063781}"/>
          </ac:spMkLst>
        </pc:spChg>
      </pc:sldChg>
      <pc:sldChg chg="del">
        <pc:chgData name="Golen, Robert" userId="71f8c5a0-fca0-4b34-9386-d3f89548f9f2" providerId="ADAL" clId="{C5CC068A-B274-4C18-93EF-C387B880F6C0}" dt="2026-03-10T18:59:31.878" v="207" actId="2696"/>
        <pc:sldMkLst>
          <pc:docMk/>
          <pc:sldMk cId="628574469" sldId="499"/>
        </pc:sldMkLst>
      </pc:sldChg>
      <pc:sldChg chg="del">
        <pc:chgData name="Golen, Robert" userId="71f8c5a0-fca0-4b34-9386-d3f89548f9f2" providerId="ADAL" clId="{C5CC068A-B274-4C18-93EF-C387B880F6C0}" dt="2026-03-10T18:53:01.992" v="56" actId="2696"/>
        <pc:sldMkLst>
          <pc:docMk/>
          <pc:sldMk cId="4067886215" sldId="502"/>
        </pc:sldMkLst>
      </pc:sldChg>
      <pc:sldChg chg="del">
        <pc:chgData name="Golen, Robert" userId="71f8c5a0-fca0-4b34-9386-d3f89548f9f2" providerId="ADAL" clId="{C5CC068A-B274-4C18-93EF-C387B880F6C0}" dt="2026-03-10T18:53:01.992" v="56" actId="2696"/>
        <pc:sldMkLst>
          <pc:docMk/>
          <pc:sldMk cId="3423361701" sldId="574"/>
        </pc:sldMkLst>
      </pc:sldChg>
      <pc:sldChg chg="del">
        <pc:chgData name="Golen, Robert" userId="71f8c5a0-fca0-4b34-9386-d3f89548f9f2" providerId="ADAL" clId="{C5CC068A-B274-4C18-93EF-C387B880F6C0}" dt="2026-03-10T18:53:01.992" v="56" actId="2696"/>
        <pc:sldMkLst>
          <pc:docMk/>
          <pc:sldMk cId="3713044485" sldId="575"/>
        </pc:sldMkLst>
      </pc:sldChg>
      <pc:sldChg chg="del">
        <pc:chgData name="Golen, Robert" userId="71f8c5a0-fca0-4b34-9386-d3f89548f9f2" providerId="ADAL" clId="{C5CC068A-B274-4C18-93EF-C387B880F6C0}" dt="2026-03-10T18:55:05.967" v="87" actId="2696"/>
        <pc:sldMkLst>
          <pc:docMk/>
          <pc:sldMk cId="1729070937" sldId="576"/>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3/10/2026</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3/10/2026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68791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dirty="0"/>
          </a:p>
        </p:txBody>
      </p:sp>
      <p:sp>
        <p:nvSpPr>
          <p:cNvPr id="5" name="Content Placeholder 4"/>
          <p:cNvSpPr>
            <a:spLocks noGrp="1"/>
          </p:cNvSpPr>
          <p:nvPr>
            <p:ph sz="half" idx="1"/>
          </p:nvPr>
        </p:nvSpPr>
        <p:spPr>
          <a:xfrm>
            <a:off x="628650" y="990600"/>
            <a:ext cx="3886200" cy="5257799"/>
          </a:xfrm>
          <a:prstGeom prst="rect">
            <a:avLst/>
          </a:prstGeom>
        </p:spPr>
        <p:txBody>
          <a:bodyPr/>
          <a:lstStyle>
            <a:lvl1pPr algn="just">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5257798"/>
          </a:xfrm>
          <a:prstGeom prst="rect">
            <a:avLst/>
          </a:prstGeom>
        </p:spPr>
        <p:txBody>
          <a:bodyPr/>
          <a:lstStyle>
            <a:lvl1pPr algn="just">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22A4159-E376-4688-8253-2AA58237E617}"/>
              </a:ext>
            </a:extLst>
          </p:cNvPr>
          <p:cNvSpPr>
            <a:spLocks noGrp="1"/>
          </p:cNvSpPr>
          <p:nvPr>
            <p:ph type="ftr" sz="quarter" idx="10"/>
          </p:nvPr>
        </p:nvSpPr>
        <p:spPr/>
        <p:txBody>
          <a:bodyPr/>
          <a:lstStyle/>
          <a:p>
            <a:r>
              <a:rPr lang="en-US" dirty="0"/>
              <a:t>Footer text goes here.</a:t>
            </a:r>
          </a:p>
        </p:txBody>
      </p:sp>
      <p:sp>
        <p:nvSpPr>
          <p:cNvPr id="4" name="Slide Number Placeholder 3">
            <a:extLst>
              <a:ext uri="{FF2B5EF4-FFF2-40B4-BE49-F238E27FC236}">
                <a16:creationId xmlns:a16="http://schemas.microsoft.com/office/drawing/2014/main" id="{85A1BC46-C9FA-433A-9D79-A5565213A222}"/>
              </a:ext>
            </a:extLst>
          </p:cNvPr>
          <p:cNvSpPr>
            <a:spLocks noGrp="1"/>
          </p:cNvSpPr>
          <p:nvPr>
            <p:ph type="sldNum" sz="quarter" idx="11"/>
          </p:nvPr>
        </p:nvSpPr>
        <p:spPr/>
        <p:txBody>
          <a:bodyPr/>
          <a:lstStyle/>
          <a:p>
            <a:fld id="{1D93BD3E-1E9A-4970-A6F7-E7AC52762E0C}" type="slidenum">
              <a:rPr lang="en-US" smtClean="0"/>
              <a:pPr/>
              <a:t>‹#›</a:t>
            </a:fld>
            <a:endParaRPr lang="en-US" dirty="0"/>
          </a:p>
        </p:txBody>
      </p:sp>
      <p:sp>
        <p:nvSpPr>
          <p:cNvPr id="6" name="TextBox 5">
            <a:extLst>
              <a:ext uri="{FF2B5EF4-FFF2-40B4-BE49-F238E27FC236}">
                <a16:creationId xmlns:a16="http://schemas.microsoft.com/office/drawing/2014/main" id="{19251A15-5BA5-48ED-87D0-D9B820C6915D}"/>
              </a:ext>
            </a:extLst>
          </p:cNvPr>
          <p:cNvSpPr txBox="1"/>
          <p:nvPr userDrawn="1"/>
        </p:nvSpPr>
        <p:spPr>
          <a:xfrm>
            <a:off x="628650" y="4777707"/>
            <a:ext cx="7886700" cy="400110"/>
          </a:xfrm>
          <a:prstGeom prst="rect">
            <a:avLst/>
          </a:prstGeom>
          <a:noFill/>
        </p:spPr>
        <p:txBody>
          <a:bodyPr wrap="square">
            <a:spAutoFit/>
          </a:bodyPr>
          <a:lstStyle/>
          <a:p>
            <a:pPr algn="ctr"/>
            <a:r>
              <a:rPr lang="en-US" sz="2000" dirty="0">
                <a:solidFill>
                  <a:srgbClr val="5B6770"/>
                </a:solidFill>
                <a:latin typeface="+mn-lt"/>
              </a:rPr>
              <a:t>Stakeholder comments also welcomed through:</a:t>
            </a:r>
          </a:p>
        </p:txBody>
      </p:sp>
      <p:grpSp>
        <p:nvGrpSpPr>
          <p:cNvPr id="25" name="Group 24">
            <a:extLst>
              <a:ext uri="{FF2B5EF4-FFF2-40B4-BE49-F238E27FC236}">
                <a16:creationId xmlns:a16="http://schemas.microsoft.com/office/drawing/2014/main" id="{946F32AE-6F67-412B-9CCB-8ED8AF43B1FC}"/>
              </a:ext>
            </a:extLst>
          </p:cNvPr>
          <p:cNvGrpSpPr/>
          <p:nvPr userDrawn="1"/>
        </p:nvGrpSpPr>
        <p:grpSpPr>
          <a:xfrm>
            <a:off x="626442" y="1855546"/>
            <a:ext cx="7888908" cy="2541741"/>
            <a:chOff x="626442" y="1855546"/>
            <a:chExt cx="7888908" cy="2541741"/>
          </a:xfrm>
        </p:grpSpPr>
        <p:grpSp>
          <p:nvGrpSpPr>
            <p:cNvPr id="26" name="Group 25">
              <a:extLst>
                <a:ext uri="{FF2B5EF4-FFF2-40B4-BE49-F238E27FC236}">
                  <a16:creationId xmlns:a16="http://schemas.microsoft.com/office/drawing/2014/main" id="{3B5088DD-F857-4F49-B345-0680DE5B5722}"/>
                </a:ext>
              </a:extLst>
            </p:cNvPr>
            <p:cNvGrpSpPr/>
            <p:nvPr userDrawn="1"/>
          </p:nvGrpSpPr>
          <p:grpSpPr>
            <a:xfrm>
              <a:off x="1979518" y="3256708"/>
              <a:ext cx="5001144" cy="1140579"/>
              <a:chOff x="1891295" y="3324718"/>
              <a:chExt cx="5001144" cy="1140579"/>
            </a:xfrm>
          </p:grpSpPr>
          <p:sp>
            <p:nvSpPr>
              <p:cNvPr id="28" name="Thought Bubble: Cloud 27">
                <a:extLst>
                  <a:ext uri="{FF2B5EF4-FFF2-40B4-BE49-F238E27FC236}">
                    <a16:creationId xmlns:a16="http://schemas.microsoft.com/office/drawing/2014/main" id="{782F9F89-298D-47E1-9392-8D84FA4F98A5}"/>
                  </a:ext>
                </a:extLst>
              </p:cNvPr>
              <p:cNvSpPr/>
              <p:nvPr userDrawn="1"/>
            </p:nvSpPr>
            <p:spPr>
              <a:xfrm rot="21250229">
                <a:off x="2818145" y="3440636"/>
                <a:ext cx="1371600" cy="731520"/>
              </a:xfrm>
              <a:prstGeom prst="cloudCallout">
                <a:avLst>
                  <a:gd name="adj1" fmla="val 16924"/>
                  <a:gd name="adj2" fmla="val 119691"/>
                </a:avLst>
              </a:prstGeom>
              <a:solidFill>
                <a:srgbClr val="FFD1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Lightning Bolt 28">
                <a:extLst>
                  <a:ext uri="{FF2B5EF4-FFF2-40B4-BE49-F238E27FC236}">
                    <a16:creationId xmlns:a16="http://schemas.microsoft.com/office/drawing/2014/main" id="{2871367C-126A-45DC-851B-90FFFC60DE7B}"/>
                  </a:ext>
                </a:extLst>
              </p:cNvPr>
              <p:cNvSpPr/>
              <p:nvPr userDrawn="1"/>
            </p:nvSpPr>
            <p:spPr>
              <a:xfrm rot="20447634" flipH="1">
                <a:off x="4730908" y="3418524"/>
                <a:ext cx="1361529" cy="1046773"/>
              </a:xfrm>
              <a:prstGeom prst="lightningBolt">
                <a:avLst/>
              </a:prstGeom>
              <a:solidFill>
                <a:srgbClr val="FF82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peech Bubble: Rectangle 29">
                <a:extLst>
                  <a:ext uri="{FF2B5EF4-FFF2-40B4-BE49-F238E27FC236}">
                    <a16:creationId xmlns:a16="http://schemas.microsoft.com/office/drawing/2014/main" id="{09F1641C-EA21-48F2-9AAB-0C876F6C8753}"/>
                  </a:ext>
                </a:extLst>
              </p:cNvPr>
              <p:cNvSpPr/>
              <p:nvPr userDrawn="1"/>
            </p:nvSpPr>
            <p:spPr>
              <a:xfrm rot="20856788">
                <a:off x="1891295" y="3580983"/>
                <a:ext cx="1371600" cy="731520"/>
              </a:xfrm>
              <a:prstGeom prst="wedgeRectCallout">
                <a:avLst>
                  <a:gd name="adj1" fmla="val -4730"/>
                  <a:gd name="adj2" fmla="val 107736"/>
                </a:avLst>
              </a:prstGeom>
              <a:solidFill>
                <a:srgbClr val="00AEC7">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0" dirty="0">
                    <a:solidFill>
                      <a:schemeClr val="bg1"/>
                    </a:solidFill>
                  </a:rPr>
                  <a:t>Question?</a:t>
                </a:r>
              </a:p>
            </p:txBody>
          </p:sp>
          <p:sp>
            <p:nvSpPr>
              <p:cNvPr id="31" name="Speech Bubble: Oval 30">
                <a:extLst>
                  <a:ext uri="{FF2B5EF4-FFF2-40B4-BE49-F238E27FC236}">
                    <a16:creationId xmlns:a16="http://schemas.microsoft.com/office/drawing/2014/main" id="{E635AB9F-CB94-48E8-8131-459B38672ED9}"/>
                  </a:ext>
                </a:extLst>
              </p:cNvPr>
              <p:cNvSpPr/>
              <p:nvPr userDrawn="1"/>
            </p:nvSpPr>
            <p:spPr>
              <a:xfrm>
                <a:off x="3818992" y="3324718"/>
                <a:ext cx="1438808" cy="731520"/>
              </a:xfrm>
              <a:prstGeom prst="wedgeEllipseCallout">
                <a:avLst>
                  <a:gd name="adj1" fmla="val -4855"/>
                  <a:gd name="adj2" fmla="val 131714"/>
                </a:avLst>
              </a:prstGeom>
              <a:solidFill>
                <a:srgbClr val="890C58">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Comments?</a:t>
                </a:r>
              </a:p>
            </p:txBody>
          </p:sp>
          <p:sp>
            <p:nvSpPr>
              <p:cNvPr id="32" name="Speech Bubble: Rectangle with Corners Rounded 31">
                <a:extLst>
                  <a:ext uri="{FF2B5EF4-FFF2-40B4-BE49-F238E27FC236}">
                    <a16:creationId xmlns:a16="http://schemas.microsoft.com/office/drawing/2014/main" id="{DCC9CE1B-A89D-4D9B-824F-E4A414A2EECC}"/>
                  </a:ext>
                </a:extLst>
              </p:cNvPr>
              <p:cNvSpPr/>
              <p:nvPr userDrawn="1"/>
            </p:nvSpPr>
            <p:spPr>
              <a:xfrm rot="722962" flipH="1">
                <a:off x="5520839" y="3532991"/>
                <a:ext cx="1371600" cy="731520"/>
              </a:xfrm>
              <a:prstGeom prst="wedgeRoundRectCallout">
                <a:avLst>
                  <a:gd name="adj1" fmla="val -722"/>
                  <a:gd name="adj2" fmla="val 115255"/>
                  <a:gd name="adj3" fmla="val 16667"/>
                </a:avLst>
              </a:prstGeom>
              <a:solidFill>
                <a:srgbClr val="5B677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Suggestions?</a:t>
                </a:r>
              </a:p>
            </p:txBody>
          </p:sp>
        </p:grpSp>
        <p:pic>
          <p:nvPicPr>
            <p:cNvPr id="27" name="Picture 26">
              <a:extLst>
                <a:ext uri="{FF2B5EF4-FFF2-40B4-BE49-F238E27FC236}">
                  <a16:creationId xmlns:a16="http://schemas.microsoft.com/office/drawing/2014/main" id="{5A102F17-0673-4747-862E-5482A7CF6133}"/>
                </a:ext>
              </a:extLst>
            </p:cNvPr>
            <p:cNvPicPr>
              <a:picLocks noChangeAspect="1"/>
            </p:cNvPicPr>
            <p:nvPr userDrawn="1"/>
          </p:nvPicPr>
          <p:blipFill>
            <a:blip r:embed="rId2"/>
            <a:stretch>
              <a:fillRect/>
            </a:stretch>
          </p:blipFill>
          <p:spPr>
            <a:xfrm>
              <a:off x="626442" y="1855546"/>
              <a:ext cx="7888908" cy="1603387"/>
            </a:xfrm>
            <a:prstGeom prst="rect">
              <a:avLst/>
            </a:prstGeom>
          </p:spPr>
        </p:pic>
      </p:grpSp>
      <p:sp>
        <p:nvSpPr>
          <p:cNvPr id="35" name="Text Placeholder 34">
            <a:extLst>
              <a:ext uri="{FF2B5EF4-FFF2-40B4-BE49-F238E27FC236}">
                <a16:creationId xmlns:a16="http://schemas.microsoft.com/office/drawing/2014/main" id="{1051DB1A-7068-4152-9C37-764D6283B5B3}"/>
              </a:ext>
            </a:extLst>
          </p:cNvPr>
          <p:cNvSpPr>
            <a:spLocks noGrp="1"/>
          </p:cNvSpPr>
          <p:nvPr>
            <p:ph type="body" sz="quarter" idx="12" hasCustomPrompt="1"/>
          </p:nvPr>
        </p:nvSpPr>
        <p:spPr>
          <a:xfrm>
            <a:off x="1522544" y="5172570"/>
            <a:ext cx="6324600" cy="888224"/>
          </a:xfrm>
          <a:prstGeom prst="rect">
            <a:avLst/>
          </a:prstGeom>
        </p:spPr>
        <p:txBody>
          <a:bodyPr/>
          <a:lstStyle>
            <a:lvl1pPr marL="0" indent="0" algn="ctr">
              <a:buNone/>
              <a:defRPr sz="1800">
                <a:solidFill>
                  <a:srgbClr val="5B6770"/>
                </a:solidFill>
              </a:defRPr>
            </a:lvl1pPr>
          </a:lstStyle>
          <a:p>
            <a:pPr lvl="0"/>
            <a:r>
              <a:rPr lang="en-US" dirty="0"/>
              <a:t>Firstname.Lastname@ercot.com</a:t>
            </a:r>
          </a:p>
        </p:txBody>
      </p:sp>
    </p:spTree>
    <p:extLst>
      <p:ext uri="{BB962C8B-B14F-4D97-AF65-F5344CB8AC3E}">
        <p14:creationId xmlns:p14="http://schemas.microsoft.com/office/powerpoint/2010/main" val="18190347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 id="214748366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00" y="2105561"/>
            <a:ext cx="5486400" cy="3200876"/>
          </a:xfrm>
          <a:prstGeom prst="rect">
            <a:avLst/>
          </a:prstGeom>
          <a:noFill/>
        </p:spPr>
        <p:txBody>
          <a:bodyPr wrap="square" rtlCol="0">
            <a:spAutoFit/>
          </a:bodyPr>
          <a:lstStyle/>
          <a:p>
            <a:r>
              <a:rPr lang="en-US" sz="2000" b="1" dirty="0">
                <a:solidFill>
                  <a:schemeClr val="tx2"/>
                </a:solidFill>
              </a:rPr>
              <a:t>ERCOT Regional Planning Group (RPG) Charter</a:t>
            </a:r>
            <a:br>
              <a:rPr lang="en-US" sz="2000" b="1" dirty="0">
                <a:solidFill>
                  <a:schemeClr val="tx2"/>
                </a:solidFill>
              </a:rPr>
            </a:br>
            <a:endParaRPr lang="en-US" dirty="0">
              <a:solidFill>
                <a:schemeClr val="tx2"/>
              </a:solidFill>
            </a:endParaRPr>
          </a:p>
          <a:p>
            <a:r>
              <a:rPr lang="en-US" i="1" dirty="0">
                <a:solidFill>
                  <a:schemeClr val="tx2"/>
                </a:solidFill>
              </a:rPr>
              <a:t>Prabhu</a:t>
            </a:r>
            <a:r>
              <a:rPr lang="en-US" dirty="0">
                <a:solidFill>
                  <a:schemeClr val="tx2"/>
                </a:solidFill>
              </a:rPr>
              <a:t> </a:t>
            </a:r>
            <a:r>
              <a:rPr lang="en-US" i="1" dirty="0">
                <a:solidFill>
                  <a:schemeClr val="tx2"/>
                </a:solidFill>
              </a:rPr>
              <a:t>Gnanam</a:t>
            </a:r>
          </a:p>
          <a:p>
            <a:r>
              <a:rPr lang="en-US" dirty="0">
                <a:solidFill>
                  <a:schemeClr val="tx2"/>
                </a:solidFill>
              </a:rPr>
              <a:t>Director, Grid Planning</a:t>
            </a:r>
          </a:p>
          <a:p>
            <a:endParaRPr lang="en-US" dirty="0">
              <a:solidFill>
                <a:schemeClr val="tx2"/>
              </a:solidFill>
            </a:endParaRPr>
          </a:p>
          <a:p>
            <a:endParaRPr lang="en-US" dirty="0">
              <a:solidFill>
                <a:schemeClr val="tx2"/>
              </a:solidFill>
            </a:endParaRPr>
          </a:p>
          <a:p>
            <a:r>
              <a:rPr lang="en-US" dirty="0">
                <a:solidFill>
                  <a:schemeClr val="tx2"/>
                </a:solidFill>
              </a:rPr>
              <a:t>Technical Advisory Committee Meeting</a:t>
            </a:r>
          </a:p>
          <a:p>
            <a:endParaRPr lang="en-US" dirty="0">
              <a:solidFill>
                <a:schemeClr val="tx2"/>
              </a:solidFill>
            </a:endParaRPr>
          </a:p>
          <a:p>
            <a:r>
              <a:rPr lang="en-US" dirty="0">
                <a:solidFill>
                  <a:schemeClr val="tx2"/>
                </a:solidFill>
              </a:rPr>
              <a:t>ERCOT Public</a:t>
            </a:r>
          </a:p>
          <a:p>
            <a:r>
              <a:rPr lang="en-US" dirty="0">
                <a:solidFill>
                  <a:schemeClr val="tx2"/>
                </a:solidFill>
              </a:rPr>
              <a:t>March 25, 2026</a:t>
            </a:r>
          </a:p>
        </p:txBody>
      </p:sp>
    </p:spTree>
    <p:extLst>
      <p:ext uri="{BB962C8B-B14F-4D97-AF65-F5344CB8AC3E}">
        <p14:creationId xmlns:p14="http://schemas.microsoft.com/office/powerpoint/2010/main" val="3297589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E4CC-F183-4455-9F1C-C587CFE3DE94}"/>
              </a:ext>
            </a:extLst>
          </p:cNvPr>
          <p:cNvSpPr>
            <a:spLocks noGrp="1"/>
          </p:cNvSpPr>
          <p:nvPr>
            <p:ph type="title"/>
          </p:nvPr>
        </p:nvSpPr>
        <p:spPr/>
        <p:txBody>
          <a:bodyPr/>
          <a:lstStyle/>
          <a:p>
            <a:r>
              <a:rPr lang="en-US" dirty="0"/>
              <a:t>Overview</a:t>
            </a:r>
            <a:endParaRPr lang="en-US" sz="3200" dirty="0"/>
          </a:p>
        </p:txBody>
      </p:sp>
      <p:sp>
        <p:nvSpPr>
          <p:cNvPr id="3" name="Content Placeholder 2">
            <a:extLst>
              <a:ext uri="{FF2B5EF4-FFF2-40B4-BE49-F238E27FC236}">
                <a16:creationId xmlns:a16="http://schemas.microsoft.com/office/drawing/2014/main" id="{072D6BD9-9C48-4261-A402-A03B2784FA69}"/>
              </a:ext>
            </a:extLst>
          </p:cNvPr>
          <p:cNvSpPr>
            <a:spLocks noGrp="1"/>
          </p:cNvSpPr>
          <p:nvPr>
            <p:ph idx="1"/>
          </p:nvPr>
        </p:nvSpPr>
        <p:spPr>
          <a:xfrm>
            <a:off x="304800" y="800100"/>
            <a:ext cx="8534400" cy="5257800"/>
          </a:xfrm>
        </p:spPr>
        <p:txBody>
          <a:bodyPr/>
          <a:lstStyle/>
          <a:p>
            <a:r>
              <a:rPr lang="en-US" sz="2400" dirty="0"/>
              <a:t>Nodal Protocol Revision Request (NPRR) 1274, Regional Planning Group (RPG) Estimated Capital Cost Thresholds of Proposed Transmission Projects, updated the estimated capital cost for the tier classification rules used for the RPG process</a:t>
            </a:r>
          </a:p>
          <a:p>
            <a:endParaRPr lang="en-US" sz="2400" dirty="0"/>
          </a:p>
        </p:txBody>
      </p:sp>
      <p:sp>
        <p:nvSpPr>
          <p:cNvPr id="4" name="Slide Number Placeholder 3">
            <a:extLst>
              <a:ext uri="{FF2B5EF4-FFF2-40B4-BE49-F238E27FC236}">
                <a16:creationId xmlns:a16="http://schemas.microsoft.com/office/drawing/2014/main" id="{2C6AC72D-2C8E-4DDE-9426-718409736A50}"/>
              </a:ext>
            </a:extLst>
          </p:cNvPr>
          <p:cNvSpPr>
            <a:spLocks noGrp="1"/>
          </p:cNvSpPr>
          <p:nvPr>
            <p:ph type="sldNum" sz="quarter" idx="4"/>
          </p:nvPr>
        </p:nvSpPr>
        <p:spPr/>
        <p:txBody>
          <a:bodyPr/>
          <a:lstStyle/>
          <a:p>
            <a:fld id="{1D93BD3E-1E9A-4970-A6F7-E7AC52762E0C}" type="slidenum">
              <a:rPr lang="en-US" smtClean="0"/>
              <a:pPr/>
              <a:t>2</a:t>
            </a:fld>
            <a:endParaRPr lang="en-US" dirty="0"/>
          </a:p>
        </p:txBody>
      </p:sp>
    </p:spTree>
    <p:extLst>
      <p:ext uri="{BB962C8B-B14F-4D97-AF65-F5344CB8AC3E}">
        <p14:creationId xmlns:p14="http://schemas.microsoft.com/office/powerpoint/2010/main" val="165500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5CE0A-AA0E-6DDE-A5DC-6EA28B7B2515}"/>
              </a:ext>
            </a:extLst>
          </p:cNvPr>
          <p:cNvSpPr>
            <a:spLocks noGrp="1"/>
          </p:cNvSpPr>
          <p:nvPr>
            <p:ph type="title"/>
          </p:nvPr>
        </p:nvSpPr>
        <p:spPr/>
        <p:txBody>
          <a:bodyPr/>
          <a:lstStyle/>
          <a:p>
            <a:r>
              <a:rPr lang="en-US" dirty="0"/>
              <a:t>ERCOT RPG Charter Revisions</a:t>
            </a:r>
            <a:endParaRPr lang="en-US" sz="3200" dirty="0"/>
          </a:p>
        </p:txBody>
      </p:sp>
      <p:sp>
        <p:nvSpPr>
          <p:cNvPr id="3" name="Content Placeholder 2">
            <a:extLst>
              <a:ext uri="{FF2B5EF4-FFF2-40B4-BE49-F238E27FC236}">
                <a16:creationId xmlns:a16="http://schemas.microsoft.com/office/drawing/2014/main" id="{75B75429-06D9-E24B-4BF1-C161A3CCF52C}"/>
              </a:ext>
            </a:extLst>
          </p:cNvPr>
          <p:cNvSpPr>
            <a:spLocks noGrp="1"/>
          </p:cNvSpPr>
          <p:nvPr>
            <p:ph idx="1"/>
          </p:nvPr>
        </p:nvSpPr>
        <p:spPr>
          <a:xfrm>
            <a:off x="304800" y="886409"/>
            <a:ext cx="8534400" cy="1212979"/>
          </a:xfrm>
        </p:spPr>
        <p:txBody>
          <a:bodyPr/>
          <a:lstStyle/>
          <a:p>
            <a:pPr>
              <a:spcBef>
                <a:spcPts val="2400"/>
              </a:spcBef>
            </a:pPr>
            <a:r>
              <a:rPr lang="en-US" sz="2000" dirty="0">
                <a:solidFill>
                  <a:schemeClr val="tx2"/>
                </a:solidFill>
              </a:rPr>
              <a:t>The flowchart in the RPG charter was updated illustrate the general process used to classify projects into the four Tiers with the revised estimated capital cost thresholds</a:t>
            </a:r>
          </a:p>
        </p:txBody>
      </p:sp>
      <p:sp>
        <p:nvSpPr>
          <p:cNvPr id="4" name="Slide Number Placeholder 3">
            <a:extLst>
              <a:ext uri="{FF2B5EF4-FFF2-40B4-BE49-F238E27FC236}">
                <a16:creationId xmlns:a16="http://schemas.microsoft.com/office/drawing/2014/main" id="{7053B431-B8AB-B283-9145-560B160D02D8}"/>
              </a:ext>
            </a:extLst>
          </p:cNvPr>
          <p:cNvSpPr>
            <a:spLocks noGrp="1"/>
          </p:cNvSpPr>
          <p:nvPr>
            <p:ph type="sldNum" sz="quarter" idx="4"/>
          </p:nvPr>
        </p:nvSpPr>
        <p:spPr/>
        <p:txBody>
          <a:bodyPr/>
          <a:lstStyle/>
          <a:p>
            <a:fld id="{1D93BD3E-1E9A-4970-A6F7-E7AC52762E0C}" type="slidenum">
              <a:rPr lang="en-US" smtClean="0"/>
              <a:pPr/>
              <a:t>3</a:t>
            </a:fld>
            <a:endParaRPr lang="en-US" dirty="0"/>
          </a:p>
        </p:txBody>
      </p:sp>
      <p:pic>
        <p:nvPicPr>
          <p:cNvPr id="5" name="Picture 4">
            <a:extLst>
              <a:ext uri="{FF2B5EF4-FFF2-40B4-BE49-F238E27FC236}">
                <a16:creationId xmlns:a16="http://schemas.microsoft.com/office/drawing/2014/main" id="{EEC91732-04EC-C046-6C34-2EE68D952A6C}"/>
              </a:ext>
            </a:extLst>
          </p:cNvPr>
          <p:cNvPicPr>
            <a:picLocks noChangeAspect="1"/>
          </p:cNvPicPr>
          <p:nvPr/>
        </p:nvPicPr>
        <p:blipFill>
          <a:blip r:embed="rId2"/>
          <a:stretch>
            <a:fillRect/>
          </a:stretch>
        </p:blipFill>
        <p:spPr>
          <a:xfrm>
            <a:off x="1687092" y="2099388"/>
            <a:ext cx="5769816" cy="3680847"/>
          </a:xfrm>
          <a:prstGeom prst="rect">
            <a:avLst/>
          </a:prstGeom>
        </p:spPr>
      </p:pic>
    </p:spTree>
    <p:extLst>
      <p:ext uri="{BB962C8B-B14F-4D97-AF65-F5344CB8AC3E}">
        <p14:creationId xmlns:p14="http://schemas.microsoft.com/office/powerpoint/2010/main" val="6996348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8624-A7D8-B671-8E25-F4C6E9499C84}"/>
              </a:ext>
            </a:extLst>
          </p:cNvPr>
          <p:cNvSpPr>
            <a:spLocks noGrp="1"/>
          </p:cNvSpPr>
          <p:nvPr>
            <p:ph type="title"/>
          </p:nvPr>
        </p:nvSpPr>
        <p:spPr/>
        <p:txBody>
          <a:bodyPr/>
          <a:lstStyle/>
          <a:p>
            <a:r>
              <a:rPr lang="en-US" dirty="0"/>
              <a:t>ERCOT’s Request</a:t>
            </a:r>
          </a:p>
        </p:txBody>
      </p:sp>
      <p:sp>
        <p:nvSpPr>
          <p:cNvPr id="3" name="Content Placeholder 2">
            <a:extLst>
              <a:ext uri="{FF2B5EF4-FFF2-40B4-BE49-F238E27FC236}">
                <a16:creationId xmlns:a16="http://schemas.microsoft.com/office/drawing/2014/main" id="{C0E76452-B387-4D7A-AF41-D6FB9E063781}"/>
              </a:ext>
            </a:extLst>
          </p:cNvPr>
          <p:cNvSpPr>
            <a:spLocks noGrp="1"/>
          </p:cNvSpPr>
          <p:nvPr>
            <p:ph idx="1"/>
          </p:nvPr>
        </p:nvSpPr>
        <p:spPr>
          <a:xfrm>
            <a:off x="238664" y="946405"/>
            <a:ext cx="8666672" cy="5257800"/>
          </a:xfrm>
        </p:spPr>
        <p:txBody>
          <a:bodyPr/>
          <a:lstStyle/>
          <a:p>
            <a:pPr>
              <a:spcAft>
                <a:spcPts val="600"/>
              </a:spcAft>
            </a:pPr>
            <a:r>
              <a:rPr lang="en-US" sz="2400" dirty="0"/>
              <a:t>Revisions to the ERCOT RPG Charter shall be approved by the ERCOT Board </a:t>
            </a:r>
          </a:p>
          <a:p>
            <a:pPr>
              <a:spcAft>
                <a:spcPts val="600"/>
              </a:spcAft>
            </a:pPr>
            <a:r>
              <a:rPr lang="en-US" sz="2400" dirty="0"/>
              <a:t>Request TAC to recommend to the ERCOT Board of Directors to approve the revised ERCOT RPG Charter</a:t>
            </a:r>
            <a:endParaRPr lang="en-US" dirty="0"/>
          </a:p>
        </p:txBody>
      </p:sp>
      <p:sp>
        <p:nvSpPr>
          <p:cNvPr id="4" name="Slide Number Placeholder 3">
            <a:extLst>
              <a:ext uri="{FF2B5EF4-FFF2-40B4-BE49-F238E27FC236}">
                <a16:creationId xmlns:a16="http://schemas.microsoft.com/office/drawing/2014/main" id="{F6049E43-7156-91FE-153D-2C00A3C26C15}"/>
              </a:ext>
            </a:extLst>
          </p:cNvPr>
          <p:cNvSpPr>
            <a:spLocks noGrp="1"/>
          </p:cNvSpPr>
          <p:nvPr>
            <p:ph type="sldNum" sz="quarter" idx="4"/>
          </p:nvPr>
        </p:nvSpPr>
        <p:spPr/>
        <p:txBody>
          <a:bodyPr/>
          <a:lstStyle/>
          <a:p>
            <a:fld id="{1D93BD3E-1E9A-4970-A6F7-E7AC52762E0C}" type="slidenum">
              <a:rPr lang="en-US" smtClean="0"/>
              <a:pPr/>
              <a:t>4</a:t>
            </a:fld>
            <a:endParaRPr lang="en-US" dirty="0"/>
          </a:p>
        </p:txBody>
      </p:sp>
    </p:spTree>
    <p:extLst>
      <p:ext uri="{BB962C8B-B14F-4D97-AF65-F5344CB8AC3E}">
        <p14:creationId xmlns:p14="http://schemas.microsoft.com/office/powerpoint/2010/main" val="2098974054"/>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2" ma:contentTypeDescription="Create a new document." ma:contentTypeScope="" ma:versionID="63b4750df494f1e899998ba0dd64b591">
  <xsd:schema xmlns:xsd="http://www.w3.org/2001/XMLSchema" xmlns:xs="http://www.w3.org/2001/XMLSchema" xmlns:p="http://schemas.microsoft.com/office/2006/metadata/properties" xmlns:ns2="c34af464-7aa1-4edd-9be4-83dffc1cb926" targetNamespace="http://schemas.microsoft.com/office/2006/metadata/properties" ma:root="true" ma:fieldsID="26b17897b0dee42c4ef932dfddf4050e"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Props1.xml><?xml version="1.0" encoding="utf-8"?>
<ds:datastoreItem xmlns:ds="http://schemas.openxmlformats.org/officeDocument/2006/customXml" ds:itemID="{E4A68982-DD5D-44FD-B77F-4C531465FE54}">
  <ds:schemaRefs>
    <ds:schemaRef ds:uri="http://schemas.microsoft.com/sharepoint/v3/contenttype/forms"/>
  </ds:schemaRefs>
</ds:datastoreItem>
</file>

<file path=customXml/itemProps2.xml><?xml version="1.0" encoding="utf-8"?>
<ds:datastoreItem xmlns:ds="http://schemas.openxmlformats.org/officeDocument/2006/customXml" ds:itemID="{843EB0A4-50A9-4E33-98AC-BC2B61C8A1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0E9AA12-8AF9-4AA6-90FE-24669859CDF3}">
  <ds:schemaRefs>
    <ds:schemaRef ds:uri="http://schemas.microsoft.com/office/2006/documentManagement/types"/>
    <ds:schemaRef ds:uri="http://purl.org/dc/dcmitype/"/>
    <ds:schemaRef ds:uri="http://schemas.microsoft.com/office/infopath/2007/PartnerControls"/>
    <ds:schemaRef ds:uri="http://purl.org/dc/elements/1.1/"/>
    <ds:schemaRef ds:uri="c34af464-7aa1-4edd-9be4-83dffc1cb926"/>
    <ds:schemaRef ds:uri="http://schemas.microsoft.com/office/2006/metadata/properties"/>
    <ds:schemaRef ds:uri="http://schemas.openxmlformats.org/package/2006/metadata/core-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26709</TotalTime>
  <Words>131</Words>
  <Application>Microsoft Office PowerPoint</Application>
  <PresentationFormat>On-screen Show (4:3)</PresentationFormat>
  <Paragraphs>19</Paragraphs>
  <Slides>4</Slides>
  <Notes>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vt:i4>
      </vt:variant>
    </vt:vector>
  </HeadingPairs>
  <TitlesOfParts>
    <vt:vector size="10" baseType="lpstr">
      <vt:lpstr>Arial</vt:lpstr>
      <vt:lpstr>Calibri</vt:lpstr>
      <vt:lpstr>Courier New</vt:lpstr>
      <vt:lpstr>Wingdings</vt:lpstr>
      <vt:lpstr>1_Custom Design</vt:lpstr>
      <vt:lpstr>Office Theme</vt:lpstr>
      <vt:lpstr>PowerPoint Presentation</vt:lpstr>
      <vt:lpstr>Overview</vt:lpstr>
      <vt:lpstr>ERCOT RPG Charter Revisions</vt:lpstr>
      <vt:lpstr>ERCOT’s Request</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Golen, Robert</cp:lastModifiedBy>
  <cp:revision>495</cp:revision>
  <cp:lastPrinted>2016-01-21T20:53:15Z</cp:lastPrinted>
  <dcterms:created xsi:type="dcterms:W3CDTF">2016-01-21T15:20:31Z</dcterms:created>
  <dcterms:modified xsi:type="dcterms:W3CDTF">2026-03-10T18:59:35Z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2023-11-03T13:53:14Z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29e4a045-60a8-428a-983f-5e5435e88267</vt:lpwstr>
  </property>
  <property fmtid="{D5CDD505-2E9C-101B-9397-08002B2CF9AE}" pid="9" name="MSIP_Label_7084cbda-52b8-46fb-a7b7-cb5bd465ed85_ContentBits">
    <vt:lpwstr>0</vt:lpwstr>
  </property>
</Properties>
</file>