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2"/>
  </p:notesMasterIdLst>
  <p:handoutMasterIdLst>
    <p:handoutMasterId r:id="rId13"/>
  </p:handoutMasterIdLst>
  <p:sldIdLst>
    <p:sldId id="542" r:id="rId7"/>
    <p:sldId id="2147482350" r:id="rId8"/>
    <p:sldId id="2147482352" r:id="rId9"/>
    <p:sldId id="2147482353" r:id="rId10"/>
    <p:sldId id="2147482349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954759-03C6-D719-B6A4-DAB23417B544}" name="Gwinn, Diane" initials="DG" userId="S::Diane.Gwinn@ercot.com::f28fdeb9-a7e1-42f8-b764-a3e6a50ad5fc" providerId="AD"/>
  <p188:author id="{25F21A5A-C88A-629D-18D8-A6F13AF419D5}" name="Bauld, Mandy" initials="BM" userId="S::mandy.bauld@ercot.com::7d8935f3-b99f-4daa-88da-0201a14e5429" providerId="AD"/>
  <p188:author id="{819E2A64-A0B6-72C9-19BB-C9D7E9718CF8}" name="Gwinn, Diane" initials="GD" userId="S::diane.gwinn@ercot.com::f28fdeb9-a7e1-42f8-b764-a3e6a50ad5fc" providerId="AD"/>
  <p188:author id="{35A164EC-26A8-414B-1AFB-F760E228F9CB}" name="Bhatia, Nisha" initials="NB" userId="S::Nisha.Bhatia@ercot.com::8f946653-ccb2-4ce7-8580-c0735b3516ed" providerId="AD"/>
  <p188:author id="{79F758ED-4649-0E88-7819-5A40223065ED}" name="Jessett, Nicholas" initials="NJ" userId="S::Nicholas.Jessett@ercot.com::c7cd04ab-29b2-494e-b620-9808ef6527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0076C6"/>
    <a:srgbClr val="E6EBF0"/>
    <a:srgbClr val="093C61"/>
    <a:srgbClr val="98C3FA"/>
    <a:srgbClr val="70CDD9"/>
    <a:srgbClr val="8DC3E5"/>
    <a:srgbClr val="A9E5EA"/>
    <a:srgbClr val="5B6770"/>
    <a:srgbClr val="26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5033" autoAdjust="0"/>
  </p:normalViewPr>
  <p:slideViewPr>
    <p:cSldViewPr showGuides="1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83" d="100"/>
          <a:sy n="83" d="100"/>
        </p:scale>
        <p:origin x="38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inn, Diane" userId="f28fdeb9-a7e1-42f8-b764-a3e6a50ad5fc" providerId="ADAL" clId="{9464D44F-773E-417C-81CC-3366C9E8473B}"/>
    <pc:docChg chg="undo custSel addSld delSld modSld sldOrd">
      <pc:chgData name="Gwinn, Diane" userId="f28fdeb9-a7e1-42f8-b764-a3e6a50ad5fc" providerId="ADAL" clId="{9464D44F-773E-417C-81CC-3366C9E8473B}" dt="2026-03-02T22:55:40.688" v="437" actId="6549"/>
      <pc:docMkLst>
        <pc:docMk/>
      </pc:docMkLst>
      <pc:sldChg chg="addSp modSp mod ord">
        <pc:chgData name="Gwinn, Diane" userId="f28fdeb9-a7e1-42f8-b764-a3e6a50ad5fc" providerId="ADAL" clId="{9464D44F-773E-417C-81CC-3366C9E8473B}" dt="2026-03-02T22:55:40.688" v="437" actId="6549"/>
        <pc:sldMkLst>
          <pc:docMk/>
          <pc:sldMk cId="2694397784" sldId="2147482349"/>
        </pc:sldMkLst>
        <pc:spChg chg="mod">
          <ac:chgData name="Gwinn, Diane" userId="f28fdeb9-a7e1-42f8-b764-a3e6a50ad5fc" providerId="ADAL" clId="{9464D44F-773E-417C-81CC-3366C9E8473B}" dt="2026-02-26T20:39:50.806" v="142" actId="20577"/>
          <ac:spMkLst>
            <pc:docMk/>
            <pc:sldMk cId="2694397784" sldId="2147482349"/>
            <ac:spMk id="2" creationId="{26952D17-C221-7B1B-4E39-450A56FA9B8C}"/>
          </ac:spMkLst>
        </pc:spChg>
        <pc:spChg chg="add mod">
          <ac:chgData name="Gwinn, Diane" userId="f28fdeb9-a7e1-42f8-b764-a3e6a50ad5fc" providerId="ADAL" clId="{9464D44F-773E-417C-81CC-3366C9E8473B}" dt="2026-03-02T22:55:40.688" v="437" actId="6549"/>
          <ac:spMkLst>
            <pc:docMk/>
            <pc:sldMk cId="2694397784" sldId="2147482349"/>
            <ac:spMk id="5" creationId="{83AA4123-837C-1438-F741-74300B81DDB8}"/>
          </ac:spMkLst>
        </pc:spChg>
        <pc:graphicFrameChg chg="mod modGraphic">
          <ac:chgData name="Gwinn, Diane" userId="f28fdeb9-a7e1-42f8-b764-a3e6a50ad5fc" providerId="ADAL" clId="{9464D44F-773E-417C-81CC-3366C9E8473B}" dt="2026-02-26T20:39:18.921" v="137" actId="2165"/>
          <ac:graphicFrameMkLst>
            <pc:docMk/>
            <pc:sldMk cId="2694397784" sldId="2147482349"/>
            <ac:graphicFrameMk id="7" creationId="{A076FB27-953A-A1B5-F529-BF45BC07E0D4}"/>
          </ac:graphicFrameMkLst>
        </pc:graphicFrameChg>
      </pc:sldChg>
      <pc:sldChg chg="addSp modSp mod ord">
        <pc:chgData name="Gwinn, Diane" userId="f28fdeb9-a7e1-42f8-b764-a3e6a50ad5fc" providerId="ADAL" clId="{9464D44F-773E-417C-81CC-3366C9E8473B}" dt="2026-02-26T20:44:25.928" v="214" actId="20577"/>
        <pc:sldMkLst>
          <pc:docMk/>
          <pc:sldMk cId="995847571" sldId="2147482350"/>
        </pc:sldMkLst>
        <pc:spChg chg="add mod">
          <ac:chgData name="Gwinn, Diane" userId="f28fdeb9-a7e1-42f8-b764-a3e6a50ad5fc" providerId="ADAL" clId="{9464D44F-773E-417C-81CC-3366C9E8473B}" dt="2026-02-26T20:38:58.049" v="136" actId="20577"/>
          <ac:spMkLst>
            <pc:docMk/>
            <pc:sldMk cId="995847571" sldId="2147482350"/>
            <ac:spMk id="7" creationId="{BCB07A53-BEF3-7F3D-0E34-1EF3B6C8B76A}"/>
          </ac:spMkLst>
        </pc:spChg>
        <pc:spChg chg="add mod">
          <ac:chgData name="Gwinn, Diane" userId="f28fdeb9-a7e1-42f8-b764-a3e6a50ad5fc" providerId="ADAL" clId="{9464D44F-773E-417C-81CC-3366C9E8473B}" dt="2026-02-26T20:44:25.928" v="214" actId="20577"/>
          <ac:spMkLst>
            <pc:docMk/>
            <pc:sldMk cId="995847571" sldId="2147482350"/>
            <ac:spMk id="10" creationId="{249BFFD1-985A-F519-2898-8444113CD85A}"/>
          </ac:spMkLst>
        </pc:spChg>
      </pc:sldChg>
      <pc:sldChg chg="addSp modSp mod ord">
        <pc:chgData name="Gwinn, Diane" userId="f28fdeb9-a7e1-42f8-b764-a3e6a50ad5fc" providerId="ADAL" clId="{9464D44F-773E-417C-81CC-3366C9E8473B}" dt="2026-03-02T22:52:38.932" v="385" actId="1076"/>
        <pc:sldMkLst>
          <pc:docMk/>
          <pc:sldMk cId="392209972" sldId="2147482352"/>
        </pc:sldMkLst>
        <pc:spChg chg="add mod">
          <ac:chgData name="Gwinn, Diane" userId="f28fdeb9-a7e1-42f8-b764-a3e6a50ad5fc" providerId="ADAL" clId="{9464D44F-773E-417C-81CC-3366C9E8473B}" dt="2026-03-02T22:52:38.932" v="385" actId="1076"/>
          <ac:spMkLst>
            <pc:docMk/>
            <pc:sldMk cId="392209972" sldId="2147482352"/>
            <ac:spMk id="13" creationId="{4906EBF1-4BC2-DF64-8B8B-688F406515D2}"/>
          </ac:spMkLst>
        </pc:spChg>
      </pc:sldChg>
      <pc:sldChg chg="ord">
        <pc:chgData name="Gwinn, Diane" userId="f28fdeb9-a7e1-42f8-b764-a3e6a50ad5fc" providerId="ADAL" clId="{9464D44F-773E-417C-81CC-3366C9E8473B}" dt="2026-02-26T20:16:29.874" v="39"/>
        <pc:sldMkLst>
          <pc:docMk/>
          <pc:sldMk cId="2579226954" sldId="2147482353"/>
        </pc:sldMkLst>
      </pc:sldChg>
    </pc:docChg>
  </pc:docChgLst>
  <pc:docChgLst>
    <pc:chgData name="Jessett, Nicholas" userId="c7cd04ab-29b2-494e-b620-9808ef6527e3" providerId="ADAL" clId="{E11E0EB8-CFB3-4E5E-8FCF-AB5F65CFB452}"/>
    <pc:docChg chg="modSld">
      <pc:chgData name="Jessett, Nicholas" userId="c7cd04ab-29b2-494e-b620-9808ef6527e3" providerId="ADAL" clId="{E11E0EB8-CFB3-4E5E-8FCF-AB5F65CFB452}" dt="2026-03-24T13:26:33.353" v="19" actId="20577"/>
      <pc:docMkLst>
        <pc:docMk/>
      </pc:docMkLst>
      <pc:sldChg chg="modSp mod">
        <pc:chgData name="Jessett, Nicholas" userId="c7cd04ab-29b2-494e-b620-9808ef6527e3" providerId="ADAL" clId="{E11E0EB8-CFB3-4E5E-8FCF-AB5F65CFB452}" dt="2026-03-24T13:26:33.353" v="19" actId="20577"/>
        <pc:sldMkLst>
          <pc:docMk/>
          <pc:sldMk cId="1850676767" sldId="542"/>
        </pc:sldMkLst>
        <pc:spChg chg="mod">
          <ac:chgData name="Jessett, Nicholas" userId="c7cd04ab-29b2-494e-b620-9808ef6527e3" providerId="ADAL" clId="{E11E0EB8-CFB3-4E5E-8FCF-AB5F65CFB452}" dt="2026-03-24T13:26:33.353" v="19" actId="20577"/>
          <ac:spMkLst>
            <pc:docMk/>
            <pc:sldMk cId="1850676767" sldId="542"/>
            <ac:spMk id="4" creationId="{71B380C9-83F4-13B7-773B-9880F0F13E5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74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3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157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6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84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198"/>
            <a:ext cx="113792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1">
                <a:solidFill>
                  <a:schemeClr val="tx1"/>
                </a:solidFill>
              </a:defRPr>
            </a:lvl2pPr>
            <a:lvl3pPr>
              <a:defRPr sz="12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605768" y="1066801"/>
            <a:ext cx="11179833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605768" y="3574375"/>
            <a:ext cx="11179833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1722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561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3058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8AD6824-F45A-D13D-1EAE-FA0E64F5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91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FE0F2B-895A-01C4-906F-ECEF63E9C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FF6F-8B1A-4BD3-028C-BDD34EB7A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02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A728217-1A70-D6DE-1FDC-B59387B1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7E0C2C-4698-AD1C-B4E7-5F039AA4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BD709F-0A3C-01D5-E62E-0200648A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887A0C9-D189-074D-476B-96F8FE8F6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51130-8033-E431-8B4B-475C34C974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A29F4E-D3DA-485F-FAE9-8A2D54E68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53DC60-7E75-C50D-B745-FE778EE0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13D0552-3BBB-9B28-D5AD-A56A7F9DD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D994-9CB8-091A-F135-4C63DD6A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B8AF75-82AB-2468-225C-1D6809B35E4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F2099-8AF9-FE6A-AA32-8BF83025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828800" y="1524000"/>
            <a:ext cx="9431547" cy="23883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828800" y="4191000"/>
            <a:ext cx="9431547" cy="2211888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DC78C45-6E98-98A0-B9AA-6958474B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AFB0F2-A816-28BC-EE48-E4D1FB1A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058219"/>
            <a:ext cx="11377706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6400" y="3524730"/>
            <a:ext cx="11377706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897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381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47D438-DAAD-88D4-D035-DFBF79CDE6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5274"/>
            <a:ext cx="3989513" cy="15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3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101600" y="6477000"/>
            <a:ext cx="66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133600" y="6477006"/>
            <a:ext cx="9936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2" y="6217199"/>
            <a:ext cx="1196754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56" r:id="rId4"/>
    <p:sldLayoutId id="2147483738" r:id="rId5"/>
    <p:sldLayoutId id="2147483713" r:id="rId6"/>
    <p:sldLayoutId id="2147483714" r:id="rId7"/>
    <p:sldLayoutId id="2147483715" r:id="rId8"/>
    <p:sldLayoutId id="2147483716" r:id="rId9"/>
    <p:sldLayoutId id="2147483755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37" r:id="rId16"/>
    <p:sldLayoutId id="2147483722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79284" y="6"/>
            <a:ext cx="0" cy="51815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779283" y="5943600"/>
            <a:ext cx="0" cy="533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F1F6BF0-F215-0BB8-0DD1-9AE4EAB7CBB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35" y="5382386"/>
            <a:ext cx="1253765" cy="4850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4B1C1C-078C-2929-E80C-E9FD3CD5E13C}"/>
              </a:ext>
            </a:extLst>
          </p:cNvPr>
          <p:cNvSpPr/>
          <p:nvPr userDrawn="1"/>
        </p:nvSpPr>
        <p:spPr>
          <a:xfrm>
            <a:off x="11582403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BDDC1-0755-B4BC-7747-8F4BB71F1537}"/>
              </a:ext>
            </a:extLst>
          </p:cNvPr>
          <p:cNvSpPr/>
          <p:nvPr userDrawn="1"/>
        </p:nvSpPr>
        <p:spPr>
          <a:xfrm>
            <a:off x="12067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1D54FA-D0D6-2477-1453-CECA5918A466}"/>
              </a:ext>
            </a:extLst>
          </p:cNvPr>
          <p:cNvCxnSpPr>
            <a:cxnSpLocks/>
          </p:cNvCxnSpPr>
          <p:nvPr userDrawn="1"/>
        </p:nvCxnSpPr>
        <p:spPr>
          <a:xfrm>
            <a:off x="779283" y="6477005"/>
            <a:ext cx="1132127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9A5F104-168E-9F30-6E64-8C058D081197}"/>
              </a:ext>
            </a:extLst>
          </p:cNvPr>
          <p:cNvSpPr txBox="1"/>
          <p:nvPr userDrawn="1"/>
        </p:nvSpPr>
        <p:spPr>
          <a:xfrm>
            <a:off x="6858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52" r:id="rId3"/>
    <p:sldLayoutId id="2147483742" r:id="rId4"/>
    <p:sldLayoutId id="2147483743" r:id="rId5"/>
    <p:sldLayoutId id="2147483744" r:id="rId6"/>
    <p:sldLayoutId id="2147483745" r:id="rId7"/>
    <p:sldLayoutId id="2147483748" r:id="rId8"/>
    <p:sldLayoutId id="2147483750" r:id="rId9"/>
    <p:sldLayoutId id="214748375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ercot.com/files/docs/2026/02/19/ERCOT-TWG-2026-02-19-Market-Participant-Service-Portal-Updates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334000" y="2105561"/>
            <a:ext cx="51734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Market Participant Service Portal</a:t>
            </a:r>
            <a:br>
              <a:rPr lang="en-US" sz="2400" dirty="0"/>
            </a:br>
            <a:r>
              <a:rPr lang="en-US" sz="2400" dirty="0"/>
              <a:t>with new Identity &amp; Access Management Method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ERCOT Staff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Wholesale Market Subcommittee</a:t>
            </a:r>
            <a:br>
              <a:rPr lang="en-US" sz="2400" dirty="0"/>
            </a:br>
            <a:r>
              <a:rPr lang="en-US" sz="2400" dirty="0"/>
              <a:t>4/1/2026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0B22A-E6B8-30F4-50F2-D6A7B1A92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2CCA6-F971-D34A-EAE2-A8C66DFA6F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46623" y="12192"/>
            <a:ext cx="4876800" cy="6464808"/>
          </a:xfrm>
        </p:spPr>
        <p:txBody>
          <a:bodyPr/>
          <a:lstStyle/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E11532-3409-30AA-0C62-600C609E9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1000">
              <a:solidFill>
                <a:schemeClr val="dk1"/>
              </a:solidFill>
            </a:endParaRPr>
          </a:p>
          <a:p>
            <a:pPr lvl="0"/>
            <a:r>
              <a:rPr lang="en-US" sz="1000">
                <a:solidFill>
                  <a:schemeClr val="dk1"/>
                </a:solidFill>
              </a:rPr>
              <a:t> </a:t>
            </a:r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336667-2DB4-CAAE-9498-D8111EE53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6426200" cy="518318"/>
          </a:xfrm>
        </p:spPr>
        <p:txBody>
          <a:bodyPr/>
          <a:lstStyle/>
          <a:p>
            <a:r>
              <a:rPr lang="en-US" dirty="0"/>
              <a:t>MP Service Portal (MPSP) Scope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9B939-D154-FA7E-8466-3D69AD221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F6CB0A7-9611-EAB2-9180-C5838ED28AA9}"/>
              </a:ext>
            </a:extLst>
          </p:cNvPr>
          <p:cNvSpPr txBox="1">
            <a:spLocks/>
          </p:cNvSpPr>
          <p:nvPr/>
        </p:nvSpPr>
        <p:spPr>
          <a:xfrm>
            <a:off x="508000" y="997604"/>
            <a:ext cx="6634096" cy="4130397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chemeClr val="dk1"/>
                </a:solidFill>
              </a:rPr>
              <a:t>MP &amp; Client Services Communication: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Contact Client Services</a:t>
            </a:r>
            <a:endParaRPr lang="en-US" sz="1500" dirty="0">
              <a:solidFill>
                <a:srgbClr val="00B0F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Receive notices and requests for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Request Reports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Report issues (IT, Grid, Market)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Forms Submission: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LSIPA (Section 23 Form 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Notice of Change of Information (NCI) (section 23 Form</a:t>
            </a:r>
            <a:r>
              <a:rPr lang="en-US" sz="1500" b="0" dirty="0"/>
              <a:t> E)</a:t>
            </a:r>
            <a:endParaRPr lang="en-US" sz="1500" dirty="0"/>
          </a:p>
          <a:p>
            <a:endParaRPr lang="en-US" sz="150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Weatherization Portal: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Move current portal into the MPSP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Identity &amp; Access Management: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Implement new future ready B2B tooling for user logon with MFA</a:t>
            </a:r>
            <a:endParaRPr lang="en-US" sz="1500" dirty="0">
              <a:solidFill>
                <a:srgbClr val="00B0F0"/>
              </a:solidFill>
            </a:endParaRPr>
          </a:p>
          <a:p>
            <a:endParaRPr lang="en-US" sz="1500" b="0" dirty="0">
              <a:solidFill>
                <a:schemeClr val="dk1"/>
              </a:solidFill>
            </a:endParaRPr>
          </a:p>
          <a:p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pic>
        <p:nvPicPr>
          <p:cNvPr id="9" name="Graphic 8" descr="Confused person with solid fill">
            <a:extLst>
              <a:ext uri="{FF2B5EF4-FFF2-40B4-BE49-F238E27FC236}">
                <a16:creationId xmlns:a16="http://schemas.microsoft.com/office/drawing/2014/main" id="{FC769BF6-05E1-C797-6DD8-06F913AABC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1600" y="1275371"/>
            <a:ext cx="1905000" cy="1905000"/>
          </a:xfrm>
          <a:prstGeom prst="rect">
            <a:avLst/>
          </a:prstGeom>
        </p:spPr>
      </p:pic>
      <p:pic>
        <p:nvPicPr>
          <p:cNvPr id="11" name="Graphic 10" descr="Top Hat outline">
            <a:extLst>
              <a:ext uri="{FF2B5EF4-FFF2-40B4-BE49-F238E27FC236}">
                <a16:creationId xmlns:a16="http://schemas.microsoft.com/office/drawing/2014/main" id="{60112667-7E9A-ECD0-5A17-C3FF959A08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8957562" y="1241333"/>
            <a:ext cx="471209" cy="471209"/>
          </a:xfrm>
          <a:prstGeom prst="rect">
            <a:avLst/>
          </a:prstGeom>
        </p:spPr>
      </p:pic>
      <p:pic>
        <p:nvPicPr>
          <p:cNvPr id="12" name="Graphic 11" descr="Top Hat outline">
            <a:extLst>
              <a:ext uri="{FF2B5EF4-FFF2-40B4-BE49-F238E27FC236}">
                <a16:creationId xmlns:a16="http://schemas.microsoft.com/office/drawing/2014/main" id="{7562F2DA-F3B9-A56F-6D1F-B2A3B61005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62216" y="457200"/>
            <a:ext cx="471209" cy="471209"/>
          </a:xfrm>
          <a:prstGeom prst="rect">
            <a:avLst/>
          </a:prstGeom>
        </p:spPr>
      </p:pic>
      <p:pic>
        <p:nvPicPr>
          <p:cNvPr id="13" name="Graphic 12" descr="Top Hat outline">
            <a:extLst>
              <a:ext uri="{FF2B5EF4-FFF2-40B4-BE49-F238E27FC236}">
                <a16:creationId xmlns:a16="http://schemas.microsoft.com/office/drawing/2014/main" id="{B3DADA9D-55BD-8499-4B44-722AAEB605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862008">
            <a:off x="10176762" y="762992"/>
            <a:ext cx="471209" cy="471209"/>
          </a:xfrm>
          <a:prstGeom prst="rect">
            <a:avLst/>
          </a:prstGeom>
        </p:spPr>
      </p:pic>
      <p:pic>
        <p:nvPicPr>
          <p:cNvPr id="14" name="Graphic 13" descr="Top Hat outline">
            <a:extLst>
              <a:ext uri="{FF2B5EF4-FFF2-40B4-BE49-F238E27FC236}">
                <a16:creationId xmlns:a16="http://schemas.microsoft.com/office/drawing/2014/main" id="{171E4970-179D-84BE-E94A-0FF2793D48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9186162" y="762000"/>
            <a:ext cx="471209" cy="471209"/>
          </a:xfrm>
          <a:prstGeom prst="rect">
            <a:avLst/>
          </a:prstGeom>
        </p:spPr>
      </p:pic>
      <p:pic>
        <p:nvPicPr>
          <p:cNvPr id="15" name="Graphic 14" descr="Top Hat outline">
            <a:extLst>
              <a:ext uri="{FF2B5EF4-FFF2-40B4-BE49-F238E27FC236}">
                <a16:creationId xmlns:a16="http://schemas.microsoft.com/office/drawing/2014/main" id="{B7AB2E28-634C-1D3A-C415-C8F3C7A70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649828">
            <a:off x="10481562" y="1242660"/>
            <a:ext cx="471209" cy="4712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CA92CD9-FE78-A276-E0FF-C6703BCFFE1F}"/>
              </a:ext>
            </a:extLst>
          </p:cNvPr>
          <p:cNvSpPr txBox="1"/>
          <p:nvPr/>
        </p:nvSpPr>
        <p:spPr>
          <a:xfrm>
            <a:off x="7978955" y="3180371"/>
            <a:ext cx="3930290" cy="25237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>
                <a:solidFill>
                  <a:schemeClr val="accent1"/>
                </a:solidFill>
              </a:rPr>
              <a:t>MPSP Objectives</a:t>
            </a:r>
          </a:p>
          <a:p>
            <a:pPr algn="ctr"/>
            <a:endParaRPr lang="en-US" b="1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manual process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work management through emails/phone calls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Centralize submission, access, and tracking for requests and forms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Automate data population and data validation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Adopt future ready modern B2B tooling for user logon with MFA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C2CBB7-B791-C4D4-304C-604532E68381}"/>
              </a:ext>
            </a:extLst>
          </p:cNvPr>
          <p:cNvSpPr txBox="1"/>
          <p:nvPr/>
        </p:nvSpPr>
        <p:spPr>
          <a:xfrm>
            <a:off x="511012" y="66714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What does this mean for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B07A53-BEF3-7F3D-0E34-1EF3B6C8B76A}"/>
              </a:ext>
            </a:extLst>
          </p:cNvPr>
          <p:cNvSpPr txBox="1"/>
          <p:nvPr/>
        </p:nvSpPr>
        <p:spPr>
          <a:xfrm>
            <a:off x="654427" y="5573104"/>
            <a:ext cx="6500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rgbClr val="00AEC7"/>
                </a:solidFill>
              </a:rPr>
              <a:t>Business to Business (B2B) Tooling</a:t>
            </a:r>
            <a:r>
              <a:rPr lang="en-US" sz="1200" i="1" dirty="0">
                <a:solidFill>
                  <a:srgbClr val="00AEC7"/>
                </a:solidFill>
              </a:rPr>
              <a:t>: Includes Identity Provider (IdP), Access Management (AM), Identity Governance and Administration (IGA), Multi Factor Authentication (MFA) for Market Participants (MP) and other entities who work with ERCOT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9BFFD1-985A-F519-2898-8444113CD85A}"/>
              </a:ext>
            </a:extLst>
          </p:cNvPr>
          <p:cNvSpPr txBox="1"/>
          <p:nvPr/>
        </p:nvSpPr>
        <p:spPr>
          <a:xfrm>
            <a:off x="1941548" y="6526054"/>
            <a:ext cx="887372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2/19/26 TWG: MPSP Updates </a:t>
            </a:r>
            <a:r>
              <a:rPr lang="en-US" sz="1000" dirty="0">
                <a:hlinkClick r:id="rId7"/>
              </a:rPr>
              <a:t>https://www.ercot.com/files/docs/2026/02/19/ERCOT-TWG-2026-02-19-Market-Participant-Service-Portal-Updates.pptx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584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E4E2B-265C-2159-9091-D02C100A7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 Timeline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1AA3CD-1E14-DE38-5F9B-F6FECB13F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64CF616-ADCD-AE67-C97F-35208C0DC50E}"/>
              </a:ext>
            </a:extLst>
          </p:cNvPr>
          <p:cNvSpPr/>
          <p:nvPr/>
        </p:nvSpPr>
        <p:spPr>
          <a:xfrm>
            <a:off x="609600" y="4267200"/>
            <a:ext cx="10769603" cy="381000"/>
          </a:xfrm>
          <a:prstGeom prst="rightArrow">
            <a:avLst/>
          </a:prstGeom>
          <a:solidFill>
            <a:schemeClr val="accent4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C508E6-31F3-1EB7-1DAA-DBCE529E3A83}"/>
              </a:ext>
            </a:extLst>
          </p:cNvPr>
          <p:cNvSpPr txBox="1"/>
          <p:nvPr/>
        </p:nvSpPr>
        <p:spPr>
          <a:xfrm>
            <a:off x="60960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Q1 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98EF4F-3CAA-C2DA-6632-F2A9578E0FD0}"/>
              </a:ext>
            </a:extLst>
          </p:cNvPr>
          <p:cNvSpPr txBox="1"/>
          <p:nvPr/>
        </p:nvSpPr>
        <p:spPr>
          <a:xfrm>
            <a:off x="320939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Q2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20A7DC-8940-6919-5B09-3B057F7E773E}"/>
              </a:ext>
            </a:extLst>
          </p:cNvPr>
          <p:cNvSpPr txBox="1"/>
          <p:nvPr/>
        </p:nvSpPr>
        <p:spPr>
          <a:xfrm>
            <a:off x="580918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Q3 2026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AAA4FE-A7E5-6ABA-5B8B-174A10991FDC}"/>
              </a:ext>
            </a:extLst>
          </p:cNvPr>
          <p:cNvSpPr txBox="1"/>
          <p:nvPr/>
        </p:nvSpPr>
        <p:spPr>
          <a:xfrm>
            <a:off x="840897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Q4 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AC0C9F-B7C3-1C2D-9861-B74081B0F504}"/>
              </a:ext>
            </a:extLst>
          </p:cNvPr>
          <p:cNvSpPr txBox="1"/>
          <p:nvPr/>
        </p:nvSpPr>
        <p:spPr>
          <a:xfrm>
            <a:off x="10515600" y="4356556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2027-2028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720208-62DB-FA04-033C-0EDA18DCE967}"/>
              </a:ext>
            </a:extLst>
          </p:cNvPr>
          <p:cNvCxnSpPr>
            <a:cxnSpLocks/>
          </p:cNvCxnSpPr>
          <p:nvPr/>
        </p:nvCxnSpPr>
        <p:spPr>
          <a:xfrm>
            <a:off x="2514600" y="4270929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55148D-DC9D-D467-9A37-29E57EB80718}"/>
              </a:ext>
            </a:extLst>
          </p:cNvPr>
          <p:cNvSpPr txBox="1"/>
          <p:nvPr/>
        </p:nvSpPr>
        <p:spPr>
          <a:xfrm>
            <a:off x="2133600" y="3928646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IAM2 RFP for B2B Tooling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794ECE-78AF-904A-6312-8AFA33CDBC64}"/>
              </a:ext>
            </a:extLst>
          </p:cNvPr>
          <p:cNvSpPr txBox="1"/>
          <p:nvPr/>
        </p:nvSpPr>
        <p:spPr>
          <a:xfrm>
            <a:off x="6616699" y="3323015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Data alignment with MPSP and NPRRs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BBCF8D86-FED7-6661-8295-45498B47EDAD}"/>
              </a:ext>
            </a:extLst>
          </p:cNvPr>
          <p:cNvSpPr/>
          <p:nvPr/>
        </p:nvSpPr>
        <p:spPr>
          <a:xfrm rot="16200000">
            <a:off x="7194803" y="3499104"/>
            <a:ext cx="164593" cy="23621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8FA7ED-8D88-09AE-B480-B8B0A88B7D01}"/>
              </a:ext>
            </a:extLst>
          </p:cNvPr>
          <p:cNvSpPr txBox="1"/>
          <p:nvPr/>
        </p:nvSpPr>
        <p:spPr>
          <a:xfrm>
            <a:off x="6826359" y="4694367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Stakeholder Education and Hands On Training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42CEBA-F564-B680-3F4B-95F009ED78A9}"/>
              </a:ext>
            </a:extLst>
          </p:cNvPr>
          <p:cNvCxnSpPr>
            <a:cxnSpLocks/>
          </p:cNvCxnSpPr>
          <p:nvPr/>
        </p:nvCxnSpPr>
        <p:spPr>
          <a:xfrm>
            <a:off x="8940799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CB5D5F6-4BE1-99C9-0484-4843AED9E9AE}"/>
              </a:ext>
            </a:extLst>
          </p:cNvPr>
          <p:cNvSpPr txBox="1"/>
          <p:nvPr/>
        </p:nvSpPr>
        <p:spPr>
          <a:xfrm>
            <a:off x="8534400" y="38055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Targeted October Release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4ADDCBB-F05D-48B8-ECF2-DFEF1A91F62E}"/>
              </a:ext>
            </a:extLst>
          </p:cNvPr>
          <p:cNvCxnSpPr>
            <a:cxnSpLocks/>
          </p:cNvCxnSpPr>
          <p:nvPr/>
        </p:nvCxnSpPr>
        <p:spPr>
          <a:xfrm>
            <a:off x="10007600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E8C8297-A90A-0AD8-2ADE-2856CA0DF617}"/>
              </a:ext>
            </a:extLst>
          </p:cNvPr>
          <p:cNvSpPr txBox="1"/>
          <p:nvPr/>
        </p:nvSpPr>
        <p:spPr>
          <a:xfrm>
            <a:off x="9622768" y="3480239"/>
            <a:ext cx="77781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Share initial plans for 2027/2028 B2B integration waves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536701-DE6B-4B21-DCCA-D7DAF60021B8}"/>
              </a:ext>
            </a:extLst>
          </p:cNvPr>
          <p:cNvCxnSpPr>
            <a:cxnSpLocks/>
            <a:stCxn id="32" idx="2"/>
          </p:cNvCxnSpPr>
          <p:nvPr/>
        </p:nvCxnSpPr>
        <p:spPr>
          <a:xfrm>
            <a:off x="4914900" y="4235407"/>
            <a:ext cx="0" cy="31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D870356-A3BE-D85B-E355-AF70563CE833}"/>
              </a:ext>
            </a:extLst>
          </p:cNvPr>
          <p:cNvSpPr txBox="1"/>
          <p:nvPr/>
        </p:nvSpPr>
        <p:spPr>
          <a:xfrm>
            <a:off x="5156400" y="3812113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October Go-Live Check-Point</a:t>
            </a: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9E21A738-950F-E5D3-849A-C61293707B8D}"/>
              </a:ext>
            </a:extLst>
          </p:cNvPr>
          <p:cNvSpPr/>
          <p:nvPr/>
        </p:nvSpPr>
        <p:spPr>
          <a:xfrm rot="16200000">
            <a:off x="9774823" y="3831224"/>
            <a:ext cx="109953" cy="152399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F7CF7CF-83F6-1031-F975-02185F3F52E8}"/>
              </a:ext>
            </a:extLst>
          </p:cNvPr>
          <p:cNvSpPr txBox="1"/>
          <p:nvPr/>
        </p:nvSpPr>
        <p:spPr>
          <a:xfrm>
            <a:off x="9483365" y="466061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Stabilization Period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4D6FD09D-CE42-A596-46F9-6BE7EB015C21}"/>
              </a:ext>
            </a:extLst>
          </p:cNvPr>
          <p:cNvSpPr/>
          <p:nvPr/>
        </p:nvSpPr>
        <p:spPr>
          <a:xfrm rot="16200000">
            <a:off x="7478691" y="2754291"/>
            <a:ext cx="1044620" cy="4724398"/>
          </a:xfrm>
          <a:prstGeom prst="leftBrace">
            <a:avLst>
              <a:gd name="adj1" fmla="val 8333"/>
              <a:gd name="adj2" fmla="val 50666"/>
            </a:avLst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A0F1CB-CD2C-E787-9DD2-DCEBD45F8511}"/>
              </a:ext>
            </a:extLst>
          </p:cNvPr>
          <p:cNvSpPr txBox="1"/>
          <p:nvPr/>
        </p:nvSpPr>
        <p:spPr>
          <a:xfrm>
            <a:off x="7286098" y="5638800"/>
            <a:ext cx="152399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Internal ERCOT Planning for B2B tool integration with other market-facing applications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D84359-46A6-6445-7780-6B81BD483E52}"/>
              </a:ext>
            </a:extLst>
          </p:cNvPr>
          <p:cNvSpPr txBox="1"/>
          <p:nvPr/>
        </p:nvSpPr>
        <p:spPr>
          <a:xfrm>
            <a:off x="609600" y="906388"/>
            <a:ext cx="10915289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/>
              <a:t>2026</a:t>
            </a:r>
          </a:p>
          <a:p>
            <a:pPr lvl="1"/>
            <a:r>
              <a:rPr lang="en-US" b="1">
                <a:solidFill>
                  <a:schemeClr val="accent4">
                    <a:lumMod val="90000"/>
                    <a:lumOff val="10000"/>
                  </a:schemeClr>
                </a:solidFill>
              </a:rPr>
              <a:t>Q1: </a:t>
            </a:r>
            <a:r>
              <a:rPr lang="en-US">
                <a:solidFill>
                  <a:schemeClr val="accent4">
                    <a:lumMod val="90000"/>
                    <a:lumOff val="10000"/>
                  </a:schemeClr>
                </a:solidFill>
              </a:rPr>
              <a:t>Deloitte selected as Implementation Partner and onboarded - completed</a:t>
            </a:r>
            <a:endParaRPr lang="en-US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  <a:p>
            <a:pPr lvl="1"/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Q1: </a:t>
            </a:r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IAM Modernization new B2B tooling vendor selection in progress</a:t>
            </a:r>
            <a:endParaRPr lang="en-US" b="1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b="1"/>
              <a:t>Q2: </a:t>
            </a:r>
            <a:r>
              <a:rPr lang="en-US"/>
              <a:t>ERCOT testing MPSP with B2B tooling, confirm release targets</a:t>
            </a:r>
          </a:p>
          <a:p>
            <a:pPr lvl="1"/>
            <a:r>
              <a:rPr lang="en-US" b="1"/>
              <a:t>Q2: </a:t>
            </a:r>
            <a:r>
              <a:rPr lang="en-US"/>
              <a:t>Target Board approval of Revision Requests</a:t>
            </a:r>
          </a:p>
          <a:p>
            <a:pPr lvl="1"/>
            <a:r>
              <a:rPr lang="en-US" b="1"/>
              <a:t>Q3: </a:t>
            </a:r>
            <a:r>
              <a:rPr lang="en-US"/>
              <a:t>Align new data with MPSP and NPRRs, stakeholder training</a:t>
            </a:r>
            <a:endParaRPr lang="en-US" b="1"/>
          </a:p>
          <a:p>
            <a:pPr lvl="1"/>
            <a:r>
              <a:rPr lang="en-US" b="1"/>
              <a:t>Q4: </a:t>
            </a:r>
            <a:r>
              <a:rPr lang="en-US"/>
              <a:t>Target Release in October with ongoing stabilization support and additional education</a:t>
            </a:r>
            <a:endParaRPr lang="en-US" b="1"/>
          </a:p>
          <a:p>
            <a:pPr lvl="1"/>
            <a:r>
              <a:rPr lang="en-US" b="1">
                <a:cs typeface="Arial"/>
              </a:rPr>
              <a:t>Q4:</a:t>
            </a:r>
            <a:r>
              <a:rPr lang="en-US">
                <a:cs typeface="Arial"/>
              </a:rPr>
              <a:t> Apply lessons into planning for additional forms (MPSP) &amp; B2B tooling waves (other applications)</a:t>
            </a:r>
          </a:p>
          <a:p>
            <a:endParaRPr lang="en-US" b="1">
              <a:cs typeface="Arial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B72D0A-9A90-03C8-10F5-88D6698496A2}"/>
              </a:ext>
            </a:extLst>
          </p:cNvPr>
          <p:cNvCxnSpPr/>
          <p:nvPr/>
        </p:nvCxnSpPr>
        <p:spPr>
          <a:xfrm>
            <a:off x="2057400" y="3779520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A424258-B50C-1881-66DA-689D70581EC7}"/>
              </a:ext>
            </a:extLst>
          </p:cNvPr>
          <p:cNvSpPr txBox="1"/>
          <p:nvPr/>
        </p:nvSpPr>
        <p:spPr>
          <a:xfrm>
            <a:off x="1676400" y="4919164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9218F1-B0B1-12FB-AE64-764752D6B468}"/>
              </a:ext>
            </a:extLst>
          </p:cNvPr>
          <p:cNvSpPr txBox="1"/>
          <p:nvPr/>
        </p:nvSpPr>
        <p:spPr>
          <a:xfrm>
            <a:off x="749299" y="3912576"/>
            <a:ext cx="10017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Implementation Partner selected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B0DADE1-0D83-267B-41F2-288BBF27A9D4}"/>
              </a:ext>
            </a:extLst>
          </p:cNvPr>
          <p:cNvCxnSpPr>
            <a:cxnSpLocks/>
          </p:cNvCxnSpPr>
          <p:nvPr/>
        </p:nvCxnSpPr>
        <p:spPr>
          <a:xfrm>
            <a:off x="1219200" y="4267200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442C341-0F72-AA76-ACDC-4681847BA5E0}"/>
              </a:ext>
            </a:extLst>
          </p:cNvPr>
          <p:cNvCxnSpPr>
            <a:cxnSpLocks/>
          </p:cNvCxnSpPr>
          <p:nvPr/>
        </p:nvCxnSpPr>
        <p:spPr>
          <a:xfrm>
            <a:off x="5570220" y="4257496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D74BAC9-1076-4D30-376D-5FC2530F5524}"/>
              </a:ext>
            </a:extLst>
          </p:cNvPr>
          <p:cNvSpPr txBox="1"/>
          <p:nvPr/>
        </p:nvSpPr>
        <p:spPr>
          <a:xfrm>
            <a:off x="4495800" y="389685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June Board Meeting</a:t>
            </a:r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5B6BF5FA-5FFD-D673-68A0-D69CD9C1D039}"/>
              </a:ext>
            </a:extLst>
          </p:cNvPr>
          <p:cNvSpPr/>
          <p:nvPr/>
        </p:nvSpPr>
        <p:spPr>
          <a:xfrm rot="5400000">
            <a:off x="7006429" y="2813009"/>
            <a:ext cx="559340" cy="2362198"/>
          </a:xfrm>
          <a:prstGeom prst="leftBrace">
            <a:avLst>
              <a:gd name="adj1" fmla="val 8333"/>
              <a:gd name="adj2" fmla="val 509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06EBF1-4BC2-DF64-8B8B-688F406515D2}"/>
              </a:ext>
            </a:extLst>
          </p:cNvPr>
          <p:cNvSpPr txBox="1"/>
          <p:nvPr/>
        </p:nvSpPr>
        <p:spPr>
          <a:xfrm>
            <a:off x="4212944" y="6548358"/>
            <a:ext cx="37086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Updates will continue to be provided to TWG.</a:t>
            </a:r>
          </a:p>
        </p:txBody>
      </p:sp>
    </p:spTree>
    <p:extLst>
      <p:ext uri="{BB962C8B-B14F-4D97-AF65-F5344CB8AC3E}">
        <p14:creationId xmlns:p14="http://schemas.microsoft.com/office/powerpoint/2010/main" val="392209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30F5-0882-FD42-F775-91B7ED53D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>
                <a:cs typeface="Arial"/>
              </a:rPr>
              <a:t>B2B Plan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330D02-3759-551C-8349-1069FC740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989B596-B1BD-F29C-84DB-96ED9B9C461B}"/>
              </a:ext>
            </a:extLst>
          </p:cNvPr>
          <p:cNvSpPr/>
          <p:nvPr/>
        </p:nvSpPr>
        <p:spPr>
          <a:xfrm>
            <a:off x="1344347" y="2627417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Custom MFA (Client Certificate + password)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GridGeo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4439540-A3E4-2624-77EC-6058CF030234}"/>
              </a:ext>
            </a:extLst>
          </p:cNvPr>
          <p:cNvSpPr/>
          <p:nvPr/>
        </p:nvSpPr>
        <p:spPr>
          <a:xfrm>
            <a:off x="1344343" y="2186491"/>
            <a:ext cx="8294292" cy="411193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Auth0 MFA via SSL proxy per individual application, i.e. RIOO, GINR, REC,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</a:rPr>
              <a:t>FlighTrak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11BFAA7-0E12-3BAD-8E5B-F0CE56DEB2DE}"/>
              </a:ext>
            </a:extLst>
          </p:cNvPr>
          <p:cNvSpPr/>
          <p:nvPr/>
        </p:nvSpPr>
        <p:spPr>
          <a:xfrm>
            <a:off x="1344343" y="1752753"/>
            <a:ext cx="8294287" cy="404005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Client certificates with SAML token (i.e. current Weatherization portal)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05E51AD-7CAB-F5E8-F19A-5F815D55492C}"/>
              </a:ext>
            </a:extLst>
          </p:cNvPr>
          <p:cNvSpPr/>
          <p:nvPr/>
        </p:nvSpPr>
        <p:spPr>
          <a:xfrm>
            <a:off x="3424173" y="3437385"/>
            <a:ext cx="6456873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NEW B2B TOOLING</a:t>
            </a:r>
            <a:endParaRPr lang="en-US" b="1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438815DF-3A52-9EF6-EEE5-9E9FBBDE3703}"/>
              </a:ext>
            </a:extLst>
          </p:cNvPr>
          <p:cNvSpPr/>
          <p:nvPr/>
        </p:nvSpPr>
        <p:spPr>
          <a:xfrm>
            <a:off x="9306659" y="3434813"/>
            <a:ext cx="978408" cy="48463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E56C02E-D2D3-0727-7346-C9BF1AC1F2D0}"/>
              </a:ext>
            </a:extLst>
          </p:cNvPr>
          <p:cNvCxnSpPr/>
          <p:nvPr/>
        </p:nvCxnSpPr>
        <p:spPr>
          <a:xfrm>
            <a:off x="3436684" y="3439974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FDCF885-7BBB-C05A-6ABA-890ADC3879B9}"/>
              </a:ext>
            </a:extLst>
          </p:cNvPr>
          <p:cNvSpPr txBox="1"/>
          <p:nvPr/>
        </p:nvSpPr>
        <p:spPr>
          <a:xfrm>
            <a:off x="2782946" y="4529297"/>
            <a:ext cx="127383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</a:rPr>
              <a:t>MPSP Go-Live (Oct 2026)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  <a:cs typeface="Arial"/>
              </a:rPr>
              <a:t>First use of new B2B tooling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59B8DE-ED49-85FB-C00E-951566A0CE60}"/>
              </a:ext>
            </a:extLst>
          </p:cNvPr>
          <p:cNvSpPr txBox="1"/>
          <p:nvPr/>
        </p:nvSpPr>
        <p:spPr>
          <a:xfrm>
            <a:off x="9228316" y="4527407"/>
            <a:ext cx="144923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</a:rPr>
              <a:t>2027/2028</a:t>
            </a:r>
          </a:p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  <a:cs typeface="Arial"/>
              </a:rPr>
              <a:t>Full adoption of new B2B tooling</a:t>
            </a:r>
          </a:p>
          <a:p>
            <a:pPr marL="171450" indent="-171450">
              <a:buFont typeface="Arial"/>
              <a:buChar char="•"/>
            </a:pPr>
            <a:endParaRPr lang="en-US" sz="800" b="1">
              <a:solidFill>
                <a:srgbClr val="7030A0"/>
              </a:solidFill>
              <a:cs typeface="Arial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B0F0AE-506C-346A-B365-AB152267DEEB}"/>
              </a:ext>
            </a:extLst>
          </p:cNvPr>
          <p:cNvCxnSpPr>
            <a:cxnSpLocks/>
          </p:cNvCxnSpPr>
          <p:nvPr/>
        </p:nvCxnSpPr>
        <p:spPr>
          <a:xfrm>
            <a:off x="9648134" y="343278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CF529DA-482C-14AE-F915-DA357006EA23}"/>
              </a:ext>
            </a:extLst>
          </p:cNvPr>
          <p:cNvCxnSpPr/>
          <p:nvPr/>
        </p:nvCxnSpPr>
        <p:spPr>
          <a:xfrm>
            <a:off x="1359587" y="338246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396ED27-ACCA-72D9-3ADB-E6C0A588311B}"/>
              </a:ext>
            </a:extLst>
          </p:cNvPr>
          <p:cNvSpPr txBox="1"/>
          <p:nvPr/>
        </p:nvSpPr>
        <p:spPr>
          <a:xfrm>
            <a:off x="978587" y="4522109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B33E51D-55D7-EE24-E7FF-225B82202061}"/>
              </a:ext>
            </a:extLst>
          </p:cNvPr>
          <p:cNvSpPr/>
          <p:nvPr/>
        </p:nvSpPr>
        <p:spPr>
          <a:xfrm>
            <a:off x="4682192" y="3926214"/>
            <a:ext cx="4954438" cy="41119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2027: Begin waves to transition applications to new B2B tooling</a:t>
            </a:r>
            <a:endParaRPr lang="en-US" b="1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CF4CAB5-6899-691A-B809-FEBD853A73ED}"/>
              </a:ext>
            </a:extLst>
          </p:cNvPr>
          <p:cNvSpPr/>
          <p:nvPr/>
        </p:nvSpPr>
        <p:spPr>
          <a:xfrm>
            <a:off x="3496059" y="3926213"/>
            <a:ext cx="1158816" cy="41119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Share Wave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030D38-280D-5B39-3228-549366D7A29D}"/>
              </a:ext>
            </a:extLst>
          </p:cNvPr>
          <p:cNvSpPr txBox="1"/>
          <p:nvPr/>
        </p:nvSpPr>
        <p:spPr>
          <a:xfrm>
            <a:off x="511011" y="626661"/>
            <a:ext cx="104617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B2B Tooling Starts with MPSP, followed by implementation waves starting in 2027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557C1A2-DB5A-54DD-6B26-D7635CB58578}"/>
              </a:ext>
            </a:extLst>
          </p:cNvPr>
          <p:cNvSpPr/>
          <p:nvPr/>
        </p:nvSpPr>
        <p:spPr>
          <a:xfrm>
            <a:off x="1344343" y="3032401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Digital Certificates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133FE0A-F3BA-5657-7EE6-8CDAAEBB770E}"/>
              </a:ext>
            </a:extLst>
          </p:cNvPr>
          <p:cNvSpPr/>
          <p:nvPr/>
        </p:nvSpPr>
        <p:spPr>
          <a:xfrm>
            <a:off x="2433573" y="5762638"/>
            <a:ext cx="7294627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50" b="1">
                <a:solidFill>
                  <a:schemeClr val="bg1"/>
                </a:solidFill>
                <a:cs typeface="Arial"/>
              </a:rPr>
              <a:t>Key Takeaway: The MPSP is the only application that will implement the new B2B tooling in 2026.</a:t>
            </a:r>
            <a:endParaRPr lang="en-US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26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6A3F-051E-A54A-3B7E-D8A7839A9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52D17-C221-7B1B-4E39-450A56FA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PRS Related Revision Requests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4BF3E-7273-5E82-9E34-E4B4668B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CDE79FB-97BA-492B-8D57-F1373F9ADA95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076FB27-953A-A1B5-F529-BF45BC07E0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860715"/>
              </p:ext>
            </p:extLst>
          </p:nvPr>
        </p:nvGraphicFramePr>
        <p:xfrm>
          <a:off x="457200" y="886691"/>
          <a:ext cx="11049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080">
                  <a:extLst>
                    <a:ext uri="{9D8B030D-6E8A-4147-A177-3AD203B41FA5}">
                      <a16:colId xmlns:a16="http://schemas.microsoft.com/office/drawing/2014/main" val="3850433919"/>
                    </a:ext>
                  </a:extLst>
                </a:gridCol>
                <a:gridCol w="2011376">
                  <a:extLst>
                    <a:ext uri="{9D8B030D-6E8A-4147-A177-3AD203B41FA5}">
                      <a16:colId xmlns:a16="http://schemas.microsoft.com/office/drawing/2014/main" val="3233158107"/>
                    </a:ext>
                  </a:extLst>
                </a:gridCol>
                <a:gridCol w="7209544">
                  <a:extLst>
                    <a:ext uri="{9D8B030D-6E8A-4147-A177-3AD203B41FA5}">
                      <a16:colId xmlns:a16="http://schemas.microsoft.com/office/drawing/2014/main" val="30714753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MP Service Portal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66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NPRR1302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effectLst/>
                        </a:rPr>
                        <a:t>Addition of a Market Participant Service Portal within the MIS Certified Area and Revision of Forms</a:t>
                      </a:r>
                      <a:endParaRPr lang="en-US" sz="1200" dirty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Request PRS Approval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Introduces a new portal for MPs designed to automate interactions between ERCOT and MPs, currently managed via email communications and manual processes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Future form submissions will go through the Portal (MPSP) rather than through email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Establishes the need for a secondary email address that will feed into the new B2B tooling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122323"/>
                  </a:ext>
                </a:extLst>
              </a:tr>
              <a:tr h="362817">
                <a:tc>
                  <a:txBody>
                    <a:bodyPr/>
                    <a:lstStyle/>
                    <a:p>
                      <a:r>
                        <a:rPr lang="en-US" sz="1200" b="1" dirty="0"/>
                        <a:t>NPRR1306</a:t>
                      </a:r>
                      <a:r>
                        <a:rPr lang="en-US" sz="1200" dirty="0"/>
                        <a:t>, Removal of Digital Certificate References for Market Participants with ERCOT MIS Access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Request PRS Approval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Replaces the term “Digital Certificates” throughout the Protocols with better streamlined modern technology for both the individual Market Participant and the User Security Administrator (USA)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Adoption will allow ERCOT to implement modern MFA authentication methods for logon and authentication to ERCOT’s systems by B2B users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0773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3AA4123-837C-1438-F741-74300B81DDB8}"/>
              </a:ext>
            </a:extLst>
          </p:cNvPr>
          <p:cNvSpPr txBox="1"/>
          <p:nvPr/>
        </p:nvSpPr>
        <p:spPr>
          <a:xfrm>
            <a:off x="457200" y="4343400"/>
            <a:ext cx="1105852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b="0" dirty="0">
                <a:solidFill>
                  <a:schemeClr val="dk1"/>
                </a:solidFill>
              </a:rPr>
              <a:t>Approvals of the NPRRs by June Board </a:t>
            </a:r>
            <a:r>
              <a:rPr lang="en-US" sz="1500" b="0">
                <a:solidFill>
                  <a:schemeClr val="dk1"/>
                </a:solidFill>
              </a:rPr>
              <a:t>meeting support </a:t>
            </a:r>
            <a:r>
              <a:rPr lang="en-US" sz="1500" b="0" dirty="0">
                <a:solidFill>
                  <a:schemeClr val="dk1"/>
                </a:solidFill>
              </a:rPr>
              <a:t>MPSP go-live in October.</a:t>
            </a:r>
          </a:p>
        </p:txBody>
      </p:sp>
    </p:spTree>
    <p:extLst>
      <p:ext uri="{BB962C8B-B14F-4D97-AF65-F5344CB8AC3E}">
        <p14:creationId xmlns:p14="http://schemas.microsoft.com/office/powerpoint/2010/main" val="26943977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E20BCF2-A606-4BD6-BC63-E55A7A2575FD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094799F1-9E00-4722-BBB6-7D15F544B0D1}"/>
    </a:ext>
  </a:extLst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9616993-92E1-4CA2-B797-7E9CAAC276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E76D73F6DC5A4A94586F026F448066" ma:contentTypeVersion="" ma:contentTypeDescription="Create a new document." ma:contentTypeScope="" ma:versionID="e4c8632b15cdab56db5f730a86c9b777">
  <xsd:schema xmlns:xsd="http://www.w3.org/2001/XMLSchema" xmlns:xs="http://www.w3.org/2001/XMLSchema" xmlns:p="http://schemas.microsoft.com/office/2006/metadata/properties" xmlns:ns2="6F72ACAB-8B13-4337-A44A-6446A02DA099" targetNamespace="http://schemas.microsoft.com/office/2006/metadata/properties" ma:root="true" ma:fieldsID="530a187cac25c13386f89b012829ddc0" ns2:_="">
    <xsd:import namespace="6F72ACAB-8B13-4337-A44A-6446A02DA099"/>
    <xsd:element name="properties">
      <xsd:complexType>
        <xsd:sequence>
          <xsd:element name="documentManagement">
            <xsd:complexType>
              <xsd:all>
                <xsd:element ref="ns2:RequiresApproval" minOccurs="0"/>
                <xsd:element ref="ns2:Approvers" minOccurs="0"/>
                <xsd:element ref="ns2:Informed" minOccurs="0"/>
                <xsd:element ref="ns2:ApprovalStatus" minOccurs="0"/>
                <xsd:element ref="ns2:MediaServiceMetadata" minOccurs="0"/>
                <xsd:element ref="ns2:MediaServiceFastMetadata" minOccurs="0"/>
                <xsd:element ref="ns2:Approver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72ACAB-8B13-4337-A44A-6446A02DA099" elementFormDefault="qualified">
    <xsd:import namespace="http://schemas.microsoft.com/office/2006/documentManagement/types"/>
    <xsd:import namespace="http://schemas.microsoft.com/office/infopath/2007/PartnerControls"/>
    <xsd:element name="RequiresApproval" ma:index="2" nillable="true" ma:displayName="Requires Approval" ma:default="0" ma:description="Check this checkbox when you wish to route the document through the document approval workflow." ma:internalName="RequiresApproval" ma:readOnly="false">
      <xsd:simpleType>
        <xsd:restriction base="dms:Boolean"/>
      </xsd:simpleType>
    </xsd:element>
    <xsd:element name="Approvers" ma:index="3" nillable="true" ma:displayName="Approvers" ma:description="Enter the users who must approve the document." ma:list="UserInfo" ma:SharePointGroup="0" ma:internalName="Approvers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formed" ma:index="4" nillable="true" ma:displayName="Informed" ma:description="Enter users who should receive a notification once document is approved." ma:list="UserInfo" ma:SharePointGroup="0" ma:internalName="Informed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alStatus" ma:index="11" nillable="true" ma:displayName="Approval Status" ma:hidden="true" ma:internalName="ApprovalStatus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fals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false">
      <xsd:simpleType>
        <xsd:restriction base="dms:Note"/>
      </xsd:simpleType>
    </xsd:element>
    <xsd:element name="ApproverDetails" ma:index="14" nillable="true" ma:displayName="Approval Details" ma:format="Dropdown" ma:hidden="true" ma:internalName="ApproverDetails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FastMetadata xmlns="6F72ACAB-8B13-4337-A44A-6446A02DA099" xsi:nil="true"/>
    <Informed xmlns="6F72ACAB-8B13-4337-A44A-6446A02DA099">
      <UserInfo>
        <DisplayName/>
        <AccountId xsi:nil="true"/>
        <AccountType/>
      </UserInfo>
    </Informed>
    <ApprovalStatus xmlns="6F72ACAB-8B13-4337-A44A-6446A02DA099" xsi:nil="true"/>
    <RequiresApproval xmlns="6F72ACAB-8B13-4337-A44A-6446A02DA099">false</RequiresApproval>
    <Approvers xmlns="6F72ACAB-8B13-4337-A44A-6446A02DA099">
      <UserInfo>
        <DisplayName/>
        <AccountId xsi:nil="true"/>
        <AccountType/>
      </UserInfo>
    </Approvers>
    <MediaServiceMetadata xmlns="6F72ACAB-8B13-4337-A44A-6446A02DA099" xsi:nil="true"/>
    <ApproverDetails xmlns="6F72ACAB-8B13-4337-A44A-6446A02DA09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DED8C0-0495-40B6-A976-005237D6D3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72ACAB-8B13-4337-A44A-6446A02DA0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purl.org/dc/terms/"/>
    <ds:schemaRef ds:uri="http://schemas.microsoft.com/office/2006/metadata/properties"/>
    <ds:schemaRef ds:uri="6F72ACAB-8B13-4337-A44A-6446A02DA099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Public</Template>
  <TotalTime>3404</TotalTime>
  <Words>673</Words>
  <Application>Microsoft Office PowerPoint</Application>
  <PresentationFormat>Widescreen</PresentationFormat>
  <Paragraphs>96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Cover Slide</vt:lpstr>
      <vt:lpstr>Horizontal Theme</vt:lpstr>
      <vt:lpstr>Vertical Theme</vt:lpstr>
      <vt:lpstr>PowerPoint Presentation</vt:lpstr>
      <vt:lpstr>MP Service Portal (MPSP) Scope</vt:lpstr>
      <vt:lpstr>MP Timeline</vt:lpstr>
      <vt:lpstr>B2B Plan</vt:lpstr>
      <vt:lpstr>PRS Related Revision Requests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Bauld, Mandy</dc:creator>
  <cp:lastModifiedBy>Jessett, Nicholas</cp:lastModifiedBy>
  <cp:revision>3</cp:revision>
  <cp:lastPrinted>2017-10-10T21:31:05Z</cp:lastPrinted>
  <dcterms:created xsi:type="dcterms:W3CDTF">2026-02-16T18:30:20Z</dcterms:created>
  <dcterms:modified xsi:type="dcterms:W3CDTF">2026-03-24T13:26:38Z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0x01010031E76D73F6DC5A4A94586F026F448066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2025-08-15T19:25:54Z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c84c0f86-426b-41cf-ba57-8c3074b15200</vt:lpwstr>
  </property>
  <property fmtid="{D5CDD505-2E9C-101B-9397-08002B2CF9AE}" pid="9" name="MSIP_Label_c144db1d-993e-40da-980d-6eea152adc50_ContentBits">
    <vt:lpwstr>0</vt:lpwstr>
  </property>
  <property fmtid="{D5CDD505-2E9C-101B-9397-08002B2CF9AE}" pid="10" name="MSIP_Label_c144db1d-993e-40da-980d-6eea152adc50_Tag">
    <vt:lpwstr>10, 0, 1, 1</vt:lpwstr>
  </property>
</Properties>
</file>