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11"/>
  </p:notesMasterIdLst>
  <p:sldIdLst>
    <p:sldId id="256" r:id="rId5"/>
    <p:sldId id="285" r:id="rId6"/>
    <p:sldId id="295" r:id="rId7"/>
    <p:sldId id="294" r:id="rId8"/>
    <p:sldId id="296" r:id="rId9"/>
    <p:sldId id="29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10328D-AD07-45B1-BC35-366E8AE0390C}" v="3" dt="2026-03-25T02:42:07.6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87310" autoAdjust="0"/>
  </p:normalViewPr>
  <p:slideViewPr>
    <p:cSldViewPr snapToGrid="0">
      <p:cViewPr varScale="1">
        <p:scale>
          <a:sx n="77" d="100"/>
          <a:sy n="77" d="100"/>
        </p:scale>
        <p:origin x="468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, Chenyan" userId="c92a7c72-a4d5-4d57-9ea3-e882fbd95b04" providerId="ADAL" clId="{F9D1BDBA-FCFE-433D-A1C8-00605A48D928}"/>
    <pc:docChg chg="modSld">
      <pc:chgData name="Guo, Chenyan" userId="c92a7c72-a4d5-4d57-9ea3-e882fbd95b04" providerId="ADAL" clId="{F9D1BDBA-FCFE-433D-A1C8-00605A48D928}" dt="2026-03-25T16:57:39.667" v="31" actId="20577"/>
      <pc:docMkLst>
        <pc:docMk/>
      </pc:docMkLst>
      <pc:sldChg chg="modSp mod">
        <pc:chgData name="Guo, Chenyan" userId="c92a7c72-a4d5-4d57-9ea3-e882fbd95b04" providerId="ADAL" clId="{F9D1BDBA-FCFE-433D-A1C8-00605A48D928}" dt="2026-03-25T16:57:39.667" v="31" actId="20577"/>
        <pc:sldMkLst>
          <pc:docMk/>
          <pc:sldMk cId="90883652" sldId="294"/>
        </pc:sldMkLst>
        <pc:spChg chg="mod">
          <ac:chgData name="Guo, Chenyan" userId="c92a7c72-a4d5-4d57-9ea3-e882fbd95b04" providerId="ADAL" clId="{F9D1BDBA-FCFE-433D-A1C8-00605A48D928}" dt="2026-03-25T16:57:31.920" v="12" actId="20577"/>
          <ac:spMkLst>
            <pc:docMk/>
            <pc:sldMk cId="90883652" sldId="294"/>
            <ac:spMk id="2" creationId="{E6BA36A6-6C52-F08B-A536-603029C3C5B3}"/>
          </ac:spMkLst>
        </pc:spChg>
        <pc:spChg chg="mod">
          <ac:chgData name="Guo, Chenyan" userId="c92a7c72-a4d5-4d57-9ea3-e882fbd95b04" providerId="ADAL" clId="{F9D1BDBA-FCFE-433D-A1C8-00605A48D928}" dt="2026-03-25T16:57:39.667" v="31" actId="20577"/>
          <ac:spMkLst>
            <pc:docMk/>
            <pc:sldMk cId="90883652" sldId="294"/>
            <ac:spMk id="3" creationId="{F4B7E587-D34E-0998-F5C0-FBE6883B9DD8}"/>
          </ac:spMkLst>
        </pc:spChg>
      </pc:sldChg>
      <pc:sldChg chg="modSp mod">
        <pc:chgData name="Guo, Chenyan" userId="c92a7c72-a4d5-4d57-9ea3-e882fbd95b04" providerId="ADAL" clId="{F9D1BDBA-FCFE-433D-A1C8-00605A48D928}" dt="2026-03-25T16:57:13.544" v="6" actId="20577"/>
        <pc:sldMkLst>
          <pc:docMk/>
          <pc:sldMk cId="4001616064" sldId="295"/>
        </pc:sldMkLst>
        <pc:spChg chg="mod">
          <ac:chgData name="Guo, Chenyan" userId="c92a7c72-a4d5-4d57-9ea3-e882fbd95b04" providerId="ADAL" clId="{F9D1BDBA-FCFE-433D-A1C8-00605A48D928}" dt="2026-03-25T16:57:13.544" v="6" actId="20577"/>
          <ac:spMkLst>
            <pc:docMk/>
            <pc:sldMk cId="4001616064" sldId="295"/>
            <ac:spMk id="2" creationId="{E15B8E78-EEAB-10CB-DE93-A9A5EEDC7C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EAE18-C789-0D61-DE73-A43359C19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64C4CB-C817-6B38-C8A6-EFFF364CF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EE28FD-E982-95A9-E947-2B094E7F9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4E2F8-29F4-DD72-C5E6-B39FDEDC6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17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72F57-BC84-F319-D0C6-8DB371467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76196D-FC4A-1DA6-8004-6E73CF5E1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D82493-B56F-3310-1CF3-88995AFF77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D9E81-B013-9228-9C0A-B656A2C49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97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36BCF-BA6B-867C-8317-91CD6BA6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8E28E5-AD58-70C8-89C5-7C4D5ABEA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9ACCB7-05BB-0505-2829-19B0051EF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78ACB-4E9E-7F2E-32FC-E0CE11989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19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FC4C6-9044-1B81-C79C-86CB948B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2A73A7-D018-04A9-9C12-0E6E39B2B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B73FF2-FB48-B24D-533B-414E8DF45E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C1422-EE96-EEE0-5CA5-8A60E9375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23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3/16/2025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APRIL 1, 2026</a:t>
            </a:r>
          </a:p>
          <a:p>
            <a:endParaRPr lang="en-US" dirty="0"/>
          </a:p>
          <a:p>
            <a:r>
              <a:rPr lang="en-US" dirty="0" err="1"/>
              <a:t>chENYAN</a:t>
            </a:r>
            <a:r>
              <a:rPr lang="en-US" dirty="0"/>
              <a:t> </a:t>
            </a:r>
            <a:r>
              <a:rPr lang="en-US" dirty="0" err="1"/>
              <a:t>guO,</a:t>
            </a:r>
            <a:r>
              <a:rPr lang="en-US" dirty="0"/>
              <a:t>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2933"/>
            <a:ext cx="10058400" cy="1000659"/>
          </a:xfrm>
        </p:spPr>
        <p:txBody>
          <a:bodyPr>
            <a:noAutofit/>
          </a:bodyPr>
          <a:lstStyle/>
          <a:p>
            <a:r>
              <a:rPr lang="en-US" sz="4400" b="1" dirty="0"/>
              <a:t>CRR Long Term Auction Solution Time and Transaction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920" y="1774316"/>
            <a:ext cx="10058400" cy="4895706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an update on the CRR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The most recent sequence 5 auction took 128 hours for the peak weekday TOU, which is over targeted 100 hours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No changes to all per-CRRAH transaction limits this month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ERCOT staff brought draft NPRR language to restructure the LTAS auctions into six monthly optimizations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The actual language changes are small, simply replacing “ time of use” with “month”, with most of the system changes being on the ERCOT side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The target implementation date of this NPRR would likely be later in 2027, if this NPRR is approved through the stakeholder process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ERCOT plans to remove data more than seven years old according to ERCOT data retention policies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Data removal starts on April 24, 2026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ERCOT will send 30-day and 10-day market notices announcing this date removal</a:t>
            </a:r>
          </a:p>
          <a:p>
            <a:pPr marL="0" lvl="3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1600" dirty="0"/>
              <a:t>	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58A47-5D82-05B4-7247-BE9FEF6F5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B8E78-EEAB-10CB-DE93-A9A5EEDC7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Impacts to GTC limits in the Day Ahead Market(DAM)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405C5-03B1-5CA4-397B-9C84F4FDA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provided reasons for a market notice from Feb.13, 2026 related to GTC limits in the DAM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staff explained that several updates happened in quick succession: database load, database site failover and an EMS deployment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Some manual updates did not carry over correctly which created a situation where the market model was not accurate and led to inaccurate GTC limits in the DAM from February 1 to February 7, 2026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put a temporary fix on February 6, 2026 and a permanent software fix on February 13, 2026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was unable to recreate the needed input conditions, therefore, ERCOT was unable to issue a price correction for the affected dates of February 1~7, 2026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161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E3480-49E9-7F15-0D6E-EA4643705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36A6-6C52-F08B-A536-603029C3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Point to Point (PTP) Obligation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7E587-D34E-0998-F5C0-FBE6883B9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updates on the daily PTP transactions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observed steadily increasing growth in transactions since 2021, which is causing significant performance issues and longer solution times</a:t>
            </a:r>
          </a:p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is exploring and asking for stakeholders’ feedback on NRPP language they plan to file to address performance issues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In the previous draft NPRR, ERCOT proposed creating a framework and mechanism for imposing an hourly based fee for all unawarded PTP bids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After receiving feedback, ERCOT is exploring to impose bid fees only on “uncompetitive” bids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is working internally to determine what might be appropriate thresholds, both absolute and relative, for defining which bids would be considered uncompetitive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is encouraging stakeholders to provide informal feedback on how these PTP fees would impact market participants to the designated ERCOT’s staff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88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D9644-17E6-E943-4A8E-294F8A55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93FA2-1F8A-832E-22E1-516C8DBF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NPRR 1301: Align Protocols to Constraint Activation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72200-D72F-6145-FC3D-A29FE7166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 fontScale="92500" lnSpcReduction="20000"/>
          </a:bodyPr>
          <a:lstStyle/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This NPRR addresses scenarios where multiple contingencies lead to the same system element being overloaded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In such cases, the Shadow Price effect on Locational Marginal Prices (LMPs) is counted multiple times, potentially causing excessively high LMPs that cannot be mitigated by additional generation dispatch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protocol language has been revised to specify that only the most restrictive constraint/contingency pair should be activated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staff presented some calculation examples and ERCOT’s draft comments on NPRR1301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staff explained the calculation will involve looking at the absolute difference in shift factors for different constraints, not their relative size 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staff also noted that two shift factors of different impacts on a constraint would both be activated and would not be subject to the threshold test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plans to file additional language and equations to clarify the calculation on the NPRR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Some stakeholders pushed back on ERCOT’s calculation and continued to have offline conversations with ERCOT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latin typeface="Calibri" panose="020F0502020204030204" pitchFamily="34" charset="0"/>
              </a:rPr>
              <a:t>NPRR 1301 will continue at the next CMWG meeting</a:t>
            </a:r>
            <a:endParaRPr lang="en-US" sz="2200" dirty="0">
              <a:solidFill>
                <a:srgbClr val="40404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34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8DC54-C479-72D2-0E7E-AE72DFDEB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144E9-FA45-4320-2F02-4116BE6BF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Transient Security Assessment Tool (TSAT)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C5B7E-4870-7D80-54AB-27698B37A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Provided an update on the TSAT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TSAT went into effect on January 7, 2026, as the primary source for generating GTC limits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latin typeface="Calibri" panose="020F0502020204030204" pitchFamily="34" charset="0"/>
              </a:rPr>
              <a:t>ERCOT completed modeling improvement and computation capabilities to allow for multiple test scenarios to be running in parallel</a:t>
            </a:r>
            <a:endParaRPr lang="en-US" sz="2000" dirty="0">
              <a:solidFill>
                <a:srgbClr val="404040"/>
              </a:solidFill>
              <a:effectLst/>
              <a:latin typeface="Calibri" panose="020F0502020204030204" pitchFamily="34" charset="0"/>
            </a:endParaRP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plans to continue testing the following GTCs: WESTEX, MCCAMY, ZAPSTR, TRDWEL, and BANDER in TSAT</a:t>
            </a:r>
          </a:p>
          <a:p>
            <a:pPr marL="530352" indent="-237744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/>
              <a:t>ERCOT staff will continue to provide TSAT implementation updates quarterly at future CMWG meetings</a:t>
            </a: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07123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  <clbl:label id="{de49536e-9021-4e8b-a813-eda5cb0caf1c}" enabled="1" method="Privileged" siteId="{db1e96a8-a3da-442a-930b-235cac24cd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28661</TotalTime>
  <Words>727</Words>
  <Application>Microsoft Office PowerPoint</Application>
  <PresentationFormat>Widescreen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Retrospect</vt:lpstr>
      <vt:lpstr>Congestion Management Working Group - 3/16/2025 Meeting Update</vt:lpstr>
      <vt:lpstr>CRR Long Term Auction Solution Time and Transaction Limits</vt:lpstr>
      <vt:lpstr>Impacts to GTC limits in the Day Ahead Market(DAM)</vt:lpstr>
      <vt:lpstr>Point to Point (PTP) Obligation Updates</vt:lpstr>
      <vt:lpstr>NPRR 1301: Align Protocols to Constraint Activation Procedure</vt:lpstr>
      <vt:lpstr>Transient Security Assessment Tool (TSAT)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74</cp:revision>
  <dcterms:created xsi:type="dcterms:W3CDTF">2019-09-10T19:44:15Z</dcterms:created>
  <dcterms:modified xsi:type="dcterms:W3CDTF">2026-03-25T16:57:48Z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