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" ContentType="xmlns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7"/>
  </p:notesMasterIdLst>
  <p:sldIdLst>
    <p:sldId id="256" r:id="rId5"/>
    <p:sldId id="264" r:id="rId6"/>
  </p:sldIdLst>
  <p:sldSz cx="12188825" cy="6858000"/>
  <p:notesSz cx="6858000" cy="9144000"/>
  <p:defaultTextStyle>
    <a:defPPr>
      <a:defRPr lang="en-US"/>
    </a:defPPr>
    <a:lvl1pPr marL="0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554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109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663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217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2771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326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599880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434" algn="l" defTabSz="45710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" userDrawn="1">
          <p15:clr>
            <a:srgbClr val="A4A3A4"/>
          </p15:clr>
        </p15:guide>
        <p15:guide id="2" pos="415" userDrawn="1">
          <p15:clr>
            <a:srgbClr val="A4A3A4"/>
          </p15:clr>
        </p15:guide>
        <p15:guide id="3" pos="7308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41"/>
  </p:normalViewPr>
  <p:slideViewPr>
    <p:cSldViewPr>
      <p:cViewPr varScale="1">
        <p:scale>
          <a:sx n="66" d="100"/>
          <a:sy n="66" d="100"/>
        </p:scale>
        <p:origin x="1162" y="278"/>
      </p:cViewPr>
      <p:guideLst>
        <p:guide orient="horz" pos="2364"/>
        <p:guide pos="415"/>
        <p:guide pos="7308"/>
        <p:guide orient="horz" pos="38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713CA-45FD-814E-A73C-BE6146CA8A5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58AF4-7F66-0048-B8CF-B6E5E5A0F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25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554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109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663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217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2771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326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99880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434" algn="l" defTabSz="457109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t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ti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2">
            <a:extLst>
              <a:ext uri="{FF2B5EF4-FFF2-40B4-BE49-F238E27FC236}">
                <a16:creationId xmlns:a16="http://schemas.microsoft.com/office/drawing/2014/main" id="{15F57594-5F22-BDB0-62BF-E1BA24C9888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1218328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0" y="2123220"/>
            <a:ext cx="9427388" cy="1467356"/>
          </a:xfrm>
        </p:spPr>
        <p:txBody>
          <a:bodyPr>
            <a:normAutofit/>
          </a:bodyPr>
          <a:lstStyle>
            <a:lvl1pPr>
              <a:defRPr sz="4799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1187" y="3896591"/>
            <a:ext cx="9418326" cy="1724721"/>
          </a:xfrm>
        </p:spPr>
        <p:txBody>
          <a:bodyPr>
            <a:normAutofit/>
          </a:bodyPr>
          <a:lstStyle>
            <a:lvl1pPr marL="0" indent="0" algn="l">
              <a:buNone/>
              <a:defRPr sz="2999">
                <a:solidFill>
                  <a:schemeClr val="bg1"/>
                </a:solidFill>
              </a:defRPr>
            </a:lvl1pPr>
            <a:lvl2pPr marL="609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0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pic>
        <p:nvPicPr>
          <p:cNvPr id="11" name="Picture 10" descr="A black and white logo&#10;&#10;Description automatically generated">
            <a:extLst>
              <a:ext uri="{FF2B5EF4-FFF2-40B4-BE49-F238E27FC236}">
                <a16:creationId xmlns:a16="http://schemas.microsoft.com/office/drawing/2014/main" id="{193912CC-0F4D-64AC-CD86-60ACC4E543D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198" y="548680"/>
            <a:ext cx="3307488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F2AF03-5899-074A-DB2F-C89B5EF9FA6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8096" y="836801"/>
            <a:ext cx="3970730" cy="54392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- Ligh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2">
            <a:extLst>
              <a:ext uri="{FF2B5EF4-FFF2-40B4-BE49-F238E27FC236}">
                <a16:creationId xmlns:a16="http://schemas.microsoft.com/office/drawing/2014/main" id="{3EC24322-ACC8-E558-7388-70464CADB0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88825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999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pic>
        <p:nvPicPr>
          <p:cNvPr id="12" name="Image 3">
            <a:extLst>
              <a:ext uri="{FF2B5EF4-FFF2-40B4-BE49-F238E27FC236}">
                <a16:creationId xmlns:a16="http://schemas.microsoft.com/office/drawing/2014/main" id="{76DD93AA-2BBA-124D-6C6C-A7F2C1AFE8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6188" y="6631145"/>
            <a:ext cx="799646" cy="74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4">
            <a:extLst>
              <a:ext uri="{FF2B5EF4-FFF2-40B4-BE49-F238E27FC236}">
                <a16:creationId xmlns:a16="http://schemas.microsoft.com/office/drawing/2014/main" id="{081932BC-298B-1B8A-9D71-B0B31BA0D9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614" y="6324885"/>
            <a:ext cx="853676" cy="2361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0F27472-0D4E-10D6-ACB2-9765161B1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 Back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64D0664-92C1-48F4-D166-4A07207B461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1218328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2">
            <a:extLst>
              <a:ext uri="{FF2B5EF4-FFF2-40B4-BE49-F238E27FC236}">
                <a16:creationId xmlns:a16="http://schemas.microsoft.com/office/drawing/2014/main" id="{3EC24322-ACC8-E558-7388-70464CADB0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88825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999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E0F3338-5699-A492-F9E3-C5D25DB3B78B}"/>
              </a:ext>
            </a:extLst>
          </p:cNvPr>
          <p:cNvSpPr txBox="1">
            <a:spLocks/>
          </p:cNvSpPr>
          <p:nvPr userDrawn="1"/>
        </p:nvSpPr>
        <p:spPr>
          <a:xfrm>
            <a:off x="509461" y="6419948"/>
            <a:ext cx="504173" cy="4114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24AC42-0D57-34C1-0652-90B84647AC36}" type="slidenum">
              <a:rPr lang="en-US" sz="1200" smtClean="0">
                <a:solidFill>
                  <a:schemeClr val="bg1"/>
                </a:solidFill>
              </a:rPr>
              <a:pPr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D2F1A73-7715-EEEA-24ED-B9D3D9049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41" y="1597914"/>
            <a:ext cx="10969943" cy="450570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2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9BC8B8-6A04-E1F7-EC53-AC32DD6E6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FD012749-45D4-1F6F-09E0-6A6C7D3B58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698520" y="6267217"/>
            <a:ext cx="975060" cy="5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7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>
            <a:extLst>
              <a:ext uri="{FF2B5EF4-FFF2-40B4-BE49-F238E27FC236}">
                <a16:creationId xmlns:a16="http://schemas.microsoft.com/office/drawing/2014/main" id="{0FF9DBEB-3243-1AC8-4E27-49CB476BCA9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" b="1818"/>
          <a:stretch/>
        </p:blipFill>
        <p:spPr>
          <a:xfrm>
            <a:off x="0" y="0"/>
            <a:ext cx="1218328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2782" y="3356992"/>
            <a:ext cx="10365122" cy="581019"/>
          </a:xfrm>
        </p:spPr>
        <p:txBody>
          <a:bodyPr anchor="t">
            <a:normAutofit/>
          </a:bodyPr>
          <a:lstStyle>
            <a:lvl1pPr algn="l">
              <a:buNone/>
              <a:defRPr sz="2999" b="0" cap="none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782" y="2348880"/>
            <a:ext cx="10365122" cy="828092"/>
          </a:xfrm>
        </p:spPr>
        <p:txBody>
          <a:bodyPr anchor="t">
            <a:noAutofit/>
          </a:bodyPr>
          <a:lstStyle>
            <a:lvl1pPr marL="0" indent="0">
              <a:buNone/>
              <a:defRPr sz="4799" b="1">
                <a:solidFill>
                  <a:schemeClr val="bg1"/>
                </a:solidFill>
              </a:defRPr>
            </a:lvl1pPr>
            <a:lvl2pPr marL="609478" indent="0">
              <a:buNone/>
              <a:defRPr sz="4799">
                <a:solidFill>
                  <a:schemeClr val="tx1">
                    <a:tint val="75000"/>
                  </a:schemeClr>
                </a:solidFill>
              </a:defRPr>
            </a:lvl2pPr>
            <a:lvl3pPr marL="1218956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3pPr>
            <a:lvl4pPr marL="1827520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4pPr>
            <a:lvl5pPr marL="2437912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5pPr>
            <a:lvl6pPr marL="3047390" indent="0">
              <a:buNone/>
              <a:defRPr sz="5332">
                <a:solidFill>
                  <a:schemeClr val="tx1">
                    <a:tint val="75000"/>
                  </a:schemeClr>
                </a:solidFill>
              </a:defRPr>
            </a:lvl6pPr>
            <a:lvl7pPr marL="3660529" indent="0">
              <a:buNone/>
              <a:defRPr sz="5332">
                <a:solidFill>
                  <a:schemeClr val="tx1">
                    <a:tint val="75000"/>
                  </a:schemeClr>
                </a:solidFill>
              </a:defRPr>
            </a:lvl7pPr>
            <a:lvl8pPr marL="4262084" indent="0">
              <a:buNone/>
              <a:defRPr sz="5332">
                <a:solidFill>
                  <a:schemeClr val="tx1">
                    <a:tint val="75000"/>
                  </a:schemeClr>
                </a:solidFill>
              </a:defRPr>
            </a:lvl8pPr>
            <a:lvl9pPr marL="4875825" indent="0">
              <a:buNone/>
              <a:defRPr sz="53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3D6ABB-0179-586A-E267-704DF7E00E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18096" y="836801"/>
            <a:ext cx="3970730" cy="543922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4742129-4D2A-633E-3D29-D6EA579284A5}"/>
              </a:ext>
            </a:extLst>
          </p:cNvPr>
          <p:cNvSpPr txBox="1">
            <a:spLocks/>
          </p:cNvSpPr>
          <p:nvPr userDrawn="1"/>
        </p:nvSpPr>
        <p:spPr>
          <a:xfrm>
            <a:off x="509461" y="6419948"/>
            <a:ext cx="504173" cy="4114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24AC42-0D57-34C1-0652-90B84647AC36}" type="slidenum">
              <a:rPr lang="en-US" sz="1200" smtClean="0">
                <a:solidFill>
                  <a:schemeClr val="bg1"/>
                </a:solidFill>
              </a:rPr>
              <a:pPr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EF798B-0F42-B014-7164-1C896ED194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419AA3C1-E389-B9F9-7276-319DA1E1AA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698520" y="6267217"/>
            <a:ext cx="975060" cy="514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2">
            <a:extLst>
              <a:ext uri="{FF2B5EF4-FFF2-40B4-BE49-F238E27FC236}">
                <a16:creationId xmlns:a16="http://schemas.microsoft.com/office/drawing/2014/main" id="{3E8C3080-C4FB-E7CD-1ACC-C6587EADA8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88825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4EB6B78-590C-7331-53F3-1FC79D8C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74320"/>
            <a:ext cx="10969943" cy="1143297"/>
          </a:xfrm>
        </p:spPr>
        <p:txBody>
          <a:bodyPr>
            <a:normAutofit/>
          </a:bodyPr>
          <a:lstStyle>
            <a:lvl1pPr algn="l">
              <a:defRPr sz="2999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68F1283-9758-4918-483A-92D10FFCB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41" y="1597914"/>
            <a:ext cx="5376987" cy="450570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4481123-9940-266D-D421-7F3239A593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30122" y="1593057"/>
            <a:ext cx="5471481" cy="4536281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2700000" scaled="0"/>
            <a:tileRect/>
          </a:gra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0C085385-BE0A-8944-E291-6367AC3AEF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6188" y="6631145"/>
            <a:ext cx="799646" cy="74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4">
            <a:extLst>
              <a:ext uri="{FF2B5EF4-FFF2-40B4-BE49-F238E27FC236}">
                <a16:creationId xmlns:a16="http://schemas.microsoft.com/office/drawing/2014/main" id="{C2EEB9F9-BD82-DB49-8588-D0A60E6589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614" y="6324885"/>
            <a:ext cx="853676" cy="2361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75CD53-EEEC-2A7C-3609-98B64A473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3"/>
          </p:nvPr>
        </p:nvSpPr>
        <p:spPr>
          <a:xfrm>
            <a:off x="609441" y="2174672"/>
            <a:ext cx="5385023" cy="3950894"/>
          </a:xfrm>
        </p:spPr>
        <p:txBody>
          <a:bodyPr>
            <a:normAutofit/>
          </a:bodyPr>
          <a:lstStyle>
            <a:lvl1pPr>
              <a:defRPr sz="2999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idx="4"/>
          </p:nvPr>
        </p:nvSpPr>
        <p:spPr>
          <a:xfrm>
            <a:off x="6190704" y="2174672"/>
            <a:ext cx="5388680" cy="3950894"/>
          </a:xfrm>
        </p:spPr>
        <p:txBody>
          <a:bodyPr>
            <a:normAutofit/>
          </a:bodyPr>
          <a:lstStyle>
            <a:lvl1pPr>
              <a:defRPr sz="2999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pic>
        <p:nvPicPr>
          <p:cNvPr id="3" name="Image 3">
            <a:extLst>
              <a:ext uri="{FF2B5EF4-FFF2-40B4-BE49-F238E27FC236}">
                <a16:creationId xmlns:a16="http://schemas.microsoft.com/office/drawing/2014/main" id="{A15D752C-5B14-4C53-D612-7ABB7D327D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6188" y="6631145"/>
            <a:ext cx="799646" cy="74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4">
            <a:extLst>
              <a:ext uri="{FF2B5EF4-FFF2-40B4-BE49-F238E27FC236}">
                <a16:creationId xmlns:a16="http://schemas.microsoft.com/office/drawing/2014/main" id="{6CBF59EE-B0BB-BF05-5A1B-6DC3918F1B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614" y="6324885"/>
            <a:ext cx="853676" cy="23616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742F4B6-D431-024B-2761-D3E9C98075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320"/>
            <a:ext cx="10969943" cy="1143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97914"/>
            <a:ext cx="10969943" cy="4505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0AFFB84-9F40-61F6-A062-1216B40AC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83177" y="6419948"/>
            <a:ext cx="7037070" cy="274320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63A70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2DF2A15-2158-2FF9-9DD8-152A4DF8F845}"/>
              </a:ext>
            </a:extLst>
          </p:cNvPr>
          <p:cNvSpPr txBox="1">
            <a:spLocks/>
          </p:cNvSpPr>
          <p:nvPr userDrawn="1"/>
        </p:nvSpPr>
        <p:spPr>
          <a:xfrm>
            <a:off x="531812" y="6419948"/>
            <a:ext cx="451364" cy="4114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rgbClr val="63A70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A24AC42-0D57-34C1-0652-90B84647AC36}" type="slidenum">
              <a:rPr lang="en-US" sz="1200" smtClean="0"/>
              <a:pPr algn="l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</p:sldLayoutIdLst>
  <p:hf sldNum="0" hdr="0" dt="0"/>
  <p:txStyles>
    <p:titleStyle>
      <a:lvl1pPr algn="l" defTabSz="457109" rtl="0" eaLnBrk="1" latinLnBrk="0" hangingPunct="1">
        <a:spcBef>
          <a:spcPct val="0"/>
        </a:spcBef>
        <a:buNone/>
        <a:defRPr sz="2999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16" indent="-171416" algn="l" defTabSz="457109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01" indent="-142846" algn="l" defTabSz="45710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71386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99940" indent="-114277" algn="l" defTabSz="45710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494" indent="-114277" algn="l" defTabSz="45710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049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603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157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711" indent="-114277" algn="l" defTabSz="45710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5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09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663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217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771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326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88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43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DC8D50-7761-B43D-11AC-CE794AE09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PGRR145 Comments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BF8685C-31C0-5F7F-C7B2-FF4742C4CF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24, 2026</a:t>
            </a:r>
          </a:p>
        </p:txBody>
      </p:sp>
    </p:spTree>
    <p:extLst>
      <p:ext uri="{BB962C8B-B14F-4D97-AF65-F5344CB8AC3E}">
        <p14:creationId xmlns:p14="http://schemas.microsoft.com/office/powerpoint/2010/main" val="114532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F76C4-BD89-C1EA-84C1-8DAE27AF2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B2554-654E-9EE3-8901-B63D7824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Vistra Comments on PGRR145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04999-5CDE-D911-B9A9-BDB589A81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88" y="1597914"/>
            <a:ext cx="10969943" cy="4594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Example: Concern with Batch Timeline vs. PURA 39.169(d) Criteria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94AB42-B6B9-C72C-9422-848E1F64E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089078"/>
            <a:ext cx="12188825" cy="88272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BA4FEF-1EF1-3532-9151-7C07BF3C366B}"/>
              </a:ext>
            </a:extLst>
          </p:cNvPr>
          <p:cNvSpPr txBox="1">
            <a:spLocks/>
          </p:cNvSpPr>
          <p:nvPr/>
        </p:nvSpPr>
        <p:spPr>
          <a:xfrm>
            <a:off x="1" y="3003478"/>
            <a:ext cx="11579384" cy="2731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16" indent="-171416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01" indent="-142846" algn="l" defTabSz="4571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386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9940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494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049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603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157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2711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i="1" dirty="0"/>
              <a:t>For illustrative purposes only; assumes “zero friction” between steps for compact presentation, actual timelines likely more spread out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4F3250-7E61-4D2B-B255-6ED8C976B521}"/>
              </a:ext>
            </a:extLst>
          </p:cNvPr>
          <p:cNvSpPr txBox="1">
            <a:spLocks/>
          </p:cNvSpPr>
          <p:nvPr/>
        </p:nvSpPr>
        <p:spPr>
          <a:xfrm>
            <a:off x="609441" y="3308278"/>
            <a:ext cx="10969943" cy="354972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71416" indent="-171416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1401" indent="-142846" algn="l" defTabSz="4571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1386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9940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494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049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603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157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2711" indent="-114277" algn="l" defTabSz="45710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u="sng" dirty="0"/>
              <a:t>Summary of Vistra’s PGRR145 Comments</a:t>
            </a:r>
          </a:p>
          <a:p>
            <a:r>
              <a:rPr lang="en-US" b="1" dirty="0"/>
              <a:t>SB6 Timeline Incompatibility w/ Batch Zero</a:t>
            </a:r>
          </a:p>
          <a:p>
            <a:pPr lvl="1"/>
            <a:r>
              <a:rPr lang="en-US" dirty="0"/>
              <a:t>Pending PUCT rules would put SB6 Net Metering Arrangement application timing at </a:t>
            </a:r>
            <a:r>
              <a:rPr lang="en-US" i="1" dirty="0"/>
              <a:t>end</a:t>
            </a:r>
            <a:r>
              <a:rPr lang="en-US" dirty="0"/>
              <a:t> of interconnection study, require significant non-refundable commitments </a:t>
            </a:r>
            <a:r>
              <a:rPr lang="en-US" i="1" dirty="0"/>
              <a:t>prior to PUCT approval</a:t>
            </a:r>
            <a:endParaRPr lang="en-US" dirty="0"/>
          </a:p>
          <a:p>
            <a:pPr lvl="1"/>
            <a:r>
              <a:rPr lang="en-US" dirty="0"/>
              <a:t>ERCOT will have all necessary information to complete transmission security assessment at beginning of Batch process; PURA 39.169(d) requires ERCOT to complete its studies within 120 days of receiving all necessary information to perform its studies</a:t>
            </a:r>
            <a:endParaRPr lang="en-US" b="1" dirty="0"/>
          </a:p>
          <a:p>
            <a:pPr lvl="1"/>
            <a:r>
              <a:rPr lang="en-US" b="1" dirty="0"/>
              <a:t>Proposed solution: include known PURA 39.169-applicable projects as base load in Batch, continue with serial studies (with </a:t>
            </a:r>
            <a:r>
              <a:rPr lang="en-US" b="1" i="1" dirty="0"/>
              <a:t>option </a:t>
            </a:r>
            <a:r>
              <a:rPr lang="en-US" b="1" dirty="0"/>
              <a:t>to go through Batch)</a:t>
            </a:r>
          </a:p>
          <a:p>
            <a:r>
              <a:rPr lang="en-US" b="1" dirty="0"/>
              <a:t>Flexibility to Include Full Diversity of Large Load Configurations</a:t>
            </a:r>
          </a:p>
          <a:p>
            <a:pPr lvl="1"/>
            <a:r>
              <a:rPr lang="en-US" dirty="0"/>
              <a:t>Requiring both DSP </a:t>
            </a:r>
            <a:r>
              <a:rPr lang="en-US" u="sng" dirty="0"/>
              <a:t>and</a:t>
            </a:r>
            <a:r>
              <a:rPr lang="en-US" dirty="0"/>
              <a:t> TSP in various steps, including intermediate agreement &amp; interconnection agreement, is not necessary in all arrangements (e.g., self-service, self-generators, incidence of tenancy, electric generation equipment lessor or operator, non-settled generators, “export-only” BYOG, etc.)</a:t>
            </a:r>
          </a:p>
          <a:p>
            <a:r>
              <a:rPr lang="en-US" b="1" dirty="0"/>
              <a:t>Limits on Reasonable Scope of Planning Guide vs. PUCT Project No. 58481 PFP</a:t>
            </a:r>
          </a:p>
          <a:p>
            <a:pPr lvl="1"/>
            <a:r>
              <a:rPr lang="en-US" dirty="0"/>
              <a:t>Setting aside substantive items, there are some elements that cannot be imposed via Planning Guide</a:t>
            </a:r>
          </a:p>
          <a:p>
            <a:pPr lvl="1"/>
            <a:r>
              <a:rPr lang="en-US" dirty="0"/>
              <a:t>Other “low hanging fruit” to align with SB6 plain text</a:t>
            </a:r>
          </a:p>
          <a:p>
            <a:r>
              <a:rPr lang="en-US" b="1" dirty="0"/>
              <a:t>Miscellaneous Issues, Clean-ups, and Clarifications</a:t>
            </a:r>
          </a:p>
          <a:p>
            <a:pPr lvl="1"/>
            <a:r>
              <a:rPr lang="en-US" dirty="0"/>
              <a:t>Align QSA qualification dates with Batch Zero energization date limitations</a:t>
            </a:r>
          </a:p>
          <a:p>
            <a:pPr lvl="1"/>
            <a:r>
              <a:rPr lang="en-US" dirty="0"/>
              <a:t>Consistent references to TDSPs vs. TSPs and DSPs</a:t>
            </a:r>
          </a:p>
          <a:p>
            <a:pPr lvl="1"/>
            <a:r>
              <a:rPr lang="en-US" i="1" dirty="0"/>
              <a:t>Option </a:t>
            </a:r>
            <a:r>
              <a:rPr lang="en-US" dirty="0"/>
              <a:t>for ERCOT to submit Batch Zero RPG projects as one combined project or regional sub-projects</a:t>
            </a:r>
          </a:p>
          <a:p>
            <a:pPr lvl="1"/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528905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ccent 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F6E"/>
      </a:accent1>
      <a:accent2>
        <a:srgbClr val="63A70A"/>
      </a:accent2>
      <a:accent3>
        <a:srgbClr val="A5A5A5"/>
      </a:accent3>
      <a:accent4>
        <a:srgbClr val="D06F19"/>
      </a:accent4>
      <a:accent5>
        <a:srgbClr val="BFE7F7"/>
      </a:accent5>
      <a:accent6>
        <a:srgbClr val="EDAD12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stra Presentation 1.1" id="{64E15FA8-EA58-FD46-96DC-8D45CFEAAF1A}" vid="{C55A362C-0EDB-FB49-86B2-1B103A43AE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c0c15b-0e55-4cce-941c-0e6168458861" xsi:nil="true"/>
    <lcf76f155ced4ddcb4097134ff3c332f xmlns="ada654fb-b785-4820-8b1b-2cd3fd7a570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2F0028509E24459CF3234AFC9A5CC0" ma:contentTypeVersion="15" ma:contentTypeDescription="Create a new document." ma:contentTypeScope="" ma:versionID="394e1da9caf3c12de77b7e3c5c7e87f8">
  <xsd:schema xmlns:xsd="http://www.w3.org/2001/XMLSchema" xmlns:xs="http://www.w3.org/2001/XMLSchema" xmlns:p="http://schemas.microsoft.com/office/2006/metadata/properties" xmlns:ns2="34c0c15b-0e55-4cce-941c-0e6168458861" xmlns:ns3="ada654fb-b785-4820-8b1b-2cd3fd7a5701" targetNamespace="http://schemas.microsoft.com/office/2006/metadata/properties" ma:root="true" ma:fieldsID="79afa3e065448f4b26e3d8979e8c245d" ns2:_="" ns3:_="">
    <xsd:import namespace="34c0c15b-0e55-4cce-941c-0e6168458861"/>
    <xsd:import namespace="ada654fb-b785-4820-8b1b-2cd3fd7a57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0c15b-0e55-4cce-941c-0e61684588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898e766-54c9-45a8-9a67-44bd589bdd00}" ma:internalName="TaxCatchAll" ma:showField="CatchAllData" ma:web="34c0c15b-0e55-4cce-941c-0e61684588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654fb-b785-4820-8b1b-2cd3fd7a57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29bff48-b9d3-4692-8d0c-7eab34cd54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EF7394-4E4B-4486-8DB1-AC2932086649}">
  <ds:schemaRefs>
    <ds:schemaRef ds:uri="http://www.w3.org/XML/1998/namespace"/>
    <ds:schemaRef ds:uri="http://schemas.openxmlformats.org/package/2006/metadata/core-properties"/>
    <ds:schemaRef ds:uri="34c0c15b-0e55-4cce-941c-0e616845886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ada654fb-b785-4820-8b1b-2cd3fd7a5701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4802F12-E950-4293-A090-651784CFA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c0c15b-0e55-4cce-941c-0e6168458861"/>
    <ds:schemaRef ds:uri="ada654fb-b785-4820-8b1b-2cd3fd7a57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A92B2E-5B87-4056-AD09-CA21D3DF48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</TotalTime>
  <Words>297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Aptos Display</vt:lpstr>
      <vt:lpstr>Aptos</vt:lpstr>
      <vt:lpstr>Office Theme</vt:lpstr>
      <vt:lpstr>PGRR145 Comments</vt:lpstr>
      <vt:lpstr>Vistra Comments on PGRR145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Ned Bonskowski</dc:creator>
  <cp:lastModifiedBy>C Phillips</cp:lastModifiedBy>
  <cp:revision>4</cp:revision>
  <dcterms:created xsi:type="dcterms:W3CDTF">2026-03-24T04:48:29Z</dcterms:created>
  <dcterms:modified xsi:type="dcterms:W3CDTF">2026-03-24T15:02:18Z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0x0101008D2F0028509E24459CF3234AFC9A5CC0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2026-03-24T15:02:18Z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4190c14c-ec02-4fc5-a12d-0acc5fc6ae8f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7084cbda-52b8-46fb-a7b7-cb5bd465ed85_Tag">
    <vt:lpwstr>10, 3, 0, 1</vt:lpwstr>
  </property>
</Properties>
</file>