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0" r:id="rId4"/>
  </p:sldMasterIdLst>
  <p:notesMasterIdLst>
    <p:notesMasterId r:id="rId14"/>
  </p:notesMasterIdLst>
  <p:sldIdLst>
    <p:sldId id="6917" r:id="rId5"/>
    <p:sldId id="7458" r:id="rId6"/>
    <p:sldId id="7463" r:id="rId7"/>
    <p:sldId id="7464" r:id="rId8"/>
    <p:sldId id="7466" r:id="rId9"/>
    <p:sldId id="7461" r:id="rId10"/>
    <p:sldId id="7460" r:id="rId11"/>
    <p:sldId id="7467" r:id="rId12"/>
    <p:sldId id="7457" r:id="rId13"/>
  </p:sldIdLst>
  <p:sldSz cx="12192000" cy="6858000"/>
  <p:notesSz cx="6858000" cy="9144000"/>
  <p:embeddedFontLst>
    <p:embeddedFont>
      <p:font typeface="Source Sans Pro" panose="020B0503030403020204" pitchFamily="34" charset="0"/>
      <p:regular r:id="rId15"/>
      <p:bold r:id="rId16"/>
      <p:italic r:id="rId17"/>
      <p:boldItalic r:id="rId18"/>
    </p:embeddedFont>
    <p:embeddedFont>
      <p:font typeface="Wingdings 3" pitchFamily="2" charset="2"/>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1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4"/>
    <p:restoredTop sz="94668"/>
  </p:normalViewPr>
  <p:slideViewPr>
    <p:cSldViewPr snapToGrid="0">
      <p:cViewPr varScale="1">
        <p:scale>
          <a:sx n="105" d="100"/>
          <a:sy n="105" d="100"/>
        </p:scale>
        <p:origin x="168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53F21-C4D3-4D0B-97B9-A303C8B936A4}" type="datetimeFigureOut">
              <a:rPr lang="en-US" smtClean="0"/>
              <a:t>3/24/26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FD670-26BD-4C57-B355-1347E6477334}" type="slidenum">
              <a:rPr lang="en-US" smtClean="0"/>
              <a:t>‹#›</a:t>
            </a:fld>
            <a:endParaRPr lang="en-US"/>
          </a:p>
        </p:txBody>
      </p:sp>
    </p:spTree>
    <p:extLst>
      <p:ext uri="{BB962C8B-B14F-4D97-AF65-F5344CB8AC3E}">
        <p14:creationId xmlns:p14="http://schemas.microsoft.com/office/powerpoint/2010/main" val="22562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DDC4B-D791-70E1-38DC-AFF06C983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25C8D-15A3-A6D6-1DF7-49A98D772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811A2-88DC-56C5-D89A-E0D1D34F20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@2Datacenter</a:t>
            </a:r>
          </a:p>
        </p:txBody>
      </p:sp>
      <p:sp>
        <p:nvSpPr>
          <p:cNvPr id="4" name="Slide Number Placeholder 3">
            <a:extLst>
              <a:ext uri="{FF2B5EF4-FFF2-40B4-BE49-F238E27FC236}">
                <a16:creationId xmlns:a16="http://schemas.microsoft.com/office/drawing/2014/main" id="{2538BE4D-ECBB-6ADC-0562-6E00CB3A4BC2}"/>
              </a:ext>
            </a:extLst>
          </p:cNvPr>
          <p:cNvSpPr>
            <a:spLocks noGrp="1"/>
          </p:cNvSpPr>
          <p:nvPr>
            <p:ph type="sldNum" sz="quarter" idx="5"/>
          </p:nvPr>
        </p:nvSpPr>
        <p:spPr/>
        <p:txBody>
          <a:bodyPr/>
          <a:lstStyle/>
          <a:p>
            <a:fld id="{F38FD670-26BD-4C57-B355-1347E6477334}" type="slidenum">
              <a:rPr lang="en-US" smtClean="0"/>
              <a:t>2</a:t>
            </a:fld>
            <a:endParaRPr lang="en-US"/>
          </a:p>
        </p:txBody>
      </p:sp>
    </p:spTree>
    <p:extLst>
      <p:ext uri="{BB962C8B-B14F-4D97-AF65-F5344CB8AC3E}">
        <p14:creationId xmlns:p14="http://schemas.microsoft.com/office/powerpoint/2010/main" val="413630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5CD1B-BA40-27E8-DFFB-BA52F0018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A188B-FC2E-808A-BDED-00BDC5F6B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BC01D-4144-98C0-745C-3D95BE42F4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@2Datacenter</a:t>
            </a:r>
          </a:p>
        </p:txBody>
      </p:sp>
      <p:sp>
        <p:nvSpPr>
          <p:cNvPr id="4" name="Slide Number Placeholder 3">
            <a:extLst>
              <a:ext uri="{FF2B5EF4-FFF2-40B4-BE49-F238E27FC236}">
                <a16:creationId xmlns:a16="http://schemas.microsoft.com/office/drawing/2014/main" id="{BB35E82D-B030-0937-C74C-7CAA7945F491}"/>
              </a:ext>
            </a:extLst>
          </p:cNvPr>
          <p:cNvSpPr>
            <a:spLocks noGrp="1"/>
          </p:cNvSpPr>
          <p:nvPr>
            <p:ph type="sldNum" sz="quarter" idx="5"/>
          </p:nvPr>
        </p:nvSpPr>
        <p:spPr/>
        <p:txBody>
          <a:bodyPr/>
          <a:lstStyle/>
          <a:p>
            <a:fld id="{F38FD670-26BD-4C57-B355-1347E6477334}" type="slidenum">
              <a:rPr lang="en-US" smtClean="0"/>
              <a:t>3</a:t>
            </a:fld>
            <a:endParaRPr lang="en-US"/>
          </a:p>
        </p:txBody>
      </p:sp>
    </p:spTree>
    <p:extLst>
      <p:ext uri="{BB962C8B-B14F-4D97-AF65-F5344CB8AC3E}">
        <p14:creationId xmlns:p14="http://schemas.microsoft.com/office/powerpoint/2010/main" val="170255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C83F3-D284-E5E1-B091-6E41895CB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CAE87-7D63-F435-2499-796EE3D36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AD5BB-982B-E5BA-44AC-BC2244BA7F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@2Datacenter</a:t>
            </a:r>
          </a:p>
        </p:txBody>
      </p:sp>
      <p:sp>
        <p:nvSpPr>
          <p:cNvPr id="4" name="Slide Number Placeholder 3">
            <a:extLst>
              <a:ext uri="{FF2B5EF4-FFF2-40B4-BE49-F238E27FC236}">
                <a16:creationId xmlns:a16="http://schemas.microsoft.com/office/drawing/2014/main" id="{63A78256-B321-6B09-811D-40795B9CF50F}"/>
              </a:ext>
            </a:extLst>
          </p:cNvPr>
          <p:cNvSpPr>
            <a:spLocks noGrp="1"/>
          </p:cNvSpPr>
          <p:nvPr>
            <p:ph type="sldNum" sz="quarter" idx="5"/>
          </p:nvPr>
        </p:nvSpPr>
        <p:spPr/>
        <p:txBody>
          <a:bodyPr/>
          <a:lstStyle/>
          <a:p>
            <a:fld id="{F38FD670-26BD-4C57-B355-1347E6477334}" type="slidenum">
              <a:rPr lang="en-US" smtClean="0"/>
              <a:t>4</a:t>
            </a:fld>
            <a:endParaRPr lang="en-US"/>
          </a:p>
        </p:txBody>
      </p:sp>
    </p:spTree>
    <p:extLst>
      <p:ext uri="{BB962C8B-B14F-4D97-AF65-F5344CB8AC3E}">
        <p14:creationId xmlns:p14="http://schemas.microsoft.com/office/powerpoint/2010/main" val="351650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8259C-1BEA-7686-D175-A23D54251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65B83-E399-6B92-548A-16A0073E8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99AC1-11EB-8A74-05AC-F7D115BCA5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@2Datacenter</a:t>
            </a:r>
          </a:p>
        </p:txBody>
      </p:sp>
      <p:sp>
        <p:nvSpPr>
          <p:cNvPr id="4" name="Slide Number Placeholder 3">
            <a:extLst>
              <a:ext uri="{FF2B5EF4-FFF2-40B4-BE49-F238E27FC236}">
                <a16:creationId xmlns:a16="http://schemas.microsoft.com/office/drawing/2014/main" id="{7DBA068D-4D09-C8FE-4D58-2798C04627FC}"/>
              </a:ext>
            </a:extLst>
          </p:cNvPr>
          <p:cNvSpPr>
            <a:spLocks noGrp="1"/>
          </p:cNvSpPr>
          <p:nvPr>
            <p:ph type="sldNum" sz="quarter" idx="5"/>
          </p:nvPr>
        </p:nvSpPr>
        <p:spPr/>
        <p:txBody>
          <a:bodyPr/>
          <a:lstStyle/>
          <a:p>
            <a:fld id="{F38FD670-26BD-4C57-B355-1347E6477334}" type="slidenum">
              <a:rPr lang="en-US" smtClean="0"/>
              <a:t>5</a:t>
            </a:fld>
            <a:endParaRPr lang="en-US"/>
          </a:p>
        </p:txBody>
      </p:sp>
    </p:spTree>
    <p:extLst>
      <p:ext uri="{BB962C8B-B14F-4D97-AF65-F5344CB8AC3E}">
        <p14:creationId xmlns:p14="http://schemas.microsoft.com/office/powerpoint/2010/main" val="10443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5AD9A-59F1-1B2F-17D4-52E6173AF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0960A-A6CF-4245-2E62-438138ACEA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2448C-6C69-5A37-6671-A65EA5E81A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@2Datacenter</a:t>
            </a:r>
          </a:p>
        </p:txBody>
      </p:sp>
      <p:sp>
        <p:nvSpPr>
          <p:cNvPr id="4" name="Slide Number Placeholder 3">
            <a:extLst>
              <a:ext uri="{FF2B5EF4-FFF2-40B4-BE49-F238E27FC236}">
                <a16:creationId xmlns:a16="http://schemas.microsoft.com/office/drawing/2014/main" id="{9CA4319A-677A-92A1-70BF-CD3D960DD614}"/>
              </a:ext>
            </a:extLst>
          </p:cNvPr>
          <p:cNvSpPr>
            <a:spLocks noGrp="1"/>
          </p:cNvSpPr>
          <p:nvPr>
            <p:ph type="sldNum" sz="quarter" idx="5"/>
          </p:nvPr>
        </p:nvSpPr>
        <p:spPr/>
        <p:txBody>
          <a:bodyPr/>
          <a:lstStyle/>
          <a:p>
            <a:fld id="{F38FD670-26BD-4C57-B355-1347E6477334}" type="slidenum">
              <a:rPr lang="en-US" smtClean="0"/>
              <a:t>6</a:t>
            </a:fld>
            <a:endParaRPr lang="en-US"/>
          </a:p>
        </p:txBody>
      </p:sp>
    </p:spTree>
    <p:extLst>
      <p:ext uri="{BB962C8B-B14F-4D97-AF65-F5344CB8AC3E}">
        <p14:creationId xmlns:p14="http://schemas.microsoft.com/office/powerpoint/2010/main" val="118621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9E5ED-2790-CB17-3D15-084BFB14B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CF253-F5AA-1C69-C552-755AE154F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167C2-727C-17B2-F878-D25A2A7D3A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@2Datacenter</a:t>
            </a:r>
          </a:p>
        </p:txBody>
      </p:sp>
      <p:sp>
        <p:nvSpPr>
          <p:cNvPr id="4" name="Slide Number Placeholder 3">
            <a:extLst>
              <a:ext uri="{FF2B5EF4-FFF2-40B4-BE49-F238E27FC236}">
                <a16:creationId xmlns:a16="http://schemas.microsoft.com/office/drawing/2014/main" id="{9F050FED-E740-BCD8-3377-FB5123F473F5}"/>
              </a:ext>
            </a:extLst>
          </p:cNvPr>
          <p:cNvSpPr>
            <a:spLocks noGrp="1"/>
          </p:cNvSpPr>
          <p:nvPr>
            <p:ph type="sldNum" sz="quarter" idx="5"/>
          </p:nvPr>
        </p:nvSpPr>
        <p:spPr/>
        <p:txBody>
          <a:bodyPr/>
          <a:lstStyle/>
          <a:p>
            <a:fld id="{F38FD670-26BD-4C57-B355-1347E6477334}" type="slidenum">
              <a:rPr lang="en-US" smtClean="0"/>
              <a:t>7</a:t>
            </a:fld>
            <a:endParaRPr lang="en-US"/>
          </a:p>
        </p:txBody>
      </p:sp>
    </p:spTree>
    <p:extLst>
      <p:ext uri="{BB962C8B-B14F-4D97-AF65-F5344CB8AC3E}">
        <p14:creationId xmlns:p14="http://schemas.microsoft.com/office/powerpoint/2010/main" val="376735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B36A9-5799-502E-2A42-6BA45C5E7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73CBC-34BC-2266-F6E1-C684B8A3A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A4A56-A623-A849-BF18-2DBD0AAA20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@2Datacenter</a:t>
            </a:r>
          </a:p>
        </p:txBody>
      </p:sp>
      <p:sp>
        <p:nvSpPr>
          <p:cNvPr id="4" name="Slide Number Placeholder 3">
            <a:extLst>
              <a:ext uri="{FF2B5EF4-FFF2-40B4-BE49-F238E27FC236}">
                <a16:creationId xmlns:a16="http://schemas.microsoft.com/office/drawing/2014/main" id="{F22A3C25-7504-31C6-B5B4-BA70D751D39E}"/>
              </a:ext>
            </a:extLst>
          </p:cNvPr>
          <p:cNvSpPr>
            <a:spLocks noGrp="1"/>
          </p:cNvSpPr>
          <p:nvPr>
            <p:ph type="sldNum" sz="quarter" idx="5"/>
          </p:nvPr>
        </p:nvSpPr>
        <p:spPr/>
        <p:txBody>
          <a:bodyPr/>
          <a:lstStyle/>
          <a:p>
            <a:fld id="{F38FD670-26BD-4C57-B355-1347E6477334}" type="slidenum">
              <a:rPr lang="en-US" smtClean="0"/>
              <a:t>8</a:t>
            </a:fld>
            <a:endParaRPr lang="en-US"/>
          </a:p>
        </p:txBody>
      </p:sp>
    </p:spTree>
    <p:extLst>
      <p:ext uri="{BB962C8B-B14F-4D97-AF65-F5344CB8AC3E}">
        <p14:creationId xmlns:p14="http://schemas.microsoft.com/office/powerpoint/2010/main" val="246395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E15F4-B9EE-C623-7D55-3A98D03E0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6CE1F-7ECA-8FED-D2B1-AD7457138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7E44F-9BAE-7923-CEB3-A5C7BA0A4716}"/>
              </a:ext>
            </a:extLst>
          </p:cNvPr>
          <p:cNvSpPr>
            <a:spLocks noGrp="1"/>
          </p:cNvSpPr>
          <p:nvPr>
            <p:ph type="body" idx="1"/>
          </p:nvPr>
        </p:nvSpPr>
        <p:spPr/>
        <p:txBody>
          <a:bodyPr/>
          <a:lstStyle/>
          <a:p>
            <a:r>
              <a:rPr lang="en-US"/>
              <a:t>@1AllAudiences</a:t>
            </a:r>
          </a:p>
          <a:p>
            <a:r>
              <a:rPr lang="en-US"/>
              <a:t>@2Datacenter</a:t>
            </a:r>
          </a:p>
          <a:p>
            <a:r>
              <a:rPr lang="en-US"/>
              <a:t>@3FullDetail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@4Offtaker</a:t>
            </a:r>
          </a:p>
          <a:p>
            <a:r>
              <a:rPr lang="en-US"/>
              <a:t>@6InvestorNDA</a:t>
            </a:r>
          </a:p>
          <a:p>
            <a:r>
              <a:rPr lang="en-US"/>
              <a:t>@7DatacenterInvestor</a:t>
            </a:r>
          </a:p>
        </p:txBody>
      </p:sp>
      <p:sp>
        <p:nvSpPr>
          <p:cNvPr id="4" name="Slide Number Placeholder 3">
            <a:extLst>
              <a:ext uri="{FF2B5EF4-FFF2-40B4-BE49-F238E27FC236}">
                <a16:creationId xmlns:a16="http://schemas.microsoft.com/office/drawing/2014/main" id="{93277D9B-A82F-0775-054F-3D0138D95ABB}"/>
              </a:ext>
            </a:extLst>
          </p:cNvPr>
          <p:cNvSpPr>
            <a:spLocks noGrp="1"/>
          </p:cNvSpPr>
          <p:nvPr>
            <p:ph type="sldNum" sz="quarter" idx="5"/>
          </p:nvPr>
        </p:nvSpPr>
        <p:spPr/>
        <p:txBody>
          <a:bodyPr/>
          <a:lstStyle/>
          <a:p>
            <a:fld id="{F38FD670-26BD-4C57-B355-1347E6477334}" type="slidenum">
              <a:rPr lang="en-US" smtClean="0"/>
              <a:t>9</a:t>
            </a:fld>
            <a:endParaRPr lang="en-US"/>
          </a:p>
        </p:txBody>
      </p:sp>
    </p:spTree>
    <p:extLst>
      <p:ext uri="{BB962C8B-B14F-4D97-AF65-F5344CB8AC3E}">
        <p14:creationId xmlns:p14="http://schemas.microsoft.com/office/powerpoint/2010/main" val="3757507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9579" y="2514600"/>
            <a:ext cx="9875034"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1629579" y="4777379"/>
            <a:ext cx="9875034"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31157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265905" y="4530541"/>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277257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Explain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0613" y="2126222"/>
            <a:ext cx="7066187" cy="377762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812306" y="2126222"/>
            <a:ext cx="2692305" cy="377762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1" name="Slide Number Placeholder 5"/>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24773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36560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70788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9578" y="446088"/>
            <a:ext cx="3505199" cy="97631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89176" y="446088"/>
            <a:ext cx="621543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29578"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251748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9578" y="4781474"/>
            <a:ext cx="9875034" cy="566738"/>
          </a:xfrm>
        </p:spPr>
        <p:txBody>
          <a:bodyPr anchor="b">
            <a:normAutofit/>
          </a:bodyPr>
          <a:lstStyle>
            <a:lvl1pPr algn="l">
              <a:defRPr sz="2400" b="1">
                <a:solidFill>
                  <a:srgbClr val="00B050"/>
                </a:solidFill>
              </a:defRPr>
            </a:lvl1pPr>
          </a:lstStyle>
          <a:p>
            <a:r>
              <a:rPr lang="en-US"/>
              <a:t>Click to edit Master title style</a:t>
            </a:r>
          </a:p>
        </p:txBody>
      </p:sp>
      <p:sp>
        <p:nvSpPr>
          <p:cNvPr id="3" name="Picture Placeholder 2"/>
          <p:cNvSpPr>
            <a:spLocks noGrp="1" noChangeAspect="1"/>
          </p:cNvSpPr>
          <p:nvPr>
            <p:ph type="pic" idx="1"/>
          </p:nvPr>
        </p:nvSpPr>
        <p:spPr>
          <a:xfrm>
            <a:off x="1629578" y="634965"/>
            <a:ext cx="9875034"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629579" y="5348212"/>
            <a:ext cx="9875034"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141544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84338" y="609600"/>
            <a:ext cx="9920273" cy="3117040"/>
          </a:xfrm>
        </p:spPr>
        <p:txBody>
          <a:bodyPr anchor="ctr">
            <a:normAutofit/>
          </a:bodyPr>
          <a:lstStyle>
            <a:lvl1pPr algn="l">
              <a:defRPr sz="4800" b="0" cap="none">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584338" y="4354046"/>
            <a:ext cx="992027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142479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5341" y="609600"/>
            <a:ext cx="9298534" cy="2895600"/>
          </a:xfrm>
        </p:spPr>
        <p:txBody>
          <a:bodyPr anchor="ctr">
            <a:normAutofit/>
          </a:bodyPr>
          <a:lstStyle>
            <a:lvl1pPr algn="l">
              <a:defRPr sz="4800" b="0" cap="none">
                <a:solidFill>
                  <a:schemeClr val="accent1"/>
                </a:solidFill>
              </a:defRPr>
            </a:lvl1pPr>
          </a:lstStyle>
          <a:p>
            <a:r>
              <a:rPr lang="en-US"/>
              <a:t>Click to edit Master title style</a:t>
            </a:r>
          </a:p>
        </p:txBody>
      </p:sp>
      <p:sp>
        <p:nvSpPr>
          <p:cNvPr id="13" name="Text Placeholder 9"/>
          <p:cNvSpPr>
            <a:spLocks noGrp="1"/>
          </p:cNvSpPr>
          <p:nvPr>
            <p:ph type="body" sz="quarter" idx="13"/>
          </p:nvPr>
        </p:nvSpPr>
        <p:spPr>
          <a:xfrm>
            <a:off x="2420471" y="3505200"/>
            <a:ext cx="839109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628406" y="4354046"/>
            <a:ext cx="9876206"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2A493EAD-3072-4518-9BC1-03826709B266}" type="slidenum">
              <a:rPr lang="en-US" smtClean="0"/>
              <a:t>‹#›</a:t>
            </a:fld>
            <a:endParaRPr lang="en-US"/>
          </a:p>
        </p:txBody>
      </p:sp>
      <p:sp>
        <p:nvSpPr>
          <p:cNvPr id="14" name="TextBox 13"/>
          <p:cNvSpPr txBox="1"/>
          <p:nvPr/>
        </p:nvSpPr>
        <p:spPr>
          <a:xfrm>
            <a:off x="1407461"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4838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629578" y="2438400"/>
            <a:ext cx="9875035" cy="2724845"/>
          </a:xfrm>
        </p:spPr>
        <p:txBody>
          <a:bodyPr anchor="b">
            <a:normAutofit/>
          </a:bodyPr>
          <a:lstStyle>
            <a:lvl1pPr algn="l">
              <a:defRPr sz="4800" b="0">
                <a:solidFill>
                  <a:schemeClr val="accent1"/>
                </a:solidFill>
              </a:defRPr>
            </a:lvl1pPr>
          </a:lstStyle>
          <a:p>
            <a:r>
              <a:rPr lang="en-US"/>
              <a:t>Click to edit Master title style</a:t>
            </a:r>
          </a:p>
        </p:txBody>
      </p:sp>
      <p:sp>
        <p:nvSpPr>
          <p:cNvPr id="4" name="Text Placeholder 3"/>
          <p:cNvSpPr>
            <a:spLocks noGrp="1"/>
          </p:cNvSpPr>
          <p:nvPr>
            <p:ph type="body" sz="half" idx="2"/>
          </p:nvPr>
        </p:nvSpPr>
        <p:spPr>
          <a:xfrm>
            <a:off x="1629578" y="5181600"/>
            <a:ext cx="987503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15704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1946444" y="609600"/>
            <a:ext cx="9297431"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1629577" y="4343400"/>
            <a:ext cx="987503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629578" y="5181600"/>
            <a:ext cx="987503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2A493EAD-3072-4518-9BC1-03826709B266}" type="slidenum">
              <a:rPr lang="en-US" smtClean="0"/>
              <a:t>‹#›</a:t>
            </a:fld>
            <a:endParaRPr lang="en-US"/>
          </a:p>
        </p:txBody>
      </p:sp>
      <p:sp>
        <p:nvSpPr>
          <p:cNvPr id="17" name="TextBox 16"/>
          <p:cNvSpPr txBox="1"/>
          <p:nvPr/>
        </p:nvSpPr>
        <p:spPr>
          <a:xfrm>
            <a:off x="1324778"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910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Quote">
    <p:spTree>
      <p:nvGrpSpPr>
        <p:cNvPr id="1" name=""/>
        <p:cNvGrpSpPr/>
        <p:nvPr/>
      </p:nvGrpSpPr>
      <p:grpSpPr>
        <a:xfrm>
          <a:off x="0" y="0"/>
          <a:ext cx="0" cy="0"/>
          <a:chOff x="0" y="0"/>
          <a:chExt cx="0" cy="0"/>
        </a:xfrm>
      </p:grpSpPr>
      <p:sp>
        <p:nvSpPr>
          <p:cNvPr id="12" name="Title 1"/>
          <p:cNvSpPr>
            <a:spLocks noGrp="1"/>
          </p:cNvSpPr>
          <p:nvPr>
            <p:ph type="title"/>
          </p:nvPr>
        </p:nvSpPr>
        <p:spPr>
          <a:xfrm>
            <a:off x="1577788" y="609599"/>
            <a:ext cx="9666087" cy="5520837"/>
          </a:xfrm>
        </p:spPr>
        <p:txBody>
          <a:bodyPr anchor="ctr">
            <a:normAutofit/>
          </a:bodyPr>
          <a:lstStyle>
            <a:lvl1pPr algn="l">
              <a:defRPr sz="4800" b="0" cap="none"/>
            </a:lvl1pPr>
          </a:lstStyle>
          <a:p>
            <a:r>
              <a:rPr lang="en-US"/>
              <a:t>Click to edit Master title style</a:t>
            </a:r>
          </a:p>
        </p:txBody>
      </p:sp>
    </p:spTree>
    <p:extLst>
      <p:ext uri="{BB962C8B-B14F-4D97-AF65-F5344CB8AC3E}">
        <p14:creationId xmlns:p14="http://schemas.microsoft.com/office/powerpoint/2010/main" val="362983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33691" y="624110"/>
            <a:ext cx="9870921" cy="1280890"/>
          </a:xfrm>
        </p:spPr>
        <p:txBody>
          <a:bodyPr/>
          <a:lstStyle/>
          <a:p>
            <a:r>
              <a:rPr lang="en-US"/>
              <a:t>Click to edit Master title style</a:t>
            </a:r>
          </a:p>
        </p:txBody>
      </p:sp>
      <p:sp>
        <p:nvSpPr>
          <p:cNvPr id="3" name="Content Placeholder 2"/>
          <p:cNvSpPr>
            <a:spLocks noGrp="1"/>
          </p:cNvSpPr>
          <p:nvPr>
            <p:ph idx="1"/>
          </p:nvPr>
        </p:nvSpPr>
        <p:spPr>
          <a:xfrm>
            <a:off x="1629578" y="2133600"/>
            <a:ext cx="9875034" cy="377762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5">
            <a:extLst>
              <a:ext uri="{FF2B5EF4-FFF2-40B4-BE49-F238E27FC236}">
                <a16:creationId xmlns:a16="http://schemas.microsoft.com/office/drawing/2014/main" id="{E438C013-E196-FA21-0845-8A8F37DDA4AC}"/>
              </a:ext>
            </a:extLst>
          </p:cNvPr>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87253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629578" y="627407"/>
            <a:ext cx="9875033"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1629578" y="4343400"/>
            <a:ext cx="9875034"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629579" y="5181600"/>
            <a:ext cx="9875034"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197270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289707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584338" y="627405"/>
            <a:ext cx="748187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399651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ull Quote">
    <p:spTree>
      <p:nvGrpSpPr>
        <p:cNvPr id="1" name=""/>
        <p:cNvGrpSpPr/>
        <p:nvPr/>
      </p:nvGrpSpPr>
      <p:grpSpPr>
        <a:xfrm>
          <a:off x="0" y="0"/>
          <a:ext cx="0" cy="0"/>
          <a:chOff x="0" y="0"/>
          <a:chExt cx="0" cy="0"/>
        </a:xfrm>
      </p:grpSpPr>
      <p:sp>
        <p:nvSpPr>
          <p:cNvPr id="12" name="Title 1"/>
          <p:cNvSpPr>
            <a:spLocks noGrp="1"/>
          </p:cNvSpPr>
          <p:nvPr>
            <p:ph type="title"/>
          </p:nvPr>
        </p:nvSpPr>
        <p:spPr>
          <a:xfrm>
            <a:off x="1577788" y="609599"/>
            <a:ext cx="9666087" cy="5520837"/>
          </a:xfrm>
        </p:spPr>
        <p:txBody>
          <a:bodyPr anchor="ctr">
            <a:normAutofit/>
          </a:bodyPr>
          <a:lstStyle>
            <a:lvl1pPr algn="l">
              <a:defRPr sz="4800" b="0" cap="none"/>
            </a:lvl1pPr>
          </a:lstStyle>
          <a:p>
            <a:r>
              <a:rPr lang="en-US"/>
              <a:t>Click to edit Master title style</a:t>
            </a:r>
          </a:p>
        </p:txBody>
      </p:sp>
    </p:spTree>
    <p:extLst>
      <p:ext uri="{BB962C8B-B14F-4D97-AF65-F5344CB8AC3E}">
        <p14:creationId xmlns:p14="http://schemas.microsoft.com/office/powerpoint/2010/main" val="6218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9578" y="2058750"/>
            <a:ext cx="9875034" cy="1468800"/>
          </a:xfrm>
        </p:spPr>
        <p:txBody>
          <a:bodyPr anchor="b"/>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1629578" y="3530129"/>
            <a:ext cx="987503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16042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0613" y="2126222"/>
            <a:ext cx="4886017" cy="377762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8594" y="2126222"/>
            <a:ext cx="4886017" cy="377762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41999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9578" y="2126222"/>
            <a:ext cx="3200400" cy="377762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8950" y="2126222"/>
            <a:ext cx="3200400" cy="377762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
        <p:nvSpPr>
          <p:cNvPr id="2" name="Content Placeholder 3">
            <a:extLst>
              <a:ext uri="{FF2B5EF4-FFF2-40B4-BE49-F238E27FC236}">
                <a16:creationId xmlns:a16="http://schemas.microsoft.com/office/drawing/2014/main" id="{95C37C8C-5623-BE52-8DC6-E94D9BBB26C9}"/>
              </a:ext>
            </a:extLst>
          </p:cNvPr>
          <p:cNvSpPr>
            <a:spLocks noGrp="1"/>
          </p:cNvSpPr>
          <p:nvPr>
            <p:ph sz="half" idx="13"/>
          </p:nvPr>
        </p:nvSpPr>
        <p:spPr>
          <a:xfrm>
            <a:off x="8304211" y="2126222"/>
            <a:ext cx="3200400" cy="377762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30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0613" y="2126222"/>
            <a:ext cx="4886017" cy="189893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8594" y="2126222"/>
            <a:ext cx="4886017" cy="189893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
        <p:nvSpPr>
          <p:cNvPr id="2" name="Content Placeholder 2">
            <a:extLst>
              <a:ext uri="{FF2B5EF4-FFF2-40B4-BE49-F238E27FC236}">
                <a16:creationId xmlns:a16="http://schemas.microsoft.com/office/drawing/2014/main" id="{A6FBB2C7-4E57-5D64-21E4-96FC069BD5C8}"/>
              </a:ext>
            </a:extLst>
          </p:cNvPr>
          <p:cNvSpPr>
            <a:spLocks noGrp="1"/>
          </p:cNvSpPr>
          <p:nvPr>
            <p:ph sz="half" idx="13"/>
          </p:nvPr>
        </p:nvSpPr>
        <p:spPr>
          <a:xfrm>
            <a:off x="1620613" y="4066288"/>
            <a:ext cx="4886017" cy="189893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72532D3E-4B87-EE6A-B014-EC3CDAD8CE51}"/>
              </a:ext>
            </a:extLst>
          </p:cNvPr>
          <p:cNvSpPr>
            <a:spLocks noGrp="1"/>
          </p:cNvSpPr>
          <p:nvPr>
            <p:ph sz="half" idx="14"/>
          </p:nvPr>
        </p:nvSpPr>
        <p:spPr>
          <a:xfrm>
            <a:off x="6618594" y="4066288"/>
            <a:ext cx="4886017" cy="189893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3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637214" y="1972703"/>
            <a:ext cx="4862588" cy="57626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9578" y="2548966"/>
            <a:ext cx="4870223" cy="335406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5407" y="1969475"/>
            <a:ext cx="4870223" cy="57626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40139" y="2545738"/>
            <a:ext cx="4865492" cy="335406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3" name="Slide Number Placeholder 5"/>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Tree>
    <p:extLst>
      <p:ext uri="{BB962C8B-B14F-4D97-AF65-F5344CB8AC3E}">
        <p14:creationId xmlns:p14="http://schemas.microsoft.com/office/powerpoint/2010/main" val="2331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hree 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637214" y="1972703"/>
            <a:ext cx="3192764" cy="57626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9578" y="2548966"/>
            <a:ext cx="3200400" cy="335406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6894" y="1969476"/>
            <a:ext cx="3200400" cy="57626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66894" y="2545738"/>
            <a:ext cx="3200400" cy="335406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
        <p:nvSpPr>
          <p:cNvPr id="2" name="Text Placeholder 4">
            <a:extLst>
              <a:ext uri="{FF2B5EF4-FFF2-40B4-BE49-F238E27FC236}">
                <a16:creationId xmlns:a16="http://schemas.microsoft.com/office/drawing/2014/main" id="{27327367-A574-DE6A-E74C-3E4E89B2BCA7}"/>
              </a:ext>
            </a:extLst>
          </p:cNvPr>
          <p:cNvSpPr>
            <a:spLocks noGrp="1"/>
          </p:cNvSpPr>
          <p:nvPr>
            <p:ph type="body" sz="quarter" idx="13"/>
          </p:nvPr>
        </p:nvSpPr>
        <p:spPr>
          <a:xfrm>
            <a:off x="8304211" y="1969476"/>
            <a:ext cx="3200400" cy="57626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95474AEF-4715-4038-E3A1-910FDCC5A23C}"/>
              </a:ext>
            </a:extLst>
          </p:cNvPr>
          <p:cNvSpPr>
            <a:spLocks noGrp="1"/>
          </p:cNvSpPr>
          <p:nvPr>
            <p:ph sz="quarter" idx="14"/>
          </p:nvPr>
        </p:nvSpPr>
        <p:spPr>
          <a:xfrm>
            <a:off x="8304211" y="2545738"/>
            <a:ext cx="3200400" cy="335406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380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Four 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637214" y="1972703"/>
            <a:ext cx="4862588" cy="57626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9578" y="2548966"/>
            <a:ext cx="4870223" cy="15332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5407" y="1969475"/>
            <a:ext cx="4870223" cy="57626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40139" y="2545738"/>
            <a:ext cx="4865492" cy="15332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a:prstGeom prst="rect">
            <a:avLst/>
          </a:prstGeom>
        </p:spPr>
        <p:txBody>
          <a:bodyPr/>
          <a:lstStyle/>
          <a:p>
            <a:fld id="{2A493EAD-3072-4518-9BC1-03826709B266}" type="slidenum">
              <a:rPr lang="en-US" smtClean="0"/>
              <a:t>‹#›</a:t>
            </a:fld>
            <a:endParaRPr lang="en-US"/>
          </a:p>
        </p:txBody>
      </p:sp>
      <p:sp>
        <p:nvSpPr>
          <p:cNvPr id="2" name="Text Placeholder 2">
            <a:extLst>
              <a:ext uri="{FF2B5EF4-FFF2-40B4-BE49-F238E27FC236}">
                <a16:creationId xmlns:a16="http://schemas.microsoft.com/office/drawing/2014/main" id="{449A4B34-9E34-11E5-A2A2-0783F9986844}"/>
              </a:ext>
            </a:extLst>
          </p:cNvPr>
          <p:cNvSpPr>
            <a:spLocks noGrp="1"/>
          </p:cNvSpPr>
          <p:nvPr>
            <p:ph type="body" idx="13"/>
          </p:nvPr>
        </p:nvSpPr>
        <p:spPr>
          <a:xfrm>
            <a:off x="1637214" y="4149873"/>
            <a:ext cx="4862588" cy="57626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10378A4E-FCDC-FEB7-7CEA-0717B84FA34A}"/>
              </a:ext>
            </a:extLst>
          </p:cNvPr>
          <p:cNvSpPr>
            <a:spLocks noGrp="1"/>
          </p:cNvSpPr>
          <p:nvPr>
            <p:ph sz="half" idx="14"/>
          </p:nvPr>
        </p:nvSpPr>
        <p:spPr>
          <a:xfrm>
            <a:off x="1629578" y="4726136"/>
            <a:ext cx="4870223" cy="15332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734B7E47-B394-5D1E-9129-32A5AE8204F5}"/>
              </a:ext>
            </a:extLst>
          </p:cNvPr>
          <p:cNvSpPr>
            <a:spLocks noGrp="1"/>
          </p:cNvSpPr>
          <p:nvPr>
            <p:ph type="body" sz="quarter" idx="15"/>
          </p:nvPr>
        </p:nvSpPr>
        <p:spPr>
          <a:xfrm>
            <a:off x="6635407" y="4146645"/>
            <a:ext cx="4870223" cy="57626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FE8758D4-B20D-B2C8-5401-B239A6ABF447}"/>
              </a:ext>
            </a:extLst>
          </p:cNvPr>
          <p:cNvSpPr>
            <a:spLocks noGrp="1"/>
          </p:cNvSpPr>
          <p:nvPr>
            <p:ph sz="quarter" idx="16"/>
          </p:nvPr>
        </p:nvSpPr>
        <p:spPr>
          <a:xfrm>
            <a:off x="6640139" y="4722908"/>
            <a:ext cx="4865492" cy="15332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68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1464224"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105747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633690" y="624110"/>
            <a:ext cx="9870921"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629578" y="2133600"/>
            <a:ext cx="9875034"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629578" y="6135808"/>
            <a:ext cx="857963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A493EAD-3072-4518-9BC1-03826709B266}" type="slidenum">
              <a:rPr lang="en-US" smtClean="0"/>
              <a:t>‹#›</a:t>
            </a:fld>
            <a:endParaRPr lang="en-US"/>
          </a:p>
        </p:txBody>
      </p:sp>
      <p:pic>
        <p:nvPicPr>
          <p:cNvPr id="9" name="Picture 8" descr="A logo with green dots and black letters&#10;&#10;AI-generated content may be incorrect.">
            <a:extLst>
              <a:ext uri="{FF2B5EF4-FFF2-40B4-BE49-F238E27FC236}">
                <a16:creationId xmlns:a16="http://schemas.microsoft.com/office/drawing/2014/main" id="{E47E1471-E34D-36E9-1307-0DB096B087D2}"/>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844939" y="6135807"/>
            <a:ext cx="1085132" cy="549705"/>
          </a:xfrm>
          <a:prstGeom prst="rect">
            <a:avLst/>
          </a:prstGeom>
        </p:spPr>
      </p:pic>
    </p:spTree>
    <p:extLst>
      <p:ext uri="{BB962C8B-B14F-4D97-AF65-F5344CB8AC3E}">
        <p14:creationId xmlns:p14="http://schemas.microsoft.com/office/powerpoint/2010/main" val="362930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23"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695"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hannon.caraway@eolic.us"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C823-F9FC-065B-FBEB-E25BD962CFF1}"/>
              </a:ext>
            </a:extLst>
          </p:cNvPr>
          <p:cNvSpPr>
            <a:spLocks noGrp="1"/>
          </p:cNvSpPr>
          <p:nvPr>
            <p:ph type="ctrTitle"/>
          </p:nvPr>
        </p:nvSpPr>
        <p:spPr>
          <a:xfrm>
            <a:off x="1629578" y="2761762"/>
            <a:ext cx="10371921" cy="2262781"/>
          </a:xfrm>
        </p:spPr>
        <p:txBody>
          <a:bodyPr>
            <a:normAutofit/>
          </a:bodyPr>
          <a:lstStyle/>
          <a:p>
            <a:r>
              <a:rPr lang="en-US" dirty="0"/>
              <a:t>PGRR 145 Analysis &amp; Comments</a:t>
            </a:r>
          </a:p>
        </p:txBody>
      </p:sp>
      <p:sp>
        <p:nvSpPr>
          <p:cNvPr id="3" name="Subtitle 2">
            <a:extLst>
              <a:ext uri="{FF2B5EF4-FFF2-40B4-BE49-F238E27FC236}">
                <a16:creationId xmlns:a16="http://schemas.microsoft.com/office/drawing/2014/main" id="{E4ADE70D-00D2-F4FF-0A83-083888EBB417}"/>
              </a:ext>
            </a:extLst>
          </p:cNvPr>
          <p:cNvSpPr>
            <a:spLocks noGrp="1"/>
          </p:cNvSpPr>
          <p:nvPr>
            <p:ph type="subTitle" idx="1"/>
          </p:nvPr>
        </p:nvSpPr>
        <p:spPr>
          <a:xfrm>
            <a:off x="1629579" y="5024541"/>
            <a:ext cx="9875034" cy="1126283"/>
          </a:xfrm>
        </p:spPr>
        <p:txBody>
          <a:bodyPr/>
          <a:lstStyle/>
          <a:p>
            <a:r>
              <a:rPr lang="en-US" dirty="0"/>
              <a:t>March 24, 2026</a:t>
            </a:r>
          </a:p>
        </p:txBody>
      </p:sp>
      <p:pic>
        <p:nvPicPr>
          <p:cNvPr id="7" name="Picture 6">
            <a:extLst>
              <a:ext uri="{FF2B5EF4-FFF2-40B4-BE49-F238E27FC236}">
                <a16:creationId xmlns:a16="http://schemas.microsoft.com/office/drawing/2014/main" id="{B60777E4-B5CE-F946-BE92-81C86B67DD30}"/>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3833219" y="707176"/>
            <a:ext cx="4525562" cy="2262781"/>
          </a:xfrm>
          <a:prstGeom prst="rect">
            <a:avLst/>
          </a:prstGeom>
        </p:spPr>
      </p:pic>
    </p:spTree>
    <p:extLst>
      <p:ext uri="{BB962C8B-B14F-4D97-AF65-F5344CB8AC3E}">
        <p14:creationId xmlns:p14="http://schemas.microsoft.com/office/powerpoint/2010/main" val="424700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6584-3927-9C2C-0A6E-3C031AC7E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2B18E-6EFE-5A75-33BB-7783BEE8E456}"/>
              </a:ext>
            </a:extLst>
          </p:cNvPr>
          <p:cNvSpPr>
            <a:spLocks noGrp="1"/>
          </p:cNvSpPr>
          <p:nvPr>
            <p:ph type="title"/>
          </p:nvPr>
        </p:nvSpPr>
        <p:spPr>
          <a:xfrm>
            <a:off x="1633691" y="624110"/>
            <a:ext cx="10271797" cy="1280890"/>
          </a:xfrm>
        </p:spPr>
        <p:txBody>
          <a:bodyPr>
            <a:noAutofit/>
          </a:bodyPr>
          <a:lstStyle/>
          <a:p>
            <a:r>
              <a:rPr lang="en-US" dirty="0" err="1"/>
              <a:t>Dimensionalizing</a:t>
            </a:r>
            <a:r>
              <a:rPr lang="en-US" dirty="0"/>
              <a:t> The Scope of the Concern</a:t>
            </a:r>
            <a:endParaRPr lang="en-US" b="1" baseline="30000" dirty="0"/>
          </a:p>
        </p:txBody>
      </p:sp>
      <p:sp>
        <p:nvSpPr>
          <p:cNvPr id="4" name="Footer Placeholder 8">
            <a:extLst>
              <a:ext uri="{FF2B5EF4-FFF2-40B4-BE49-F238E27FC236}">
                <a16:creationId xmlns:a16="http://schemas.microsoft.com/office/drawing/2014/main" id="{4037B04E-F952-2E47-A62A-72A0C2FB16C5}"/>
              </a:ext>
            </a:extLst>
          </p:cNvPr>
          <p:cNvSpPr>
            <a:spLocks noGrp="1"/>
          </p:cNvSpPr>
          <p:nvPr/>
        </p:nvSpPr>
        <p:spPr>
          <a:xfrm>
            <a:off x="914400" y="6400800"/>
            <a:ext cx="857963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9" name="Picture 8" descr="A graph of blue and grey bars&#10;&#10;AI-generated content may be incorrect.">
            <a:extLst>
              <a:ext uri="{FF2B5EF4-FFF2-40B4-BE49-F238E27FC236}">
                <a16:creationId xmlns:a16="http://schemas.microsoft.com/office/drawing/2014/main" id="{6D99C424-8F82-B253-B9B2-F968CC7DF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74" y="1323831"/>
            <a:ext cx="9039483" cy="5076969"/>
          </a:xfrm>
          <a:prstGeom prst="rect">
            <a:avLst/>
          </a:prstGeom>
        </p:spPr>
      </p:pic>
      <p:sp>
        <p:nvSpPr>
          <p:cNvPr id="5" name="Content Placeholder 2">
            <a:extLst>
              <a:ext uri="{FF2B5EF4-FFF2-40B4-BE49-F238E27FC236}">
                <a16:creationId xmlns:a16="http://schemas.microsoft.com/office/drawing/2014/main" id="{FADC7A1C-7999-53B3-2715-A5A74FBB1280}"/>
              </a:ext>
            </a:extLst>
          </p:cNvPr>
          <p:cNvSpPr txBox="1">
            <a:spLocks/>
          </p:cNvSpPr>
          <p:nvPr/>
        </p:nvSpPr>
        <p:spPr>
          <a:xfrm>
            <a:off x="7685590" y="2110797"/>
            <a:ext cx="4386805" cy="44725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7338" indent="-287338">
              <a:spcBef>
                <a:spcPts val="600"/>
              </a:spcBef>
            </a:pPr>
            <a:r>
              <a:rPr lang="en-US" sz="1800" b="1" dirty="0"/>
              <a:t>Planning Studies Approved</a:t>
            </a:r>
            <a:endParaRPr lang="en-US" sz="1800" dirty="0"/>
          </a:p>
          <a:p>
            <a:pPr marL="460375" lvl="1" indent="-230188">
              <a:spcBef>
                <a:spcPts val="600"/>
              </a:spcBef>
            </a:pPr>
            <a:r>
              <a:rPr lang="en-US" sz="1800" dirty="0"/>
              <a:t>Only 3,710 MW were approved over the past 11 months (avg. 337 MW/</a:t>
            </a:r>
            <a:r>
              <a:rPr lang="en-US" sz="1800" dirty="0" err="1"/>
              <a:t>mo</a:t>
            </a:r>
            <a:r>
              <a:rPr lang="en-US" sz="1800" dirty="0"/>
              <a:t>)</a:t>
            </a:r>
          </a:p>
          <a:p>
            <a:pPr marL="460375" lvl="1" indent="-230188">
              <a:spcBef>
                <a:spcPts val="600"/>
              </a:spcBef>
            </a:pPr>
            <a:r>
              <a:rPr lang="en-US" sz="1800" dirty="0"/>
              <a:t>3,710 MW = 16,615 MW – 12,905 MW</a:t>
            </a:r>
          </a:p>
          <a:p>
            <a:pPr marL="287338" indent="-287338">
              <a:spcBef>
                <a:spcPts val="600"/>
              </a:spcBef>
            </a:pPr>
            <a:r>
              <a:rPr lang="en-US" sz="1800" b="1" dirty="0"/>
              <a:t>Approved to Energize</a:t>
            </a:r>
          </a:p>
          <a:p>
            <a:pPr marL="460375" lvl="1" indent="-230188">
              <a:spcBef>
                <a:spcPts val="600"/>
              </a:spcBef>
            </a:pPr>
            <a:r>
              <a:rPr lang="en-US" sz="1800" dirty="0"/>
              <a:t>Only 2,168 MW were approved over the past 11 months (avg. 197 MW/</a:t>
            </a:r>
            <a:r>
              <a:rPr lang="en-US" sz="1800" dirty="0" err="1"/>
              <a:t>mo</a:t>
            </a:r>
            <a:r>
              <a:rPr lang="en-US" sz="1800" dirty="0"/>
              <a:t>)</a:t>
            </a:r>
          </a:p>
          <a:p>
            <a:pPr marL="460375" lvl="1" indent="-230188">
              <a:spcBef>
                <a:spcPts val="600"/>
              </a:spcBef>
            </a:pPr>
            <a:r>
              <a:rPr lang="en-US" sz="1800" dirty="0"/>
              <a:t>2,168 MW = 9,042 MW – 6,874 MW</a:t>
            </a:r>
          </a:p>
          <a:p>
            <a:pPr marL="287338" indent="-287338">
              <a:spcBef>
                <a:spcPts val="600"/>
              </a:spcBef>
            </a:pPr>
            <a:r>
              <a:rPr lang="en-US" sz="1800" b="1" dirty="0"/>
              <a:t>This slide illustrates how woefully ineffective that the current PGRR115 process has been in getting Large Loads approved</a:t>
            </a:r>
          </a:p>
        </p:txBody>
      </p:sp>
      <p:sp>
        <p:nvSpPr>
          <p:cNvPr id="12" name="Footer Placeholder 8">
            <a:extLst>
              <a:ext uri="{FF2B5EF4-FFF2-40B4-BE49-F238E27FC236}">
                <a16:creationId xmlns:a16="http://schemas.microsoft.com/office/drawing/2014/main" id="{0AEF4218-8714-112F-84E1-E3DEE13CDE9C}"/>
              </a:ext>
            </a:extLst>
          </p:cNvPr>
          <p:cNvSpPr>
            <a:spLocks noGrp="1"/>
          </p:cNvSpPr>
          <p:nvPr/>
        </p:nvSpPr>
        <p:spPr>
          <a:xfrm>
            <a:off x="684474" y="6400800"/>
            <a:ext cx="93391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Source: March TAC Report</a:t>
            </a:r>
          </a:p>
        </p:txBody>
      </p:sp>
    </p:spTree>
    <p:extLst>
      <p:ext uri="{BB962C8B-B14F-4D97-AF65-F5344CB8AC3E}">
        <p14:creationId xmlns:p14="http://schemas.microsoft.com/office/powerpoint/2010/main" val="12293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9E99A-BCF8-5037-F9AE-852251A328B9}"/>
            </a:ext>
          </a:extLst>
        </p:cNvPr>
        <p:cNvGrpSpPr/>
        <p:nvPr/>
      </p:nvGrpSpPr>
      <p:grpSpPr>
        <a:xfrm>
          <a:off x="0" y="0"/>
          <a:ext cx="0" cy="0"/>
          <a:chOff x="0" y="0"/>
          <a:chExt cx="0" cy="0"/>
        </a:xfrm>
      </p:grpSpPr>
      <p:pic>
        <p:nvPicPr>
          <p:cNvPr id="6" name="Picture 5" descr="A graph of a project&#10;&#10;AI-generated content may be incorrect.">
            <a:extLst>
              <a:ext uri="{FF2B5EF4-FFF2-40B4-BE49-F238E27FC236}">
                <a16:creationId xmlns:a16="http://schemas.microsoft.com/office/drawing/2014/main" id="{6549E44E-2171-B6F7-D98F-C57BCE848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73" y="1288052"/>
            <a:ext cx="9039483" cy="5079869"/>
          </a:xfrm>
          <a:prstGeom prst="rect">
            <a:avLst/>
          </a:prstGeom>
        </p:spPr>
      </p:pic>
      <p:sp>
        <p:nvSpPr>
          <p:cNvPr id="2" name="Title 1">
            <a:extLst>
              <a:ext uri="{FF2B5EF4-FFF2-40B4-BE49-F238E27FC236}">
                <a16:creationId xmlns:a16="http://schemas.microsoft.com/office/drawing/2014/main" id="{C563C0BA-5104-783B-E94F-BEEFEDC7549D}"/>
              </a:ext>
            </a:extLst>
          </p:cNvPr>
          <p:cNvSpPr>
            <a:spLocks noGrp="1"/>
          </p:cNvSpPr>
          <p:nvPr>
            <p:ph type="title"/>
          </p:nvPr>
        </p:nvSpPr>
        <p:spPr>
          <a:xfrm>
            <a:off x="1633691" y="624110"/>
            <a:ext cx="10271797" cy="1280890"/>
          </a:xfrm>
        </p:spPr>
        <p:txBody>
          <a:bodyPr>
            <a:noAutofit/>
          </a:bodyPr>
          <a:lstStyle/>
          <a:p>
            <a:r>
              <a:rPr lang="en-US" dirty="0" err="1"/>
              <a:t>Dimensionalizing</a:t>
            </a:r>
            <a:r>
              <a:rPr lang="en-US" dirty="0"/>
              <a:t> The Scope of the Concern</a:t>
            </a:r>
            <a:endParaRPr lang="en-US" b="1" baseline="30000" dirty="0"/>
          </a:p>
        </p:txBody>
      </p:sp>
      <p:sp>
        <p:nvSpPr>
          <p:cNvPr id="5" name="Content Placeholder 2">
            <a:extLst>
              <a:ext uri="{FF2B5EF4-FFF2-40B4-BE49-F238E27FC236}">
                <a16:creationId xmlns:a16="http://schemas.microsoft.com/office/drawing/2014/main" id="{85EBE70E-14F4-8534-0E64-DC7454D347DF}"/>
              </a:ext>
            </a:extLst>
          </p:cNvPr>
          <p:cNvSpPr txBox="1">
            <a:spLocks/>
          </p:cNvSpPr>
          <p:nvPr/>
        </p:nvSpPr>
        <p:spPr>
          <a:xfrm>
            <a:off x="7758259" y="1391931"/>
            <a:ext cx="4324014" cy="44725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7338" indent="-287338">
              <a:spcBef>
                <a:spcPts val="600"/>
              </a:spcBef>
            </a:pPr>
            <a:r>
              <a:rPr lang="en-US" sz="1800" b="1" dirty="0"/>
              <a:t>Graph Only Includes PGRR115 Review</a:t>
            </a:r>
            <a:endParaRPr lang="en-US" sz="1800" dirty="0"/>
          </a:p>
          <a:p>
            <a:pPr marL="460375" lvl="1" indent="-230188">
              <a:spcBef>
                <a:spcPts val="600"/>
              </a:spcBef>
            </a:pPr>
            <a:r>
              <a:rPr lang="en-US" sz="1800" dirty="0"/>
              <a:t>Notice all the “No Studies Submitted”</a:t>
            </a:r>
          </a:p>
          <a:p>
            <a:pPr marL="860425" lvl="2" indent="-230188">
              <a:spcBef>
                <a:spcPts val="600"/>
              </a:spcBef>
            </a:pPr>
            <a:r>
              <a:rPr lang="en-US" sz="1800" dirty="0"/>
              <a:t>~6 GW in 2026</a:t>
            </a:r>
          </a:p>
          <a:p>
            <a:pPr marL="860425" lvl="2" indent="-230188">
              <a:spcBef>
                <a:spcPts val="600"/>
              </a:spcBef>
            </a:pPr>
            <a:r>
              <a:rPr lang="en-US" sz="1800" dirty="0"/>
              <a:t>~27 GW in 2027</a:t>
            </a:r>
          </a:p>
          <a:p>
            <a:pPr marL="860425" lvl="2" indent="-230188">
              <a:spcBef>
                <a:spcPts val="600"/>
              </a:spcBef>
            </a:pPr>
            <a:r>
              <a:rPr lang="en-US" sz="1800" dirty="0"/>
              <a:t>~60 GW in 2028</a:t>
            </a:r>
          </a:p>
          <a:p>
            <a:pPr marL="860425" lvl="2" indent="-230188">
              <a:spcBef>
                <a:spcPts val="600"/>
              </a:spcBef>
            </a:pPr>
            <a:r>
              <a:rPr lang="en-US" sz="1800" dirty="0"/>
              <a:t>~27 GW in 2029</a:t>
            </a:r>
          </a:p>
          <a:p>
            <a:pPr marL="860425" lvl="2" indent="-230188">
              <a:spcBef>
                <a:spcPts val="600"/>
              </a:spcBef>
            </a:pPr>
            <a:r>
              <a:rPr lang="en-US" sz="1800" dirty="0"/>
              <a:t>~4 GW in 2030</a:t>
            </a:r>
          </a:p>
          <a:p>
            <a:pPr marL="860425" lvl="2" indent="-230188">
              <a:spcBef>
                <a:spcPts val="600"/>
              </a:spcBef>
            </a:pPr>
            <a:r>
              <a:rPr lang="en-US" sz="1800" dirty="0"/>
              <a:t>~124 GW Total for ‘26 thru ‘30 </a:t>
            </a:r>
          </a:p>
          <a:p>
            <a:pPr marL="460375" lvl="1" indent="-230188">
              <a:spcBef>
                <a:spcPts val="600"/>
              </a:spcBef>
            </a:pPr>
            <a:r>
              <a:rPr lang="en-US" sz="1800" dirty="0"/>
              <a:t>How many are included in LL RPG projects instead of PGRR115 studies?</a:t>
            </a:r>
          </a:p>
          <a:p>
            <a:pPr marL="460375" lvl="1" indent="-230188">
              <a:spcBef>
                <a:spcPts val="600"/>
              </a:spcBef>
            </a:pPr>
            <a:r>
              <a:rPr lang="en-US" sz="1800" dirty="0"/>
              <a:t>For any ’26 &amp; ’27 and many of the ‘28 LL RPG projects, will be excluded from Baseload by the current PGRR145 language</a:t>
            </a:r>
            <a:endParaRPr lang="en-US" sz="1800" b="1" dirty="0"/>
          </a:p>
        </p:txBody>
      </p:sp>
      <p:cxnSp>
        <p:nvCxnSpPr>
          <p:cNvPr id="8" name="Straight Connector 7">
            <a:extLst>
              <a:ext uri="{FF2B5EF4-FFF2-40B4-BE49-F238E27FC236}">
                <a16:creationId xmlns:a16="http://schemas.microsoft.com/office/drawing/2014/main" id="{941766AA-A80B-DCC2-647E-A54BA6E1DD48}"/>
              </a:ext>
            </a:extLst>
          </p:cNvPr>
          <p:cNvCxnSpPr/>
          <p:nvPr/>
        </p:nvCxnSpPr>
        <p:spPr>
          <a:xfrm>
            <a:off x="8354854" y="3848958"/>
            <a:ext cx="32155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Footer Placeholder 8">
            <a:extLst>
              <a:ext uri="{FF2B5EF4-FFF2-40B4-BE49-F238E27FC236}">
                <a16:creationId xmlns:a16="http://schemas.microsoft.com/office/drawing/2014/main" id="{0128A199-EA59-0A0A-0B27-BD31F929EE4B}"/>
              </a:ext>
            </a:extLst>
          </p:cNvPr>
          <p:cNvSpPr>
            <a:spLocks noGrp="1"/>
          </p:cNvSpPr>
          <p:nvPr/>
        </p:nvSpPr>
        <p:spPr>
          <a:xfrm>
            <a:off x="684474" y="6400800"/>
            <a:ext cx="93391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Source: March TAC Report</a:t>
            </a:r>
          </a:p>
        </p:txBody>
      </p:sp>
    </p:spTree>
    <p:extLst>
      <p:ext uri="{BB962C8B-B14F-4D97-AF65-F5344CB8AC3E}">
        <p14:creationId xmlns:p14="http://schemas.microsoft.com/office/powerpoint/2010/main" val="276212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FAA45-8D88-C44C-380B-938C6D844EDA}"/>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94FE10E-B627-F343-872E-966E458313B4}"/>
              </a:ext>
            </a:extLst>
          </p:cNvPr>
          <p:cNvSpPr txBox="1">
            <a:spLocks/>
          </p:cNvSpPr>
          <p:nvPr/>
        </p:nvSpPr>
        <p:spPr>
          <a:xfrm>
            <a:off x="1633691" y="1264555"/>
            <a:ext cx="10382874" cy="44725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7338" indent="-287338">
              <a:spcBef>
                <a:spcPts val="600"/>
              </a:spcBef>
            </a:pPr>
            <a:r>
              <a:rPr lang="en-US" sz="1800" b="1" dirty="0"/>
              <a:t>CPS Energy</a:t>
            </a:r>
            <a:endParaRPr lang="en-US" sz="1800" dirty="0"/>
          </a:p>
          <a:p>
            <a:pPr marL="460375" lvl="1" indent="-230188">
              <a:spcBef>
                <a:spcPts val="600"/>
              </a:spcBef>
            </a:pPr>
            <a:r>
              <a:rPr lang="en-US" sz="1600" dirty="0"/>
              <a:t>25RPG020 – 2,000 MW of Large Loads, ERCOT published 6/25/25, NO EIR completed yet</a:t>
            </a:r>
          </a:p>
          <a:p>
            <a:pPr marL="287338" indent="-287338">
              <a:spcBef>
                <a:spcPts val="600"/>
              </a:spcBef>
            </a:pPr>
            <a:r>
              <a:rPr lang="en-US" sz="1800" b="1" dirty="0"/>
              <a:t>Denton Municipal Electric</a:t>
            </a:r>
          </a:p>
          <a:p>
            <a:pPr marL="460375" lvl="1" indent="-230188">
              <a:spcBef>
                <a:spcPts val="600"/>
              </a:spcBef>
            </a:pPr>
            <a:r>
              <a:rPr lang="en-US" sz="1600" dirty="0"/>
              <a:t>26RPG005 – 575 MW of Large Loads, ERCOT published 2/12/26, NO EIR completed yet</a:t>
            </a:r>
          </a:p>
          <a:p>
            <a:pPr marL="287338" indent="-287338">
              <a:spcBef>
                <a:spcPts val="600"/>
              </a:spcBef>
            </a:pPr>
            <a:r>
              <a:rPr lang="en-US" sz="1800" b="1" dirty="0"/>
              <a:t>STEC</a:t>
            </a:r>
          </a:p>
          <a:p>
            <a:pPr marL="460375" lvl="1" indent="-230188">
              <a:spcBef>
                <a:spcPts val="600"/>
              </a:spcBef>
            </a:pPr>
            <a:r>
              <a:rPr lang="en-US" sz="1600" dirty="0"/>
              <a:t>25RPG016 – 1,150 MW of Large Loads, ERCOT Independent Review completed 3/19/26</a:t>
            </a:r>
          </a:p>
          <a:p>
            <a:pPr marL="460375" lvl="1" indent="-230188">
              <a:spcBef>
                <a:spcPts val="600"/>
              </a:spcBef>
            </a:pPr>
            <a:r>
              <a:rPr lang="en-US" sz="1600" dirty="0"/>
              <a:t>25RPG039 – 250 MW of Large Loads, ERCOT published 11/17/25</a:t>
            </a:r>
          </a:p>
          <a:p>
            <a:pPr marL="287338" indent="-287338">
              <a:spcBef>
                <a:spcPts val="600"/>
              </a:spcBef>
            </a:pPr>
            <a:r>
              <a:rPr lang="en-US" sz="1800" b="1" dirty="0"/>
              <a:t>LCRA</a:t>
            </a:r>
          </a:p>
          <a:p>
            <a:pPr marL="460375" lvl="1" indent="-230188">
              <a:spcBef>
                <a:spcPts val="600"/>
              </a:spcBef>
            </a:pPr>
            <a:r>
              <a:rPr lang="en-US" sz="1600" dirty="0"/>
              <a:t>26RPG001 – 2,500 MW of Large Loads, ERCOT published 1/29/26</a:t>
            </a:r>
          </a:p>
          <a:p>
            <a:pPr marL="287338" indent="-287338">
              <a:spcBef>
                <a:spcPts val="600"/>
              </a:spcBef>
            </a:pPr>
            <a:r>
              <a:rPr lang="en-US" sz="1800" b="1" dirty="0"/>
              <a:t>AEP</a:t>
            </a:r>
          </a:p>
          <a:p>
            <a:pPr marL="460375" lvl="1" indent="-230188">
              <a:spcBef>
                <a:spcPts val="600"/>
              </a:spcBef>
            </a:pPr>
            <a:r>
              <a:rPr lang="en-US" sz="1600" dirty="0"/>
              <a:t>26RPG004, 008, &amp; 009 – 26,396 MW of Large Loads, ERCOT published between 2/12/26 and 2/25/26</a:t>
            </a:r>
          </a:p>
          <a:p>
            <a:pPr marL="287338" indent="-287338">
              <a:spcBef>
                <a:spcPts val="600"/>
              </a:spcBef>
            </a:pPr>
            <a:r>
              <a:rPr lang="en-US" sz="1800" b="1" dirty="0"/>
              <a:t>Oncor</a:t>
            </a:r>
          </a:p>
          <a:p>
            <a:pPr marL="460375" lvl="1" indent="-230188">
              <a:spcBef>
                <a:spcPts val="600"/>
              </a:spcBef>
            </a:pPr>
            <a:r>
              <a:rPr lang="en-US" sz="1600" dirty="0"/>
              <a:t>25RPG004 – 4,046 MW of Large Loads, ERCOT Independent Review completed 3/19/26</a:t>
            </a:r>
          </a:p>
          <a:p>
            <a:pPr marL="460375" lvl="1" indent="-230188">
              <a:spcBef>
                <a:spcPts val="600"/>
              </a:spcBef>
            </a:pPr>
            <a:r>
              <a:rPr lang="en-US" sz="1600" dirty="0"/>
              <a:t>25RPG038, 040, 041, 042, 043 – 14,000 MW of Large Loads, ERCOT published between 11/4/25 and 11/17/25</a:t>
            </a:r>
            <a:endParaRPr lang="en-US" sz="1800" dirty="0"/>
          </a:p>
        </p:txBody>
      </p:sp>
      <p:sp>
        <p:nvSpPr>
          <p:cNvPr id="2" name="Title 1">
            <a:extLst>
              <a:ext uri="{FF2B5EF4-FFF2-40B4-BE49-F238E27FC236}">
                <a16:creationId xmlns:a16="http://schemas.microsoft.com/office/drawing/2014/main" id="{FA32E359-2593-88C0-7C58-A6AB75DCB6B5}"/>
              </a:ext>
            </a:extLst>
          </p:cNvPr>
          <p:cNvSpPr>
            <a:spLocks noGrp="1"/>
          </p:cNvSpPr>
          <p:nvPr>
            <p:ph type="title"/>
          </p:nvPr>
        </p:nvSpPr>
        <p:spPr>
          <a:xfrm>
            <a:off x="1633691" y="624110"/>
            <a:ext cx="10558309" cy="640445"/>
          </a:xfrm>
        </p:spPr>
        <p:txBody>
          <a:bodyPr>
            <a:noAutofit/>
          </a:bodyPr>
          <a:lstStyle/>
          <a:p>
            <a:r>
              <a:rPr lang="en-US" dirty="0"/>
              <a:t>High Level Qualitative Review of Excluded LL RPGs</a:t>
            </a:r>
            <a:endParaRPr lang="en-US" b="1" baseline="30000" dirty="0"/>
          </a:p>
        </p:txBody>
      </p:sp>
      <p:sp>
        <p:nvSpPr>
          <p:cNvPr id="4" name="Footer Placeholder 8">
            <a:extLst>
              <a:ext uri="{FF2B5EF4-FFF2-40B4-BE49-F238E27FC236}">
                <a16:creationId xmlns:a16="http://schemas.microsoft.com/office/drawing/2014/main" id="{F3DB5374-8E52-6AAA-64FC-185F9317AD54}"/>
              </a:ext>
            </a:extLst>
          </p:cNvPr>
          <p:cNvSpPr>
            <a:spLocks noGrp="1"/>
          </p:cNvSpPr>
          <p:nvPr/>
        </p:nvSpPr>
        <p:spPr>
          <a:xfrm>
            <a:off x="1476244" y="6377566"/>
            <a:ext cx="93391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Note: it is entirely possible that some small portion (&lt;3,710 MW) of this 50,917 MW total may already be included in the ERCOT Planning Studies Approved on the prior slides</a:t>
            </a:r>
          </a:p>
        </p:txBody>
      </p:sp>
      <p:sp>
        <p:nvSpPr>
          <p:cNvPr id="3" name="Title 1">
            <a:extLst>
              <a:ext uri="{FF2B5EF4-FFF2-40B4-BE49-F238E27FC236}">
                <a16:creationId xmlns:a16="http://schemas.microsoft.com/office/drawing/2014/main" id="{0A044886-4C8D-9EE3-B7C4-8F05BC9271CD}"/>
              </a:ext>
            </a:extLst>
          </p:cNvPr>
          <p:cNvSpPr txBox="1">
            <a:spLocks/>
          </p:cNvSpPr>
          <p:nvPr/>
        </p:nvSpPr>
        <p:spPr>
          <a:xfrm>
            <a:off x="1476244" y="5998415"/>
            <a:ext cx="10271797" cy="47095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i="1" dirty="0"/>
              <a:t>6 TSPs have 14 RPGs</a:t>
            </a:r>
            <a:r>
              <a:rPr lang="en-US" sz="2400" i="1" dirty="0">
                <a:sym typeface="Wingdings" pitchFamily="2" charset="2"/>
              </a:rPr>
              <a:t> ~</a:t>
            </a:r>
            <a:r>
              <a:rPr lang="en-US" sz="2400" i="1" dirty="0"/>
              <a:t>50,900 MW of Large Load Excluded by PGRR145</a:t>
            </a:r>
            <a:endParaRPr lang="en-US" sz="2400" i="1" baseline="30000" dirty="0"/>
          </a:p>
        </p:txBody>
      </p:sp>
    </p:spTree>
    <p:extLst>
      <p:ext uri="{BB962C8B-B14F-4D97-AF65-F5344CB8AC3E}">
        <p14:creationId xmlns:p14="http://schemas.microsoft.com/office/powerpoint/2010/main" val="54893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E6929-40C6-FA25-AEF6-2752051F59D3}"/>
            </a:ext>
          </a:extLst>
        </p:cNvPr>
        <p:cNvGrpSpPr/>
        <p:nvPr/>
      </p:nvGrpSpPr>
      <p:grpSpPr>
        <a:xfrm>
          <a:off x="0" y="0"/>
          <a:ext cx="0" cy="0"/>
          <a:chOff x="0" y="0"/>
          <a:chExt cx="0" cy="0"/>
        </a:xfrm>
      </p:grpSpPr>
      <p:pic>
        <p:nvPicPr>
          <p:cNvPr id="6" name="Picture 5" descr="A graph of a project distribution&#10;&#10;AI-generated content may be incorrect.">
            <a:extLst>
              <a:ext uri="{FF2B5EF4-FFF2-40B4-BE49-F238E27FC236}">
                <a16:creationId xmlns:a16="http://schemas.microsoft.com/office/drawing/2014/main" id="{80107731-7284-E4E8-8CD1-A7405AF3B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7" y="1119218"/>
            <a:ext cx="9039483" cy="5098929"/>
          </a:xfrm>
          <a:prstGeom prst="rect">
            <a:avLst/>
          </a:prstGeom>
        </p:spPr>
      </p:pic>
      <p:sp>
        <p:nvSpPr>
          <p:cNvPr id="2" name="Title 1">
            <a:extLst>
              <a:ext uri="{FF2B5EF4-FFF2-40B4-BE49-F238E27FC236}">
                <a16:creationId xmlns:a16="http://schemas.microsoft.com/office/drawing/2014/main" id="{25508A52-97D0-5325-E154-C5760DE5BC8D}"/>
              </a:ext>
            </a:extLst>
          </p:cNvPr>
          <p:cNvSpPr>
            <a:spLocks noGrp="1"/>
          </p:cNvSpPr>
          <p:nvPr>
            <p:ph type="title"/>
          </p:nvPr>
        </p:nvSpPr>
        <p:spPr>
          <a:xfrm>
            <a:off x="1633691" y="624110"/>
            <a:ext cx="10271797" cy="1280890"/>
          </a:xfrm>
        </p:spPr>
        <p:txBody>
          <a:bodyPr>
            <a:noAutofit/>
          </a:bodyPr>
          <a:lstStyle/>
          <a:p>
            <a:r>
              <a:rPr lang="en-US" dirty="0"/>
              <a:t>Comparing LL RPGs to Respective TSP Totals</a:t>
            </a:r>
            <a:endParaRPr lang="en-US" b="1" baseline="30000" dirty="0"/>
          </a:p>
        </p:txBody>
      </p:sp>
      <p:sp>
        <p:nvSpPr>
          <p:cNvPr id="7" name="Content Placeholder 2">
            <a:extLst>
              <a:ext uri="{FF2B5EF4-FFF2-40B4-BE49-F238E27FC236}">
                <a16:creationId xmlns:a16="http://schemas.microsoft.com/office/drawing/2014/main" id="{A232549C-846B-64AF-52F7-1C3CBDED82A8}"/>
              </a:ext>
            </a:extLst>
          </p:cNvPr>
          <p:cNvSpPr txBox="1">
            <a:spLocks/>
          </p:cNvSpPr>
          <p:nvPr/>
        </p:nvSpPr>
        <p:spPr>
          <a:xfrm>
            <a:off x="914400" y="1852779"/>
            <a:ext cx="4216047" cy="213787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7338" indent="-287338">
              <a:spcBef>
                <a:spcPts val="600"/>
              </a:spcBef>
            </a:pPr>
            <a:r>
              <a:rPr lang="en-US" sz="1600" b="1" dirty="0"/>
              <a:t>CPS Energy – 2,000 MW</a:t>
            </a:r>
            <a:r>
              <a:rPr lang="en-US" sz="1600" b="1" dirty="0">
                <a:sym typeface="Wingdings" pitchFamily="2" charset="2"/>
              </a:rPr>
              <a:t> </a:t>
            </a:r>
            <a:endParaRPr lang="en-US" sz="1600" dirty="0"/>
          </a:p>
          <a:p>
            <a:pPr marL="287338" indent="-287338">
              <a:spcBef>
                <a:spcPts val="600"/>
              </a:spcBef>
            </a:pPr>
            <a:endParaRPr lang="en-US" b="1" dirty="0"/>
          </a:p>
          <a:p>
            <a:pPr marL="287338" indent="-287338">
              <a:spcBef>
                <a:spcPts val="600"/>
              </a:spcBef>
            </a:pPr>
            <a:endParaRPr lang="en-US" sz="800" b="1" dirty="0"/>
          </a:p>
          <a:p>
            <a:pPr marL="287338" indent="-287338">
              <a:spcBef>
                <a:spcPts val="600"/>
              </a:spcBef>
            </a:pPr>
            <a:endParaRPr lang="en-US" sz="1800" b="1" dirty="0"/>
          </a:p>
          <a:p>
            <a:pPr marL="287338" indent="-287338">
              <a:spcBef>
                <a:spcPts val="600"/>
              </a:spcBef>
            </a:pPr>
            <a:r>
              <a:rPr lang="en-US" sz="1600" b="1" dirty="0"/>
              <a:t>DME – 575 MW</a:t>
            </a:r>
          </a:p>
          <a:p>
            <a:pPr marL="287338" indent="-287338">
              <a:spcBef>
                <a:spcPts val="600"/>
              </a:spcBef>
            </a:pPr>
            <a:r>
              <a:rPr lang="en-US" sz="1600" b="1" dirty="0"/>
              <a:t>STEC – 1,400 MW</a:t>
            </a:r>
            <a:endParaRPr lang="en-US" sz="1600" b="1" dirty="0">
              <a:sym typeface="Wingdings" pitchFamily="2" charset="2"/>
            </a:endParaRPr>
          </a:p>
          <a:p>
            <a:pPr marL="287338" indent="-287338">
              <a:spcBef>
                <a:spcPts val="600"/>
              </a:spcBef>
            </a:pPr>
            <a:endParaRPr lang="en-US" sz="1000" b="1" dirty="0">
              <a:sym typeface="Wingdings" pitchFamily="2" charset="2"/>
            </a:endParaRPr>
          </a:p>
          <a:p>
            <a:pPr marL="287338" indent="-287338">
              <a:spcBef>
                <a:spcPts val="600"/>
              </a:spcBef>
            </a:pPr>
            <a:endParaRPr lang="en-US" sz="2400" b="1" dirty="0"/>
          </a:p>
          <a:p>
            <a:pPr marL="287338" indent="-287338">
              <a:spcBef>
                <a:spcPts val="600"/>
              </a:spcBef>
            </a:pPr>
            <a:r>
              <a:rPr lang="en-US" sz="1600" b="1" dirty="0"/>
              <a:t>LCRA – 2,500 MW</a:t>
            </a:r>
          </a:p>
          <a:p>
            <a:pPr marL="287338" indent="-287338">
              <a:spcBef>
                <a:spcPts val="600"/>
              </a:spcBef>
            </a:pPr>
            <a:r>
              <a:rPr lang="en-US" sz="1600" b="1" dirty="0"/>
              <a:t>AEP – 26,400 MW</a:t>
            </a:r>
            <a:endParaRPr lang="en-US" sz="1600" dirty="0"/>
          </a:p>
          <a:p>
            <a:pPr marL="287338" indent="-287338">
              <a:spcBef>
                <a:spcPts val="600"/>
              </a:spcBef>
            </a:pPr>
            <a:r>
              <a:rPr lang="en-US" sz="1600" b="1" dirty="0"/>
              <a:t>Oncor – 18,050 MW</a:t>
            </a:r>
          </a:p>
          <a:p>
            <a:pPr marL="287338" indent="-287338">
              <a:spcBef>
                <a:spcPts val="600"/>
              </a:spcBef>
            </a:pPr>
            <a:r>
              <a:rPr lang="en-US" sz="1600" b="1" dirty="0"/>
              <a:t>Total – 50,925 MW</a:t>
            </a:r>
          </a:p>
        </p:txBody>
      </p:sp>
      <p:cxnSp>
        <p:nvCxnSpPr>
          <p:cNvPr id="10" name="Straight Arrow Connector 9">
            <a:extLst>
              <a:ext uri="{FF2B5EF4-FFF2-40B4-BE49-F238E27FC236}">
                <a16:creationId xmlns:a16="http://schemas.microsoft.com/office/drawing/2014/main" id="{25F0037E-3894-07CC-75A6-4AA865DC1B33}"/>
              </a:ext>
            </a:extLst>
          </p:cNvPr>
          <p:cNvCxnSpPr/>
          <p:nvPr/>
        </p:nvCxnSpPr>
        <p:spPr>
          <a:xfrm>
            <a:off x="3439597" y="2016523"/>
            <a:ext cx="551063" cy="48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A55D61-CDE6-291D-8575-C9297DD6C6EB}"/>
              </a:ext>
            </a:extLst>
          </p:cNvPr>
          <p:cNvCxnSpPr>
            <a:cxnSpLocks/>
          </p:cNvCxnSpPr>
          <p:nvPr/>
        </p:nvCxnSpPr>
        <p:spPr>
          <a:xfrm>
            <a:off x="2658605" y="3186773"/>
            <a:ext cx="1332055" cy="59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48CD538-A59F-6753-5792-8406C90D6CAD}"/>
              </a:ext>
            </a:extLst>
          </p:cNvPr>
          <p:cNvCxnSpPr>
            <a:cxnSpLocks/>
          </p:cNvCxnSpPr>
          <p:nvPr/>
        </p:nvCxnSpPr>
        <p:spPr>
          <a:xfrm>
            <a:off x="2840090" y="3494863"/>
            <a:ext cx="11505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AF6F7CA-8262-D40F-3835-257603EA2C42}"/>
              </a:ext>
            </a:extLst>
          </p:cNvPr>
          <p:cNvCxnSpPr>
            <a:cxnSpLocks/>
          </p:cNvCxnSpPr>
          <p:nvPr/>
        </p:nvCxnSpPr>
        <p:spPr>
          <a:xfrm>
            <a:off x="2864312" y="4488995"/>
            <a:ext cx="1083958" cy="119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F25786B-5A7E-92BF-ECBB-4771B01348AD}"/>
              </a:ext>
            </a:extLst>
          </p:cNvPr>
          <p:cNvCxnSpPr>
            <a:cxnSpLocks/>
          </p:cNvCxnSpPr>
          <p:nvPr/>
        </p:nvCxnSpPr>
        <p:spPr>
          <a:xfrm>
            <a:off x="2840090" y="4796056"/>
            <a:ext cx="1053680" cy="96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50143DA-6889-1022-D5FB-3AD06854F91C}"/>
              </a:ext>
            </a:extLst>
          </p:cNvPr>
          <p:cNvCxnSpPr>
            <a:cxnSpLocks/>
          </p:cNvCxnSpPr>
          <p:nvPr/>
        </p:nvCxnSpPr>
        <p:spPr>
          <a:xfrm>
            <a:off x="3022423" y="5106669"/>
            <a:ext cx="9258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5535A19-77EC-C4D8-67AA-37706C787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967" y="5703824"/>
            <a:ext cx="9039483" cy="469499"/>
          </a:xfrm>
          <a:prstGeom prst="rect">
            <a:avLst/>
          </a:prstGeom>
        </p:spPr>
      </p:pic>
      <p:pic>
        <p:nvPicPr>
          <p:cNvPr id="25" name="Picture 24">
            <a:extLst>
              <a:ext uri="{FF2B5EF4-FFF2-40B4-BE49-F238E27FC236}">
                <a16:creationId xmlns:a16="http://schemas.microsoft.com/office/drawing/2014/main" id="{F49FC155-9EFD-FD45-10F3-D55B644CE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605" y="5753689"/>
            <a:ext cx="9039483" cy="469499"/>
          </a:xfrm>
          <a:prstGeom prst="rect">
            <a:avLst/>
          </a:prstGeom>
        </p:spPr>
      </p:pic>
      <p:pic>
        <p:nvPicPr>
          <p:cNvPr id="29" name="Picture 28">
            <a:extLst>
              <a:ext uri="{FF2B5EF4-FFF2-40B4-BE49-F238E27FC236}">
                <a16:creationId xmlns:a16="http://schemas.microsoft.com/office/drawing/2014/main" id="{6FFBE792-0631-60F4-F902-38771BC7C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050" y="5328815"/>
            <a:ext cx="6147851" cy="336070"/>
          </a:xfrm>
          <a:prstGeom prst="rect">
            <a:avLst/>
          </a:prstGeom>
        </p:spPr>
      </p:pic>
      <p:sp>
        <p:nvSpPr>
          <p:cNvPr id="30" name="TextBox 29">
            <a:extLst>
              <a:ext uri="{FF2B5EF4-FFF2-40B4-BE49-F238E27FC236}">
                <a16:creationId xmlns:a16="http://schemas.microsoft.com/office/drawing/2014/main" id="{838FA0B0-B35B-FF3C-E499-F71AE6B58744}"/>
              </a:ext>
            </a:extLst>
          </p:cNvPr>
          <p:cNvSpPr txBox="1"/>
          <p:nvPr/>
        </p:nvSpPr>
        <p:spPr>
          <a:xfrm>
            <a:off x="8528348" y="4893847"/>
            <a:ext cx="833656" cy="276999"/>
          </a:xfrm>
          <a:prstGeom prst="rect">
            <a:avLst/>
          </a:prstGeom>
          <a:noFill/>
        </p:spPr>
        <p:txBody>
          <a:bodyPr wrap="square" rtlCol="0">
            <a:spAutoFit/>
          </a:bodyPr>
          <a:lstStyle/>
          <a:p>
            <a:pPr algn="ctr"/>
            <a:r>
              <a:rPr lang="en-US" sz="1200" dirty="0">
                <a:solidFill>
                  <a:schemeClr val="bg1"/>
                </a:solidFill>
              </a:rPr>
              <a:t>~6 GW</a:t>
            </a:r>
          </a:p>
        </p:txBody>
      </p:sp>
      <p:sp>
        <p:nvSpPr>
          <p:cNvPr id="31" name="TextBox 30">
            <a:extLst>
              <a:ext uri="{FF2B5EF4-FFF2-40B4-BE49-F238E27FC236}">
                <a16:creationId xmlns:a16="http://schemas.microsoft.com/office/drawing/2014/main" id="{98514971-C9B9-7705-B496-2B413891755B}"/>
              </a:ext>
            </a:extLst>
          </p:cNvPr>
          <p:cNvSpPr txBox="1"/>
          <p:nvPr/>
        </p:nvSpPr>
        <p:spPr>
          <a:xfrm>
            <a:off x="6344690" y="4893847"/>
            <a:ext cx="833656" cy="276999"/>
          </a:xfrm>
          <a:prstGeom prst="rect">
            <a:avLst/>
          </a:prstGeom>
          <a:noFill/>
        </p:spPr>
        <p:txBody>
          <a:bodyPr wrap="square" rtlCol="0">
            <a:spAutoFit/>
          </a:bodyPr>
          <a:lstStyle/>
          <a:p>
            <a:pPr algn="ctr"/>
            <a:r>
              <a:rPr lang="en-US" sz="1200" dirty="0">
                <a:solidFill>
                  <a:schemeClr val="bg1"/>
                </a:solidFill>
              </a:rPr>
              <a:t>~22 GW</a:t>
            </a:r>
          </a:p>
        </p:txBody>
      </p:sp>
      <p:sp>
        <p:nvSpPr>
          <p:cNvPr id="32" name="TextBox 31">
            <a:extLst>
              <a:ext uri="{FF2B5EF4-FFF2-40B4-BE49-F238E27FC236}">
                <a16:creationId xmlns:a16="http://schemas.microsoft.com/office/drawing/2014/main" id="{27026564-B8DB-76BA-005F-979DFA4F0554}"/>
              </a:ext>
            </a:extLst>
          </p:cNvPr>
          <p:cNvSpPr txBox="1"/>
          <p:nvPr/>
        </p:nvSpPr>
        <p:spPr>
          <a:xfrm>
            <a:off x="5679172" y="4665763"/>
            <a:ext cx="833656" cy="276999"/>
          </a:xfrm>
          <a:prstGeom prst="rect">
            <a:avLst/>
          </a:prstGeom>
          <a:noFill/>
        </p:spPr>
        <p:txBody>
          <a:bodyPr wrap="square" rtlCol="0">
            <a:spAutoFit/>
          </a:bodyPr>
          <a:lstStyle/>
          <a:p>
            <a:pPr algn="ctr"/>
            <a:r>
              <a:rPr lang="en-US" sz="1200" dirty="0">
                <a:solidFill>
                  <a:schemeClr val="bg1"/>
                </a:solidFill>
              </a:rPr>
              <a:t>~11 GW</a:t>
            </a:r>
          </a:p>
        </p:txBody>
      </p:sp>
      <p:sp>
        <p:nvSpPr>
          <p:cNvPr id="33" name="TextBox 32">
            <a:extLst>
              <a:ext uri="{FF2B5EF4-FFF2-40B4-BE49-F238E27FC236}">
                <a16:creationId xmlns:a16="http://schemas.microsoft.com/office/drawing/2014/main" id="{DC98AFBE-4AF8-1B2B-0964-AF9C16EE39EB}"/>
              </a:ext>
            </a:extLst>
          </p:cNvPr>
          <p:cNvSpPr txBox="1"/>
          <p:nvPr/>
        </p:nvSpPr>
        <p:spPr>
          <a:xfrm>
            <a:off x="7577104" y="4673846"/>
            <a:ext cx="833656" cy="276999"/>
          </a:xfrm>
          <a:prstGeom prst="rect">
            <a:avLst/>
          </a:prstGeom>
          <a:noFill/>
        </p:spPr>
        <p:txBody>
          <a:bodyPr wrap="square" rtlCol="0">
            <a:spAutoFit/>
          </a:bodyPr>
          <a:lstStyle/>
          <a:p>
            <a:pPr algn="ctr"/>
            <a:r>
              <a:rPr lang="en-US" sz="1200" dirty="0">
                <a:solidFill>
                  <a:schemeClr val="bg1"/>
                </a:solidFill>
              </a:rPr>
              <a:t>~15 GW</a:t>
            </a:r>
          </a:p>
        </p:txBody>
      </p:sp>
      <p:sp>
        <p:nvSpPr>
          <p:cNvPr id="34" name="TextBox 33">
            <a:extLst>
              <a:ext uri="{FF2B5EF4-FFF2-40B4-BE49-F238E27FC236}">
                <a16:creationId xmlns:a16="http://schemas.microsoft.com/office/drawing/2014/main" id="{AF05CDF8-7A27-CB1F-C01B-FC63550D663E}"/>
              </a:ext>
            </a:extLst>
          </p:cNvPr>
          <p:cNvSpPr txBox="1"/>
          <p:nvPr/>
        </p:nvSpPr>
        <p:spPr>
          <a:xfrm>
            <a:off x="4624137" y="1892200"/>
            <a:ext cx="1012619" cy="276999"/>
          </a:xfrm>
          <a:prstGeom prst="rect">
            <a:avLst/>
          </a:prstGeom>
          <a:noFill/>
        </p:spPr>
        <p:txBody>
          <a:bodyPr wrap="square" rtlCol="0">
            <a:spAutoFit/>
          </a:bodyPr>
          <a:lstStyle/>
          <a:p>
            <a:pPr algn="ctr"/>
            <a:r>
              <a:rPr lang="en-US" sz="1200" dirty="0">
                <a:sym typeface="Wingdings" pitchFamily="2" charset="2"/>
              </a:rPr>
              <a:t> </a:t>
            </a:r>
            <a:r>
              <a:rPr lang="en-US" sz="1200" dirty="0"/>
              <a:t>~2.5 GW</a:t>
            </a:r>
          </a:p>
        </p:txBody>
      </p:sp>
      <p:sp>
        <p:nvSpPr>
          <p:cNvPr id="35" name="TextBox 34">
            <a:extLst>
              <a:ext uri="{FF2B5EF4-FFF2-40B4-BE49-F238E27FC236}">
                <a16:creationId xmlns:a16="http://schemas.microsoft.com/office/drawing/2014/main" id="{782D6F3C-2C6C-E38F-A049-55267461B817}"/>
              </a:ext>
            </a:extLst>
          </p:cNvPr>
          <p:cNvSpPr txBox="1"/>
          <p:nvPr/>
        </p:nvSpPr>
        <p:spPr>
          <a:xfrm>
            <a:off x="4845516" y="3048273"/>
            <a:ext cx="833656" cy="276999"/>
          </a:xfrm>
          <a:prstGeom prst="rect">
            <a:avLst/>
          </a:prstGeom>
          <a:noFill/>
        </p:spPr>
        <p:txBody>
          <a:bodyPr wrap="square" rtlCol="0">
            <a:spAutoFit/>
          </a:bodyPr>
          <a:lstStyle/>
          <a:p>
            <a:pPr algn="ctr"/>
            <a:r>
              <a:rPr lang="en-US" sz="1200" dirty="0">
                <a:solidFill>
                  <a:schemeClr val="bg1"/>
                </a:solidFill>
              </a:rPr>
              <a:t>~6.5 GW</a:t>
            </a:r>
          </a:p>
        </p:txBody>
      </p:sp>
      <p:sp>
        <p:nvSpPr>
          <p:cNvPr id="36" name="TextBox 35">
            <a:extLst>
              <a:ext uri="{FF2B5EF4-FFF2-40B4-BE49-F238E27FC236}">
                <a16:creationId xmlns:a16="http://schemas.microsoft.com/office/drawing/2014/main" id="{80C65D5C-7F2D-498F-40BC-C72ADEDA04AF}"/>
              </a:ext>
            </a:extLst>
          </p:cNvPr>
          <p:cNvSpPr txBox="1"/>
          <p:nvPr/>
        </p:nvSpPr>
        <p:spPr>
          <a:xfrm>
            <a:off x="4114950" y="3048273"/>
            <a:ext cx="833656" cy="276999"/>
          </a:xfrm>
          <a:prstGeom prst="rect">
            <a:avLst/>
          </a:prstGeom>
          <a:noFill/>
        </p:spPr>
        <p:txBody>
          <a:bodyPr wrap="square" rtlCol="0">
            <a:spAutoFit/>
          </a:bodyPr>
          <a:lstStyle/>
          <a:p>
            <a:pPr algn="ctr"/>
            <a:r>
              <a:rPr lang="en-US" sz="1200" dirty="0">
                <a:solidFill>
                  <a:schemeClr val="bg1"/>
                </a:solidFill>
              </a:rPr>
              <a:t>~3 GW</a:t>
            </a:r>
          </a:p>
        </p:txBody>
      </p:sp>
      <p:sp>
        <p:nvSpPr>
          <p:cNvPr id="37" name="TextBox 36">
            <a:extLst>
              <a:ext uri="{FF2B5EF4-FFF2-40B4-BE49-F238E27FC236}">
                <a16:creationId xmlns:a16="http://schemas.microsoft.com/office/drawing/2014/main" id="{16DC2B2B-A117-E3D5-BB14-FA5652805488}"/>
              </a:ext>
            </a:extLst>
          </p:cNvPr>
          <p:cNvSpPr txBox="1"/>
          <p:nvPr/>
        </p:nvSpPr>
        <p:spPr>
          <a:xfrm>
            <a:off x="4855742" y="3273800"/>
            <a:ext cx="833656" cy="276999"/>
          </a:xfrm>
          <a:prstGeom prst="rect">
            <a:avLst/>
          </a:prstGeom>
          <a:noFill/>
        </p:spPr>
        <p:txBody>
          <a:bodyPr wrap="square" rtlCol="0">
            <a:spAutoFit/>
          </a:bodyPr>
          <a:lstStyle/>
          <a:p>
            <a:pPr algn="ctr"/>
            <a:r>
              <a:rPr lang="en-US" sz="1200" dirty="0">
                <a:solidFill>
                  <a:schemeClr val="bg1"/>
                </a:solidFill>
              </a:rPr>
              <a:t>~9 GW</a:t>
            </a:r>
          </a:p>
        </p:txBody>
      </p:sp>
      <p:sp>
        <p:nvSpPr>
          <p:cNvPr id="38" name="TextBox 37">
            <a:extLst>
              <a:ext uri="{FF2B5EF4-FFF2-40B4-BE49-F238E27FC236}">
                <a16:creationId xmlns:a16="http://schemas.microsoft.com/office/drawing/2014/main" id="{FD4FBF90-4269-0708-69A1-C4F7F091A031}"/>
              </a:ext>
            </a:extLst>
          </p:cNvPr>
          <p:cNvSpPr txBox="1"/>
          <p:nvPr/>
        </p:nvSpPr>
        <p:spPr>
          <a:xfrm>
            <a:off x="4104724" y="3285555"/>
            <a:ext cx="833656" cy="276999"/>
          </a:xfrm>
          <a:prstGeom prst="rect">
            <a:avLst/>
          </a:prstGeom>
          <a:noFill/>
        </p:spPr>
        <p:txBody>
          <a:bodyPr wrap="square" rtlCol="0">
            <a:spAutoFit/>
          </a:bodyPr>
          <a:lstStyle/>
          <a:p>
            <a:pPr algn="ctr"/>
            <a:r>
              <a:rPr lang="en-US" sz="1200" dirty="0">
                <a:solidFill>
                  <a:schemeClr val="bg1"/>
                </a:solidFill>
              </a:rPr>
              <a:t>~3 GW</a:t>
            </a:r>
          </a:p>
        </p:txBody>
      </p:sp>
      <p:cxnSp>
        <p:nvCxnSpPr>
          <p:cNvPr id="39" name="Straight Connector 38">
            <a:extLst>
              <a:ext uri="{FF2B5EF4-FFF2-40B4-BE49-F238E27FC236}">
                <a16:creationId xmlns:a16="http://schemas.microsoft.com/office/drawing/2014/main" id="{5EF8358B-DC3A-042F-D91C-976E0F30F1BC}"/>
              </a:ext>
            </a:extLst>
          </p:cNvPr>
          <p:cNvCxnSpPr>
            <a:cxnSpLocks/>
          </p:cNvCxnSpPr>
          <p:nvPr/>
        </p:nvCxnSpPr>
        <p:spPr>
          <a:xfrm>
            <a:off x="1017346" y="5340926"/>
            <a:ext cx="29309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D7EAF166-5829-C0C3-6A8F-E8C8ACADC54C}"/>
              </a:ext>
            </a:extLst>
          </p:cNvPr>
          <p:cNvSpPr txBox="1">
            <a:spLocks/>
          </p:cNvSpPr>
          <p:nvPr/>
        </p:nvSpPr>
        <p:spPr>
          <a:xfrm>
            <a:off x="914400" y="5788906"/>
            <a:ext cx="10155290" cy="47095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i="1" dirty="0"/>
              <a:t>CPS, AEP, &amp; Oncor it represents 91% of the ~50.9 GW total and ~82% of their “No Studies Submitted” and “Under ERCOT Review” categories</a:t>
            </a:r>
            <a:endParaRPr lang="en-US" sz="2400" i="1" baseline="30000" dirty="0"/>
          </a:p>
        </p:txBody>
      </p:sp>
    </p:spTree>
    <p:extLst>
      <p:ext uri="{BB962C8B-B14F-4D97-AF65-F5344CB8AC3E}">
        <p14:creationId xmlns:p14="http://schemas.microsoft.com/office/powerpoint/2010/main" val="256226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A7C7-15FB-BB4F-774E-6C0262347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B9CE2-F5A7-BB15-D25F-D5EDD36B0492}"/>
              </a:ext>
            </a:extLst>
          </p:cNvPr>
          <p:cNvSpPr>
            <a:spLocks noGrp="1"/>
          </p:cNvSpPr>
          <p:nvPr>
            <p:ph type="title"/>
          </p:nvPr>
        </p:nvSpPr>
        <p:spPr>
          <a:xfrm>
            <a:off x="1633691" y="624110"/>
            <a:ext cx="10271797" cy="1280890"/>
          </a:xfrm>
        </p:spPr>
        <p:txBody>
          <a:bodyPr>
            <a:noAutofit/>
          </a:bodyPr>
          <a:lstStyle/>
          <a:p>
            <a:r>
              <a:rPr lang="en-US" dirty="0"/>
              <a:t>PGRR145 - Eolic Development Partners Comments</a:t>
            </a:r>
            <a:endParaRPr lang="en-US" b="1" baseline="30000" dirty="0"/>
          </a:p>
        </p:txBody>
      </p:sp>
      <p:sp>
        <p:nvSpPr>
          <p:cNvPr id="3" name="Content Placeholder 2">
            <a:extLst>
              <a:ext uri="{FF2B5EF4-FFF2-40B4-BE49-F238E27FC236}">
                <a16:creationId xmlns:a16="http://schemas.microsoft.com/office/drawing/2014/main" id="{63718E69-0EA7-2726-B8DE-5F4A437691F5}"/>
              </a:ext>
            </a:extLst>
          </p:cNvPr>
          <p:cNvSpPr>
            <a:spLocks noGrp="1"/>
          </p:cNvSpPr>
          <p:nvPr>
            <p:ph idx="1"/>
          </p:nvPr>
        </p:nvSpPr>
        <p:spPr>
          <a:xfrm>
            <a:off x="1633691" y="1341120"/>
            <a:ext cx="9875034" cy="4472566"/>
          </a:xfrm>
        </p:spPr>
        <p:txBody>
          <a:bodyPr/>
          <a:lstStyle/>
          <a:p>
            <a:pPr>
              <a:spcBef>
                <a:spcPts val="600"/>
              </a:spcBef>
            </a:pPr>
            <a:r>
              <a:rPr lang="en-US" sz="1800" b="1" dirty="0"/>
              <a:t>Concern #1 </a:t>
            </a:r>
            <a:r>
              <a:rPr lang="en-US" sz="1800" dirty="0"/>
              <a:t>- it is extremely important to respect and leverage the tremendous amount of work that TSPs have invested into developing RPG proposals for Large Load Integration</a:t>
            </a:r>
          </a:p>
          <a:p>
            <a:pPr lvl="1">
              <a:spcBef>
                <a:spcPts val="600"/>
              </a:spcBef>
            </a:pPr>
            <a:r>
              <a:rPr lang="en-US" sz="1800" dirty="0"/>
              <a:t>Most of these RPG proposals were being worked on by TSPs well before ERCOT’s announcement of PGRR115’s effective date or the initiation of the batch process</a:t>
            </a:r>
          </a:p>
          <a:p>
            <a:pPr>
              <a:spcBef>
                <a:spcPts val="600"/>
              </a:spcBef>
            </a:pPr>
            <a:r>
              <a:rPr lang="en-US" sz="1800" dirty="0"/>
              <a:t>Each of the TSPs who commented, suggested key edits to Section 9.2.1.4:</a:t>
            </a:r>
          </a:p>
          <a:p>
            <a:pPr lvl="1">
              <a:spcBef>
                <a:spcPts val="600"/>
              </a:spcBef>
            </a:pPr>
            <a:r>
              <a:rPr lang="en-US" sz="1800" b="1" dirty="0"/>
              <a:t>Center Point Energy </a:t>
            </a:r>
            <a:r>
              <a:rPr lang="en-US" sz="1800" dirty="0"/>
              <a:t>– replaced “ERCOT’s sole discretion” statement, with one that </a:t>
            </a:r>
            <a:r>
              <a:rPr lang="en-US" sz="1800" u="sng" dirty="0"/>
              <a:t>emphasized ERCOT collaborating</a:t>
            </a:r>
            <a:r>
              <a:rPr lang="en-US" sz="1800" dirty="0"/>
              <a:t> with the Interconnecting </a:t>
            </a:r>
            <a:r>
              <a:rPr lang="en-US" sz="1800" u="sng" dirty="0"/>
              <a:t>TSP</a:t>
            </a:r>
            <a:r>
              <a:rPr lang="en-US" sz="1800" dirty="0"/>
              <a:t> and/or Interconnecting </a:t>
            </a:r>
            <a:r>
              <a:rPr lang="en-US" sz="1800" u="sng" dirty="0"/>
              <a:t>DSP</a:t>
            </a:r>
          </a:p>
          <a:p>
            <a:pPr lvl="1">
              <a:spcBef>
                <a:spcPts val="600"/>
              </a:spcBef>
            </a:pPr>
            <a:r>
              <a:rPr lang="en-US" sz="1800" b="1" dirty="0"/>
              <a:t>Oncor</a:t>
            </a:r>
            <a:r>
              <a:rPr lang="en-US" sz="1800" dirty="0"/>
              <a:t> – </a:t>
            </a:r>
            <a:r>
              <a:rPr lang="en-US" sz="1800" u="sng" dirty="0"/>
              <a:t>extended the window of ERCOT RPG</a:t>
            </a:r>
            <a:r>
              <a:rPr lang="en-US" sz="1800" dirty="0"/>
              <a:t> Acceptance and ERCOT Endorsement out to </a:t>
            </a:r>
            <a:r>
              <a:rPr lang="en-US" sz="1800" u="sng" dirty="0"/>
              <a:t>July 10, 2026</a:t>
            </a:r>
          </a:p>
          <a:p>
            <a:pPr lvl="1">
              <a:spcBef>
                <a:spcPts val="600"/>
              </a:spcBef>
            </a:pPr>
            <a:r>
              <a:rPr lang="en-US" sz="1800" b="1" dirty="0"/>
              <a:t>AEP</a:t>
            </a:r>
            <a:r>
              <a:rPr lang="en-US" sz="1800" dirty="0"/>
              <a:t> – emphasized </a:t>
            </a:r>
            <a:r>
              <a:rPr lang="en-US" sz="1800" u="sng" dirty="0"/>
              <a:t>ERCOT collaboration</a:t>
            </a:r>
            <a:r>
              <a:rPr lang="en-US" sz="1800" dirty="0"/>
              <a:t> with the Interconnecting </a:t>
            </a:r>
            <a:r>
              <a:rPr lang="en-US" sz="1800" u="sng" dirty="0"/>
              <a:t>TSP</a:t>
            </a:r>
            <a:r>
              <a:rPr lang="en-US" sz="1800" dirty="0"/>
              <a:t> and/or Interconnecting </a:t>
            </a:r>
            <a:r>
              <a:rPr lang="en-US" sz="1800" u="sng" dirty="0"/>
              <a:t>DSP</a:t>
            </a:r>
            <a:r>
              <a:rPr lang="en-US" sz="1800" dirty="0"/>
              <a:t> and </a:t>
            </a:r>
            <a:r>
              <a:rPr lang="en-US" sz="1800" u="sng" dirty="0"/>
              <a:t>extending the window for RPG submission out to July 10, 2026</a:t>
            </a:r>
          </a:p>
          <a:p>
            <a:pPr>
              <a:spcBef>
                <a:spcPts val="600"/>
              </a:spcBef>
            </a:pPr>
            <a:r>
              <a:rPr lang="en-US" sz="1800" dirty="0"/>
              <a:t>For this reason, for inclusion as Base Load in Section 9.2.1.4, </a:t>
            </a:r>
            <a:r>
              <a:rPr lang="en-US" sz="1800" b="1" dirty="0"/>
              <a:t>Eolic suggested edits</a:t>
            </a:r>
            <a:r>
              <a:rPr lang="en-US" sz="1800" dirty="0"/>
              <a:t> that included all Regional Planning Group (RPG) proposals which were submitted prior to March 4, 2026, where:</a:t>
            </a:r>
          </a:p>
          <a:p>
            <a:pPr lvl="1">
              <a:spcBef>
                <a:spcPts val="600"/>
              </a:spcBef>
            </a:pPr>
            <a:r>
              <a:rPr lang="en-US" sz="1800" dirty="0"/>
              <a:t>A Large Load contributed to establishing the reliability need for the RPG project, </a:t>
            </a:r>
            <a:r>
              <a:rPr lang="en-US" sz="1800" u="sng" dirty="0"/>
              <a:t>and</a:t>
            </a:r>
            <a:endParaRPr lang="en-US" sz="1800" b="1" u="sng" dirty="0"/>
          </a:p>
          <a:p>
            <a:pPr lvl="1">
              <a:spcBef>
                <a:spcPts val="600"/>
              </a:spcBef>
            </a:pPr>
            <a:r>
              <a:rPr lang="en-US" sz="1800" dirty="0"/>
              <a:t>The Large Load was also included in the ERCOT 2026 RTP (meant to respects the PUCT 58480 rule)</a:t>
            </a:r>
          </a:p>
        </p:txBody>
      </p:sp>
      <p:sp>
        <p:nvSpPr>
          <p:cNvPr id="4" name="Footer Placeholder 8">
            <a:extLst>
              <a:ext uri="{FF2B5EF4-FFF2-40B4-BE49-F238E27FC236}">
                <a16:creationId xmlns:a16="http://schemas.microsoft.com/office/drawing/2014/main" id="{C257F4FC-2C72-644B-FBE1-90F920B7774D}"/>
              </a:ext>
            </a:extLst>
          </p:cNvPr>
          <p:cNvSpPr>
            <a:spLocks noGrp="1"/>
          </p:cNvSpPr>
          <p:nvPr/>
        </p:nvSpPr>
        <p:spPr>
          <a:xfrm>
            <a:off x="914400" y="6400800"/>
            <a:ext cx="857963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Proprietary &amp; Confidential</a:t>
            </a:r>
          </a:p>
        </p:txBody>
      </p:sp>
    </p:spTree>
    <p:extLst>
      <p:ext uri="{BB962C8B-B14F-4D97-AF65-F5344CB8AC3E}">
        <p14:creationId xmlns:p14="http://schemas.microsoft.com/office/powerpoint/2010/main" val="52584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94C30-E008-B774-4865-BCF9AB378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817F9-8C53-8234-5C63-FD4A9B3D7699}"/>
              </a:ext>
            </a:extLst>
          </p:cNvPr>
          <p:cNvSpPr>
            <a:spLocks noGrp="1"/>
          </p:cNvSpPr>
          <p:nvPr>
            <p:ph type="title"/>
          </p:nvPr>
        </p:nvSpPr>
        <p:spPr>
          <a:xfrm>
            <a:off x="1633691" y="624110"/>
            <a:ext cx="10271797" cy="1280890"/>
          </a:xfrm>
        </p:spPr>
        <p:txBody>
          <a:bodyPr>
            <a:noAutofit/>
          </a:bodyPr>
          <a:lstStyle/>
          <a:p>
            <a:r>
              <a:rPr lang="en-US" dirty="0"/>
              <a:t>PGRR145 - Eolic Development Partners Comments</a:t>
            </a:r>
            <a:endParaRPr lang="en-US" b="1" baseline="30000" dirty="0"/>
          </a:p>
        </p:txBody>
      </p:sp>
      <p:sp>
        <p:nvSpPr>
          <p:cNvPr id="3" name="Content Placeholder 2">
            <a:extLst>
              <a:ext uri="{FF2B5EF4-FFF2-40B4-BE49-F238E27FC236}">
                <a16:creationId xmlns:a16="http://schemas.microsoft.com/office/drawing/2014/main" id="{5E503FFF-32DC-C714-F660-A7E5E17ACC62}"/>
              </a:ext>
            </a:extLst>
          </p:cNvPr>
          <p:cNvSpPr>
            <a:spLocks noGrp="1"/>
          </p:cNvSpPr>
          <p:nvPr>
            <p:ph idx="1"/>
          </p:nvPr>
        </p:nvSpPr>
        <p:spPr>
          <a:xfrm>
            <a:off x="1300630" y="1438010"/>
            <a:ext cx="10271797" cy="4472566"/>
          </a:xfrm>
        </p:spPr>
        <p:txBody>
          <a:bodyPr/>
          <a:lstStyle/>
          <a:p>
            <a:pPr>
              <a:spcBef>
                <a:spcPts val="600"/>
              </a:spcBef>
            </a:pPr>
            <a:r>
              <a:rPr lang="en-US" sz="1800" b="1" dirty="0"/>
              <a:t>Concern #2 </a:t>
            </a:r>
            <a:r>
              <a:rPr lang="en-US" sz="1800" dirty="0"/>
              <a:t>– it is highly beneficial to leverage the upcoming 2026 ERCOT RTP as a way to accelerate the integration of Large Loads that contribute to establishing the reliability need for the RTP project</a:t>
            </a:r>
          </a:p>
          <a:p>
            <a:pPr lvl="1">
              <a:spcBef>
                <a:spcPts val="600"/>
              </a:spcBef>
            </a:pPr>
            <a:r>
              <a:rPr lang="en-US" sz="1800" dirty="0"/>
              <a:t>All Large Loads included in the 2026 RTP, meet the higher standard of the PUCT 58480 rule</a:t>
            </a:r>
          </a:p>
          <a:p>
            <a:pPr lvl="1">
              <a:spcBef>
                <a:spcPts val="600"/>
              </a:spcBef>
            </a:pPr>
            <a:r>
              <a:rPr lang="en-US" sz="1800" dirty="0"/>
              <a:t>The 2026 ERCOT RTP is calendared sufficiently in front of Batch Zero that it will identify all needed transmission upgrades required to serve the PUCT 58480 compliant Large Loads</a:t>
            </a:r>
          </a:p>
          <a:p>
            <a:pPr lvl="1">
              <a:spcBef>
                <a:spcPts val="600"/>
              </a:spcBef>
            </a:pPr>
            <a:r>
              <a:rPr lang="en-US" sz="1800" dirty="0"/>
              <a:t>For any Legacy Interconnection Agreement that have met the Requirements of Section 9.10 </a:t>
            </a:r>
            <a:r>
              <a:rPr lang="en-US" sz="1800" u="sng" dirty="0"/>
              <a:t>and</a:t>
            </a:r>
            <a:r>
              <a:rPr lang="en-US" sz="1800" dirty="0"/>
              <a:t> was included in the 2026 ERCOT RTP, there should be no reason not to also include it as baseload in Batch Zero</a:t>
            </a:r>
          </a:p>
          <a:p>
            <a:pPr lvl="1">
              <a:spcBef>
                <a:spcPts val="600"/>
              </a:spcBef>
            </a:pPr>
            <a:r>
              <a:rPr lang="en-US" sz="1800" dirty="0"/>
              <a:t>ERCOT previously recognized the value of utilizing RTP for this in their 2/3/26 presentation</a:t>
            </a:r>
          </a:p>
          <a:p>
            <a:pPr>
              <a:spcBef>
                <a:spcPts val="600"/>
              </a:spcBef>
            </a:pPr>
            <a:r>
              <a:rPr lang="en-US" sz="1800" dirty="0"/>
              <a:t>For this reason, for inclusion as Base Load in Section 9.2.1.4, </a:t>
            </a:r>
            <a:r>
              <a:rPr lang="en-US" sz="1800" b="1" dirty="0"/>
              <a:t>Eolic suggested edits</a:t>
            </a:r>
            <a:r>
              <a:rPr lang="en-US" sz="1800" dirty="0"/>
              <a:t> that include all Large Loads which:</a:t>
            </a:r>
          </a:p>
          <a:p>
            <a:pPr lvl="1">
              <a:spcBef>
                <a:spcPts val="600"/>
              </a:spcBef>
            </a:pPr>
            <a:r>
              <a:rPr lang="en-US" sz="1800" dirty="0"/>
              <a:t>Meet the requirements of Section 9.10 (Legacy Interconnection Agreement &amp; Responsibilities), and</a:t>
            </a:r>
          </a:p>
          <a:p>
            <a:pPr lvl="1">
              <a:spcBef>
                <a:spcPts val="600"/>
              </a:spcBef>
            </a:pPr>
            <a:r>
              <a:rPr lang="en-US" sz="1800" dirty="0"/>
              <a:t>The Large Load was also included in the ERCOT 2026 RTP (meant to respects the PUCT 58480 rule)</a:t>
            </a:r>
          </a:p>
        </p:txBody>
      </p:sp>
      <p:sp>
        <p:nvSpPr>
          <p:cNvPr id="4" name="Footer Placeholder 8">
            <a:extLst>
              <a:ext uri="{FF2B5EF4-FFF2-40B4-BE49-F238E27FC236}">
                <a16:creationId xmlns:a16="http://schemas.microsoft.com/office/drawing/2014/main" id="{C9C75C31-6CA6-73E2-01C5-FDE3F8804413}"/>
              </a:ext>
            </a:extLst>
          </p:cNvPr>
          <p:cNvSpPr>
            <a:spLocks noGrp="1"/>
          </p:cNvSpPr>
          <p:nvPr/>
        </p:nvSpPr>
        <p:spPr>
          <a:xfrm>
            <a:off x="914400" y="6400800"/>
            <a:ext cx="857963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Proprietary &amp; Confidential</a:t>
            </a:r>
          </a:p>
        </p:txBody>
      </p:sp>
    </p:spTree>
    <p:extLst>
      <p:ext uri="{BB962C8B-B14F-4D97-AF65-F5344CB8AC3E}">
        <p14:creationId xmlns:p14="http://schemas.microsoft.com/office/powerpoint/2010/main" val="188855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B258A-FE98-DC82-2248-4583724D723B}"/>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EBE8F2-CEC7-66C9-9479-9E6B30CE73A5}"/>
              </a:ext>
            </a:extLst>
          </p:cNvPr>
          <p:cNvSpPr txBox="1">
            <a:spLocks/>
          </p:cNvSpPr>
          <p:nvPr/>
        </p:nvSpPr>
        <p:spPr>
          <a:xfrm>
            <a:off x="1633691" y="1264555"/>
            <a:ext cx="10382874" cy="44725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7338" indent="-287338">
              <a:spcBef>
                <a:spcPts val="600"/>
              </a:spcBef>
            </a:pPr>
            <a:r>
              <a:rPr lang="en-US" sz="1800" b="1" dirty="0"/>
              <a:t>ERCOT Feedback In Prior Discussions</a:t>
            </a:r>
            <a:endParaRPr lang="en-US" sz="1800" dirty="0"/>
          </a:p>
          <a:p>
            <a:pPr marL="460375" lvl="1" indent="-230188">
              <a:spcBef>
                <a:spcPts val="600"/>
              </a:spcBef>
            </a:pPr>
            <a:r>
              <a:rPr lang="en-US" sz="1600" dirty="0"/>
              <a:t>Concern that LL RPG proposals determine a “End State” load serving capability, but not all the intermediate Quarter / Year load serving capability</a:t>
            </a:r>
          </a:p>
          <a:p>
            <a:pPr marL="460375" lvl="1" indent="-230188">
              <a:spcBef>
                <a:spcPts val="600"/>
              </a:spcBef>
            </a:pPr>
            <a:r>
              <a:rPr lang="en-US" sz="1600" dirty="0"/>
              <a:t>Said differently, there is still a need for a “Load Commissioning Plan” for these LL RPGs</a:t>
            </a:r>
          </a:p>
          <a:p>
            <a:pPr marL="287338" indent="-287338">
              <a:spcBef>
                <a:spcPts val="600"/>
              </a:spcBef>
            </a:pPr>
            <a:r>
              <a:rPr lang="en-US" sz="1800" b="1" dirty="0"/>
              <a:t>TSP Feedback in these PGRR145 Comments</a:t>
            </a:r>
          </a:p>
          <a:p>
            <a:pPr marL="460375" lvl="1" indent="-230188">
              <a:spcBef>
                <a:spcPts val="600"/>
              </a:spcBef>
            </a:pPr>
            <a:r>
              <a:rPr lang="en-US" sz="1600" dirty="0"/>
              <a:t>TSP Comments have requested that ERCOT collaborate with them on these RPGs</a:t>
            </a:r>
          </a:p>
          <a:p>
            <a:pPr marL="460375" lvl="1" indent="-230188">
              <a:spcBef>
                <a:spcPts val="600"/>
              </a:spcBef>
            </a:pPr>
            <a:r>
              <a:rPr lang="en-US" sz="1600" dirty="0"/>
              <a:t>TSP Comments have requested that ERCOT extend the date beyond 3/4/26 for LL RPGs for Batch Zero baseload</a:t>
            </a:r>
          </a:p>
          <a:p>
            <a:pPr marL="287338" indent="-287338">
              <a:spcBef>
                <a:spcPts val="600"/>
              </a:spcBef>
            </a:pPr>
            <a:r>
              <a:rPr lang="en-US" sz="1800" b="1" dirty="0"/>
              <a:t>Concluding Ask </a:t>
            </a:r>
            <a:r>
              <a:rPr lang="en-US" sz="1800" b="1" dirty="0">
                <a:sym typeface="Wingdings" pitchFamily="2" charset="2"/>
              </a:rPr>
              <a:t> </a:t>
            </a:r>
            <a:r>
              <a:rPr lang="en-US" sz="1800" b="1" dirty="0"/>
              <a:t>Proposed Solution path to a “Load Commissioning Plan” for LL RPGs</a:t>
            </a:r>
          </a:p>
          <a:p>
            <a:pPr marL="460375" lvl="1" indent="-230188">
              <a:spcBef>
                <a:spcPts val="600"/>
              </a:spcBef>
            </a:pPr>
            <a:r>
              <a:rPr lang="en-US" sz="1600" dirty="0"/>
              <a:t>ERCOT should extend the backend date for LL RPGs to early July 2026 </a:t>
            </a:r>
          </a:p>
          <a:p>
            <a:pPr marL="460375" lvl="1" indent="-230188">
              <a:spcBef>
                <a:spcPts val="600"/>
              </a:spcBef>
            </a:pPr>
            <a:r>
              <a:rPr lang="en-US" sz="1600" dirty="0"/>
              <a:t>ERCOT should collaborate with affected TSPs between now and early July 2026, to develop an agreed upon “Load Commissioning Plan” for these LL RPGs</a:t>
            </a:r>
          </a:p>
          <a:p>
            <a:pPr marL="460375" lvl="1" indent="-230188">
              <a:spcBef>
                <a:spcPts val="600"/>
              </a:spcBef>
            </a:pPr>
            <a:r>
              <a:rPr lang="en-US" sz="1600" dirty="0"/>
              <a:t>To the degree that a collaborative ERCOT / TSP LL RPG “Load Commissioning Plan” can be developed by early July 2026, then include these LL RPGs as baseload in Section 9.2.1.4</a:t>
            </a:r>
          </a:p>
        </p:txBody>
      </p:sp>
      <p:sp>
        <p:nvSpPr>
          <p:cNvPr id="2" name="Title 1">
            <a:extLst>
              <a:ext uri="{FF2B5EF4-FFF2-40B4-BE49-F238E27FC236}">
                <a16:creationId xmlns:a16="http://schemas.microsoft.com/office/drawing/2014/main" id="{60DD9999-C4DC-586A-E36A-242909190B69}"/>
              </a:ext>
            </a:extLst>
          </p:cNvPr>
          <p:cNvSpPr>
            <a:spLocks noGrp="1"/>
          </p:cNvSpPr>
          <p:nvPr>
            <p:ph type="title"/>
          </p:nvPr>
        </p:nvSpPr>
        <p:spPr>
          <a:xfrm>
            <a:off x="1633691" y="624110"/>
            <a:ext cx="10271797" cy="640445"/>
          </a:xfrm>
        </p:spPr>
        <p:txBody>
          <a:bodyPr>
            <a:noAutofit/>
          </a:bodyPr>
          <a:lstStyle/>
          <a:p>
            <a:r>
              <a:rPr lang="en-US" dirty="0"/>
              <a:t>Concluding Ask - Addressing ERCOT Concerns</a:t>
            </a:r>
            <a:endParaRPr lang="en-US" b="1" baseline="30000" dirty="0"/>
          </a:p>
        </p:txBody>
      </p:sp>
      <p:sp>
        <p:nvSpPr>
          <p:cNvPr id="4" name="Footer Placeholder 8">
            <a:extLst>
              <a:ext uri="{FF2B5EF4-FFF2-40B4-BE49-F238E27FC236}">
                <a16:creationId xmlns:a16="http://schemas.microsoft.com/office/drawing/2014/main" id="{390C3807-C5EB-3574-876B-28D51EA40913}"/>
              </a:ext>
            </a:extLst>
          </p:cNvPr>
          <p:cNvSpPr>
            <a:spLocks noGrp="1"/>
          </p:cNvSpPr>
          <p:nvPr/>
        </p:nvSpPr>
        <p:spPr>
          <a:xfrm>
            <a:off x="1476244" y="6377566"/>
            <a:ext cx="93391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Note: the 10X figure assumes that approximately another 1.35 GW will be processed through the PGRR115 process between now and then, which when added to the 3,710 MW that have already made it through the Planning Studies Approved status, this equates to approximately 5.1 GW, which is almost exactly 1/10</a:t>
            </a:r>
            <a:r>
              <a:rPr lang="en-US" sz="1000" baseline="30000" dirty="0"/>
              <a:t>th</a:t>
            </a:r>
            <a:r>
              <a:rPr lang="en-US" sz="1000" dirty="0"/>
              <a:t> of the quantity of LL RPGs</a:t>
            </a:r>
          </a:p>
        </p:txBody>
      </p:sp>
      <p:sp>
        <p:nvSpPr>
          <p:cNvPr id="3" name="Title 1">
            <a:extLst>
              <a:ext uri="{FF2B5EF4-FFF2-40B4-BE49-F238E27FC236}">
                <a16:creationId xmlns:a16="http://schemas.microsoft.com/office/drawing/2014/main" id="{82459BC0-F3F8-6B81-6E05-CF75CF849E8E}"/>
              </a:ext>
            </a:extLst>
          </p:cNvPr>
          <p:cNvSpPr txBox="1">
            <a:spLocks/>
          </p:cNvSpPr>
          <p:nvPr/>
        </p:nvSpPr>
        <p:spPr>
          <a:xfrm>
            <a:off x="1476244" y="5258956"/>
            <a:ext cx="10271797" cy="11186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i="1" dirty="0"/>
              <a:t>If ERCOT will collaborate with TSPs as they are requesting, then all the hard work of their LL RPGs will be respected, and ~10X the number of LL MWs can be included as Baseload in Batch Zero</a:t>
            </a:r>
            <a:endParaRPr lang="en-US" sz="2400" i="1" baseline="30000" dirty="0"/>
          </a:p>
        </p:txBody>
      </p:sp>
    </p:spTree>
    <p:extLst>
      <p:ext uri="{BB962C8B-B14F-4D97-AF65-F5344CB8AC3E}">
        <p14:creationId xmlns:p14="http://schemas.microsoft.com/office/powerpoint/2010/main" val="216740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0624C-720C-AC7B-7678-CD8E8E68F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055E-FA24-252A-FDF4-5A4519E3ACD9}"/>
              </a:ext>
            </a:extLst>
          </p:cNvPr>
          <p:cNvSpPr>
            <a:spLocks noGrp="1"/>
          </p:cNvSpPr>
          <p:nvPr>
            <p:ph type="title"/>
          </p:nvPr>
        </p:nvSpPr>
        <p:spPr/>
        <p:txBody>
          <a:bodyPr/>
          <a:lstStyle/>
          <a:p>
            <a:pPr algn="ctr"/>
            <a:r>
              <a:rPr lang="en-US" sz="2000">
                <a:ea typeface="Source Sans Pro"/>
              </a:rPr>
              <a:t>For Additional Information Contact:</a:t>
            </a:r>
            <a:br>
              <a:rPr lang="en-US" sz="2000">
                <a:ea typeface="Source Sans Pro"/>
              </a:rPr>
            </a:br>
            <a:r>
              <a:rPr lang="en-US" sz="2000">
                <a:ea typeface="Source Sans Pro"/>
              </a:rPr>
              <a:t> </a:t>
            </a:r>
            <a:br>
              <a:rPr lang="en-US" sz="2000">
                <a:ea typeface="Source Sans Pro"/>
              </a:rPr>
            </a:br>
            <a:r>
              <a:rPr lang="en-US" sz="2000" b="1">
                <a:ea typeface="Source Sans Pro"/>
              </a:rPr>
              <a:t>Shannon Caraway</a:t>
            </a:r>
            <a:br>
              <a:rPr lang="en-US" sz="2000">
                <a:ea typeface="Source Sans Pro"/>
              </a:rPr>
            </a:br>
            <a:r>
              <a:rPr lang="en-US" sz="2000">
                <a:ea typeface="Source Sans Pro"/>
              </a:rPr>
              <a:t>Eolic Development Partners, LLC </a:t>
            </a:r>
            <a:br>
              <a:rPr lang="en-US" sz="2000">
                <a:ea typeface="Source Sans Pro"/>
              </a:rPr>
            </a:br>
            <a:r>
              <a:rPr lang="en-US" sz="2000">
                <a:ea typeface="Source Sans Pro"/>
                <a:hlinkClick r:id="rId3"/>
              </a:rPr>
              <a:t>shannon.caraway@eolic.us</a:t>
            </a:r>
            <a:endParaRPr lang="en-US" sz="2000">
              <a:ea typeface="Source Sans Pro"/>
            </a:endParaRPr>
          </a:p>
        </p:txBody>
      </p:sp>
      <p:sp>
        <p:nvSpPr>
          <p:cNvPr id="3" name="Footer Placeholder 8">
            <a:extLst>
              <a:ext uri="{FF2B5EF4-FFF2-40B4-BE49-F238E27FC236}">
                <a16:creationId xmlns:a16="http://schemas.microsoft.com/office/drawing/2014/main" id="{516D7674-2CB7-ACFF-B993-B8D268F96C74}"/>
              </a:ext>
            </a:extLst>
          </p:cNvPr>
          <p:cNvSpPr>
            <a:spLocks noGrp="1"/>
          </p:cNvSpPr>
          <p:nvPr/>
        </p:nvSpPr>
        <p:spPr>
          <a:xfrm>
            <a:off x="914400" y="6400800"/>
            <a:ext cx="857963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Proprietary &amp; Confidential</a:t>
            </a:r>
          </a:p>
        </p:txBody>
      </p:sp>
    </p:spTree>
    <p:extLst>
      <p:ext uri="{BB962C8B-B14F-4D97-AF65-F5344CB8AC3E}">
        <p14:creationId xmlns:p14="http://schemas.microsoft.com/office/powerpoint/2010/main" val="421167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olic">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ource Sans Pro">
      <a:majorFont>
        <a:latin typeface="Source Sans Pro"/>
        <a:ea typeface=""/>
        <a:cs typeface=""/>
      </a:majorFont>
      <a:minorFont>
        <a:latin typeface="Source Sans Pro"/>
        <a:ea typeface=""/>
        <a:cs typeface=""/>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olic" id="{7C24FD06-1BFC-4426-932E-2449D6B79AAB}" vid="{A79FF710-B87E-42E3-AF22-9320069D49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al Documents" ma:contentTypeID="0x0101001AB44CBF74731B4E8DEBAD46FBBF92E6" ma:contentTypeVersion="41" ma:contentTypeDescription="EGA general documents." ma:contentTypeScope="" ma:versionID="cda1bfa2c1af1c2a7853a023fb1d3ab5">
  <xsd:schema xmlns:xsd="http://www.w3.org/2001/XMLSchema" xmlns:xs="http://www.w3.org/2001/XMLSchema" xmlns:p="http://schemas.microsoft.com/office/2006/metadata/properties" xmlns:ns1="http://schemas.microsoft.com/sharepoint/v3" xmlns:ns2="788c8dac-2b5c-4b93-bc13-a41769544384" xmlns:ns3="cb1b7cbf-6708-49d4-b5be-6aca134fe2cb" targetNamespace="http://schemas.microsoft.com/office/2006/metadata/properties" ma:root="true" ma:fieldsID="2838cf02f08e64d8848da7afd0e3997f" ns1:_="" ns2:_="" ns3:_="">
    <xsd:import namespace="http://schemas.microsoft.com/sharepoint/v3"/>
    <xsd:import namespace="788c8dac-2b5c-4b93-bc13-a41769544384"/>
    <xsd:import namespace="cb1b7cbf-6708-49d4-b5be-6aca134fe2c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1:DocumentSetDescription" minOccurs="0"/>
                <xsd:element ref="ns3:SharedWithUsers" minOccurs="0"/>
                <xsd:element ref="ns3:SharedWithDetails" minOccurs="0"/>
                <xsd:element ref="ns2:MediaServiceOCR" minOccurs="0"/>
                <xsd:element ref="ns2:Document_x0020_Owner" minOccurs="0"/>
                <xsd:element ref="ns2:ApprovalTerm" minOccurs="0"/>
                <xsd:element ref="ns2:Security" minOccurs="0"/>
                <xsd:element ref="ns2:MediaServiceDateTaken" minOccurs="0"/>
                <xsd:element ref="ns2:MediaServiceObjectDetectorVersions" minOccurs="0"/>
                <xsd:element ref="ns2:PUBLISH_x0020_TO_x0020_CUSTOMER_x003f_"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8c8dac-2b5c-4b93-bc13-a417695443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22b138b-9ea5-4ffe-a66d-9eb7d7a70f4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Document_x0020_Owner" ma:index="19" nillable="true" ma:displayName="Document Owner"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Term" ma:index="20" nillable="true" ma:displayName="Approval Term" ma:format="Dropdown" ma:hidden="true" ma:internalName="ApprovalTerm">
      <xsd:simpleType>
        <xsd:restriction base="dms:Choice">
          <xsd:enumeration value="Annual"/>
          <xsd:enumeration value="Evergreen"/>
        </xsd:restriction>
      </xsd:simpleType>
    </xsd:element>
    <xsd:element name="Security" ma:index="21" nillable="true" ma:displayName="Security" ma:default="Internal Proprietary" ma:description="-Internal Confidential-highly sensitive data to be shared only among a specific set of viewers&#10;-Internal Proprietary-internal document only&#10;-External Limited-can be shared with specific parties&#10;-External Public-can be shared freely with the public" ma:format="Dropdown" ma:internalName="Security">
      <xsd:simpleType>
        <xsd:restriction base="dms:Choice">
          <xsd:enumeration value="Internal Confidential"/>
          <xsd:enumeration value="Internal Proprietary"/>
          <xsd:enumeration value="External Limited"/>
          <xsd:enumeration value="External Public"/>
        </xsd:restriction>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PUBLISH_x0020_TO_x0020_CUSTOMER_x003f_" ma:index="24" nillable="true" ma:displayName="PUBLISH TO CUSTOMER?" ma:default="0" ma:internalName="PUBLISH_x0020_TO_x0020_CUSTOMER_x003f_">
      <xsd:simpleType>
        <xsd:restriction base="dms:Boolean"/>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b7cbf-6708-49d4-b5be-6aca134fe2c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496cdfc-e596-4e3f-9618-d75796b20d04}" ma:internalName="TaxCatchAll" ma:showField="CatchAllData" ma:web="cb1b7cbf-6708-49d4-b5be-6aca134fe2c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SetDescription xmlns="http://schemas.microsoft.com/sharepoint/v3" xsi:nil="true"/>
    <Document_x0020_Owner xmlns="788c8dac-2b5c-4b93-bc13-a41769544384">
      <UserInfo>
        <DisplayName>Peter Bryn</DisplayName>
        <AccountId>11</AccountId>
        <AccountType/>
      </UserInfo>
    </Document_x0020_Owner>
    <Security xmlns="788c8dac-2b5c-4b93-bc13-a41769544384">Internal Proprietary</Security>
    <TaxCatchAll xmlns="cb1b7cbf-6708-49d4-b5be-6aca134fe2cb" xsi:nil="true"/>
    <PUBLISH_x0020_TO_x0020_CUSTOMER_x003f_ xmlns="788c8dac-2b5c-4b93-bc13-a41769544384">false</PUBLISH_x0020_TO_x0020_CUSTOMER_x003f_>
    <ApprovalTerm xmlns="788c8dac-2b5c-4b93-bc13-a41769544384">Evergreen</ApprovalTerm>
    <lcf76f155ced4ddcb4097134ff3c332f xmlns="788c8dac-2b5c-4b93-bc13-a41769544384">
      <Terms xmlns="http://schemas.microsoft.com/office/infopath/2007/PartnerControls"/>
    </lcf76f155ced4ddcb4097134ff3c332f>
    <SharedWithUsers xmlns="cb1b7cbf-6708-49d4-b5be-6aca134fe2c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F8D18C-5F1A-438B-A4C5-337C1140C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8c8dac-2b5c-4b93-bc13-a41769544384"/>
    <ds:schemaRef ds:uri="cb1b7cbf-6708-49d4-b5be-6aca134fe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B30D35-C13A-4AB4-86BD-33F0F0977006}">
  <ds:schemaRefs>
    <ds:schemaRef ds:uri="http://www.w3.org/XML/1998/namespace"/>
    <ds:schemaRef ds:uri="http://purl.org/dc/elements/1.1/"/>
    <ds:schemaRef ds:uri="788c8dac-2b5c-4b93-bc13-a41769544384"/>
    <ds:schemaRef ds:uri="http://purl.org/dc/dcmitype/"/>
    <ds:schemaRef ds:uri="http://schemas.microsoft.com/office/2006/metadata/properties"/>
    <ds:schemaRef ds:uri="http://purl.org/dc/terms/"/>
    <ds:schemaRef ds:uri="http://schemas.microsoft.com/office/2006/documentManagement/types"/>
    <ds:schemaRef ds:uri="cb1b7cbf-6708-49d4-b5be-6aca134fe2cb"/>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BBCEB8ED-F1C3-4F79-992D-5CEE6F3423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Eolic</Template>
  <TotalTime>5781</TotalTime>
  <Words>1243</Words>
  <Application>Microsoft Macintosh PowerPoint</Application>
  <PresentationFormat>Widescreen</PresentationFormat>
  <Paragraphs>120</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Wingdings 3</vt:lpstr>
      <vt:lpstr>Calibri</vt:lpstr>
      <vt:lpstr>Wingdings</vt:lpstr>
      <vt:lpstr>Arial</vt:lpstr>
      <vt:lpstr>Source Sans Pro</vt:lpstr>
      <vt:lpstr>Eolic</vt:lpstr>
      <vt:lpstr>PGRR 145 Analysis &amp; Comments</vt:lpstr>
      <vt:lpstr>Dimensionalizing The Scope of the Concern</vt:lpstr>
      <vt:lpstr>Dimensionalizing The Scope of the Concern</vt:lpstr>
      <vt:lpstr>High Level Qualitative Review of Excluded LL RPGs</vt:lpstr>
      <vt:lpstr>Comparing LL RPGs to Respective TSP Totals</vt:lpstr>
      <vt:lpstr>PGRR145 - Eolic Development Partners Comments</vt:lpstr>
      <vt:lpstr>PGRR145 - Eolic Development Partners Comments</vt:lpstr>
      <vt:lpstr>Concluding Ask - Addressing ERCOT Concerns</vt:lpstr>
      <vt:lpstr>For Additional Information Contact:   Shannon Caraway Eolic Development Partners, LLC  shannon.caraway@eolic.us</vt:lpstr>
    </vt:vector>
  </TitlesOfParts>
  <Company>Eolic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Proposal</dc:title>
  <dc:creator>Peter Bryn</dc:creator>
  <cp:lastModifiedBy>Tanya Caraway</cp:lastModifiedBy>
  <cp:revision>32</cp:revision>
  <cp:lastPrinted>2026-03-24T02:59:04Z</cp:lastPrinted>
  <dcterms:created xsi:type="dcterms:W3CDTF">2022-08-20T17:47:50Z</dcterms:created>
  <dcterms:modified xsi:type="dcterms:W3CDTF">2026-03-24T12:01:42Z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0x0101001AB44CBF74731B4E8DEBAD46FBBF92E6</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_docset_NoMedatataSyncRequired">
    <vt:lpwstr>False</vt:lpwstr>
  </property>
  <property fmtid="{D5CDD505-2E9C-101B-9397-08002B2CF9AE}" pid="7" name="WorkstreamNumber">
    <vt:lpwstr>WKS-1023</vt:lpwstr>
  </property>
  <property fmtid="{D5CDD505-2E9C-101B-9397-08002B2CF9AE}" pid="8" name="MediaServiceImageTags">
    <vt:lpwstr/>
  </property>
  <property fmtid="{D5CDD505-2E9C-101B-9397-08002B2CF9AE}" pid="9" name="lcf76f155ced4ddcb4097134ff3c332f">
    <vt:lpwstr/>
  </property>
  <property fmtid="{D5CDD505-2E9C-101B-9397-08002B2CF9AE}" pid="10" name="TaxCatchAll">
    <vt:lpwstr/>
  </property>
  <property fmtid="{D5CDD505-2E9C-101B-9397-08002B2CF9AE}" pid="11" name="Workstream(s)">
    <vt:lpwstr/>
  </property>
  <property fmtid="{D5CDD505-2E9C-101B-9397-08002B2CF9AE}" pid="12" name="ControlledDocumentType">
    <vt:lpwstr>Business Plan</vt:lpwstr>
  </property>
  <property fmtid="{D5CDD505-2E9C-101B-9397-08002B2CF9AE}" pid="13" name="xd_ProgID">
    <vt:lpwstr/>
  </property>
  <property fmtid="{D5CDD505-2E9C-101B-9397-08002B2CF9AE}" pid="14" name="TemplateUrl">
    <vt:lpwstr/>
  </property>
  <property fmtid="{D5CDD505-2E9C-101B-9397-08002B2CF9AE}" pid="15" name="xd_Signature">
    <vt:bool>false</vt:bool>
  </property>
  <property fmtid="{D5CDD505-2E9C-101B-9397-08002B2CF9AE}" pid="16" name="SharedWithUsers">
    <vt:lpwstr/>
  </property>
  <property fmtid="{D5CDD505-2E9C-101B-9397-08002B2CF9AE}" pid="17" name="ApprovalTerm">
    <vt:lpwstr>Evergreen</vt:lpwstr>
  </property>
  <property fmtid="{D5CDD505-2E9C-101B-9397-08002B2CF9AE}" pid="18" name="c361bf1480ab46f1b81a75d3c117576d">
    <vt:lpwstr/>
  </property>
  <property fmtid="{D5CDD505-2E9C-101B-9397-08002B2CF9AE}" pid="19" name="Workstream_x0028_s_x0029_">
    <vt:lpwstr/>
  </property>
</Properties>
</file>