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2.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3.xml" ContentType="application/vnd.openxmlformats-officedocument.presentationml.notes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4.xml" ContentType="application/vnd.openxmlformats-officedocument.presentationml.notesSlid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charts/chart1.xml" ContentType="application/vnd.openxmlformats-officedocument.drawingml.chart+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charts/chart2.xml" ContentType="application/vnd.openxmlformats-officedocument.drawingml.chart+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notesSlides/notesSlide5.xml" ContentType="application/vnd.openxmlformats-officedocument.presentationml.notesSlide+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charts/chart3.xml" ContentType="application/vnd.openxmlformats-officedocument.drawingml.chart+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charts/chart4.xml" ContentType="application/vnd.openxmlformats-officedocument.drawingml.chart+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charts/chart5.xml" ContentType="application/vnd.openxmlformats-officedocument.drawingml.chart+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charts/chart6.xml" ContentType="application/vnd.openxmlformats-officedocument.drawingml.chart+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charts/chart7.xml" ContentType="application/vnd.openxmlformats-officedocument.drawingml.chart+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charts/chart8.xml" ContentType="application/vnd.openxmlformats-officedocument.drawingml.chart+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notesSlides/notesSlide6.xml" ContentType="application/vnd.openxmlformats-officedocument.presentationml.notesSlide+xml"/>
  <Override PartName="/ppt/tags/tag1053.xml" ContentType="application/vnd.openxmlformats-officedocument.presentationml.tags+xml"/>
  <Override PartName="/ppt/notesSlides/notesSlide7.xml" ContentType="application/vnd.openxmlformats-officedocument.presentationml.notesSlide+xml"/>
  <Override PartName="/ppt/theme/themeOverride1.xml" ContentType="application/vnd.openxmlformats-officedocument.themeOverride+xml"/>
  <Override PartName="/ppt/tags/tag105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71"/>
  </p:notesMasterIdLst>
  <p:handoutMasterIdLst>
    <p:handoutMasterId r:id="rId72"/>
  </p:handoutMasterIdLst>
  <p:sldIdLst>
    <p:sldId id="299" r:id="rId6"/>
    <p:sldId id="273" r:id="rId7"/>
    <p:sldId id="287" r:id="rId8"/>
    <p:sldId id="277" r:id="rId9"/>
    <p:sldId id="280" r:id="rId10"/>
    <p:sldId id="269" r:id="rId11"/>
    <p:sldId id="264" r:id="rId12"/>
    <p:sldId id="272" r:id="rId13"/>
    <p:sldId id="263" r:id="rId14"/>
    <p:sldId id="301" r:id="rId15"/>
    <p:sldId id="281" r:id="rId16"/>
    <p:sldId id="284" r:id="rId17"/>
    <p:sldId id="285" r:id="rId18"/>
    <p:sldId id="257" r:id="rId19"/>
    <p:sldId id="268" r:id="rId20"/>
    <p:sldId id="2147483645" r:id="rId21"/>
    <p:sldId id="2147483646" r:id="rId22"/>
    <p:sldId id="2147483647" r:id="rId23"/>
    <p:sldId id="256" r:id="rId24"/>
    <p:sldId id="283" r:id="rId25"/>
    <p:sldId id="286" r:id="rId26"/>
    <p:sldId id="288" r:id="rId27"/>
    <p:sldId id="289" r:id="rId28"/>
    <p:sldId id="290" r:id="rId29"/>
    <p:sldId id="297" r:id="rId30"/>
    <p:sldId id="304" r:id="rId31"/>
    <p:sldId id="266" r:id="rId32"/>
    <p:sldId id="267" r:id="rId33"/>
    <p:sldId id="2147483644" r:id="rId34"/>
    <p:sldId id="259" r:id="rId35"/>
    <p:sldId id="262" r:id="rId36"/>
    <p:sldId id="300" r:id="rId37"/>
    <p:sldId id="261" r:id="rId38"/>
    <p:sldId id="317" r:id="rId39"/>
    <p:sldId id="270" r:id="rId40"/>
    <p:sldId id="271" r:id="rId41"/>
    <p:sldId id="298" r:id="rId42"/>
    <p:sldId id="258" r:id="rId43"/>
    <p:sldId id="278" r:id="rId44"/>
    <p:sldId id="279" r:id="rId45"/>
    <p:sldId id="295" r:id="rId46"/>
    <p:sldId id="296" r:id="rId47"/>
    <p:sldId id="274" r:id="rId48"/>
    <p:sldId id="318" r:id="rId49"/>
    <p:sldId id="312" r:id="rId50"/>
    <p:sldId id="313" r:id="rId51"/>
    <p:sldId id="314" r:id="rId52"/>
    <p:sldId id="315" r:id="rId53"/>
    <p:sldId id="316" r:id="rId54"/>
    <p:sldId id="2147478830" r:id="rId55"/>
    <p:sldId id="2147478826" r:id="rId56"/>
    <p:sldId id="2147478827" r:id="rId57"/>
    <p:sldId id="2147478831" r:id="rId58"/>
    <p:sldId id="2147478829" r:id="rId59"/>
    <p:sldId id="282" r:id="rId60"/>
    <p:sldId id="276" r:id="rId61"/>
    <p:sldId id="292" r:id="rId62"/>
    <p:sldId id="275" r:id="rId63"/>
    <p:sldId id="320" r:id="rId64"/>
    <p:sldId id="324" r:id="rId65"/>
    <p:sldId id="265" r:id="rId66"/>
    <p:sldId id="260" r:id="rId67"/>
    <p:sldId id="291" r:id="rId68"/>
    <p:sldId id="294" r:id="rId69"/>
    <p:sldId id="293" r:id="rId70"/>
  </p:sldIdLst>
  <p:sldSz cx="12192000" cy="6858000"/>
  <p:notesSz cx="7102475" cy="9388475"/>
  <p:embeddedFontLst>
    <p:embeddedFont>
      <p:font typeface="Aptos Black" panose="020B0004020202020204" pitchFamily="34" charset="0"/>
      <p:bold r:id="rId73"/>
      <p:boldItalic r:id="rId74"/>
    </p:embeddedFont>
    <p:embeddedFont>
      <p:font typeface="Georgia" panose="02040502050405020303" pitchFamily="18" charset="0"/>
      <p:regular r:id="rId75"/>
      <p:bold r:id="rId76"/>
      <p:italic r:id="rId77"/>
      <p:boldItalic r:id="rId78"/>
    </p:embeddedFont>
    <p:embeddedFont>
      <p:font typeface="Segoe UI" panose="020B0502040204020203" pitchFamily="34" charset="0"/>
      <p:regular r:id="rId79"/>
      <p:bold r:id="rId80"/>
      <p:italic r:id="rId81"/>
      <p:boldItalic r:id="rId82"/>
    </p:embeddedFont>
  </p:embeddedFontLst>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DC88E50-52D5-C315-B518-599503BB2D2B}" name="Switzer, Christina" initials="SC" userId="S::christina.switzer@ercot.com::718fdc06-d185-42eb-a781-85958c100b82" providerId="AD"/>
  <p188:author id="{681943A9-36B9-8CCE-5BB5-53154F9E201A}" name="Springer, Agee" initials="AS" userId="S::Agee.Springer@ercot.com::c70aae34-03cc-4ca4-9dc9-ab0f1f0f7e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8200"/>
    <a:srgbClr val="00AEC7"/>
    <a:srgbClr val="7C858C"/>
    <a:srgbClr val="890C58"/>
    <a:srgbClr val="26D07C"/>
    <a:srgbClr val="99DFE9"/>
    <a:srgbClr val="685BC7"/>
    <a:srgbClr val="BFBFBF"/>
    <a:srgbClr val="CC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91565-E87B-5F51-9D65-369C2B264EB9}" v="146" dt="2026-03-24T03:41:38.430"/>
    <p1510:client id="{1A0B79A3-5E30-BD8B-8EFA-6BAE99194F2C}" v="10" dt="2026-03-23T14:31:11.296"/>
    <p1510:client id="{4308E71F-FACC-A30D-B1AF-E449F47059AD}" v="12" dt="2026-03-24T11:37:59.712"/>
    <p1510:client id="{633207C4-8752-EABB-718E-E34C6BADB3FA}" v="10" dt="2026-03-24T03:26:21.730"/>
    <p1510:client id="{71F02D8B-2F79-426B-AD97-0F5D2CA4C7C5}" v="6" dt="2026-03-23T16:23:18.149"/>
    <p1510:client id="{73E2927C-070C-BAEF-2934-1C6C7888E920}" v="20" dt="2026-03-24T08:39:01.786"/>
    <p1510:client id="{78F47D8A-B326-2AF3-F724-835F70741231}" v="1" dt="2026-03-23T16:37:56.431"/>
    <p1510:client id="{972069E4-B09D-9C70-6DB3-CAB8FBC829E3}" v="241" dt="2026-03-24T14:01:14.343"/>
    <p1510:client id="{A539EC4D-9844-436C-BB69-D810B039651E}" v="1336" dt="2026-03-24T03:17:48.616"/>
    <p1510:client id="{A8796E52-B0BC-84EB-10F1-D3A0C77595E5}" v="1609" dt="2026-03-24T02:32:26.206"/>
    <p1510:client id="{A882564C-EDA6-BC18-7CC5-A0FFAFB77829}" v="5" dt="2026-03-23T14:53:28.949"/>
    <p1510:client id="{A88B4DAF-96F2-DC5F-534C-9F2B14DDB794}" v="15" dt="2026-03-23T18:40:46.607"/>
    <p1510:client id="{AAB2D3F2-AADF-B1D6-5C75-9583FBF2B39E}" v="17" dt="2026-03-23T14:56:41.955"/>
    <p1510:client id="{B0BD2B82-D516-7666-F12D-5F9503D7995F}" v="5" dt="2026-03-23T21:47:31.310"/>
    <p1510:client id="{C29C1B9F-5FD1-93AE-FBA7-50101DA8BE6F}" v="5" dt="2026-03-23T22:06:10.239"/>
    <p1510:client id="{CDE18A89-0870-272E-3787-BCA23C25AFDE}" v="1" dt="2026-03-23T16:24:27.799"/>
    <p1510:client id="{D674C277-F3B9-4792-A20A-C63FB24F7AD6}" v="5" dt="2026-03-23T21:54:52.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3.fntdata"/><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4.fntdata"/><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font" Target="fonts/font10.fntdata"/><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116_BC1BD811.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117_E22F208F.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138_36C86A95.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139_73AFAFC4.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13A_F9305ED9.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13B_A514C867.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13C_F340BAB0.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7FFFED2A_2FB6830E.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383177570093455E-2"/>
          <c:y val="5.0670153644982022E-2"/>
          <c:w val="0.85046728971962615"/>
          <c:h val="0.89865969271003598"/>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48094895758447159"/>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CC-45CE-BA1A-F8C7DB3CCA35}"/>
                </c:ext>
              </c:extLst>
            </c:dLbl>
            <c:dLbl>
              <c:idx val="1"/>
              <c:layout>
                <c:manualLayout>
                  <c:x val="0.20057512580877068"/>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CC-45CE-BA1A-F8C7DB3CCA35}"/>
                </c:ext>
              </c:extLst>
            </c:dLbl>
            <c:dLbl>
              <c:idx val="2"/>
              <c:layout>
                <c:manualLayout>
                  <c:x val="0.20057512580877068"/>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CC-45CE-BA1A-F8C7DB3CCA35}"/>
                </c:ext>
              </c:extLst>
            </c:dLbl>
            <c:dLbl>
              <c:idx val="3"/>
              <c:layout>
                <c:manualLayout>
                  <c:x val="0.1186196980589504"/>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CC-45CE-BA1A-F8C7DB3CCA35}"/>
                </c:ext>
              </c:extLst>
            </c:dLbl>
            <c:dLbl>
              <c:idx val="4"/>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CC-45CE-BA1A-F8C7DB3CCA35}"/>
                </c:ext>
              </c:extLst>
            </c:dLbl>
            <c:dLbl>
              <c:idx val="5"/>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CC-45CE-BA1A-F8C7DB3CCA35}"/>
                </c:ext>
              </c:extLst>
            </c:dLbl>
            <c:dLbl>
              <c:idx val="6"/>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FCC-45CE-BA1A-F8C7DB3CCA35}"/>
                </c:ext>
              </c:extLst>
            </c:dLbl>
            <c:dLbl>
              <c:idx val="7"/>
              <c:layout>
                <c:manualLayout>
                  <c:x val="5.8231488138030196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CC-45CE-BA1A-F8C7DB3CCA35}"/>
                </c:ext>
              </c:extLst>
            </c:dLbl>
            <c:dLbl>
              <c:idx val="8"/>
              <c:layout>
                <c:manualLayout>
                  <c:x val="5.8231488138030196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FCC-45CE-BA1A-F8C7DB3CCA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21</c:v>
                </c:pt>
                <c:pt idx="1">
                  <c:v>8</c:v>
                </c:pt>
                <c:pt idx="2">
                  <c:v>8</c:v>
                </c:pt>
                <c:pt idx="3">
                  <c:v>4</c:v>
                </c:pt>
                <c:pt idx="4">
                  <c:v>2</c:v>
                </c:pt>
                <c:pt idx="5">
                  <c:v>2</c:v>
                </c:pt>
                <c:pt idx="6">
                  <c:v>2</c:v>
                </c:pt>
                <c:pt idx="7">
                  <c:v>1</c:v>
                </c:pt>
                <c:pt idx="8">
                  <c:v>1</c:v>
                </c:pt>
              </c:numCache>
            </c:numRef>
          </c:val>
          <c:extLst>
            <c:ext xmlns:c16="http://schemas.microsoft.com/office/drawing/2014/chart" uri="{C3380CC4-5D6E-409C-BE32-E72D297353CC}">
              <c16:uniqueId val="{00000009-6FCC-45CE-BA1A-F8C7DB3CCA35}"/>
            </c:ext>
          </c:extLst>
        </c:ser>
        <c:dLbls>
          <c:showLegendKey val="0"/>
          <c:showVal val="0"/>
          <c:showCatName val="0"/>
          <c:showSerName val="0"/>
          <c:showPercent val="0"/>
          <c:showBubbleSize val="0"/>
        </c:dLbls>
        <c:gapWidth val="40"/>
        <c:overlap val="100"/>
        <c:axId val="1033731856"/>
        <c:axId val="1"/>
      </c:barChart>
      <c:catAx>
        <c:axId val="103373185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1"/>
          <c:min val="0"/>
        </c:scaling>
        <c:delete val="1"/>
        <c:axPos val="t"/>
        <c:numFmt formatCode="General" sourceLinked="1"/>
        <c:majorTickMark val="out"/>
        <c:minorTickMark val="none"/>
        <c:tickLblPos val="nextTo"/>
        <c:crossAx val="10337318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34146341463415E-2"/>
          <c:y val="6.8683565004088301E-2"/>
          <c:w val="0.83460365853658536"/>
          <c:h val="0.86263286999182343"/>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48018292682926828"/>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DA-4A04-991D-7FEE4E1EBE0B}"/>
                </c:ext>
              </c:extLst>
            </c:dLbl>
            <c:dLbl>
              <c:idx val="1"/>
              <c:layout>
                <c:manualLayout>
                  <c:x val="0.3483231707317073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DA-4A04-991D-7FEE4E1EBE0B}"/>
                </c:ext>
              </c:extLst>
            </c:dLbl>
            <c:dLbl>
              <c:idx val="2"/>
              <c:layout>
                <c:manualLayout>
                  <c:x val="0.14710365853658536"/>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DA-4A04-991D-7FEE4E1EBE0B}"/>
                </c:ext>
              </c:extLst>
            </c:dLbl>
            <c:dLbl>
              <c:idx val="3"/>
              <c:layout>
                <c:manualLayout>
                  <c:x val="0.12042682926829268"/>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DA-4A04-991D-7FEE4E1EBE0B}"/>
                </c:ext>
              </c:extLst>
            </c:dLbl>
            <c:dLbl>
              <c:idx val="4"/>
              <c:layout>
                <c:manualLayout>
                  <c:x val="9.527439024390244E-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DA-4A04-991D-7FEE4E1EBE0B}"/>
                </c:ext>
              </c:extLst>
            </c:dLbl>
            <c:dLbl>
              <c:idx val="5"/>
              <c:layout>
                <c:manualLayout>
                  <c:x val="6.8597560975609762E-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6DA-4A04-991D-7FEE4E1EBE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16</c:v>
                </c:pt>
                <c:pt idx="1">
                  <c:v>11</c:v>
                </c:pt>
                <c:pt idx="2">
                  <c:v>4</c:v>
                </c:pt>
                <c:pt idx="3">
                  <c:v>3</c:v>
                </c:pt>
                <c:pt idx="4">
                  <c:v>2</c:v>
                </c:pt>
                <c:pt idx="5">
                  <c:v>1</c:v>
                </c:pt>
              </c:numCache>
            </c:numRef>
          </c:val>
          <c:extLst>
            <c:ext xmlns:c16="http://schemas.microsoft.com/office/drawing/2014/chart" uri="{C3380CC4-5D6E-409C-BE32-E72D297353CC}">
              <c16:uniqueId val="{00000006-16DA-4A04-991D-7FEE4E1EBE0B}"/>
            </c:ext>
          </c:extLst>
        </c:ser>
        <c:dLbls>
          <c:showLegendKey val="0"/>
          <c:showVal val="0"/>
          <c:showCatName val="0"/>
          <c:showSerName val="0"/>
          <c:showPercent val="0"/>
          <c:showBubbleSize val="0"/>
        </c:dLbls>
        <c:gapWidth val="40"/>
        <c:overlap val="100"/>
        <c:axId val="290977856"/>
        <c:axId val="1"/>
      </c:barChart>
      <c:catAx>
        <c:axId val="290977856"/>
        <c:scaling>
          <c:orientation val="maxMin"/>
        </c:scaling>
        <c:delete val="0"/>
        <c:axPos val="l"/>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6"/>
          <c:min val="0"/>
        </c:scaling>
        <c:delete val="1"/>
        <c:axPos val="t"/>
        <c:numFmt formatCode="General" sourceLinked="1"/>
        <c:majorTickMark val="out"/>
        <c:minorTickMark val="none"/>
        <c:tickLblPos val="nextTo"/>
        <c:crossAx val="29097785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Sheet1!$A$1:$H$1</c:f>
              <c:numCache>
                <c:formatCode>General</c:formatCode>
                <c:ptCount val="8"/>
                <c:pt idx="0">
                  <c:v>16.129032258064516</c:v>
                </c:pt>
                <c:pt idx="1">
                  <c:v>6.4516129032258061</c:v>
                </c:pt>
                <c:pt idx="2">
                  <c:v>8.064516129032258</c:v>
                </c:pt>
                <c:pt idx="3">
                  <c:v>6.4516129032258061</c:v>
                </c:pt>
                <c:pt idx="4">
                  <c:v>12.903225806451612</c:v>
                </c:pt>
                <c:pt idx="5">
                  <c:v>8.064516129032258</c:v>
                </c:pt>
                <c:pt idx="6">
                  <c:v>4.838709677419355</c:v>
                </c:pt>
                <c:pt idx="7">
                  <c:v>9.67741935483871</c:v>
                </c:pt>
              </c:numCache>
            </c:numRef>
          </c:val>
          <c:extLst>
            <c:ext xmlns:c16="http://schemas.microsoft.com/office/drawing/2014/chart" uri="{C3380CC4-5D6E-409C-BE32-E72D297353CC}">
              <c16:uniqueId val="{00000000-6177-4BE1-BBE5-54155E7B5A85}"/>
            </c:ext>
          </c:extLst>
        </c:ser>
        <c:ser>
          <c:idx val="1"/>
          <c:order val="1"/>
          <c:spPr>
            <a:solidFill>
              <a:srgbClr val="061F79"/>
            </a:solidFill>
            <a:ln w="9525" cmpd="sng" algn="ctr">
              <a:solidFill>
                <a:schemeClr val="bg1"/>
              </a:solidFill>
              <a:prstDash val="solid"/>
            </a:ln>
          </c:spPr>
          <c:invertIfNegative val="0"/>
          <c:val>
            <c:numRef>
              <c:f>Sheet1!$A$2:$H$2</c:f>
              <c:numCache>
                <c:formatCode>General</c:formatCode>
                <c:ptCount val="8"/>
                <c:pt idx="0">
                  <c:v>1.612903225806452</c:v>
                </c:pt>
                <c:pt idx="1">
                  <c:v>0</c:v>
                </c:pt>
                <c:pt idx="2">
                  <c:v>1.612903225806452</c:v>
                </c:pt>
                <c:pt idx="3">
                  <c:v>0</c:v>
                </c:pt>
                <c:pt idx="4">
                  <c:v>0</c:v>
                </c:pt>
                <c:pt idx="5">
                  <c:v>1.612903225806452</c:v>
                </c:pt>
                <c:pt idx="6">
                  <c:v>1.6129032258064511</c:v>
                </c:pt>
                <c:pt idx="7">
                  <c:v>6.4516129032258061</c:v>
                </c:pt>
              </c:numCache>
            </c:numRef>
          </c:val>
          <c:extLst>
            <c:ext xmlns:c16="http://schemas.microsoft.com/office/drawing/2014/chart" uri="{C3380CC4-5D6E-409C-BE32-E72D297353CC}">
              <c16:uniqueId val="{00000001-6177-4BE1-BBE5-54155E7B5A85}"/>
            </c:ext>
          </c:extLst>
        </c:ser>
        <c:ser>
          <c:idx val="2"/>
          <c:order val="2"/>
          <c:spPr>
            <a:solidFill>
              <a:srgbClr val="5DA7E2"/>
            </a:solidFill>
            <a:ln w="9525" cmpd="sng" algn="ctr">
              <a:solidFill>
                <a:schemeClr val="bg1"/>
              </a:solidFill>
              <a:prstDash val="solid"/>
            </a:ln>
          </c:spPr>
          <c:invertIfNegative val="0"/>
          <c:val>
            <c:numRef>
              <c:f>Sheet1!$A$3:$H$3</c:f>
              <c:numCache>
                <c:formatCode>General</c:formatCode>
                <c:ptCount val="8"/>
                <c:pt idx="0">
                  <c:v>38.70967741935484</c:v>
                </c:pt>
                <c:pt idx="1">
                  <c:v>14.516129032258066</c:v>
                </c:pt>
                <c:pt idx="2">
                  <c:v>20.967741935483872</c:v>
                </c:pt>
                <c:pt idx="3">
                  <c:v>16.129032258064512</c:v>
                </c:pt>
                <c:pt idx="4">
                  <c:v>29.032258064516132</c:v>
                </c:pt>
                <c:pt idx="5">
                  <c:v>16.129032258064512</c:v>
                </c:pt>
                <c:pt idx="6">
                  <c:v>8.064516129032258</c:v>
                </c:pt>
                <c:pt idx="7">
                  <c:v>20.967741935483868</c:v>
                </c:pt>
              </c:numCache>
            </c:numRef>
          </c:val>
          <c:extLst>
            <c:ext xmlns:c16="http://schemas.microsoft.com/office/drawing/2014/chart" uri="{C3380CC4-5D6E-409C-BE32-E72D297353CC}">
              <c16:uniqueId val="{00000002-6177-4BE1-BBE5-54155E7B5A85}"/>
            </c:ext>
          </c:extLst>
        </c:ser>
        <c:ser>
          <c:idx val="3"/>
          <c:order val="3"/>
          <c:spPr>
            <a:solidFill>
              <a:schemeClr val="accent6"/>
            </a:solidFill>
            <a:ln w="9525" cmpd="sng" algn="ctr">
              <a:solidFill>
                <a:schemeClr val="bg1"/>
              </a:solidFill>
              <a:prstDash val="solid"/>
            </a:ln>
          </c:spPr>
          <c:invertIfNegative val="0"/>
          <c:val>
            <c:numRef>
              <c:f>Sheet1!$A$4:$H$4</c:f>
              <c:numCache>
                <c:formatCode>General</c:formatCode>
                <c:ptCount val="8"/>
                <c:pt idx="0">
                  <c:v>14.516129032258064</c:v>
                </c:pt>
                <c:pt idx="1">
                  <c:v>1.612903225806452</c:v>
                </c:pt>
                <c:pt idx="2">
                  <c:v>3.2258064516129039</c:v>
                </c:pt>
                <c:pt idx="3">
                  <c:v>1.612903225806452</c:v>
                </c:pt>
                <c:pt idx="4">
                  <c:v>9.6774193548387117</c:v>
                </c:pt>
                <c:pt idx="5">
                  <c:v>6.4516129032258078</c:v>
                </c:pt>
                <c:pt idx="6">
                  <c:v>0</c:v>
                </c:pt>
                <c:pt idx="7">
                  <c:v>3.2258064516129039</c:v>
                </c:pt>
              </c:numCache>
            </c:numRef>
          </c:val>
          <c:extLst>
            <c:ext xmlns:c16="http://schemas.microsoft.com/office/drawing/2014/chart" uri="{C3380CC4-5D6E-409C-BE32-E72D297353CC}">
              <c16:uniqueId val="{00000003-6177-4BE1-BBE5-54155E7B5A85}"/>
            </c:ext>
          </c:extLst>
        </c:ser>
        <c:dLbls>
          <c:showLegendKey val="0"/>
          <c:showVal val="0"/>
          <c:showCatName val="0"/>
          <c:showSerName val="0"/>
          <c:showPercent val="0"/>
          <c:showBubbleSize val="0"/>
        </c:dLbls>
        <c:gapWidth val="40"/>
        <c:overlap val="100"/>
        <c:axId val="727004783"/>
        <c:axId val="1"/>
      </c:barChart>
      <c:catAx>
        <c:axId val="727004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967741935483872"/>
          <c:min val="0"/>
        </c:scaling>
        <c:delete val="1"/>
        <c:axPos val="l"/>
        <c:numFmt formatCode="General" sourceLinked="1"/>
        <c:majorTickMark val="out"/>
        <c:minorTickMark val="none"/>
        <c:tickLblPos val="nextTo"/>
        <c:crossAx val="727004783"/>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11.864406779661017</c:v>
                </c:pt>
                <c:pt idx="1">
                  <c:v>6.7796610169491522</c:v>
                </c:pt>
              </c:numCache>
            </c:numRef>
          </c:val>
          <c:extLst>
            <c:ext xmlns:c16="http://schemas.microsoft.com/office/drawing/2014/chart" uri="{C3380CC4-5D6E-409C-BE32-E72D297353CC}">
              <c16:uniqueId val="{00000000-B309-44C2-A0C2-663DD3CC7545}"/>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3.3898305084745761</c:v>
                </c:pt>
                <c:pt idx="1">
                  <c:v>3.3898305084745761</c:v>
                </c:pt>
              </c:numCache>
            </c:numRef>
          </c:val>
          <c:extLst>
            <c:ext xmlns:c16="http://schemas.microsoft.com/office/drawing/2014/chart" uri="{C3380CC4-5D6E-409C-BE32-E72D297353CC}">
              <c16:uniqueId val="{00000001-B309-44C2-A0C2-663DD3CC7545}"/>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47.457627118644069</c:v>
                </c:pt>
                <c:pt idx="1">
                  <c:v>5.0847457627118651</c:v>
                </c:pt>
              </c:numCache>
            </c:numRef>
          </c:val>
          <c:extLst>
            <c:ext xmlns:c16="http://schemas.microsoft.com/office/drawing/2014/chart" uri="{C3380CC4-5D6E-409C-BE32-E72D297353CC}">
              <c16:uniqueId val="{00000002-B309-44C2-A0C2-663DD3CC7545}"/>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16.949152542372879</c:v>
                </c:pt>
                <c:pt idx="1">
                  <c:v>5.0847457627118668</c:v>
                </c:pt>
              </c:numCache>
            </c:numRef>
          </c:val>
          <c:extLst>
            <c:ext xmlns:c16="http://schemas.microsoft.com/office/drawing/2014/chart" uri="{C3380CC4-5D6E-409C-BE32-E72D297353CC}">
              <c16:uniqueId val="{00000003-B309-44C2-A0C2-663DD3CC7545}"/>
            </c:ext>
          </c:extLst>
        </c:ser>
        <c:dLbls>
          <c:showLegendKey val="0"/>
          <c:showVal val="0"/>
          <c:showCatName val="0"/>
          <c:showSerName val="0"/>
          <c:showPercent val="0"/>
          <c:showBubbleSize val="0"/>
        </c:dLbls>
        <c:gapWidth val="40"/>
        <c:overlap val="100"/>
        <c:axId val="1998068415"/>
        <c:axId val="1"/>
      </c:barChart>
      <c:catAx>
        <c:axId val="1998068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66101694915254"/>
          <c:min val="0"/>
        </c:scaling>
        <c:delete val="1"/>
        <c:axPos val="l"/>
        <c:numFmt formatCode="General" sourceLinked="1"/>
        <c:majorTickMark val="out"/>
        <c:minorTickMark val="none"/>
        <c:tickLblPos val="nextTo"/>
        <c:crossAx val="199806841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15.789473684210526</c:v>
                </c:pt>
                <c:pt idx="1">
                  <c:v>3.5087719298245612</c:v>
                </c:pt>
              </c:numCache>
            </c:numRef>
          </c:val>
          <c:extLst>
            <c:ext xmlns:c16="http://schemas.microsoft.com/office/drawing/2014/chart" uri="{C3380CC4-5D6E-409C-BE32-E72D297353CC}">
              <c16:uniqueId val="{00000000-325E-4405-A5DE-B29440A18B1B}"/>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5.2631578947368407</c:v>
                </c:pt>
                <c:pt idx="1">
                  <c:v>1.7543859649122804</c:v>
                </c:pt>
              </c:numCache>
            </c:numRef>
          </c:val>
          <c:extLst>
            <c:ext xmlns:c16="http://schemas.microsoft.com/office/drawing/2014/chart" uri="{C3380CC4-5D6E-409C-BE32-E72D297353CC}">
              <c16:uniqueId val="{00000001-325E-4405-A5DE-B29440A18B1B}"/>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47.368421052631575</c:v>
                </c:pt>
                <c:pt idx="1">
                  <c:v>14.035087719298243</c:v>
                </c:pt>
              </c:numCache>
            </c:numRef>
          </c:val>
          <c:extLst>
            <c:ext xmlns:c16="http://schemas.microsoft.com/office/drawing/2014/chart" uri="{C3380CC4-5D6E-409C-BE32-E72D297353CC}">
              <c16:uniqueId val="{00000002-325E-4405-A5DE-B29440A18B1B}"/>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10.526315789473685</c:v>
                </c:pt>
                <c:pt idx="1">
                  <c:v>1.7543859649122808</c:v>
                </c:pt>
              </c:numCache>
            </c:numRef>
          </c:val>
          <c:extLst>
            <c:ext xmlns:c16="http://schemas.microsoft.com/office/drawing/2014/chart" uri="{C3380CC4-5D6E-409C-BE32-E72D297353CC}">
              <c16:uniqueId val="{00000003-325E-4405-A5DE-B29440A18B1B}"/>
            </c:ext>
          </c:extLst>
        </c:ser>
        <c:dLbls>
          <c:showLegendKey val="0"/>
          <c:showVal val="0"/>
          <c:showCatName val="0"/>
          <c:showSerName val="0"/>
          <c:showPercent val="0"/>
          <c:showBubbleSize val="0"/>
        </c:dLbls>
        <c:gapWidth val="40"/>
        <c:overlap val="100"/>
        <c:axId val="273342415"/>
        <c:axId val="1"/>
      </c:barChart>
      <c:catAx>
        <c:axId val="273342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8.94736842105263"/>
          <c:min val="0"/>
        </c:scaling>
        <c:delete val="1"/>
        <c:axPos val="l"/>
        <c:numFmt formatCode="General" sourceLinked="1"/>
        <c:majorTickMark val="out"/>
        <c:minorTickMark val="none"/>
        <c:tickLblPos val="nextTo"/>
        <c:crossAx val="273342415"/>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14.035087719298245</c:v>
                </c:pt>
                <c:pt idx="1">
                  <c:v>5.2631578947368416</c:v>
                </c:pt>
              </c:numCache>
            </c:numRef>
          </c:val>
          <c:extLst>
            <c:ext xmlns:c16="http://schemas.microsoft.com/office/drawing/2014/chart" uri="{C3380CC4-5D6E-409C-BE32-E72D297353CC}">
              <c16:uniqueId val="{00000000-5430-4EBB-B9CC-E33E29B68581}"/>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3.5087719298245599</c:v>
                </c:pt>
                <c:pt idx="1">
                  <c:v>1.7543859649122808</c:v>
                </c:pt>
              </c:numCache>
            </c:numRef>
          </c:val>
          <c:extLst>
            <c:ext xmlns:c16="http://schemas.microsoft.com/office/drawing/2014/chart" uri="{C3380CC4-5D6E-409C-BE32-E72D297353CC}">
              <c16:uniqueId val="{00000001-5430-4EBB-B9CC-E33E29B68581}"/>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45.614035087719287</c:v>
                </c:pt>
                <c:pt idx="1">
                  <c:v>12.280701754385962</c:v>
                </c:pt>
              </c:numCache>
            </c:numRef>
          </c:val>
          <c:extLst>
            <c:ext xmlns:c16="http://schemas.microsoft.com/office/drawing/2014/chart" uri="{C3380CC4-5D6E-409C-BE32-E72D297353CC}">
              <c16:uniqueId val="{00000002-5430-4EBB-B9CC-E33E29B68581}"/>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10.526315789473685</c:v>
                </c:pt>
                <c:pt idx="1">
                  <c:v>7.0175438596491233</c:v>
                </c:pt>
              </c:numCache>
            </c:numRef>
          </c:val>
          <c:extLst>
            <c:ext xmlns:c16="http://schemas.microsoft.com/office/drawing/2014/chart" uri="{C3380CC4-5D6E-409C-BE32-E72D297353CC}">
              <c16:uniqueId val="{00000003-5430-4EBB-B9CC-E33E29B68581}"/>
            </c:ext>
          </c:extLst>
        </c:ser>
        <c:dLbls>
          <c:showLegendKey val="0"/>
          <c:showVal val="0"/>
          <c:showCatName val="0"/>
          <c:showSerName val="0"/>
          <c:showPercent val="0"/>
          <c:showBubbleSize val="0"/>
        </c:dLbls>
        <c:gapWidth val="40"/>
        <c:overlap val="100"/>
        <c:axId val="224873295"/>
        <c:axId val="1"/>
      </c:barChart>
      <c:catAx>
        <c:axId val="2248732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3.68421052631578"/>
          <c:min val="0"/>
        </c:scaling>
        <c:delete val="1"/>
        <c:axPos val="l"/>
        <c:numFmt formatCode="General" sourceLinked="1"/>
        <c:majorTickMark val="out"/>
        <c:minorTickMark val="none"/>
        <c:tickLblPos val="nextTo"/>
        <c:crossAx val="224873295"/>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15</c:v>
                </c:pt>
                <c:pt idx="1">
                  <c:v>3.3333333333333335</c:v>
                </c:pt>
              </c:numCache>
            </c:numRef>
          </c:val>
          <c:extLst>
            <c:ext xmlns:c16="http://schemas.microsoft.com/office/drawing/2014/chart" uri="{C3380CC4-5D6E-409C-BE32-E72D297353CC}">
              <c16:uniqueId val="{00000000-EDAF-482A-B90C-F7EFD4B2DDE3}"/>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c:v>
                </c:pt>
                <c:pt idx="1">
                  <c:v>1.6666666666666665</c:v>
                </c:pt>
              </c:numCache>
            </c:numRef>
          </c:val>
          <c:extLst>
            <c:ext xmlns:c16="http://schemas.microsoft.com/office/drawing/2014/chart" uri="{C3380CC4-5D6E-409C-BE32-E72D297353CC}">
              <c16:uniqueId val="{00000001-EDAF-482A-B90C-F7EFD4B2DDE3}"/>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50</c:v>
                </c:pt>
                <c:pt idx="1">
                  <c:v>6.6666666666666679</c:v>
                </c:pt>
              </c:numCache>
            </c:numRef>
          </c:val>
          <c:extLst>
            <c:ext xmlns:c16="http://schemas.microsoft.com/office/drawing/2014/chart" uri="{C3380CC4-5D6E-409C-BE32-E72D297353CC}">
              <c16:uniqueId val="{00000002-EDAF-482A-B90C-F7EFD4B2DDE3}"/>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11.666666666666671</c:v>
                </c:pt>
                <c:pt idx="1">
                  <c:v>6.6666666666666679</c:v>
                </c:pt>
              </c:numCache>
            </c:numRef>
          </c:val>
          <c:extLst>
            <c:ext xmlns:c16="http://schemas.microsoft.com/office/drawing/2014/chart" uri="{C3380CC4-5D6E-409C-BE32-E72D297353CC}">
              <c16:uniqueId val="{00000003-EDAF-482A-B90C-F7EFD4B2DDE3}"/>
            </c:ext>
          </c:extLst>
        </c:ser>
        <c:dLbls>
          <c:showLegendKey val="0"/>
          <c:showVal val="0"/>
          <c:showCatName val="0"/>
          <c:showSerName val="0"/>
          <c:showPercent val="0"/>
          <c:showBubbleSize val="0"/>
        </c:dLbls>
        <c:gapWidth val="40"/>
        <c:overlap val="100"/>
        <c:axId val="389884095"/>
        <c:axId val="1"/>
      </c:barChart>
      <c:catAx>
        <c:axId val="389884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1.666666666666671"/>
          <c:min val="0"/>
        </c:scaling>
        <c:delete val="1"/>
        <c:axPos val="l"/>
        <c:numFmt formatCode="General" sourceLinked="1"/>
        <c:majorTickMark val="out"/>
        <c:minorTickMark val="none"/>
        <c:tickLblPos val="nextTo"/>
        <c:crossAx val="389884095"/>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5-4308-BE71-449470F8C015}"/>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5-4308-BE71-449470F8C015}"/>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5-4308-BE71-449470F8C015}"/>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5-4308-BE71-449470F8C015}"/>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#,##0;"-"#,##0;0</c:formatCode>
                <c:ptCount val="5"/>
                <c:pt idx="0">
                  <c:v>100</c:v>
                </c:pt>
                <c:pt idx="1">
                  <c:v>100</c:v>
                </c:pt>
                <c:pt idx="2">
                  <c:v>300</c:v>
                </c:pt>
                <c:pt idx="3">
                  <c:v>300</c:v>
                </c:pt>
                <c:pt idx="4">
                  <c:v>1000</c:v>
                </c:pt>
              </c:numCache>
            </c:numRef>
          </c:val>
          <c:extLst>
            <c:ext xmlns:c16="http://schemas.microsoft.com/office/drawing/2014/chart" uri="{C3380CC4-5D6E-409C-BE32-E72D297353CC}">
              <c16:uniqueId val="{00000005-CF75-4308-BE71-449470F8C015}"/>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5-4308-BE71-449470F8C015}"/>
                </c:ext>
              </c:extLst>
            </c:dLbl>
            <c:dLbl>
              <c:idx val="2"/>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5-4308-BE71-449470F8C015}"/>
                </c:ext>
              </c:extLst>
            </c:dLbl>
            <c:dLbl>
              <c:idx val="3"/>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#,##0;"-"#,##0;0</c:formatCode>
                <c:ptCount val="5"/>
                <c:pt idx="0" formatCode="General">
                  <c:v>50</c:v>
                </c:pt>
                <c:pt idx="1">
                  <c:v>200</c:v>
                </c:pt>
                <c:pt idx="2">
                  <c:v>200</c:v>
                </c:pt>
                <c:pt idx="3">
                  <c:v>400</c:v>
                </c:pt>
              </c:numCache>
            </c:numRef>
          </c:val>
          <c:extLst>
            <c:ext xmlns:c16="http://schemas.microsoft.com/office/drawing/2014/chart" uri="{C3380CC4-5D6E-409C-BE32-E72D297353CC}">
              <c16:uniqueId val="{00000009-CF75-4308-BE71-449470F8C015}"/>
            </c:ext>
          </c:extLst>
        </c:ser>
        <c:dLbls>
          <c:showLegendKey val="0"/>
          <c:showVal val="0"/>
          <c:showCatName val="0"/>
          <c:showSerName val="0"/>
          <c:showPercent val="0"/>
          <c:showBubbleSize val="0"/>
        </c:dLbls>
        <c:gapWidth val="40"/>
        <c:overlap val="100"/>
        <c:axId val="379410655"/>
        <c:axId val="1"/>
      </c:barChart>
      <c:catAx>
        <c:axId val="37941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0;&quot;-&quot;#,##0;0" sourceLinked="1"/>
        <c:majorTickMark val="out"/>
        <c:minorTickMark val="none"/>
        <c:tickLblPos val="nextTo"/>
        <c:crossAx val="379410655"/>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24 March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24 March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24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fld id="{1DF34805-1F01-4BDA-A8CA-FCEA2B4BC8D0}" type="datetime3">
              <a:rPr lang="en-US" smtClean="0"/>
              <a:pPr/>
              <a:t>24 March 2026</a:t>
            </a:fld>
            <a:endParaRPr lang="en-US"/>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1857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24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227259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24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32</a:t>
            </a:fld>
            <a:endParaRPr lang="en-US"/>
          </a:p>
        </p:txBody>
      </p:sp>
    </p:spTree>
    <p:extLst>
      <p:ext uri="{BB962C8B-B14F-4D97-AF65-F5344CB8AC3E}">
        <p14:creationId xmlns:p14="http://schemas.microsoft.com/office/powerpoint/2010/main" val="255409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AF03-7F82-7ADE-44DE-4FAE92677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EDDF2-BCCE-4460-11F2-77B86D4C227F}"/>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2ABD2378-A39F-2A36-082A-2CBD1BEF179B}"/>
              </a:ext>
            </a:extLst>
          </p:cNvPr>
          <p:cNvSpPr>
            <a:spLocks noGrp="1"/>
          </p:cNvSpPr>
          <p:nvPr>
            <p:ph type="body" idx="1"/>
          </p:nvPr>
        </p:nvSpPr>
        <p:spPr/>
        <p:txBody>
          <a:bodyPr/>
          <a:lstStyle/>
          <a:p>
            <a:endParaRPr lang="en-NZ"/>
          </a:p>
        </p:txBody>
      </p:sp>
      <p:sp>
        <p:nvSpPr>
          <p:cNvPr id="4" name="Date Placeholder 3">
            <a:extLst>
              <a:ext uri="{FF2B5EF4-FFF2-40B4-BE49-F238E27FC236}">
                <a16:creationId xmlns:a16="http://schemas.microsoft.com/office/drawing/2014/main" id="{55529D29-78F3-0AAC-3D20-1C02CA0E499E}"/>
              </a:ext>
            </a:extLst>
          </p:cNvPr>
          <p:cNvSpPr>
            <a:spLocks noGrp="1"/>
          </p:cNvSpPr>
          <p:nvPr>
            <p:ph type="dt" idx="1"/>
          </p:nvPr>
        </p:nvSpPr>
        <p:spPr/>
        <p:txBody>
          <a:bodyPr/>
          <a:lstStyle/>
          <a:p>
            <a:fld id="{1DF34805-1F01-4BDA-A8CA-FCEA2B4BC8D0}" type="datetime3">
              <a:rPr lang="en-US" smtClean="0"/>
              <a:pPr/>
              <a:t>24 March 2026</a:t>
            </a:fld>
            <a:endParaRPr lang="en-US"/>
          </a:p>
        </p:txBody>
      </p:sp>
      <p:sp>
        <p:nvSpPr>
          <p:cNvPr id="5" name="Slide Number Placeholder 4">
            <a:extLst>
              <a:ext uri="{FF2B5EF4-FFF2-40B4-BE49-F238E27FC236}">
                <a16:creationId xmlns:a16="http://schemas.microsoft.com/office/drawing/2014/main" id="{3A202C59-09E1-784D-2B23-0C09FF426E07}"/>
              </a:ext>
            </a:extLst>
          </p:cNvPr>
          <p:cNvSpPr>
            <a:spLocks noGrp="1"/>
          </p:cNvSpPr>
          <p:nvPr>
            <p:ph type="sldNum" sz="quarter" idx="5"/>
          </p:nvPr>
        </p:nvSpPr>
        <p:spPr/>
        <p:txBody>
          <a:bodyPr/>
          <a:lstStyle/>
          <a:p>
            <a:fld id="{CF5EBCF4-26FC-4F76-8DA1-52FDDC328D44}" type="slidenum">
              <a:rPr lang="en-US" smtClean="0"/>
              <a:pPr/>
              <a:t>44</a:t>
            </a:fld>
            <a:endParaRPr lang="en-US"/>
          </a:p>
        </p:txBody>
      </p:sp>
    </p:spTree>
    <p:extLst>
      <p:ext uri="{BB962C8B-B14F-4D97-AF65-F5344CB8AC3E}">
        <p14:creationId xmlns:p14="http://schemas.microsoft.com/office/powerpoint/2010/main" val="286623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C6B6-CAA3-B752-41C1-A0780972D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73E37-8261-60FA-AB5A-CAB2DEB355E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616B564-E0FA-F284-E778-CF047682C16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34E0A32-6852-2F3B-38AE-9B36F77819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6FE06-0FC5-45E3-ABB6-17B151E168FD}"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 March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70F3A36-ED9A-672D-0B9E-9F1D7FBE8B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736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6FE06-0FC5-45E3-ABB6-17B151E168FD}"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 March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378553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emf"/><Relationship Id="rId4" Type="http://schemas.openxmlformats.org/officeDocument/2006/relationships/tags" Target="../tags/tag115.xml"/><Relationship Id="rId9"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emf"/><Relationship Id="rId4" Type="http://schemas.openxmlformats.org/officeDocument/2006/relationships/tags" Target="../tags/tag132.xml"/><Relationship Id="rId9"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0.xml"/><Relationship Id="rId7"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microsoft.com/office/2007/relationships/hdphoto" Target="../media/hdphoto2.wdp"/><Relationship Id="rId5" Type="http://schemas.openxmlformats.org/officeDocument/2006/relationships/tags" Target="../tags/tag152.xml"/><Relationship Id="rId10" Type="http://schemas.openxmlformats.org/officeDocument/2006/relationships/image" Target="../media/image8.png"/><Relationship Id="rId4" Type="http://schemas.openxmlformats.org/officeDocument/2006/relationships/tags" Target="../tags/tag151.xml"/><Relationship Id="rId9"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3.emf"/><Relationship Id="rId4" Type="http://schemas.openxmlformats.org/officeDocument/2006/relationships/tags" Target="../tags/tag157.xml"/><Relationship Id="rId9"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emf"/><Relationship Id="rId5" Type="http://schemas.openxmlformats.org/officeDocument/2006/relationships/tags" Target="../tags/tag165.xml"/><Relationship Id="rId10" Type="http://schemas.openxmlformats.org/officeDocument/2006/relationships/oleObject" Target="../embeddings/oleObject24.bin"/><Relationship Id="rId4" Type="http://schemas.openxmlformats.org/officeDocument/2006/relationships/tags" Target="../tags/tag164.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1.emf"/><Relationship Id="rId5" Type="http://schemas.openxmlformats.org/officeDocument/2006/relationships/tags" Target="../tags/tag173.xml"/><Relationship Id="rId10" Type="http://schemas.openxmlformats.org/officeDocument/2006/relationships/oleObject" Target="../embeddings/oleObject25.bin"/><Relationship Id="rId4" Type="http://schemas.openxmlformats.org/officeDocument/2006/relationships/tags" Target="../tags/tag172.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3.emf"/><Relationship Id="rId5" Type="http://schemas.openxmlformats.org/officeDocument/2006/relationships/tags" Target="../tags/tag181.xml"/><Relationship Id="rId10" Type="http://schemas.openxmlformats.org/officeDocument/2006/relationships/oleObject" Target="../embeddings/oleObject26.bin"/><Relationship Id="rId4" Type="http://schemas.openxmlformats.org/officeDocument/2006/relationships/tags" Target="../tags/tag180.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1.emf"/><Relationship Id="rId5" Type="http://schemas.openxmlformats.org/officeDocument/2006/relationships/tags" Target="../tags/tag189.xml"/><Relationship Id="rId10" Type="http://schemas.openxmlformats.org/officeDocument/2006/relationships/oleObject" Target="../embeddings/oleObject27.bin"/><Relationship Id="rId4" Type="http://schemas.openxmlformats.org/officeDocument/2006/relationships/tags" Target="../tags/tag188.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emf"/><Relationship Id="rId5" Type="http://schemas.openxmlformats.org/officeDocument/2006/relationships/tags" Target="../tags/tag197.xml"/><Relationship Id="rId10" Type="http://schemas.openxmlformats.org/officeDocument/2006/relationships/oleObject" Target="../embeddings/oleObject28.bin"/><Relationship Id="rId4" Type="http://schemas.openxmlformats.org/officeDocument/2006/relationships/tags" Target="../tags/tag196.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08.xml"/><Relationship Id="rId13" Type="http://schemas.microsoft.com/office/2007/relationships/hdphoto" Target="../media/hdphoto1.wdp"/><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3.emf"/><Relationship Id="rId5" Type="http://schemas.openxmlformats.org/officeDocument/2006/relationships/tags" Target="../tags/tag205.xml"/><Relationship Id="rId10" Type="http://schemas.openxmlformats.org/officeDocument/2006/relationships/oleObject" Target="../embeddings/oleObject29.bin"/><Relationship Id="rId4" Type="http://schemas.openxmlformats.org/officeDocument/2006/relationships/tags" Target="../tags/tag204.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1.wdp"/><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emf"/><Relationship Id="rId5" Type="http://schemas.openxmlformats.org/officeDocument/2006/relationships/tags" Target="../tags/tag213.xml"/><Relationship Id="rId10" Type="http://schemas.openxmlformats.org/officeDocument/2006/relationships/oleObject" Target="../embeddings/oleObject30.bin"/><Relationship Id="rId4" Type="http://schemas.openxmlformats.org/officeDocument/2006/relationships/tags" Target="../tags/tag212.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24.xml"/><Relationship Id="rId13" Type="http://schemas.microsoft.com/office/2007/relationships/hdphoto" Target="../media/hdphoto1.wdp"/><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3.emf"/><Relationship Id="rId5" Type="http://schemas.openxmlformats.org/officeDocument/2006/relationships/tags" Target="../tags/tag221.xml"/><Relationship Id="rId10" Type="http://schemas.openxmlformats.org/officeDocument/2006/relationships/oleObject" Target="../embeddings/oleObject31.bin"/><Relationship Id="rId4" Type="http://schemas.openxmlformats.org/officeDocument/2006/relationships/tags" Target="../tags/tag220.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27.xml"/><Relationship Id="rId7"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microsoft.com/office/2007/relationships/hdphoto" Target="../media/hdphoto1.wdp"/><Relationship Id="rId5" Type="http://schemas.openxmlformats.org/officeDocument/2006/relationships/tags" Target="../tags/tag229.xml"/><Relationship Id="rId10" Type="http://schemas.openxmlformats.org/officeDocument/2006/relationships/image" Target="../media/image7.png"/><Relationship Id="rId4" Type="http://schemas.openxmlformats.org/officeDocument/2006/relationships/tags" Target="../tags/tag228.xml"/><Relationship Id="rId9"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3.xml"/><Relationship Id="rId7" Type="http://schemas.openxmlformats.org/officeDocument/2006/relationships/image" Target="../media/image3.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33.bin"/><Relationship Id="rId5" Type="http://schemas.openxmlformats.org/officeDocument/2006/relationships/slideMaster" Target="../slideMasters/slideMaster2.xml"/><Relationship Id="rId4" Type="http://schemas.openxmlformats.org/officeDocument/2006/relationships/tags" Target="../tags/tag234.xml"/><Relationship Id="rId9" Type="http://schemas.microsoft.com/office/2007/relationships/hdphoto" Target="../media/hdphoto1.wdp"/></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075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02763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756706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13849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172200"/>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4185791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38A9CE10-EE0D-CE88-1EB3-C98A007F21D7}"/>
              </a:ext>
            </a:extLst>
          </p:cNvPr>
          <p:cNvSpPr>
            <a:spLocks noChangeArrowheads="1"/>
          </p:cNvSpPr>
          <p:nvPr userDrawn="1">
            <p:custDataLst>
              <p:tags r:id="rId6"/>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21.xml"/><Relationship Id="rId21" Type="http://schemas.openxmlformats.org/officeDocument/2006/relationships/tags" Target="../tags/tag1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oleObject" Target="../embeddings/oleObject17.bin"/><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2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23.xml"/><Relationship Id="rId28" Type="http://schemas.microsoft.com/office/2007/relationships/hdphoto" Target="../media/hdphoto1.wdp"/><Relationship Id="rId10" Type="http://schemas.openxmlformats.org/officeDocument/2006/relationships/slideLayout" Target="../slideLayouts/slideLayout28.xml"/><Relationship Id="rId19" Type="http://schemas.openxmlformats.org/officeDocument/2006/relationships/tags" Target="../tags/tag11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 id="2147483899" r:id="rId16"/>
    <p:sldLayoutId id="2147483921" r:id="rId17"/>
    <p:sldLayoutId id="2147483922"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10.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6.emf"/><Relationship Id="rId5" Type="http://schemas.openxmlformats.org/officeDocument/2006/relationships/tags" Target="../tags/tag241.xml"/><Relationship Id="rId10" Type="http://schemas.openxmlformats.org/officeDocument/2006/relationships/oleObject" Target="../embeddings/oleObject35.bin"/><Relationship Id="rId4" Type="http://schemas.openxmlformats.org/officeDocument/2006/relationships/tags" Target="../tags/tag240.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image" Target="../media/image13.emf"/><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oleObject" Target="../embeddings/oleObject44.bin"/><Relationship Id="rId5" Type="http://schemas.openxmlformats.org/officeDocument/2006/relationships/slideLayout" Target="../slideLayouts/slideLayout2.xml"/><Relationship Id="rId4" Type="http://schemas.openxmlformats.org/officeDocument/2006/relationships/tags" Target="../tags/tag40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4.xml"/><Relationship Id="rId1" Type="http://schemas.openxmlformats.org/officeDocument/2006/relationships/tags" Target="../tags/tag403.xml"/><Relationship Id="rId5" Type="http://schemas.openxmlformats.org/officeDocument/2006/relationships/image" Target="../media/image11.emf"/><Relationship Id="rId4"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405.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image" Target="../media/image12.emf"/><Relationship Id="rId5" Type="http://schemas.openxmlformats.org/officeDocument/2006/relationships/oleObject" Target="../embeddings/oleObject48.bin"/><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tags" Target="../tags/tag422.xml"/><Relationship Id="rId18" Type="http://schemas.openxmlformats.org/officeDocument/2006/relationships/tags" Target="../tags/tag427.xml"/><Relationship Id="rId26" Type="http://schemas.openxmlformats.org/officeDocument/2006/relationships/tags" Target="../tags/tag435.xml"/><Relationship Id="rId39" Type="http://schemas.openxmlformats.org/officeDocument/2006/relationships/tags" Target="../tags/tag448.xml"/><Relationship Id="rId21" Type="http://schemas.openxmlformats.org/officeDocument/2006/relationships/tags" Target="../tags/tag430.xml"/><Relationship Id="rId34" Type="http://schemas.openxmlformats.org/officeDocument/2006/relationships/tags" Target="../tags/tag443.xml"/><Relationship Id="rId42" Type="http://schemas.openxmlformats.org/officeDocument/2006/relationships/tags" Target="../tags/tag451.xml"/><Relationship Id="rId47" Type="http://schemas.openxmlformats.org/officeDocument/2006/relationships/tags" Target="../tags/tag456.xml"/><Relationship Id="rId50" Type="http://schemas.openxmlformats.org/officeDocument/2006/relationships/tags" Target="../tags/tag459.xml"/><Relationship Id="rId55" Type="http://schemas.openxmlformats.org/officeDocument/2006/relationships/tags" Target="../tags/tag464.xml"/><Relationship Id="rId7" Type="http://schemas.openxmlformats.org/officeDocument/2006/relationships/tags" Target="../tags/tag416.xml"/><Relationship Id="rId2" Type="http://schemas.openxmlformats.org/officeDocument/2006/relationships/tags" Target="../tags/tag411.xml"/><Relationship Id="rId16" Type="http://schemas.openxmlformats.org/officeDocument/2006/relationships/tags" Target="../tags/tag425.xml"/><Relationship Id="rId29" Type="http://schemas.openxmlformats.org/officeDocument/2006/relationships/tags" Target="../tags/tag438.xml"/><Relationship Id="rId11" Type="http://schemas.openxmlformats.org/officeDocument/2006/relationships/tags" Target="../tags/tag420.xml"/><Relationship Id="rId24" Type="http://schemas.openxmlformats.org/officeDocument/2006/relationships/tags" Target="../tags/tag433.xml"/><Relationship Id="rId32" Type="http://schemas.openxmlformats.org/officeDocument/2006/relationships/tags" Target="../tags/tag441.xml"/><Relationship Id="rId37" Type="http://schemas.openxmlformats.org/officeDocument/2006/relationships/tags" Target="../tags/tag446.xml"/><Relationship Id="rId40" Type="http://schemas.openxmlformats.org/officeDocument/2006/relationships/tags" Target="../tags/tag449.xml"/><Relationship Id="rId45" Type="http://schemas.openxmlformats.org/officeDocument/2006/relationships/tags" Target="../tags/tag454.xml"/><Relationship Id="rId53" Type="http://schemas.openxmlformats.org/officeDocument/2006/relationships/tags" Target="../tags/tag462.xml"/><Relationship Id="rId58" Type="http://schemas.openxmlformats.org/officeDocument/2006/relationships/slideLayout" Target="../slideLayouts/slideLayout2.xml"/><Relationship Id="rId5" Type="http://schemas.openxmlformats.org/officeDocument/2006/relationships/tags" Target="../tags/tag414.xml"/><Relationship Id="rId61" Type="http://schemas.openxmlformats.org/officeDocument/2006/relationships/image" Target="../media/image11.emf"/><Relationship Id="rId19" Type="http://schemas.openxmlformats.org/officeDocument/2006/relationships/tags" Target="../tags/tag428.xml"/><Relationship Id="rId14" Type="http://schemas.openxmlformats.org/officeDocument/2006/relationships/tags" Target="../tags/tag423.xml"/><Relationship Id="rId22" Type="http://schemas.openxmlformats.org/officeDocument/2006/relationships/tags" Target="../tags/tag431.xml"/><Relationship Id="rId27" Type="http://schemas.openxmlformats.org/officeDocument/2006/relationships/tags" Target="../tags/tag436.xml"/><Relationship Id="rId30" Type="http://schemas.openxmlformats.org/officeDocument/2006/relationships/tags" Target="../tags/tag439.xml"/><Relationship Id="rId35" Type="http://schemas.openxmlformats.org/officeDocument/2006/relationships/tags" Target="../tags/tag444.xml"/><Relationship Id="rId43" Type="http://schemas.openxmlformats.org/officeDocument/2006/relationships/tags" Target="../tags/tag452.xml"/><Relationship Id="rId48" Type="http://schemas.openxmlformats.org/officeDocument/2006/relationships/tags" Target="../tags/tag457.xml"/><Relationship Id="rId56" Type="http://schemas.openxmlformats.org/officeDocument/2006/relationships/tags" Target="../tags/tag465.xml"/><Relationship Id="rId8" Type="http://schemas.openxmlformats.org/officeDocument/2006/relationships/tags" Target="../tags/tag417.xml"/><Relationship Id="rId51" Type="http://schemas.openxmlformats.org/officeDocument/2006/relationships/tags" Target="../tags/tag460.xml"/><Relationship Id="rId3" Type="http://schemas.openxmlformats.org/officeDocument/2006/relationships/tags" Target="../tags/tag412.xml"/><Relationship Id="rId12" Type="http://schemas.openxmlformats.org/officeDocument/2006/relationships/tags" Target="../tags/tag421.xml"/><Relationship Id="rId17" Type="http://schemas.openxmlformats.org/officeDocument/2006/relationships/tags" Target="../tags/tag426.xml"/><Relationship Id="rId25" Type="http://schemas.openxmlformats.org/officeDocument/2006/relationships/tags" Target="../tags/tag434.xml"/><Relationship Id="rId33" Type="http://schemas.openxmlformats.org/officeDocument/2006/relationships/tags" Target="../tags/tag442.xml"/><Relationship Id="rId38" Type="http://schemas.openxmlformats.org/officeDocument/2006/relationships/tags" Target="../tags/tag447.xml"/><Relationship Id="rId46" Type="http://schemas.openxmlformats.org/officeDocument/2006/relationships/tags" Target="../tags/tag455.xml"/><Relationship Id="rId59" Type="http://schemas.openxmlformats.org/officeDocument/2006/relationships/notesSlide" Target="../notesSlides/notesSlide3.xml"/><Relationship Id="rId20" Type="http://schemas.openxmlformats.org/officeDocument/2006/relationships/tags" Target="../tags/tag429.xml"/><Relationship Id="rId41" Type="http://schemas.openxmlformats.org/officeDocument/2006/relationships/tags" Target="../tags/tag450.xml"/><Relationship Id="rId54" Type="http://schemas.openxmlformats.org/officeDocument/2006/relationships/tags" Target="../tags/tag463.xml"/><Relationship Id="rId1" Type="http://schemas.openxmlformats.org/officeDocument/2006/relationships/tags" Target="../tags/tag410.xml"/><Relationship Id="rId6" Type="http://schemas.openxmlformats.org/officeDocument/2006/relationships/tags" Target="../tags/tag415.xml"/><Relationship Id="rId15" Type="http://schemas.openxmlformats.org/officeDocument/2006/relationships/tags" Target="../tags/tag424.xml"/><Relationship Id="rId23" Type="http://schemas.openxmlformats.org/officeDocument/2006/relationships/tags" Target="../tags/tag432.xml"/><Relationship Id="rId28" Type="http://schemas.openxmlformats.org/officeDocument/2006/relationships/tags" Target="../tags/tag437.xml"/><Relationship Id="rId36" Type="http://schemas.openxmlformats.org/officeDocument/2006/relationships/tags" Target="../tags/tag445.xml"/><Relationship Id="rId49" Type="http://schemas.openxmlformats.org/officeDocument/2006/relationships/tags" Target="../tags/tag458.xml"/><Relationship Id="rId57" Type="http://schemas.openxmlformats.org/officeDocument/2006/relationships/tags" Target="../tags/tag466.xml"/><Relationship Id="rId10" Type="http://schemas.openxmlformats.org/officeDocument/2006/relationships/tags" Target="../tags/tag419.xml"/><Relationship Id="rId31" Type="http://schemas.openxmlformats.org/officeDocument/2006/relationships/tags" Target="../tags/tag440.xml"/><Relationship Id="rId44" Type="http://schemas.openxmlformats.org/officeDocument/2006/relationships/tags" Target="../tags/tag453.xml"/><Relationship Id="rId52" Type="http://schemas.openxmlformats.org/officeDocument/2006/relationships/tags" Target="../tags/tag461.xml"/><Relationship Id="rId60" Type="http://schemas.openxmlformats.org/officeDocument/2006/relationships/oleObject" Target="../embeddings/oleObject49.bin"/><Relationship Id="rId4" Type="http://schemas.openxmlformats.org/officeDocument/2006/relationships/tags" Target="../tags/tag413.xml"/><Relationship Id="rId9" Type="http://schemas.openxmlformats.org/officeDocument/2006/relationships/tags" Target="../tags/tag418.xml"/></Relationships>
</file>

<file path=ppt/slides/_rels/slide16.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image" Target="../media/image11.emf"/><Relationship Id="rId5" Type="http://schemas.openxmlformats.org/officeDocument/2006/relationships/oleObject" Target="../embeddings/oleObject50.bin"/><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1.xml"/><Relationship Id="rId1" Type="http://schemas.openxmlformats.org/officeDocument/2006/relationships/tags" Target="../tags/tag470.xml"/><Relationship Id="rId5" Type="http://schemas.openxmlformats.org/officeDocument/2006/relationships/image" Target="../media/image11.emf"/><Relationship Id="rId4"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3.xml"/><Relationship Id="rId1" Type="http://schemas.openxmlformats.org/officeDocument/2006/relationships/tags" Target="../tags/tag472.xml"/><Relationship Id="rId5" Type="http://schemas.openxmlformats.org/officeDocument/2006/relationships/image" Target="../media/image11.emf"/><Relationship Id="rId4" Type="http://schemas.openxmlformats.org/officeDocument/2006/relationships/oleObject" Target="../embeddings/oleObject52.bin"/></Relationships>
</file>

<file path=ppt/slides/_rels/slide19.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image" Target="../media/image11.emf"/><Relationship Id="rId5" Type="http://schemas.openxmlformats.org/officeDocument/2006/relationships/oleObject" Target="../embeddings/oleObject53.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slideLayout" Target="../slideLayouts/slideLayout2.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image" Target="../media/image11.emf"/><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oleObject" Target="../embeddings/oleObject36.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8.xml"/><Relationship Id="rId1" Type="http://schemas.openxmlformats.org/officeDocument/2006/relationships/tags" Target="../tags/tag477.xml"/><Relationship Id="rId5" Type="http://schemas.openxmlformats.org/officeDocument/2006/relationships/image" Target="../media/image11.emf"/><Relationship Id="rId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0.xml"/><Relationship Id="rId1" Type="http://schemas.openxmlformats.org/officeDocument/2006/relationships/tags" Target="../tags/tag479.xml"/><Relationship Id="rId5" Type="http://schemas.openxmlformats.org/officeDocument/2006/relationships/image" Target="../media/image11.emf"/><Relationship Id="rId4" Type="http://schemas.openxmlformats.org/officeDocument/2006/relationships/oleObject" Target="../embeddings/oleObject55.bin"/></Relationships>
</file>

<file path=ppt/slides/_rels/slide22.xml.rels><?xml version="1.0" encoding="UTF-8" standalone="yes"?>
<Relationships xmlns="http://schemas.openxmlformats.org/package/2006/relationships"><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image" Target="../media/image11.emf"/><Relationship Id="rId5" Type="http://schemas.openxmlformats.org/officeDocument/2006/relationships/oleObject" Target="../embeddings/oleObject56.bin"/><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image" Target="../media/image11.emf"/><Relationship Id="rId5" Type="http://schemas.openxmlformats.org/officeDocument/2006/relationships/oleObject" Target="../embeddings/oleObject57.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image" Target="../media/image11.emf"/><Relationship Id="rId5" Type="http://schemas.openxmlformats.org/officeDocument/2006/relationships/oleObject" Target="../embeddings/oleObject58.bin"/><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6" Type="http://schemas.openxmlformats.org/officeDocument/2006/relationships/tags" Target="../tags/tag515.xml"/><Relationship Id="rId21" Type="http://schemas.openxmlformats.org/officeDocument/2006/relationships/tags" Target="../tags/tag510.xml"/><Relationship Id="rId42" Type="http://schemas.openxmlformats.org/officeDocument/2006/relationships/tags" Target="../tags/tag531.xml"/><Relationship Id="rId47" Type="http://schemas.openxmlformats.org/officeDocument/2006/relationships/tags" Target="../tags/tag536.xml"/><Relationship Id="rId63" Type="http://schemas.openxmlformats.org/officeDocument/2006/relationships/tags" Target="../tags/tag552.xml"/><Relationship Id="rId68" Type="http://schemas.openxmlformats.org/officeDocument/2006/relationships/tags" Target="../tags/tag557.xml"/><Relationship Id="rId84" Type="http://schemas.openxmlformats.org/officeDocument/2006/relationships/tags" Target="../tags/tag573.xml"/><Relationship Id="rId16" Type="http://schemas.openxmlformats.org/officeDocument/2006/relationships/tags" Target="../tags/tag505.xml"/><Relationship Id="rId11" Type="http://schemas.openxmlformats.org/officeDocument/2006/relationships/tags" Target="../tags/tag500.xml"/><Relationship Id="rId32" Type="http://schemas.openxmlformats.org/officeDocument/2006/relationships/tags" Target="../tags/tag521.xml"/><Relationship Id="rId37" Type="http://schemas.openxmlformats.org/officeDocument/2006/relationships/tags" Target="../tags/tag526.xml"/><Relationship Id="rId53" Type="http://schemas.openxmlformats.org/officeDocument/2006/relationships/tags" Target="../tags/tag542.xml"/><Relationship Id="rId58" Type="http://schemas.openxmlformats.org/officeDocument/2006/relationships/tags" Target="../tags/tag547.xml"/><Relationship Id="rId74" Type="http://schemas.openxmlformats.org/officeDocument/2006/relationships/tags" Target="../tags/tag563.xml"/><Relationship Id="rId79" Type="http://schemas.openxmlformats.org/officeDocument/2006/relationships/tags" Target="../tags/tag568.xml"/><Relationship Id="rId5" Type="http://schemas.openxmlformats.org/officeDocument/2006/relationships/tags" Target="../tags/tag494.xml"/><Relationship Id="rId19" Type="http://schemas.openxmlformats.org/officeDocument/2006/relationships/tags" Target="../tags/tag508.xml"/><Relationship Id="rId14" Type="http://schemas.openxmlformats.org/officeDocument/2006/relationships/tags" Target="../tags/tag503.xml"/><Relationship Id="rId22" Type="http://schemas.openxmlformats.org/officeDocument/2006/relationships/tags" Target="../tags/tag511.xml"/><Relationship Id="rId27" Type="http://schemas.openxmlformats.org/officeDocument/2006/relationships/tags" Target="../tags/tag516.xml"/><Relationship Id="rId30" Type="http://schemas.openxmlformats.org/officeDocument/2006/relationships/tags" Target="../tags/tag519.xml"/><Relationship Id="rId35" Type="http://schemas.openxmlformats.org/officeDocument/2006/relationships/tags" Target="../tags/tag524.xml"/><Relationship Id="rId43" Type="http://schemas.openxmlformats.org/officeDocument/2006/relationships/tags" Target="../tags/tag532.xml"/><Relationship Id="rId48" Type="http://schemas.openxmlformats.org/officeDocument/2006/relationships/tags" Target="../tags/tag537.xml"/><Relationship Id="rId56" Type="http://schemas.openxmlformats.org/officeDocument/2006/relationships/tags" Target="../tags/tag545.xml"/><Relationship Id="rId64" Type="http://schemas.openxmlformats.org/officeDocument/2006/relationships/tags" Target="../tags/tag553.xml"/><Relationship Id="rId69" Type="http://schemas.openxmlformats.org/officeDocument/2006/relationships/tags" Target="../tags/tag558.xml"/><Relationship Id="rId77" Type="http://schemas.openxmlformats.org/officeDocument/2006/relationships/tags" Target="../tags/tag566.xml"/><Relationship Id="rId8" Type="http://schemas.openxmlformats.org/officeDocument/2006/relationships/tags" Target="../tags/tag497.xml"/><Relationship Id="rId51" Type="http://schemas.openxmlformats.org/officeDocument/2006/relationships/tags" Target="../tags/tag540.xml"/><Relationship Id="rId72" Type="http://schemas.openxmlformats.org/officeDocument/2006/relationships/tags" Target="../tags/tag561.xml"/><Relationship Id="rId80" Type="http://schemas.openxmlformats.org/officeDocument/2006/relationships/tags" Target="../tags/tag569.xml"/><Relationship Id="rId85" Type="http://schemas.openxmlformats.org/officeDocument/2006/relationships/tags" Target="../tags/tag574.xml"/><Relationship Id="rId3" Type="http://schemas.openxmlformats.org/officeDocument/2006/relationships/tags" Target="../tags/tag492.xml"/><Relationship Id="rId12" Type="http://schemas.openxmlformats.org/officeDocument/2006/relationships/tags" Target="../tags/tag501.xml"/><Relationship Id="rId17" Type="http://schemas.openxmlformats.org/officeDocument/2006/relationships/tags" Target="../tags/tag506.xml"/><Relationship Id="rId25" Type="http://schemas.openxmlformats.org/officeDocument/2006/relationships/tags" Target="../tags/tag514.xml"/><Relationship Id="rId33" Type="http://schemas.openxmlformats.org/officeDocument/2006/relationships/tags" Target="../tags/tag522.xml"/><Relationship Id="rId38" Type="http://schemas.openxmlformats.org/officeDocument/2006/relationships/tags" Target="../tags/tag527.xml"/><Relationship Id="rId46" Type="http://schemas.openxmlformats.org/officeDocument/2006/relationships/tags" Target="../tags/tag535.xml"/><Relationship Id="rId59" Type="http://schemas.openxmlformats.org/officeDocument/2006/relationships/tags" Target="../tags/tag548.xml"/><Relationship Id="rId67" Type="http://schemas.openxmlformats.org/officeDocument/2006/relationships/tags" Target="../tags/tag556.xml"/><Relationship Id="rId20" Type="http://schemas.openxmlformats.org/officeDocument/2006/relationships/tags" Target="../tags/tag509.xml"/><Relationship Id="rId41" Type="http://schemas.openxmlformats.org/officeDocument/2006/relationships/tags" Target="../tags/tag530.xml"/><Relationship Id="rId54" Type="http://schemas.openxmlformats.org/officeDocument/2006/relationships/tags" Target="../tags/tag543.xml"/><Relationship Id="rId62" Type="http://schemas.openxmlformats.org/officeDocument/2006/relationships/tags" Target="../tags/tag551.xml"/><Relationship Id="rId70" Type="http://schemas.openxmlformats.org/officeDocument/2006/relationships/tags" Target="../tags/tag559.xml"/><Relationship Id="rId75" Type="http://schemas.openxmlformats.org/officeDocument/2006/relationships/tags" Target="../tags/tag564.xml"/><Relationship Id="rId83" Type="http://schemas.openxmlformats.org/officeDocument/2006/relationships/tags" Target="../tags/tag572.xml"/><Relationship Id="rId88" Type="http://schemas.openxmlformats.org/officeDocument/2006/relationships/image" Target="../media/image12.emf"/><Relationship Id="rId1" Type="http://schemas.openxmlformats.org/officeDocument/2006/relationships/tags" Target="../tags/tag490.xml"/><Relationship Id="rId6" Type="http://schemas.openxmlformats.org/officeDocument/2006/relationships/tags" Target="../tags/tag495.xml"/><Relationship Id="rId15" Type="http://schemas.openxmlformats.org/officeDocument/2006/relationships/tags" Target="../tags/tag504.xml"/><Relationship Id="rId23" Type="http://schemas.openxmlformats.org/officeDocument/2006/relationships/tags" Target="../tags/tag512.xml"/><Relationship Id="rId28" Type="http://schemas.openxmlformats.org/officeDocument/2006/relationships/tags" Target="../tags/tag517.xml"/><Relationship Id="rId36" Type="http://schemas.openxmlformats.org/officeDocument/2006/relationships/tags" Target="../tags/tag525.xml"/><Relationship Id="rId49" Type="http://schemas.openxmlformats.org/officeDocument/2006/relationships/tags" Target="../tags/tag538.xml"/><Relationship Id="rId57" Type="http://schemas.openxmlformats.org/officeDocument/2006/relationships/tags" Target="../tags/tag546.xml"/><Relationship Id="rId10" Type="http://schemas.openxmlformats.org/officeDocument/2006/relationships/tags" Target="../tags/tag499.xml"/><Relationship Id="rId31" Type="http://schemas.openxmlformats.org/officeDocument/2006/relationships/tags" Target="../tags/tag520.xml"/><Relationship Id="rId44" Type="http://schemas.openxmlformats.org/officeDocument/2006/relationships/tags" Target="../tags/tag533.xml"/><Relationship Id="rId52" Type="http://schemas.openxmlformats.org/officeDocument/2006/relationships/tags" Target="../tags/tag541.xml"/><Relationship Id="rId60" Type="http://schemas.openxmlformats.org/officeDocument/2006/relationships/tags" Target="../tags/tag549.xml"/><Relationship Id="rId65" Type="http://schemas.openxmlformats.org/officeDocument/2006/relationships/tags" Target="../tags/tag554.xml"/><Relationship Id="rId73" Type="http://schemas.openxmlformats.org/officeDocument/2006/relationships/tags" Target="../tags/tag562.xml"/><Relationship Id="rId78" Type="http://schemas.openxmlformats.org/officeDocument/2006/relationships/tags" Target="../tags/tag567.xml"/><Relationship Id="rId81" Type="http://schemas.openxmlformats.org/officeDocument/2006/relationships/tags" Target="../tags/tag570.xml"/><Relationship Id="rId86" Type="http://schemas.openxmlformats.org/officeDocument/2006/relationships/slideLayout" Target="../slideLayouts/slideLayout2.xml"/><Relationship Id="rId4" Type="http://schemas.openxmlformats.org/officeDocument/2006/relationships/tags" Target="../tags/tag493.xml"/><Relationship Id="rId9" Type="http://schemas.openxmlformats.org/officeDocument/2006/relationships/tags" Target="../tags/tag498.xml"/><Relationship Id="rId13" Type="http://schemas.openxmlformats.org/officeDocument/2006/relationships/tags" Target="../tags/tag502.xml"/><Relationship Id="rId18" Type="http://schemas.openxmlformats.org/officeDocument/2006/relationships/tags" Target="../tags/tag507.xml"/><Relationship Id="rId39" Type="http://schemas.openxmlformats.org/officeDocument/2006/relationships/tags" Target="../tags/tag528.xml"/><Relationship Id="rId34" Type="http://schemas.openxmlformats.org/officeDocument/2006/relationships/tags" Target="../tags/tag523.xml"/><Relationship Id="rId50" Type="http://schemas.openxmlformats.org/officeDocument/2006/relationships/tags" Target="../tags/tag539.xml"/><Relationship Id="rId55" Type="http://schemas.openxmlformats.org/officeDocument/2006/relationships/tags" Target="../tags/tag544.xml"/><Relationship Id="rId76" Type="http://schemas.openxmlformats.org/officeDocument/2006/relationships/tags" Target="../tags/tag565.xml"/><Relationship Id="rId7" Type="http://schemas.openxmlformats.org/officeDocument/2006/relationships/tags" Target="../tags/tag496.xml"/><Relationship Id="rId71" Type="http://schemas.openxmlformats.org/officeDocument/2006/relationships/tags" Target="../tags/tag560.xml"/><Relationship Id="rId2" Type="http://schemas.openxmlformats.org/officeDocument/2006/relationships/tags" Target="../tags/tag491.xml"/><Relationship Id="rId29" Type="http://schemas.openxmlformats.org/officeDocument/2006/relationships/tags" Target="../tags/tag518.xml"/><Relationship Id="rId24" Type="http://schemas.openxmlformats.org/officeDocument/2006/relationships/tags" Target="../tags/tag513.xml"/><Relationship Id="rId40" Type="http://schemas.openxmlformats.org/officeDocument/2006/relationships/tags" Target="../tags/tag529.xml"/><Relationship Id="rId45" Type="http://schemas.openxmlformats.org/officeDocument/2006/relationships/tags" Target="../tags/tag534.xml"/><Relationship Id="rId66" Type="http://schemas.openxmlformats.org/officeDocument/2006/relationships/tags" Target="../tags/tag555.xml"/><Relationship Id="rId87" Type="http://schemas.openxmlformats.org/officeDocument/2006/relationships/oleObject" Target="../embeddings/oleObject59.bin"/><Relationship Id="rId61" Type="http://schemas.openxmlformats.org/officeDocument/2006/relationships/tags" Target="../tags/tag550.xml"/><Relationship Id="rId82" Type="http://schemas.openxmlformats.org/officeDocument/2006/relationships/tags" Target="../tags/tag57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6.xml"/><Relationship Id="rId1" Type="http://schemas.openxmlformats.org/officeDocument/2006/relationships/tags" Target="../tags/tag575.xml"/><Relationship Id="rId5" Type="http://schemas.openxmlformats.org/officeDocument/2006/relationships/image" Target="../media/image14.emf"/><Relationship Id="rId4" Type="http://schemas.openxmlformats.org/officeDocument/2006/relationships/oleObject" Target="../embeddings/oleObject60.bin"/></Relationships>
</file>

<file path=ppt/slides/_rels/slide27.xml.rels><?xml version="1.0" encoding="UTF-8" standalone="yes"?>
<Relationships xmlns="http://schemas.openxmlformats.org/package/2006/relationships"><Relationship Id="rId8" Type="http://schemas.openxmlformats.org/officeDocument/2006/relationships/tags" Target="../tags/tag584.xml"/><Relationship Id="rId13" Type="http://schemas.openxmlformats.org/officeDocument/2006/relationships/tags" Target="../tags/tag589.xml"/><Relationship Id="rId18" Type="http://schemas.openxmlformats.org/officeDocument/2006/relationships/image" Target="../media/image14.emf"/><Relationship Id="rId3" Type="http://schemas.openxmlformats.org/officeDocument/2006/relationships/tags" Target="../tags/tag579.xml"/><Relationship Id="rId7" Type="http://schemas.openxmlformats.org/officeDocument/2006/relationships/tags" Target="../tags/tag583.xml"/><Relationship Id="rId12" Type="http://schemas.openxmlformats.org/officeDocument/2006/relationships/tags" Target="../tags/tag588.xml"/><Relationship Id="rId17" Type="http://schemas.openxmlformats.org/officeDocument/2006/relationships/oleObject" Target="../embeddings/oleObject61.bin"/><Relationship Id="rId2" Type="http://schemas.openxmlformats.org/officeDocument/2006/relationships/tags" Target="../tags/tag578.xml"/><Relationship Id="rId16" Type="http://schemas.openxmlformats.org/officeDocument/2006/relationships/slideLayout" Target="../slideLayouts/slideLayout2.xml"/><Relationship Id="rId1" Type="http://schemas.openxmlformats.org/officeDocument/2006/relationships/tags" Target="../tags/tag577.xml"/><Relationship Id="rId6" Type="http://schemas.openxmlformats.org/officeDocument/2006/relationships/tags" Target="../tags/tag582.xml"/><Relationship Id="rId11" Type="http://schemas.openxmlformats.org/officeDocument/2006/relationships/tags" Target="../tags/tag587.xml"/><Relationship Id="rId5" Type="http://schemas.openxmlformats.org/officeDocument/2006/relationships/tags" Target="../tags/tag581.xml"/><Relationship Id="rId15" Type="http://schemas.openxmlformats.org/officeDocument/2006/relationships/tags" Target="../tags/tag591.xml"/><Relationship Id="rId10" Type="http://schemas.openxmlformats.org/officeDocument/2006/relationships/tags" Target="../tags/tag586.xml"/><Relationship Id="rId4" Type="http://schemas.openxmlformats.org/officeDocument/2006/relationships/tags" Target="../tags/tag580.xml"/><Relationship Id="rId9" Type="http://schemas.openxmlformats.org/officeDocument/2006/relationships/tags" Target="../tags/tag585.xml"/><Relationship Id="rId14" Type="http://schemas.openxmlformats.org/officeDocument/2006/relationships/tags" Target="../tags/tag590.xml"/></Relationships>
</file>

<file path=ppt/slides/_rels/slide28.xml.rels><?xml version="1.0" encoding="UTF-8" standalone="yes"?>
<Relationships xmlns="http://schemas.openxmlformats.org/package/2006/relationships"><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 Id="rId6" Type="http://schemas.openxmlformats.org/officeDocument/2006/relationships/image" Target="../media/image11.emf"/><Relationship Id="rId5" Type="http://schemas.openxmlformats.org/officeDocument/2006/relationships/oleObject" Target="../embeddings/oleObject62.bin"/><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6" Type="http://schemas.openxmlformats.org/officeDocument/2006/relationships/image" Target="../media/image11.emf"/><Relationship Id="rId5" Type="http://schemas.openxmlformats.org/officeDocument/2006/relationships/oleObject" Target="../embeddings/oleObject63.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11.emf"/><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oleObject" Target="../embeddings/oleObject37.bin"/><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slideLayout" Target="../slideLayouts/slideLayout3.xml"/><Relationship Id="rId5" Type="http://schemas.openxmlformats.org/officeDocument/2006/relationships/tags" Target="../tags/tag260.xml"/><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s>
</file>

<file path=ppt/slides/_rels/slide30.xml.rels><?xml version="1.0" encoding="UTF-8" standalone="yes"?>
<Relationships xmlns="http://schemas.openxmlformats.org/package/2006/relationships"><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tags" Target="../tags/tag598.xml"/><Relationship Id="rId6" Type="http://schemas.openxmlformats.org/officeDocument/2006/relationships/image" Target="../media/image11.emf"/><Relationship Id="rId5" Type="http://schemas.openxmlformats.org/officeDocument/2006/relationships/oleObject" Target="../embeddings/oleObject64.bin"/><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2.xml"/><Relationship Id="rId1" Type="http://schemas.openxmlformats.org/officeDocument/2006/relationships/tags" Target="../tags/tag601.xml"/><Relationship Id="rId5" Type="http://schemas.openxmlformats.org/officeDocument/2006/relationships/image" Target="../media/image14.emf"/><Relationship Id="rId4" Type="http://schemas.openxmlformats.org/officeDocument/2006/relationships/oleObject" Target="../embeddings/oleObject65.bin"/></Relationships>
</file>

<file path=ppt/slides/_rels/slide32.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slideLayout" Target="../slideLayouts/slideLayout12.xml"/><Relationship Id="rId18" Type="http://schemas.openxmlformats.org/officeDocument/2006/relationships/image" Target="../media/image16.svg"/><Relationship Id="rId3" Type="http://schemas.openxmlformats.org/officeDocument/2006/relationships/tags" Target="../tags/tag605.xml"/><Relationship Id="rId7" Type="http://schemas.openxmlformats.org/officeDocument/2006/relationships/tags" Target="../tags/tag609.xml"/><Relationship Id="rId12" Type="http://schemas.openxmlformats.org/officeDocument/2006/relationships/tags" Target="../tags/tag614.xml"/><Relationship Id="rId17" Type="http://schemas.openxmlformats.org/officeDocument/2006/relationships/image" Target="../media/image15.png"/><Relationship Id="rId2" Type="http://schemas.openxmlformats.org/officeDocument/2006/relationships/tags" Target="../tags/tag604.xml"/><Relationship Id="rId16" Type="http://schemas.openxmlformats.org/officeDocument/2006/relationships/image" Target="../media/image11.emf"/><Relationship Id="rId1" Type="http://schemas.openxmlformats.org/officeDocument/2006/relationships/tags" Target="../tags/tag603.xml"/><Relationship Id="rId6" Type="http://schemas.openxmlformats.org/officeDocument/2006/relationships/tags" Target="../tags/tag608.xml"/><Relationship Id="rId11" Type="http://schemas.openxmlformats.org/officeDocument/2006/relationships/tags" Target="../tags/tag613.xml"/><Relationship Id="rId5" Type="http://schemas.openxmlformats.org/officeDocument/2006/relationships/tags" Target="../tags/tag607.xml"/><Relationship Id="rId15" Type="http://schemas.openxmlformats.org/officeDocument/2006/relationships/oleObject" Target="../embeddings/oleObject66.bin"/><Relationship Id="rId10" Type="http://schemas.openxmlformats.org/officeDocument/2006/relationships/tags" Target="../tags/tag612.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3" Type="http://schemas.openxmlformats.org/officeDocument/2006/relationships/tags" Target="../tags/tag617.xml"/><Relationship Id="rId7" Type="http://schemas.openxmlformats.org/officeDocument/2006/relationships/image" Target="../media/image11.emf"/><Relationship Id="rId2" Type="http://schemas.openxmlformats.org/officeDocument/2006/relationships/tags" Target="../tags/tag616.xml"/><Relationship Id="rId1" Type="http://schemas.openxmlformats.org/officeDocument/2006/relationships/tags" Target="../tags/tag615.xml"/><Relationship Id="rId6" Type="http://schemas.openxmlformats.org/officeDocument/2006/relationships/oleObject" Target="../embeddings/oleObject67.bin"/><Relationship Id="rId5" Type="http://schemas.openxmlformats.org/officeDocument/2006/relationships/slideLayout" Target="../slideLayouts/slideLayout2.xml"/><Relationship Id="rId4" Type="http://schemas.openxmlformats.org/officeDocument/2006/relationships/tags" Target="../tags/tag6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0.xml"/><Relationship Id="rId1" Type="http://schemas.openxmlformats.org/officeDocument/2006/relationships/tags" Target="../tags/tag619.xml"/><Relationship Id="rId5" Type="http://schemas.openxmlformats.org/officeDocument/2006/relationships/image" Target="../media/image14.emf"/><Relationship Id="rId4" Type="http://schemas.openxmlformats.org/officeDocument/2006/relationships/oleObject" Target="../embeddings/oleObject68.bin"/></Relationships>
</file>

<file path=ppt/slides/_rels/slide35.xml.rels><?xml version="1.0" encoding="UTF-8" standalone="yes"?>
<Relationships xmlns="http://schemas.openxmlformats.org/package/2006/relationships"><Relationship Id="rId13" Type="http://schemas.openxmlformats.org/officeDocument/2006/relationships/tags" Target="../tags/tag633.xml"/><Relationship Id="rId18" Type="http://schemas.openxmlformats.org/officeDocument/2006/relationships/tags" Target="../tags/tag638.xml"/><Relationship Id="rId26" Type="http://schemas.openxmlformats.org/officeDocument/2006/relationships/tags" Target="../tags/tag646.xml"/><Relationship Id="rId3" Type="http://schemas.openxmlformats.org/officeDocument/2006/relationships/tags" Target="../tags/tag623.xml"/><Relationship Id="rId21" Type="http://schemas.openxmlformats.org/officeDocument/2006/relationships/tags" Target="../tags/tag641.xml"/><Relationship Id="rId34" Type="http://schemas.openxmlformats.org/officeDocument/2006/relationships/image" Target="../media/image14.emf"/><Relationship Id="rId7" Type="http://schemas.openxmlformats.org/officeDocument/2006/relationships/tags" Target="../tags/tag627.xml"/><Relationship Id="rId12" Type="http://schemas.openxmlformats.org/officeDocument/2006/relationships/tags" Target="../tags/tag632.xml"/><Relationship Id="rId17" Type="http://schemas.openxmlformats.org/officeDocument/2006/relationships/tags" Target="../tags/tag637.xml"/><Relationship Id="rId25" Type="http://schemas.openxmlformats.org/officeDocument/2006/relationships/tags" Target="../tags/tag645.xml"/><Relationship Id="rId33" Type="http://schemas.openxmlformats.org/officeDocument/2006/relationships/oleObject" Target="../embeddings/oleObject69.bin"/><Relationship Id="rId2" Type="http://schemas.openxmlformats.org/officeDocument/2006/relationships/tags" Target="../tags/tag622.xml"/><Relationship Id="rId16" Type="http://schemas.openxmlformats.org/officeDocument/2006/relationships/tags" Target="../tags/tag636.xml"/><Relationship Id="rId20" Type="http://schemas.openxmlformats.org/officeDocument/2006/relationships/tags" Target="../tags/tag640.xml"/><Relationship Id="rId29" Type="http://schemas.openxmlformats.org/officeDocument/2006/relationships/tags" Target="../tags/tag649.xml"/><Relationship Id="rId1" Type="http://schemas.openxmlformats.org/officeDocument/2006/relationships/tags" Target="../tags/tag621.xml"/><Relationship Id="rId6" Type="http://schemas.openxmlformats.org/officeDocument/2006/relationships/tags" Target="../tags/tag626.xml"/><Relationship Id="rId11" Type="http://schemas.openxmlformats.org/officeDocument/2006/relationships/tags" Target="../tags/tag631.xml"/><Relationship Id="rId24" Type="http://schemas.openxmlformats.org/officeDocument/2006/relationships/tags" Target="../tags/tag644.xml"/><Relationship Id="rId32" Type="http://schemas.openxmlformats.org/officeDocument/2006/relationships/slideLayout" Target="../slideLayouts/slideLayout2.xml"/><Relationship Id="rId5" Type="http://schemas.openxmlformats.org/officeDocument/2006/relationships/tags" Target="../tags/tag625.xml"/><Relationship Id="rId15" Type="http://schemas.openxmlformats.org/officeDocument/2006/relationships/tags" Target="../tags/tag635.xml"/><Relationship Id="rId23" Type="http://schemas.openxmlformats.org/officeDocument/2006/relationships/tags" Target="../tags/tag643.xml"/><Relationship Id="rId28" Type="http://schemas.openxmlformats.org/officeDocument/2006/relationships/tags" Target="../tags/tag648.xml"/><Relationship Id="rId36" Type="http://schemas.openxmlformats.org/officeDocument/2006/relationships/image" Target="../media/image16.svg"/><Relationship Id="rId10" Type="http://schemas.openxmlformats.org/officeDocument/2006/relationships/tags" Target="../tags/tag630.xml"/><Relationship Id="rId19" Type="http://schemas.openxmlformats.org/officeDocument/2006/relationships/tags" Target="../tags/tag639.xml"/><Relationship Id="rId31" Type="http://schemas.openxmlformats.org/officeDocument/2006/relationships/tags" Target="../tags/tag651.xml"/><Relationship Id="rId4" Type="http://schemas.openxmlformats.org/officeDocument/2006/relationships/tags" Target="../tags/tag624.xml"/><Relationship Id="rId9" Type="http://schemas.openxmlformats.org/officeDocument/2006/relationships/tags" Target="../tags/tag629.xml"/><Relationship Id="rId14" Type="http://schemas.openxmlformats.org/officeDocument/2006/relationships/tags" Target="../tags/tag634.xml"/><Relationship Id="rId22" Type="http://schemas.openxmlformats.org/officeDocument/2006/relationships/tags" Target="../tags/tag642.xml"/><Relationship Id="rId27" Type="http://schemas.openxmlformats.org/officeDocument/2006/relationships/tags" Target="../tags/tag647.xml"/><Relationship Id="rId30" Type="http://schemas.openxmlformats.org/officeDocument/2006/relationships/tags" Target="../tags/tag650.xml"/><Relationship Id="rId35" Type="http://schemas.openxmlformats.org/officeDocument/2006/relationships/image" Target="../media/image15.png"/><Relationship Id="rId8" Type="http://schemas.openxmlformats.org/officeDocument/2006/relationships/tags" Target="../tags/tag628.xml"/></Relationships>
</file>

<file path=ppt/slides/_rels/slide36.xml.rels><?xml version="1.0" encoding="UTF-8" standalone="yes"?>
<Relationships xmlns="http://schemas.openxmlformats.org/package/2006/relationships"><Relationship Id="rId8" Type="http://schemas.openxmlformats.org/officeDocument/2006/relationships/tags" Target="../tags/tag659.xml"/><Relationship Id="rId13" Type="http://schemas.openxmlformats.org/officeDocument/2006/relationships/image" Target="../media/image11.emf"/><Relationship Id="rId3" Type="http://schemas.openxmlformats.org/officeDocument/2006/relationships/tags" Target="../tags/tag654.xml"/><Relationship Id="rId7" Type="http://schemas.openxmlformats.org/officeDocument/2006/relationships/tags" Target="../tags/tag658.xml"/><Relationship Id="rId12" Type="http://schemas.openxmlformats.org/officeDocument/2006/relationships/oleObject" Target="../embeddings/oleObject70.bin"/><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slideLayout" Target="../slideLayouts/slideLayout3.xml"/><Relationship Id="rId5" Type="http://schemas.openxmlformats.org/officeDocument/2006/relationships/tags" Target="../tags/tag656.xml"/><Relationship Id="rId10" Type="http://schemas.openxmlformats.org/officeDocument/2006/relationships/tags" Target="../tags/tag661.xml"/><Relationship Id="rId4" Type="http://schemas.openxmlformats.org/officeDocument/2006/relationships/tags" Target="../tags/tag655.xml"/><Relationship Id="rId9" Type="http://schemas.openxmlformats.org/officeDocument/2006/relationships/tags" Target="../tags/tag660.xml"/></Relationships>
</file>

<file path=ppt/slides/_rels/slide37.xml.rels><?xml version="1.0" encoding="UTF-8" standalone="yes"?>
<Relationships xmlns="http://schemas.openxmlformats.org/package/2006/relationships"><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slideLayout" Target="../slideLayouts/slideLayout12.xml"/><Relationship Id="rId39" Type="http://schemas.openxmlformats.org/officeDocument/2006/relationships/image" Target="../media/image27.png"/><Relationship Id="rId21" Type="http://schemas.openxmlformats.org/officeDocument/2006/relationships/tags" Target="../tags/tag682.xml"/><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png"/><Relationship Id="rId50" Type="http://schemas.openxmlformats.org/officeDocument/2006/relationships/image" Target="../media/image38.jpeg"/><Relationship Id="rId7" Type="http://schemas.openxmlformats.org/officeDocument/2006/relationships/tags" Target="../tags/tag668.xml"/><Relationship Id="rId2" Type="http://schemas.openxmlformats.org/officeDocument/2006/relationships/tags" Target="../tags/tag663.xml"/><Relationship Id="rId16" Type="http://schemas.openxmlformats.org/officeDocument/2006/relationships/tags" Target="../tags/tag677.xml"/><Relationship Id="rId29" Type="http://schemas.openxmlformats.org/officeDocument/2006/relationships/image" Target="../media/image17.jpeg"/><Relationship Id="rId11" Type="http://schemas.openxmlformats.org/officeDocument/2006/relationships/tags" Target="../tags/tag672.xml"/><Relationship Id="rId24" Type="http://schemas.openxmlformats.org/officeDocument/2006/relationships/tags" Target="../tags/tag685.xml"/><Relationship Id="rId32" Type="http://schemas.openxmlformats.org/officeDocument/2006/relationships/image" Target="../media/image20.png"/><Relationship Id="rId37" Type="http://schemas.openxmlformats.org/officeDocument/2006/relationships/image" Target="../media/image25.png"/><Relationship Id="rId40" Type="http://schemas.openxmlformats.org/officeDocument/2006/relationships/image" Target="../media/image28.png"/><Relationship Id="rId45" Type="http://schemas.openxmlformats.org/officeDocument/2006/relationships/image" Target="../media/image33.png"/><Relationship Id="rId5" Type="http://schemas.openxmlformats.org/officeDocument/2006/relationships/tags" Target="../tags/tag666.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image" Target="../media/image11.emf"/><Relationship Id="rId36" Type="http://schemas.openxmlformats.org/officeDocument/2006/relationships/image" Target="../media/image24.png"/><Relationship Id="rId49" Type="http://schemas.openxmlformats.org/officeDocument/2006/relationships/image" Target="../media/image37.png"/><Relationship Id="rId10" Type="http://schemas.openxmlformats.org/officeDocument/2006/relationships/tags" Target="../tags/tag671.xml"/><Relationship Id="rId19" Type="http://schemas.openxmlformats.org/officeDocument/2006/relationships/tags" Target="../tags/tag680.xml"/><Relationship Id="rId31" Type="http://schemas.openxmlformats.org/officeDocument/2006/relationships/image" Target="../media/image19.png"/><Relationship Id="rId44" Type="http://schemas.openxmlformats.org/officeDocument/2006/relationships/image" Target="../media/image32.png"/><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oleObject" Target="../embeddings/oleObject71.bin"/><Relationship Id="rId30" Type="http://schemas.openxmlformats.org/officeDocument/2006/relationships/image" Target="../media/image18.png"/><Relationship Id="rId35" Type="http://schemas.openxmlformats.org/officeDocument/2006/relationships/image" Target="../media/image23.png"/><Relationship Id="rId43" Type="http://schemas.openxmlformats.org/officeDocument/2006/relationships/image" Target="../media/image31.png"/><Relationship Id="rId48" Type="http://schemas.openxmlformats.org/officeDocument/2006/relationships/image" Target="../media/image36.png"/><Relationship Id="rId8" Type="http://schemas.openxmlformats.org/officeDocument/2006/relationships/tags" Target="../tags/tag669.xml"/><Relationship Id="rId51" Type="http://schemas.openxmlformats.org/officeDocument/2006/relationships/image" Target="../media/image39.png"/><Relationship Id="rId3" Type="http://schemas.openxmlformats.org/officeDocument/2006/relationships/tags" Target="../tags/tag664.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33" Type="http://schemas.openxmlformats.org/officeDocument/2006/relationships/image" Target="../media/image21.jpeg"/><Relationship Id="rId38" Type="http://schemas.openxmlformats.org/officeDocument/2006/relationships/image" Target="../media/image26.jpeg"/><Relationship Id="rId46" Type="http://schemas.openxmlformats.org/officeDocument/2006/relationships/image" Target="../media/image34.png"/><Relationship Id="rId20" Type="http://schemas.openxmlformats.org/officeDocument/2006/relationships/tags" Target="../tags/tag681.xml"/><Relationship Id="rId41" Type="http://schemas.openxmlformats.org/officeDocument/2006/relationships/image" Target="../media/image29.jpeg"/><Relationship Id="rId1" Type="http://schemas.openxmlformats.org/officeDocument/2006/relationships/tags" Target="../tags/tag662.xml"/><Relationship Id="rId6" Type="http://schemas.openxmlformats.org/officeDocument/2006/relationships/tags" Target="../tags/tag667.xml"/></Relationships>
</file>

<file path=ppt/slides/_rels/slide38.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oleObject" Target="../embeddings/oleObject72.bin"/><Relationship Id="rId3" Type="http://schemas.openxmlformats.org/officeDocument/2006/relationships/tags" Target="../tags/tag689.xml"/><Relationship Id="rId7" Type="http://schemas.openxmlformats.org/officeDocument/2006/relationships/tags" Target="../tags/tag693.xml"/><Relationship Id="rId12" Type="http://schemas.openxmlformats.org/officeDocument/2006/relationships/slideLayout" Target="../slideLayouts/slideLayout12.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tags" Target="../tags/tag697.xml"/><Relationship Id="rId5" Type="http://schemas.openxmlformats.org/officeDocument/2006/relationships/tags" Target="../tags/tag691.xml"/><Relationship Id="rId10" Type="http://schemas.openxmlformats.org/officeDocument/2006/relationships/tags" Target="../tags/tag696.xml"/><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image" Target="../media/image11.emf"/></Relationships>
</file>

<file path=ppt/slides/_rels/slide39.xml.rels><?xml version="1.0" encoding="UTF-8" standalone="yes"?>
<Relationships xmlns="http://schemas.openxmlformats.org/package/2006/relationships"><Relationship Id="rId8" Type="http://schemas.openxmlformats.org/officeDocument/2006/relationships/tags" Target="../tags/tag705.xml"/><Relationship Id="rId13" Type="http://schemas.openxmlformats.org/officeDocument/2006/relationships/slideLayout" Target="../slideLayouts/slideLayout11.xml"/><Relationship Id="rId3" Type="http://schemas.openxmlformats.org/officeDocument/2006/relationships/tags" Target="../tags/tag700.xml"/><Relationship Id="rId7" Type="http://schemas.openxmlformats.org/officeDocument/2006/relationships/tags" Target="../tags/tag704.xml"/><Relationship Id="rId12" Type="http://schemas.openxmlformats.org/officeDocument/2006/relationships/tags" Target="../tags/tag709.xml"/><Relationship Id="rId2" Type="http://schemas.openxmlformats.org/officeDocument/2006/relationships/tags" Target="../tags/tag699.xml"/><Relationship Id="rId16" Type="http://schemas.openxmlformats.org/officeDocument/2006/relationships/chart" Target="../charts/chart1.xml"/><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tags" Target="../tags/tag708.xml"/><Relationship Id="rId5" Type="http://schemas.openxmlformats.org/officeDocument/2006/relationships/tags" Target="../tags/tag702.xml"/><Relationship Id="rId15" Type="http://schemas.openxmlformats.org/officeDocument/2006/relationships/image" Target="../media/image12.emf"/><Relationship Id="rId10" Type="http://schemas.openxmlformats.org/officeDocument/2006/relationships/tags" Target="../tags/tag707.xml"/><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oleObject" Target="../embeddings/oleObject73.bin"/></Relationships>
</file>

<file path=ppt/slides/_rels/slide4.xml.rels><?xml version="1.0" encoding="UTF-8" standalone="yes"?>
<Relationships xmlns="http://schemas.openxmlformats.org/package/2006/relationships"><Relationship Id="rId26" Type="http://schemas.openxmlformats.org/officeDocument/2006/relationships/tags" Target="../tags/tag291.xml"/><Relationship Id="rId117" Type="http://schemas.openxmlformats.org/officeDocument/2006/relationships/oleObject" Target="../embeddings/oleObject38.bin"/><Relationship Id="rId21" Type="http://schemas.openxmlformats.org/officeDocument/2006/relationships/tags" Target="../tags/tag286.xml"/><Relationship Id="rId42" Type="http://schemas.openxmlformats.org/officeDocument/2006/relationships/tags" Target="../tags/tag307.xml"/><Relationship Id="rId47" Type="http://schemas.openxmlformats.org/officeDocument/2006/relationships/tags" Target="../tags/tag312.xml"/><Relationship Id="rId63" Type="http://schemas.openxmlformats.org/officeDocument/2006/relationships/tags" Target="../tags/tag328.xml"/><Relationship Id="rId68" Type="http://schemas.openxmlformats.org/officeDocument/2006/relationships/tags" Target="../tags/tag333.xml"/><Relationship Id="rId84" Type="http://schemas.openxmlformats.org/officeDocument/2006/relationships/tags" Target="../tags/tag349.xml"/><Relationship Id="rId89" Type="http://schemas.openxmlformats.org/officeDocument/2006/relationships/tags" Target="../tags/tag354.xml"/><Relationship Id="rId112" Type="http://schemas.openxmlformats.org/officeDocument/2006/relationships/tags" Target="../tags/tag377.xml"/><Relationship Id="rId16" Type="http://schemas.openxmlformats.org/officeDocument/2006/relationships/tags" Target="../tags/tag281.xml"/><Relationship Id="rId107" Type="http://schemas.openxmlformats.org/officeDocument/2006/relationships/tags" Target="../tags/tag372.xml"/><Relationship Id="rId11" Type="http://schemas.openxmlformats.org/officeDocument/2006/relationships/tags" Target="../tags/tag276.xml"/><Relationship Id="rId32" Type="http://schemas.openxmlformats.org/officeDocument/2006/relationships/tags" Target="../tags/tag297.xml"/><Relationship Id="rId37" Type="http://schemas.openxmlformats.org/officeDocument/2006/relationships/tags" Target="../tags/tag302.xml"/><Relationship Id="rId53" Type="http://schemas.openxmlformats.org/officeDocument/2006/relationships/tags" Target="../tags/tag318.xml"/><Relationship Id="rId58" Type="http://schemas.openxmlformats.org/officeDocument/2006/relationships/tags" Target="../tags/tag323.xml"/><Relationship Id="rId74" Type="http://schemas.openxmlformats.org/officeDocument/2006/relationships/tags" Target="../tags/tag339.xml"/><Relationship Id="rId79" Type="http://schemas.openxmlformats.org/officeDocument/2006/relationships/tags" Target="../tags/tag344.xml"/><Relationship Id="rId102" Type="http://schemas.openxmlformats.org/officeDocument/2006/relationships/tags" Target="../tags/tag367.xml"/><Relationship Id="rId5" Type="http://schemas.openxmlformats.org/officeDocument/2006/relationships/tags" Target="../tags/tag270.xml"/><Relationship Id="rId90" Type="http://schemas.openxmlformats.org/officeDocument/2006/relationships/tags" Target="../tags/tag355.xml"/><Relationship Id="rId95" Type="http://schemas.openxmlformats.org/officeDocument/2006/relationships/tags" Target="../tags/tag360.xml"/><Relationship Id="rId22" Type="http://schemas.openxmlformats.org/officeDocument/2006/relationships/tags" Target="../tags/tag287.xml"/><Relationship Id="rId27" Type="http://schemas.openxmlformats.org/officeDocument/2006/relationships/tags" Target="../tags/tag292.xml"/><Relationship Id="rId43" Type="http://schemas.openxmlformats.org/officeDocument/2006/relationships/tags" Target="../tags/tag308.xml"/><Relationship Id="rId48" Type="http://schemas.openxmlformats.org/officeDocument/2006/relationships/tags" Target="../tags/tag313.xml"/><Relationship Id="rId64" Type="http://schemas.openxmlformats.org/officeDocument/2006/relationships/tags" Target="../tags/tag329.xml"/><Relationship Id="rId69" Type="http://schemas.openxmlformats.org/officeDocument/2006/relationships/tags" Target="../tags/tag334.xml"/><Relationship Id="rId113" Type="http://schemas.openxmlformats.org/officeDocument/2006/relationships/tags" Target="../tags/tag378.xml"/><Relationship Id="rId118" Type="http://schemas.openxmlformats.org/officeDocument/2006/relationships/image" Target="../media/image12.emf"/><Relationship Id="rId80" Type="http://schemas.openxmlformats.org/officeDocument/2006/relationships/tags" Target="../tags/tag345.xml"/><Relationship Id="rId85" Type="http://schemas.openxmlformats.org/officeDocument/2006/relationships/tags" Target="../tags/tag350.xml"/><Relationship Id="rId12" Type="http://schemas.openxmlformats.org/officeDocument/2006/relationships/tags" Target="../tags/tag277.xml"/><Relationship Id="rId17" Type="http://schemas.openxmlformats.org/officeDocument/2006/relationships/tags" Target="../tags/tag282.xml"/><Relationship Id="rId33" Type="http://schemas.openxmlformats.org/officeDocument/2006/relationships/tags" Target="../tags/tag298.xml"/><Relationship Id="rId38" Type="http://schemas.openxmlformats.org/officeDocument/2006/relationships/tags" Target="../tags/tag303.xml"/><Relationship Id="rId59" Type="http://schemas.openxmlformats.org/officeDocument/2006/relationships/tags" Target="../tags/tag324.xml"/><Relationship Id="rId103" Type="http://schemas.openxmlformats.org/officeDocument/2006/relationships/tags" Target="../tags/tag368.xml"/><Relationship Id="rId108" Type="http://schemas.openxmlformats.org/officeDocument/2006/relationships/tags" Target="../tags/tag373.xml"/><Relationship Id="rId54" Type="http://schemas.openxmlformats.org/officeDocument/2006/relationships/tags" Target="../tags/tag319.xml"/><Relationship Id="rId70" Type="http://schemas.openxmlformats.org/officeDocument/2006/relationships/tags" Target="../tags/tag335.xml"/><Relationship Id="rId75" Type="http://schemas.openxmlformats.org/officeDocument/2006/relationships/tags" Target="../tags/tag340.xml"/><Relationship Id="rId91" Type="http://schemas.openxmlformats.org/officeDocument/2006/relationships/tags" Target="../tags/tag356.xml"/><Relationship Id="rId96" Type="http://schemas.openxmlformats.org/officeDocument/2006/relationships/tags" Target="../tags/tag361.xml"/><Relationship Id="rId1" Type="http://schemas.openxmlformats.org/officeDocument/2006/relationships/tags" Target="../tags/tag266.xml"/><Relationship Id="rId6" Type="http://schemas.openxmlformats.org/officeDocument/2006/relationships/tags" Target="../tags/tag271.xml"/><Relationship Id="rId23" Type="http://schemas.openxmlformats.org/officeDocument/2006/relationships/tags" Target="../tags/tag288.xml"/><Relationship Id="rId28" Type="http://schemas.openxmlformats.org/officeDocument/2006/relationships/tags" Target="../tags/tag293.xml"/><Relationship Id="rId49" Type="http://schemas.openxmlformats.org/officeDocument/2006/relationships/tags" Target="../tags/tag314.xml"/><Relationship Id="rId114" Type="http://schemas.openxmlformats.org/officeDocument/2006/relationships/tags" Target="../tags/tag379.xml"/><Relationship Id="rId10" Type="http://schemas.openxmlformats.org/officeDocument/2006/relationships/tags" Target="../tags/tag275.xml"/><Relationship Id="rId31" Type="http://schemas.openxmlformats.org/officeDocument/2006/relationships/tags" Target="../tags/tag296.xml"/><Relationship Id="rId44" Type="http://schemas.openxmlformats.org/officeDocument/2006/relationships/tags" Target="../tags/tag309.xml"/><Relationship Id="rId52" Type="http://schemas.openxmlformats.org/officeDocument/2006/relationships/tags" Target="../tags/tag317.xml"/><Relationship Id="rId60" Type="http://schemas.openxmlformats.org/officeDocument/2006/relationships/tags" Target="../tags/tag325.xml"/><Relationship Id="rId65" Type="http://schemas.openxmlformats.org/officeDocument/2006/relationships/tags" Target="../tags/tag330.xml"/><Relationship Id="rId73" Type="http://schemas.openxmlformats.org/officeDocument/2006/relationships/tags" Target="../tags/tag338.xml"/><Relationship Id="rId78" Type="http://schemas.openxmlformats.org/officeDocument/2006/relationships/tags" Target="../tags/tag343.xml"/><Relationship Id="rId81" Type="http://schemas.openxmlformats.org/officeDocument/2006/relationships/tags" Target="../tags/tag346.xml"/><Relationship Id="rId86" Type="http://schemas.openxmlformats.org/officeDocument/2006/relationships/tags" Target="../tags/tag351.xml"/><Relationship Id="rId94" Type="http://schemas.openxmlformats.org/officeDocument/2006/relationships/tags" Target="../tags/tag359.xml"/><Relationship Id="rId99" Type="http://schemas.openxmlformats.org/officeDocument/2006/relationships/tags" Target="../tags/tag364.xml"/><Relationship Id="rId101" Type="http://schemas.openxmlformats.org/officeDocument/2006/relationships/tags" Target="../tags/tag366.xml"/><Relationship Id="rId4" Type="http://schemas.openxmlformats.org/officeDocument/2006/relationships/tags" Target="../tags/tag269.xml"/><Relationship Id="rId9" Type="http://schemas.openxmlformats.org/officeDocument/2006/relationships/tags" Target="../tags/tag274.xml"/><Relationship Id="rId13" Type="http://schemas.openxmlformats.org/officeDocument/2006/relationships/tags" Target="../tags/tag278.xml"/><Relationship Id="rId18" Type="http://schemas.openxmlformats.org/officeDocument/2006/relationships/tags" Target="../tags/tag283.xml"/><Relationship Id="rId39" Type="http://schemas.openxmlformats.org/officeDocument/2006/relationships/tags" Target="../tags/tag304.xml"/><Relationship Id="rId109" Type="http://schemas.openxmlformats.org/officeDocument/2006/relationships/tags" Target="../tags/tag374.xml"/><Relationship Id="rId34" Type="http://schemas.openxmlformats.org/officeDocument/2006/relationships/tags" Target="../tags/tag299.xml"/><Relationship Id="rId50" Type="http://schemas.openxmlformats.org/officeDocument/2006/relationships/tags" Target="../tags/tag315.xml"/><Relationship Id="rId55" Type="http://schemas.openxmlformats.org/officeDocument/2006/relationships/tags" Target="../tags/tag320.xml"/><Relationship Id="rId76" Type="http://schemas.openxmlformats.org/officeDocument/2006/relationships/tags" Target="../tags/tag341.xml"/><Relationship Id="rId97" Type="http://schemas.openxmlformats.org/officeDocument/2006/relationships/tags" Target="../tags/tag362.xml"/><Relationship Id="rId104" Type="http://schemas.openxmlformats.org/officeDocument/2006/relationships/tags" Target="../tags/tag369.xml"/><Relationship Id="rId7" Type="http://schemas.openxmlformats.org/officeDocument/2006/relationships/tags" Target="../tags/tag272.xml"/><Relationship Id="rId71" Type="http://schemas.openxmlformats.org/officeDocument/2006/relationships/tags" Target="../tags/tag336.xml"/><Relationship Id="rId92" Type="http://schemas.openxmlformats.org/officeDocument/2006/relationships/tags" Target="../tags/tag357.xml"/><Relationship Id="rId2" Type="http://schemas.openxmlformats.org/officeDocument/2006/relationships/tags" Target="../tags/tag267.xml"/><Relationship Id="rId29" Type="http://schemas.openxmlformats.org/officeDocument/2006/relationships/tags" Target="../tags/tag294.xml"/><Relationship Id="rId24" Type="http://schemas.openxmlformats.org/officeDocument/2006/relationships/tags" Target="../tags/tag289.xml"/><Relationship Id="rId40" Type="http://schemas.openxmlformats.org/officeDocument/2006/relationships/tags" Target="../tags/tag305.xml"/><Relationship Id="rId45" Type="http://schemas.openxmlformats.org/officeDocument/2006/relationships/tags" Target="../tags/tag310.xml"/><Relationship Id="rId66" Type="http://schemas.openxmlformats.org/officeDocument/2006/relationships/tags" Target="../tags/tag331.xml"/><Relationship Id="rId87" Type="http://schemas.openxmlformats.org/officeDocument/2006/relationships/tags" Target="../tags/tag352.xml"/><Relationship Id="rId110" Type="http://schemas.openxmlformats.org/officeDocument/2006/relationships/tags" Target="../tags/tag375.xml"/><Relationship Id="rId115" Type="http://schemas.openxmlformats.org/officeDocument/2006/relationships/slideLayout" Target="../slideLayouts/slideLayout12.xml"/><Relationship Id="rId61" Type="http://schemas.openxmlformats.org/officeDocument/2006/relationships/tags" Target="../tags/tag326.xml"/><Relationship Id="rId82" Type="http://schemas.openxmlformats.org/officeDocument/2006/relationships/tags" Target="../tags/tag347.xml"/><Relationship Id="rId19" Type="http://schemas.openxmlformats.org/officeDocument/2006/relationships/tags" Target="../tags/tag284.xml"/><Relationship Id="rId14" Type="http://schemas.openxmlformats.org/officeDocument/2006/relationships/tags" Target="../tags/tag279.xml"/><Relationship Id="rId30" Type="http://schemas.openxmlformats.org/officeDocument/2006/relationships/tags" Target="../tags/tag295.xml"/><Relationship Id="rId35" Type="http://schemas.openxmlformats.org/officeDocument/2006/relationships/tags" Target="../tags/tag300.xml"/><Relationship Id="rId56" Type="http://schemas.openxmlformats.org/officeDocument/2006/relationships/tags" Target="../tags/tag321.xml"/><Relationship Id="rId77" Type="http://schemas.openxmlformats.org/officeDocument/2006/relationships/tags" Target="../tags/tag342.xml"/><Relationship Id="rId100" Type="http://schemas.openxmlformats.org/officeDocument/2006/relationships/tags" Target="../tags/tag365.xml"/><Relationship Id="rId105" Type="http://schemas.openxmlformats.org/officeDocument/2006/relationships/tags" Target="../tags/tag370.xml"/><Relationship Id="rId8" Type="http://schemas.openxmlformats.org/officeDocument/2006/relationships/tags" Target="../tags/tag273.xml"/><Relationship Id="rId51" Type="http://schemas.openxmlformats.org/officeDocument/2006/relationships/tags" Target="../tags/tag316.xml"/><Relationship Id="rId72" Type="http://schemas.openxmlformats.org/officeDocument/2006/relationships/tags" Target="../tags/tag337.xml"/><Relationship Id="rId93" Type="http://schemas.openxmlformats.org/officeDocument/2006/relationships/tags" Target="../tags/tag358.xml"/><Relationship Id="rId98" Type="http://schemas.openxmlformats.org/officeDocument/2006/relationships/tags" Target="../tags/tag363.xml"/><Relationship Id="rId3" Type="http://schemas.openxmlformats.org/officeDocument/2006/relationships/tags" Target="../tags/tag268.xml"/><Relationship Id="rId25" Type="http://schemas.openxmlformats.org/officeDocument/2006/relationships/tags" Target="../tags/tag290.xml"/><Relationship Id="rId46" Type="http://schemas.openxmlformats.org/officeDocument/2006/relationships/tags" Target="../tags/tag311.xml"/><Relationship Id="rId67" Type="http://schemas.openxmlformats.org/officeDocument/2006/relationships/tags" Target="../tags/tag332.xml"/><Relationship Id="rId116" Type="http://schemas.openxmlformats.org/officeDocument/2006/relationships/notesSlide" Target="../notesSlides/notesSlide2.xml"/><Relationship Id="rId20" Type="http://schemas.openxmlformats.org/officeDocument/2006/relationships/tags" Target="../tags/tag285.xml"/><Relationship Id="rId41" Type="http://schemas.openxmlformats.org/officeDocument/2006/relationships/tags" Target="../tags/tag306.xml"/><Relationship Id="rId62" Type="http://schemas.openxmlformats.org/officeDocument/2006/relationships/tags" Target="../tags/tag327.xml"/><Relationship Id="rId83" Type="http://schemas.openxmlformats.org/officeDocument/2006/relationships/tags" Target="../tags/tag348.xml"/><Relationship Id="rId88" Type="http://schemas.openxmlformats.org/officeDocument/2006/relationships/tags" Target="../tags/tag353.xml"/><Relationship Id="rId111" Type="http://schemas.openxmlformats.org/officeDocument/2006/relationships/tags" Target="../tags/tag376.xml"/><Relationship Id="rId15" Type="http://schemas.openxmlformats.org/officeDocument/2006/relationships/tags" Target="../tags/tag280.xml"/><Relationship Id="rId36" Type="http://schemas.openxmlformats.org/officeDocument/2006/relationships/tags" Target="../tags/tag301.xml"/><Relationship Id="rId57" Type="http://schemas.openxmlformats.org/officeDocument/2006/relationships/tags" Target="../tags/tag322.xml"/><Relationship Id="rId106" Type="http://schemas.openxmlformats.org/officeDocument/2006/relationships/tags" Target="../tags/tag371.xml"/></Relationships>
</file>

<file path=ppt/slides/_rels/slide40.xml.rels><?xml version="1.0" encoding="UTF-8" standalone="yes"?>
<Relationships xmlns="http://schemas.openxmlformats.org/package/2006/relationships"><Relationship Id="rId8" Type="http://schemas.openxmlformats.org/officeDocument/2006/relationships/tags" Target="../tags/tag717.xml"/><Relationship Id="rId13" Type="http://schemas.openxmlformats.org/officeDocument/2006/relationships/image" Target="../media/image12.emf"/><Relationship Id="rId3" Type="http://schemas.openxmlformats.org/officeDocument/2006/relationships/tags" Target="../tags/tag712.xml"/><Relationship Id="rId7" Type="http://schemas.openxmlformats.org/officeDocument/2006/relationships/tags" Target="../tags/tag716.xml"/><Relationship Id="rId12" Type="http://schemas.openxmlformats.org/officeDocument/2006/relationships/oleObject" Target="../embeddings/oleObject74.bin"/><Relationship Id="rId2" Type="http://schemas.openxmlformats.org/officeDocument/2006/relationships/tags" Target="../tags/tag711.xml"/><Relationship Id="rId1" Type="http://schemas.openxmlformats.org/officeDocument/2006/relationships/tags" Target="../tags/tag710.xml"/><Relationship Id="rId6" Type="http://schemas.openxmlformats.org/officeDocument/2006/relationships/tags" Target="../tags/tag715.xml"/><Relationship Id="rId11" Type="http://schemas.openxmlformats.org/officeDocument/2006/relationships/slideLayout" Target="../slideLayouts/slideLayout11.xml"/><Relationship Id="rId5" Type="http://schemas.openxmlformats.org/officeDocument/2006/relationships/tags" Target="../tags/tag714.xml"/><Relationship Id="rId10" Type="http://schemas.openxmlformats.org/officeDocument/2006/relationships/tags" Target="../tags/tag719.xml"/><Relationship Id="rId4" Type="http://schemas.openxmlformats.org/officeDocument/2006/relationships/tags" Target="../tags/tag713.xml"/><Relationship Id="rId9" Type="http://schemas.openxmlformats.org/officeDocument/2006/relationships/tags" Target="../tags/tag718.xml"/><Relationship Id="rId14" Type="http://schemas.openxmlformats.org/officeDocument/2006/relationships/chart" Target="../charts/char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tags" Target="../tags/tag722.xml"/><Relationship Id="rId7" Type="http://schemas.openxmlformats.org/officeDocument/2006/relationships/slideLayout" Target="../slideLayouts/slideLayout2.xml"/><Relationship Id="rId2" Type="http://schemas.openxmlformats.org/officeDocument/2006/relationships/tags" Target="../tags/tag721.xml"/><Relationship Id="rId1" Type="http://schemas.openxmlformats.org/officeDocument/2006/relationships/tags" Target="../tags/tag720.xml"/><Relationship Id="rId6" Type="http://schemas.openxmlformats.org/officeDocument/2006/relationships/tags" Target="../tags/tag725.xml"/><Relationship Id="rId5" Type="http://schemas.openxmlformats.org/officeDocument/2006/relationships/tags" Target="../tags/tag724.xml"/><Relationship Id="rId4" Type="http://schemas.openxmlformats.org/officeDocument/2006/relationships/tags" Target="../tags/tag723.xml"/><Relationship Id="rId9" Type="http://schemas.openxmlformats.org/officeDocument/2006/relationships/image" Target="../media/image12.emf"/></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28.xml"/><Relationship Id="rId7" Type="http://schemas.openxmlformats.org/officeDocument/2006/relationships/tags" Target="../tags/tag732.xml"/><Relationship Id="rId2" Type="http://schemas.openxmlformats.org/officeDocument/2006/relationships/tags" Target="../tags/tag727.xml"/><Relationship Id="rId1" Type="http://schemas.openxmlformats.org/officeDocument/2006/relationships/tags" Target="../tags/tag726.xml"/><Relationship Id="rId6" Type="http://schemas.openxmlformats.org/officeDocument/2006/relationships/tags" Target="../tags/tag731.xml"/><Relationship Id="rId5" Type="http://schemas.openxmlformats.org/officeDocument/2006/relationships/tags" Target="../tags/tag730.xml"/><Relationship Id="rId10" Type="http://schemas.openxmlformats.org/officeDocument/2006/relationships/image" Target="../media/image12.emf"/><Relationship Id="rId4" Type="http://schemas.openxmlformats.org/officeDocument/2006/relationships/tags" Target="../tags/tag729.xml"/><Relationship Id="rId9" Type="http://schemas.openxmlformats.org/officeDocument/2006/relationships/oleObject" Target="../embeddings/oleObject76.bin"/></Relationships>
</file>

<file path=ppt/slides/_rels/slide43.xml.rels><?xml version="1.0" encoding="UTF-8" standalone="yes"?>
<Relationships xmlns="http://schemas.openxmlformats.org/package/2006/relationships"><Relationship Id="rId8" Type="http://schemas.openxmlformats.org/officeDocument/2006/relationships/tags" Target="../tags/tag740.xml"/><Relationship Id="rId13" Type="http://schemas.openxmlformats.org/officeDocument/2006/relationships/image" Target="../media/image11.emf"/><Relationship Id="rId3" Type="http://schemas.openxmlformats.org/officeDocument/2006/relationships/tags" Target="../tags/tag735.xml"/><Relationship Id="rId7" Type="http://schemas.openxmlformats.org/officeDocument/2006/relationships/tags" Target="../tags/tag739.xml"/><Relationship Id="rId12" Type="http://schemas.openxmlformats.org/officeDocument/2006/relationships/oleObject" Target="../embeddings/oleObject77.bin"/><Relationship Id="rId2" Type="http://schemas.openxmlformats.org/officeDocument/2006/relationships/tags" Target="../tags/tag734.xml"/><Relationship Id="rId1" Type="http://schemas.openxmlformats.org/officeDocument/2006/relationships/tags" Target="../tags/tag733.xml"/><Relationship Id="rId6" Type="http://schemas.openxmlformats.org/officeDocument/2006/relationships/tags" Target="../tags/tag738.xml"/><Relationship Id="rId11" Type="http://schemas.openxmlformats.org/officeDocument/2006/relationships/slideLayout" Target="../slideLayouts/slideLayout3.xml"/><Relationship Id="rId5" Type="http://schemas.openxmlformats.org/officeDocument/2006/relationships/tags" Target="../tags/tag737.xml"/><Relationship Id="rId10" Type="http://schemas.openxmlformats.org/officeDocument/2006/relationships/tags" Target="../tags/tag742.xml"/><Relationship Id="rId4" Type="http://schemas.openxmlformats.org/officeDocument/2006/relationships/tags" Target="../tags/tag736.xml"/><Relationship Id="rId9" Type="http://schemas.openxmlformats.org/officeDocument/2006/relationships/tags" Target="../tags/tag741.xml"/></Relationships>
</file>

<file path=ppt/slides/_rels/slide44.xml.rels><?xml version="1.0" encoding="UTF-8" standalone="yes"?>
<Relationships xmlns="http://schemas.openxmlformats.org/package/2006/relationships"><Relationship Id="rId8" Type="http://schemas.openxmlformats.org/officeDocument/2006/relationships/tags" Target="../tags/tag750.xml"/><Relationship Id="rId13" Type="http://schemas.openxmlformats.org/officeDocument/2006/relationships/tags" Target="../tags/tag755.xml"/><Relationship Id="rId18" Type="http://schemas.openxmlformats.org/officeDocument/2006/relationships/image" Target="../media/image12.emf"/><Relationship Id="rId3" Type="http://schemas.openxmlformats.org/officeDocument/2006/relationships/tags" Target="../tags/tag745.xml"/><Relationship Id="rId7" Type="http://schemas.openxmlformats.org/officeDocument/2006/relationships/tags" Target="../tags/tag749.xml"/><Relationship Id="rId12" Type="http://schemas.openxmlformats.org/officeDocument/2006/relationships/tags" Target="../tags/tag754.xml"/><Relationship Id="rId17" Type="http://schemas.openxmlformats.org/officeDocument/2006/relationships/oleObject" Target="../embeddings/oleObject78.bin"/><Relationship Id="rId2" Type="http://schemas.openxmlformats.org/officeDocument/2006/relationships/tags" Target="../tags/tag744.xml"/><Relationship Id="rId16" Type="http://schemas.openxmlformats.org/officeDocument/2006/relationships/notesSlide" Target="../notesSlides/notesSlide5.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tags" Target="../tags/tag753.xml"/><Relationship Id="rId5" Type="http://schemas.openxmlformats.org/officeDocument/2006/relationships/tags" Target="../tags/tag747.xml"/><Relationship Id="rId15" Type="http://schemas.openxmlformats.org/officeDocument/2006/relationships/slideLayout" Target="../slideLayouts/slideLayout2.xml"/><Relationship Id="rId10" Type="http://schemas.openxmlformats.org/officeDocument/2006/relationships/tags" Target="../tags/tag752.xml"/><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tags" Target="../tags/tag756.xml"/></Relationships>
</file>

<file path=ppt/slides/_rels/slide45.xml.rels><?xml version="1.0" encoding="UTF-8" standalone="yes"?>
<Relationships xmlns="http://schemas.openxmlformats.org/package/2006/relationships"><Relationship Id="rId13" Type="http://schemas.openxmlformats.org/officeDocument/2006/relationships/tags" Target="../tags/tag769.xml"/><Relationship Id="rId18" Type="http://schemas.openxmlformats.org/officeDocument/2006/relationships/tags" Target="../tags/tag774.xml"/><Relationship Id="rId26" Type="http://schemas.openxmlformats.org/officeDocument/2006/relationships/tags" Target="../tags/tag782.xml"/><Relationship Id="rId39" Type="http://schemas.openxmlformats.org/officeDocument/2006/relationships/tags" Target="../tags/tag795.xml"/><Relationship Id="rId21" Type="http://schemas.openxmlformats.org/officeDocument/2006/relationships/tags" Target="../tags/tag777.xml"/><Relationship Id="rId34" Type="http://schemas.openxmlformats.org/officeDocument/2006/relationships/tags" Target="../tags/tag790.xml"/><Relationship Id="rId42" Type="http://schemas.openxmlformats.org/officeDocument/2006/relationships/tags" Target="../tags/tag798.xml"/><Relationship Id="rId47" Type="http://schemas.openxmlformats.org/officeDocument/2006/relationships/tags" Target="../tags/tag803.xml"/><Relationship Id="rId50" Type="http://schemas.openxmlformats.org/officeDocument/2006/relationships/tags" Target="../tags/tag806.xml"/><Relationship Id="rId55" Type="http://schemas.openxmlformats.org/officeDocument/2006/relationships/tags" Target="../tags/tag811.xml"/><Relationship Id="rId63" Type="http://schemas.openxmlformats.org/officeDocument/2006/relationships/image" Target="../media/image12.emf"/><Relationship Id="rId7" Type="http://schemas.openxmlformats.org/officeDocument/2006/relationships/tags" Target="../tags/tag763.xml"/><Relationship Id="rId2" Type="http://schemas.openxmlformats.org/officeDocument/2006/relationships/tags" Target="../tags/tag758.xml"/><Relationship Id="rId16" Type="http://schemas.openxmlformats.org/officeDocument/2006/relationships/tags" Target="../tags/tag772.xml"/><Relationship Id="rId29" Type="http://schemas.openxmlformats.org/officeDocument/2006/relationships/tags" Target="../tags/tag785.xml"/><Relationship Id="rId11" Type="http://schemas.openxmlformats.org/officeDocument/2006/relationships/tags" Target="../tags/tag767.xml"/><Relationship Id="rId24" Type="http://schemas.openxmlformats.org/officeDocument/2006/relationships/tags" Target="../tags/tag780.xml"/><Relationship Id="rId32" Type="http://schemas.openxmlformats.org/officeDocument/2006/relationships/tags" Target="../tags/tag788.xml"/><Relationship Id="rId37" Type="http://schemas.openxmlformats.org/officeDocument/2006/relationships/tags" Target="../tags/tag793.xml"/><Relationship Id="rId40" Type="http://schemas.openxmlformats.org/officeDocument/2006/relationships/tags" Target="../tags/tag796.xml"/><Relationship Id="rId45" Type="http://schemas.openxmlformats.org/officeDocument/2006/relationships/tags" Target="../tags/tag801.xml"/><Relationship Id="rId53" Type="http://schemas.openxmlformats.org/officeDocument/2006/relationships/tags" Target="../tags/tag809.xml"/><Relationship Id="rId58" Type="http://schemas.openxmlformats.org/officeDocument/2006/relationships/tags" Target="../tags/tag814.xml"/><Relationship Id="rId5" Type="http://schemas.openxmlformats.org/officeDocument/2006/relationships/tags" Target="../tags/tag761.xml"/><Relationship Id="rId61" Type="http://schemas.openxmlformats.org/officeDocument/2006/relationships/slideLayout" Target="../slideLayouts/slideLayout10.xml"/><Relationship Id="rId19" Type="http://schemas.openxmlformats.org/officeDocument/2006/relationships/tags" Target="../tags/tag775.xml"/><Relationship Id="rId14" Type="http://schemas.openxmlformats.org/officeDocument/2006/relationships/tags" Target="../tags/tag770.xml"/><Relationship Id="rId22" Type="http://schemas.openxmlformats.org/officeDocument/2006/relationships/tags" Target="../tags/tag778.xml"/><Relationship Id="rId27" Type="http://schemas.openxmlformats.org/officeDocument/2006/relationships/tags" Target="../tags/tag783.xml"/><Relationship Id="rId30" Type="http://schemas.openxmlformats.org/officeDocument/2006/relationships/tags" Target="../tags/tag786.xml"/><Relationship Id="rId35" Type="http://schemas.openxmlformats.org/officeDocument/2006/relationships/tags" Target="../tags/tag791.xml"/><Relationship Id="rId43" Type="http://schemas.openxmlformats.org/officeDocument/2006/relationships/tags" Target="../tags/tag799.xml"/><Relationship Id="rId48" Type="http://schemas.openxmlformats.org/officeDocument/2006/relationships/tags" Target="../tags/tag804.xml"/><Relationship Id="rId56" Type="http://schemas.openxmlformats.org/officeDocument/2006/relationships/tags" Target="../tags/tag812.xml"/><Relationship Id="rId64" Type="http://schemas.openxmlformats.org/officeDocument/2006/relationships/chart" Target="../charts/chart3.xml"/><Relationship Id="rId8" Type="http://schemas.openxmlformats.org/officeDocument/2006/relationships/tags" Target="../tags/tag764.xml"/><Relationship Id="rId51" Type="http://schemas.openxmlformats.org/officeDocument/2006/relationships/tags" Target="../tags/tag807.xml"/><Relationship Id="rId3" Type="http://schemas.openxmlformats.org/officeDocument/2006/relationships/tags" Target="../tags/tag759.xml"/><Relationship Id="rId12" Type="http://schemas.openxmlformats.org/officeDocument/2006/relationships/tags" Target="../tags/tag768.xml"/><Relationship Id="rId17" Type="http://schemas.openxmlformats.org/officeDocument/2006/relationships/tags" Target="../tags/tag773.xml"/><Relationship Id="rId25" Type="http://schemas.openxmlformats.org/officeDocument/2006/relationships/tags" Target="../tags/tag781.xml"/><Relationship Id="rId33" Type="http://schemas.openxmlformats.org/officeDocument/2006/relationships/tags" Target="../tags/tag789.xml"/><Relationship Id="rId38" Type="http://schemas.openxmlformats.org/officeDocument/2006/relationships/tags" Target="../tags/tag794.xml"/><Relationship Id="rId46" Type="http://schemas.openxmlformats.org/officeDocument/2006/relationships/tags" Target="../tags/tag802.xml"/><Relationship Id="rId59" Type="http://schemas.openxmlformats.org/officeDocument/2006/relationships/tags" Target="../tags/tag815.xml"/><Relationship Id="rId20" Type="http://schemas.openxmlformats.org/officeDocument/2006/relationships/tags" Target="../tags/tag776.xml"/><Relationship Id="rId41" Type="http://schemas.openxmlformats.org/officeDocument/2006/relationships/tags" Target="../tags/tag797.xml"/><Relationship Id="rId54" Type="http://schemas.openxmlformats.org/officeDocument/2006/relationships/tags" Target="../tags/tag810.xml"/><Relationship Id="rId62" Type="http://schemas.openxmlformats.org/officeDocument/2006/relationships/oleObject" Target="../embeddings/oleObject79.bin"/><Relationship Id="rId1" Type="http://schemas.openxmlformats.org/officeDocument/2006/relationships/tags" Target="../tags/tag757.xml"/><Relationship Id="rId6" Type="http://schemas.openxmlformats.org/officeDocument/2006/relationships/tags" Target="../tags/tag762.xml"/><Relationship Id="rId15" Type="http://schemas.openxmlformats.org/officeDocument/2006/relationships/tags" Target="../tags/tag771.xml"/><Relationship Id="rId23" Type="http://schemas.openxmlformats.org/officeDocument/2006/relationships/tags" Target="../tags/tag779.xml"/><Relationship Id="rId28" Type="http://schemas.openxmlformats.org/officeDocument/2006/relationships/tags" Target="../tags/tag784.xml"/><Relationship Id="rId36" Type="http://schemas.openxmlformats.org/officeDocument/2006/relationships/tags" Target="../tags/tag792.xml"/><Relationship Id="rId49" Type="http://schemas.openxmlformats.org/officeDocument/2006/relationships/tags" Target="../tags/tag805.xml"/><Relationship Id="rId57" Type="http://schemas.openxmlformats.org/officeDocument/2006/relationships/tags" Target="../tags/tag813.xml"/><Relationship Id="rId10" Type="http://schemas.openxmlformats.org/officeDocument/2006/relationships/tags" Target="../tags/tag766.xml"/><Relationship Id="rId31" Type="http://schemas.openxmlformats.org/officeDocument/2006/relationships/tags" Target="../tags/tag787.xml"/><Relationship Id="rId44" Type="http://schemas.openxmlformats.org/officeDocument/2006/relationships/tags" Target="../tags/tag800.xml"/><Relationship Id="rId52" Type="http://schemas.openxmlformats.org/officeDocument/2006/relationships/tags" Target="../tags/tag808.xml"/><Relationship Id="rId60" Type="http://schemas.openxmlformats.org/officeDocument/2006/relationships/tags" Target="../tags/tag816.xml"/><Relationship Id="rId4" Type="http://schemas.openxmlformats.org/officeDocument/2006/relationships/tags" Target="../tags/tag760.xml"/><Relationship Id="rId9" Type="http://schemas.openxmlformats.org/officeDocument/2006/relationships/tags" Target="../tags/tag765.xml"/></Relationships>
</file>

<file path=ppt/slides/_rels/slide46.xml.rels><?xml version="1.0" encoding="UTF-8" standalone="yes"?>
<Relationships xmlns="http://schemas.openxmlformats.org/package/2006/relationships"><Relationship Id="rId8" Type="http://schemas.openxmlformats.org/officeDocument/2006/relationships/tags" Target="../tags/tag824.xml"/><Relationship Id="rId13" Type="http://schemas.openxmlformats.org/officeDocument/2006/relationships/tags" Target="../tags/tag829.xml"/><Relationship Id="rId18" Type="http://schemas.openxmlformats.org/officeDocument/2006/relationships/tags" Target="../tags/tag834.xml"/><Relationship Id="rId26" Type="http://schemas.openxmlformats.org/officeDocument/2006/relationships/tags" Target="../tags/tag842.xml"/><Relationship Id="rId3" Type="http://schemas.openxmlformats.org/officeDocument/2006/relationships/tags" Target="../tags/tag819.xml"/><Relationship Id="rId21" Type="http://schemas.openxmlformats.org/officeDocument/2006/relationships/tags" Target="../tags/tag837.xml"/><Relationship Id="rId7" Type="http://schemas.openxmlformats.org/officeDocument/2006/relationships/tags" Target="../tags/tag823.xml"/><Relationship Id="rId12" Type="http://schemas.openxmlformats.org/officeDocument/2006/relationships/tags" Target="../tags/tag828.xml"/><Relationship Id="rId17" Type="http://schemas.openxmlformats.org/officeDocument/2006/relationships/tags" Target="../tags/tag833.xml"/><Relationship Id="rId25" Type="http://schemas.openxmlformats.org/officeDocument/2006/relationships/tags" Target="../tags/tag841.xml"/><Relationship Id="rId2" Type="http://schemas.openxmlformats.org/officeDocument/2006/relationships/tags" Target="../tags/tag818.xml"/><Relationship Id="rId16" Type="http://schemas.openxmlformats.org/officeDocument/2006/relationships/tags" Target="../tags/tag832.xml"/><Relationship Id="rId20" Type="http://schemas.openxmlformats.org/officeDocument/2006/relationships/tags" Target="../tags/tag836.xml"/><Relationship Id="rId29" Type="http://schemas.openxmlformats.org/officeDocument/2006/relationships/slideLayout" Target="../slideLayouts/slideLayout10.xml"/><Relationship Id="rId1" Type="http://schemas.openxmlformats.org/officeDocument/2006/relationships/tags" Target="../tags/tag817.xml"/><Relationship Id="rId6" Type="http://schemas.openxmlformats.org/officeDocument/2006/relationships/tags" Target="../tags/tag822.xml"/><Relationship Id="rId11" Type="http://schemas.openxmlformats.org/officeDocument/2006/relationships/tags" Target="../tags/tag827.xml"/><Relationship Id="rId24" Type="http://schemas.openxmlformats.org/officeDocument/2006/relationships/tags" Target="../tags/tag840.xml"/><Relationship Id="rId32" Type="http://schemas.openxmlformats.org/officeDocument/2006/relationships/chart" Target="../charts/chart4.xml"/><Relationship Id="rId5" Type="http://schemas.openxmlformats.org/officeDocument/2006/relationships/tags" Target="../tags/tag821.xml"/><Relationship Id="rId15" Type="http://schemas.openxmlformats.org/officeDocument/2006/relationships/tags" Target="../tags/tag831.xml"/><Relationship Id="rId23" Type="http://schemas.openxmlformats.org/officeDocument/2006/relationships/tags" Target="../tags/tag839.xml"/><Relationship Id="rId28" Type="http://schemas.openxmlformats.org/officeDocument/2006/relationships/tags" Target="../tags/tag844.xml"/><Relationship Id="rId10" Type="http://schemas.openxmlformats.org/officeDocument/2006/relationships/tags" Target="../tags/tag826.xml"/><Relationship Id="rId19" Type="http://schemas.openxmlformats.org/officeDocument/2006/relationships/tags" Target="../tags/tag835.xml"/><Relationship Id="rId31" Type="http://schemas.openxmlformats.org/officeDocument/2006/relationships/image" Target="../media/image12.emf"/><Relationship Id="rId4" Type="http://schemas.openxmlformats.org/officeDocument/2006/relationships/tags" Target="../tags/tag820.xml"/><Relationship Id="rId9" Type="http://schemas.openxmlformats.org/officeDocument/2006/relationships/tags" Target="../tags/tag825.xml"/><Relationship Id="rId14" Type="http://schemas.openxmlformats.org/officeDocument/2006/relationships/tags" Target="../tags/tag830.xml"/><Relationship Id="rId22" Type="http://schemas.openxmlformats.org/officeDocument/2006/relationships/tags" Target="../tags/tag838.xml"/><Relationship Id="rId27" Type="http://schemas.openxmlformats.org/officeDocument/2006/relationships/tags" Target="../tags/tag843.xml"/><Relationship Id="rId30" Type="http://schemas.openxmlformats.org/officeDocument/2006/relationships/oleObject" Target="../embeddings/oleObject80.bin"/></Relationships>
</file>

<file path=ppt/slides/_rels/slide47.xml.rels><?xml version="1.0" encoding="UTF-8" standalone="yes"?>
<Relationships xmlns="http://schemas.openxmlformats.org/package/2006/relationships"><Relationship Id="rId8" Type="http://schemas.openxmlformats.org/officeDocument/2006/relationships/tags" Target="../tags/tag852.xml"/><Relationship Id="rId13" Type="http://schemas.openxmlformats.org/officeDocument/2006/relationships/tags" Target="../tags/tag857.xml"/><Relationship Id="rId18" Type="http://schemas.openxmlformats.org/officeDocument/2006/relationships/tags" Target="../tags/tag862.xml"/><Relationship Id="rId26" Type="http://schemas.openxmlformats.org/officeDocument/2006/relationships/tags" Target="../tags/tag870.xml"/><Relationship Id="rId3" Type="http://schemas.openxmlformats.org/officeDocument/2006/relationships/tags" Target="../tags/tag847.xml"/><Relationship Id="rId21" Type="http://schemas.openxmlformats.org/officeDocument/2006/relationships/tags" Target="../tags/tag865.xml"/><Relationship Id="rId7" Type="http://schemas.openxmlformats.org/officeDocument/2006/relationships/tags" Target="../tags/tag851.xml"/><Relationship Id="rId12" Type="http://schemas.openxmlformats.org/officeDocument/2006/relationships/tags" Target="../tags/tag856.xml"/><Relationship Id="rId17" Type="http://schemas.openxmlformats.org/officeDocument/2006/relationships/tags" Target="../tags/tag861.xml"/><Relationship Id="rId25" Type="http://schemas.openxmlformats.org/officeDocument/2006/relationships/tags" Target="../tags/tag869.xml"/><Relationship Id="rId2" Type="http://schemas.openxmlformats.org/officeDocument/2006/relationships/tags" Target="../tags/tag846.xml"/><Relationship Id="rId16" Type="http://schemas.openxmlformats.org/officeDocument/2006/relationships/tags" Target="../tags/tag860.xml"/><Relationship Id="rId20" Type="http://schemas.openxmlformats.org/officeDocument/2006/relationships/tags" Target="../tags/tag864.xml"/><Relationship Id="rId29" Type="http://schemas.openxmlformats.org/officeDocument/2006/relationships/slideLayout" Target="../slideLayouts/slideLayout10.xml"/><Relationship Id="rId1" Type="http://schemas.openxmlformats.org/officeDocument/2006/relationships/tags" Target="../tags/tag845.xml"/><Relationship Id="rId6" Type="http://schemas.openxmlformats.org/officeDocument/2006/relationships/tags" Target="../tags/tag850.xml"/><Relationship Id="rId11" Type="http://schemas.openxmlformats.org/officeDocument/2006/relationships/tags" Target="../tags/tag855.xml"/><Relationship Id="rId24" Type="http://schemas.openxmlformats.org/officeDocument/2006/relationships/tags" Target="../tags/tag868.xml"/><Relationship Id="rId32" Type="http://schemas.openxmlformats.org/officeDocument/2006/relationships/chart" Target="../charts/chart5.xml"/><Relationship Id="rId5" Type="http://schemas.openxmlformats.org/officeDocument/2006/relationships/tags" Target="../tags/tag849.xml"/><Relationship Id="rId15" Type="http://schemas.openxmlformats.org/officeDocument/2006/relationships/tags" Target="../tags/tag859.xml"/><Relationship Id="rId23" Type="http://schemas.openxmlformats.org/officeDocument/2006/relationships/tags" Target="../tags/tag867.xml"/><Relationship Id="rId28" Type="http://schemas.openxmlformats.org/officeDocument/2006/relationships/tags" Target="../tags/tag872.xml"/><Relationship Id="rId10" Type="http://schemas.openxmlformats.org/officeDocument/2006/relationships/tags" Target="../tags/tag854.xml"/><Relationship Id="rId19" Type="http://schemas.openxmlformats.org/officeDocument/2006/relationships/tags" Target="../tags/tag863.xml"/><Relationship Id="rId31" Type="http://schemas.openxmlformats.org/officeDocument/2006/relationships/image" Target="../media/image12.emf"/><Relationship Id="rId4" Type="http://schemas.openxmlformats.org/officeDocument/2006/relationships/tags" Target="../tags/tag848.xml"/><Relationship Id="rId9" Type="http://schemas.openxmlformats.org/officeDocument/2006/relationships/tags" Target="../tags/tag853.xml"/><Relationship Id="rId14" Type="http://schemas.openxmlformats.org/officeDocument/2006/relationships/tags" Target="../tags/tag858.xml"/><Relationship Id="rId22" Type="http://schemas.openxmlformats.org/officeDocument/2006/relationships/tags" Target="../tags/tag866.xml"/><Relationship Id="rId27" Type="http://schemas.openxmlformats.org/officeDocument/2006/relationships/tags" Target="../tags/tag871.xml"/><Relationship Id="rId30" Type="http://schemas.openxmlformats.org/officeDocument/2006/relationships/oleObject" Target="../embeddings/oleObject81.bin"/></Relationships>
</file>

<file path=ppt/slides/_rels/slide48.xml.rels><?xml version="1.0" encoding="UTF-8" standalone="yes"?>
<Relationships xmlns="http://schemas.openxmlformats.org/package/2006/relationships"><Relationship Id="rId8" Type="http://schemas.openxmlformats.org/officeDocument/2006/relationships/tags" Target="../tags/tag880.xml"/><Relationship Id="rId13" Type="http://schemas.openxmlformats.org/officeDocument/2006/relationships/tags" Target="../tags/tag885.xml"/><Relationship Id="rId18" Type="http://schemas.openxmlformats.org/officeDocument/2006/relationships/tags" Target="../tags/tag890.xml"/><Relationship Id="rId26" Type="http://schemas.openxmlformats.org/officeDocument/2006/relationships/tags" Target="../tags/tag898.xml"/><Relationship Id="rId3" Type="http://schemas.openxmlformats.org/officeDocument/2006/relationships/tags" Target="../tags/tag875.xml"/><Relationship Id="rId21" Type="http://schemas.openxmlformats.org/officeDocument/2006/relationships/tags" Target="../tags/tag893.xml"/><Relationship Id="rId7" Type="http://schemas.openxmlformats.org/officeDocument/2006/relationships/tags" Target="../tags/tag879.xml"/><Relationship Id="rId12" Type="http://schemas.openxmlformats.org/officeDocument/2006/relationships/tags" Target="../tags/tag884.xml"/><Relationship Id="rId17" Type="http://schemas.openxmlformats.org/officeDocument/2006/relationships/tags" Target="../tags/tag889.xml"/><Relationship Id="rId25" Type="http://schemas.openxmlformats.org/officeDocument/2006/relationships/tags" Target="../tags/tag897.xml"/><Relationship Id="rId2" Type="http://schemas.openxmlformats.org/officeDocument/2006/relationships/tags" Target="../tags/tag874.xml"/><Relationship Id="rId16" Type="http://schemas.openxmlformats.org/officeDocument/2006/relationships/tags" Target="../tags/tag888.xml"/><Relationship Id="rId20" Type="http://schemas.openxmlformats.org/officeDocument/2006/relationships/tags" Target="../tags/tag892.xml"/><Relationship Id="rId29" Type="http://schemas.openxmlformats.org/officeDocument/2006/relationships/slideLayout" Target="../slideLayouts/slideLayout10.xml"/><Relationship Id="rId1" Type="http://schemas.openxmlformats.org/officeDocument/2006/relationships/tags" Target="../tags/tag873.xml"/><Relationship Id="rId6" Type="http://schemas.openxmlformats.org/officeDocument/2006/relationships/tags" Target="../tags/tag878.xml"/><Relationship Id="rId11" Type="http://schemas.openxmlformats.org/officeDocument/2006/relationships/tags" Target="../tags/tag883.xml"/><Relationship Id="rId24" Type="http://schemas.openxmlformats.org/officeDocument/2006/relationships/tags" Target="../tags/tag896.xml"/><Relationship Id="rId32" Type="http://schemas.openxmlformats.org/officeDocument/2006/relationships/chart" Target="../charts/chart6.xml"/><Relationship Id="rId5" Type="http://schemas.openxmlformats.org/officeDocument/2006/relationships/tags" Target="../tags/tag877.xml"/><Relationship Id="rId15" Type="http://schemas.openxmlformats.org/officeDocument/2006/relationships/tags" Target="../tags/tag887.xml"/><Relationship Id="rId23" Type="http://schemas.openxmlformats.org/officeDocument/2006/relationships/tags" Target="../tags/tag895.xml"/><Relationship Id="rId28" Type="http://schemas.openxmlformats.org/officeDocument/2006/relationships/tags" Target="../tags/tag900.xml"/><Relationship Id="rId10" Type="http://schemas.openxmlformats.org/officeDocument/2006/relationships/tags" Target="../tags/tag882.xml"/><Relationship Id="rId19" Type="http://schemas.openxmlformats.org/officeDocument/2006/relationships/tags" Target="../tags/tag891.xml"/><Relationship Id="rId31" Type="http://schemas.openxmlformats.org/officeDocument/2006/relationships/image" Target="../media/image12.emf"/><Relationship Id="rId4" Type="http://schemas.openxmlformats.org/officeDocument/2006/relationships/tags" Target="../tags/tag876.xml"/><Relationship Id="rId9" Type="http://schemas.openxmlformats.org/officeDocument/2006/relationships/tags" Target="../tags/tag881.xml"/><Relationship Id="rId14" Type="http://schemas.openxmlformats.org/officeDocument/2006/relationships/tags" Target="../tags/tag886.xml"/><Relationship Id="rId22" Type="http://schemas.openxmlformats.org/officeDocument/2006/relationships/tags" Target="../tags/tag894.xml"/><Relationship Id="rId27" Type="http://schemas.openxmlformats.org/officeDocument/2006/relationships/tags" Target="../tags/tag899.xml"/><Relationship Id="rId30" Type="http://schemas.openxmlformats.org/officeDocument/2006/relationships/oleObject" Target="../embeddings/oleObject82.bin"/></Relationships>
</file>

<file path=ppt/slides/_rels/slide49.xml.rels><?xml version="1.0" encoding="UTF-8" standalone="yes"?>
<Relationships xmlns="http://schemas.openxmlformats.org/package/2006/relationships"><Relationship Id="rId8" Type="http://schemas.openxmlformats.org/officeDocument/2006/relationships/tags" Target="../tags/tag908.xml"/><Relationship Id="rId13" Type="http://schemas.openxmlformats.org/officeDocument/2006/relationships/tags" Target="../tags/tag913.xml"/><Relationship Id="rId18" Type="http://schemas.openxmlformats.org/officeDocument/2006/relationships/tags" Target="../tags/tag918.xml"/><Relationship Id="rId26" Type="http://schemas.openxmlformats.org/officeDocument/2006/relationships/tags" Target="../tags/tag926.xml"/><Relationship Id="rId3" Type="http://schemas.openxmlformats.org/officeDocument/2006/relationships/tags" Target="../tags/tag903.xml"/><Relationship Id="rId21" Type="http://schemas.openxmlformats.org/officeDocument/2006/relationships/tags" Target="../tags/tag921.xml"/><Relationship Id="rId7" Type="http://schemas.openxmlformats.org/officeDocument/2006/relationships/tags" Target="../tags/tag907.xml"/><Relationship Id="rId12" Type="http://schemas.openxmlformats.org/officeDocument/2006/relationships/tags" Target="../tags/tag912.xml"/><Relationship Id="rId17" Type="http://schemas.openxmlformats.org/officeDocument/2006/relationships/tags" Target="../tags/tag917.xml"/><Relationship Id="rId25" Type="http://schemas.openxmlformats.org/officeDocument/2006/relationships/tags" Target="../tags/tag925.xml"/><Relationship Id="rId2" Type="http://schemas.openxmlformats.org/officeDocument/2006/relationships/tags" Target="../tags/tag902.xml"/><Relationship Id="rId16" Type="http://schemas.openxmlformats.org/officeDocument/2006/relationships/tags" Target="../tags/tag916.xml"/><Relationship Id="rId20" Type="http://schemas.openxmlformats.org/officeDocument/2006/relationships/tags" Target="../tags/tag920.xml"/><Relationship Id="rId29" Type="http://schemas.openxmlformats.org/officeDocument/2006/relationships/slideLayout" Target="../slideLayouts/slideLayout10.xml"/><Relationship Id="rId1" Type="http://schemas.openxmlformats.org/officeDocument/2006/relationships/tags" Target="../tags/tag901.xml"/><Relationship Id="rId6" Type="http://schemas.openxmlformats.org/officeDocument/2006/relationships/tags" Target="../tags/tag906.xml"/><Relationship Id="rId11" Type="http://schemas.openxmlformats.org/officeDocument/2006/relationships/tags" Target="../tags/tag911.xml"/><Relationship Id="rId24" Type="http://schemas.openxmlformats.org/officeDocument/2006/relationships/tags" Target="../tags/tag924.xml"/><Relationship Id="rId32" Type="http://schemas.openxmlformats.org/officeDocument/2006/relationships/chart" Target="../charts/chart7.xml"/><Relationship Id="rId5" Type="http://schemas.openxmlformats.org/officeDocument/2006/relationships/tags" Target="../tags/tag905.xml"/><Relationship Id="rId15" Type="http://schemas.openxmlformats.org/officeDocument/2006/relationships/tags" Target="../tags/tag915.xml"/><Relationship Id="rId23" Type="http://schemas.openxmlformats.org/officeDocument/2006/relationships/tags" Target="../tags/tag923.xml"/><Relationship Id="rId28" Type="http://schemas.openxmlformats.org/officeDocument/2006/relationships/tags" Target="../tags/tag928.xml"/><Relationship Id="rId10" Type="http://schemas.openxmlformats.org/officeDocument/2006/relationships/tags" Target="../tags/tag910.xml"/><Relationship Id="rId19" Type="http://schemas.openxmlformats.org/officeDocument/2006/relationships/tags" Target="../tags/tag919.xml"/><Relationship Id="rId31" Type="http://schemas.openxmlformats.org/officeDocument/2006/relationships/image" Target="../media/image12.emf"/><Relationship Id="rId4" Type="http://schemas.openxmlformats.org/officeDocument/2006/relationships/tags" Target="../tags/tag904.xml"/><Relationship Id="rId9" Type="http://schemas.openxmlformats.org/officeDocument/2006/relationships/tags" Target="../tags/tag909.xml"/><Relationship Id="rId14" Type="http://schemas.openxmlformats.org/officeDocument/2006/relationships/tags" Target="../tags/tag914.xml"/><Relationship Id="rId22" Type="http://schemas.openxmlformats.org/officeDocument/2006/relationships/tags" Target="../tags/tag922.xml"/><Relationship Id="rId27" Type="http://schemas.openxmlformats.org/officeDocument/2006/relationships/tags" Target="../tags/tag927.xml"/><Relationship Id="rId30" Type="http://schemas.openxmlformats.org/officeDocument/2006/relationships/oleObject" Target="../embeddings/oleObject8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www.ercot.com/mktrules/guides/planning" TargetMode="Externa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hyperlink" Target="https://www.ercot.com/mktrules/nprotocols/nprr_process" TargetMode="External"/><Relationship Id="rId5" Type="http://schemas.openxmlformats.org/officeDocument/2006/relationships/image" Target="../media/image11.emf"/><Relationship Id="rId4" Type="http://schemas.openxmlformats.org/officeDocument/2006/relationships/oleObject" Target="../embeddings/oleObject39.bin"/></Relationships>
</file>

<file path=ppt/slides/_rels/slide50.xml.rels><?xml version="1.0" encoding="UTF-8" standalone="yes"?>
<Relationships xmlns="http://schemas.openxmlformats.org/package/2006/relationships"><Relationship Id="rId8" Type="http://schemas.openxmlformats.org/officeDocument/2006/relationships/tags" Target="../tags/tag936.xml"/><Relationship Id="rId13" Type="http://schemas.openxmlformats.org/officeDocument/2006/relationships/image" Target="../media/image40.png"/><Relationship Id="rId3" Type="http://schemas.openxmlformats.org/officeDocument/2006/relationships/tags" Target="../tags/tag931.xml"/><Relationship Id="rId7" Type="http://schemas.openxmlformats.org/officeDocument/2006/relationships/tags" Target="../tags/tag935.xml"/><Relationship Id="rId12" Type="http://schemas.openxmlformats.org/officeDocument/2006/relationships/image" Target="../media/image11.emf"/><Relationship Id="rId2" Type="http://schemas.openxmlformats.org/officeDocument/2006/relationships/tags" Target="../tags/tag930.xml"/><Relationship Id="rId16" Type="http://schemas.openxmlformats.org/officeDocument/2006/relationships/image" Target="../media/image43.svg"/><Relationship Id="rId1" Type="http://schemas.openxmlformats.org/officeDocument/2006/relationships/tags" Target="../tags/tag929.xml"/><Relationship Id="rId6" Type="http://schemas.openxmlformats.org/officeDocument/2006/relationships/tags" Target="../tags/tag934.xml"/><Relationship Id="rId11" Type="http://schemas.openxmlformats.org/officeDocument/2006/relationships/oleObject" Target="../embeddings/oleObject84.bin"/><Relationship Id="rId5" Type="http://schemas.openxmlformats.org/officeDocument/2006/relationships/tags" Target="../tags/tag933.xml"/><Relationship Id="rId15" Type="http://schemas.openxmlformats.org/officeDocument/2006/relationships/image" Target="../media/image42.png"/><Relationship Id="rId10" Type="http://schemas.openxmlformats.org/officeDocument/2006/relationships/slideLayout" Target="../slideLayouts/slideLayout12.xml"/><Relationship Id="rId4" Type="http://schemas.openxmlformats.org/officeDocument/2006/relationships/tags" Target="../tags/tag932.xml"/><Relationship Id="rId9" Type="http://schemas.openxmlformats.org/officeDocument/2006/relationships/tags" Target="../tags/tag937.xml"/><Relationship Id="rId14" Type="http://schemas.openxmlformats.org/officeDocument/2006/relationships/image" Target="../media/image41.svg"/></Relationships>
</file>

<file path=ppt/slides/_rels/slide51.xml.rels><?xml version="1.0" encoding="UTF-8" standalone="yes"?>
<Relationships xmlns="http://schemas.openxmlformats.org/package/2006/relationships"><Relationship Id="rId8" Type="http://schemas.openxmlformats.org/officeDocument/2006/relationships/tags" Target="../tags/tag945.xml"/><Relationship Id="rId13" Type="http://schemas.openxmlformats.org/officeDocument/2006/relationships/tags" Target="../tags/tag950.xml"/><Relationship Id="rId18" Type="http://schemas.openxmlformats.org/officeDocument/2006/relationships/tags" Target="../tags/tag955.xml"/><Relationship Id="rId26" Type="http://schemas.openxmlformats.org/officeDocument/2006/relationships/image" Target="../media/image44.png"/><Relationship Id="rId3" Type="http://schemas.openxmlformats.org/officeDocument/2006/relationships/tags" Target="../tags/tag940.xml"/><Relationship Id="rId21" Type="http://schemas.openxmlformats.org/officeDocument/2006/relationships/tags" Target="../tags/tag958.xml"/><Relationship Id="rId7" Type="http://schemas.openxmlformats.org/officeDocument/2006/relationships/tags" Target="../tags/tag944.xml"/><Relationship Id="rId12" Type="http://schemas.openxmlformats.org/officeDocument/2006/relationships/tags" Target="../tags/tag949.xml"/><Relationship Id="rId17" Type="http://schemas.openxmlformats.org/officeDocument/2006/relationships/tags" Target="../tags/tag954.xml"/><Relationship Id="rId25" Type="http://schemas.openxmlformats.org/officeDocument/2006/relationships/image" Target="../media/image11.emf"/><Relationship Id="rId2" Type="http://schemas.openxmlformats.org/officeDocument/2006/relationships/tags" Target="../tags/tag939.xml"/><Relationship Id="rId16" Type="http://schemas.openxmlformats.org/officeDocument/2006/relationships/tags" Target="../tags/tag953.xml"/><Relationship Id="rId20" Type="http://schemas.openxmlformats.org/officeDocument/2006/relationships/tags" Target="../tags/tag957.xml"/><Relationship Id="rId29" Type="http://schemas.openxmlformats.org/officeDocument/2006/relationships/chart" Target="../charts/chart8.xml"/><Relationship Id="rId1" Type="http://schemas.openxmlformats.org/officeDocument/2006/relationships/tags" Target="../tags/tag938.xml"/><Relationship Id="rId6" Type="http://schemas.openxmlformats.org/officeDocument/2006/relationships/tags" Target="../tags/tag943.xml"/><Relationship Id="rId11" Type="http://schemas.openxmlformats.org/officeDocument/2006/relationships/tags" Target="../tags/tag948.xml"/><Relationship Id="rId24" Type="http://schemas.openxmlformats.org/officeDocument/2006/relationships/oleObject" Target="../embeddings/oleObject85.bin"/><Relationship Id="rId5" Type="http://schemas.openxmlformats.org/officeDocument/2006/relationships/tags" Target="../tags/tag942.xml"/><Relationship Id="rId15" Type="http://schemas.openxmlformats.org/officeDocument/2006/relationships/tags" Target="../tags/tag952.xml"/><Relationship Id="rId23" Type="http://schemas.openxmlformats.org/officeDocument/2006/relationships/slideLayout" Target="../slideLayouts/slideLayout12.xml"/><Relationship Id="rId28" Type="http://schemas.openxmlformats.org/officeDocument/2006/relationships/image" Target="../media/image46.svg"/><Relationship Id="rId10" Type="http://schemas.openxmlformats.org/officeDocument/2006/relationships/tags" Target="../tags/tag947.xml"/><Relationship Id="rId19" Type="http://schemas.openxmlformats.org/officeDocument/2006/relationships/tags" Target="../tags/tag956.xml"/><Relationship Id="rId4" Type="http://schemas.openxmlformats.org/officeDocument/2006/relationships/tags" Target="../tags/tag941.xml"/><Relationship Id="rId9" Type="http://schemas.openxmlformats.org/officeDocument/2006/relationships/tags" Target="../tags/tag946.xml"/><Relationship Id="rId14" Type="http://schemas.openxmlformats.org/officeDocument/2006/relationships/tags" Target="../tags/tag951.xml"/><Relationship Id="rId22" Type="http://schemas.openxmlformats.org/officeDocument/2006/relationships/tags" Target="../tags/tag959.xml"/><Relationship Id="rId27" Type="http://schemas.openxmlformats.org/officeDocument/2006/relationships/image" Target="../media/image45.svg"/></Relationships>
</file>

<file path=ppt/slides/_rels/slide52.xml.rels><?xml version="1.0" encoding="UTF-8" standalone="yes"?>
<Relationships xmlns="http://schemas.openxmlformats.org/package/2006/relationships"><Relationship Id="rId8" Type="http://schemas.openxmlformats.org/officeDocument/2006/relationships/tags" Target="../tags/tag967.xml"/><Relationship Id="rId13" Type="http://schemas.openxmlformats.org/officeDocument/2006/relationships/image" Target="../media/image45.svg"/><Relationship Id="rId3" Type="http://schemas.openxmlformats.org/officeDocument/2006/relationships/tags" Target="../tags/tag962.xml"/><Relationship Id="rId7" Type="http://schemas.openxmlformats.org/officeDocument/2006/relationships/tags" Target="../tags/tag966.xml"/><Relationship Id="rId12" Type="http://schemas.openxmlformats.org/officeDocument/2006/relationships/image" Target="../media/image44.png"/><Relationship Id="rId2" Type="http://schemas.openxmlformats.org/officeDocument/2006/relationships/tags" Target="../tags/tag961.xml"/><Relationship Id="rId1" Type="http://schemas.openxmlformats.org/officeDocument/2006/relationships/tags" Target="../tags/tag960.xml"/><Relationship Id="rId6" Type="http://schemas.openxmlformats.org/officeDocument/2006/relationships/tags" Target="../tags/tag965.xml"/><Relationship Id="rId11" Type="http://schemas.openxmlformats.org/officeDocument/2006/relationships/image" Target="../media/image11.emf"/><Relationship Id="rId5" Type="http://schemas.openxmlformats.org/officeDocument/2006/relationships/tags" Target="../tags/tag964.xml"/><Relationship Id="rId10" Type="http://schemas.openxmlformats.org/officeDocument/2006/relationships/oleObject" Target="../embeddings/oleObject86.bin"/><Relationship Id="rId4" Type="http://schemas.openxmlformats.org/officeDocument/2006/relationships/tags" Target="../tags/tag963.xml"/><Relationship Id="rId9" Type="http://schemas.openxmlformats.org/officeDocument/2006/relationships/slideLayout" Target="../slideLayouts/slideLayout12.xml"/><Relationship Id="rId14" Type="http://schemas.openxmlformats.org/officeDocument/2006/relationships/image" Target="../media/image47.sv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7.svg"/><Relationship Id="rId3" Type="http://schemas.openxmlformats.org/officeDocument/2006/relationships/tags" Target="../tags/tag970.xml"/><Relationship Id="rId7" Type="http://schemas.openxmlformats.org/officeDocument/2006/relationships/tags" Target="../tags/tag974.xml"/><Relationship Id="rId12" Type="http://schemas.openxmlformats.org/officeDocument/2006/relationships/image" Target="../media/image45.svg"/><Relationship Id="rId2" Type="http://schemas.openxmlformats.org/officeDocument/2006/relationships/tags" Target="../tags/tag969.xml"/><Relationship Id="rId1" Type="http://schemas.openxmlformats.org/officeDocument/2006/relationships/tags" Target="../tags/tag968.xml"/><Relationship Id="rId6" Type="http://schemas.openxmlformats.org/officeDocument/2006/relationships/tags" Target="../tags/tag973.xml"/><Relationship Id="rId11" Type="http://schemas.openxmlformats.org/officeDocument/2006/relationships/image" Target="../media/image44.png"/><Relationship Id="rId5" Type="http://schemas.openxmlformats.org/officeDocument/2006/relationships/tags" Target="../tags/tag972.xml"/><Relationship Id="rId10" Type="http://schemas.openxmlformats.org/officeDocument/2006/relationships/image" Target="../media/image11.emf"/><Relationship Id="rId4" Type="http://schemas.openxmlformats.org/officeDocument/2006/relationships/tags" Target="../tags/tag971.xml"/><Relationship Id="rId9" Type="http://schemas.openxmlformats.org/officeDocument/2006/relationships/oleObject" Target="../embeddings/oleObject87.bin"/></Relationships>
</file>

<file path=ppt/slides/_rels/slide54.xml.rels><?xml version="1.0" encoding="UTF-8" standalone="yes"?>
<Relationships xmlns="http://schemas.openxmlformats.org/package/2006/relationships"><Relationship Id="rId8" Type="http://schemas.openxmlformats.org/officeDocument/2006/relationships/tags" Target="../tags/tag982.xml"/><Relationship Id="rId13" Type="http://schemas.openxmlformats.org/officeDocument/2006/relationships/image" Target="../media/image45.svg"/><Relationship Id="rId3" Type="http://schemas.openxmlformats.org/officeDocument/2006/relationships/tags" Target="../tags/tag977.xml"/><Relationship Id="rId7" Type="http://schemas.openxmlformats.org/officeDocument/2006/relationships/tags" Target="../tags/tag981.xml"/><Relationship Id="rId12" Type="http://schemas.openxmlformats.org/officeDocument/2006/relationships/image" Target="../media/image44.png"/><Relationship Id="rId2" Type="http://schemas.openxmlformats.org/officeDocument/2006/relationships/tags" Target="../tags/tag976.xml"/><Relationship Id="rId1" Type="http://schemas.openxmlformats.org/officeDocument/2006/relationships/tags" Target="../tags/tag975.xml"/><Relationship Id="rId6" Type="http://schemas.openxmlformats.org/officeDocument/2006/relationships/tags" Target="../tags/tag980.xml"/><Relationship Id="rId11" Type="http://schemas.openxmlformats.org/officeDocument/2006/relationships/image" Target="../media/image11.emf"/><Relationship Id="rId5" Type="http://schemas.openxmlformats.org/officeDocument/2006/relationships/tags" Target="../tags/tag979.xml"/><Relationship Id="rId10" Type="http://schemas.openxmlformats.org/officeDocument/2006/relationships/oleObject" Target="../embeddings/oleObject88.bin"/><Relationship Id="rId4" Type="http://schemas.openxmlformats.org/officeDocument/2006/relationships/tags" Target="../tags/tag978.xml"/><Relationship Id="rId9" Type="http://schemas.openxmlformats.org/officeDocument/2006/relationships/slideLayout" Target="../slideLayouts/slideLayout12.xml"/><Relationship Id="rId14" Type="http://schemas.openxmlformats.org/officeDocument/2006/relationships/image" Target="../media/image47.svg"/></Relationships>
</file>

<file path=ppt/slides/_rels/slide55.xml.rels><?xml version="1.0" encoding="UTF-8" standalone="yes"?>
<Relationships xmlns="http://schemas.openxmlformats.org/package/2006/relationships"><Relationship Id="rId8" Type="http://schemas.openxmlformats.org/officeDocument/2006/relationships/tags" Target="../tags/tag990.xml"/><Relationship Id="rId13" Type="http://schemas.openxmlformats.org/officeDocument/2006/relationships/slideLayout" Target="../slideLayouts/slideLayout12.xml"/><Relationship Id="rId3" Type="http://schemas.openxmlformats.org/officeDocument/2006/relationships/tags" Target="../tags/tag985.xml"/><Relationship Id="rId7" Type="http://schemas.openxmlformats.org/officeDocument/2006/relationships/tags" Target="../tags/tag989.xml"/><Relationship Id="rId12" Type="http://schemas.openxmlformats.org/officeDocument/2006/relationships/tags" Target="../tags/tag994.xml"/><Relationship Id="rId17" Type="http://schemas.openxmlformats.org/officeDocument/2006/relationships/image" Target="../media/image45.svg"/><Relationship Id="rId2" Type="http://schemas.openxmlformats.org/officeDocument/2006/relationships/tags" Target="../tags/tag984.xml"/><Relationship Id="rId16" Type="http://schemas.openxmlformats.org/officeDocument/2006/relationships/image" Target="../media/image44.png"/><Relationship Id="rId1" Type="http://schemas.openxmlformats.org/officeDocument/2006/relationships/tags" Target="../tags/tag983.xml"/><Relationship Id="rId6" Type="http://schemas.openxmlformats.org/officeDocument/2006/relationships/tags" Target="../tags/tag988.xml"/><Relationship Id="rId11" Type="http://schemas.openxmlformats.org/officeDocument/2006/relationships/tags" Target="../tags/tag993.xml"/><Relationship Id="rId5" Type="http://schemas.openxmlformats.org/officeDocument/2006/relationships/tags" Target="../tags/tag987.xml"/><Relationship Id="rId15" Type="http://schemas.openxmlformats.org/officeDocument/2006/relationships/image" Target="../media/image11.emf"/><Relationship Id="rId10" Type="http://schemas.openxmlformats.org/officeDocument/2006/relationships/tags" Target="../tags/tag992.xml"/><Relationship Id="rId4" Type="http://schemas.openxmlformats.org/officeDocument/2006/relationships/tags" Target="../tags/tag986.xml"/><Relationship Id="rId9" Type="http://schemas.openxmlformats.org/officeDocument/2006/relationships/tags" Target="../tags/tag991.xml"/><Relationship Id="rId14" Type="http://schemas.openxmlformats.org/officeDocument/2006/relationships/oleObject" Target="../embeddings/oleObject89.bin"/></Relationships>
</file>

<file path=ppt/slides/_rels/slide56.xml.rels><?xml version="1.0" encoding="UTF-8" standalone="yes"?>
<Relationships xmlns="http://schemas.openxmlformats.org/package/2006/relationships"><Relationship Id="rId8" Type="http://schemas.openxmlformats.org/officeDocument/2006/relationships/tags" Target="../tags/tag1002.xml"/><Relationship Id="rId13" Type="http://schemas.openxmlformats.org/officeDocument/2006/relationships/image" Target="../media/image11.emf"/><Relationship Id="rId3" Type="http://schemas.openxmlformats.org/officeDocument/2006/relationships/tags" Target="../tags/tag997.xml"/><Relationship Id="rId7" Type="http://schemas.openxmlformats.org/officeDocument/2006/relationships/tags" Target="../tags/tag1001.xml"/><Relationship Id="rId12" Type="http://schemas.openxmlformats.org/officeDocument/2006/relationships/oleObject" Target="../embeddings/oleObject90.bin"/><Relationship Id="rId2" Type="http://schemas.openxmlformats.org/officeDocument/2006/relationships/tags" Target="../tags/tag996.xml"/><Relationship Id="rId1" Type="http://schemas.openxmlformats.org/officeDocument/2006/relationships/tags" Target="../tags/tag995.xml"/><Relationship Id="rId6" Type="http://schemas.openxmlformats.org/officeDocument/2006/relationships/tags" Target="../tags/tag1000.xml"/><Relationship Id="rId11" Type="http://schemas.openxmlformats.org/officeDocument/2006/relationships/slideLayout" Target="../slideLayouts/slideLayout3.xml"/><Relationship Id="rId5" Type="http://schemas.openxmlformats.org/officeDocument/2006/relationships/tags" Target="../tags/tag999.xml"/><Relationship Id="rId10" Type="http://schemas.openxmlformats.org/officeDocument/2006/relationships/tags" Target="../tags/tag1004.xml"/><Relationship Id="rId4" Type="http://schemas.openxmlformats.org/officeDocument/2006/relationships/tags" Target="../tags/tag998.xml"/><Relationship Id="rId9" Type="http://schemas.openxmlformats.org/officeDocument/2006/relationships/tags" Target="../tags/tag100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06.xml"/><Relationship Id="rId1" Type="http://schemas.openxmlformats.org/officeDocument/2006/relationships/tags" Target="../tags/tag1005.xml"/><Relationship Id="rId5" Type="http://schemas.openxmlformats.org/officeDocument/2006/relationships/image" Target="../media/image14.emf"/><Relationship Id="rId4" Type="http://schemas.openxmlformats.org/officeDocument/2006/relationships/oleObject" Target="../embeddings/oleObject91.bin"/></Relationships>
</file>

<file path=ppt/slides/_rels/slide58.xml.rels><?xml version="1.0" encoding="UTF-8" standalone="yes"?>
<Relationships xmlns="http://schemas.openxmlformats.org/package/2006/relationships"><Relationship Id="rId8" Type="http://schemas.openxmlformats.org/officeDocument/2006/relationships/tags" Target="../tags/tag1014.xml"/><Relationship Id="rId13" Type="http://schemas.openxmlformats.org/officeDocument/2006/relationships/image" Target="../media/image11.emf"/><Relationship Id="rId3" Type="http://schemas.openxmlformats.org/officeDocument/2006/relationships/tags" Target="../tags/tag1009.xml"/><Relationship Id="rId7" Type="http://schemas.openxmlformats.org/officeDocument/2006/relationships/tags" Target="../tags/tag1013.xml"/><Relationship Id="rId12" Type="http://schemas.openxmlformats.org/officeDocument/2006/relationships/oleObject" Target="../embeddings/oleObject92.bin"/><Relationship Id="rId2" Type="http://schemas.openxmlformats.org/officeDocument/2006/relationships/tags" Target="../tags/tag1008.xml"/><Relationship Id="rId1" Type="http://schemas.openxmlformats.org/officeDocument/2006/relationships/tags" Target="../tags/tag1007.xml"/><Relationship Id="rId6" Type="http://schemas.openxmlformats.org/officeDocument/2006/relationships/tags" Target="../tags/tag1012.xml"/><Relationship Id="rId11" Type="http://schemas.openxmlformats.org/officeDocument/2006/relationships/slideLayout" Target="../slideLayouts/slideLayout3.xml"/><Relationship Id="rId5" Type="http://schemas.openxmlformats.org/officeDocument/2006/relationships/tags" Target="../tags/tag1011.xml"/><Relationship Id="rId10" Type="http://schemas.openxmlformats.org/officeDocument/2006/relationships/tags" Target="../tags/tag1016.xml"/><Relationship Id="rId4" Type="http://schemas.openxmlformats.org/officeDocument/2006/relationships/tags" Target="../tags/tag1010.xml"/><Relationship Id="rId9" Type="http://schemas.openxmlformats.org/officeDocument/2006/relationships/tags" Target="../tags/tag1015.xml"/></Relationships>
</file>

<file path=ppt/slides/_rels/slide59.xml.rels><?xml version="1.0" encoding="UTF-8" standalone="yes"?>
<Relationships xmlns="http://schemas.openxmlformats.org/package/2006/relationships"><Relationship Id="rId8" Type="http://schemas.openxmlformats.org/officeDocument/2006/relationships/tags" Target="../tags/tag1024.xml"/><Relationship Id="rId3" Type="http://schemas.openxmlformats.org/officeDocument/2006/relationships/tags" Target="../tags/tag1019.xml"/><Relationship Id="rId7" Type="http://schemas.openxmlformats.org/officeDocument/2006/relationships/tags" Target="../tags/tag1023.xml"/><Relationship Id="rId2" Type="http://schemas.openxmlformats.org/officeDocument/2006/relationships/tags" Target="../tags/tag1018.xml"/><Relationship Id="rId1" Type="http://schemas.openxmlformats.org/officeDocument/2006/relationships/tags" Target="../tags/tag1017.xml"/><Relationship Id="rId6" Type="http://schemas.openxmlformats.org/officeDocument/2006/relationships/tags" Target="../tags/tag1022.xml"/><Relationship Id="rId11" Type="http://schemas.openxmlformats.org/officeDocument/2006/relationships/image" Target="../media/image11.emf"/><Relationship Id="rId5" Type="http://schemas.openxmlformats.org/officeDocument/2006/relationships/tags" Target="../tags/tag1021.xml"/><Relationship Id="rId10" Type="http://schemas.openxmlformats.org/officeDocument/2006/relationships/oleObject" Target="../embeddings/oleObject93.bin"/><Relationship Id="rId4" Type="http://schemas.openxmlformats.org/officeDocument/2006/relationships/tags" Target="../tags/tag1020.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3.xml"/><Relationship Id="rId1" Type="http://schemas.openxmlformats.org/officeDocument/2006/relationships/tags" Target="../tags/tag382.xml"/><Relationship Id="rId5" Type="http://schemas.openxmlformats.org/officeDocument/2006/relationships/image" Target="../media/image12.emf"/><Relationship Id="rId4" Type="http://schemas.openxmlformats.org/officeDocument/2006/relationships/oleObject" Target="../embeddings/oleObject40.bin"/></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27.xml"/><Relationship Id="rId7" Type="http://schemas.openxmlformats.org/officeDocument/2006/relationships/tags" Target="../tags/tag1031.xml"/><Relationship Id="rId2" Type="http://schemas.openxmlformats.org/officeDocument/2006/relationships/tags" Target="../tags/tag1026.xml"/><Relationship Id="rId1" Type="http://schemas.openxmlformats.org/officeDocument/2006/relationships/tags" Target="../tags/tag1025.xml"/><Relationship Id="rId6" Type="http://schemas.openxmlformats.org/officeDocument/2006/relationships/tags" Target="../tags/tag1030.xml"/><Relationship Id="rId5" Type="http://schemas.openxmlformats.org/officeDocument/2006/relationships/tags" Target="../tags/tag1029.xml"/><Relationship Id="rId10" Type="http://schemas.openxmlformats.org/officeDocument/2006/relationships/image" Target="../media/image11.emf"/><Relationship Id="rId4" Type="http://schemas.openxmlformats.org/officeDocument/2006/relationships/tags" Target="../tags/tag1028.xml"/><Relationship Id="rId9" Type="http://schemas.openxmlformats.org/officeDocument/2006/relationships/oleObject" Target="../embeddings/oleObject94.bin"/></Relationships>
</file>

<file path=ppt/slides/_rels/slide61.xml.rels><?xml version="1.0" encoding="UTF-8" standalone="yes"?>
<Relationships xmlns="http://schemas.openxmlformats.org/package/2006/relationships"><Relationship Id="rId8" Type="http://schemas.openxmlformats.org/officeDocument/2006/relationships/tags" Target="../tags/tag1039.xml"/><Relationship Id="rId3" Type="http://schemas.openxmlformats.org/officeDocument/2006/relationships/tags" Target="../tags/tag1034.xml"/><Relationship Id="rId7" Type="http://schemas.openxmlformats.org/officeDocument/2006/relationships/tags" Target="../tags/tag1038.xml"/><Relationship Id="rId2" Type="http://schemas.openxmlformats.org/officeDocument/2006/relationships/tags" Target="../tags/tag1033.xml"/><Relationship Id="rId1" Type="http://schemas.openxmlformats.org/officeDocument/2006/relationships/tags" Target="../tags/tag1032.xml"/><Relationship Id="rId6" Type="http://schemas.openxmlformats.org/officeDocument/2006/relationships/tags" Target="../tags/tag1037.xml"/><Relationship Id="rId11" Type="http://schemas.openxmlformats.org/officeDocument/2006/relationships/image" Target="../media/image11.emf"/><Relationship Id="rId5" Type="http://schemas.openxmlformats.org/officeDocument/2006/relationships/tags" Target="../tags/tag1036.xml"/><Relationship Id="rId10" Type="http://schemas.openxmlformats.org/officeDocument/2006/relationships/oleObject" Target="../embeddings/oleObject95.bin"/><Relationship Id="rId4" Type="http://schemas.openxmlformats.org/officeDocument/2006/relationships/tags" Target="../tags/tag1035.xml"/><Relationship Id="rId9"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tags" Target="../tags/tag1047.xml"/><Relationship Id="rId13" Type="http://schemas.openxmlformats.org/officeDocument/2006/relationships/image" Target="../media/image11.emf"/><Relationship Id="rId3" Type="http://schemas.openxmlformats.org/officeDocument/2006/relationships/tags" Target="../tags/tag1042.xml"/><Relationship Id="rId7" Type="http://schemas.openxmlformats.org/officeDocument/2006/relationships/tags" Target="../tags/tag1046.xml"/><Relationship Id="rId12" Type="http://schemas.openxmlformats.org/officeDocument/2006/relationships/oleObject" Target="../embeddings/oleObject96.bin"/><Relationship Id="rId2" Type="http://schemas.openxmlformats.org/officeDocument/2006/relationships/tags" Target="../tags/tag1041.xml"/><Relationship Id="rId1" Type="http://schemas.openxmlformats.org/officeDocument/2006/relationships/tags" Target="../tags/tag1040.xml"/><Relationship Id="rId6" Type="http://schemas.openxmlformats.org/officeDocument/2006/relationships/tags" Target="../tags/tag1045.xml"/><Relationship Id="rId11" Type="http://schemas.openxmlformats.org/officeDocument/2006/relationships/slideLayout" Target="../slideLayouts/slideLayout3.xml"/><Relationship Id="rId5" Type="http://schemas.openxmlformats.org/officeDocument/2006/relationships/tags" Target="../tags/tag1044.xml"/><Relationship Id="rId10" Type="http://schemas.openxmlformats.org/officeDocument/2006/relationships/tags" Target="../tags/tag1049.xml"/><Relationship Id="rId4" Type="http://schemas.openxmlformats.org/officeDocument/2006/relationships/tags" Target="../tags/tag1043.xml"/><Relationship Id="rId9" Type="http://schemas.openxmlformats.org/officeDocument/2006/relationships/tags" Target="../tags/tag1048.xml"/></Relationships>
</file>

<file path=ppt/slides/_rels/slide63.xml.rels><?xml version="1.0" encoding="UTF-8" standalone="yes"?>
<Relationships xmlns="http://schemas.openxmlformats.org/package/2006/relationships"><Relationship Id="rId3" Type="http://schemas.openxmlformats.org/officeDocument/2006/relationships/tags" Target="../tags/tag1052.xml"/><Relationship Id="rId7" Type="http://schemas.openxmlformats.org/officeDocument/2006/relationships/image" Target="../media/image12.emf"/><Relationship Id="rId2" Type="http://schemas.openxmlformats.org/officeDocument/2006/relationships/tags" Target="../tags/tag1051.xml"/><Relationship Id="rId1" Type="http://schemas.openxmlformats.org/officeDocument/2006/relationships/tags" Target="../tags/tag1050.xml"/><Relationship Id="rId6" Type="http://schemas.openxmlformats.org/officeDocument/2006/relationships/oleObject" Target="../embeddings/oleObject97.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53.xml"/><Relationship Id="rId5" Type="http://schemas.openxmlformats.org/officeDocument/2006/relationships/image" Target="../media/image12.emf"/><Relationship Id="rId4" Type="http://schemas.openxmlformats.org/officeDocument/2006/relationships/oleObject" Target="../embeddings/oleObject98.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4.xml"/><Relationship Id="rId1" Type="http://schemas.openxmlformats.org/officeDocument/2006/relationships/themeOverride" Target="../theme/themeOverride1.xml"/><Relationship Id="rId5" Type="http://schemas.openxmlformats.org/officeDocument/2006/relationships/image" Target="../media/image14.emf"/><Relationship Id="rId4" Type="http://schemas.openxmlformats.org/officeDocument/2006/relationships/oleObject" Target="../embeddings/oleObject99.bin"/></Relationships>
</file>

<file path=ppt/slides/_rels/slide7.xml.rels><?xml version="1.0" encoding="UTF-8" standalone="yes"?>
<Relationships xmlns="http://schemas.openxmlformats.org/package/2006/relationships"><Relationship Id="rId8" Type="http://schemas.openxmlformats.org/officeDocument/2006/relationships/hyperlink" Target="https://www.ercot.com/mktrules/issues/NPRR1325" TargetMode="External"/><Relationship Id="rId3" Type="http://schemas.openxmlformats.org/officeDocument/2006/relationships/slideLayout" Target="../slideLayouts/slideLayout12.xml"/><Relationship Id="rId7" Type="http://schemas.openxmlformats.org/officeDocument/2006/relationships/hyperlink" Target="https://www.ercot.com/mktrules/issues/PGRR145" TargetMode="Externa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hyperlink" Target="https://www.ercot.com/files/docs/2026/03/17/145PGRR-08-ERCOT-Comments-031726.docx" TargetMode="External"/><Relationship Id="rId5" Type="http://schemas.openxmlformats.org/officeDocument/2006/relationships/image" Target="../media/image11.emf"/><Relationship Id="rId4"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image" Target="../media/image11.emf"/><Relationship Id="rId5" Type="http://schemas.openxmlformats.org/officeDocument/2006/relationships/oleObject" Target="../embeddings/oleObject42.bin"/><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image" Target="../media/image11.emf"/><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oleObject" Target="../embeddings/oleObject43.bin"/><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slideLayout" Target="../slideLayouts/slideLayout3.xml"/><Relationship Id="rId5" Type="http://schemas.openxmlformats.org/officeDocument/2006/relationships/tags" Target="../tags/tag393.xml"/><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4"/>
            </p:custDataLst>
          </p:nvPr>
        </p:nvSpPr>
        <p:spPr>
          <a:xfrm>
            <a:off x="5219700" y="1940188"/>
            <a:ext cx="6415088" cy="2031325"/>
          </a:xfrm>
          <a:noFill/>
          <a:ln/>
          <a:extLst>
            <a:ext uri="{909E8E84-426E-40DD-AFC4-6F175D3DCCD1}">
              <a14:hiddenFill xmlns:a14="http://schemas.microsoft.com/office/drawing/2010/main">
                <a:solidFill>
                  <a:srgbClr val="FFFFFF"/>
                </a:solidFill>
              </a14:hiddenFill>
            </a:ext>
          </a:extLst>
        </p:spPr>
        <p:txBody>
          <a:bodyPr vert="horz" anchor="b">
            <a:spAutoFit/>
          </a:bodyPr>
          <a:lstStyle/>
          <a:p>
            <a:r>
              <a:rPr lang="en-US"/>
              <a:t>Large Load Interconnection Batch Study Workshop</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2">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type">
            <a:extLst>
              <a:ext uri="{FF2B5EF4-FFF2-40B4-BE49-F238E27FC236}">
                <a16:creationId xmlns:a16="http://schemas.microsoft.com/office/drawing/2014/main" id="{DD8FE9DE-4BC5-C27C-2B66-C18BC8C026B4}"/>
              </a:ext>
            </a:extLst>
          </p:cNvPr>
          <p:cNvSpPr txBox="1">
            <a:spLocks/>
          </p:cNvSpPr>
          <p:nvPr>
            <p:custDataLst>
              <p:tags r:id="rId5"/>
            </p:custDataLst>
          </p:nvPr>
        </p:nvSpPr>
        <p:spPr>
          <a:xfrm>
            <a:off x="5232972" y="4622071"/>
            <a:ext cx="6018213" cy="2769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800"/>
              <a:t>March 24</a:t>
            </a:r>
            <a:r>
              <a:rPr lang="en-US" sz="1800" baseline="30000"/>
              <a:t>th</a:t>
            </a:r>
            <a:r>
              <a:rPr lang="en-US" sz="1800"/>
              <a:t>, 2026</a:t>
            </a:r>
          </a:p>
        </p:txBody>
      </p:sp>
      <p:sp>
        <p:nvSpPr>
          <p:cNvPr id="16" name="Documenttype">
            <a:extLst>
              <a:ext uri="{FF2B5EF4-FFF2-40B4-BE49-F238E27FC236}">
                <a16:creationId xmlns:a16="http://schemas.microsoft.com/office/drawing/2014/main" id="{0BB13B68-1A53-6458-0713-384D36038468}"/>
              </a:ext>
            </a:extLst>
          </p:cNvPr>
          <p:cNvSpPr txBox="1">
            <a:spLocks/>
          </p:cNvSpPr>
          <p:nvPr>
            <p:custDataLst>
              <p:tags r:id="rId6"/>
            </p:custDataLst>
          </p:nvPr>
        </p:nvSpPr>
        <p:spPr>
          <a:xfrm>
            <a:off x="5232972" y="4165522"/>
            <a:ext cx="6018213" cy="2769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800"/>
              <a:t>Workshop #5</a:t>
            </a:r>
          </a:p>
        </p:txBody>
      </p:sp>
      <p:sp>
        <p:nvSpPr>
          <p:cNvPr id="7" name="Documenttype">
            <a:extLst>
              <a:ext uri="{FF2B5EF4-FFF2-40B4-BE49-F238E27FC236}">
                <a16:creationId xmlns:a16="http://schemas.microsoft.com/office/drawing/2014/main" id="{0F7E0338-2E15-661B-DC63-5CEE05AC915B}"/>
              </a:ext>
            </a:extLst>
          </p:cNvPr>
          <p:cNvSpPr txBox="1">
            <a:spLocks/>
          </p:cNvSpPr>
          <p:nvPr>
            <p:custDataLst>
              <p:tags r:id="rId7"/>
            </p:custDataLst>
          </p:nvPr>
        </p:nvSpPr>
        <p:spPr>
          <a:xfrm>
            <a:off x="5232972" y="5336339"/>
            <a:ext cx="6018213" cy="80021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400" b="1">
                <a:solidFill>
                  <a:srgbClr val="FF0000"/>
                </a:solidFill>
              </a:rPr>
              <a:t>Compared to version uploaded on Fri, March 20:</a:t>
            </a:r>
          </a:p>
          <a:p>
            <a:pPr marL="285750" indent="-285750">
              <a:buFont typeface="Arial" panose="020B0604020202020204" pitchFamily="34" charset="0"/>
              <a:buChar char="­"/>
            </a:pPr>
            <a:r>
              <a:rPr lang="en-US" sz="1400" b="1">
                <a:solidFill>
                  <a:srgbClr val="FF0000"/>
                </a:solidFill>
              </a:rPr>
              <a:t>New pages: </a:t>
            </a:r>
            <a:r>
              <a:rPr lang="en-US" sz="1400">
                <a:solidFill>
                  <a:srgbClr val="FF0000"/>
                </a:solidFill>
              </a:rPr>
              <a:t>8, 38, 40</a:t>
            </a:r>
          </a:p>
          <a:p>
            <a:pPr marL="285750" indent="-285750">
              <a:buFont typeface="Arial" panose="020B0604020202020204" pitchFamily="34" charset="0"/>
              <a:buChar char="­"/>
            </a:pPr>
            <a:r>
              <a:rPr lang="en-US" sz="1400" b="1">
                <a:solidFill>
                  <a:srgbClr val="FF0000"/>
                </a:solidFill>
                <a:cs typeface="Arial"/>
              </a:rPr>
              <a:t>Updated pages: </a:t>
            </a:r>
            <a:r>
              <a:rPr lang="en-US" sz="1400">
                <a:solidFill>
                  <a:srgbClr val="FF0000"/>
                </a:solidFill>
                <a:cs typeface="Arial"/>
              </a:rPr>
              <a:t>37, 39, 41, 42</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5" imgH="405" progId="TCLayout.ActiveDocument.1">
                  <p:embed/>
                </p:oleObj>
              </mc:Choice>
              <mc:Fallback>
                <p:oleObj name="think-cell Slide" r:id="rId6"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8ADAE1-C897-AD9E-7434-9E8844FB3CBE}"/>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Overview – Two Phases</a:t>
            </a:r>
          </a:p>
        </p:txBody>
      </p:sp>
      <p:sp>
        <p:nvSpPr>
          <p:cNvPr id="10" name="TextBox 9">
            <a:extLst>
              <a:ext uri="{FF2B5EF4-FFF2-40B4-BE49-F238E27FC236}">
                <a16:creationId xmlns:a16="http://schemas.microsoft.com/office/drawing/2014/main" id="{0345ECAA-883D-C570-6C0C-342DC28E1830}"/>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4" name="Rectangle: Rounded Corners 3">
            <a:extLst>
              <a:ext uri="{FF2B5EF4-FFF2-40B4-BE49-F238E27FC236}">
                <a16:creationId xmlns:a16="http://schemas.microsoft.com/office/drawing/2014/main" id="{1B4F9549-6213-01E8-040F-AD0F26270D2B}"/>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5" name="Rectangle: Top Corners Rounded 4">
            <a:extLst>
              <a:ext uri="{FF2B5EF4-FFF2-40B4-BE49-F238E27FC236}">
                <a16:creationId xmlns:a16="http://schemas.microsoft.com/office/drawing/2014/main" id="{EAF4D69B-E3C8-222C-0787-FC55A73E7F34}"/>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904557A-F5DE-96C6-ECEE-69A2DDC3F9AE}"/>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7" name="Rectangle: Top Corners Rounded 6">
            <a:extLst>
              <a:ext uri="{FF2B5EF4-FFF2-40B4-BE49-F238E27FC236}">
                <a16:creationId xmlns:a16="http://schemas.microsoft.com/office/drawing/2014/main" id="{879924A6-2484-5F22-E61E-E4CB6A3EFD5D}"/>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559CD50-3D5D-CA35-E339-E8B9F3F58A84}"/>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9" name="Arrow: Bent 8">
            <a:extLst>
              <a:ext uri="{FF2B5EF4-FFF2-40B4-BE49-F238E27FC236}">
                <a16:creationId xmlns:a16="http://schemas.microsoft.com/office/drawing/2014/main" id="{21964D0E-0724-4D66-5910-65AECCBC300D}"/>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EE63900A-D7F4-85DD-47EA-783495B812A8}"/>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A6BE6126-A8F1-69A6-FEAF-69444FE73F56}"/>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18" name="Straight Arrow Connector 17">
            <a:extLst>
              <a:ext uri="{FF2B5EF4-FFF2-40B4-BE49-F238E27FC236}">
                <a16:creationId xmlns:a16="http://schemas.microsoft.com/office/drawing/2014/main" id="{5DEF2421-C465-C4E4-0404-754A3E2E4735}"/>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8A4EB568-764C-2C9F-7D5B-BD21FE4FD440}"/>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E18A78E8-C7AF-2A96-EC1D-96D3C334FCC7}"/>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66D60077-E228-B79A-B39A-8790C9DF496D}"/>
              </a:ext>
            </a:extLst>
          </p:cNvPr>
          <p:cNvSpPr txBox="1"/>
          <p:nvPr/>
        </p:nvSpPr>
        <p:spPr>
          <a:xfrm>
            <a:off x="3781958" y="5690056"/>
            <a:ext cx="1371350" cy="430887"/>
          </a:xfrm>
          <a:prstGeom prst="rect">
            <a:avLst/>
          </a:prstGeom>
          <a:noFill/>
        </p:spPr>
        <p:txBody>
          <a:bodyPr wrap="square" rtlCol="0">
            <a:spAutoFit/>
          </a:bodyPr>
          <a:lstStyle/>
          <a:p>
            <a:pPr algn="ctr"/>
            <a:r>
              <a:rPr lang="en-US" sz="2200">
                <a:solidFill>
                  <a:srgbClr val="FF8200"/>
                </a:solidFill>
              </a:rPr>
              <a:t>6 months</a:t>
            </a:r>
          </a:p>
        </p:txBody>
      </p:sp>
      <p:sp>
        <p:nvSpPr>
          <p:cNvPr id="25" name="TextBox 24">
            <a:extLst>
              <a:ext uri="{FF2B5EF4-FFF2-40B4-BE49-F238E27FC236}">
                <a16:creationId xmlns:a16="http://schemas.microsoft.com/office/drawing/2014/main" id="{21798EAD-447C-5402-59FF-30A323DBEB6E}"/>
              </a:ext>
            </a:extLst>
          </p:cNvPr>
          <p:cNvSpPr txBox="1"/>
          <p:nvPr/>
        </p:nvSpPr>
        <p:spPr>
          <a:xfrm>
            <a:off x="8154441" y="5690056"/>
            <a:ext cx="1371350" cy="430887"/>
          </a:xfrm>
          <a:prstGeom prst="rect">
            <a:avLst/>
          </a:prstGeom>
          <a:noFill/>
        </p:spPr>
        <p:txBody>
          <a:bodyPr wrap="square" rtlCol="0">
            <a:spAutoFit/>
          </a:bodyPr>
          <a:lstStyle/>
          <a:p>
            <a:pPr algn="ctr"/>
            <a:r>
              <a:rPr lang="en-US" sz="2200">
                <a:solidFill>
                  <a:srgbClr val="FF8200"/>
                </a:solidFill>
              </a:rPr>
              <a:t>3 months</a:t>
            </a:r>
          </a:p>
        </p:txBody>
      </p:sp>
      <p:sp>
        <p:nvSpPr>
          <p:cNvPr id="37" name="TextBox 36">
            <a:extLst>
              <a:ext uri="{FF2B5EF4-FFF2-40B4-BE49-F238E27FC236}">
                <a16:creationId xmlns:a16="http://schemas.microsoft.com/office/drawing/2014/main" id="{BDCAD3B5-7E80-7261-81A0-B3F93561E774}"/>
              </a:ext>
            </a:extLst>
          </p:cNvPr>
          <p:cNvSpPr txBox="1"/>
          <p:nvPr>
            <p:custDataLst>
              <p:tags r:id="rId3"/>
            </p:custDataLst>
          </p:nvPr>
        </p:nvSpPr>
        <p:spPr>
          <a:xfrm>
            <a:off x="1891565" y="1823638"/>
            <a:ext cx="2621794" cy="30315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Steady state study and dynamic stability screening</a:t>
            </a:r>
            <a:endParaRPr lang="en-GB">
              <a:cs typeface="+mn-cs"/>
            </a:endParaRPr>
          </a:p>
          <a:p>
            <a:pPr lvl="1"/>
            <a:r>
              <a:rPr lang="en-GB">
                <a:cs typeface="+mn-cs"/>
              </a:rPr>
              <a:t>Identify planning criteria violations</a:t>
            </a:r>
          </a:p>
          <a:p>
            <a:pPr lvl="1"/>
            <a:r>
              <a:rPr lang="en-US">
                <a:cs typeface="+mn-cs"/>
              </a:rPr>
              <a:t>Work iteratively with TSPs to determine amount of load that can be reliably served in each year and, where feasible, upgrades needed to serve full load request</a:t>
            </a:r>
          </a:p>
        </p:txBody>
      </p:sp>
      <p:sp>
        <p:nvSpPr>
          <p:cNvPr id="39" name="TextBox 38">
            <a:extLst>
              <a:ext uri="{FF2B5EF4-FFF2-40B4-BE49-F238E27FC236}">
                <a16:creationId xmlns:a16="http://schemas.microsoft.com/office/drawing/2014/main" id="{566D5FD9-DC68-107D-C1CC-E1E50601B5EA}"/>
              </a:ext>
            </a:extLst>
          </p:cNvPr>
          <p:cNvSpPr txBox="1"/>
          <p:nvPr>
            <p:custDataLst>
              <p:tags r:id="rId4"/>
            </p:custDataLst>
          </p:nvPr>
        </p:nvSpPr>
        <p:spPr>
          <a:xfrm>
            <a:off x="7586961" y="1823638"/>
            <a:ext cx="2701713"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a:cs typeface="+mn-cs"/>
              </a:rPr>
              <a:t>Work iteratively with TSPs to</a:t>
            </a:r>
          </a:p>
          <a:p>
            <a:pPr lvl="1"/>
            <a:r>
              <a:rPr lang="en-US"/>
              <a:t>Determine which upgrades are still needed based on ILLE commitments</a:t>
            </a:r>
          </a:p>
          <a:p>
            <a:pPr lvl="1"/>
            <a:r>
              <a:rPr lang="en-US"/>
              <a:t>Review cost estimates and alternative upgrade options</a:t>
            </a:r>
          </a:p>
          <a:p>
            <a:pPr lvl="1"/>
            <a:r>
              <a:rPr lang="en-US"/>
              <a:t>Develop a transmission plan to serve committed loads</a:t>
            </a:r>
          </a:p>
        </p:txBody>
      </p:sp>
      <p:cxnSp>
        <p:nvCxnSpPr>
          <p:cNvPr id="11" name="Straight Arrow Connector 10">
            <a:extLst>
              <a:ext uri="{FF2B5EF4-FFF2-40B4-BE49-F238E27FC236}">
                <a16:creationId xmlns:a16="http://schemas.microsoft.com/office/drawing/2014/main" id="{EC1907C0-7A24-5B6B-1FA0-7944218D0968}"/>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0">
            <a:extLst>
              <a:ext uri="{FF2B5EF4-FFF2-40B4-BE49-F238E27FC236}">
                <a16:creationId xmlns:a16="http://schemas.microsoft.com/office/drawing/2014/main" id="{9EE1AD48-BDDD-1A9F-678A-4C23E533C72C}"/>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r>
              <a:rPr lang="en-US" sz="1000"/>
              <a:t>Reference: Batch Zero PGRR, Sections 9.3–9.5 (Study Phase, Commitment Gate, and Refinement Phase)</a:t>
            </a:r>
            <a:endParaRPr lang="en-US" sz="1000">
              <a:cs typeface="Arial"/>
            </a:endParaRPr>
          </a:p>
        </p:txBody>
      </p:sp>
    </p:spTree>
    <p:extLst>
      <p:ext uri="{BB962C8B-B14F-4D97-AF65-F5344CB8AC3E}">
        <p14:creationId xmlns:p14="http://schemas.microsoft.com/office/powerpoint/2010/main" val="309626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D7F631E-A0BC-F526-8CE1-EDEDACAAAC7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19" name="TextBox 18">
            <a:extLst>
              <a:ext uri="{FF2B5EF4-FFF2-40B4-BE49-F238E27FC236}">
                <a16:creationId xmlns:a16="http://schemas.microsoft.com/office/drawing/2014/main" id="{E2E75795-380A-E613-D595-513D880F1B7F}"/>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400" b="1" i="0" u="none" strike="noStrike" kern="1200" cap="none" spc="0" normalizeH="0" baseline="0" noProof="0">
                <a:ln>
                  <a:noFill/>
                </a:ln>
                <a:solidFill>
                  <a:srgbClr val="000000"/>
                </a:solidFill>
                <a:effectLst/>
                <a:uLnTx/>
                <a:uFillTx/>
                <a:latin typeface="Arial"/>
                <a:ea typeface="+mn-ea"/>
                <a:cs typeface="+mn-cs"/>
              </a:rPr>
              <a:t>Study horizon:</a:t>
            </a:r>
            <a:r>
              <a:rPr kumimoji="0" lang="en-US" sz="1400" b="0" i="0" u="none" strike="noStrike" kern="1200" cap="none" spc="0" normalizeH="0" baseline="0" noProof="0">
                <a:ln>
                  <a:noFill/>
                </a:ln>
                <a:solidFill>
                  <a:srgbClr val="000000"/>
                </a:solidFill>
                <a:effectLst/>
                <a:uLnTx/>
                <a:uFillTx/>
                <a:latin typeface="Arial"/>
                <a:ea typeface="+mn-ea"/>
                <a:cs typeface="+mn-cs"/>
              </a:rPr>
              <a:t> 2028–2032 (Years 1–5</a:t>
            </a:r>
            <a:r>
              <a:rPr kumimoji="0" lang="en-US" sz="1400" b="0" i="0" u="none" strike="noStrike" kern="1200" cap="none" spc="0" normalizeH="0" baseline="0" noProof="0">
                <a:ln>
                  <a:noFill/>
                </a:ln>
                <a:effectLst/>
                <a:uLnTx/>
                <a:uFillTx/>
                <a:latin typeface="Arial"/>
                <a:ea typeface="+mn-ea"/>
                <a:cs typeface="+mn-cs"/>
              </a:rPr>
              <a:t>), </a:t>
            </a:r>
            <a:r>
              <a:rPr lang="en-US" sz="1400">
                <a:latin typeface="Arial"/>
              </a:rPr>
              <a:t>load amounts not reliably served within 2028-2032 </a:t>
            </a:r>
            <a:r>
              <a:rPr lang="en-US" sz="1400">
                <a:solidFill>
                  <a:srgbClr val="FF0000"/>
                </a:solidFill>
              </a:rPr>
              <a:t>will be set equal to requested load in 2033 (Year 6)</a:t>
            </a:r>
          </a:p>
          <a:p>
            <a:pPr lvl="1">
              <a:buClr>
                <a:srgbClr val="000000"/>
              </a:buClr>
              <a:defRPr/>
            </a:pPr>
            <a:r>
              <a:rPr kumimoji="0" lang="en-US" sz="1400" b="1" i="0" u="none" strike="noStrike" kern="1200" cap="none" spc="0" normalizeH="0" baseline="0" noProof="0">
                <a:ln>
                  <a:noFill/>
                </a:ln>
                <a:solidFill>
                  <a:srgbClr val="000000"/>
                </a:solidFill>
                <a:effectLst/>
                <a:uLnTx/>
                <a:uFillTx/>
                <a:latin typeface="Arial"/>
                <a:ea typeface="+mn-ea"/>
                <a:cs typeface="+mn-cs"/>
              </a:rPr>
              <a:t>What ERCOT studies (per year):</a:t>
            </a:r>
            <a:r>
              <a:rPr kumimoji="0" lang="en-US" sz="1400" b="0" i="0" u="none" strike="noStrike" kern="1200" cap="none" spc="0" normalizeH="0" baseline="0" noProof="0">
                <a:ln>
                  <a:noFill/>
                </a:ln>
                <a:solidFill>
                  <a:srgbClr val="000000"/>
                </a:solidFill>
                <a:effectLst/>
                <a:uLnTx/>
                <a:uFillTx/>
                <a:latin typeface="Arial"/>
                <a:ea typeface="+mn-ea"/>
                <a:cs typeface="+mn-cs"/>
              </a:rPr>
              <a:t> ERCOT builds cases from SSWG base cases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Summer, no solar (sunset, net peak load)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Evaluate planning criteria violations triggered by adding the Batch Zero loads (across scenarios/contingencies ERCOT selects)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Determine “reliably served MW” per load, per year (i.e., deliverable load that can be served without violating planning criteria)</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Load that cannot reliably be served in years 1-5 will be allocated in year 6 (2033).</a:t>
            </a:r>
          </a:p>
          <a:p>
            <a:pPr lvl="1">
              <a:buClr>
                <a:srgbClr val="000000"/>
              </a:buClr>
              <a:defRPr/>
            </a:pPr>
            <a:r>
              <a:rPr kumimoji="0" lang="en-US" sz="1400" b="1" i="0" u="none" strike="noStrike" kern="1200" cap="none" spc="0" normalizeH="0" baseline="0" noProof="0">
                <a:ln>
                  <a:noFill/>
                </a:ln>
                <a:solidFill>
                  <a:srgbClr val="000000"/>
                </a:solidFill>
                <a:effectLst/>
                <a:uLnTx/>
                <a:uFillTx/>
                <a:latin typeface="Arial"/>
                <a:ea typeface="+mn-ea"/>
                <a:cs typeface="+mn-cs"/>
              </a:rPr>
              <a:t>Generation assumptions:</a:t>
            </a:r>
            <a:r>
              <a:rPr kumimoji="0" lang="en-US" sz="1400" b="0" i="0" u="none" strike="noStrike" kern="1200" cap="none" spc="0" normalizeH="0" baseline="0" noProof="0">
                <a:ln>
                  <a:noFill/>
                </a:ln>
                <a:solidFill>
                  <a:srgbClr val="000000"/>
                </a:solidFill>
                <a:effectLst/>
                <a:uLnTx/>
                <a:uFillTx/>
                <a:latin typeface="Arial"/>
                <a:ea typeface="+mn-ea"/>
                <a:cs typeface="+mn-cs"/>
              </a:rPr>
              <a:t> if additional generation is needed to serve the modeled load, </a:t>
            </a:r>
            <a:r>
              <a:rPr lang="en-US" sz="1400"/>
              <a:t>ERCOT models generation additions consistent with applicable planning methodologies</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lvl="1">
              <a:buClr>
                <a:srgbClr val="000000"/>
              </a:buClr>
              <a:defRPr/>
            </a:pPr>
            <a:r>
              <a:rPr kumimoji="0" lang="en-US" sz="1400" b="1" i="0" u="none" strike="noStrike" kern="1200" cap="none" spc="0" normalizeH="0" baseline="0" noProof="0">
                <a:ln>
                  <a:noFill/>
                </a:ln>
                <a:solidFill>
                  <a:srgbClr val="000000"/>
                </a:solidFill>
                <a:effectLst/>
                <a:uLnTx/>
                <a:uFillTx/>
                <a:latin typeface="Arial"/>
                <a:ea typeface="+mn-ea"/>
                <a:cs typeface="+mn-cs"/>
              </a:rPr>
              <a:t>Transparency:</a:t>
            </a:r>
            <a:r>
              <a:rPr kumimoji="0" lang="en-US" sz="1400" b="0" i="0" u="none" strike="noStrike" kern="1200" cap="none" spc="0" normalizeH="0" baseline="0" noProof="0">
                <a:ln>
                  <a:noFill/>
                </a:ln>
                <a:solidFill>
                  <a:srgbClr val="000000"/>
                </a:solidFill>
                <a:effectLst/>
                <a:uLnTx/>
                <a:uFillTx/>
                <a:latin typeface="Arial"/>
                <a:ea typeface="+mn-ea"/>
                <a:cs typeface="+mn-cs"/>
              </a:rPr>
              <a:t> ERCOT posts </a:t>
            </a:r>
            <a:r>
              <a:rPr lang="en-US" sz="1400">
                <a:solidFill>
                  <a:srgbClr val="FF0000"/>
                </a:solidFill>
              </a:rPr>
              <a:t>initial and final study cases (interconnection and refinement)</a:t>
            </a:r>
            <a:r>
              <a:rPr kumimoji="0" lang="en-US" sz="1400" b="0" i="0" u="none" strike="noStrike" kern="1200" cap="none" spc="0" normalizeH="0" baseline="0" noProof="0">
                <a:ln>
                  <a:noFill/>
                </a:ln>
                <a:solidFill>
                  <a:srgbClr val="000000"/>
                </a:solidFill>
                <a:effectLst/>
                <a:uLnTx/>
                <a:uFillTx/>
                <a:latin typeface="Arial"/>
                <a:ea typeface="+mn-ea"/>
                <a:cs typeface="+mn-cs"/>
              </a:rPr>
              <a:t> used for Batch Zero on the MIS </a:t>
            </a:r>
            <a:r>
              <a:rPr kumimoji="0" lang="en-US" sz="1400" b="0" i="0" u="none" strike="noStrike" kern="1200" cap="none" spc="0" normalizeH="0" baseline="0" noProof="0">
                <a:ln>
                  <a:noFill/>
                </a:ln>
                <a:solidFill>
                  <a:srgbClr val="FF0000"/>
                </a:solidFill>
                <a:effectLst/>
                <a:uLnTx/>
                <a:uFillTx/>
                <a:latin typeface="Arial"/>
                <a:ea typeface="+mn-ea"/>
                <a:cs typeface="+mn-cs"/>
              </a:rPr>
              <a:t>Secure </a:t>
            </a:r>
            <a:r>
              <a:rPr kumimoji="0" lang="en-US" sz="1400" b="0" i="0" u="none" strike="noStrike" kern="1200" cap="none" spc="0" normalizeH="0" baseline="0" noProof="0">
                <a:ln>
                  <a:noFill/>
                </a:ln>
                <a:solidFill>
                  <a:srgbClr val="000000"/>
                </a:solidFill>
                <a:effectLst/>
                <a:uLnTx/>
                <a:uFillTx/>
                <a:latin typeface="Arial"/>
                <a:ea typeface="+mn-ea"/>
                <a:cs typeface="+mn-cs"/>
              </a:rPr>
              <a:t>Area once available</a:t>
            </a:r>
          </a:p>
        </p:txBody>
      </p:sp>
      <p:sp>
        <p:nvSpPr>
          <p:cNvPr id="25" name="TextBox 24">
            <a:extLst>
              <a:ext uri="{FF2B5EF4-FFF2-40B4-BE49-F238E27FC236}">
                <a16:creationId xmlns:a16="http://schemas.microsoft.com/office/drawing/2014/main" id="{3A79D023-B4AA-CB5B-C7FC-8F80D9173C1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F6692664-35D2-8D9B-C269-8FBFF8032A9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D230C53-4831-DDFC-BED5-2EA4292B58A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0B2E50EB-E00E-476E-7E4A-6CFC3898E30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567F7A1B-F8BA-84D8-56ED-5177A26F875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15F9CBC-54FB-D515-EF6D-6AE230816F90}"/>
              </a:ext>
            </a:extLst>
          </p:cNvPr>
          <p:cNvSpPr txBox="1">
            <a:spLocks/>
          </p:cNvSpPr>
          <p:nvPr/>
        </p:nvSpPr>
        <p:spPr>
          <a:xfrm>
            <a:off x="554736" y="1447653"/>
            <a:ext cx="3069242" cy="327012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One consistent, system-wide reliability study:</a:t>
            </a:r>
            <a:r>
              <a:rPr kumimoji="0" lang="en-US" sz="1400" b="0" i="0" u="none" strike="noStrike" kern="1200" cap="none" spc="0" normalizeH="0" baseline="0" noProof="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Clear, year-by-year outcomes: </a:t>
            </a:r>
            <a:r>
              <a:rPr kumimoji="0" lang="en-US" sz="1400" b="0" i="0" u="none" strike="noStrike" kern="1200" cap="none" spc="0" normalizeH="0" baseline="0" noProof="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requested level</a:t>
            </a:r>
          </a:p>
        </p:txBody>
      </p:sp>
      <p:sp>
        <p:nvSpPr>
          <p:cNvPr id="5" name="Text Placeholder 20">
            <a:extLst>
              <a:ext uri="{FF2B5EF4-FFF2-40B4-BE49-F238E27FC236}">
                <a16:creationId xmlns:a16="http://schemas.microsoft.com/office/drawing/2014/main" id="{F2E1776B-373E-3AA3-B761-3F7E49ACC42A}"/>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9.3.1–9.3.2 (Batch Zero Study and Methodology)</a:t>
            </a:r>
          </a:p>
        </p:txBody>
      </p:sp>
      <p:sp>
        <p:nvSpPr>
          <p:cNvPr id="8" name="TextBox 7">
            <a:extLst>
              <a:ext uri="{FF2B5EF4-FFF2-40B4-BE49-F238E27FC236}">
                <a16:creationId xmlns:a16="http://schemas.microsoft.com/office/drawing/2014/main" id="{C44EA7C6-5F4F-5FE4-9527-8AAD14B29BFE}"/>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2212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7B8B953E-5CFE-4D13-4CEC-24F71580A813}"/>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17" name="Rectangle 16">
            <a:extLst>
              <a:ext uri="{FF2B5EF4-FFF2-40B4-BE49-F238E27FC236}">
                <a16:creationId xmlns:a16="http://schemas.microsoft.com/office/drawing/2014/main" id="{B4B14C01-60CA-6465-983C-C73F0E865AD5}"/>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F87009AE-8A77-E3DC-E09A-94CE961A42D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22" name="TextBox 21">
            <a:extLst>
              <a:ext uri="{FF2B5EF4-FFF2-40B4-BE49-F238E27FC236}">
                <a16:creationId xmlns:a16="http://schemas.microsoft.com/office/drawing/2014/main" id="{14AD157C-0660-0201-D3EF-D85F1291B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9D5ABC0-40FE-1CCA-C615-9C5B4A5E53C9}"/>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7C7BC4-D2B2-8E62-E9A7-A4734A8D442B}"/>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28" name="TextBox 27">
            <a:extLst>
              <a:ext uri="{FF2B5EF4-FFF2-40B4-BE49-F238E27FC236}">
                <a16:creationId xmlns:a16="http://schemas.microsoft.com/office/drawing/2014/main" id="{A1A76129-74B1-0E06-E114-39B17114E650}"/>
              </a:ext>
            </a:extLst>
          </p:cNvPr>
          <p:cNvSpPr txBox="1">
            <a:spLocks/>
          </p:cNvSpPr>
          <p:nvPr/>
        </p:nvSpPr>
        <p:spPr>
          <a:xfrm>
            <a:off x="4110527" y="1447653"/>
            <a:ext cx="7526737" cy="46089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Prepare system-wide study cases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Develop annual cases for 2028–2032 from SSWG base cases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Post cases to MIS </a:t>
            </a:r>
            <a:r>
              <a:rPr kumimoji="0" lang="en-US" sz="1200" b="0" i="0" u="none" strike="noStrike" kern="1200" cap="none" spc="0" normalizeH="0" baseline="0" noProof="0">
                <a:ln>
                  <a:noFill/>
                </a:ln>
                <a:solidFill>
                  <a:srgbClr val="FF0000"/>
                </a:solidFill>
                <a:effectLst/>
                <a:uLnTx/>
                <a:uFillTx/>
                <a:latin typeface="Arial"/>
                <a:ea typeface="+mn-ea"/>
                <a:cs typeface="+mn-cs"/>
              </a:rPr>
              <a:t>Secure</a:t>
            </a:r>
            <a:r>
              <a:rPr kumimoji="0" lang="en-US" sz="1200" b="0" i="0" u="none" strike="noStrike" kern="1200" cap="none" spc="0" normalizeH="0" baseline="0" noProof="0">
                <a:ln>
                  <a:noFill/>
                </a:ln>
                <a:solidFill>
                  <a:srgbClr val="000000"/>
                </a:solidFill>
                <a:effectLst/>
                <a:uLnTx/>
                <a:uFillTx/>
                <a:latin typeface="Arial"/>
                <a:ea typeface="+mn-ea"/>
                <a:cs typeface="+mn-cs"/>
              </a:rPr>
              <a:t>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Perform the stability component of the Batch Zero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Document identified stability issues and reflect any resulting limitations in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Once violations are identified, ERCOT initiates communication with relevant TSPs</a:t>
            </a:r>
          </a:p>
          <a:p>
            <a:pPr lvl="2">
              <a:buClr>
                <a:srgbClr val="000000"/>
              </a:buClr>
              <a:defRPr/>
            </a:pPr>
            <a:r>
              <a:rPr kumimoji="0" lang="en-US" sz="1200" b="0" i="0" u="none" strike="noStrike" kern="1200" cap="none" spc="0" normalizeH="0" baseline="0" noProof="0">
                <a:ln>
                  <a:noFill/>
                </a:ln>
                <a:solidFill>
                  <a:srgbClr val="000000"/>
                </a:solidFill>
                <a:effectLst/>
                <a:uLnTx/>
                <a:uFillTx/>
                <a:latin typeface="Arial"/>
                <a:ea typeface="+mn-ea"/>
                <a:cs typeface="+mn-cs"/>
              </a:rPr>
              <a:t>TSPs provide upgrade recommendations; ERCOT and TSPs iterate through the study period until needed upgrades are identified </a:t>
            </a:r>
            <a:r>
              <a:rPr lang="en-US" sz="1200">
                <a:solidFill>
                  <a:srgbClr val="FF0000"/>
                </a:solidFill>
              </a:rPr>
              <a:t>with ERCOT retaining final determination authority</a:t>
            </a:r>
            <a:endParaRPr kumimoji="0" lang="en-US" sz="1200" b="0" i="0" u="none" strike="noStrike" kern="1200" cap="none" spc="0" normalizeH="0" baseline="0" noProof="0">
              <a:ln>
                <a:noFill/>
              </a:ln>
              <a:solidFill>
                <a:srgbClr val="FF0000"/>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Supporting prerequisites (TDSPs/TSPs, as applicable)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Short-circuit and other relevant studies are completed by the interconnecting TDSP/TSP at least 30 days before ERCOT issues Batch Zero awards/results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TDSPs/TSPs provide necessary model information prior to start of Batch Zero</a:t>
            </a:r>
          </a:p>
        </p:txBody>
      </p:sp>
      <p:cxnSp>
        <p:nvCxnSpPr>
          <p:cNvPr id="34" name="Straight Connector 33">
            <a:extLst>
              <a:ext uri="{FF2B5EF4-FFF2-40B4-BE49-F238E27FC236}">
                <a16:creationId xmlns:a16="http://schemas.microsoft.com/office/drawing/2014/main" id="{D2324041-9010-DA48-41C4-4A4CC9F11F7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 Placeholder 20">
            <a:extLst>
              <a:ext uri="{FF2B5EF4-FFF2-40B4-BE49-F238E27FC236}">
                <a16:creationId xmlns:a16="http://schemas.microsoft.com/office/drawing/2014/main" id="{252645C4-9BF4-DB1D-89E4-20AD661B6864}"/>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9.3.1–9.3.2 (Batch Zero Study Scope, Methodology, and Coordination)</a:t>
            </a:r>
          </a:p>
        </p:txBody>
      </p:sp>
      <p:sp>
        <p:nvSpPr>
          <p:cNvPr id="4" name="TextBox 3">
            <a:extLst>
              <a:ext uri="{FF2B5EF4-FFF2-40B4-BE49-F238E27FC236}">
                <a16:creationId xmlns:a16="http://schemas.microsoft.com/office/drawing/2014/main" id="{BB8DD196-D1C3-FED9-AFB1-D0E31F9DD249}"/>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59797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21" name="Rectangle 20">
            <a:extLst>
              <a:ext uri="{FF2B5EF4-FFF2-40B4-BE49-F238E27FC236}">
                <a16:creationId xmlns:a16="http://schemas.microsoft.com/office/drawing/2014/main" id="{C2353DFE-DC3D-60FE-F49C-5DA5DE7D7B1C}"/>
              </a:ext>
            </a:extLst>
          </p:cNvPr>
          <p:cNvSpPr/>
          <p:nvPr/>
        </p:nvSpPr>
        <p:spPr>
          <a:xfrm>
            <a:off x="3923381" y="993753"/>
            <a:ext cx="7868569" cy="5209048"/>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9FCFA55A-B6B5-CEFA-004B-FAED1B4523DA}"/>
              </a:ext>
            </a:extLst>
          </p:cNvPr>
          <p:cNvSpPr/>
          <p:nvPr/>
        </p:nvSpPr>
        <p:spPr>
          <a:xfrm>
            <a:off x="400050" y="993753"/>
            <a:ext cx="3368645" cy="5209048"/>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BDD8DA2-BD73-5877-15A6-0D0F71A53935}"/>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28" name="Straight Connector 27">
            <a:extLst>
              <a:ext uri="{FF2B5EF4-FFF2-40B4-BE49-F238E27FC236}">
                <a16:creationId xmlns:a16="http://schemas.microsoft.com/office/drawing/2014/main" id="{37D78D67-6FA8-5674-3E44-0ED4FC4512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C78EFB-B60C-F1EC-63CE-02B66FFD7EAA}"/>
              </a:ext>
            </a:extLst>
          </p:cNvPr>
          <p:cNvSpPr txBox="1">
            <a:spLocks/>
          </p:cNvSpPr>
          <p:nvPr/>
        </p:nvSpPr>
        <p:spPr>
          <a:xfrm>
            <a:off x="4110527" y="1427105"/>
            <a:ext cx="7526737"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FF0000"/>
                </a:solidFill>
                <a:effectLst/>
                <a:uLnTx/>
                <a:uFillTx/>
                <a:latin typeface="Arial"/>
                <a:ea typeface="+mn-ea"/>
                <a:cs typeface="+mn-cs"/>
              </a:rPr>
              <a:t>By July 10, 2026: </a:t>
            </a:r>
            <a:r>
              <a:rPr kumimoji="0" lang="en-US" sz="1100" i="0" u="none" strike="noStrike" kern="1200" cap="none" spc="0" normalizeH="0" baseline="0" noProof="0">
                <a:ln>
                  <a:noFill/>
                </a:ln>
                <a:solidFill>
                  <a:srgbClr val="FF0000"/>
                </a:solidFill>
                <a:effectLst/>
                <a:uLnTx/>
                <a:uFillTx/>
                <a:latin typeface="Arial"/>
                <a:ea typeface="+mn-ea"/>
                <a:cs typeface="+mn-cs"/>
              </a:rPr>
              <a:t>ILLEs meet eligibility / milestone requirements</a:t>
            </a:r>
          </a:p>
          <a:p>
            <a:pPr marL="438785" lvl="2" indent="-210185">
              <a:buClr>
                <a:srgbClr val="000000"/>
              </a:buClr>
              <a:defRPr/>
            </a:pPr>
            <a:r>
              <a:rPr lang="en-US" sz="1100" b="1">
                <a:solidFill>
                  <a:srgbClr val="FF0000"/>
                </a:solidFill>
              </a:rPr>
              <a:t>By July 24, 2026:</a:t>
            </a:r>
            <a:r>
              <a:rPr lang="en-US" sz="1100">
                <a:solidFill>
                  <a:srgbClr val="FF0000"/>
                </a:solidFill>
              </a:rPr>
              <a:t> TSPs/DSPs submit complete project information to ERCOT</a:t>
            </a:r>
          </a:p>
          <a:p>
            <a:pPr marL="438785" lvl="2" indent="-210185">
              <a:buClr>
                <a:srgbClr val="000000"/>
              </a:buClr>
              <a:defRPr/>
            </a:pPr>
            <a:r>
              <a:rPr lang="en-US" sz="1100" b="1">
                <a:solidFill>
                  <a:srgbClr val="FF0000"/>
                </a:solidFill>
              </a:rPr>
              <a:t>By August 7, 2026:</a:t>
            </a:r>
            <a:r>
              <a:rPr lang="en-US" sz="1100">
                <a:solidFill>
                  <a:srgbClr val="FF0000"/>
                </a:solidFill>
              </a:rPr>
              <a:t> ERCOT confirms Batch Zero inclusion and classification of each load</a:t>
            </a:r>
            <a:endParaRPr lang="en-US" sz="1100" b="0" i="0" u="none" strike="noStrike" kern="1200" cap="none" spc="0" normalizeH="0" baseline="0" noProof="0">
              <a:ln>
                <a:noFill/>
              </a:ln>
              <a:solidFill>
                <a:srgbClr val="FF0000"/>
              </a:solidFill>
              <a:effectLst/>
              <a:uLnTx/>
              <a:uFillTx/>
              <a:latin typeface="Arial"/>
              <a:cs typeface="Arial"/>
            </a:endParaRPr>
          </a:p>
          <a:p>
            <a:pPr marL="438785" lvl="2" indent="-210185">
              <a:buClr>
                <a:srgbClr val="000000"/>
              </a:buClr>
              <a:defRPr/>
            </a:pPr>
            <a:r>
              <a:rPr kumimoji="0" lang="en-US" sz="1100" b="1" i="0" u="none" strike="noStrike" kern="1200" cap="none" spc="0" normalizeH="0" baseline="0" noProof="0">
                <a:ln>
                  <a:noFill/>
                </a:ln>
                <a:effectLst/>
                <a:uLnTx/>
                <a:uFillTx/>
                <a:latin typeface="Arial"/>
                <a:ea typeface="+mn-ea"/>
                <a:cs typeface="+mn-cs"/>
              </a:rPr>
              <a:t>January 29, 2027:</a:t>
            </a:r>
            <a:r>
              <a:rPr kumimoji="0" lang="en-US" sz="1100" b="0" i="0" u="none" strike="noStrike" kern="1200" cap="none" spc="0" normalizeH="0" baseline="0" noProof="0">
                <a:ln>
                  <a:noFill/>
                </a:ln>
                <a:effectLst/>
                <a:uLnTx/>
                <a:uFillTx/>
                <a:latin typeface="Arial"/>
                <a:ea typeface="+mn-ea"/>
                <a:cs typeface="+mn-cs"/>
              </a:rPr>
              <a:t> ERCOT issues the Batch Zero Study Report, provides Load Commissioning Plans (LCPs) </a:t>
            </a:r>
            <a:r>
              <a:rPr lang="en-US" sz="1100">
                <a:solidFill>
                  <a:srgbClr val="FF0000"/>
                </a:solidFill>
              </a:rPr>
              <a:t>to ILLEs (via TSPs/DSPs) </a:t>
            </a:r>
            <a:r>
              <a:rPr kumimoji="0" lang="en-US" sz="1100" b="0" i="0" u="none" strike="noStrike" kern="1200" cap="none" spc="0" normalizeH="0" baseline="0" noProof="0">
                <a:ln>
                  <a:noFill/>
                </a:ln>
                <a:effectLst/>
                <a:uLnTx/>
                <a:uFillTx/>
                <a:latin typeface="Arial"/>
                <a:ea typeface="+mn-ea"/>
                <a:cs typeface="+mn-cs"/>
              </a:rPr>
              <a:t>and notifies TSPs of Batch Zero results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March 1, 2027:</a:t>
            </a:r>
            <a:r>
              <a:rPr kumimoji="0" lang="en-US" sz="1100" b="0" i="0" u="none" strike="noStrike" kern="1200" cap="none" spc="0" normalizeH="0" baseline="0" noProof="0">
                <a:ln>
                  <a:noFill/>
                </a:ln>
                <a:effectLst/>
                <a:uLnTx/>
                <a:uFillTx/>
                <a:latin typeface="Arial"/>
                <a:ea typeface="+mn-ea"/>
                <a:cs typeface="+mn-cs"/>
              </a:rPr>
              <a:t> TDSPs notify ERCOT which Large Loads have met commitment requirements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June 1, 2027:</a:t>
            </a:r>
            <a:r>
              <a:rPr kumimoji="0" lang="en-US" sz="1100" b="0" i="0" u="none" strike="noStrike" kern="1200" cap="none" spc="0" normalizeH="0" baseline="0" noProof="0">
                <a:ln>
                  <a:noFill/>
                </a:ln>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a:ln>
                <a:noFill/>
              </a:ln>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a:ln>
                  <a:noFill/>
                </a:ln>
                <a:effectLst/>
                <a:uLnTx/>
                <a:uFillTx/>
                <a:latin typeface="Arial"/>
                <a:ea typeface="+mn-ea"/>
                <a:cs typeface="+mn-cs"/>
              </a:rPr>
              <a:t>Batch Zero Study Report</a:t>
            </a:r>
            <a:r>
              <a:rPr kumimoji="0" lang="en-US" sz="1100" b="0" i="0" u="none" strike="noStrike" kern="1200" cap="none" spc="0" normalizeH="0" baseline="0" noProof="0">
                <a:ln>
                  <a:noFill/>
                </a:ln>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Load Commissioning Plan (LCP) per Large Load</a:t>
            </a:r>
            <a:endParaRPr lang="en-US" sz="1100" b="1" i="0" u="none" strike="noStrike" kern="1200" cap="none" spc="0" normalizeH="0" baseline="0" noProof="0">
              <a:ln>
                <a:noFill/>
              </a:ln>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Maximum reliably served peak MW for each year (2028–2033) </a:t>
            </a:r>
            <a:endParaRPr lang="en-US" sz="1100" b="0" i="0" u="none" strike="noStrike" kern="1200" cap="none" spc="0" normalizeH="0" baseline="0" noProof="0">
              <a:ln>
                <a:noFill/>
              </a:ln>
              <a:effectLst/>
              <a:uLnTx/>
              <a:uFillTx/>
              <a:latin typeface="Arial"/>
              <a:cs typeface="Arial"/>
            </a:endParaRPr>
          </a:p>
          <a:p>
            <a:pPr marL="813435" marR="0" lvl="4" indent="-1460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Loads not reliably served receive full requested allocation for year 2033</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Estimated security requirements</a:t>
            </a:r>
            <a:r>
              <a:rPr kumimoji="0" lang="en-US" sz="1100" b="0" i="0" u="none" strike="noStrike" kern="1200" cap="none" spc="0" normalizeH="0" baseline="0" noProof="0">
                <a:ln>
                  <a:noFill/>
                </a:ln>
                <a:effectLst/>
                <a:uLnTx/>
                <a:uFillTx/>
                <a:latin typeface="Arial"/>
                <a:ea typeface="+mn-ea"/>
                <a:cs typeface="+mn-cs"/>
              </a:rPr>
              <a:t> and CIAC obligations required to inform ILLE commitment decisions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Confidential TSP package</a:t>
            </a:r>
            <a:r>
              <a:rPr kumimoji="0" lang="en-US" sz="1100" b="0" i="0" u="none" strike="noStrike" kern="1200" cap="none" spc="0" normalizeH="0" baseline="0" noProof="0">
                <a:ln>
                  <a:noFill/>
                </a:ln>
                <a:effectLst/>
                <a:uLnTx/>
                <a:uFillTx/>
                <a:latin typeface="Arial"/>
                <a:ea typeface="+mn-ea"/>
                <a:cs typeface="+mn-cs"/>
              </a:rPr>
              <a:t>: detailed upgrade list and associated Large Loads (as applicable)</a:t>
            </a:r>
            <a:endParaRPr lang="en-US" sz="1100" b="1" i="0" u="none" strike="noStrike" kern="1200" cap="none" spc="0" normalizeH="0" baseline="0" noProof="0">
              <a:ln>
                <a:noFill/>
              </a:ln>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Refinement and RPG handoff</a:t>
            </a:r>
          </a:p>
          <a:p>
            <a:pPr lvl="2">
              <a:buClr>
                <a:srgbClr val="000000"/>
              </a:buClr>
              <a:defRPr/>
            </a:pPr>
            <a:r>
              <a:rPr kumimoji="0" lang="en-US" sz="1100" b="0" i="0" u="none" strike="noStrike" kern="1200" cap="none" spc="0" normalizeH="0" baseline="0" noProof="0">
                <a:ln>
                  <a:noFill/>
                </a:ln>
                <a:effectLst/>
                <a:uLnTx/>
                <a:uFillTx/>
                <a:latin typeface="Arial"/>
                <a:ea typeface="+mn-ea"/>
                <a:cs typeface="+mn-cs"/>
              </a:rPr>
              <a:t>Only Large Loads that meet commitment milestones remain in scope, </a:t>
            </a:r>
            <a:r>
              <a:rPr lang="en-US" sz="1100">
                <a:solidFill>
                  <a:srgbClr val="FF0000"/>
                </a:solidFill>
              </a:rPr>
              <a:t>loads that do not meet commitment are removed from Batch Zero</a:t>
            </a:r>
            <a:endParaRPr kumimoji="0" lang="en-US" sz="1100" b="0" i="0" u="none" strike="noStrike" kern="1200" cap="none" spc="0" normalizeH="0" baseline="0" noProof="0">
              <a:ln>
                <a:noFill/>
              </a:ln>
              <a:solidFill>
                <a:srgbClr val="FF0000"/>
              </a:solidFill>
              <a:effectLst/>
              <a:uLnTx/>
              <a:uFillTx/>
              <a:latin typeface="Arial"/>
              <a:ea typeface="+mn-ea"/>
              <a:cs typeface="+mn-cs"/>
            </a:endParaRPr>
          </a:p>
          <a:p>
            <a:pPr lvl="2">
              <a:buClr>
                <a:srgbClr val="000000"/>
              </a:buClr>
              <a:defRPr/>
            </a:pPr>
            <a:r>
              <a:rPr lang="en-US" sz="1100"/>
              <a:t>MW allocations for Large Loads that meet commitment criteria by the deadline are not adjusted during the Refinement Study</a:t>
            </a:r>
            <a:endParaRPr kumimoji="0" lang="en-US" sz="1100" b="0" i="0" u="none" strike="noStrike" kern="1200" cap="none" spc="0" normalizeH="0" baseline="0" noProof="0">
              <a:ln>
                <a:noFill/>
              </a:ln>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0" i="0" u="none" strike="noStrike" kern="1200" cap="none" spc="0" normalizeH="0" baseline="0" noProof="0">
                <a:ln>
                  <a:noFill/>
                </a:ln>
                <a:effectLst/>
                <a:uLnTx/>
                <a:uFillTx/>
                <a:latin typeface="Arial"/>
                <a:ea typeface="+mn-ea"/>
                <a:cs typeface="+mn-cs"/>
              </a:rPr>
              <a:t>Final Batch Zero Transmission Plan is delivered into </a:t>
            </a:r>
            <a:r>
              <a:rPr kumimoji="0" lang="en-US" sz="1100" b="0" i="0" u="none" strike="noStrike" kern="1200" cap="none" spc="0" normalizeH="0" baseline="0" noProof="0">
                <a:ln>
                  <a:noFill/>
                </a:ln>
                <a:solidFill>
                  <a:srgbClr val="000000"/>
                </a:solidFill>
                <a:effectLst/>
                <a:uLnTx/>
                <a:uFillTx/>
                <a:latin typeface="Arial"/>
                <a:ea typeface="+mn-ea"/>
                <a:cs typeface="+mn-cs"/>
              </a:rPr>
              <a:t>the RPG process</a:t>
            </a:r>
            <a:endParaRPr lang="en-US" sz="1100">
              <a:solidFill>
                <a:srgbClr val="000000"/>
              </a:solidFill>
              <a:latin typeface="Arial"/>
            </a:endParaRPr>
          </a:p>
        </p:txBody>
      </p:sp>
      <p:sp>
        <p:nvSpPr>
          <p:cNvPr id="18" name="TextBox 17">
            <a:extLst>
              <a:ext uri="{FF2B5EF4-FFF2-40B4-BE49-F238E27FC236}">
                <a16:creationId xmlns:a16="http://schemas.microsoft.com/office/drawing/2014/main" id="{F58A8AA3-E314-3D1A-0654-8DE210477016}"/>
              </a:ext>
            </a:extLst>
          </p:cNvPr>
          <p:cNvSpPr txBox="1">
            <a:spLocks/>
          </p:cNvSpPr>
          <p:nvPr/>
        </p:nvSpPr>
        <p:spPr>
          <a:xfrm>
            <a:off x="554737" y="1427105"/>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id="{F8FF559A-6555-E56B-68C8-DF02C18B8D7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A735B50-D1AB-E0F4-48D8-0CA935C3CBA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86745AA6-D518-E6DC-89F9-6705E7459980}"/>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 9.4, and 9.5 (Timeline, Outputs, and Refinement Process)</a:t>
            </a:r>
          </a:p>
        </p:txBody>
      </p:sp>
      <p:sp>
        <p:nvSpPr>
          <p:cNvPr id="4" name="TextBox 3">
            <a:extLst>
              <a:ext uri="{FF2B5EF4-FFF2-40B4-BE49-F238E27FC236}">
                <a16:creationId xmlns:a16="http://schemas.microsoft.com/office/drawing/2014/main" id="{92BE7546-B6E1-C2D4-3AC0-AA6860BFBAF6}"/>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68695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3. Subtitle" hidden="1">
            <a:extLst>
              <a:ext uri="{FF2B5EF4-FFF2-40B4-BE49-F238E27FC236}">
                <a16:creationId xmlns:a16="http://schemas.microsoft.com/office/drawing/2014/main" id="{B60808E6-3951-C705-FE3D-829773F29660}"/>
              </a:ext>
            </a:extLst>
          </p:cNvPr>
          <p:cNvSpPr>
            <a:spLocks noGrp="1"/>
          </p:cNvSpPr>
          <p:nvPr>
            <p:ph type="subTitle" idx="1"/>
            <p:custDataLst>
              <p:tags r:id="rId2"/>
            </p:custDataLst>
          </p:nvPr>
        </p:nvSpPr>
        <p:spPr/>
        <p:txBody>
          <a:bodyPr/>
          <a:lstStyle/>
          <a:p>
            <a:endParaRPr lang="en-US"/>
          </a:p>
        </p:txBody>
      </p:sp>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3"/>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grpSp>
        <p:nvGrpSpPr>
          <p:cNvPr id="29" name="Group 28">
            <a:extLst>
              <a:ext uri="{FF2B5EF4-FFF2-40B4-BE49-F238E27FC236}">
                <a16:creationId xmlns:a16="http://schemas.microsoft.com/office/drawing/2014/main" id="{72016968-486C-1600-C24C-6E9478E0244E}"/>
              </a:ext>
            </a:extLst>
          </p:cNvPr>
          <p:cNvGrpSpPr/>
          <p:nvPr/>
        </p:nvGrpSpPr>
        <p:grpSpPr>
          <a:xfrm>
            <a:off x="5331733" y="2908499"/>
            <a:ext cx="3322164" cy="714034"/>
            <a:chOff x="5307714" y="2721632"/>
            <a:chExt cx="3194304" cy="769736"/>
          </a:xfrm>
        </p:grpSpPr>
        <p:cxnSp>
          <p:nvCxnSpPr>
            <p:cNvPr id="54" name="Straight Arrow Connector 53">
              <a:extLst>
                <a:ext uri="{FF2B5EF4-FFF2-40B4-BE49-F238E27FC236}">
                  <a16:creationId xmlns:a16="http://schemas.microsoft.com/office/drawing/2014/main" id="{7DD1E8DC-0957-0745-36B1-B4794D9CCA36}"/>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4B045E2-F79D-D2F1-C0CC-270F18A3FFD7}"/>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4FF38B-6342-A561-93E6-8D2D373CD793}"/>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6BD383-A67C-028F-AFA8-EC0EE650520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C650E8-717A-691F-3067-A00D69B7C3C8}"/>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A9A530C-F450-E0FA-C7EE-F84B96C7D8D2}"/>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6F265C3-0D60-7C0A-3931-747FA2A8F2F7}"/>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B4FD379-F9F7-D23C-6383-E2C0F6720D7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CA0AFC3-EDF2-6CF0-C005-AC696A12A53D}"/>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36FD93A-A7CB-15C6-02DB-7824FE8FA249}"/>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6DF5062-BD28-FDFD-6E14-6326144E2B3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F9B132E-6328-649E-29C4-0BE26227D62D}"/>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15" name="Rectangle 14">
            <a:extLst>
              <a:ext uri="{FF2B5EF4-FFF2-40B4-BE49-F238E27FC236}">
                <a16:creationId xmlns:a16="http://schemas.microsoft.com/office/drawing/2014/main" id="{5FDFC85D-59DC-B684-3789-E2E2F2DC099D}"/>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and Send Batch Info to ERCOT</a:t>
            </a:r>
          </a:p>
        </p:txBody>
      </p:sp>
      <p:cxnSp>
        <p:nvCxnSpPr>
          <p:cNvPr id="23" name="Straight Arrow Connector 22">
            <a:extLst>
              <a:ext uri="{FF2B5EF4-FFF2-40B4-BE49-F238E27FC236}">
                <a16:creationId xmlns:a16="http://schemas.microsoft.com/office/drawing/2014/main" id="{639262CA-EC62-987E-7D75-8E31E2C256E5}"/>
              </a:ext>
            </a:extLst>
          </p:cNvPr>
          <p:cNvCxnSpPr>
            <a:cxnSpLocks/>
            <a:stCxn id="14" idx="3"/>
            <a:endCxn id="15"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5EB07D5-D80A-9E7F-BD87-33D28883D6DC}"/>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and Post on MIS </a:t>
            </a:r>
            <a:r>
              <a:rPr lang="en-US" sz="1200">
                <a:solidFill>
                  <a:srgbClr val="FF0000"/>
                </a:solidFill>
              </a:rPr>
              <a:t>Secure</a:t>
            </a:r>
          </a:p>
        </p:txBody>
      </p:sp>
      <p:cxnSp>
        <p:nvCxnSpPr>
          <p:cNvPr id="30" name="Straight Arrow Connector 29">
            <a:extLst>
              <a:ext uri="{FF2B5EF4-FFF2-40B4-BE49-F238E27FC236}">
                <a16:creationId xmlns:a16="http://schemas.microsoft.com/office/drawing/2014/main" id="{2EF77724-7102-BBFD-1222-BC69F7BF1D4E}"/>
              </a:ext>
            </a:extLst>
          </p:cNvPr>
          <p:cNvCxnSpPr>
            <a:cxnSpLocks/>
            <a:endCxn id="43"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52D9DF1-448E-D3A7-037F-359D3E78CEC9}"/>
              </a:ext>
            </a:extLst>
          </p:cNvPr>
          <p:cNvCxnSpPr>
            <a:cxnSpLocks/>
            <a:stCxn id="15" idx="2"/>
            <a:endCxn id="25"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59DC54-5ABE-EAA6-0BD3-9B7519993006}"/>
              </a:ext>
            </a:extLst>
          </p:cNvPr>
          <p:cNvCxnSpPr>
            <a:cxnSpLocks/>
            <a:stCxn id="25" idx="1"/>
            <a:endCxn id="44"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DAF4B0B-61CB-7AB7-10C4-00231BF49F5E}"/>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44" name="Rectangle 43">
            <a:extLst>
              <a:ext uri="{FF2B5EF4-FFF2-40B4-BE49-F238E27FC236}">
                <a16:creationId xmlns:a16="http://schemas.microsoft.com/office/drawing/2014/main" id="{3D3D26AF-9408-AD83-BCBE-5EA358882E0F}"/>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6" name="Rectangle 45">
            <a:extLst>
              <a:ext uri="{FF2B5EF4-FFF2-40B4-BE49-F238E27FC236}">
                <a16:creationId xmlns:a16="http://schemas.microsoft.com/office/drawing/2014/main" id="{75279902-E0B7-42D3-B481-14A6304FD00B}"/>
              </a:ext>
            </a:extLst>
          </p:cNvPr>
          <p:cNvSpPr/>
          <p:nvPr/>
        </p:nvSpPr>
        <p:spPr>
          <a:xfrm>
            <a:off x="3534310" y="4149803"/>
            <a:ext cx="529273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Short Circuit, SSR Screening, and Facilities Studies</a:t>
            </a:r>
          </a:p>
        </p:txBody>
      </p:sp>
      <p:cxnSp>
        <p:nvCxnSpPr>
          <p:cNvPr id="51" name="Straight Arrow Connector 50">
            <a:extLst>
              <a:ext uri="{FF2B5EF4-FFF2-40B4-BE49-F238E27FC236}">
                <a16:creationId xmlns:a16="http://schemas.microsoft.com/office/drawing/2014/main" id="{C97A6432-1059-276B-5B51-49BD2EB176CA}"/>
              </a:ext>
            </a:extLst>
          </p:cNvPr>
          <p:cNvCxnSpPr>
            <a:cxnSpLocks/>
            <a:stCxn id="43" idx="1"/>
            <a:endCxn id="49"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22E44FC-2C0A-83B6-E0CC-CC8E5DC96792}"/>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44A054D4-58CE-AAA6-6DF7-486330AB858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rgbClr val="FF0000"/>
                </a:solidFill>
              </a:rPr>
              <a:t>Post Final Cases on MIS Secure and </a:t>
            </a:r>
            <a:r>
              <a:rPr lang="en-US" sz="1200">
                <a:solidFill>
                  <a:schemeClr val="tx1"/>
                </a:solidFill>
              </a:rPr>
              <a:t>Communicate Results</a:t>
            </a:r>
          </a:p>
        </p:txBody>
      </p:sp>
      <p:sp>
        <p:nvSpPr>
          <p:cNvPr id="86" name="Rectangle 85">
            <a:extLst>
              <a:ext uri="{FF2B5EF4-FFF2-40B4-BE49-F238E27FC236}">
                <a16:creationId xmlns:a16="http://schemas.microsoft.com/office/drawing/2014/main" id="{733D27CC-8C36-8E1A-7B07-0BD1421AFC75}"/>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87" name="Rectangle 86">
            <a:extLst>
              <a:ext uri="{FF2B5EF4-FFF2-40B4-BE49-F238E27FC236}">
                <a16:creationId xmlns:a16="http://schemas.microsoft.com/office/drawing/2014/main" id="{58E08076-E835-5524-CBD4-68386DCBB8DA}"/>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88" name="Rectangle 87">
            <a:extLst>
              <a:ext uri="{FF2B5EF4-FFF2-40B4-BE49-F238E27FC236}">
                <a16:creationId xmlns:a16="http://schemas.microsoft.com/office/drawing/2014/main" id="{459F0742-CFF9-ED4D-4DE8-DBF34E940701}"/>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89" name="Rectangle 88">
            <a:extLst>
              <a:ext uri="{FF2B5EF4-FFF2-40B4-BE49-F238E27FC236}">
                <a16:creationId xmlns:a16="http://schemas.microsoft.com/office/drawing/2014/main" id="{A4935EF5-4443-79AE-0E27-07E1091C815D}"/>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Provide Cost Estimates and Final Review </a:t>
            </a:r>
          </a:p>
        </p:txBody>
      </p:sp>
      <p:sp>
        <p:nvSpPr>
          <p:cNvPr id="90" name="Rectangle 89">
            <a:extLst>
              <a:ext uri="{FF2B5EF4-FFF2-40B4-BE49-F238E27FC236}">
                <a16:creationId xmlns:a16="http://schemas.microsoft.com/office/drawing/2014/main" id="{DDF33D4C-B08C-F09A-7FD1-E82E3F4ECDFE}"/>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91" name="Rectangle 90">
            <a:extLst>
              <a:ext uri="{FF2B5EF4-FFF2-40B4-BE49-F238E27FC236}">
                <a16:creationId xmlns:a16="http://schemas.microsoft.com/office/drawing/2014/main" id="{0D249524-E544-2724-208C-1554570FE2C9}"/>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93" name="Straight Arrow Connector 92">
            <a:extLst>
              <a:ext uri="{FF2B5EF4-FFF2-40B4-BE49-F238E27FC236}">
                <a16:creationId xmlns:a16="http://schemas.microsoft.com/office/drawing/2014/main" id="{877DA1B0-8C5C-021E-D512-F4DEDF354FA2}"/>
              </a:ext>
            </a:extLst>
          </p:cNvPr>
          <p:cNvCxnSpPr>
            <a:cxnSpLocks/>
            <a:stCxn id="87" idx="3"/>
            <a:endCxn id="88"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5450300-0959-FDD4-89C9-C623CA03095D}"/>
              </a:ext>
            </a:extLst>
          </p:cNvPr>
          <p:cNvCxnSpPr>
            <a:cxnSpLocks/>
            <a:stCxn id="90" idx="3"/>
            <a:endCxn id="91"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27EE10C-B530-3B2C-E723-AC4C94C76471}"/>
              </a:ext>
            </a:extLst>
          </p:cNvPr>
          <p:cNvCxnSpPr>
            <a:cxnSpLocks/>
            <a:stCxn id="88" idx="3"/>
            <a:endCxn id="90"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D54DDA4-14CB-FD9E-363D-3F587A85A683}"/>
              </a:ext>
            </a:extLst>
          </p:cNvPr>
          <p:cNvCxnSpPr>
            <a:cxnSpLocks/>
            <a:stCxn id="88" idx="0"/>
            <a:endCxn id="89"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5B4CEE9-135D-1C64-2DEF-C28D41D67FD2}"/>
              </a:ext>
            </a:extLst>
          </p:cNvPr>
          <p:cNvCxnSpPr>
            <a:cxnSpLocks/>
            <a:stCxn id="89" idx="3"/>
            <a:endCxn id="90"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EDC9E6C-FB83-516D-74B1-A4CE4070B040}"/>
              </a:ext>
            </a:extLst>
          </p:cNvPr>
          <p:cNvCxnSpPr>
            <a:cxnSpLocks/>
            <a:stCxn id="85" idx="2"/>
            <a:endCxn id="86"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DC03CD9-88AE-7945-1709-A38C4CFC409D}"/>
              </a:ext>
            </a:extLst>
          </p:cNvPr>
          <p:cNvCxnSpPr>
            <a:cxnSpLocks/>
            <a:stCxn id="86" idx="2"/>
            <a:endCxn id="87"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B4AF3B9F-C26E-858F-D471-55A86D55B73B}"/>
              </a:ext>
            </a:extLst>
          </p:cNvPr>
          <p:cNvCxnSpPr>
            <a:cxnSpLocks/>
            <a:stCxn id="85" idx="1"/>
            <a:endCxn id="87"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FAF8070-ED45-7C83-A039-DD8708D288DA}"/>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4" name="TextBox 113">
            <a:extLst>
              <a:ext uri="{FF2B5EF4-FFF2-40B4-BE49-F238E27FC236}">
                <a16:creationId xmlns:a16="http://schemas.microsoft.com/office/drawing/2014/main" id="{6CA69622-5666-FB79-76DE-29676FEECC94}"/>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115" name="TextBox 114">
            <a:extLst>
              <a:ext uri="{FF2B5EF4-FFF2-40B4-BE49-F238E27FC236}">
                <a16:creationId xmlns:a16="http://schemas.microsoft.com/office/drawing/2014/main" id="{B1649BF3-5566-800C-40ED-8ABB180BE988}"/>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116" name="TextBox 115">
            <a:extLst>
              <a:ext uri="{FF2B5EF4-FFF2-40B4-BE49-F238E27FC236}">
                <a16:creationId xmlns:a16="http://schemas.microsoft.com/office/drawing/2014/main" id="{DC7A7DC3-E7C4-17E2-9EAD-293D9A81C083}"/>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117" name="Rectangle 116">
            <a:extLst>
              <a:ext uri="{FF2B5EF4-FFF2-40B4-BE49-F238E27FC236}">
                <a16:creationId xmlns:a16="http://schemas.microsoft.com/office/drawing/2014/main" id="{3091590C-4A1F-1FB9-FD76-E2A37D5BEA59}"/>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8" name="Rectangle 117">
            <a:extLst>
              <a:ext uri="{FF2B5EF4-FFF2-40B4-BE49-F238E27FC236}">
                <a16:creationId xmlns:a16="http://schemas.microsoft.com/office/drawing/2014/main" id="{DF329D3F-EC45-777C-1F59-41219E42FC5A}"/>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9" name="Rectangle 48">
            <a:extLst>
              <a:ext uri="{FF2B5EF4-FFF2-40B4-BE49-F238E27FC236}">
                <a16:creationId xmlns:a16="http://schemas.microsoft.com/office/drawing/2014/main" id="{95F22B7A-F6AA-711F-7E26-C4B8BBA307E0}"/>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6" name="Straight Arrow Connector 5">
            <a:extLst>
              <a:ext uri="{FF2B5EF4-FFF2-40B4-BE49-F238E27FC236}">
                <a16:creationId xmlns:a16="http://schemas.microsoft.com/office/drawing/2014/main" id="{3FD1DC70-20B3-0FD2-463D-A27C101297AA}"/>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6F435-802F-838F-DC18-BBF7C09C885B}"/>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819428-83D9-1BD7-0786-04FB36EF54B9}"/>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0BA164-6C82-7DAE-6B1F-268821852CF3}"/>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5FCAEDC-F2E3-DB04-628A-B0724B4BFF75}"/>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21BE968-766D-2A48-24AA-2F3145450A03}"/>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AA9B3C-6301-D526-57C8-5C6E20F92DBF}"/>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AF1E5A9-A240-09A9-F450-D54BF3054B76}"/>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73B7D8-12F0-DB29-82B2-3B0DBD722522}"/>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00648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04" imgH="403" progId="TCLayout.ActiveDocument.1">
                  <p:embed/>
                </p:oleObj>
              </mc:Choice>
              <mc:Fallback>
                <p:oleObj name="think-cell Slide" r:id="rId60"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61AF9D-E103-41A5-64A8-97B81E08480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3"/>
            </p:custDataLst>
          </p:nvPr>
        </p:nvSpPr>
        <p:spPr>
          <a:xfrm>
            <a:off x="554737" y="13312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4"/>
            </p:custDataLst>
          </p:nvPr>
        </p:nvSpPr>
        <p:spPr>
          <a:xfrm>
            <a:off x="554737" y="176796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5"/>
            </p:custDataLst>
          </p:nvPr>
        </p:nvSpPr>
        <p:spPr>
          <a:xfrm>
            <a:off x="554737" y="212446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6"/>
            </p:custDataLst>
          </p:nvPr>
        </p:nvSpPr>
        <p:spPr>
          <a:xfrm>
            <a:off x="554737" y="254591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7"/>
            </p:custDataLst>
          </p:nvPr>
        </p:nvSpPr>
        <p:spPr>
          <a:xfrm>
            <a:off x="554737" y="293872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8"/>
            </p:custDataLst>
          </p:nvPr>
        </p:nvSpPr>
        <p:spPr>
          <a:xfrm>
            <a:off x="554737" y="362057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9"/>
            </p:custDataLst>
          </p:nvPr>
        </p:nvSpPr>
        <p:spPr>
          <a:xfrm>
            <a:off x="554737" y="401744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10"/>
            </p:custDataLst>
          </p:nvPr>
        </p:nvSpPr>
        <p:spPr>
          <a:xfrm>
            <a:off x="554737" y="440536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1"/>
            </p:custDataLst>
          </p:nvPr>
        </p:nvSpPr>
        <p:spPr>
          <a:xfrm>
            <a:off x="554737" y="480098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2"/>
            </p:custDataLst>
          </p:nvPr>
        </p:nvSpPr>
        <p:spPr>
          <a:xfrm>
            <a:off x="554737" y="518644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3"/>
            </p:custDataLst>
          </p:nvPr>
        </p:nvCxnSpPr>
        <p:spPr bwMode="auto">
          <a:xfrm flipH="1">
            <a:off x="2266147" y="106550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4"/>
            </p:custDataLst>
          </p:nvPr>
        </p:nvCxnSpPr>
        <p:spPr bwMode="auto">
          <a:xfrm flipH="1">
            <a:off x="6069289" y="106550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5"/>
            </p:custDataLst>
          </p:nvPr>
        </p:nvCxnSpPr>
        <p:spPr bwMode="auto">
          <a:xfrm>
            <a:off x="6727111"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6"/>
            </p:custDataLst>
          </p:nvPr>
        </p:nvCxnSpPr>
        <p:spPr bwMode="auto">
          <a:xfrm>
            <a:off x="606928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7"/>
            </p:custDataLst>
          </p:nvPr>
        </p:nvCxnSpPr>
        <p:spPr bwMode="auto">
          <a:xfrm>
            <a:off x="540993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8"/>
            </p:custDataLst>
          </p:nvPr>
        </p:nvCxnSpPr>
        <p:spPr bwMode="auto">
          <a:xfrm>
            <a:off x="477352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9"/>
            </p:custDataLst>
          </p:nvPr>
        </p:nvCxnSpPr>
        <p:spPr bwMode="auto">
          <a:xfrm>
            <a:off x="4114173"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20"/>
            </p:custDataLst>
          </p:nvPr>
        </p:nvCxnSpPr>
        <p:spPr bwMode="auto">
          <a:xfrm>
            <a:off x="347776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1"/>
            </p:custDataLst>
          </p:nvPr>
        </p:nvCxnSpPr>
        <p:spPr bwMode="auto">
          <a:xfrm>
            <a:off x="281841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2"/>
            </p:custDataLst>
          </p:nvPr>
        </p:nvCxnSpPr>
        <p:spPr bwMode="auto">
          <a:xfrm>
            <a:off x="11634786" y="127565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3"/>
            </p:custDataLst>
          </p:nvPr>
        </p:nvCxnSpPr>
        <p:spPr bwMode="auto">
          <a:xfrm>
            <a:off x="226614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4"/>
            </p:custDataLst>
          </p:nvPr>
        </p:nvCxnSpPr>
        <p:spPr bwMode="auto">
          <a:xfrm>
            <a:off x="11230912"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5"/>
            </p:custDataLst>
          </p:nvPr>
        </p:nvCxnSpPr>
        <p:spPr bwMode="auto">
          <a:xfrm>
            <a:off x="7322213"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6"/>
            </p:custDataLst>
          </p:nvPr>
        </p:nvCxnSpPr>
        <p:spPr bwMode="auto">
          <a:xfrm>
            <a:off x="798156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7"/>
            </p:custDataLst>
          </p:nvPr>
        </p:nvCxnSpPr>
        <p:spPr bwMode="auto">
          <a:xfrm>
            <a:off x="861797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8"/>
            </p:custDataLst>
          </p:nvPr>
        </p:nvCxnSpPr>
        <p:spPr bwMode="auto">
          <a:xfrm>
            <a:off x="927732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9"/>
            </p:custDataLst>
          </p:nvPr>
        </p:nvCxnSpPr>
        <p:spPr bwMode="auto">
          <a:xfrm>
            <a:off x="9913735"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30"/>
            </p:custDataLst>
          </p:nvPr>
        </p:nvCxnSpPr>
        <p:spPr bwMode="auto">
          <a:xfrm>
            <a:off x="1057308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1"/>
            </p:custDataLst>
          </p:nvPr>
        </p:nvCxnSpPr>
        <p:spPr bwMode="auto">
          <a:xfrm>
            <a:off x="893896" y="352513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2"/>
            </p:custDataLst>
          </p:nvPr>
        </p:nvCxnSpPr>
        <p:spPr bwMode="auto">
          <a:xfrm>
            <a:off x="893896" y="511581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3"/>
            </p:custDataLst>
          </p:nvPr>
        </p:nvCxnSpPr>
        <p:spPr bwMode="auto">
          <a:xfrm>
            <a:off x="893896" y="57746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4"/>
            </p:custDataLst>
          </p:nvPr>
        </p:nvCxnSpPr>
        <p:spPr bwMode="auto">
          <a:xfrm>
            <a:off x="893896" y="392360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5"/>
            </p:custDataLst>
          </p:nvPr>
        </p:nvCxnSpPr>
        <p:spPr bwMode="auto">
          <a:xfrm>
            <a:off x="893896" y="246786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6"/>
            </p:custDataLst>
          </p:nvPr>
        </p:nvCxnSpPr>
        <p:spPr bwMode="auto">
          <a:xfrm>
            <a:off x="893896" y="207098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7"/>
            </p:custDataLst>
          </p:nvPr>
        </p:nvCxnSpPr>
        <p:spPr bwMode="auto">
          <a:xfrm>
            <a:off x="893896" y="432047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8"/>
            </p:custDataLst>
          </p:nvPr>
        </p:nvCxnSpPr>
        <p:spPr bwMode="auto">
          <a:xfrm>
            <a:off x="893896" y="551427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9"/>
            </p:custDataLst>
          </p:nvPr>
        </p:nvCxnSpPr>
        <p:spPr bwMode="auto">
          <a:xfrm>
            <a:off x="893896" y="16725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40"/>
            </p:custDataLst>
          </p:nvPr>
        </p:nvCxnSpPr>
        <p:spPr bwMode="auto">
          <a:xfrm>
            <a:off x="893896" y="471893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1"/>
            </p:custDataLst>
          </p:nvPr>
        </p:nvCxnSpPr>
        <p:spPr bwMode="auto">
          <a:xfrm>
            <a:off x="893896" y="28663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2"/>
            </p:custDataLst>
          </p:nvPr>
        </p:nvCxnSpPr>
        <p:spPr bwMode="auto">
          <a:xfrm>
            <a:off x="893896" y="326320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3"/>
            </p:custDataLst>
          </p:nvPr>
        </p:nvCxnSpPr>
        <p:spPr bwMode="auto">
          <a:xfrm>
            <a:off x="893895" y="603656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4"/>
            </p:custDataLst>
          </p:nvPr>
        </p:nvCxnSpPr>
        <p:spPr bwMode="auto">
          <a:xfrm>
            <a:off x="893895" y="126602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FB47C036-1E8D-582B-6A5A-882F3E95A58B}"/>
              </a:ext>
            </a:extLst>
          </p:cNvPr>
          <p:cNvCxnSpPr/>
          <p:nvPr>
            <p:custDataLst>
              <p:tags r:id="rId45"/>
            </p:custDataLst>
          </p:nvPr>
        </p:nvCxnSpPr>
        <p:spPr bwMode="gray">
          <a:xfrm>
            <a:off x="9277328" y="404901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46"/>
            </p:custDataLst>
          </p:nvPr>
        </p:nvCxnSpPr>
        <p:spPr bwMode="gray">
          <a:xfrm>
            <a:off x="9741152" y="444747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7"/>
            </p:custDataLst>
          </p:nvPr>
        </p:nvCxnSpPr>
        <p:spPr bwMode="gray">
          <a:xfrm>
            <a:off x="11039685" y="484435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8"/>
            </p:custDataLst>
          </p:nvPr>
        </p:nvCxnSpPr>
        <p:spPr bwMode="gray">
          <a:xfrm>
            <a:off x="11486393" y="524281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9"/>
            </p:custDataLst>
          </p:nvPr>
        </p:nvCxnSpPr>
        <p:spPr bwMode="gray">
          <a:xfrm>
            <a:off x="2266148" y="563968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50"/>
            </p:custDataLst>
          </p:nvPr>
        </p:nvCxnSpPr>
        <p:spPr bwMode="gray">
          <a:xfrm>
            <a:off x="7322213" y="590162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51"/>
            </p:custDataLst>
          </p:nvPr>
        </p:nvCxnSpPr>
        <p:spPr bwMode="gray">
          <a:xfrm>
            <a:off x="6727111" y="2991738"/>
            <a:ext cx="595102"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52"/>
            </p:custDataLst>
          </p:nvPr>
        </p:nvCxnSpPr>
        <p:spPr bwMode="gray">
          <a:xfrm>
            <a:off x="3846114" y="188388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3"/>
            </p:custDataLst>
          </p:nvPr>
        </p:nvCxnSpPr>
        <p:spPr bwMode="gray">
          <a:xfrm>
            <a:off x="2266147" y="140106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4"/>
            </p:custDataLst>
          </p:nvPr>
        </p:nvCxnSpPr>
        <p:spPr bwMode="gray">
          <a:xfrm>
            <a:off x="4274049" y="2196400"/>
            <a:ext cx="2451514"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5"/>
            </p:custDataLst>
          </p:nvPr>
        </p:nvCxnSpPr>
        <p:spPr bwMode="gray">
          <a:xfrm>
            <a:off x="6577156" y="2594863"/>
            <a:ext cx="14995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6"/>
            </p:custDataLst>
          </p:nvPr>
        </p:nvCxnSpPr>
        <p:spPr bwMode="gray">
          <a:xfrm>
            <a:off x="7173821" y="339020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7"/>
            </p:custDataLst>
          </p:nvPr>
        </p:nvCxnSpPr>
        <p:spPr bwMode="gray">
          <a:xfrm>
            <a:off x="7322213" y="365213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Speech Bubble: Rectangle 23">
            <a:extLst>
              <a:ext uri="{FF2B5EF4-FFF2-40B4-BE49-F238E27FC236}">
                <a16:creationId xmlns:a16="http://schemas.microsoft.com/office/drawing/2014/main" id="{5D7F404D-D97C-DAFA-3646-A2F7E6053ED2}"/>
              </a:ext>
            </a:extLst>
          </p:cNvPr>
          <p:cNvSpPr/>
          <p:nvPr/>
        </p:nvSpPr>
        <p:spPr>
          <a:xfrm>
            <a:off x="3426843" y="3554329"/>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final analysis of alternatives and determinization of final set of transmission improvement projects</a:t>
            </a:r>
          </a:p>
          <a:p>
            <a:pPr marL="171450" indent="-171450">
              <a:buFont typeface="Arial" panose="020B0604020202020204" pitchFamily="34" charset="0"/>
              <a:buChar char="•"/>
            </a:pPr>
            <a:r>
              <a:rPr lang="en-US" sz="1000" i="1">
                <a:solidFill>
                  <a:schemeClr val="tx1"/>
                </a:solidFill>
              </a:rPr>
              <a:t>ERCOT: prepare final report and submit to RPG</a:t>
            </a:r>
          </a:p>
        </p:txBody>
      </p: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89075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89075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398551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39362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77120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17931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56654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54100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82848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74524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13290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74567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291859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33634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58863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3279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grpSp>
        <p:nvGrpSpPr>
          <p:cNvPr id="7" name="Group 6">
            <a:extLst>
              <a:ext uri="{FF2B5EF4-FFF2-40B4-BE49-F238E27FC236}">
                <a16:creationId xmlns:a16="http://schemas.microsoft.com/office/drawing/2014/main" id="{52034D1E-BF51-93A8-2621-6261DAA49AAF}"/>
              </a:ext>
            </a:extLst>
          </p:cNvPr>
          <p:cNvGrpSpPr/>
          <p:nvPr/>
        </p:nvGrpSpPr>
        <p:grpSpPr>
          <a:xfrm>
            <a:off x="6841057" y="1291011"/>
            <a:ext cx="4793727" cy="1597160"/>
            <a:chOff x="6841057" y="1291011"/>
            <a:chExt cx="4793727" cy="1597160"/>
          </a:xfrm>
          <a:effectLst>
            <a:outerShdw blurRad="50800" dist="38100" dir="2700000" algn="tl" rotWithShape="0">
              <a:prstClr val="black">
                <a:alpha val="40000"/>
              </a:prstClr>
            </a:outerShdw>
          </a:effectLst>
        </p:grpSpPr>
        <p:sp>
          <p:nvSpPr>
            <p:cNvPr id="5" name="Isosceles Triangle 4">
              <a:extLst>
                <a:ext uri="{FF2B5EF4-FFF2-40B4-BE49-F238E27FC236}">
                  <a16:creationId xmlns:a16="http://schemas.microsoft.com/office/drawing/2014/main" id="{480B7DEA-4DFE-3204-4657-C7529031E37C}"/>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peech Bubble: Rectangle 22">
              <a:extLst>
                <a:ext uri="{FF2B5EF4-FFF2-40B4-BE49-F238E27FC236}">
                  <a16:creationId xmlns:a16="http://schemas.microsoft.com/office/drawing/2014/main" id="{EA644D0C-9E60-94DF-095C-9337CDEFF0D8}"/>
                </a:ext>
              </a:extLst>
            </p:cNvPr>
            <p:cNvSpPr/>
            <p:nvPr/>
          </p:nvSpPr>
          <p:spPr>
            <a:xfrm>
              <a:off x="7152711" y="1291011"/>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a:solidFill>
                    <a:schemeClr val="tx1"/>
                  </a:solidFill>
                </a:rPr>
                <a:t>Steady State and Stability Analyses:</a:t>
              </a:r>
            </a:p>
            <a:p>
              <a:pPr marL="171450" indent="-171450">
                <a:buFont typeface="Arial" panose="020B0604020202020204" pitchFamily="34" charset="0"/>
                <a:buChar char="•"/>
              </a:pPr>
              <a:r>
                <a:rPr lang="en-US" sz="1000" i="1" spc="-20">
                  <a:solidFill>
                    <a:schemeClr val="tx1"/>
                  </a:solidFill>
                </a:rPr>
                <a:t>ERCOT: identification of criteria violations</a:t>
              </a:r>
            </a:p>
            <a:p>
              <a:pPr marL="171450" indent="-171450">
                <a:buFont typeface="Arial" panose="020B0604020202020204" pitchFamily="34" charset="0"/>
                <a:buChar char="•"/>
              </a:pPr>
              <a:r>
                <a:rPr lang="en-US" sz="1000" i="1" spc="-2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a:solidFill>
                    <a:schemeClr val="tx1"/>
                  </a:solidFill>
                </a:rPr>
                <a:t>TSPs: provide transmission improvement cost estimates</a:t>
              </a:r>
            </a:p>
            <a:p>
              <a:pPr marL="171450" indent="-171450">
                <a:buFont typeface="Arial" panose="020B0604020202020204" pitchFamily="34" charset="0"/>
                <a:buChar char="•"/>
              </a:pPr>
              <a:r>
                <a:rPr lang="en-US" sz="1000" i="1" spc="-20">
                  <a:solidFill>
                    <a:schemeClr val="tx1"/>
                  </a:solidFill>
                </a:rPr>
                <a:t>ERCOT: final determination of transmission improvement projects that are feasible</a:t>
              </a:r>
            </a:p>
            <a:p>
              <a:pPr marL="171450" indent="-171450">
                <a:buFont typeface="Arial" panose="020B0604020202020204" pitchFamily="34" charset="0"/>
                <a:buChar char="•"/>
              </a:pPr>
              <a:r>
                <a:rPr lang="en-US" sz="1000" i="1" spc="-20">
                  <a:solidFill>
                    <a:schemeClr val="tx1"/>
                  </a:solidFill>
                </a:rPr>
                <a:t>ERCOT: allocate MWs to loads</a:t>
              </a:r>
            </a:p>
            <a:p>
              <a:pPr marL="171450" indent="-171450">
                <a:buFont typeface="Arial" panose="020B0604020202020204" pitchFamily="34" charset="0"/>
                <a:buChar char="•"/>
              </a:pPr>
              <a:r>
                <a:rPr lang="en-US" sz="1000" i="1" spc="-20">
                  <a:solidFill>
                    <a:schemeClr val="tx1"/>
                  </a:solidFill>
                </a:rPr>
                <a:t>ERCOT: create load request to transmission improvement mapping</a:t>
              </a:r>
            </a:p>
          </p:txBody>
        </p:sp>
      </p:grpSp>
      <p:sp>
        <p:nvSpPr>
          <p:cNvPr id="4" name="Text Placeholder 20">
            <a:extLst>
              <a:ext uri="{FF2B5EF4-FFF2-40B4-BE49-F238E27FC236}">
                <a16:creationId xmlns:a16="http://schemas.microsoft.com/office/drawing/2014/main" id="{6F4D2C48-456C-2722-4BD9-156B6F0EA0BC}"/>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9.3–9.5 (Study Timeline, Commitment Gate, Refinement, and RPG Delivery)</a:t>
            </a:r>
          </a:p>
        </p:txBody>
      </p:sp>
    </p:spTree>
    <p:extLst>
      <p:ext uri="{BB962C8B-B14F-4D97-AF65-F5344CB8AC3E}">
        <p14:creationId xmlns:p14="http://schemas.microsoft.com/office/powerpoint/2010/main" val="421841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75F9B27-584D-2235-DDD1-7A2B5448B5C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2F0F397-C2AA-8F92-9994-AD6F265656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5CBFAB7-F2EC-1A84-CB50-1CF4E05267B1}"/>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0C23ED2A-290C-555F-4B89-8BE468DA818A}"/>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955627-8D1D-5DBB-4AEC-EFD15EF89D7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52FE83FC-98D1-B8A2-9287-2CF74B03A4B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21" name="TextBox 20">
            <a:extLst>
              <a:ext uri="{FF2B5EF4-FFF2-40B4-BE49-F238E27FC236}">
                <a16:creationId xmlns:a16="http://schemas.microsoft.com/office/drawing/2014/main" id="{5BE5347E-DB79-A163-9B4C-1771B578A33C}"/>
              </a:ext>
            </a:extLst>
          </p:cNvPr>
          <p:cNvSpPr txBox="1">
            <a:spLocks/>
          </p:cNvSpPr>
          <p:nvPr/>
        </p:nvSpPr>
        <p:spPr>
          <a:xfrm>
            <a:off x="554737" y="1447653"/>
            <a:ext cx="3069242"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Defined modeling treatment at entry</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Transparent study case development </a:t>
            </a:r>
            <a:r>
              <a:rPr lang="en-US">
                <a:solidFill>
                  <a:srgbClr val="FF0000"/>
                </a:solidFill>
              </a:rPr>
              <a:t>(posted to MIS Secure)</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54773413-4857-D410-4162-8C0158239F4F}"/>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Batch Zero, the interconnecting TDSP submits required project information and any required attestations related to executed agreements or equipment procurement by the applicable deadlines </a:t>
            </a:r>
            <a:r>
              <a:rPr lang="en-US">
                <a:solidFill>
                  <a:srgbClr val="FF0000"/>
                </a:solidFill>
              </a:rPr>
              <a:t>(July 10 for ILLE milestones, July 24 for TDSP submission to ERCOT)</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including ERCOTs determination of whether </a:t>
            </a:r>
            <a:r>
              <a:rPr lang="en-US">
                <a:solidFill>
                  <a:srgbClr val="FF0000"/>
                </a:solidFill>
              </a:rPr>
              <a:t>existing interconnection studies are valid, with studies completed as of March 4, 2026, deemed valid without further review</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Projects that do not meet the criteria or fail to submit required information by the deadline are </a:t>
            </a:r>
            <a:r>
              <a:rPr kumimoji="0" lang="en-US" sz="1600" b="0" i="0" u="none" strike="noStrike" kern="1200" cap="none" spc="0" normalizeH="0" baseline="0" noProof="0">
                <a:ln>
                  <a:noFill/>
                </a:ln>
                <a:solidFill>
                  <a:srgbClr val="FF0000"/>
                </a:solidFill>
                <a:effectLst/>
                <a:uLnTx/>
                <a:uFillTx/>
                <a:latin typeface="Arial"/>
                <a:ea typeface="+mn-ea"/>
                <a:cs typeface="+mn-cs"/>
              </a:rPr>
              <a:t>excluded from Batch Zero and evaluated in a future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develops the 2028–2032 study cases using SSWG-based summer peak, summer peak net load, and fall peak cases, and </a:t>
            </a:r>
            <a:r>
              <a:rPr kumimoji="0" lang="en-US" sz="1600" b="0" i="0" u="none" strike="noStrike" kern="1200" cap="none" spc="0" normalizeH="0" baseline="0" noProof="0">
                <a:ln>
                  <a:noFill/>
                </a:ln>
                <a:solidFill>
                  <a:srgbClr val="000000"/>
                </a:solidFill>
                <a:effectLst/>
                <a:uLnTx/>
                <a:uFillTx/>
                <a:latin typeface="Arial"/>
                <a:ea typeface="+mn-ea"/>
                <a:cs typeface="+mn-cs"/>
              </a:rPr>
              <a:t>posts those cases to the MIS </a:t>
            </a:r>
            <a:r>
              <a:rPr kumimoji="0" lang="en-US" sz="1600" b="0" i="0" u="none" strike="noStrike" kern="1200" cap="none" spc="0" normalizeH="0" baseline="0" noProof="0">
                <a:ln>
                  <a:noFill/>
                </a:ln>
                <a:solidFill>
                  <a:srgbClr val="FF0000"/>
                </a:solidFill>
                <a:effectLst/>
                <a:uLnTx/>
                <a:uFillTx/>
                <a:latin typeface="Arial"/>
                <a:ea typeface="+mn-ea"/>
                <a:cs typeface="+mn-cs"/>
              </a:rPr>
              <a:t>Secure</a:t>
            </a:r>
            <a:r>
              <a:rPr kumimoji="0" lang="en-US" sz="1600" b="0" i="0" u="none" strike="noStrike" kern="1200" cap="none" spc="0" normalizeH="0" baseline="0" noProof="0">
                <a:ln>
                  <a:noFill/>
                </a:ln>
                <a:solidFill>
                  <a:srgbClr val="000000"/>
                </a:solidFill>
                <a:effectLst/>
                <a:uLnTx/>
                <a:uFillTx/>
                <a:latin typeface="Arial"/>
                <a:ea typeface="+mn-ea"/>
                <a:cs typeface="+mn-cs"/>
              </a:rPr>
              <a:t> area to provide transparency into study assumptions</a:t>
            </a:r>
          </a:p>
        </p:txBody>
      </p:sp>
      <p:sp>
        <p:nvSpPr>
          <p:cNvPr id="3" name="Text Placeholder 20">
            <a:extLst>
              <a:ext uri="{FF2B5EF4-FFF2-40B4-BE49-F238E27FC236}">
                <a16:creationId xmlns:a16="http://schemas.microsoft.com/office/drawing/2014/main" id="{368AC84C-BBF4-2FF6-C79B-012BAA47094C}"/>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9.2.1–9.2.2 and 9.3.2 (Eligibility Determination and Study Case Development)</a:t>
            </a:r>
          </a:p>
        </p:txBody>
      </p:sp>
      <p:sp>
        <p:nvSpPr>
          <p:cNvPr id="5" name="TextBox 4">
            <a:extLst>
              <a:ext uri="{FF2B5EF4-FFF2-40B4-BE49-F238E27FC236}">
                <a16:creationId xmlns:a16="http://schemas.microsoft.com/office/drawing/2014/main" id="{4809E8F1-A0EC-C9C1-2FE7-CF9EFAD792CF}"/>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420091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CCA73B69-F0F8-05BF-AE2A-EACFA85C087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6B7CB6F-DD9F-8156-D1BD-35A0F581CFF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9D11224-5CBC-FA37-8066-AAD419E8AEA7}"/>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7" name="Straight Connector 26">
            <a:extLst>
              <a:ext uri="{FF2B5EF4-FFF2-40B4-BE49-F238E27FC236}">
                <a16:creationId xmlns:a16="http://schemas.microsoft.com/office/drawing/2014/main" id="{88E32F08-C117-9A77-3209-5B5B279254C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C593EE-844D-CA7C-BCA4-2A39DE634DA0}"/>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771A328C-307A-1A38-6543-1B99098DAD86}"/>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7681B8-E2D6-5A8F-6103-4C5B76B0280F}"/>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 State Analysis</a:t>
            </a:r>
          </a:p>
        </p:txBody>
      </p:sp>
      <p:sp>
        <p:nvSpPr>
          <p:cNvPr id="6" name="TrackerNumBlue 7">
            <a:extLst>
              <a:ext uri="{FF2B5EF4-FFF2-40B4-BE49-F238E27FC236}">
                <a16:creationId xmlns:a16="http://schemas.microsoft.com/office/drawing/2014/main" id="{653B8945-2AA7-5FD9-C913-31420E3E6580}"/>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16" name="TextBox 15">
            <a:extLst>
              <a:ext uri="{FF2B5EF4-FFF2-40B4-BE49-F238E27FC236}">
                <a16:creationId xmlns:a16="http://schemas.microsoft.com/office/drawing/2014/main" id="{1FECB6CA-0148-EEAC-8711-C9BBD620482C}"/>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As soon as violations are identified, ERCOT begins collaborative, iterative process working with TSPs to identify feasible transmission upgrades </a:t>
            </a:r>
            <a:r>
              <a:rPr lang="en-US">
                <a:solidFill>
                  <a:srgbClr val="FF0000"/>
                </a:solidFill>
              </a:rPr>
              <a:t>with ERCOT making final determinations </a:t>
            </a:r>
            <a:r>
              <a:rPr kumimoji="0" lang="en-US" sz="1600" b="0" i="0" u="none" strike="noStrike" kern="1200" cap="none" spc="0" normalizeH="0" baseline="0" noProof="0">
                <a:ln>
                  <a:noFill/>
                </a:ln>
                <a:solidFill>
                  <a:srgbClr val="000000"/>
                </a:solidFill>
                <a:effectLst/>
                <a:uLnTx/>
                <a:uFillTx/>
                <a:latin typeface="Arial"/>
                <a:ea typeface="+mn-ea"/>
                <a:cs typeface="+mn-cs"/>
              </a:rPr>
              <a:t>to serve the Large Loads</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a:t>
            </a:r>
            <a:r>
              <a:rPr kumimoji="0" lang="en-US" sz="1600" b="0" i="0" u="none" strike="noStrike" kern="1200" cap="none" spc="0" normalizeH="0" baseline="0" noProof="0">
                <a:ln>
                  <a:noFill/>
                </a:ln>
                <a:effectLst/>
                <a:uLnTx/>
                <a:uFillTx/>
                <a:latin typeface="Arial"/>
                <a:ea typeface="+mn-ea"/>
                <a:cs typeface="+mn-cs"/>
              </a:rPr>
              <a:t>. </a:t>
            </a:r>
            <a:r>
              <a:rPr lang="en-US"/>
              <a:t>The amount of load that may be reliably served for 2033 will be set to the requested amount </a:t>
            </a:r>
            <a:r>
              <a:rPr lang="en-US">
                <a:solidFill>
                  <a:srgbClr val="FF0000"/>
                </a:solidFill>
              </a:rPr>
              <a:t>for load not reliably served in 2028–2032</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E6532382-F186-3380-EC02-C2CE55155981}"/>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planning criteria violations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Determination of reliably served MW by year</a:t>
            </a:r>
          </a:p>
        </p:txBody>
      </p:sp>
      <p:sp>
        <p:nvSpPr>
          <p:cNvPr id="5" name="Text Placeholder 20">
            <a:extLst>
              <a:ext uri="{FF2B5EF4-FFF2-40B4-BE49-F238E27FC236}">
                <a16:creationId xmlns:a16="http://schemas.microsoft.com/office/drawing/2014/main" id="{4CE474A1-A71D-5D42-94F5-7F18806A0D74}"/>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9.3.1(1)–(2) (Batch Zero Overview) and 9.3.2(1), (3) (Batch Zero Study Methodology)</a:t>
            </a:r>
          </a:p>
        </p:txBody>
      </p:sp>
      <p:sp>
        <p:nvSpPr>
          <p:cNvPr id="4" name="TextBox 3">
            <a:extLst>
              <a:ext uri="{FF2B5EF4-FFF2-40B4-BE49-F238E27FC236}">
                <a16:creationId xmlns:a16="http://schemas.microsoft.com/office/drawing/2014/main" id="{51B579B0-5EF4-0E7E-39DB-ECD864B15EDE}"/>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8464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7A95E276-C03A-7D27-2572-529B20962FD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4A07DC10-7345-FD9A-7700-647DB08C3645}"/>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Stability Screening Study</a:t>
            </a:r>
          </a:p>
        </p:txBody>
      </p:sp>
      <p:sp>
        <p:nvSpPr>
          <p:cNvPr id="6" name="TrackerNumBlue 7">
            <a:extLst>
              <a:ext uri="{FF2B5EF4-FFF2-40B4-BE49-F238E27FC236}">
                <a16:creationId xmlns:a16="http://schemas.microsoft.com/office/drawing/2014/main" id="{2230D48D-3C05-8FEA-2547-65AD7401459C}"/>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19" name="Rectangle 18">
            <a:extLst>
              <a:ext uri="{FF2B5EF4-FFF2-40B4-BE49-F238E27FC236}">
                <a16:creationId xmlns:a16="http://schemas.microsoft.com/office/drawing/2014/main" id="{1F853F16-CDED-77B5-9138-6F7D07233341}"/>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93AC3580-3014-D649-7367-D532850FE3C5}"/>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1" name="Straight Connector 20">
            <a:extLst>
              <a:ext uri="{FF2B5EF4-FFF2-40B4-BE49-F238E27FC236}">
                <a16:creationId xmlns:a16="http://schemas.microsoft.com/office/drawing/2014/main" id="{663B78B3-7C79-D583-D5A4-EBE7D805D9CA}"/>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A3492D-66C0-D7AA-7FCC-E24430D5BE4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EA1E0BE9-1592-4119-3599-48E88FA4C60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FCE1B4-C419-698C-61F1-9F37EC5E88C6}"/>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Coordination with TSPs</a:t>
            </a:r>
          </a:p>
        </p:txBody>
      </p:sp>
      <p:sp>
        <p:nvSpPr>
          <p:cNvPr id="29" name="TextBox 28">
            <a:extLst>
              <a:ext uri="{FF2B5EF4-FFF2-40B4-BE49-F238E27FC236}">
                <a16:creationId xmlns:a16="http://schemas.microsoft.com/office/drawing/2014/main" id="{E2F9DE97-3AC2-80D3-675A-2D6764E4599B}"/>
              </a:ext>
            </a:extLst>
          </p:cNvPr>
          <p:cNvSpPr txBox="1"/>
          <p:nvPr/>
        </p:nvSpPr>
        <p:spPr>
          <a:xfrm>
            <a:off x="4110527" y="1447653"/>
            <a:ext cx="7526737" cy="20082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stability screening criteria violation is identified, ERCOT and the applicable TSP(s) investigates mitigation measures, including transmission improvements, and identifies any required modifications to load levels or timing reflected in the Load </a:t>
            </a:r>
            <a:r>
              <a:rPr kumimoji="0" lang="en-US" sz="1600" b="0" i="0" u="none" strike="noStrike" kern="1200" cap="none" spc="0" normalizeH="0" baseline="0" noProof="0">
                <a:ln>
                  <a:noFill/>
                </a:ln>
                <a:effectLst/>
                <a:uLnTx/>
                <a:uFillTx/>
                <a:latin typeface="Arial"/>
                <a:ea typeface="+mn-ea"/>
                <a:cs typeface="+mn-cs"/>
              </a:rPr>
              <a:t>Commissioning Plan </a:t>
            </a:r>
            <a:r>
              <a:rPr lang="en-US"/>
              <a:t>and determines the amount of peak Demand that can be reliably served in each study year consistent with applicable planning criteria and identified violations, including stability constraints</a:t>
            </a:r>
          </a:p>
          <a:p>
            <a:pPr lvl="1">
              <a:buClr>
                <a:srgbClr val="000000"/>
              </a:buClr>
              <a:defRPr/>
            </a:pPr>
            <a:r>
              <a:rPr lang="en-US">
                <a:solidFill>
                  <a:srgbClr val="FF0000"/>
                </a:solidFill>
              </a:rPr>
              <a:t>Updated dynamic data is evaluated based on whether it is expected to have an adverse impact on results (replacing prior “consistent with” standard)</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4" name="Text Placeholder 20">
            <a:extLst>
              <a:ext uri="{FF2B5EF4-FFF2-40B4-BE49-F238E27FC236}">
                <a16:creationId xmlns:a16="http://schemas.microsoft.com/office/drawing/2014/main" id="{9330EBF8-F1E1-E069-C4DC-1258565F9551}"/>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a:t>
            </a:r>
            <a:r>
              <a:rPr lang="en-US" sz="1000">
                <a:solidFill>
                  <a:srgbClr val="FF0000"/>
                </a:solidFill>
              </a:rPr>
              <a:t>Sections 9.3.1 and 9.3.2 (Batch Zero Study and Methodology)</a:t>
            </a:r>
          </a:p>
        </p:txBody>
      </p:sp>
      <p:sp>
        <p:nvSpPr>
          <p:cNvPr id="5" name="TextBox 4">
            <a:extLst>
              <a:ext uri="{FF2B5EF4-FFF2-40B4-BE49-F238E27FC236}">
                <a16:creationId xmlns:a16="http://schemas.microsoft.com/office/drawing/2014/main" id="{B61742F3-2BEF-1B60-690A-980FA239EC64}"/>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876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3769164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EF6EA37-6B0B-8D66-2763-4EAA4A3281DB}"/>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Final Report</a:t>
            </a:r>
          </a:p>
        </p:txBody>
      </p:sp>
      <p:sp>
        <p:nvSpPr>
          <p:cNvPr id="6" name="TrackerNumBlue 7">
            <a:extLst>
              <a:ext uri="{FF2B5EF4-FFF2-40B4-BE49-F238E27FC236}">
                <a16:creationId xmlns:a16="http://schemas.microsoft.com/office/drawing/2014/main" id="{332274CF-20FE-B9DB-87A6-AAD6405E366E}"/>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15" name="Rectangle 14">
            <a:extLst>
              <a:ext uri="{FF2B5EF4-FFF2-40B4-BE49-F238E27FC236}">
                <a16:creationId xmlns:a16="http://schemas.microsoft.com/office/drawing/2014/main" id="{7170FD7A-BA9E-FE95-B0A3-B36837FA7D0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2D86C729-89F3-6366-AB0F-45320A5D537C}"/>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E4B8531A-D6FD-847B-C7BC-C061191BAE5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3A366929-90B5-0211-46C0-943B2D76255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289D9A-E651-7C4D-99B2-F2999C0FA45F}"/>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B56585F4-924A-EC75-1AE1-03663A396D0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074EB5-7AA2-3FFE-A276-FA7E95E141A5}"/>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4" name="TextBox 23">
            <a:extLst>
              <a:ext uri="{FF2B5EF4-FFF2-40B4-BE49-F238E27FC236}">
                <a16:creationId xmlns:a16="http://schemas.microsoft.com/office/drawing/2014/main" id="{7EE1190B-3A31-919B-7BF5-0DC577EDFE23}"/>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produces the Batch Zero Report summarizing study results and </a:t>
            </a:r>
            <a:r>
              <a:rPr kumimoji="0" lang="en-US" sz="1600" b="0" i="0" u="none" strike="noStrike" kern="1200" cap="none" spc="0" normalizeH="0" baseline="0" noProof="0">
                <a:ln>
                  <a:noFill/>
                </a:ln>
                <a:solidFill>
                  <a:srgbClr val="FF0000"/>
                </a:solidFill>
                <a:effectLst/>
                <a:uLnTx/>
                <a:uFillTx/>
                <a:latin typeface="Arial"/>
                <a:ea typeface="+mn-ea"/>
                <a:cs typeface="+mn-cs"/>
              </a:rPr>
              <a:t>identified</a:t>
            </a:r>
            <a:r>
              <a:rPr kumimoji="0" lang="en-US" sz="1600" b="0" i="0" u="none" strike="noStrike" kern="1200" cap="none" spc="0" normalizeH="0" baseline="0" noProof="0">
                <a:ln>
                  <a:noFill/>
                </a:ln>
                <a:solidFill>
                  <a:srgbClr val="000000"/>
                </a:solidFill>
                <a:effectLst/>
                <a:uLnTx/>
                <a:uFillTx/>
                <a:latin typeface="Arial"/>
                <a:ea typeface="+mn-ea"/>
                <a:cs typeface="+mn-cs"/>
              </a:rPr>
              <a:t> transmission upgrades</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For each assessed Large Load, ERCOT updates the originally provided Load Commissioning Plan reflecting the amount of peak Demand that can be reliably </a:t>
            </a:r>
            <a:r>
              <a:rPr kumimoji="0" lang="en-US" sz="1600" b="0" i="0" u="none" strike="noStrike" kern="1200" cap="none" spc="0" normalizeH="0" baseline="0" noProof="0">
                <a:ln>
                  <a:noFill/>
                </a:ln>
                <a:effectLst/>
                <a:uLnTx/>
                <a:uFillTx/>
                <a:latin typeface="Arial"/>
                <a:ea typeface="+mn-ea"/>
                <a:cs typeface="+mn-cs"/>
              </a:rPr>
              <a:t>served each year and the upgrades required to support each level of Demand. </a:t>
            </a:r>
            <a:r>
              <a:rPr lang="en-US"/>
              <a:t>The amount of load that may be reliably served for 2033 will be </a:t>
            </a:r>
            <a:r>
              <a:rPr lang="en-US">
                <a:solidFill>
                  <a:srgbClr val="FF0000"/>
                </a:solidFill>
              </a:rPr>
              <a:t>set equal to requested MW for load not achievable in earlier years</a:t>
            </a:r>
          </a:p>
          <a:p>
            <a:pPr lvl="1">
              <a:buClr>
                <a:srgbClr val="000000"/>
              </a:buClr>
              <a:defRPr/>
            </a:pPr>
            <a:r>
              <a:rPr lang="en-US">
                <a:solidFill>
                  <a:srgbClr val="FF0000"/>
                </a:solidFill>
                <a:ea typeface="+mn-lt"/>
                <a:cs typeface="+mn-lt"/>
              </a:rPr>
              <a:t>ERCOT includes estimated security requirements in the Batch Zero Report based on TSP cost inputs; TSPs finalize financial security and CIAC obligations in the Interconnection Agreement</a:t>
            </a:r>
            <a:endParaRPr lang="en-US" sz="1600" b="0" i="0" u="none" kern="1200" cap="none" spc="0" normalizeH="0" baseline="0" noProof="0">
              <a:ln>
                <a:noFill/>
              </a:ln>
              <a:solidFill>
                <a:srgbClr val="FF0000"/>
              </a:solidFill>
              <a:effectLst/>
              <a:uLnTx/>
              <a:uFillTx/>
              <a:ea typeface="+mn-lt"/>
              <a:cs typeface="+mn-lt"/>
            </a:endParaRPr>
          </a:p>
          <a:p>
            <a:pPr lvl="1">
              <a:buClr>
                <a:srgbClr val="000000"/>
              </a:buClr>
              <a:defRPr/>
            </a:pPr>
            <a:r>
              <a:rPr lang="en-US"/>
              <a:t>Execution of the Interconnection Agreement reflecting required financial security and cost obligations is required for the ILLE to accept allocated MW amounts and schedule</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5B63EBA2-FAA6-714F-2A1A-4911C2CFC264}"/>
              </a:ext>
            </a:extLst>
          </p:cNvPr>
          <p:cNvSpPr txBox="1">
            <a:spLocks/>
          </p:cNvSpPr>
          <p:nvPr/>
        </p:nvSpPr>
        <p:spPr>
          <a:xfrm>
            <a:off x="2168372" y="6537009"/>
            <a:ext cx="825989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9.4(1)–(2), 9.5(1)–(5), and 9.7.2 (Batch Zero Report, Commitment, and Transmission Plan Delivery)</a:t>
            </a:r>
          </a:p>
        </p:txBody>
      </p:sp>
      <p:sp>
        <p:nvSpPr>
          <p:cNvPr id="5" name="TextBox 4">
            <a:extLst>
              <a:ext uri="{FF2B5EF4-FFF2-40B4-BE49-F238E27FC236}">
                <a16:creationId xmlns:a16="http://schemas.microsoft.com/office/drawing/2014/main" id="{5A9DD31A-3C47-01B5-05E9-64062442DA14}"/>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69467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grpSp>
        <p:nvGrpSpPr>
          <p:cNvPr id="6" name="Group 5">
            <a:extLst>
              <a:ext uri="{FF2B5EF4-FFF2-40B4-BE49-F238E27FC236}">
                <a16:creationId xmlns:a16="http://schemas.microsoft.com/office/drawing/2014/main" id="{85F2A35B-6F7A-D7A8-721F-8368426C179B}"/>
              </a:ext>
            </a:extLst>
          </p:cNvPr>
          <p:cNvGrpSpPr/>
          <p:nvPr/>
        </p:nvGrpSpPr>
        <p:grpSpPr>
          <a:xfrm>
            <a:off x="499324" y="1379783"/>
            <a:ext cx="11193353" cy="4098434"/>
            <a:chOff x="499324" y="1777429"/>
            <a:chExt cx="11193353" cy="4098434"/>
          </a:xfrm>
        </p:grpSpPr>
        <p:sp>
          <p:nvSpPr>
            <p:cNvPr id="28" name="Rectangle 27">
              <a:extLst>
                <a:ext uri="{FF2B5EF4-FFF2-40B4-BE49-F238E27FC236}">
                  <a16:creationId xmlns:a16="http://schemas.microsoft.com/office/drawing/2014/main" id="{07511C15-320A-53B6-1101-28E25EAAAA14}"/>
                </a:ext>
              </a:extLst>
            </p:cNvPr>
            <p:cNvSpPr>
              <a:spLocks/>
            </p:cNvSpPr>
            <p:nvPr/>
          </p:nvSpPr>
          <p:spPr>
            <a:xfrm>
              <a:off x="499324" y="1777429"/>
              <a:ext cx="11193353" cy="4098434"/>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55" name="Straight Connector 54">
              <a:extLst>
                <a:ext uri="{FF2B5EF4-FFF2-40B4-BE49-F238E27FC236}">
                  <a16:creationId xmlns:a16="http://schemas.microsoft.com/office/drawing/2014/main" id="{A17A8A82-8199-5A6B-FCE2-A34713067104}"/>
                </a:ext>
              </a:extLst>
            </p:cNvPr>
            <p:cNvCxnSpPr>
              <a:cxnSpLocks/>
            </p:cNvCxnSpPr>
            <p:nvPr/>
          </p:nvCxnSpPr>
          <p:spPr>
            <a:xfrm>
              <a:off x="554737" y="2596136"/>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A169AD-AA9D-2FA1-87E2-141C99DC83C4}"/>
                </a:ext>
              </a:extLst>
            </p:cNvPr>
            <p:cNvCxnSpPr>
              <a:cxnSpLocks/>
            </p:cNvCxnSpPr>
            <p:nvPr/>
          </p:nvCxnSpPr>
          <p:spPr>
            <a:xfrm>
              <a:off x="554737" y="3417864"/>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750FDA-88FF-09AC-860C-576E5F9C2132}"/>
                </a:ext>
              </a:extLst>
            </p:cNvPr>
            <p:cNvCxnSpPr>
              <a:cxnSpLocks/>
            </p:cNvCxnSpPr>
            <p:nvPr/>
          </p:nvCxnSpPr>
          <p:spPr>
            <a:xfrm>
              <a:off x="554737" y="442425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29E02C2-981A-0CE5-A4CB-CF1BE4E77E03}"/>
                </a:ext>
              </a:extLst>
            </p:cNvPr>
            <p:cNvCxnSpPr>
              <a:cxnSpLocks/>
            </p:cNvCxnSpPr>
            <p:nvPr/>
          </p:nvCxnSpPr>
          <p:spPr>
            <a:xfrm>
              <a:off x="554737" y="5245987"/>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2DA6185-310A-6D76-9779-EC2B453DE937}"/>
                </a:ext>
              </a:extLst>
            </p:cNvPr>
            <p:cNvSpPr txBox="1">
              <a:spLocks/>
            </p:cNvSpPr>
            <p:nvPr/>
          </p:nvSpPr>
          <p:spPr>
            <a:xfrm>
              <a:off x="1022758" y="1908274"/>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54" name="TextBox 53">
              <a:extLst>
                <a:ext uri="{FF2B5EF4-FFF2-40B4-BE49-F238E27FC236}">
                  <a16:creationId xmlns:a16="http://schemas.microsoft.com/office/drawing/2014/main" id="{348B67FB-8ECA-A668-2FDC-2B6433993580}"/>
                </a:ext>
              </a:extLst>
            </p:cNvPr>
            <p:cNvSpPr txBox="1"/>
            <p:nvPr>
              <p:custDataLst>
                <p:tags r:id="rId3"/>
              </p:custDataLst>
            </p:nvPr>
          </p:nvSpPr>
          <p:spPr>
            <a:xfrm>
              <a:off x="3924729" y="1908273"/>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57" name="TextBox 56">
              <a:extLst>
                <a:ext uri="{FF2B5EF4-FFF2-40B4-BE49-F238E27FC236}">
                  <a16:creationId xmlns:a16="http://schemas.microsoft.com/office/drawing/2014/main" id="{CCD96B6B-95AC-E73D-23BB-0FA552C66181}"/>
                </a:ext>
              </a:extLst>
            </p:cNvPr>
            <p:cNvSpPr txBox="1">
              <a:spLocks/>
            </p:cNvSpPr>
            <p:nvPr/>
          </p:nvSpPr>
          <p:spPr>
            <a:xfrm>
              <a:off x="1022758" y="2730002"/>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Batch Zero PGRR/NPRR Walk-though </a:t>
              </a:r>
              <a:endParaRPr lang="en-US" sz="1800" b="1">
                <a:solidFill>
                  <a:srgbClr val="000000"/>
                </a:solidFill>
              </a:endParaRPr>
            </a:p>
          </p:txBody>
        </p:sp>
        <p:sp>
          <p:nvSpPr>
            <p:cNvPr id="58" name="TextBox 57">
              <a:extLst>
                <a:ext uri="{FF2B5EF4-FFF2-40B4-BE49-F238E27FC236}">
                  <a16:creationId xmlns:a16="http://schemas.microsoft.com/office/drawing/2014/main" id="{FF5342B8-7DE3-2F3B-0572-A853E70D8799}"/>
                </a:ext>
              </a:extLst>
            </p:cNvPr>
            <p:cNvSpPr txBox="1"/>
            <p:nvPr>
              <p:custDataLst>
                <p:tags r:id="rId4"/>
              </p:custDataLst>
            </p:nvPr>
          </p:nvSpPr>
          <p:spPr>
            <a:xfrm>
              <a:off x="3924729" y="273000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March 10 slides and highlight key updates since the last version</a:t>
              </a:r>
            </a:p>
            <a:p>
              <a:pPr marL="285750" indent="-285750">
                <a:spcBef>
                  <a:spcPts val="0"/>
                </a:spcBef>
                <a:spcAft>
                  <a:spcPts val="0"/>
                </a:spcAft>
                <a:buFont typeface="Arial" panose="020B0604020202020204" pitchFamily="34" charset="0"/>
                <a:buChar char="•"/>
              </a:pPr>
              <a:r>
                <a:rPr lang="en-US"/>
                <a:t>Walk through proposed ERCOT comments on PGRR language for alignment</a:t>
              </a:r>
            </a:p>
          </p:txBody>
        </p:sp>
        <p:sp>
          <p:nvSpPr>
            <p:cNvPr id="62" name="TextBox 61">
              <a:extLst>
                <a:ext uri="{FF2B5EF4-FFF2-40B4-BE49-F238E27FC236}">
                  <a16:creationId xmlns:a16="http://schemas.microsoft.com/office/drawing/2014/main" id="{73434686-1186-CA08-2ECB-977AEFD47A19}"/>
                </a:ext>
              </a:extLst>
            </p:cNvPr>
            <p:cNvSpPr txBox="1">
              <a:spLocks/>
            </p:cNvSpPr>
            <p:nvPr/>
          </p:nvSpPr>
          <p:spPr>
            <a:xfrm>
              <a:off x="1022758" y="3551730"/>
              <a:ext cx="2789861"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Market Comments filed on NPRR/PGRR (21 sets)</a:t>
              </a:r>
              <a:endParaRPr lang="en-US" sz="1800" b="1">
                <a:solidFill>
                  <a:srgbClr val="000000"/>
                </a:solidFill>
                <a:cs typeface="Arial"/>
              </a:endParaRPr>
            </a:p>
          </p:txBody>
        </p:sp>
        <p:sp>
          <p:nvSpPr>
            <p:cNvPr id="64" name="TextBox 63">
              <a:extLst>
                <a:ext uri="{FF2B5EF4-FFF2-40B4-BE49-F238E27FC236}">
                  <a16:creationId xmlns:a16="http://schemas.microsoft.com/office/drawing/2014/main" id="{F626402F-BE40-7609-0EDA-C4586D6AEA22}"/>
                </a:ext>
              </a:extLst>
            </p:cNvPr>
            <p:cNvSpPr txBox="1"/>
            <p:nvPr>
              <p:custDataLst>
                <p:tags r:id="rId5"/>
              </p:custDataLst>
            </p:nvPr>
          </p:nvSpPr>
          <p:spPr>
            <a:xfrm>
              <a:off x="3924729" y="3551729"/>
              <a:ext cx="7712535"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discussion: stakeholder comments, initial requests, and areas requiring refinement after filing</a:t>
              </a:r>
            </a:p>
            <a:p>
              <a:pPr marL="285750" indent="-285750">
                <a:spcBef>
                  <a:spcPts val="0"/>
                </a:spcBef>
                <a:spcAft>
                  <a:spcPts val="0"/>
                </a:spcAft>
                <a:buFont typeface="Arial" panose="020B0604020202020204" pitchFamily="34" charset="0"/>
                <a:buChar char="•"/>
              </a:pPr>
              <a:r>
                <a:rPr lang="en-US"/>
                <a:t>Summary of key comments received by PGRR section</a:t>
              </a:r>
            </a:p>
          </p:txBody>
        </p:sp>
        <p:sp>
          <p:nvSpPr>
            <p:cNvPr id="33" name="TrackerNumBlue 15">
              <a:extLst>
                <a:ext uri="{FF2B5EF4-FFF2-40B4-BE49-F238E27FC236}">
                  <a16:creationId xmlns:a16="http://schemas.microsoft.com/office/drawing/2014/main" id="{AFDB3E22-AF7E-CB49-5A43-90A891F2610A}"/>
                </a:ext>
              </a:extLst>
            </p:cNvPr>
            <p:cNvSpPr>
              <a:spLocks noChangeAspect="1"/>
            </p:cNvSpPr>
            <p:nvPr>
              <p:custDataLst>
                <p:tags r:id="rId6"/>
              </p:custDataLst>
            </p:nvPr>
          </p:nvSpPr>
          <p:spPr>
            <a:xfrm>
              <a:off x="554736" y="1908274"/>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sp>
          <p:nvSpPr>
            <p:cNvPr id="52" name="TrackerNumBlue 15">
              <a:extLst>
                <a:ext uri="{FF2B5EF4-FFF2-40B4-BE49-F238E27FC236}">
                  <a16:creationId xmlns:a16="http://schemas.microsoft.com/office/drawing/2014/main" id="{69C436A2-772C-0DEE-E3D9-6F6363807AA3}"/>
                </a:ext>
              </a:extLst>
            </p:cNvPr>
            <p:cNvSpPr>
              <a:spLocks noChangeAspect="1"/>
            </p:cNvSpPr>
            <p:nvPr>
              <p:custDataLst>
                <p:tags r:id="rId7"/>
              </p:custDataLst>
            </p:nvPr>
          </p:nvSpPr>
          <p:spPr>
            <a:xfrm>
              <a:off x="554736" y="2730002"/>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sp>
          <p:nvSpPr>
            <p:cNvPr id="56" name="TrackerNumBlue 15">
              <a:extLst>
                <a:ext uri="{FF2B5EF4-FFF2-40B4-BE49-F238E27FC236}">
                  <a16:creationId xmlns:a16="http://schemas.microsoft.com/office/drawing/2014/main" id="{88ACB693-DA74-EB0B-C79E-1CD42558F095}"/>
                </a:ext>
              </a:extLst>
            </p:cNvPr>
            <p:cNvSpPr>
              <a:spLocks noChangeAspect="1"/>
            </p:cNvSpPr>
            <p:nvPr>
              <p:custDataLst>
                <p:tags r:id="rId8"/>
              </p:custDataLst>
            </p:nvPr>
          </p:nvSpPr>
          <p:spPr>
            <a:xfrm>
              <a:off x="554736" y="3551730"/>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sp>
          <p:nvSpPr>
            <p:cNvPr id="60" name="TrackerNumBlue 15">
              <a:extLst>
                <a:ext uri="{FF2B5EF4-FFF2-40B4-BE49-F238E27FC236}">
                  <a16:creationId xmlns:a16="http://schemas.microsoft.com/office/drawing/2014/main" id="{48DD59C6-611C-E1A6-6D2A-C738508CDADE}"/>
                </a:ext>
              </a:extLst>
            </p:cNvPr>
            <p:cNvSpPr>
              <a:spLocks noChangeAspect="1"/>
            </p:cNvSpPr>
            <p:nvPr>
              <p:custDataLst>
                <p:tags r:id="rId9"/>
              </p:custDataLst>
            </p:nvPr>
          </p:nvSpPr>
          <p:spPr>
            <a:xfrm>
              <a:off x="554736" y="4547851"/>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sp>
          <p:nvSpPr>
            <p:cNvPr id="67" name="TrackerNumBlue 15">
              <a:extLst>
                <a:ext uri="{FF2B5EF4-FFF2-40B4-BE49-F238E27FC236}">
                  <a16:creationId xmlns:a16="http://schemas.microsoft.com/office/drawing/2014/main" id="{6567D38E-AF7C-98F2-8BAD-4818834D4D6B}"/>
                </a:ext>
              </a:extLst>
            </p:cNvPr>
            <p:cNvSpPr>
              <a:spLocks noChangeAspect="1"/>
            </p:cNvSpPr>
            <p:nvPr>
              <p:custDataLst>
                <p:tags r:id="rId10"/>
              </p:custDataLst>
            </p:nvPr>
          </p:nvSpPr>
          <p:spPr>
            <a:xfrm>
              <a:off x="554736" y="5379865"/>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sp>
          <p:nvSpPr>
            <p:cNvPr id="68" name="TextBox 67">
              <a:extLst>
                <a:ext uri="{FF2B5EF4-FFF2-40B4-BE49-F238E27FC236}">
                  <a16:creationId xmlns:a16="http://schemas.microsoft.com/office/drawing/2014/main" id="{50413AB8-88BA-EC68-5BB7-F0BF4F06B19E}"/>
                </a:ext>
              </a:extLst>
            </p:cNvPr>
            <p:cNvSpPr txBox="1">
              <a:spLocks/>
            </p:cNvSpPr>
            <p:nvPr/>
          </p:nvSpPr>
          <p:spPr>
            <a:xfrm>
              <a:off x="1022758" y="4547851"/>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Discussion of CLR and BYOG concepts</a:t>
              </a:r>
              <a:endParaRPr lang="en-US" sz="1800" b="1">
                <a:solidFill>
                  <a:srgbClr val="000000"/>
                </a:solidFill>
              </a:endParaRPr>
            </a:p>
          </p:txBody>
        </p:sp>
        <p:sp>
          <p:nvSpPr>
            <p:cNvPr id="69" name="TextBox 68">
              <a:extLst>
                <a:ext uri="{FF2B5EF4-FFF2-40B4-BE49-F238E27FC236}">
                  <a16:creationId xmlns:a16="http://schemas.microsoft.com/office/drawing/2014/main" id="{9E6F81F6-FC75-2BEF-6806-336223055479}"/>
                </a:ext>
              </a:extLst>
            </p:cNvPr>
            <p:cNvSpPr txBox="1"/>
            <p:nvPr>
              <p:custDataLst>
                <p:tags r:id="rId11"/>
              </p:custDataLst>
            </p:nvPr>
          </p:nvSpPr>
          <p:spPr>
            <a:xfrm>
              <a:off x="3924729" y="455812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Resume discussion on treatment of CLR and BYOG</a:t>
              </a:r>
            </a:p>
          </p:txBody>
        </p:sp>
        <p:sp>
          <p:nvSpPr>
            <p:cNvPr id="10" name="TextBox 9">
              <a:extLst>
                <a:ext uri="{FF2B5EF4-FFF2-40B4-BE49-F238E27FC236}">
                  <a16:creationId xmlns:a16="http://schemas.microsoft.com/office/drawing/2014/main" id="{6D4322BF-C4F9-C20A-6E4B-46B511C056B4}"/>
                </a:ext>
              </a:extLst>
            </p:cNvPr>
            <p:cNvSpPr txBox="1">
              <a:spLocks/>
            </p:cNvSpPr>
            <p:nvPr/>
          </p:nvSpPr>
          <p:spPr>
            <a:xfrm>
              <a:off x="1022758" y="5379865"/>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Q&amp;A</a:t>
              </a:r>
            </a:p>
          </p:txBody>
        </p:sp>
        <p:sp>
          <p:nvSpPr>
            <p:cNvPr id="11" name="TextBox 10">
              <a:extLst>
                <a:ext uri="{FF2B5EF4-FFF2-40B4-BE49-F238E27FC236}">
                  <a16:creationId xmlns:a16="http://schemas.microsoft.com/office/drawing/2014/main" id="{30E94C21-C627-6090-3CAD-8075312771D1}"/>
                </a:ext>
              </a:extLst>
            </p:cNvPr>
            <p:cNvSpPr txBox="1"/>
            <p:nvPr>
              <p:custDataLst>
                <p:tags r:id="rId12"/>
              </p:custDataLst>
            </p:nvPr>
          </p:nvSpPr>
          <p:spPr>
            <a:xfrm>
              <a:off x="3924729" y="5379853"/>
              <a:ext cx="771253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forum for Batch Zero concerns, comments, and suggestions</a:t>
              </a:r>
            </a:p>
          </p:txBody>
        </p:sp>
      </p:grpSp>
    </p:spTree>
    <p:extLst>
      <p:ext uri="{BB962C8B-B14F-4D97-AF65-F5344CB8AC3E}">
        <p14:creationId xmlns:p14="http://schemas.microsoft.com/office/powerpoint/2010/main" val="394283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CAE5A2-6C42-80CF-1176-6A31E35D8AB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Developer Commitment Deadline</a:t>
            </a:r>
          </a:p>
        </p:txBody>
      </p:sp>
      <p:sp>
        <p:nvSpPr>
          <p:cNvPr id="6" name="TrackerNumBlue 7">
            <a:extLst>
              <a:ext uri="{FF2B5EF4-FFF2-40B4-BE49-F238E27FC236}">
                <a16:creationId xmlns:a16="http://schemas.microsoft.com/office/drawing/2014/main" id="{DDB26EE6-BCCA-0398-152B-6ACDA1A51586}"/>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24" name="Rectangle 23">
            <a:extLst>
              <a:ext uri="{FF2B5EF4-FFF2-40B4-BE49-F238E27FC236}">
                <a16:creationId xmlns:a16="http://schemas.microsoft.com/office/drawing/2014/main" id="{65C36522-B3AE-C5F5-C568-019569ACC8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417BDA8-0545-D7ED-B6AC-2E5E6F3F1285}"/>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A1146A9C-4748-2EBB-134D-34C46E6F4DD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7" name="Straight Connector 26">
            <a:extLst>
              <a:ext uri="{FF2B5EF4-FFF2-40B4-BE49-F238E27FC236}">
                <a16:creationId xmlns:a16="http://schemas.microsoft.com/office/drawing/2014/main" id="{A4ED28CA-7F9F-FC38-05A8-8928C57D12C5}"/>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759EBB-BF11-61B2-34C7-3D6176059FA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3CB39C8F-3E4C-A02A-ACBE-18B81A30389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85BB934-699D-24C2-B620-ABD5E2466E9F}"/>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32" name="TextBox 31">
            <a:extLst>
              <a:ext uri="{FF2B5EF4-FFF2-40B4-BE49-F238E27FC236}">
                <a16:creationId xmlns:a16="http://schemas.microsoft.com/office/drawing/2014/main" id="{4EF1595B-15E0-BB2A-2293-8BA7715D380E}"/>
              </a:ext>
            </a:extLst>
          </p:cNvPr>
          <p:cNvSpPr txBox="1">
            <a:spLocks/>
          </p:cNvSpPr>
          <p:nvPr/>
        </p:nvSpPr>
        <p:spPr>
          <a:xfrm>
            <a:off x="4110527" y="1447653"/>
            <a:ext cx="7526737" cy="405495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To </a:t>
            </a:r>
            <a:r>
              <a:rPr kumimoji="0" lang="en-US" sz="1600" b="0" i="0" u="none" strike="noStrike" kern="1200" cap="none" spc="0" normalizeH="0" baseline="0" noProof="0">
                <a:ln>
                  <a:noFill/>
                </a:ln>
                <a:effectLst/>
                <a:uLnTx/>
                <a:uFillTx/>
                <a:latin typeface="Arial"/>
                <a:ea typeface="+mn-ea"/>
                <a:cs typeface="+mn-cs"/>
              </a:rPr>
              <a:t>accept the allocated MW and schedule documented in the LCP, the ILLE must execute a </a:t>
            </a:r>
            <a:r>
              <a:rPr lang="en-US"/>
              <a:t>binding Interconnection Agreement by the commitment deadline. The agreement must satisfy the requirements adopted in a final rule in Project No. 58481</a:t>
            </a:r>
            <a:endParaRPr lang="en-US" sz="1600" b="0" i="0" u="none" strike="noStrike" kern="1200" cap="none" spc="0" normalizeH="0" baseline="0" noProof="0">
              <a:ln>
                <a:noFill/>
              </a:ln>
              <a:effectLst/>
              <a:uLnTx/>
              <a:uFillTx/>
              <a:latin typeface="Arial"/>
              <a:cs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The interconnecting </a:t>
            </a:r>
            <a:r>
              <a:rPr lang="en-US">
                <a:latin typeface="Arial"/>
              </a:rPr>
              <a:t>DSP</a:t>
            </a:r>
            <a:r>
              <a:rPr kumimoji="0" lang="en-US" sz="1600" b="0" i="0" u="none" strike="noStrike" kern="1200" cap="none" spc="0" normalizeH="0" baseline="0" noProof="0">
                <a:ln>
                  <a:noFill/>
                </a:ln>
                <a:effectLst/>
                <a:uLnTx/>
                <a:uFillTx/>
                <a:latin typeface="Arial"/>
                <a:ea typeface="+mn-ea"/>
                <a:cs typeface="+mn-cs"/>
              </a:rPr>
              <a:t> must </a:t>
            </a:r>
            <a:r>
              <a:rPr lang="en-US"/>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Large Loads that do not </a:t>
            </a:r>
            <a:r>
              <a:rPr lang="en-US"/>
              <a:t>satisfy the commitment requirement by the deadline are deemed withdrawn from the Batch Zero process and are excluded from the Refinement Study and resulting Transmission Plan</a:t>
            </a:r>
            <a:endParaRPr lang="en-US">
              <a:latin typeface="Arial"/>
            </a:endParaRPr>
          </a:p>
          <a:p>
            <a:pPr lvl="1">
              <a:buClr>
                <a:srgbClr val="000000"/>
              </a:buClr>
              <a:defRPr/>
            </a:pPr>
            <a:r>
              <a:rPr lang="en-US"/>
              <a:t>MW allocations for Large Loads that meet the commitment requirement by the deadline are preserved and are not adjusted during the Refinement Study </a:t>
            </a:r>
            <a:r>
              <a:rPr lang="en-US">
                <a:solidFill>
                  <a:srgbClr val="FF0000"/>
                </a:solidFill>
              </a:rPr>
              <a:t>once commitment requirements are met</a:t>
            </a:r>
            <a:r>
              <a:rPr lang="en-US"/>
              <a:t>. The Refinement Study may modify recommended transmission facility improvements but does not revisit committed MW amounts</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A277CFE1-5DCF-3CFC-BCC3-FE91BCD6DBCF}"/>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9.4(2)–(3) and 9.5(5) (ILLE Commitment, Withdrawal, and MW Protection in Refinement)</a:t>
            </a:r>
          </a:p>
        </p:txBody>
      </p:sp>
      <p:sp>
        <p:nvSpPr>
          <p:cNvPr id="5" name="TextBox 4">
            <a:extLst>
              <a:ext uri="{FF2B5EF4-FFF2-40B4-BE49-F238E27FC236}">
                <a16:creationId xmlns:a16="http://schemas.microsoft.com/office/drawing/2014/main" id="{7E7B2C1C-8328-9D37-AAB2-23C6136E6282}"/>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959080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AA8E3A-406D-A7EA-D746-0385253729BF}"/>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Refinement Study</a:t>
            </a:r>
          </a:p>
        </p:txBody>
      </p:sp>
      <p:sp>
        <p:nvSpPr>
          <p:cNvPr id="6" name="TrackerNumBlue 7">
            <a:extLst>
              <a:ext uri="{FF2B5EF4-FFF2-40B4-BE49-F238E27FC236}">
                <a16:creationId xmlns:a16="http://schemas.microsoft.com/office/drawing/2014/main" id="{C9F81BCE-C8C7-3B00-D08A-5F105D07AD17}"/>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
        <p:nvSpPr>
          <p:cNvPr id="23" name="Rectangle 22">
            <a:extLst>
              <a:ext uri="{FF2B5EF4-FFF2-40B4-BE49-F238E27FC236}">
                <a16:creationId xmlns:a16="http://schemas.microsoft.com/office/drawing/2014/main" id="{363B72E3-7C98-A8CD-33F5-D8FF3AB2C74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58D4099-CAFB-5FDB-15A3-DAA60ED4B47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8C77826B-C089-928F-4D23-992508190A1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6" name="Straight Connector 25">
            <a:extLst>
              <a:ext uri="{FF2B5EF4-FFF2-40B4-BE49-F238E27FC236}">
                <a16:creationId xmlns:a16="http://schemas.microsoft.com/office/drawing/2014/main" id="{F196CD17-8867-FFE6-0FA5-4E20687B2C5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CC1DF5-13AB-70F0-2F48-71DC52EAC00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8" name="Straight Connector 27">
            <a:extLst>
              <a:ext uri="{FF2B5EF4-FFF2-40B4-BE49-F238E27FC236}">
                <a16:creationId xmlns:a16="http://schemas.microsoft.com/office/drawing/2014/main" id="{5A7E4C89-28A3-1A2E-7D21-84E03727DBAC}"/>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210A77B-8929-EB2B-C797-3FFADEFF3FF8}"/>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30" name="TextBox 29">
            <a:extLst>
              <a:ext uri="{FF2B5EF4-FFF2-40B4-BE49-F238E27FC236}">
                <a16:creationId xmlns:a16="http://schemas.microsoft.com/office/drawing/2014/main" id="{260AC8F5-8B42-F525-1EB9-22968C70BBAD}"/>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a:t>
            </a:r>
            <a:r>
              <a:rPr kumimoji="0" lang="en-US" sz="1600" b="0" i="0" u="none" strike="noStrike" kern="1200" cap="none" spc="0" normalizeH="0" baseline="0" noProof="0">
                <a:ln>
                  <a:noFill/>
                </a:ln>
                <a:effectLst/>
                <a:uLnTx/>
                <a:uFillTx/>
                <a:latin typeface="Arial"/>
                <a:ea typeface="+mn-ea"/>
                <a:cs typeface="+mn-cs"/>
              </a:rPr>
              <a:t>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t>The Refinement Study may modify recommended transmission improvements but does not adjust MW allocations for Large Loads that met commitment criteria</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The Refinement Study results in a final report and recommended Transmission Facility improvements submitted for RPG Project Review</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06E72797-019D-753E-9A7F-382A4B344A82}"/>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 9.5(1)–(5) (Batch Zero Refinement Study and Transmission Plan Delivery)</a:t>
            </a:r>
          </a:p>
        </p:txBody>
      </p:sp>
    </p:spTree>
    <p:extLst>
      <p:ext uri="{BB962C8B-B14F-4D97-AF65-F5344CB8AC3E}">
        <p14:creationId xmlns:p14="http://schemas.microsoft.com/office/powerpoint/2010/main" val="65836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72D337-5833-6577-C750-DC9A9D5C492E}"/>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RPG Comment Period</a:t>
            </a:r>
          </a:p>
        </p:txBody>
      </p:sp>
      <p:sp>
        <p:nvSpPr>
          <p:cNvPr id="6" name="TrackerNumBlue 7">
            <a:extLst>
              <a:ext uri="{FF2B5EF4-FFF2-40B4-BE49-F238E27FC236}">
                <a16:creationId xmlns:a16="http://schemas.microsoft.com/office/drawing/2014/main" id="{40F4B7F6-9BEB-EB6A-B255-A7DD1633A6BD}"/>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
        <p:nvSpPr>
          <p:cNvPr id="9" name="Sticky">
            <a:extLst>
              <a:ext uri="{FF2B5EF4-FFF2-40B4-BE49-F238E27FC236}">
                <a16:creationId xmlns:a16="http://schemas.microsoft.com/office/drawing/2014/main" id="{3C0FBC34-201F-FABE-1A13-63FE495EA19A}"/>
              </a:ext>
            </a:extLst>
          </p:cNvPr>
          <p:cNvSpPr/>
          <p:nvPr>
            <p:custDataLst>
              <p:tags r:id="rId3"/>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27" name="Rectangle 26">
            <a:extLst>
              <a:ext uri="{FF2B5EF4-FFF2-40B4-BE49-F238E27FC236}">
                <a16:creationId xmlns:a16="http://schemas.microsoft.com/office/drawing/2014/main" id="{7AFE9786-84D3-DFC2-5A9F-9D24FBBDAE6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4F4634C2-559A-5F4B-AE25-92D52B911509}"/>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D6A8053C-2D47-A874-0240-C6B0E6C1F0A9}"/>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30" name="Straight Connector 29">
            <a:extLst>
              <a:ext uri="{FF2B5EF4-FFF2-40B4-BE49-F238E27FC236}">
                <a16:creationId xmlns:a16="http://schemas.microsoft.com/office/drawing/2014/main" id="{D42FB0FB-ABB2-C634-26D4-D1621AE3210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A1C48D-F73F-6549-2442-BAB77EBC151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421C4D57-1A00-5BA2-7397-CEAA0283D82C}"/>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90BB484-426A-6D36-5583-7FC9641CA77F}"/>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34" name="TextBox 33">
            <a:extLst>
              <a:ext uri="{FF2B5EF4-FFF2-40B4-BE49-F238E27FC236}">
                <a16:creationId xmlns:a16="http://schemas.microsoft.com/office/drawing/2014/main" id="{1368A7E8-F65B-CEF9-62AE-A636D03B6406}"/>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Batch Refinement Study is submitted to the Regional Planning Group for revi</a:t>
            </a:r>
            <a:r>
              <a:rPr kumimoji="0" lang="en-US" sz="1600" b="0" i="0" u="none" strike="noStrike" kern="1200" cap="none" spc="0" normalizeH="0" baseline="0" noProof="0">
                <a:ln>
                  <a:noFill/>
                </a:ln>
                <a:effectLst/>
                <a:uLnTx/>
                <a:uFillTx/>
                <a:latin typeface="Arial"/>
                <a:ea typeface="+mn-ea"/>
                <a:cs typeface="+mn-cs"/>
              </a:rPr>
              <a:t>ew</a:t>
            </a:r>
            <a:r>
              <a:rPr lang="en-US">
                <a:latin typeface="Arial"/>
              </a:rPr>
              <a:t> including recommended Transmission Facility improvements resulting from the Refinement Study</a:t>
            </a:r>
            <a:endParaRPr lang="en-US"/>
          </a:p>
          <a:p>
            <a:pPr lvl="1">
              <a:buClr>
                <a:srgbClr val="000000"/>
              </a:buClr>
              <a:defRPr/>
            </a:pPr>
            <a:r>
              <a:rPr lang="en-US">
                <a:latin typeface="Arial"/>
                <a:cs typeface="Arial"/>
              </a:rPr>
              <a:t>RPG Project classification is based on the sum total of all transmission projects in the Refinement Study</a:t>
            </a:r>
            <a:endParaRPr lang="en-US">
              <a:latin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Stakeholders </a:t>
            </a:r>
            <a:r>
              <a:rPr lang="en-US">
                <a:latin typeface="Arial"/>
              </a:rPr>
              <a:t>have</a:t>
            </a:r>
            <a:r>
              <a:rPr kumimoji="0" lang="en-US" sz="1600" b="0" i="0" u="none" strike="noStrike" kern="1200" cap="none" spc="0" normalizeH="0" baseline="0" noProof="0">
                <a:ln>
                  <a:noFill/>
                </a:ln>
                <a:effectLst/>
                <a:uLnTx/>
                <a:uFillTx/>
                <a:latin typeface="Arial"/>
                <a:ea typeface="+mn-ea"/>
                <a:cs typeface="+mn-cs"/>
              </a:rPr>
              <a:t> an opportunity to submit comments within a defined review period. </a:t>
            </a:r>
            <a:r>
              <a:rPr lang="en-US"/>
              <a:t>RPG review focuses on the recommended Transmission Facility improvements identified in the Refinement Study and the associated technical assumptions</a:t>
            </a:r>
            <a:endParaRPr lang="en-US">
              <a:cs typeface="Arial"/>
            </a:endParaRPr>
          </a:p>
          <a:p>
            <a:pPr lvl="1">
              <a:buClr>
                <a:srgbClr val="000000"/>
              </a:buClr>
              <a:defRPr/>
            </a:pPr>
            <a:r>
              <a:rPr lang="en-US"/>
              <a:t>RPG review does not reopen MW allocations for committed Large Loads</a:t>
            </a:r>
          </a:p>
          <a:p>
            <a:pPr lvl="1">
              <a:buClr>
                <a:srgbClr val="000000"/>
              </a:buClr>
              <a:defRPr/>
            </a:pPr>
            <a:endParaRPr lang="en-US" sz="1600" b="0" i="0" u="none" strike="noStrike" kern="1200" cap="none" spc="0" normalizeH="0" baseline="0" noProof="0">
              <a:ln>
                <a:noFill/>
              </a:ln>
              <a:effectLst/>
              <a:uLnTx/>
              <a:uFillTx/>
              <a:latin typeface="Arial"/>
              <a:cs typeface="Arial"/>
            </a:endParaRPr>
          </a:p>
        </p:txBody>
      </p:sp>
      <p:sp>
        <p:nvSpPr>
          <p:cNvPr id="5" name="Text Placeholder 20">
            <a:extLst>
              <a:ext uri="{FF2B5EF4-FFF2-40B4-BE49-F238E27FC236}">
                <a16:creationId xmlns:a16="http://schemas.microsoft.com/office/drawing/2014/main" id="{D4427963-86A1-7114-F2D4-F56DA403AC17}"/>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9.5(1)–(5) (Refinement Study and RPG Project Review)</a:t>
            </a:r>
          </a:p>
        </p:txBody>
      </p:sp>
    </p:spTree>
    <p:extLst>
      <p:ext uri="{BB962C8B-B14F-4D97-AF65-F5344CB8AC3E}">
        <p14:creationId xmlns:p14="http://schemas.microsoft.com/office/powerpoint/2010/main" val="735107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extLst>
              <p:ext uri="{D42A27DB-BD31-4B8C-83A1-F6EECF244321}">
                <p14:modId xmlns:p14="http://schemas.microsoft.com/office/powerpoint/2010/main" val="3853694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CA17CAD-7F69-BBB4-7027-1EF4CC3DF4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F676363-ECB5-92CE-9639-94C19C0AEB0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RPG Study Mode</a:t>
            </a:r>
          </a:p>
        </p:txBody>
      </p:sp>
      <p:sp>
        <p:nvSpPr>
          <p:cNvPr id="6" name="TrackerNumBlue 7">
            <a:extLst>
              <a:ext uri="{FF2B5EF4-FFF2-40B4-BE49-F238E27FC236}">
                <a16:creationId xmlns:a16="http://schemas.microsoft.com/office/drawing/2014/main" id="{E8C0C72B-74A5-6A6B-7E63-0D991BD0DDC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8</a:t>
            </a:r>
          </a:p>
        </p:txBody>
      </p:sp>
      <p:sp>
        <p:nvSpPr>
          <p:cNvPr id="22" name="Rectangle 21">
            <a:extLst>
              <a:ext uri="{FF2B5EF4-FFF2-40B4-BE49-F238E27FC236}">
                <a16:creationId xmlns:a16="http://schemas.microsoft.com/office/drawing/2014/main" id="{68BCCA17-B912-8E23-A750-9EEE3D6FB01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4491DB84-3F17-E2B3-C462-60903E65BCD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988CE5C-CF92-263A-6846-65E41D0BBDA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5" name="Straight Connector 24">
            <a:extLst>
              <a:ext uri="{FF2B5EF4-FFF2-40B4-BE49-F238E27FC236}">
                <a16:creationId xmlns:a16="http://schemas.microsoft.com/office/drawing/2014/main" id="{6387FDBA-8246-2C79-B133-58E7A5BC641B}"/>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2CF6D5-1392-4E06-B860-CF47885E6B9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4FE0A956-2424-0F06-3678-C1EF0A25DB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529830-2887-FCFC-BD1F-0F3E4DE48882}"/>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29" name="TextBox 28">
            <a:extLst>
              <a:ext uri="{FF2B5EF4-FFF2-40B4-BE49-F238E27FC236}">
                <a16:creationId xmlns:a16="http://schemas.microsoft.com/office/drawing/2014/main" id="{3E05AAAC-BE36-D782-91AB-4C836E646C39}"/>
              </a:ext>
            </a:extLst>
          </p:cNvPr>
          <p:cNvSpPr txBox="1">
            <a:spLocks/>
          </p:cNvSpPr>
          <p:nvPr/>
        </p:nvSpPr>
        <p:spPr>
          <a:xfrm>
            <a:off x="4110527" y="1447653"/>
            <a:ext cx="7526737" cy="20467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needed, ERCOT conducts a limited additional study to address specific issues raised during RPG re</a:t>
            </a:r>
            <a:r>
              <a:rPr kumimoji="0" lang="en-US" sz="1600" b="0" i="0" u="none" strike="noStrike" kern="1200" cap="none" spc="0" normalizeH="0" baseline="0" noProof="0">
                <a:ln>
                  <a:noFill/>
                </a:ln>
                <a:effectLst/>
                <a:uLnTx/>
                <a:uFillTx/>
                <a:latin typeface="Arial"/>
                <a:ea typeface="+mn-ea"/>
                <a:cs typeface="+mn-cs"/>
              </a:rPr>
              <a:t>view, any</a:t>
            </a:r>
            <a:r>
              <a:rPr lang="en-US"/>
              <a:t> additional study is limited to recommended Transmission Facility improvements and does not reopen MW allocations for committed Large Loads</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This step is intended to provide focused technical clarification rather than a full annual RTP-level re-evaluation</a:t>
            </a:r>
          </a:p>
          <a:p>
            <a:pPr lvl="1">
              <a:buClr>
                <a:srgbClr val="000000"/>
              </a:buClr>
              <a:defRPr/>
            </a:pPr>
            <a:r>
              <a:rPr lang="en-US"/>
              <a:t>The scope of RPG Study Mode is limited to evaluation of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6AB397A3-C3A2-CC65-79D4-0B34E094C9BA}"/>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9.5(1)–(5) (Refinement Study and RPG Project Review)</a:t>
            </a:r>
          </a:p>
        </p:txBody>
      </p:sp>
    </p:spTree>
    <p:extLst>
      <p:ext uri="{BB962C8B-B14F-4D97-AF65-F5344CB8AC3E}">
        <p14:creationId xmlns:p14="http://schemas.microsoft.com/office/powerpoint/2010/main" val="201459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3970339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14A9BEC-1F7F-8D6B-BD46-170CB194B36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TAC and Board</a:t>
            </a:r>
          </a:p>
        </p:txBody>
      </p:sp>
      <p:sp>
        <p:nvSpPr>
          <p:cNvPr id="6" name="TrackerNumBlue 7">
            <a:extLst>
              <a:ext uri="{FF2B5EF4-FFF2-40B4-BE49-F238E27FC236}">
                <a16:creationId xmlns:a16="http://schemas.microsoft.com/office/drawing/2014/main" id="{9C0F82FB-DB39-D184-C435-B992940BB87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
        <p:nvSpPr>
          <p:cNvPr id="11" name="Rectangle 10">
            <a:extLst>
              <a:ext uri="{FF2B5EF4-FFF2-40B4-BE49-F238E27FC236}">
                <a16:creationId xmlns:a16="http://schemas.microsoft.com/office/drawing/2014/main" id="{E550E81B-A346-6F0F-8AA4-27D63CCCE1B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0570A22-BD2B-BE56-73CE-B4C0275C16B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9B130D69-6349-3E38-7C89-063F60AE6CB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B1686F8F-4F61-8AF6-17EB-6FBFA6302FE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34A492-7D5F-0B0F-DC0B-C0F14A3F4F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A694CB44-3B73-8A4B-490E-96C5BA1FCE86}"/>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76C20A6-CDC3-C561-A83D-3926028B257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Final approval authority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endorsement of recommended projects</a:t>
            </a:r>
          </a:p>
        </p:txBody>
      </p:sp>
      <p:sp>
        <p:nvSpPr>
          <p:cNvPr id="22" name="TextBox 21">
            <a:extLst>
              <a:ext uri="{FF2B5EF4-FFF2-40B4-BE49-F238E27FC236}">
                <a16:creationId xmlns:a16="http://schemas.microsoft.com/office/drawing/2014/main" id="{0A99F35D-6826-8CF4-FB9B-C4E711667791}"/>
              </a:ext>
            </a:extLst>
          </p:cNvPr>
          <p:cNvSpPr txBox="1">
            <a:spLocks/>
          </p:cNvSpPr>
          <p:nvPr/>
        </p:nvSpPr>
        <p:spPr>
          <a:xfrm>
            <a:off x="4110527" y="1447653"/>
            <a:ext cx="7526737"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Following completion of RPG review and any additional study,</a:t>
            </a:r>
            <a:r>
              <a:rPr lang="en-US">
                <a:solidFill>
                  <a:srgbClr val="000000"/>
                </a:solidFill>
                <a:latin typeface="Arial"/>
              </a:rPr>
              <a:t> </a:t>
            </a:r>
            <a:r>
              <a:rPr lang="en-US">
                <a:solidFill>
                  <a:srgbClr val="FF0000"/>
                </a:solidFill>
                <a:latin typeface="Arial"/>
              </a:rPr>
              <a:t>if applicable,</a:t>
            </a:r>
            <a:r>
              <a:rPr kumimoji="0" lang="en-US" sz="1600" b="0" i="0" u="none" strike="noStrike" kern="1200" cap="none" spc="0" normalizeH="0" baseline="0" noProof="0">
                <a:ln>
                  <a:noFill/>
                </a:ln>
                <a:solidFill>
                  <a:srgbClr val="FF0000"/>
                </a:solidFill>
                <a:effectLst/>
                <a:uLnTx/>
                <a:uFillTx/>
                <a:latin typeface="Arial"/>
                <a:ea typeface="+mn-ea"/>
                <a:cs typeface="+mn-cs"/>
              </a:rPr>
              <a:t> </a:t>
            </a:r>
            <a:r>
              <a:rPr kumimoji="0" lang="en-US" sz="1600" b="0" i="0" u="none" strike="noStrike" kern="1200" cap="none" spc="0" normalizeH="0" baseline="0" noProof="0">
                <a:ln>
                  <a:noFill/>
                </a:ln>
                <a:solidFill>
                  <a:srgbClr val="000000"/>
                </a:solidFill>
                <a:effectLst/>
                <a:uLnTx/>
                <a:uFillTx/>
                <a:latin typeface="Arial"/>
                <a:ea typeface="+mn-ea"/>
                <a:cs typeface="+mn-cs"/>
              </a:rPr>
              <a:t>the Batch Transmission Plan proceeds to TAC for </a:t>
            </a:r>
            <a:r>
              <a:rPr kumimoji="0" lang="en-US" sz="1600" b="0" i="0" u="none" strike="noStrike" kern="1200" cap="none" spc="0" normalizeH="0" baseline="0" noProof="0">
                <a:ln>
                  <a:noFill/>
                </a:ln>
                <a:solidFill>
                  <a:srgbClr val="FF0000"/>
                </a:solidFill>
                <a:effectLst/>
                <a:uLnTx/>
                <a:uFillTx/>
                <a:latin typeface="Arial"/>
                <a:ea typeface="+mn-ea"/>
                <a:cs typeface="+mn-cs"/>
              </a:rPr>
              <a:t>review and comment</a:t>
            </a:r>
            <a:r>
              <a:rPr kumimoji="0" lang="en-US" sz="1600" b="0" i="0" u="none" strike="noStrike" kern="1200" cap="none" spc="0" normalizeH="0" baseline="0" noProof="0">
                <a:ln>
                  <a:noFill/>
                </a:ln>
                <a:solidFill>
                  <a:srgbClr val="000000"/>
                </a:solidFill>
                <a:effectLst/>
                <a:uLnTx/>
                <a:uFillTx/>
                <a:latin typeface="Arial"/>
                <a:ea typeface="+mn-ea"/>
                <a:cs typeface="+mn-cs"/>
              </a:rPr>
              <a:t> in accordance with ERC</a:t>
            </a:r>
            <a:r>
              <a:rPr kumimoji="0" lang="en-US" sz="1600" b="0" i="0" u="none" strike="noStrike" kern="1200" cap="none" spc="0" normalizeH="0" baseline="0" noProof="0">
                <a:ln>
                  <a:noFill/>
                </a:ln>
                <a:effectLst/>
                <a:uLnTx/>
                <a:uFillTx/>
                <a:latin typeface="Arial"/>
                <a:ea typeface="+mn-ea"/>
                <a:cs typeface="+mn-cs"/>
              </a:rPr>
              <a:t>OT governance procedures</a:t>
            </a:r>
          </a:p>
          <a:p>
            <a:pPr lvl="1">
              <a:buClr>
                <a:srgbClr val="000000"/>
              </a:buClr>
              <a:defRPr/>
            </a:pPr>
            <a:r>
              <a:rPr lang="en-US">
                <a:solidFill>
                  <a:srgbClr val="FF0000"/>
                </a:solidFill>
                <a:latin typeface="Arial"/>
              </a:rPr>
              <a:t>If required by the RPG process,</a:t>
            </a:r>
            <a:r>
              <a:rPr lang="en-US">
                <a:latin typeface="Arial"/>
              </a:rPr>
              <a:t> the</a:t>
            </a:r>
            <a:r>
              <a:rPr kumimoji="0" lang="en-US" sz="1600" b="0" i="0" u="none" strike="noStrike" kern="1200" cap="none" spc="0" normalizeH="0" baseline="0" noProof="0">
                <a:ln>
                  <a:noFill/>
                </a:ln>
                <a:effectLst/>
                <a:uLnTx/>
                <a:uFillTx/>
                <a:latin typeface="Arial"/>
                <a:ea typeface="+mn-ea"/>
                <a:cs typeface="+mn-cs"/>
              </a:rPr>
              <a:t> ERCOT Board considers and acts on the recommended Transmission Plan resulting from the Batch Zero process. </a:t>
            </a:r>
            <a:r>
              <a:rPr lang="en-US"/>
              <a:t>Board action applies to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MW allocations for Large Loads that meet commitment criteria are not adjusted during the Refinement Study and are not part of the Transmission Plan approval considered by TAC or the ERCOT Board, if applicable</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Approval reflects ERCOT’s independent technical review, TSP coordination, and stakeholder input through the RPG process</a:t>
            </a:r>
          </a:p>
        </p:txBody>
      </p:sp>
      <p:sp>
        <p:nvSpPr>
          <p:cNvPr id="4" name="Text Placeholder 20">
            <a:extLst>
              <a:ext uri="{FF2B5EF4-FFF2-40B4-BE49-F238E27FC236}">
                <a16:creationId xmlns:a16="http://schemas.microsoft.com/office/drawing/2014/main" id="{4314214E-F990-3400-0B08-62C9F8E0BEA7}"/>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 9.5 (Batch Zero Refinement and Delivery of Transmission Plan) and Nodal Protocol Section 3.11.4</a:t>
            </a:r>
          </a:p>
        </p:txBody>
      </p:sp>
    </p:spTree>
    <p:extLst>
      <p:ext uri="{BB962C8B-B14F-4D97-AF65-F5344CB8AC3E}">
        <p14:creationId xmlns:p14="http://schemas.microsoft.com/office/powerpoint/2010/main" val="395270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8335-FD49-BE65-D1E7-3FCC883F6042}"/>
            </a:ext>
          </a:extLst>
        </p:cNvPr>
        <p:cNvGrpSpPr/>
        <p:nvPr/>
      </p:nvGrpSpPr>
      <p:grpSpPr>
        <a:xfrm>
          <a:off x="0" y="0"/>
          <a:ext cx="0" cy="0"/>
          <a:chOff x="0" y="0"/>
          <a:chExt cx="0" cy="0"/>
        </a:xfrm>
      </p:grpSpPr>
      <p:graphicFrame>
        <p:nvGraphicFramePr>
          <p:cNvPr id="60" name="Object 6" hidden="1">
            <a:extLst>
              <a:ext uri="{FF2B5EF4-FFF2-40B4-BE49-F238E27FC236}">
                <a16:creationId xmlns:a16="http://schemas.microsoft.com/office/drawing/2014/main" id="{2F38972C-7ACB-DA12-5120-E4C80C5B02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7" imgW="404" imgH="405" progId="TCLayout.ActiveDocument.1">
                  <p:embed/>
                </p:oleObj>
              </mc:Choice>
              <mc:Fallback>
                <p:oleObj name="think-cell Slide" r:id="rId87" imgW="404" imgH="405" progId="TCLayout.ActiveDocument.1">
                  <p:embed/>
                  <p:pic>
                    <p:nvPicPr>
                      <p:cNvPr id="60" name="Object 6" hidden="1">
                        <a:extLst>
                          <a:ext uri="{FF2B5EF4-FFF2-40B4-BE49-F238E27FC236}">
                            <a16:creationId xmlns:a16="http://schemas.microsoft.com/office/drawing/2014/main" id="{2F38972C-7ACB-DA12-5120-E4C80C5B02B8}"/>
                          </a:ext>
                        </a:extLst>
                      </p:cNvPr>
                      <p:cNvPicPr/>
                      <p:nvPr/>
                    </p:nvPicPr>
                    <p:blipFill>
                      <a:blip r:embed="rId8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1A1AFCD-0DDA-06A5-A412-D66EFD488A5A}"/>
              </a:ext>
            </a:extLst>
          </p:cNvPr>
          <p:cNvSpPr>
            <a:spLocks noGrp="1"/>
          </p:cNvSpPr>
          <p:nvPr>
            <p:ph type="title"/>
            <p:custDataLst>
              <p:tags r:id="rId2"/>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Steady-State Batch Study process: 6-month study cadence with continuous planning integration</a:t>
            </a:r>
          </a:p>
        </p:txBody>
      </p:sp>
      <p:sp>
        <p:nvSpPr>
          <p:cNvPr id="65" name="Text Placeholder 57">
            <a:extLst>
              <a:ext uri="{FF2B5EF4-FFF2-40B4-BE49-F238E27FC236}">
                <a16:creationId xmlns:a16="http://schemas.microsoft.com/office/drawing/2014/main" id="{9421DBAA-6CDA-BFDE-59C7-326ED61EBF61}"/>
              </a:ext>
            </a:extLst>
          </p:cNvPr>
          <p:cNvSpPr>
            <a:spLocks noGrp="1"/>
          </p:cNvSpPr>
          <p:nvPr>
            <p:custDataLst>
              <p:tags r:id="rId3"/>
            </p:custDataLst>
          </p:nvPr>
        </p:nvSpPr>
        <p:spPr bwMode="auto">
          <a:xfrm>
            <a:off x="1265238" y="1287462"/>
            <a:ext cx="4746625"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effectLst/>
              </a:rPr>
            </a:br>
            <a:r>
              <a:rPr lang="en-US" altLang="en-US" sz="1400" b="1">
                <a:effectLst/>
              </a:rPr>
              <a:t>Year 1</a:t>
            </a:r>
            <a:endParaRPr lang="en-US" sz="1400" b="1"/>
          </a:p>
        </p:txBody>
      </p:sp>
      <p:sp>
        <p:nvSpPr>
          <p:cNvPr id="80" name="Text Placeholder 57">
            <a:extLst>
              <a:ext uri="{FF2B5EF4-FFF2-40B4-BE49-F238E27FC236}">
                <a16:creationId xmlns:a16="http://schemas.microsoft.com/office/drawing/2014/main" id="{D3910ADC-B2A8-3AB7-F3AD-9D0C9B9A140A}"/>
              </a:ext>
            </a:extLst>
          </p:cNvPr>
          <p:cNvSpPr>
            <a:spLocks noGrp="1"/>
          </p:cNvSpPr>
          <p:nvPr>
            <p:custDataLst>
              <p:tags r:id="rId4"/>
            </p:custDataLst>
          </p:nvPr>
        </p:nvSpPr>
        <p:spPr bwMode="auto">
          <a:xfrm>
            <a:off x="6011864" y="1287462"/>
            <a:ext cx="5186363"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br>
            <a:r>
              <a:rPr lang="en-US" altLang="en-US" sz="1400" b="1"/>
              <a:t>Year 2</a:t>
            </a:r>
            <a:endParaRPr lang="en-US" sz="1400" b="1"/>
          </a:p>
        </p:txBody>
      </p:sp>
      <p:sp>
        <p:nvSpPr>
          <p:cNvPr id="40" name="Text Placeholder 57">
            <a:extLst>
              <a:ext uri="{FF2B5EF4-FFF2-40B4-BE49-F238E27FC236}">
                <a16:creationId xmlns:a16="http://schemas.microsoft.com/office/drawing/2014/main" id="{27307FE7-0110-D9C6-3DBC-8B4D5027576F}"/>
              </a:ext>
            </a:extLst>
          </p:cNvPr>
          <p:cNvSpPr>
            <a:spLocks noGrp="1"/>
          </p:cNvSpPr>
          <p:nvPr>
            <p:custDataLst>
              <p:tags r:id="rId5"/>
            </p:custDataLst>
          </p:nvPr>
        </p:nvSpPr>
        <p:spPr bwMode="auto">
          <a:xfrm>
            <a:off x="11198225" y="1287463"/>
            <a:ext cx="439738"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en-US" sz="1400" b="1"/>
              <a:t>Year 3</a:t>
            </a:r>
            <a:endParaRPr lang="en-US" sz="1400" b="1"/>
          </a:p>
        </p:txBody>
      </p:sp>
      <p:sp>
        <p:nvSpPr>
          <p:cNvPr id="41" name="Text Placeholder 57">
            <a:extLst>
              <a:ext uri="{FF2B5EF4-FFF2-40B4-BE49-F238E27FC236}">
                <a16:creationId xmlns:a16="http://schemas.microsoft.com/office/drawing/2014/main" id="{A896B734-51E6-F911-B770-62940AEC612C}"/>
              </a:ext>
            </a:extLst>
          </p:cNvPr>
          <p:cNvSpPr>
            <a:spLocks noGrp="1"/>
          </p:cNvSpPr>
          <p:nvPr>
            <p:custDataLst>
              <p:tags r:id="rId6"/>
            </p:custDataLst>
          </p:nvPr>
        </p:nvSpPr>
        <p:spPr bwMode="auto">
          <a:xfrm>
            <a:off x="1265238"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DF5BE94-FA7B-471D-96E9-8B2594C34143}" type="datetime'''''''''F''''''e''''''''''''''''b'''''''''">
              <a:rPr lang="en-US" altLang="en-US" sz="1400" b="1" smtClean="0"/>
              <a:pPr marL="0" lvl="0" indent="0">
                <a:spcBef>
                  <a:spcPct val="0"/>
                </a:spcBef>
                <a:spcAft>
                  <a:spcPct val="0"/>
                </a:spcAft>
                <a:buNone/>
              </a:pPr>
              <a:t>Feb</a:t>
            </a:fld>
            <a:endParaRPr lang="en-US" sz="1400" b="1"/>
          </a:p>
        </p:txBody>
      </p:sp>
      <p:sp>
        <p:nvSpPr>
          <p:cNvPr id="42" name="Text Placeholder 57">
            <a:extLst>
              <a:ext uri="{FF2B5EF4-FFF2-40B4-BE49-F238E27FC236}">
                <a16:creationId xmlns:a16="http://schemas.microsoft.com/office/drawing/2014/main" id="{08A17E4E-E573-5A00-01D4-7560E542B914}"/>
              </a:ext>
            </a:extLst>
          </p:cNvPr>
          <p:cNvSpPr>
            <a:spLocks noGrp="1"/>
          </p:cNvSpPr>
          <p:nvPr>
            <p:custDataLst>
              <p:tags r:id="rId7"/>
            </p:custDataLst>
          </p:nvPr>
        </p:nvSpPr>
        <p:spPr bwMode="auto">
          <a:xfrm>
            <a:off x="166370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2231AAF-05EB-498A-B140-9F3E59DF6493}" type="datetime'''''Ma''''r'''''''''''">
              <a:rPr lang="en-US" altLang="en-US" sz="1400" b="1" smtClean="0"/>
              <a:pPr marL="0" lvl="0" indent="0">
                <a:spcBef>
                  <a:spcPct val="0"/>
                </a:spcBef>
                <a:spcAft>
                  <a:spcPct val="0"/>
                </a:spcAft>
                <a:buNone/>
              </a:pPr>
              <a:t>Mar</a:t>
            </a:fld>
            <a:endParaRPr lang="en-US" sz="1400" b="1"/>
          </a:p>
        </p:txBody>
      </p:sp>
      <p:sp>
        <p:nvSpPr>
          <p:cNvPr id="43" name="Text Placeholder 57">
            <a:extLst>
              <a:ext uri="{FF2B5EF4-FFF2-40B4-BE49-F238E27FC236}">
                <a16:creationId xmlns:a16="http://schemas.microsoft.com/office/drawing/2014/main" id="{7F05C46C-C51F-E4DD-EBB9-60DC1E74181C}"/>
              </a:ext>
            </a:extLst>
          </p:cNvPr>
          <p:cNvSpPr>
            <a:spLocks noGrp="1"/>
          </p:cNvSpPr>
          <p:nvPr>
            <p:custDataLst>
              <p:tags r:id="rId8"/>
            </p:custDataLst>
          </p:nvPr>
        </p:nvSpPr>
        <p:spPr bwMode="auto">
          <a:xfrm>
            <a:off x="2103438"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C92985-9B21-4BE2-91FD-38B9F4722DAD}" type="datetime'''''''''''A''''''''''''''''''p''''''''''''''''''''r'">
              <a:rPr lang="en-US" altLang="en-US" sz="1400" b="1" smtClean="0"/>
              <a:pPr marL="0" lvl="0" indent="0">
                <a:spcBef>
                  <a:spcPct val="0"/>
                </a:spcBef>
                <a:spcAft>
                  <a:spcPct val="0"/>
                </a:spcAft>
                <a:buNone/>
              </a:pPr>
              <a:t>Apr</a:t>
            </a:fld>
            <a:endParaRPr lang="en-US" sz="1400" b="1"/>
          </a:p>
        </p:txBody>
      </p:sp>
      <p:sp>
        <p:nvSpPr>
          <p:cNvPr id="44" name="Text Placeholder 57">
            <a:extLst>
              <a:ext uri="{FF2B5EF4-FFF2-40B4-BE49-F238E27FC236}">
                <a16:creationId xmlns:a16="http://schemas.microsoft.com/office/drawing/2014/main" id="{D7FC871F-9F0A-66FC-334F-8E9758ECB3E0}"/>
              </a:ext>
            </a:extLst>
          </p:cNvPr>
          <p:cNvSpPr>
            <a:spLocks noGrp="1"/>
          </p:cNvSpPr>
          <p:nvPr>
            <p:custDataLst>
              <p:tags r:id="rId9"/>
            </p:custDataLst>
          </p:nvPr>
        </p:nvSpPr>
        <p:spPr bwMode="auto">
          <a:xfrm>
            <a:off x="2530475"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B976AB-46C3-40C7-8A53-6EE5A9A5488B}" type="datetime'M''a''''''''''''''''''''''''''''''y'''''''">
              <a:rPr lang="en-US" altLang="en-US" sz="1400" b="1" smtClean="0"/>
              <a:pPr marL="0" lvl="0" indent="0">
                <a:spcBef>
                  <a:spcPct val="0"/>
                </a:spcBef>
                <a:spcAft>
                  <a:spcPct val="0"/>
                </a:spcAft>
                <a:buNone/>
              </a:pPr>
              <a:t>May</a:t>
            </a:fld>
            <a:endParaRPr lang="en-US" sz="1400" b="1"/>
          </a:p>
        </p:txBody>
      </p:sp>
      <p:sp>
        <p:nvSpPr>
          <p:cNvPr id="45" name="Text Placeholder 57">
            <a:extLst>
              <a:ext uri="{FF2B5EF4-FFF2-40B4-BE49-F238E27FC236}">
                <a16:creationId xmlns:a16="http://schemas.microsoft.com/office/drawing/2014/main" id="{12572075-42E1-5D00-3772-553E26B46D7E}"/>
              </a:ext>
            </a:extLst>
          </p:cNvPr>
          <p:cNvSpPr>
            <a:spLocks noGrp="1"/>
          </p:cNvSpPr>
          <p:nvPr>
            <p:custDataLst>
              <p:tags r:id="rId10"/>
            </p:custDataLst>
          </p:nvPr>
        </p:nvSpPr>
        <p:spPr bwMode="auto">
          <a:xfrm>
            <a:off x="2970213"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903270C-C602-4BD9-B1BA-337192CCDCA6}" type="datetime'''''''''''''''J''''''''u''''''''''''''''''n'''''''''''''''''''">
              <a:rPr lang="en-US" altLang="en-US" sz="1400" b="1" smtClean="0"/>
              <a:pPr marL="0" lvl="0" indent="0">
                <a:spcBef>
                  <a:spcPct val="0"/>
                </a:spcBef>
                <a:spcAft>
                  <a:spcPct val="0"/>
                </a:spcAft>
                <a:buNone/>
              </a:pPr>
              <a:t>Jun</a:t>
            </a:fld>
            <a:endParaRPr lang="en-US" sz="1400" b="1"/>
          </a:p>
        </p:txBody>
      </p:sp>
      <p:sp>
        <p:nvSpPr>
          <p:cNvPr id="46" name="Text Placeholder 57">
            <a:extLst>
              <a:ext uri="{FF2B5EF4-FFF2-40B4-BE49-F238E27FC236}">
                <a16:creationId xmlns:a16="http://schemas.microsoft.com/office/drawing/2014/main" id="{07BA8E29-5235-9E2B-4C07-66E2D6FD84A8}"/>
              </a:ext>
            </a:extLst>
          </p:cNvPr>
          <p:cNvSpPr>
            <a:spLocks noGrp="1"/>
          </p:cNvSpPr>
          <p:nvPr>
            <p:custDataLst>
              <p:tags r:id="rId11"/>
            </p:custDataLst>
          </p:nvPr>
        </p:nvSpPr>
        <p:spPr bwMode="auto">
          <a:xfrm>
            <a:off x="339725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5ED7AF8-A3EB-45E9-8B2C-598973F2860C}" type="datetime'''''J''''u''''''''''''l'''''''''''">
              <a:rPr lang="en-US" altLang="en-US" sz="1400" b="1" smtClean="0"/>
              <a:pPr marL="0" lvl="0" indent="0">
                <a:spcBef>
                  <a:spcPct val="0"/>
                </a:spcBef>
                <a:spcAft>
                  <a:spcPct val="0"/>
                </a:spcAft>
                <a:buNone/>
              </a:pPr>
              <a:t>Jul</a:t>
            </a:fld>
            <a:endParaRPr lang="en-US" sz="1400" b="1"/>
          </a:p>
        </p:txBody>
      </p:sp>
      <p:sp>
        <p:nvSpPr>
          <p:cNvPr id="47" name="Text Placeholder 57">
            <a:extLst>
              <a:ext uri="{FF2B5EF4-FFF2-40B4-BE49-F238E27FC236}">
                <a16:creationId xmlns:a16="http://schemas.microsoft.com/office/drawing/2014/main" id="{DD6B0316-CE05-1EA8-6EA3-129F58A84AC9}"/>
              </a:ext>
            </a:extLst>
          </p:cNvPr>
          <p:cNvSpPr>
            <a:spLocks noGrp="1"/>
          </p:cNvSpPr>
          <p:nvPr>
            <p:custDataLst>
              <p:tags r:id="rId12"/>
            </p:custDataLst>
          </p:nvPr>
        </p:nvSpPr>
        <p:spPr bwMode="auto">
          <a:xfrm>
            <a:off x="383698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3E81669-2800-4E5B-AA86-6EC6EED6F979}" type="datetime'''''''''A''''''''''''''''''''''''''''''''''u''''''g'">
              <a:rPr lang="en-US" altLang="en-US" sz="1400" b="1" smtClean="0"/>
              <a:pPr marL="0" lvl="0" indent="0">
                <a:spcBef>
                  <a:spcPct val="0"/>
                </a:spcBef>
                <a:spcAft>
                  <a:spcPct val="0"/>
                </a:spcAft>
                <a:buNone/>
              </a:pPr>
              <a:t>Aug</a:t>
            </a:fld>
            <a:endParaRPr lang="en-US" sz="1400" b="1"/>
          </a:p>
        </p:txBody>
      </p:sp>
      <p:sp>
        <p:nvSpPr>
          <p:cNvPr id="48" name="Text Placeholder 57">
            <a:extLst>
              <a:ext uri="{FF2B5EF4-FFF2-40B4-BE49-F238E27FC236}">
                <a16:creationId xmlns:a16="http://schemas.microsoft.com/office/drawing/2014/main" id="{5657B1F0-0D9F-FDF3-34A1-F07763CF2421}"/>
              </a:ext>
            </a:extLst>
          </p:cNvPr>
          <p:cNvSpPr>
            <a:spLocks noGrp="1"/>
          </p:cNvSpPr>
          <p:nvPr>
            <p:custDataLst>
              <p:tags r:id="rId13"/>
            </p:custDataLst>
          </p:nvPr>
        </p:nvSpPr>
        <p:spPr bwMode="auto">
          <a:xfrm>
            <a:off x="4278313"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8EF349D6-D146-4E4B-A18F-370EF92D5E2C}" type="datetime'''''''''''''''''''''''''''''''Sep'''''''''">
              <a:rPr lang="en-US" altLang="en-US" sz="1400" b="1" smtClean="0"/>
              <a:pPr marL="0" lvl="0" indent="0">
                <a:spcBef>
                  <a:spcPct val="0"/>
                </a:spcBef>
                <a:spcAft>
                  <a:spcPct val="0"/>
                </a:spcAft>
                <a:buNone/>
              </a:pPr>
              <a:t>Sep</a:t>
            </a:fld>
            <a:endParaRPr lang="en-US" sz="1400" b="1"/>
          </a:p>
        </p:txBody>
      </p:sp>
      <p:sp>
        <p:nvSpPr>
          <p:cNvPr id="49" name="Text Placeholder 57">
            <a:extLst>
              <a:ext uri="{FF2B5EF4-FFF2-40B4-BE49-F238E27FC236}">
                <a16:creationId xmlns:a16="http://schemas.microsoft.com/office/drawing/2014/main" id="{0EAF9442-D89F-DA2D-C030-880809EB967C}"/>
              </a:ext>
            </a:extLst>
          </p:cNvPr>
          <p:cNvSpPr>
            <a:spLocks noGrp="1"/>
          </p:cNvSpPr>
          <p:nvPr>
            <p:custDataLst>
              <p:tags r:id="rId14"/>
            </p:custDataLst>
          </p:nvPr>
        </p:nvSpPr>
        <p:spPr bwMode="auto">
          <a:xfrm>
            <a:off x="4703763"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72246CA-1CD8-48D0-9EE8-AD38F506C640}" type="datetime'''''O''''''''''''c''''''''''''''''t'''''''''''''''''''''''''">
              <a:rPr lang="en-US" altLang="en-US" sz="1400" b="1" smtClean="0"/>
              <a:pPr marL="0" lvl="0" indent="0">
                <a:spcBef>
                  <a:spcPct val="0"/>
                </a:spcBef>
                <a:spcAft>
                  <a:spcPct val="0"/>
                </a:spcAft>
                <a:buNone/>
              </a:pPr>
              <a:t>Oct</a:t>
            </a:fld>
            <a:endParaRPr lang="en-US" sz="1400" b="1"/>
          </a:p>
        </p:txBody>
      </p:sp>
      <p:sp>
        <p:nvSpPr>
          <p:cNvPr id="50" name="Text Placeholder 57">
            <a:extLst>
              <a:ext uri="{FF2B5EF4-FFF2-40B4-BE49-F238E27FC236}">
                <a16:creationId xmlns:a16="http://schemas.microsoft.com/office/drawing/2014/main" id="{F0259FC2-10A8-7CEF-A95A-77861E9A7746}"/>
              </a:ext>
            </a:extLst>
          </p:cNvPr>
          <p:cNvSpPr>
            <a:spLocks noGrp="1"/>
          </p:cNvSpPr>
          <p:nvPr>
            <p:custDataLst>
              <p:tags r:id="rId15"/>
            </p:custDataLst>
          </p:nvPr>
        </p:nvSpPr>
        <p:spPr bwMode="auto">
          <a:xfrm>
            <a:off x="5145088"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506B043B-B170-4E70-B9D0-9DA637ABF341}" type="datetime'''N''''''''ov'''''''''''''''''''''''''">
              <a:rPr lang="en-US" altLang="en-US" sz="1400" b="1" smtClean="0"/>
              <a:pPr marL="0" lvl="0" indent="0">
                <a:spcBef>
                  <a:spcPct val="0"/>
                </a:spcBef>
                <a:spcAft>
                  <a:spcPct val="0"/>
                </a:spcAft>
                <a:buNone/>
              </a:pPr>
              <a:t>Nov</a:t>
            </a:fld>
            <a:endParaRPr lang="en-US" sz="1400" b="1"/>
          </a:p>
        </p:txBody>
      </p:sp>
      <p:sp>
        <p:nvSpPr>
          <p:cNvPr id="51" name="Text Placeholder 57">
            <a:extLst>
              <a:ext uri="{FF2B5EF4-FFF2-40B4-BE49-F238E27FC236}">
                <a16:creationId xmlns:a16="http://schemas.microsoft.com/office/drawing/2014/main" id="{CF84AF8C-0056-E0AC-D308-BA5F4D2AF783}"/>
              </a:ext>
            </a:extLst>
          </p:cNvPr>
          <p:cNvSpPr>
            <a:spLocks noGrp="1"/>
          </p:cNvSpPr>
          <p:nvPr>
            <p:custDataLst>
              <p:tags r:id="rId16"/>
            </p:custDataLst>
          </p:nvPr>
        </p:nvSpPr>
        <p:spPr bwMode="auto">
          <a:xfrm>
            <a:off x="557053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B4E810-6444-4D6A-A80C-955C7AE74F76}" type="datetime'''''''''''''D''''''''''''e''''''''''''''c'''''''''''''">
              <a:rPr lang="en-US" altLang="en-US" sz="1400" b="1" smtClean="0"/>
              <a:pPr marL="0" lvl="0" indent="0">
                <a:spcBef>
                  <a:spcPct val="0"/>
                </a:spcBef>
                <a:spcAft>
                  <a:spcPct val="0"/>
                </a:spcAft>
                <a:buNone/>
              </a:pPr>
              <a:t>Dec</a:t>
            </a:fld>
            <a:endParaRPr lang="en-US" sz="1400" b="1"/>
          </a:p>
        </p:txBody>
      </p:sp>
      <p:sp>
        <p:nvSpPr>
          <p:cNvPr id="52" name="Text Placeholder 57">
            <a:extLst>
              <a:ext uri="{FF2B5EF4-FFF2-40B4-BE49-F238E27FC236}">
                <a16:creationId xmlns:a16="http://schemas.microsoft.com/office/drawing/2014/main" id="{AE42312A-39B5-2447-BA12-9298DFAEDD3C}"/>
              </a:ext>
            </a:extLst>
          </p:cNvPr>
          <p:cNvSpPr>
            <a:spLocks noGrp="1"/>
          </p:cNvSpPr>
          <p:nvPr>
            <p:custDataLst>
              <p:tags r:id="rId17"/>
            </p:custDataLst>
          </p:nvPr>
        </p:nvSpPr>
        <p:spPr bwMode="auto">
          <a:xfrm>
            <a:off x="60118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BB46909-56C0-4301-8201-D329AB57E668}" type="datetime'J''a''''''''''''''''''''''''''''''''''''''''''''n'''''''''''''">
              <a:rPr lang="en-US" altLang="en-US" sz="1400" b="1" smtClean="0"/>
              <a:pPr marL="0" lvl="0" indent="0">
                <a:spcBef>
                  <a:spcPct val="0"/>
                </a:spcBef>
                <a:spcAft>
                  <a:spcPct val="0"/>
                </a:spcAft>
                <a:buNone/>
              </a:pPr>
              <a:t>Jan</a:t>
            </a:fld>
            <a:endParaRPr lang="en-US" sz="1400" b="1"/>
          </a:p>
        </p:txBody>
      </p:sp>
      <p:sp>
        <p:nvSpPr>
          <p:cNvPr id="53" name="Text Placeholder 57">
            <a:extLst>
              <a:ext uri="{FF2B5EF4-FFF2-40B4-BE49-F238E27FC236}">
                <a16:creationId xmlns:a16="http://schemas.microsoft.com/office/drawing/2014/main" id="{C28CE70D-0312-935C-A68E-F4FE5792069A}"/>
              </a:ext>
            </a:extLst>
          </p:cNvPr>
          <p:cNvSpPr>
            <a:spLocks noGrp="1"/>
          </p:cNvSpPr>
          <p:nvPr>
            <p:custDataLst>
              <p:tags r:id="rId18"/>
            </p:custDataLst>
          </p:nvPr>
        </p:nvSpPr>
        <p:spPr bwMode="auto">
          <a:xfrm>
            <a:off x="6451600"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C6C274D-1C1F-4DD0-A9AE-2972577C4189}" type="datetime'''''''''''''F''''''e''''''''b'''''''''''">
              <a:rPr lang="en-US" altLang="en-US" sz="1400" b="1" smtClean="0"/>
              <a:pPr marL="0" lvl="0" indent="0">
                <a:spcBef>
                  <a:spcPct val="0"/>
                </a:spcBef>
                <a:spcAft>
                  <a:spcPct val="0"/>
                </a:spcAft>
                <a:buNone/>
              </a:pPr>
              <a:t>Feb</a:t>
            </a:fld>
            <a:endParaRPr lang="en-US" sz="1400" b="1"/>
          </a:p>
        </p:txBody>
      </p:sp>
      <p:sp>
        <p:nvSpPr>
          <p:cNvPr id="54" name="Text Placeholder 57">
            <a:extLst>
              <a:ext uri="{FF2B5EF4-FFF2-40B4-BE49-F238E27FC236}">
                <a16:creationId xmlns:a16="http://schemas.microsoft.com/office/drawing/2014/main" id="{2F3357FB-1E13-4517-072F-EF6100D04958}"/>
              </a:ext>
            </a:extLst>
          </p:cNvPr>
          <p:cNvSpPr>
            <a:spLocks noGrp="1"/>
          </p:cNvSpPr>
          <p:nvPr>
            <p:custDataLst>
              <p:tags r:id="rId19"/>
            </p:custDataLst>
          </p:nvPr>
        </p:nvSpPr>
        <p:spPr bwMode="auto">
          <a:xfrm>
            <a:off x="68500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96BAEB17-A24B-45B3-A121-CBBBED45D489}" type="datetime'''''''''''''''''''M''''''''''''''''a''''r'''''''''''''''''">
              <a:rPr lang="en-US" altLang="en-US" sz="1400" b="1" smtClean="0"/>
              <a:pPr marL="0" lvl="0" indent="0">
                <a:spcBef>
                  <a:spcPct val="0"/>
                </a:spcBef>
                <a:spcAft>
                  <a:spcPct val="0"/>
                </a:spcAft>
                <a:buNone/>
              </a:pPr>
              <a:t>Mar</a:t>
            </a:fld>
            <a:endParaRPr lang="en-US" sz="1400" b="1"/>
          </a:p>
        </p:txBody>
      </p:sp>
      <p:sp>
        <p:nvSpPr>
          <p:cNvPr id="55" name="Text Placeholder 57">
            <a:extLst>
              <a:ext uri="{FF2B5EF4-FFF2-40B4-BE49-F238E27FC236}">
                <a16:creationId xmlns:a16="http://schemas.microsoft.com/office/drawing/2014/main" id="{AB8D3649-80FD-A52B-7289-087ED2948C84}"/>
              </a:ext>
            </a:extLst>
          </p:cNvPr>
          <p:cNvSpPr>
            <a:spLocks noGrp="1"/>
          </p:cNvSpPr>
          <p:nvPr>
            <p:custDataLst>
              <p:tags r:id="rId20"/>
            </p:custDataLst>
          </p:nvPr>
        </p:nvSpPr>
        <p:spPr bwMode="auto">
          <a:xfrm>
            <a:off x="7289800"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539BBB1-DC9D-4AFC-9432-9FF27429BF13}" type="datetime'''''''''''''A''''''''''''''''''''''''p''''''''''''r'''''''">
              <a:rPr lang="en-US" altLang="en-US" sz="1400" b="1" smtClean="0"/>
              <a:pPr marL="0" lvl="0" indent="0">
                <a:spcBef>
                  <a:spcPct val="0"/>
                </a:spcBef>
                <a:spcAft>
                  <a:spcPct val="0"/>
                </a:spcAft>
                <a:buNone/>
              </a:pPr>
              <a:t>Apr</a:t>
            </a:fld>
            <a:endParaRPr lang="en-US" sz="1400" b="1"/>
          </a:p>
        </p:txBody>
      </p:sp>
      <p:sp>
        <p:nvSpPr>
          <p:cNvPr id="61" name="Text Placeholder 57">
            <a:extLst>
              <a:ext uri="{FF2B5EF4-FFF2-40B4-BE49-F238E27FC236}">
                <a16:creationId xmlns:a16="http://schemas.microsoft.com/office/drawing/2014/main" id="{85929727-AC98-BDD8-C5C1-17B13076A17C}"/>
              </a:ext>
            </a:extLst>
          </p:cNvPr>
          <p:cNvSpPr>
            <a:spLocks noGrp="1"/>
          </p:cNvSpPr>
          <p:nvPr>
            <p:custDataLst>
              <p:tags r:id="rId21"/>
            </p:custDataLst>
          </p:nvPr>
        </p:nvSpPr>
        <p:spPr bwMode="auto">
          <a:xfrm>
            <a:off x="7716838"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C78F302-EFA4-4990-BB87-A42EAF571AF8}" type="datetime'''''M''a''''''''''''''y'''''''''''''''''''''''''''''''''''">
              <a:rPr lang="en-US" altLang="en-US" sz="1400" b="1" smtClean="0"/>
              <a:pPr marL="0" lvl="0" indent="0">
                <a:spcBef>
                  <a:spcPct val="0"/>
                </a:spcBef>
                <a:spcAft>
                  <a:spcPct val="0"/>
                </a:spcAft>
                <a:buNone/>
              </a:pPr>
              <a:t>May</a:t>
            </a:fld>
            <a:endParaRPr lang="en-US" sz="1400" b="1"/>
          </a:p>
        </p:txBody>
      </p:sp>
      <p:sp>
        <p:nvSpPr>
          <p:cNvPr id="62" name="Text Placeholder 57">
            <a:extLst>
              <a:ext uri="{FF2B5EF4-FFF2-40B4-BE49-F238E27FC236}">
                <a16:creationId xmlns:a16="http://schemas.microsoft.com/office/drawing/2014/main" id="{EFB30270-9ABD-1791-0C73-3034B0C27403}"/>
              </a:ext>
            </a:extLst>
          </p:cNvPr>
          <p:cNvSpPr>
            <a:spLocks noGrp="1"/>
          </p:cNvSpPr>
          <p:nvPr>
            <p:custDataLst>
              <p:tags r:id="rId22"/>
            </p:custDataLst>
          </p:nvPr>
        </p:nvSpPr>
        <p:spPr bwMode="auto">
          <a:xfrm>
            <a:off x="8156575"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753ADD7-59D7-467B-B9B4-A4870775FD5C}" type="datetime'''''''''''''''''''''''''J''''''''''u''''''n'''''''''">
              <a:rPr lang="en-US" altLang="en-US" sz="1400" b="1" smtClean="0"/>
              <a:pPr marL="0" lvl="0" indent="0">
                <a:spcBef>
                  <a:spcPct val="0"/>
                </a:spcBef>
                <a:spcAft>
                  <a:spcPct val="0"/>
                </a:spcAft>
                <a:buNone/>
              </a:pPr>
              <a:t>Jun</a:t>
            </a:fld>
            <a:endParaRPr lang="en-US" sz="1400" b="1"/>
          </a:p>
        </p:txBody>
      </p:sp>
      <p:sp>
        <p:nvSpPr>
          <p:cNvPr id="63" name="Text Placeholder 57">
            <a:extLst>
              <a:ext uri="{FF2B5EF4-FFF2-40B4-BE49-F238E27FC236}">
                <a16:creationId xmlns:a16="http://schemas.microsoft.com/office/drawing/2014/main" id="{90B03249-FAC8-EC88-3BB7-5AF30609CB74}"/>
              </a:ext>
            </a:extLst>
          </p:cNvPr>
          <p:cNvSpPr>
            <a:spLocks noGrp="1"/>
          </p:cNvSpPr>
          <p:nvPr>
            <p:custDataLst>
              <p:tags r:id="rId23"/>
            </p:custDataLst>
          </p:nvPr>
        </p:nvSpPr>
        <p:spPr bwMode="auto">
          <a:xfrm>
            <a:off x="858361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40EEB44-FFB4-41DE-A106-17F1DACC8BA4}" type="datetime'''''''''''''J''''''''u''''''''l'''''''''''''''''''''''''''">
              <a:rPr lang="en-US" altLang="en-US" sz="1400" b="1" smtClean="0"/>
              <a:pPr marL="0" lvl="0" indent="0">
                <a:spcBef>
                  <a:spcPct val="0"/>
                </a:spcBef>
                <a:spcAft>
                  <a:spcPct val="0"/>
                </a:spcAft>
                <a:buNone/>
              </a:pPr>
              <a:t>Jul</a:t>
            </a:fld>
            <a:endParaRPr lang="en-US" sz="1400" b="1"/>
          </a:p>
        </p:txBody>
      </p:sp>
      <p:sp>
        <p:nvSpPr>
          <p:cNvPr id="64" name="Text Placeholder 57">
            <a:extLst>
              <a:ext uri="{FF2B5EF4-FFF2-40B4-BE49-F238E27FC236}">
                <a16:creationId xmlns:a16="http://schemas.microsoft.com/office/drawing/2014/main" id="{B2627101-261A-47A5-6CF1-9E691B79E65E}"/>
              </a:ext>
            </a:extLst>
          </p:cNvPr>
          <p:cNvSpPr>
            <a:spLocks noGrp="1"/>
          </p:cNvSpPr>
          <p:nvPr>
            <p:custDataLst>
              <p:tags r:id="rId24"/>
            </p:custDataLst>
          </p:nvPr>
        </p:nvSpPr>
        <p:spPr bwMode="auto">
          <a:xfrm>
            <a:off x="902335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12A86EE-EF3E-4CF1-82ED-C24F870477B0}" type="datetime'''''''''''A''''''''''''''''''''''''''''''u''''g'''">
              <a:rPr lang="en-US" altLang="en-US" sz="1400" b="1" smtClean="0"/>
              <a:pPr marL="0" lvl="0" indent="0">
                <a:spcBef>
                  <a:spcPct val="0"/>
                </a:spcBef>
                <a:spcAft>
                  <a:spcPct val="0"/>
                </a:spcAft>
                <a:buNone/>
              </a:pPr>
              <a:t>Aug</a:t>
            </a:fld>
            <a:endParaRPr lang="en-US" sz="1400" b="1"/>
          </a:p>
        </p:txBody>
      </p:sp>
      <p:sp>
        <p:nvSpPr>
          <p:cNvPr id="66" name="Text Placeholder 57">
            <a:extLst>
              <a:ext uri="{FF2B5EF4-FFF2-40B4-BE49-F238E27FC236}">
                <a16:creationId xmlns:a16="http://schemas.microsoft.com/office/drawing/2014/main" id="{B4109B19-41C0-9ED3-5D42-D42A5D9433D7}"/>
              </a:ext>
            </a:extLst>
          </p:cNvPr>
          <p:cNvSpPr>
            <a:spLocks noGrp="1"/>
          </p:cNvSpPr>
          <p:nvPr>
            <p:custDataLst>
              <p:tags r:id="rId25"/>
            </p:custDataLst>
          </p:nvPr>
        </p:nvSpPr>
        <p:spPr bwMode="auto">
          <a:xfrm>
            <a:off x="9464675"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450FEF1-1683-4079-A9FE-8F3E375E7111}" type="datetime'''S''e''p'''''''''''''''">
              <a:rPr lang="en-US" altLang="en-US" sz="1400" b="1" smtClean="0"/>
              <a:pPr marL="0" lvl="0" indent="0">
                <a:spcBef>
                  <a:spcPct val="0"/>
                </a:spcBef>
                <a:spcAft>
                  <a:spcPct val="0"/>
                </a:spcAft>
                <a:buNone/>
              </a:pPr>
              <a:t>Sep</a:t>
            </a:fld>
            <a:endParaRPr lang="en-US" sz="1400" b="1"/>
          </a:p>
        </p:txBody>
      </p:sp>
      <p:sp>
        <p:nvSpPr>
          <p:cNvPr id="67" name="Text Placeholder 57">
            <a:extLst>
              <a:ext uri="{FF2B5EF4-FFF2-40B4-BE49-F238E27FC236}">
                <a16:creationId xmlns:a16="http://schemas.microsoft.com/office/drawing/2014/main" id="{24CFC9D1-5AA1-FE44-9BF5-9B4F190677AF}"/>
              </a:ext>
            </a:extLst>
          </p:cNvPr>
          <p:cNvSpPr>
            <a:spLocks noGrp="1"/>
          </p:cNvSpPr>
          <p:nvPr>
            <p:custDataLst>
              <p:tags r:id="rId26"/>
            </p:custDataLst>
          </p:nvPr>
        </p:nvSpPr>
        <p:spPr bwMode="auto">
          <a:xfrm>
            <a:off x="9890125"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0DFA2D5-23B2-4A1C-9C05-A1DFFD76738B}" type="datetime'''''''''''''''''''''''''''''''''''O''c''''t'''''''">
              <a:rPr lang="en-US" altLang="en-US" sz="1400" b="1" smtClean="0"/>
              <a:pPr marL="0" lvl="0" indent="0">
                <a:spcBef>
                  <a:spcPct val="0"/>
                </a:spcBef>
                <a:spcAft>
                  <a:spcPct val="0"/>
                </a:spcAft>
                <a:buNone/>
              </a:pPr>
              <a:t>Oct</a:t>
            </a:fld>
            <a:endParaRPr lang="en-US" sz="1400" b="1"/>
          </a:p>
        </p:txBody>
      </p:sp>
      <p:sp>
        <p:nvSpPr>
          <p:cNvPr id="68" name="Text Placeholder 57">
            <a:extLst>
              <a:ext uri="{FF2B5EF4-FFF2-40B4-BE49-F238E27FC236}">
                <a16:creationId xmlns:a16="http://schemas.microsoft.com/office/drawing/2014/main" id="{F41CB134-1826-AF2F-8BF4-9BB69FCAADD2}"/>
              </a:ext>
            </a:extLst>
          </p:cNvPr>
          <p:cNvSpPr>
            <a:spLocks noGrp="1"/>
          </p:cNvSpPr>
          <p:nvPr>
            <p:custDataLst>
              <p:tags r:id="rId27"/>
            </p:custDataLst>
          </p:nvPr>
        </p:nvSpPr>
        <p:spPr bwMode="auto">
          <a:xfrm>
            <a:off x="10331450"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E3A1C35-29DA-4241-B565-F02C6A68F0EC}" type="datetime'''''''''N''''''''''o''''''''''''''v'''''''''''''''''''''''''">
              <a:rPr lang="en-US" altLang="en-US" sz="1400" b="1" smtClean="0"/>
              <a:pPr marL="0" lvl="0" indent="0">
                <a:spcBef>
                  <a:spcPct val="0"/>
                </a:spcBef>
                <a:spcAft>
                  <a:spcPct val="0"/>
                </a:spcAft>
                <a:buNone/>
              </a:pPr>
              <a:t>Nov</a:t>
            </a:fld>
            <a:endParaRPr lang="en-US" sz="1400" b="1"/>
          </a:p>
        </p:txBody>
      </p:sp>
      <p:sp>
        <p:nvSpPr>
          <p:cNvPr id="69" name="Text Placeholder 57">
            <a:extLst>
              <a:ext uri="{FF2B5EF4-FFF2-40B4-BE49-F238E27FC236}">
                <a16:creationId xmlns:a16="http://schemas.microsoft.com/office/drawing/2014/main" id="{EF3EF2BD-CDED-4C44-377B-F7A80B086438}"/>
              </a:ext>
            </a:extLst>
          </p:cNvPr>
          <p:cNvSpPr>
            <a:spLocks noGrp="1"/>
          </p:cNvSpPr>
          <p:nvPr>
            <p:custDataLst>
              <p:tags r:id="rId28"/>
            </p:custDataLst>
          </p:nvPr>
        </p:nvSpPr>
        <p:spPr bwMode="auto">
          <a:xfrm>
            <a:off x="1075690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E96C50B-85F6-42F1-92BF-A2708B635200}" type="datetime'''''''''''''''De''''''''''''''''''''c'''''''''''''''''''''''''">
              <a:rPr lang="en-US" altLang="en-US" sz="1400" b="1" smtClean="0"/>
              <a:pPr marL="0" lvl="0" indent="0">
                <a:spcBef>
                  <a:spcPct val="0"/>
                </a:spcBef>
                <a:spcAft>
                  <a:spcPct val="0"/>
                </a:spcAft>
                <a:buNone/>
              </a:pPr>
              <a:t>Dec</a:t>
            </a:fld>
            <a:endParaRPr lang="en-US" sz="1400" b="1"/>
          </a:p>
        </p:txBody>
      </p:sp>
      <p:sp>
        <p:nvSpPr>
          <p:cNvPr id="28" name="Text Placeholder 57">
            <a:extLst>
              <a:ext uri="{FF2B5EF4-FFF2-40B4-BE49-F238E27FC236}">
                <a16:creationId xmlns:a16="http://schemas.microsoft.com/office/drawing/2014/main" id="{834706DD-BE97-0C04-5324-9F99E3B8D24F}"/>
              </a:ext>
            </a:extLst>
          </p:cNvPr>
          <p:cNvSpPr>
            <a:spLocks noGrp="1"/>
          </p:cNvSpPr>
          <p:nvPr>
            <p:custDataLst>
              <p:tags r:id="rId29"/>
            </p:custDataLst>
          </p:nvPr>
        </p:nvSpPr>
        <p:spPr bwMode="auto">
          <a:xfrm>
            <a:off x="11198225" y="1776413"/>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161422C-627A-41B6-BD21-2B76FC96F1A2}" type="datetime'''''''''''''J''''''''''''''''''''''''''an'''''''''''''''''''''">
              <a:rPr lang="en-US" altLang="en-US" sz="1400" b="1" smtClean="0"/>
              <a:pPr marL="0" lvl="0" indent="0">
                <a:spcBef>
                  <a:spcPct val="0"/>
                </a:spcBef>
                <a:spcAft>
                  <a:spcPct val="0"/>
                </a:spcAft>
                <a:buNone/>
              </a:pPr>
              <a:t>Jan</a:t>
            </a:fld>
            <a:endParaRPr lang="en-US" sz="1400" b="1"/>
          </a:p>
        </p:txBody>
      </p:sp>
      <p:cxnSp>
        <p:nvCxnSpPr>
          <p:cNvPr id="70" name="Straight Connector 69">
            <a:extLst>
              <a:ext uri="{FF2B5EF4-FFF2-40B4-BE49-F238E27FC236}">
                <a16:creationId xmlns:a16="http://schemas.microsoft.com/office/drawing/2014/main" id="{15D95441-5CA5-429F-8887-A9AC213454C0}"/>
              </a:ext>
            </a:extLst>
          </p:cNvPr>
          <p:cNvCxnSpPr/>
          <p:nvPr>
            <p:custDataLst>
              <p:tags r:id="rId30"/>
            </p:custDataLst>
          </p:nvPr>
        </p:nvCxnSpPr>
        <p:spPr bwMode="auto">
          <a:xfrm flipH="1">
            <a:off x="1209675" y="1776413"/>
            <a:ext cx="48021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ED24CC6-8F55-0826-A1E2-3EA10E6BB2FC}"/>
              </a:ext>
            </a:extLst>
          </p:cNvPr>
          <p:cNvCxnSpPr/>
          <p:nvPr>
            <p:custDataLst>
              <p:tags r:id="rId31"/>
            </p:custDataLst>
          </p:nvPr>
        </p:nvCxnSpPr>
        <p:spPr bwMode="auto">
          <a:xfrm flipH="1">
            <a:off x="5956300" y="1776413"/>
            <a:ext cx="5241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2FBBAB1-B226-97AD-8D2F-CEEE5DE67541}"/>
              </a:ext>
            </a:extLst>
          </p:cNvPr>
          <p:cNvCxnSpPr/>
          <p:nvPr>
            <p:custDataLst>
              <p:tags r:id="rId32"/>
            </p:custDataLst>
          </p:nvPr>
        </p:nvCxnSpPr>
        <p:spPr bwMode="auto">
          <a:xfrm flipH="1">
            <a:off x="11142663" y="1776413"/>
            <a:ext cx="4953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AD711FD-1D49-4D23-0401-A0D6D29A5CCE}"/>
              </a:ext>
            </a:extLst>
          </p:cNvPr>
          <p:cNvCxnSpPr/>
          <p:nvPr>
            <p:custDataLst>
              <p:tags r:id="rId33"/>
            </p:custDataLst>
          </p:nvPr>
        </p:nvCxnSpPr>
        <p:spPr bwMode="auto">
          <a:xfrm>
            <a:off x="116379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D406669-B395-4416-BB73-CC34760331ED}"/>
              </a:ext>
            </a:extLst>
          </p:cNvPr>
          <p:cNvCxnSpPr/>
          <p:nvPr>
            <p:custDataLst>
              <p:tags r:id="rId34"/>
            </p:custDataLst>
          </p:nvPr>
        </p:nvCxnSpPr>
        <p:spPr bwMode="auto">
          <a:xfrm>
            <a:off x="1265238"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8B37F0E6-C843-AAED-8DCD-E5EF6CB58F73}"/>
              </a:ext>
            </a:extLst>
          </p:cNvPr>
          <p:cNvCxnSpPr/>
          <p:nvPr>
            <p:custDataLst>
              <p:tags r:id="rId35"/>
            </p:custDataLst>
          </p:nvPr>
        </p:nvCxnSpPr>
        <p:spPr bwMode="auto">
          <a:xfrm>
            <a:off x="60118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BA709CC-C9E7-0968-EED8-87C5B135511C}"/>
              </a:ext>
            </a:extLst>
          </p:cNvPr>
          <p:cNvCxnSpPr/>
          <p:nvPr>
            <p:custDataLst>
              <p:tags r:id="rId36"/>
            </p:custDataLst>
          </p:nvPr>
        </p:nvCxnSpPr>
        <p:spPr bwMode="auto">
          <a:xfrm>
            <a:off x="11198225" y="2052638"/>
            <a:ext cx="0" cy="3525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41C52CA-87AC-235C-6CB5-B72591B27330}"/>
              </a:ext>
            </a:extLst>
          </p:cNvPr>
          <p:cNvCxnSpPr/>
          <p:nvPr>
            <p:custDataLst>
              <p:tags r:id="rId37"/>
            </p:custDataLst>
          </p:nvPr>
        </p:nvCxnSpPr>
        <p:spPr bwMode="auto">
          <a:xfrm>
            <a:off x="64516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0D529BC-DF6E-C1B3-118E-C52578530611}"/>
              </a:ext>
            </a:extLst>
          </p:cNvPr>
          <p:cNvCxnSpPr/>
          <p:nvPr>
            <p:custDataLst>
              <p:tags r:id="rId38"/>
            </p:custDataLst>
          </p:nvPr>
        </p:nvCxnSpPr>
        <p:spPr bwMode="auto">
          <a:xfrm>
            <a:off x="85836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99D52A53-EEA8-2631-2DC8-44BA82B43FDB}"/>
              </a:ext>
            </a:extLst>
          </p:cNvPr>
          <p:cNvCxnSpPr/>
          <p:nvPr>
            <p:custDataLst>
              <p:tags r:id="rId39"/>
            </p:custDataLst>
          </p:nvPr>
        </p:nvCxnSpPr>
        <p:spPr bwMode="auto">
          <a:xfrm>
            <a:off x="7716838"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B50586AF-5245-A135-4377-9BC643BC1881}"/>
              </a:ext>
            </a:extLst>
          </p:cNvPr>
          <p:cNvCxnSpPr/>
          <p:nvPr>
            <p:custDataLst>
              <p:tags r:id="rId40"/>
            </p:custDataLst>
          </p:nvPr>
        </p:nvCxnSpPr>
        <p:spPr bwMode="auto">
          <a:xfrm>
            <a:off x="470376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D11A21A-FD92-753E-2BCC-54128032D773}"/>
              </a:ext>
            </a:extLst>
          </p:cNvPr>
          <p:cNvCxnSpPr/>
          <p:nvPr>
            <p:custDataLst>
              <p:tags r:id="rId41"/>
            </p:custDataLst>
          </p:nvPr>
        </p:nvCxnSpPr>
        <p:spPr bwMode="auto">
          <a:xfrm>
            <a:off x="10331450" y="4132263"/>
            <a:ext cx="0" cy="1446212"/>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D2A750D-1B94-0112-9D48-FF8A9C071277}"/>
              </a:ext>
            </a:extLst>
          </p:cNvPr>
          <p:cNvCxnSpPr/>
          <p:nvPr>
            <p:custDataLst>
              <p:tags r:id="rId42"/>
            </p:custDataLst>
          </p:nvPr>
        </p:nvCxnSpPr>
        <p:spPr bwMode="auto">
          <a:xfrm>
            <a:off x="10756900" y="3856038"/>
            <a:ext cx="0" cy="1722437"/>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E98F2F56-0479-E1CE-FB07-CCBB707CEBEA}"/>
              </a:ext>
            </a:extLst>
          </p:cNvPr>
          <p:cNvCxnSpPr/>
          <p:nvPr>
            <p:custDataLst>
              <p:tags r:id="rId43"/>
            </p:custDataLst>
          </p:nvPr>
        </p:nvCxnSpPr>
        <p:spPr bwMode="auto">
          <a:xfrm>
            <a:off x="166370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10CA61B-6129-AEDE-ADBC-C8AF48E16771}"/>
              </a:ext>
            </a:extLst>
          </p:cNvPr>
          <p:cNvCxnSpPr/>
          <p:nvPr>
            <p:custDataLst>
              <p:tags r:id="rId44"/>
            </p:custDataLst>
          </p:nvPr>
        </p:nvCxnSpPr>
        <p:spPr bwMode="auto">
          <a:xfrm>
            <a:off x="21034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A346A28-747E-2F91-D518-CD9BED12B735}"/>
              </a:ext>
            </a:extLst>
          </p:cNvPr>
          <p:cNvCxnSpPr/>
          <p:nvPr>
            <p:custDataLst>
              <p:tags r:id="rId45"/>
            </p:custDataLst>
          </p:nvPr>
        </p:nvCxnSpPr>
        <p:spPr bwMode="auto">
          <a:xfrm>
            <a:off x="25304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FD5F2C2-22F8-157C-63EB-C583566B4624}"/>
              </a:ext>
            </a:extLst>
          </p:cNvPr>
          <p:cNvCxnSpPr/>
          <p:nvPr>
            <p:custDataLst>
              <p:tags r:id="rId46"/>
            </p:custDataLst>
          </p:nvPr>
        </p:nvCxnSpPr>
        <p:spPr bwMode="auto">
          <a:xfrm>
            <a:off x="29702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C97456-37D3-6741-6930-AFC54850F926}"/>
              </a:ext>
            </a:extLst>
          </p:cNvPr>
          <p:cNvCxnSpPr/>
          <p:nvPr>
            <p:custDataLst>
              <p:tags r:id="rId47"/>
            </p:custDataLst>
          </p:nvPr>
        </p:nvCxnSpPr>
        <p:spPr bwMode="auto">
          <a:xfrm>
            <a:off x="339725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3C26C336-0071-4A79-F555-AA125B93D3AE}"/>
              </a:ext>
            </a:extLst>
          </p:cNvPr>
          <p:cNvCxnSpPr/>
          <p:nvPr>
            <p:custDataLst>
              <p:tags r:id="rId48"/>
            </p:custDataLst>
          </p:nvPr>
        </p:nvCxnSpPr>
        <p:spPr bwMode="auto">
          <a:xfrm>
            <a:off x="38369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FBD59AE-BF5A-D3A6-558D-1F5C4A9E259E}"/>
              </a:ext>
            </a:extLst>
          </p:cNvPr>
          <p:cNvCxnSpPr/>
          <p:nvPr>
            <p:custDataLst>
              <p:tags r:id="rId49"/>
            </p:custDataLst>
          </p:nvPr>
        </p:nvCxnSpPr>
        <p:spPr bwMode="auto">
          <a:xfrm>
            <a:off x="42783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A36EDA-530A-3BFF-0A7B-40DEE993D519}"/>
              </a:ext>
            </a:extLst>
          </p:cNvPr>
          <p:cNvCxnSpPr/>
          <p:nvPr>
            <p:custDataLst>
              <p:tags r:id="rId50"/>
            </p:custDataLst>
          </p:nvPr>
        </p:nvCxnSpPr>
        <p:spPr bwMode="auto">
          <a:xfrm>
            <a:off x="51450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C699BD8-C09D-6ED0-3123-6289D3EA85F5}"/>
              </a:ext>
            </a:extLst>
          </p:cNvPr>
          <p:cNvCxnSpPr/>
          <p:nvPr>
            <p:custDataLst>
              <p:tags r:id="rId51"/>
            </p:custDataLst>
          </p:nvPr>
        </p:nvCxnSpPr>
        <p:spPr bwMode="auto">
          <a:xfrm>
            <a:off x="55705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F47E9793-2627-F614-FCF6-D4A44E8AC9E4}"/>
              </a:ext>
            </a:extLst>
          </p:cNvPr>
          <p:cNvCxnSpPr/>
          <p:nvPr>
            <p:custDataLst>
              <p:tags r:id="rId52"/>
            </p:custDataLst>
          </p:nvPr>
        </p:nvCxnSpPr>
        <p:spPr bwMode="auto">
          <a:xfrm>
            <a:off x="64516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7E648BB0-04D8-4BC0-B558-066776BB5A39}"/>
              </a:ext>
            </a:extLst>
          </p:cNvPr>
          <p:cNvCxnSpPr/>
          <p:nvPr>
            <p:custDataLst>
              <p:tags r:id="rId53"/>
            </p:custDataLst>
          </p:nvPr>
        </p:nvCxnSpPr>
        <p:spPr bwMode="auto">
          <a:xfrm>
            <a:off x="6850063"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6BFC792-7105-0451-E424-F705648785A7}"/>
              </a:ext>
            </a:extLst>
          </p:cNvPr>
          <p:cNvCxnSpPr/>
          <p:nvPr>
            <p:custDataLst>
              <p:tags r:id="rId54"/>
            </p:custDataLst>
          </p:nvPr>
        </p:nvCxnSpPr>
        <p:spPr bwMode="auto">
          <a:xfrm>
            <a:off x="6850063"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84B6EA66-1DFD-0131-6076-9CC0A3A3DDD6}"/>
              </a:ext>
            </a:extLst>
          </p:cNvPr>
          <p:cNvCxnSpPr/>
          <p:nvPr>
            <p:custDataLst>
              <p:tags r:id="rId55"/>
            </p:custDataLst>
          </p:nvPr>
        </p:nvCxnSpPr>
        <p:spPr bwMode="auto">
          <a:xfrm>
            <a:off x="72898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3874F833-8CB7-05C3-0D77-E17A3D9A1E93}"/>
              </a:ext>
            </a:extLst>
          </p:cNvPr>
          <p:cNvCxnSpPr/>
          <p:nvPr>
            <p:custDataLst>
              <p:tags r:id="rId56"/>
            </p:custDataLst>
          </p:nvPr>
        </p:nvCxnSpPr>
        <p:spPr bwMode="auto">
          <a:xfrm>
            <a:off x="72898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D9F4873E-51AC-F30E-5CD0-9C02CB3AB46F}"/>
              </a:ext>
            </a:extLst>
          </p:cNvPr>
          <p:cNvCxnSpPr/>
          <p:nvPr>
            <p:custDataLst>
              <p:tags r:id="rId57"/>
            </p:custDataLst>
          </p:nvPr>
        </p:nvCxnSpPr>
        <p:spPr bwMode="auto">
          <a:xfrm>
            <a:off x="7716838"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3D4923F-7448-C761-544B-E405541EF0AA}"/>
              </a:ext>
            </a:extLst>
          </p:cNvPr>
          <p:cNvCxnSpPr/>
          <p:nvPr>
            <p:custDataLst>
              <p:tags r:id="rId58"/>
            </p:custDataLst>
          </p:nvPr>
        </p:nvCxnSpPr>
        <p:spPr bwMode="auto">
          <a:xfrm>
            <a:off x="81565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75D5ACF-94C2-FF21-E3F6-A5C9BCBBCD40}"/>
              </a:ext>
            </a:extLst>
          </p:cNvPr>
          <p:cNvCxnSpPr/>
          <p:nvPr>
            <p:custDataLst>
              <p:tags r:id="rId59"/>
            </p:custDataLst>
          </p:nvPr>
        </p:nvCxnSpPr>
        <p:spPr bwMode="auto">
          <a:xfrm>
            <a:off x="9023350"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D23FCD5-FE3E-8C10-CF17-F66DC1B78C24}"/>
              </a:ext>
            </a:extLst>
          </p:cNvPr>
          <p:cNvCxnSpPr/>
          <p:nvPr>
            <p:custDataLst>
              <p:tags r:id="rId60"/>
            </p:custDataLst>
          </p:nvPr>
        </p:nvCxnSpPr>
        <p:spPr bwMode="auto">
          <a:xfrm>
            <a:off x="9023350"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9257886-BBEF-BBDB-2835-1BD847571B37}"/>
              </a:ext>
            </a:extLst>
          </p:cNvPr>
          <p:cNvCxnSpPr/>
          <p:nvPr>
            <p:custDataLst>
              <p:tags r:id="rId61"/>
            </p:custDataLst>
          </p:nvPr>
        </p:nvCxnSpPr>
        <p:spPr bwMode="auto">
          <a:xfrm>
            <a:off x="946467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C7610F7-C9C3-9682-8DBF-EC255B57029C}"/>
              </a:ext>
            </a:extLst>
          </p:cNvPr>
          <p:cNvCxnSpPr/>
          <p:nvPr>
            <p:custDataLst>
              <p:tags r:id="rId62"/>
            </p:custDataLst>
          </p:nvPr>
        </p:nvCxnSpPr>
        <p:spPr bwMode="auto">
          <a:xfrm>
            <a:off x="946467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D945BF6-1B67-2B4E-6666-BE169EE37401}"/>
              </a:ext>
            </a:extLst>
          </p:cNvPr>
          <p:cNvCxnSpPr/>
          <p:nvPr>
            <p:custDataLst>
              <p:tags r:id="rId63"/>
            </p:custDataLst>
          </p:nvPr>
        </p:nvCxnSpPr>
        <p:spPr bwMode="auto">
          <a:xfrm>
            <a:off x="989012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0BA0DF8-A220-0B67-437E-0F404CF8DD7C}"/>
              </a:ext>
            </a:extLst>
          </p:cNvPr>
          <p:cNvCxnSpPr/>
          <p:nvPr>
            <p:custDataLst>
              <p:tags r:id="rId64"/>
            </p:custDataLst>
          </p:nvPr>
        </p:nvCxnSpPr>
        <p:spPr bwMode="auto">
          <a:xfrm>
            <a:off x="989012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F3135BB-1D63-DAB4-700F-3C112817EE79}"/>
              </a:ext>
            </a:extLst>
          </p:cNvPr>
          <p:cNvCxnSpPr/>
          <p:nvPr>
            <p:custDataLst>
              <p:tags r:id="rId65"/>
            </p:custDataLst>
          </p:nvPr>
        </p:nvCxnSpPr>
        <p:spPr bwMode="auto">
          <a:xfrm>
            <a:off x="10331450" y="2052638"/>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988FBF3-80BE-7239-EF98-D3B227ED329C}"/>
              </a:ext>
            </a:extLst>
          </p:cNvPr>
          <p:cNvCxnSpPr/>
          <p:nvPr>
            <p:custDataLst>
              <p:tags r:id="rId66"/>
            </p:custDataLst>
          </p:nvPr>
        </p:nvCxnSpPr>
        <p:spPr bwMode="auto">
          <a:xfrm>
            <a:off x="10756900" y="2052639"/>
            <a:ext cx="0" cy="1724025"/>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450FC1D-1A31-948C-E159-3D1F76BF61DA}"/>
              </a:ext>
            </a:extLst>
          </p:cNvPr>
          <p:cNvCxnSpPr/>
          <p:nvPr>
            <p:custDataLst>
              <p:tags r:id="rId67"/>
            </p:custDataLst>
          </p:nvPr>
        </p:nvCxnSpPr>
        <p:spPr bwMode="auto">
          <a:xfrm>
            <a:off x="554038" y="440372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D52CD9A9-78D2-0749-8F53-FC1894FDC07F}"/>
              </a:ext>
            </a:extLst>
          </p:cNvPr>
          <p:cNvCxnSpPr/>
          <p:nvPr>
            <p:custDataLst>
              <p:tags r:id="rId68"/>
            </p:custDataLst>
          </p:nvPr>
        </p:nvCxnSpPr>
        <p:spPr bwMode="auto">
          <a:xfrm>
            <a:off x="554038" y="322897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706AC74-1517-C43B-1071-5969C19588D1}"/>
              </a:ext>
            </a:extLst>
          </p:cNvPr>
          <p:cNvCxnSpPr/>
          <p:nvPr>
            <p:custDataLst>
              <p:tags r:id="rId69"/>
            </p:custDataLst>
          </p:nvPr>
        </p:nvCxnSpPr>
        <p:spPr bwMode="auto">
          <a:xfrm>
            <a:off x="554038" y="5578475"/>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ADCEDFA-C753-B1B3-09CC-B2F90DA431B4}"/>
              </a:ext>
            </a:extLst>
          </p:cNvPr>
          <p:cNvCxnSpPr/>
          <p:nvPr>
            <p:custDataLst>
              <p:tags r:id="rId70"/>
            </p:custDataLst>
          </p:nvPr>
        </p:nvCxnSpPr>
        <p:spPr bwMode="auto">
          <a:xfrm>
            <a:off x="554038" y="2052638"/>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Text Placeholder 57">
            <a:extLst>
              <a:ext uri="{FF2B5EF4-FFF2-40B4-BE49-F238E27FC236}">
                <a16:creationId xmlns:a16="http://schemas.microsoft.com/office/drawing/2014/main" id="{C58FEE09-D8B4-15AC-5637-A3B6FAD02180}"/>
              </a:ext>
            </a:extLst>
          </p:cNvPr>
          <p:cNvSpPr>
            <a:spLocks noGrp="1"/>
          </p:cNvSpPr>
          <p:nvPr>
            <p:custDataLst>
              <p:tags r:id="rId71"/>
            </p:custDataLst>
          </p:nvPr>
        </p:nvSpPr>
        <p:spPr bwMode="auto">
          <a:xfrm>
            <a:off x="6335713" y="2325688"/>
            <a:ext cx="1820863" cy="630238"/>
          </a:xfrm>
          <a:prstGeom prst="chevron">
            <a:avLst>
              <a:gd name="adj" fmla="val 18136"/>
            </a:avLst>
          </a:prstGeom>
          <a:noFill/>
          <a:ln w="9525" cmpd="sng" algn="ctr">
            <a:solidFill>
              <a:schemeClr val="accent1"/>
            </a:solidFill>
            <a:prstDash val="dash"/>
          </a:ln>
          <a:effectLst/>
          <a:extLst>
            <a:ext uri="{909E8E84-426E-40DD-AFC4-6F175D3DCCD1}">
              <a14:hiddenFill xmlns:a14="http://schemas.microsoft.com/office/drawing/2010/main">
                <a:solidFill>
                  <a:schemeClr val="accent1"/>
                </a:solidFill>
              </a14:hiddenFill>
            </a:ext>
          </a:extLst>
        </p:spPr>
        <p:txBody>
          <a:bodyPr vert="horz" wrap="square" lIns="63500" tIns="45720" rIns="65088"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224" name="Text Placeholder 57">
            <a:extLst>
              <a:ext uri="{FF2B5EF4-FFF2-40B4-BE49-F238E27FC236}">
                <a16:creationId xmlns:a16="http://schemas.microsoft.com/office/drawing/2014/main" id="{FE6E050B-5F2B-A12E-C92C-32E9B9B11CE7}"/>
              </a:ext>
            </a:extLst>
          </p:cNvPr>
          <p:cNvSpPr>
            <a:spLocks noGrp="1"/>
          </p:cNvSpPr>
          <p:nvPr>
            <p:custDataLst>
              <p:tags r:id="rId72"/>
            </p:custDataLst>
          </p:nvPr>
        </p:nvSpPr>
        <p:spPr bwMode="auto">
          <a:xfrm>
            <a:off x="8907463" y="3502025"/>
            <a:ext cx="1863725" cy="630238"/>
          </a:xfrm>
          <a:prstGeom prst="chevron">
            <a:avLst>
              <a:gd name="adj" fmla="val 18136"/>
            </a:avLst>
          </a:prstGeom>
          <a:noFill/>
          <a:ln w="9525" cmpd="sng" algn="ctr">
            <a:solidFill>
              <a:schemeClr val="accent1"/>
            </a:solidFill>
            <a:prstDash val="dash"/>
          </a:ln>
          <a:effectLst/>
        </p:spPr>
        <p:txBody>
          <a:bodyPr vert="horz" wrap="square" lIns="85725" tIns="45720" rIns="85725"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195" name="Text Placeholder 57">
            <a:extLst>
              <a:ext uri="{FF2B5EF4-FFF2-40B4-BE49-F238E27FC236}">
                <a16:creationId xmlns:a16="http://schemas.microsoft.com/office/drawing/2014/main" id="{11A2FA03-C4DE-BECE-9C8B-E607267BBB35}"/>
              </a:ext>
            </a:extLst>
          </p:cNvPr>
          <p:cNvSpPr>
            <a:spLocks noGrp="1"/>
          </p:cNvSpPr>
          <p:nvPr>
            <p:custDataLst>
              <p:tags r:id="rId73"/>
            </p:custDataLst>
          </p:nvPr>
        </p:nvSpPr>
        <p:spPr bwMode="auto">
          <a:xfrm>
            <a:off x="3836988" y="2325688"/>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7" name="Text Placeholder 57">
            <a:extLst>
              <a:ext uri="{FF2B5EF4-FFF2-40B4-BE49-F238E27FC236}">
                <a16:creationId xmlns:a16="http://schemas.microsoft.com/office/drawing/2014/main" id="{92DD16BC-C824-976D-D2C5-93C9D88A2FB7}"/>
              </a:ext>
            </a:extLst>
          </p:cNvPr>
          <p:cNvSpPr>
            <a:spLocks noGrp="1"/>
          </p:cNvSpPr>
          <p:nvPr>
            <p:custDataLst>
              <p:tags r:id="rId74"/>
            </p:custDataLst>
          </p:nvPr>
        </p:nvSpPr>
        <p:spPr bwMode="auto">
          <a:xfrm>
            <a:off x="9009063" y="4676775"/>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6" name="Text Placeholder 57">
            <a:extLst>
              <a:ext uri="{FF2B5EF4-FFF2-40B4-BE49-F238E27FC236}">
                <a16:creationId xmlns:a16="http://schemas.microsoft.com/office/drawing/2014/main" id="{1193FF5D-7013-F406-949E-2CE91AA4E542}"/>
              </a:ext>
            </a:extLst>
          </p:cNvPr>
          <p:cNvSpPr>
            <a:spLocks noGrp="1"/>
          </p:cNvSpPr>
          <p:nvPr>
            <p:custDataLst>
              <p:tags r:id="rId75"/>
            </p:custDataLst>
          </p:nvPr>
        </p:nvSpPr>
        <p:spPr bwMode="auto">
          <a:xfrm>
            <a:off x="6451600" y="3502025"/>
            <a:ext cx="2571750"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99" name="Isosceles Triangle 98">
            <a:extLst>
              <a:ext uri="{FF2B5EF4-FFF2-40B4-BE49-F238E27FC236}">
                <a16:creationId xmlns:a16="http://schemas.microsoft.com/office/drawing/2014/main" id="{198DF951-BD29-9FB2-AEF3-7E41D966335E}"/>
              </a:ext>
            </a:extLst>
          </p:cNvPr>
          <p:cNvSpPr/>
          <p:nvPr>
            <p:custDataLst>
              <p:tags r:id="rId76"/>
            </p:custDataLst>
          </p:nvPr>
        </p:nvSpPr>
        <p:spPr bwMode="gray">
          <a:xfrm>
            <a:off x="3748088" y="5643563"/>
            <a:ext cx="177800" cy="177800"/>
          </a:xfrm>
          <a:prstGeom prst="triangle">
            <a:avLst/>
          </a:prstGeom>
          <a:solidFill>
            <a:schemeClr val="accent1"/>
          </a:solidFill>
          <a:ln w="9525" cmpd="sng"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57">
            <a:extLst>
              <a:ext uri="{FF2B5EF4-FFF2-40B4-BE49-F238E27FC236}">
                <a16:creationId xmlns:a16="http://schemas.microsoft.com/office/drawing/2014/main" id="{F77D9759-B79A-C1DE-3C40-EB03780B8C8D}"/>
              </a:ext>
            </a:extLst>
          </p:cNvPr>
          <p:cNvSpPr>
            <a:spLocks noGrp="1"/>
          </p:cNvSpPr>
          <p:nvPr>
            <p:custDataLst>
              <p:tags r:id="rId77"/>
            </p:custDataLst>
          </p:nvPr>
        </p:nvSpPr>
        <p:spPr bwMode="auto">
          <a:xfrm>
            <a:off x="2882900" y="5843588"/>
            <a:ext cx="1909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sz="1100"/>
              <a:t>Batch Study process going live</a:t>
            </a:r>
            <a:endParaRPr lang="en-US" sz="1400"/>
          </a:p>
        </p:txBody>
      </p:sp>
      <p:sp>
        <p:nvSpPr>
          <p:cNvPr id="7" name="Text Placeholder 57">
            <a:extLst>
              <a:ext uri="{FF2B5EF4-FFF2-40B4-BE49-F238E27FC236}">
                <a16:creationId xmlns:a16="http://schemas.microsoft.com/office/drawing/2014/main" id="{26CA97C4-FB99-477F-F200-BD28701E9D64}"/>
              </a:ext>
            </a:extLst>
          </p:cNvPr>
          <p:cNvSpPr>
            <a:spLocks noGrp="1"/>
          </p:cNvSpPr>
          <p:nvPr>
            <p:custDataLst>
              <p:tags r:id="rId78"/>
            </p:custDataLst>
          </p:nvPr>
        </p:nvSpPr>
        <p:spPr bwMode="auto">
          <a:xfrm>
            <a:off x="554038" y="253365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625250A0-17FA-491A-89AE-D4EE2322BC14}" type="datetime'''''''''''B''''a''''''''''''''''t''''''''c''''h'''''' 0'">
              <a:rPr lang="en-US" altLang="en-US" sz="1400" smtClean="0"/>
              <a:pPr marL="0" lvl="0" indent="0">
                <a:spcBef>
                  <a:spcPct val="0"/>
                </a:spcBef>
                <a:spcAft>
                  <a:spcPct val="0"/>
                </a:spcAft>
                <a:buNone/>
              </a:pPr>
              <a:t>Batch 0</a:t>
            </a:fld>
            <a:endParaRPr lang="en-US" sz="1400"/>
          </a:p>
        </p:txBody>
      </p:sp>
      <p:sp>
        <p:nvSpPr>
          <p:cNvPr id="13" name="Text Placeholder 57">
            <a:extLst>
              <a:ext uri="{FF2B5EF4-FFF2-40B4-BE49-F238E27FC236}">
                <a16:creationId xmlns:a16="http://schemas.microsoft.com/office/drawing/2014/main" id="{C0D6AF10-0D50-70D8-0F91-26A882CC5D6F}"/>
              </a:ext>
            </a:extLst>
          </p:cNvPr>
          <p:cNvSpPr>
            <a:spLocks noGrp="1"/>
          </p:cNvSpPr>
          <p:nvPr>
            <p:custDataLst>
              <p:tags r:id="rId79"/>
            </p:custDataLst>
          </p:nvPr>
        </p:nvSpPr>
        <p:spPr bwMode="auto">
          <a:xfrm>
            <a:off x="554038" y="1808163"/>
            <a:ext cx="639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9A1A8D-EA8E-4385-B0CF-F373CCA9729C}" type="datetime'''''A''''''''c''''''''''ti''''''v''i''t''''y'''">
              <a:rPr lang="en-US" altLang="en-US" sz="1400" b="1" smtClean="0">
                <a:effectLst/>
              </a:rPr>
              <a:pPr marL="0" lvl="0" indent="0">
                <a:spcBef>
                  <a:spcPct val="0"/>
                </a:spcBef>
                <a:spcAft>
                  <a:spcPct val="0"/>
                </a:spcAft>
                <a:buNone/>
              </a:pPr>
              <a:t>Activity</a:t>
            </a:fld>
            <a:endParaRPr lang="en-US" sz="1400" b="1"/>
          </a:p>
        </p:txBody>
      </p:sp>
      <p:sp>
        <p:nvSpPr>
          <p:cNvPr id="8" name="Text Placeholder 57">
            <a:extLst>
              <a:ext uri="{FF2B5EF4-FFF2-40B4-BE49-F238E27FC236}">
                <a16:creationId xmlns:a16="http://schemas.microsoft.com/office/drawing/2014/main" id="{3C3A3C07-8FD9-A92B-4030-8E4FC098EAB2}"/>
              </a:ext>
            </a:extLst>
          </p:cNvPr>
          <p:cNvSpPr>
            <a:spLocks noGrp="1"/>
          </p:cNvSpPr>
          <p:nvPr>
            <p:custDataLst>
              <p:tags r:id="rId80"/>
            </p:custDataLst>
          </p:nvPr>
        </p:nvSpPr>
        <p:spPr bwMode="auto">
          <a:xfrm>
            <a:off x="554038" y="370998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4CDD4F4-F125-4AEF-9657-7CC068A8627E}" type="datetime'''''B''''''at''''''''''''''''''''''''''''''''''''''''c''''h 1'">
              <a:rPr lang="en-US" altLang="en-US" sz="1400" smtClean="0"/>
              <a:pPr marL="0" lvl="0" indent="0">
                <a:spcBef>
                  <a:spcPct val="0"/>
                </a:spcBef>
                <a:spcAft>
                  <a:spcPct val="0"/>
                </a:spcAft>
                <a:buNone/>
              </a:pPr>
              <a:t>Batch 1</a:t>
            </a:fld>
            <a:endParaRPr lang="en-US" sz="1400"/>
          </a:p>
        </p:txBody>
      </p:sp>
      <p:sp>
        <p:nvSpPr>
          <p:cNvPr id="9" name="Text Placeholder 57">
            <a:extLst>
              <a:ext uri="{FF2B5EF4-FFF2-40B4-BE49-F238E27FC236}">
                <a16:creationId xmlns:a16="http://schemas.microsoft.com/office/drawing/2014/main" id="{50362201-28E7-CCDA-E83A-C433C9D95A1F}"/>
              </a:ext>
            </a:extLst>
          </p:cNvPr>
          <p:cNvSpPr>
            <a:spLocks noGrp="1"/>
          </p:cNvSpPr>
          <p:nvPr>
            <p:custDataLst>
              <p:tags r:id="rId81"/>
            </p:custDataLst>
          </p:nvPr>
        </p:nvSpPr>
        <p:spPr bwMode="auto">
          <a:xfrm>
            <a:off x="554038" y="488473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28F5F52F-76ED-40EC-97E3-019D2DFBCF0D}" type="datetime'''''Ba''''''''''''''''''''''tch'''''' ''''''''''''''2'''">
              <a:rPr lang="en-US" altLang="en-US" sz="1400" smtClean="0"/>
              <a:pPr marL="0" lvl="0" indent="0">
                <a:spcBef>
                  <a:spcPct val="0"/>
                </a:spcBef>
                <a:spcAft>
                  <a:spcPct val="0"/>
                </a:spcAft>
                <a:buNone/>
              </a:pPr>
              <a:t>Batch 2</a:t>
            </a:fld>
            <a:endParaRPr lang="en-US" sz="1400"/>
          </a:p>
        </p:txBody>
      </p:sp>
      <p:sp>
        <p:nvSpPr>
          <p:cNvPr id="14" name="Speech Bubble: Rectangle 13">
            <a:extLst>
              <a:ext uri="{FF2B5EF4-FFF2-40B4-BE49-F238E27FC236}">
                <a16:creationId xmlns:a16="http://schemas.microsoft.com/office/drawing/2014/main" id="{4047E552-43A3-9115-A679-E76C9C37B467}"/>
              </a:ext>
            </a:extLst>
          </p:cNvPr>
          <p:cNvSpPr/>
          <p:nvPr/>
        </p:nvSpPr>
        <p:spPr>
          <a:xfrm>
            <a:off x="8430784" y="2139284"/>
            <a:ext cx="2371372" cy="1034279"/>
          </a:xfrm>
          <a:prstGeom prst="wedgeRectCallout">
            <a:avLst>
              <a:gd name="adj1" fmla="val -54442"/>
              <a:gd name="adj2" fmla="val -1994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Following completion of the batch study and confirmation of commitments, ERCOT advances the resulting transmission plan through the RPG process for stakeholder review and governance approval</a:t>
            </a:r>
          </a:p>
        </p:txBody>
      </p:sp>
      <p:grpSp>
        <p:nvGrpSpPr>
          <p:cNvPr id="75" name="Group 74">
            <a:extLst>
              <a:ext uri="{FF2B5EF4-FFF2-40B4-BE49-F238E27FC236}">
                <a16:creationId xmlns:a16="http://schemas.microsoft.com/office/drawing/2014/main" id="{66FC6705-4250-BB77-4BAF-01F22EBFC74A}"/>
              </a:ext>
            </a:extLst>
          </p:cNvPr>
          <p:cNvGrpSpPr/>
          <p:nvPr/>
        </p:nvGrpSpPr>
        <p:grpSpPr>
          <a:xfrm>
            <a:off x="9020712" y="4159250"/>
            <a:ext cx="0" cy="388938"/>
            <a:chOff x="8594632" y="3940175"/>
            <a:chExt cx="0" cy="388938"/>
          </a:xfrm>
        </p:grpSpPr>
        <p:cxnSp>
          <p:nvCxnSpPr>
            <p:cNvPr id="247" name="LineBasicVerticalDefault 244">
              <a:extLst>
                <a:ext uri="{FF2B5EF4-FFF2-40B4-BE49-F238E27FC236}">
                  <a16:creationId xmlns:a16="http://schemas.microsoft.com/office/drawing/2014/main" id="{2C45402E-1712-2C2A-DED2-ECE4E886AA08}"/>
                </a:ext>
              </a:extLst>
            </p:cNvPr>
            <p:cNvCxnSpPr>
              <a:cxnSpLocks/>
            </p:cNvCxnSpPr>
            <p:nvPr>
              <p:custDataLst>
                <p:tags r:id="rId84"/>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LineBasicVerticalDefault 241">
              <a:extLst>
                <a:ext uri="{FF2B5EF4-FFF2-40B4-BE49-F238E27FC236}">
                  <a16:creationId xmlns:a16="http://schemas.microsoft.com/office/drawing/2014/main" id="{64B0CE47-56F7-0246-D141-53E02CE482C6}"/>
                </a:ext>
              </a:extLst>
            </p:cNvPr>
            <p:cNvCxnSpPr>
              <a:cxnSpLocks/>
            </p:cNvCxnSpPr>
            <p:nvPr>
              <p:custDataLst>
                <p:tags r:id="rId85"/>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271F6674-E849-1F8A-A38D-1FED0FD029C9}"/>
              </a:ext>
            </a:extLst>
          </p:cNvPr>
          <p:cNvGrpSpPr/>
          <p:nvPr/>
        </p:nvGrpSpPr>
        <p:grpSpPr>
          <a:xfrm>
            <a:off x="6460735" y="3000382"/>
            <a:ext cx="0" cy="427832"/>
            <a:chOff x="8594632" y="3940175"/>
            <a:chExt cx="0" cy="388938"/>
          </a:xfrm>
        </p:grpSpPr>
        <p:cxnSp>
          <p:nvCxnSpPr>
            <p:cNvPr id="78" name="LineBasicVerticalDefault 244">
              <a:extLst>
                <a:ext uri="{FF2B5EF4-FFF2-40B4-BE49-F238E27FC236}">
                  <a16:creationId xmlns:a16="http://schemas.microsoft.com/office/drawing/2014/main" id="{5DAA019C-18EE-15C7-C767-F021120F4718}"/>
                </a:ext>
              </a:extLst>
            </p:cNvPr>
            <p:cNvCxnSpPr>
              <a:cxnSpLocks/>
            </p:cNvCxnSpPr>
            <p:nvPr>
              <p:custDataLst>
                <p:tags r:id="rId82"/>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LineBasicVerticalDefault 241">
              <a:extLst>
                <a:ext uri="{FF2B5EF4-FFF2-40B4-BE49-F238E27FC236}">
                  <a16:creationId xmlns:a16="http://schemas.microsoft.com/office/drawing/2014/main" id="{A05191E7-2674-1248-3B96-CCB20B967F76}"/>
                </a:ext>
              </a:extLst>
            </p:cNvPr>
            <p:cNvCxnSpPr>
              <a:cxnSpLocks/>
            </p:cNvCxnSpPr>
            <p:nvPr>
              <p:custDataLst>
                <p:tags r:id="rId83"/>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189C30CA-1884-2635-3188-1B68F79079F1}"/>
              </a:ext>
            </a:extLst>
          </p:cNvPr>
          <p:cNvSpPr/>
          <p:nvPr/>
        </p:nvSpPr>
        <p:spPr>
          <a:xfrm>
            <a:off x="1265236" y="2052638"/>
            <a:ext cx="2563810" cy="3481387"/>
          </a:xfrm>
          <a:prstGeom prst="rect">
            <a:avLst/>
          </a:prstGeom>
          <a:solidFill>
            <a:srgbClr val="E6EB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peech Bubble: Rectangle 95">
            <a:extLst>
              <a:ext uri="{FF2B5EF4-FFF2-40B4-BE49-F238E27FC236}">
                <a16:creationId xmlns:a16="http://schemas.microsoft.com/office/drawing/2014/main" id="{26FF7C58-C8FF-0617-04DF-3EECCE21DF20}"/>
              </a:ext>
            </a:extLst>
          </p:cNvPr>
          <p:cNvSpPr/>
          <p:nvPr/>
        </p:nvSpPr>
        <p:spPr>
          <a:xfrm>
            <a:off x="3791480" y="3157082"/>
            <a:ext cx="2371372" cy="940254"/>
          </a:xfrm>
          <a:prstGeom prst="wedgeRectCallout">
            <a:avLst>
              <a:gd name="adj1" fmla="val 57772"/>
              <a:gd name="adj2" fmla="val -26505"/>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A new batch begins every six months, ensuring predictable decision cycles without processing gaps and building on upgrades approved in prior cycles</a:t>
            </a:r>
            <a:endParaRPr lang="en-US" sz="1000">
              <a:solidFill>
                <a:schemeClr val="tx1"/>
              </a:solidFill>
              <a:cs typeface="Arial"/>
            </a:endParaRPr>
          </a:p>
        </p:txBody>
      </p:sp>
      <p:sp>
        <p:nvSpPr>
          <p:cNvPr id="15" name="Sticker">
            <a:extLst>
              <a:ext uri="{FF2B5EF4-FFF2-40B4-BE49-F238E27FC236}">
                <a16:creationId xmlns:a16="http://schemas.microsoft.com/office/drawing/2014/main" id="{731902FB-82F3-0D88-539F-691B73FFB7FC}"/>
              </a:ext>
            </a:extLst>
          </p:cNvPr>
          <p:cNvSpPr txBox="1"/>
          <p:nvPr/>
        </p:nvSpPr>
        <p:spPr>
          <a:xfrm>
            <a:off x="554736" y="1053002"/>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ILLUSTRATIVE</a:t>
            </a:r>
          </a:p>
        </p:txBody>
      </p:sp>
    </p:spTree>
    <p:extLst>
      <p:ext uri="{BB962C8B-B14F-4D97-AF65-F5344CB8AC3E}">
        <p14:creationId xmlns:p14="http://schemas.microsoft.com/office/powerpoint/2010/main" val="414133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extLst>
              <p:ext uri="{D42A27DB-BD31-4B8C-83A1-F6EECF244321}">
                <p14:modId xmlns:p14="http://schemas.microsoft.com/office/powerpoint/2010/main" val="370344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6" hidden="1">
                        <a:extLst>
                          <a:ext uri="{FF2B5EF4-FFF2-40B4-BE49-F238E27FC236}">
                            <a16:creationId xmlns:a16="http://schemas.microsoft.com/office/drawing/2014/main" id="{BB07DD1A-3F59-F600-8952-C766AB64D1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01A4F1F-87E9-4EF8-403A-09B1DEA40E6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11" name="TextBox 10">
            <a:extLst>
              <a:ext uri="{FF2B5EF4-FFF2-40B4-BE49-F238E27FC236}">
                <a16:creationId xmlns:a16="http://schemas.microsoft.com/office/drawing/2014/main" id="{4AAA9FF8-06B1-CA03-F607-88A0545A46D3}"/>
              </a:ext>
            </a:extLst>
          </p:cNvPr>
          <p:cNvSpPr txBox="1">
            <a:spLocks/>
          </p:cNvSpPr>
          <p:nvPr/>
        </p:nvSpPr>
        <p:spPr>
          <a:xfrm>
            <a:off x="554736" y="2257493"/>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rPr>
              <a:t>Senate Bill 6 and PUC Gating Rules:</a:t>
            </a:r>
            <a:r>
              <a:rPr lang="en-US" sz="2000"/>
              <a:t> Utilize the gating criteria reflected in Project No. 58481 rulemaking to determine which large loads should be confirmed firm and which should be included to be studied in Batch Zero</a:t>
            </a:r>
            <a:endParaRPr lang="de-DE" sz="2000"/>
          </a:p>
        </p:txBody>
      </p:sp>
      <p:sp>
        <p:nvSpPr>
          <p:cNvPr id="13" name="TextBox 12">
            <a:extLst>
              <a:ext uri="{FF2B5EF4-FFF2-40B4-BE49-F238E27FC236}">
                <a16:creationId xmlns:a16="http://schemas.microsoft.com/office/drawing/2014/main" id="{91F21B76-7A5F-0FAA-B75C-8552487AAC12}"/>
              </a:ext>
            </a:extLst>
          </p:cNvPr>
          <p:cNvSpPr txBox="1">
            <a:spLocks/>
          </p:cNvSpPr>
          <p:nvPr/>
        </p:nvSpPr>
        <p:spPr>
          <a:xfrm>
            <a:off x="554736" y="34239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20" name="TextBox 19">
            <a:extLst>
              <a:ext uri="{FF2B5EF4-FFF2-40B4-BE49-F238E27FC236}">
                <a16:creationId xmlns:a16="http://schemas.microsoft.com/office/drawing/2014/main" id="{8CBFA75A-53E6-D97F-F408-29A986DC0062}"/>
              </a:ext>
            </a:extLst>
          </p:cNvPr>
          <p:cNvSpPr txBox="1">
            <a:spLocks/>
          </p:cNvSpPr>
          <p:nvPr/>
        </p:nvSpPr>
        <p:spPr>
          <a:xfrm>
            <a:off x="554736" y="4282684"/>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22" name="TextBox 21">
            <a:extLst>
              <a:ext uri="{FF2B5EF4-FFF2-40B4-BE49-F238E27FC236}">
                <a16:creationId xmlns:a16="http://schemas.microsoft.com/office/drawing/2014/main" id="{38EB916C-EB09-CD34-A4EA-DFC247F9AE50}"/>
              </a:ext>
            </a:extLst>
          </p:cNvPr>
          <p:cNvSpPr txBox="1">
            <a:spLocks/>
          </p:cNvSpPr>
          <p:nvPr/>
        </p:nvSpPr>
        <p:spPr>
          <a:xfrm>
            <a:off x="554736" y="5141394"/>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rgbClr val="FF0000"/>
                </a:solidFill>
                <a:cs typeface="+mn-cs"/>
              </a:rPr>
              <a:t>Reallocate Non-utilized Capacity:</a:t>
            </a:r>
            <a:r>
              <a:rPr lang="en-US" sz="2000">
                <a:solidFill>
                  <a:srgbClr val="FF0000"/>
                </a:solidFill>
                <a:cs typeface="+mn-cs"/>
              </a:rPr>
              <a:t> Release non-utilized large load capacity for use by other loads in accordance with Project No. 58481, new 16 TAC § 25.194</a:t>
            </a:r>
            <a:endParaRPr lang="de-DE" sz="2000">
              <a:solidFill>
                <a:srgbClr val="FF0000"/>
              </a:solidFill>
              <a:cs typeface="+mn-cs"/>
            </a:endParaRPr>
          </a:p>
        </p:txBody>
      </p:sp>
      <p:sp>
        <p:nvSpPr>
          <p:cNvPr id="24" name="TextBox 23">
            <a:extLst>
              <a:ext uri="{FF2B5EF4-FFF2-40B4-BE49-F238E27FC236}">
                <a16:creationId xmlns:a16="http://schemas.microsoft.com/office/drawing/2014/main" id="{9C97DEE9-99D6-EC19-A6B2-3889C82D5070}"/>
              </a:ext>
            </a:extLst>
          </p:cNvPr>
          <p:cNvSpPr txBox="1">
            <a:spLocks/>
          </p:cNvSpPr>
          <p:nvPr/>
        </p:nvSpPr>
        <p:spPr>
          <a:xfrm>
            <a:off x="554736" y="1398786"/>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27" name="Straight Connector 26">
            <a:extLst>
              <a:ext uri="{FF2B5EF4-FFF2-40B4-BE49-F238E27FC236}">
                <a16:creationId xmlns:a16="http://schemas.microsoft.com/office/drawing/2014/main" id="{60E0DDC3-A7A5-5A55-8BC3-6FC9B0C55221}"/>
              </a:ext>
            </a:extLst>
          </p:cNvPr>
          <p:cNvCxnSpPr/>
          <p:nvPr/>
        </p:nvCxnSpPr>
        <p:spPr>
          <a:xfrm>
            <a:off x="554736" y="3302400"/>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53D42F-CBE6-DAE5-DD13-6D68A417BDBE}"/>
              </a:ext>
            </a:extLst>
          </p:cNvPr>
          <p:cNvCxnSpPr/>
          <p:nvPr/>
        </p:nvCxnSpPr>
        <p:spPr>
          <a:xfrm>
            <a:off x="554736" y="41611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97CBDB-CB3B-1215-7DE3-338D20E8D655}"/>
              </a:ext>
            </a:extLst>
          </p:cNvPr>
          <p:cNvCxnSpPr/>
          <p:nvPr/>
        </p:nvCxnSpPr>
        <p:spPr>
          <a:xfrm>
            <a:off x="554736" y="5019814"/>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8EF5A4-881F-D920-95F9-17F3199A5AF7}"/>
              </a:ext>
            </a:extLst>
          </p:cNvPr>
          <p:cNvCxnSpPr/>
          <p:nvPr/>
        </p:nvCxnSpPr>
        <p:spPr>
          <a:xfrm>
            <a:off x="554736" y="2135916"/>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CB0746F-54D2-B264-6366-7972486B3CDB}"/>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
        <p:nvSpPr>
          <p:cNvPr id="4" name="Rectangle 3">
            <a:extLst>
              <a:ext uri="{FF2B5EF4-FFF2-40B4-BE49-F238E27FC236}">
                <a16:creationId xmlns:a16="http://schemas.microsoft.com/office/drawing/2014/main" id="{00F70C4F-C7E3-D65D-E183-C0BBDD2AEB4A}"/>
              </a:ext>
            </a:extLst>
          </p:cNvPr>
          <p:cNvSpPr/>
          <p:nvPr/>
        </p:nvSpPr>
        <p:spPr>
          <a:xfrm>
            <a:off x="554736" y="5019814"/>
            <a:ext cx="11082528" cy="887825"/>
          </a:xfrm>
          <a:prstGeom prst="rect">
            <a:avLst/>
          </a:prstGeom>
          <a:solidFill>
            <a:srgbClr val="FFFFFF">
              <a:alpha val="8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2000" b="1" i="1">
                <a:solidFill>
                  <a:srgbClr val="FF0000"/>
                </a:solidFill>
              </a:rPr>
              <a:t>Section removed</a:t>
            </a:r>
          </a:p>
        </p:txBody>
      </p:sp>
    </p:spTree>
    <p:extLst>
      <p:ext uri="{BB962C8B-B14F-4D97-AF65-F5344CB8AC3E}">
        <p14:creationId xmlns:p14="http://schemas.microsoft.com/office/powerpoint/2010/main" val="4156523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27" imgH="327" progId="TCLayout.ActiveDocument.1">
                  <p:embed/>
                </p:oleObj>
              </mc:Choice>
              <mc:Fallback>
                <p:oleObj name="think-cell Slide" r:id="rId17"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2150741" y="5534554"/>
            <a:ext cx="9222751"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1. See Batch Zero PGRR, Section 9.2.1.1(1)(a)–(b) (Eligibility Criteria for Inclusion as Base Load — Energized Loads)  |  2. See Batch Zero PGRR, Sections 9.2.1.1 and 9.2.1.2 (Initial Energization date thresholds for Batch Zero eligibility)  |  3. See Batch Zero PGRR, Sections 9.2.1.1(1)(c)–(e) and 9.2.1.4 (Base Load eligibility pathways and evaluation of existing studies) |  4. See Batch Zero PGRR, Section 9.2.1.1 (Eligibility criteria for inclusion as base load)  |  5. See Batch Zero PGRR, Section 9.2.1.2(1) (Eligibility Criteria for Inclusion as Load to be Studied and Allocated in Batch Zero)  |  6. See Batch Zero PGRR, Section 9.2.1.1 (Eligibility and modeling for base load)  |  7. See Batch Zero PGRR, Sections 9.2.1.2 and 9.4 (Inclusion as studied load and MW allocation through Batch Zero results)  |  8. See Batch Zero PGRR, Sections 9.2.1.3 and 9.2.2 (Load Not Included in Batch Zero)</a:t>
            </a:r>
          </a:p>
        </p:txBody>
      </p:sp>
      <p:sp>
        <p:nvSpPr>
          <p:cNvPr id="68" name="TextBox 67">
            <a:extLst>
              <a:ext uri="{FF2B5EF4-FFF2-40B4-BE49-F238E27FC236}">
                <a16:creationId xmlns:a16="http://schemas.microsoft.com/office/drawing/2014/main" id="{F25FAD67-54F4-9096-6A30-5C4043D506AB}"/>
              </a:ext>
            </a:extLst>
          </p:cNvPr>
          <p:cNvSpPr txBox="1"/>
          <p:nvPr>
            <p:custDataLst>
              <p:tags r:id="rId4"/>
            </p:custDataLst>
          </p:nvPr>
        </p:nvSpPr>
        <p:spPr>
          <a:xfrm>
            <a:off x="2150741" y="6516937"/>
            <a:ext cx="7548063" cy="15388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Source: PGRR Batch Zero, March 17 2026</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5"/>
            </p:custDataLst>
          </p:nvPr>
        </p:nvSpPr>
        <p:spPr>
          <a:xfrm>
            <a:off x="1612386"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a:t>
            </a:r>
            <a:r>
              <a:rPr lang="en-US" sz="1000">
                <a:solidFill>
                  <a:srgbClr val="FF0000"/>
                </a:solidFill>
              </a:rPr>
              <a:t>already </a:t>
            </a:r>
            <a:r>
              <a:rPr lang="en-US" sz="1000">
                <a:solidFill>
                  <a:schemeClr val="tx1"/>
                </a:solidFill>
              </a:rPr>
              <a:t>achieved Initial Energization?</a:t>
            </a:r>
            <a:r>
              <a:rPr lang="en-US" sz="1000" baseline="30000">
                <a:solidFill>
                  <a:schemeClr val="tx1"/>
                </a:solidFill>
              </a:rPr>
              <a:t>1</a:t>
            </a:r>
            <a:endParaRPr lang="en-US" sz="100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4064822"/>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787823"/>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450186"/>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6</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643533"/>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8</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840904"/>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7</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2177592"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315510"/>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A7068A3-8A3A-F95E-CB30-274837C7E06B}"/>
              </a:ext>
            </a:extLst>
          </p:cNvPr>
          <p:cNvSpPr>
            <a:spLocks/>
          </p:cNvSpPr>
          <p:nvPr>
            <p:custDataLst>
              <p:tags r:id="rId6"/>
            </p:custDataLst>
          </p:nvPr>
        </p:nvSpPr>
        <p:spPr>
          <a:xfrm>
            <a:off x="3323644"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Is the requested Initial Energization date on or before December 31, 2027?</a:t>
            </a:r>
            <a:r>
              <a:rPr lang="en-US" sz="1000" baseline="30000">
                <a:solidFill>
                  <a:schemeClr val="tx1"/>
                </a:solidFill>
              </a:rPr>
              <a:t>2</a:t>
            </a:r>
            <a:endParaRPr lang="en-US" sz="1000">
              <a:solidFill>
                <a:schemeClr val="tx1"/>
              </a:solidFill>
            </a:endParaRPr>
          </a:p>
        </p:txBody>
      </p:sp>
      <p:cxnSp>
        <p:nvCxnSpPr>
          <p:cNvPr id="19" name="Straight Arrow Connector 18">
            <a:extLst>
              <a:ext uri="{FF2B5EF4-FFF2-40B4-BE49-F238E27FC236}">
                <a16:creationId xmlns:a16="http://schemas.microsoft.com/office/drawing/2014/main" id="{408962B2-87E9-947C-1693-C99F8541D1BF}"/>
              </a:ext>
            </a:extLst>
          </p:cNvPr>
          <p:cNvCxnSpPr>
            <a:cxnSpLocks/>
            <a:stCxn id="2" idx="3"/>
            <a:endCxn id="31" idx="1"/>
          </p:cNvCxnSpPr>
          <p:nvPr/>
        </p:nvCxnSpPr>
        <p:spPr>
          <a:xfrm>
            <a:off x="2789776" y="4064823"/>
            <a:ext cx="53386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773405"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7"/>
            </p:custDataLst>
          </p:nvPr>
        </p:nvSpPr>
        <p:spPr>
          <a:xfrm>
            <a:off x="2768445" y="2040602"/>
            <a:ext cx="229440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by the required deadline, either: (</a:t>
            </a:r>
            <a:r>
              <a:rPr lang="en-US" sz="1000" err="1">
                <a:solidFill>
                  <a:schemeClr val="tx1"/>
                </a:solidFill>
              </a:rPr>
              <a:t>i</a:t>
            </a:r>
            <a:r>
              <a:rPr lang="en-US" sz="1000">
                <a:solidFill>
                  <a:schemeClr val="tx1"/>
                </a:solidFill>
              </a:rPr>
              <a:t>) qualify via QSA / interim VRT inclusion and required attestations; OR (ii) have complete and valid studies, an executed Interconnection Agreement, and required development activity?</a:t>
            </a:r>
            <a:r>
              <a:rPr lang="en-US" sz="1000" baseline="30000">
                <a:solidFill>
                  <a:schemeClr val="tx1"/>
                </a:solidFill>
              </a:rPr>
              <a:t>3</a:t>
            </a:r>
            <a:endParaRPr lang="en-US" sz="1000">
              <a:solidFill>
                <a:schemeClr val="tx1"/>
              </a:solidFill>
            </a:endParaRPr>
          </a:p>
        </p:txBody>
      </p:sp>
      <p:sp>
        <p:nvSpPr>
          <p:cNvPr id="48" name="TextBox 47">
            <a:extLst>
              <a:ext uri="{FF2B5EF4-FFF2-40B4-BE49-F238E27FC236}">
                <a16:creationId xmlns:a16="http://schemas.microsoft.com/office/drawing/2014/main" id="{B62C495D-4371-8063-5278-4EBCBC4E6EB4}"/>
              </a:ext>
            </a:extLst>
          </p:cNvPr>
          <p:cNvSpPr txBox="1"/>
          <p:nvPr/>
        </p:nvSpPr>
        <p:spPr>
          <a:xfrm>
            <a:off x="3849059"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8"/>
            </p:custDataLst>
          </p:nvPr>
        </p:nvSpPr>
        <p:spPr>
          <a:xfrm>
            <a:off x="7120952" y="3512659"/>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and met the applicable eligibility criteria for inclusion as load to be studied?</a:t>
            </a:r>
            <a:r>
              <a:rPr lang="en-US" sz="1000" baseline="30000">
                <a:solidFill>
                  <a:schemeClr val="tx1"/>
                </a:solidFill>
              </a:rPr>
              <a:t>5</a:t>
            </a:r>
            <a:endParaRPr lang="en-US" sz="100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9"/>
            </p:custDataLst>
          </p:nvPr>
        </p:nvSpPr>
        <p:spPr>
          <a:xfrm>
            <a:off x="4871923" y="3512659"/>
            <a:ext cx="187814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the eligibility criteria for inclusion as base load (including execution of an Interconnection Agreement)?</a:t>
            </a:r>
            <a:r>
              <a:rPr lang="en-US" sz="1000" baseline="30000">
                <a:solidFill>
                  <a:schemeClr val="tx1"/>
                </a:solidFill>
              </a:rPr>
              <a:t>4</a:t>
            </a:r>
            <a:endParaRPr lang="en-US" sz="1000">
              <a:solidFill>
                <a:schemeClr val="tx1"/>
              </a:solidFill>
            </a:endParaRPr>
          </a:p>
        </p:txBody>
      </p:sp>
      <p:sp>
        <p:nvSpPr>
          <p:cNvPr id="98" name="TextBox 97">
            <a:extLst>
              <a:ext uri="{FF2B5EF4-FFF2-40B4-BE49-F238E27FC236}">
                <a16:creationId xmlns:a16="http://schemas.microsoft.com/office/drawing/2014/main" id="{2ED31C58-8E5E-1DB5-7495-064CE5C6FD91}"/>
              </a:ext>
            </a:extLst>
          </p:cNvPr>
          <p:cNvSpPr txBox="1"/>
          <p:nvPr/>
        </p:nvSpPr>
        <p:spPr>
          <a:xfrm>
            <a:off x="5753224"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8820436" y="3779411"/>
            <a:ext cx="407028" cy="208217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503405" y="1862602"/>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0" name="TextBox 29">
            <a:extLst>
              <a:ext uri="{FF2B5EF4-FFF2-40B4-BE49-F238E27FC236}">
                <a16:creationId xmlns:a16="http://schemas.microsoft.com/office/drawing/2014/main" id="{B115DA40-7CB5-B66E-F59E-6B633EA6B8DE}"/>
              </a:ext>
            </a:extLst>
          </p:cNvPr>
          <p:cNvSpPr txBox="1"/>
          <p:nvPr/>
        </p:nvSpPr>
        <p:spPr>
          <a:xfrm>
            <a:off x="5027538" y="2413573"/>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2" name="TextBox 31">
            <a:extLst>
              <a:ext uri="{FF2B5EF4-FFF2-40B4-BE49-F238E27FC236}">
                <a16:creationId xmlns:a16="http://schemas.microsoft.com/office/drawing/2014/main" id="{B1B59992-B0E7-5735-1084-7D17C1A113A3}"/>
              </a:ext>
            </a:extLst>
          </p:cNvPr>
          <p:cNvSpPr txBox="1"/>
          <p:nvPr/>
        </p:nvSpPr>
        <p:spPr>
          <a:xfrm>
            <a:off x="8840539" y="3807830"/>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7982860" y="4714476"/>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10"/>
            </p:custDataLst>
          </p:nvPr>
        </p:nvSpPr>
        <p:spPr>
          <a:xfrm>
            <a:off x="9955848" y="1355427"/>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11"/>
            </p:custDataLst>
          </p:nvPr>
        </p:nvSpPr>
        <p:spPr>
          <a:xfrm>
            <a:off x="9955848" y="282063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2"/>
            </p:custDataLst>
          </p:nvPr>
        </p:nvSpPr>
        <p:spPr>
          <a:xfrm>
            <a:off x="9955848" y="4544418"/>
            <a:ext cx="230859" cy="230859"/>
          </a:xfrm>
          <a:prstGeom prst="ellipse">
            <a:avLst/>
          </a:prstGeom>
          <a:solidFill>
            <a:srgbClr val="FF0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a:stCxn id="50" idx="3"/>
          </p:cNvCxnSpPr>
          <p:nvPr/>
        </p:nvCxnSpPr>
        <p:spPr>
          <a:xfrm>
            <a:off x="8844769" y="4064823"/>
            <a:ext cx="1220270"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CF85B2-70FC-93C3-F20E-247E9106B854}"/>
              </a:ext>
            </a:extLst>
          </p:cNvPr>
          <p:cNvCxnSpPr>
            <a:cxnSpLocks/>
            <a:stCxn id="31" idx="0"/>
            <a:endCxn id="39" idx="2"/>
          </p:cNvCxnSpPr>
          <p:nvPr/>
        </p:nvCxnSpPr>
        <p:spPr>
          <a:xfrm flipV="1">
            <a:off x="3912339" y="3144929"/>
            <a:ext cx="3307" cy="36773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1" name="TrackerNumBlue 7">
            <a:extLst>
              <a:ext uri="{FF2B5EF4-FFF2-40B4-BE49-F238E27FC236}">
                <a16:creationId xmlns:a16="http://schemas.microsoft.com/office/drawing/2014/main" id="{24677792-8D1B-A906-BD37-DE3E4FA76A18}"/>
              </a:ext>
            </a:extLst>
          </p:cNvPr>
          <p:cNvSpPr/>
          <p:nvPr>
            <p:custDataLst>
              <p:tags r:id="rId13"/>
            </p:custDataLst>
          </p:nvPr>
        </p:nvSpPr>
        <p:spPr>
          <a:xfrm>
            <a:off x="2657975" y="1975077"/>
            <a:ext cx="230859" cy="230859"/>
          </a:xfrm>
          <a:prstGeom prst="ellipse">
            <a:avLst/>
          </a:prstGeom>
          <a:solidFill>
            <a:srgbClr val="FF0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2" name="TrackerNumBlue 7">
            <a:extLst>
              <a:ext uri="{FF2B5EF4-FFF2-40B4-BE49-F238E27FC236}">
                <a16:creationId xmlns:a16="http://schemas.microsoft.com/office/drawing/2014/main" id="{E0929061-F4F1-B1E8-450A-983CFE0E006B}"/>
              </a:ext>
            </a:extLst>
          </p:cNvPr>
          <p:cNvSpPr/>
          <p:nvPr>
            <p:custDataLst>
              <p:tags r:id="rId14"/>
            </p:custDataLst>
          </p:nvPr>
        </p:nvSpPr>
        <p:spPr>
          <a:xfrm>
            <a:off x="4760445" y="3460003"/>
            <a:ext cx="230859" cy="230859"/>
          </a:xfrm>
          <a:prstGeom prst="ellipse">
            <a:avLst/>
          </a:prstGeom>
          <a:solidFill>
            <a:srgbClr val="FF0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3" name="TrackerNumBlue 7">
            <a:extLst>
              <a:ext uri="{FF2B5EF4-FFF2-40B4-BE49-F238E27FC236}">
                <a16:creationId xmlns:a16="http://schemas.microsoft.com/office/drawing/2014/main" id="{CEF75C54-3935-2776-CAFF-05893CC51479}"/>
              </a:ext>
            </a:extLst>
          </p:cNvPr>
          <p:cNvSpPr/>
          <p:nvPr>
            <p:custDataLst>
              <p:tags r:id="rId15"/>
            </p:custDataLst>
          </p:nvPr>
        </p:nvSpPr>
        <p:spPr>
          <a:xfrm>
            <a:off x="2657975" y="233354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grpSp>
        <p:nvGrpSpPr>
          <p:cNvPr id="64" name="Group 63">
            <a:extLst>
              <a:ext uri="{FF2B5EF4-FFF2-40B4-BE49-F238E27FC236}">
                <a16:creationId xmlns:a16="http://schemas.microsoft.com/office/drawing/2014/main" id="{83D51A88-9928-BF91-6E0C-7C18A4B33961}"/>
              </a:ext>
            </a:extLst>
          </p:cNvPr>
          <p:cNvGrpSpPr/>
          <p:nvPr/>
        </p:nvGrpSpPr>
        <p:grpSpPr>
          <a:xfrm>
            <a:off x="9936089" y="1016739"/>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0" name="Straight Arrow Connector 19">
            <a:extLst>
              <a:ext uri="{FF2B5EF4-FFF2-40B4-BE49-F238E27FC236}">
                <a16:creationId xmlns:a16="http://schemas.microsoft.com/office/drawing/2014/main" id="{1FF49617-BFBC-47E6-C4C4-C7D71632DFAB}"/>
              </a:ext>
            </a:extLst>
          </p:cNvPr>
          <p:cNvCxnSpPr>
            <a:cxnSpLocks/>
            <a:stCxn id="31" idx="3"/>
            <a:endCxn id="87" idx="1"/>
          </p:cNvCxnSpPr>
          <p:nvPr/>
        </p:nvCxnSpPr>
        <p:spPr>
          <a:xfrm>
            <a:off x="4501034" y="4064823"/>
            <a:ext cx="37088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67183E-B4F1-712F-476E-4B7F06BEEAB6}"/>
              </a:ext>
            </a:extLst>
          </p:cNvPr>
          <p:cNvSpPr txBox="1"/>
          <p:nvPr/>
        </p:nvSpPr>
        <p:spPr>
          <a:xfrm>
            <a:off x="4484662"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4" name="Straight Arrow Connector 23">
            <a:extLst>
              <a:ext uri="{FF2B5EF4-FFF2-40B4-BE49-F238E27FC236}">
                <a16:creationId xmlns:a16="http://schemas.microsoft.com/office/drawing/2014/main" id="{8C102E06-1945-2B16-9D57-64FA304E6DE9}"/>
              </a:ext>
            </a:extLst>
          </p:cNvPr>
          <p:cNvCxnSpPr>
            <a:cxnSpLocks/>
            <a:stCxn id="87" idx="3"/>
            <a:endCxn id="50" idx="1"/>
          </p:cNvCxnSpPr>
          <p:nvPr/>
        </p:nvCxnSpPr>
        <p:spPr>
          <a:xfrm>
            <a:off x="6750064" y="4064823"/>
            <a:ext cx="37088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A09449-4D62-8D0D-D8AC-20D81A1E7B1B}"/>
              </a:ext>
            </a:extLst>
          </p:cNvPr>
          <p:cNvSpPr txBox="1"/>
          <p:nvPr/>
        </p:nvSpPr>
        <p:spPr>
          <a:xfrm>
            <a:off x="6694299"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52" name="Straight Connector 51">
            <a:extLst>
              <a:ext uri="{FF2B5EF4-FFF2-40B4-BE49-F238E27FC236}">
                <a16:creationId xmlns:a16="http://schemas.microsoft.com/office/drawing/2014/main" id="{5AE30845-B0B4-62EB-9ACF-236BADD5B6C6}"/>
              </a:ext>
            </a:extLst>
          </p:cNvPr>
          <p:cNvCxnSpPr>
            <a:cxnSpLocks/>
          </p:cNvCxnSpPr>
          <p:nvPr/>
        </p:nvCxnSpPr>
        <p:spPr>
          <a:xfrm flipV="1">
            <a:off x="5810994" y="2667714"/>
            <a:ext cx="0" cy="84494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D54190D-542A-8085-E508-497CFDA62D7F}"/>
              </a:ext>
            </a:extLst>
          </p:cNvPr>
          <p:cNvCxnSpPr>
            <a:cxnSpLocks/>
          </p:cNvCxnSpPr>
          <p:nvPr/>
        </p:nvCxnSpPr>
        <p:spPr>
          <a:xfrm flipV="1">
            <a:off x="5810993" y="1919117"/>
            <a:ext cx="4254046" cy="608828"/>
          </a:xfrm>
          <a:prstGeom prst="bentConnector3">
            <a:avLst>
              <a:gd name="adj1" fmla="val 6"/>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882716" y="-1141720"/>
            <a:ext cx="215252" cy="6149392"/>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1EA5EE9-98C7-C5DD-DCDC-2A98F46E8A29}"/>
              </a:ext>
            </a:extLst>
          </p:cNvPr>
          <p:cNvGrpSpPr/>
          <p:nvPr/>
        </p:nvGrpSpPr>
        <p:grpSpPr>
          <a:xfrm>
            <a:off x="5730614" y="2525343"/>
            <a:ext cx="171449" cy="160853"/>
            <a:chOff x="5730614" y="2506694"/>
            <a:chExt cx="171449" cy="160853"/>
          </a:xfrm>
        </p:grpSpPr>
        <p:sp>
          <p:nvSpPr>
            <p:cNvPr id="78" name="Oval 77">
              <a:extLst>
                <a:ext uri="{FF2B5EF4-FFF2-40B4-BE49-F238E27FC236}">
                  <a16:creationId xmlns:a16="http://schemas.microsoft.com/office/drawing/2014/main" id="{5E1B4B48-BBEE-E8C8-213E-107393176B53}"/>
                </a:ext>
              </a:extLst>
            </p:cNvPr>
            <p:cNvSpPr/>
            <p:nvPr/>
          </p:nvSpPr>
          <p:spPr>
            <a:xfrm>
              <a:off x="5743039" y="2511664"/>
              <a:ext cx="137401" cy="137401"/>
            </a:xfrm>
            <a:prstGeom prst="ellipse">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1" name="Partial Circle 80">
              <a:extLst>
                <a:ext uri="{FF2B5EF4-FFF2-40B4-BE49-F238E27FC236}">
                  <a16:creationId xmlns:a16="http://schemas.microsoft.com/office/drawing/2014/main" id="{7F17D2BF-9394-A6D5-5C8D-BD38821AFB52}"/>
                </a:ext>
              </a:extLst>
            </p:cNvPr>
            <p:cNvSpPr/>
            <p:nvPr/>
          </p:nvSpPr>
          <p:spPr>
            <a:xfrm flipH="1">
              <a:off x="5730614" y="2506694"/>
              <a:ext cx="171449" cy="160853"/>
            </a:xfrm>
            <a:prstGeom prst="pie">
              <a:avLst>
                <a:gd name="adj1" fmla="val 5364947"/>
                <a:gd name="adj2" fmla="val 16200000"/>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cxnSp>
        <p:nvCxnSpPr>
          <p:cNvPr id="44" name="Connector: Elbow 43">
            <a:extLst>
              <a:ext uri="{FF2B5EF4-FFF2-40B4-BE49-F238E27FC236}">
                <a16:creationId xmlns:a16="http://schemas.microsoft.com/office/drawing/2014/main" id="{B3DF6587-897C-EF5B-94F4-CEEF4C95E486}"/>
              </a:ext>
            </a:extLst>
          </p:cNvPr>
          <p:cNvCxnSpPr>
            <a:cxnSpLocks/>
            <a:stCxn id="39" idx="3"/>
            <a:endCxn id="50" idx="0"/>
          </p:cNvCxnSpPr>
          <p:nvPr/>
        </p:nvCxnSpPr>
        <p:spPr>
          <a:xfrm>
            <a:off x="5062846" y="2592766"/>
            <a:ext cx="2920015" cy="919893"/>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955774-CBFB-B8A6-F177-C522F1313930}"/>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84883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2361056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Subtitle 14" hidden="1">
            <a:extLst>
              <a:ext uri="{FF2B5EF4-FFF2-40B4-BE49-F238E27FC236}">
                <a16:creationId xmlns:a16="http://schemas.microsoft.com/office/drawing/2014/main" id="{579DAA82-70A1-7A79-FA35-9BBE04CA77F1}"/>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“Included as base load” (1/2)</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45646610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before March 25, 2022; or</a:t>
            </a:r>
          </a:p>
          <a:p>
            <a:pPr lvl="1"/>
            <a:r>
              <a:rPr lang="en-US" sz="1400"/>
              <a:t>Achieved Initial Energization between March 25, 2022, and </a:t>
            </a:r>
            <a:r>
              <a:rPr lang="en-US" sz="1400">
                <a:solidFill>
                  <a:srgbClr val="FF0000"/>
                </a:solidFill>
              </a:rPr>
              <a:t>July 10, 2026</a:t>
            </a:r>
            <a:endParaRPr lang="en-US" sz="1400">
              <a:solidFill>
                <a:srgbClr val="FF0000"/>
              </a:solidFill>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37394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a:t>Large Loads that achieved Initial Energization before March 25, 2022, shall be modeled at the level of peak Demand reported to ERCOT as part of development of the 2026 RTP</a:t>
            </a:r>
            <a:endParaRPr lang="en-US" sz="1400">
              <a:cs typeface="+mn-cs"/>
            </a:endParaRPr>
          </a:p>
          <a:p>
            <a:pPr lvl="1">
              <a:spcBef>
                <a:spcPct val="0"/>
              </a:spcBef>
            </a:pPr>
            <a:r>
              <a:rPr lang="en-US" sz="1400"/>
              <a:t>Large Loads that achieved Initial Energization between March 25, 2022, and </a:t>
            </a:r>
            <a:r>
              <a:rPr lang="en-US" sz="1400">
                <a:solidFill>
                  <a:srgbClr val="FF0000"/>
                </a:solidFill>
              </a:rPr>
              <a:t>July 10, 2026,</a:t>
            </a:r>
            <a:r>
              <a:rPr lang="en-US" sz="1400"/>
              <a:t> shall be modeled at the lesser of:</a:t>
            </a:r>
            <a:endParaRPr lang="en-US" sz="1400">
              <a:cs typeface="+mn-cs"/>
            </a:endParaRPr>
          </a:p>
          <a:p>
            <a:pPr lvl="2">
              <a:spcBef>
                <a:spcPct val="0"/>
              </a:spcBef>
            </a:pPr>
            <a:r>
              <a:rPr lang="en-US" sz="1400"/>
              <a:t>The level of peak Demand reported to ERCOT as part of development of the 2026 RTP; or</a:t>
            </a:r>
          </a:p>
          <a:p>
            <a:pPr lvl="2">
              <a:spcBef>
                <a:spcPct val="0"/>
              </a:spcBef>
            </a:pPr>
            <a:r>
              <a:rPr lang="en-US" sz="1400"/>
              <a:t>The level of peak Demand indicated in the most recent Load Commissioning Plan (if applicable) provided to ERCOT on or before </a:t>
            </a:r>
            <a:r>
              <a:rPr lang="en-US" sz="1400">
                <a:solidFill>
                  <a:srgbClr val="FF0000"/>
                </a:solidFill>
              </a:rPr>
              <a:t>July 24, 2026</a:t>
            </a:r>
          </a:p>
          <a:p>
            <a:pPr lvl="1">
              <a:spcBef>
                <a:spcPct val="0"/>
              </a:spcBef>
            </a:pPr>
            <a:r>
              <a:rPr lang="en-US" sz="1400">
                <a:solidFill>
                  <a:srgbClr val="FF0000"/>
                </a:solidFill>
              </a:rPr>
              <a:t>Large Loads meeting base load eligibility criteria that are not yet operational will be modeled at the lesser of:</a:t>
            </a:r>
            <a:endParaRPr lang="en-US" sz="1400">
              <a:solidFill>
                <a:srgbClr val="FF0000"/>
              </a:solidFill>
              <a:cs typeface="+mn-cs"/>
            </a:endParaRPr>
          </a:p>
          <a:p>
            <a:pPr lvl="2">
              <a:spcBef>
                <a:spcPct val="0"/>
              </a:spcBef>
            </a:pPr>
            <a:r>
              <a:rPr lang="en-US" sz="1400"/>
              <a:t>The level of peak Demand that can be served reliably as indicated in the Large Load’s complete and valid existing studies</a:t>
            </a:r>
          </a:p>
          <a:p>
            <a:pPr lvl="2">
              <a:spcBef>
                <a:spcPct val="0"/>
              </a:spcBef>
            </a:pPr>
            <a:r>
              <a:rPr lang="en-US" sz="1400"/>
              <a:t>The level of peak Demand specified in the executed Interconnection Agreement meeting Section 9.7.2</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 name="Text Placeholder 20">
            <a:extLst>
              <a:ext uri="{FF2B5EF4-FFF2-40B4-BE49-F238E27FC236}">
                <a16:creationId xmlns:a16="http://schemas.microsoft.com/office/drawing/2014/main" id="{AEC01BA0-84C0-5BCD-55FA-3A763581EA86}"/>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9.2.1.1(1)(a)–(b) and 9.2.1.1(2)(a)–(c) (Eligibility and Modeling for Base Load)</a:t>
            </a:r>
          </a:p>
        </p:txBody>
      </p:sp>
      <p:sp>
        <p:nvSpPr>
          <p:cNvPr id="7" name="TextBox 6">
            <a:extLst>
              <a:ext uri="{FF2B5EF4-FFF2-40B4-BE49-F238E27FC236}">
                <a16:creationId xmlns:a16="http://schemas.microsoft.com/office/drawing/2014/main" id="{96CE0931-04CD-6DD7-65A1-F9A3DD5AE5B3}"/>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5680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2623110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ubtitle 6" hidden="1">
            <a:extLst>
              <a:ext uri="{FF2B5EF4-FFF2-40B4-BE49-F238E27FC236}">
                <a16:creationId xmlns:a16="http://schemas.microsoft.com/office/drawing/2014/main" id="{4530CE90-51B9-6796-2A79-481850841794}"/>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C3B010ED-3F8E-9A1C-4A4F-29551879A648}"/>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“Included as base load” (2/2)</a:t>
            </a:r>
          </a:p>
        </p:txBody>
      </p:sp>
      <p:cxnSp>
        <p:nvCxnSpPr>
          <p:cNvPr id="24" name="GreyLineSeparatorStrong 24">
            <a:extLst>
              <a:ext uri="{FF2B5EF4-FFF2-40B4-BE49-F238E27FC236}">
                <a16:creationId xmlns:a16="http://schemas.microsoft.com/office/drawing/2014/main" id="{0C2A5168-140A-DEE6-83D6-09314A2CE501}"/>
              </a:ext>
            </a:extLst>
          </p:cNvPr>
          <p:cNvCxnSpPr>
            <a:cxnSpLocks/>
          </p:cNvCxnSpPr>
          <p:nvPr>
            <p:custDataLst>
              <p:tags r:id="rId2"/>
            </p:custDataLst>
          </p:nvPr>
        </p:nvCxnSpPr>
        <p:spPr>
          <a:xfrm>
            <a:off x="660840" y="4137934"/>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14E5AA-D4CF-3D94-A987-9795A94DEC5C}"/>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1494F996-38C6-E75D-F146-1419556C4BF1}"/>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2" name="TextBox 41">
            <a:extLst>
              <a:ext uri="{FF2B5EF4-FFF2-40B4-BE49-F238E27FC236}">
                <a16:creationId xmlns:a16="http://schemas.microsoft.com/office/drawing/2014/main" id="{4D00CC7B-35DD-870A-BF72-4E4251BE1554}"/>
              </a:ext>
            </a:extLst>
          </p:cNvPr>
          <p:cNvSpPr txBox="1">
            <a:spLocks/>
          </p:cNvSpPr>
          <p:nvPr/>
        </p:nvSpPr>
        <p:spPr>
          <a:xfrm>
            <a:off x="660840" y="2324379"/>
            <a:ext cx="3449455" cy="17235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has complete and valid interconnection studies, has executed an Interconnection Agreement by the required deadline, and has satisfied required equipment procurement and development attestations</a:t>
            </a:r>
          </a:p>
        </p:txBody>
      </p:sp>
      <p:sp>
        <p:nvSpPr>
          <p:cNvPr id="44" name="TextBox 43">
            <a:extLst>
              <a:ext uri="{FF2B5EF4-FFF2-40B4-BE49-F238E27FC236}">
                <a16:creationId xmlns:a16="http://schemas.microsoft.com/office/drawing/2014/main" id="{8FD36851-4B0B-0A07-C918-51CFE0D0BDB2}"/>
              </a:ext>
            </a:extLst>
          </p:cNvPr>
          <p:cNvSpPr txBox="1"/>
          <p:nvPr/>
        </p:nvSpPr>
        <p:spPr>
          <a:xfrm>
            <a:off x="660840" y="4255855"/>
            <a:ext cx="3449455"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and either (</a:t>
            </a:r>
            <a:r>
              <a:rPr lang="en-US" sz="1400" err="1"/>
              <a:t>i</a:t>
            </a:r>
            <a:r>
              <a:rPr lang="en-US" sz="1400"/>
              <a:t>) has complete and valid interconnection studies and (ii) executed an Interconnection Agreement by the required deadline</a:t>
            </a:r>
          </a:p>
        </p:txBody>
      </p:sp>
      <p:sp>
        <p:nvSpPr>
          <p:cNvPr id="17" name="TextBox 16">
            <a:extLst>
              <a:ext uri="{FF2B5EF4-FFF2-40B4-BE49-F238E27FC236}">
                <a16:creationId xmlns:a16="http://schemas.microsoft.com/office/drawing/2014/main" id="{E9486521-6F30-539C-EC89-410F48E77CE9}"/>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8" name="TextBox 17">
            <a:extLst>
              <a:ext uri="{FF2B5EF4-FFF2-40B4-BE49-F238E27FC236}">
                <a16:creationId xmlns:a16="http://schemas.microsoft.com/office/drawing/2014/main" id="{20D95CCE-BAB1-2664-D46F-7661CF9B988A}"/>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6" name="TextBox 45">
            <a:extLst>
              <a:ext uri="{FF2B5EF4-FFF2-40B4-BE49-F238E27FC236}">
                <a16:creationId xmlns:a16="http://schemas.microsoft.com/office/drawing/2014/main" id="{5B3FC930-E89E-8EC5-6B89-3A263AD3E3A8}"/>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14" name="TextBox 13">
            <a:extLst>
              <a:ext uri="{FF2B5EF4-FFF2-40B4-BE49-F238E27FC236}">
                <a16:creationId xmlns:a16="http://schemas.microsoft.com/office/drawing/2014/main" id="{245F7B8E-6258-3B20-66EC-AA159925591C}"/>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5" name="TextBox 14">
            <a:extLst>
              <a:ext uri="{FF2B5EF4-FFF2-40B4-BE49-F238E27FC236}">
                <a16:creationId xmlns:a16="http://schemas.microsoft.com/office/drawing/2014/main" id="{8D269981-49E9-6F48-E944-8413EE71267C}"/>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48" name="TextBox 47">
            <a:extLst>
              <a:ext uri="{FF2B5EF4-FFF2-40B4-BE49-F238E27FC236}">
                <a16:creationId xmlns:a16="http://schemas.microsoft.com/office/drawing/2014/main" id="{BDD9D905-C368-C75E-6EB9-1184B47C1DB4}"/>
              </a:ext>
            </a:extLst>
          </p:cNvPr>
          <p:cNvSpPr txBox="1"/>
          <p:nvPr/>
        </p:nvSpPr>
        <p:spPr>
          <a:xfrm>
            <a:off x="7221815" y="2324379"/>
            <a:ext cx="4305632" cy="20159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cs typeface="+mn-cs"/>
              </a:rPr>
              <a:t>Large Loads meeting base load eligibility criteria that are not yet operational will be allocated the lesser of:</a:t>
            </a:r>
          </a:p>
          <a:p>
            <a:pPr lvl="2"/>
            <a:r>
              <a:rPr lang="en-US" sz="1400"/>
              <a:t>The level of peak Demand that can be served reliably as indicated in complete and valid existing studies; or</a:t>
            </a:r>
          </a:p>
          <a:p>
            <a:pPr lvl="2"/>
            <a:r>
              <a:rPr lang="en-US" sz="1400"/>
              <a:t>The level of peak Demand specified in the executed Interconnection Agreement meeting Section 9.7.2.</a:t>
            </a:r>
          </a:p>
        </p:txBody>
      </p:sp>
      <p:sp>
        <p:nvSpPr>
          <p:cNvPr id="59" name="TrackerNumBlue 7">
            <a:extLst>
              <a:ext uri="{FF2B5EF4-FFF2-40B4-BE49-F238E27FC236}">
                <a16:creationId xmlns:a16="http://schemas.microsoft.com/office/drawing/2014/main" id="{BB277054-EE8E-C602-70D7-E9B588D3EEBD}"/>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4" name="Text Placeholder 20">
            <a:extLst>
              <a:ext uri="{FF2B5EF4-FFF2-40B4-BE49-F238E27FC236}">
                <a16:creationId xmlns:a16="http://schemas.microsoft.com/office/drawing/2014/main" id="{F092BAE9-00F4-080A-8DD6-524694C2A69F}"/>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9.2.1.1(d)–(e) (Eligibility and Modeling for Non-Energized Base Load)</a:t>
            </a:r>
          </a:p>
        </p:txBody>
      </p:sp>
      <p:sp>
        <p:nvSpPr>
          <p:cNvPr id="5" name="TextBox 4">
            <a:extLst>
              <a:ext uri="{FF2B5EF4-FFF2-40B4-BE49-F238E27FC236}">
                <a16:creationId xmlns:a16="http://schemas.microsoft.com/office/drawing/2014/main" id="{00E48403-A316-737B-1F23-D101A6E5A39C}"/>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65711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8"/>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Timeline and governance recap</a:t>
            </a:r>
            <a:endParaRPr lang="en-US">
              <a:solidFill>
                <a:schemeClr val="tx2"/>
              </a:solidFill>
            </a:endParaRPr>
          </a:p>
        </p:txBody>
      </p:sp>
      <p:sp>
        <p:nvSpPr>
          <p:cNvPr id="11" name="Text Placeholder 2">
            <a:hlinkClick r:id="" action="ppaction://noaction"/>
            <a:extLst>
              <a:ext uri="{FF2B5EF4-FFF2-40B4-BE49-F238E27FC236}">
                <a16:creationId xmlns:a16="http://schemas.microsoft.com/office/drawing/2014/main" id="{B4AEC30B-C036-EA42-F35D-3B2F4822DC45}"/>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Deep-Dive</a:t>
            </a:r>
          </a:p>
        </p:txBody>
      </p:sp>
      <p:sp>
        <p:nvSpPr>
          <p:cNvPr id="12" name="Text Placeholder 2">
            <a:hlinkClick r:id="" action="ppaction://noaction"/>
            <a:extLst>
              <a:ext uri="{FF2B5EF4-FFF2-40B4-BE49-F238E27FC236}">
                <a16:creationId xmlns:a16="http://schemas.microsoft.com/office/drawing/2014/main" id="{8447893A-3689-F066-9453-FE2F8AE30B60}"/>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4" name="Text Placeholder 2">
            <a:hlinkClick r:id="" action="ppaction://noaction"/>
            <a:extLst>
              <a:ext uri="{FF2B5EF4-FFF2-40B4-BE49-F238E27FC236}">
                <a16:creationId xmlns:a16="http://schemas.microsoft.com/office/drawing/2014/main" id="{0C326CD6-7BF0-2287-19A2-D785DABF3065}"/>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5" name="Text Placeholder 2">
            <a:hlinkClick r:id="" action="ppaction://noaction"/>
            <a:extLst>
              <a:ext uri="{FF2B5EF4-FFF2-40B4-BE49-F238E27FC236}">
                <a16:creationId xmlns:a16="http://schemas.microsoft.com/office/drawing/2014/main" id="{08E0AF0B-8F42-0AE8-585F-280AF179049F}"/>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16" name="Text Placeholder 2">
            <a:hlinkClick r:id="" action="ppaction://noaction"/>
            <a:extLst>
              <a:ext uri="{FF2B5EF4-FFF2-40B4-BE49-F238E27FC236}">
                <a16:creationId xmlns:a16="http://schemas.microsoft.com/office/drawing/2014/main" id="{45C1AEFE-A3E6-EB59-04D6-9CDDE270C34D}"/>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Frequently Asked Questions</a:t>
            </a:r>
          </a:p>
        </p:txBody>
      </p:sp>
      <p:sp>
        <p:nvSpPr>
          <p:cNvPr id="17" name="Text Placeholder 2">
            <a:hlinkClick r:id="" action="ppaction://noaction"/>
            <a:extLst>
              <a:ext uri="{FF2B5EF4-FFF2-40B4-BE49-F238E27FC236}">
                <a16:creationId xmlns:a16="http://schemas.microsoft.com/office/drawing/2014/main" id="{C238CD53-AC74-B07B-8183-C7FE0091140E}"/>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Other</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104696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3316219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B711D6-50CF-08D4-CD88-A1930BA94D57}"/>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pPr>
              <a:tabLst>
                <a:tab pos="285750" algn="l"/>
              </a:tabLst>
            </a:pPr>
            <a:r>
              <a:rPr lang="en-US"/>
              <a:t>Deep-dive: “Studied in Batch Zero”</a:t>
            </a:r>
          </a:p>
        </p:txBody>
      </p:sp>
      <p:sp>
        <p:nvSpPr>
          <p:cNvPr id="48" name="TextBox 47">
            <a:extLst>
              <a:ext uri="{FF2B5EF4-FFF2-40B4-BE49-F238E27FC236}">
                <a16:creationId xmlns:a16="http://schemas.microsoft.com/office/drawing/2014/main" id="{9833EFC0-1B5D-CE50-883E-17367D2C4298}"/>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9" name="TextBox 48">
            <a:extLst>
              <a:ext uri="{FF2B5EF4-FFF2-40B4-BE49-F238E27FC236}">
                <a16:creationId xmlns:a16="http://schemas.microsoft.com/office/drawing/2014/main" id="{07337FD3-215A-9E72-B17F-F988F888E8EB}"/>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50" name="TextBox 49">
            <a:extLst>
              <a:ext uri="{FF2B5EF4-FFF2-40B4-BE49-F238E27FC236}">
                <a16:creationId xmlns:a16="http://schemas.microsoft.com/office/drawing/2014/main" id="{9038F0E5-19A1-9D11-9A31-37D935506E29}"/>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51" name="TextBox 50">
            <a:extLst>
              <a:ext uri="{FF2B5EF4-FFF2-40B4-BE49-F238E27FC236}">
                <a16:creationId xmlns:a16="http://schemas.microsoft.com/office/drawing/2014/main" id="{9BA8023C-02E9-6F0E-FFB8-89E4DBCC8217}"/>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52" name="TextBox 51">
            <a:extLst>
              <a:ext uri="{FF2B5EF4-FFF2-40B4-BE49-F238E27FC236}">
                <a16:creationId xmlns:a16="http://schemas.microsoft.com/office/drawing/2014/main" id="{61A8650B-88D7-5097-5165-7857897C6217}"/>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53" name="TextBox 52">
            <a:extLst>
              <a:ext uri="{FF2B5EF4-FFF2-40B4-BE49-F238E27FC236}">
                <a16:creationId xmlns:a16="http://schemas.microsoft.com/office/drawing/2014/main" id="{631F4FCC-C9E0-AA3F-63F3-8912CD0789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24" name="GreyLineSeparatorStrong 24">
            <a:extLst>
              <a:ext uri="{FF2B5EF4-FFF2-40B4-BE49-F238E27FC236}">
                <a16:creationId xmlns:a16="http://schemas.microsoft.com/office/drawing/2014/main" id="{39BED7B1-5368-0C2C-8E75-968DA90DEDA2}"/>
              </a:ext>
            </a:extLst>
          </p:cNvPr>
          <p:cNvCxnSpPr>
            <a:cxnSpLocks/>
          </p:cNvCxnSpPr>
          <p:nvPr>
            <p:custDataLst>
              <p:tags r:id="rId2"/>
            </p:custDataLst>
          </p:nvPr>
        </p:nvCxnSpPr>
        <p:spPr>
          <a:xfrm>
            <a:off x="660840" y="3904886"/>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B12CAA-39AE-C27E-BD7E-98841F698A3B}"/>
              </a:ext>
            </a:extLst>
          </p:cNvPr>
          <p:cNvSpPr txBox="1">
            <a:spLocks/>
          </p:cNvSpPr>
          <p:nvPr/>
        </p:nvSpPr>
        <p:spPr>
          <a:xfrm>
            <a:off x="660840" y="2324379"/>
            <a:ext cx="3449455" cy="15081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does not meet </a:t>
            </a:r>
            <a:r>
              <a:rPr lang="en-US" sz="1400">
                <a:solidFill>
                  <a:srgbClr val="FF0000"/>
                </a:solidFill>
              </a:rPr>
              <a:t>the eligibility criteria for inclusion as base load under Section 9.2.1.1</a:t>
            </a:r>
            <a:r>
              <a:rPr lang="en-US" sz="1400"/>
              <a:t>, and has executed an Intermediate Agreement meeting Section 9.7.1; or</a:t>
            </a:r>
          </a:p>
        </p:txBody>
      </p:sp>
      <p:sp>
        <p:nvSpPr>
          <p:cNvPr id="40" name="TextBox 39">
            <a:extLst>
              <a:ext uri="{FF2B5EF4-FFF2-40B4-BE49-F238E27FC236}">
                <a16:creationId xmlns:a16="http://schemas.microsoft.com/office/drawing/2014/main" id="{415AC871-39DD-F2C5-1BEA-2792FF172E0C}"/>
              </a:ext>
            </a:extLst>
          </p:cNvPr>
          <p:cNvSpPr txBox="1">
            <a:spLocks/>
          </p:cNvSpPr>
          <p:nvPr/>
        </p:nvSpPr>
        <p:spPr>
          <a:xfrm>
            <a:off x="660840" y="3994259"/>
            <a:ext cx="3449455"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a:t>
            </a:r>
            <a:r>
              <a:rPr lang="en-US" sz="1400">
                <a:solidFill>
                  <a:srgbClr val="FF0000"/>
                </a:solidFill>
              </a:rPr>
              <a:t>meets the applicable study requirements (including evaluation of existing studies under Section 9.2.1.4)</a:t>
            </a:r>
            <a:r>
              <a:rPr lang="en-US" sz="1400"/>
              <a:t>, and has executed an Intermediate Agreement meeting Section 9.7.1 by the required eligibility deadline </a:t>
            </a:r>
            <a:r>
              <a:rPr lang="en-US" sz="1400">
                <a:solidFill>
                  <a:srgbClr val="FF0000"/>
                </a:solidFill>
              </a:rPr>
              <a:t>(ILLE deadline: July 10, 2026; TDSP/TSP notification: July 24, 2026)</a:t>
            </a:r>
          </a:p>
        </p:txBody>
      </p:sp>
      <p:sp>
        <p:nvSpPr>
          <p:cNvPr id="44" name="TextBox 43">
            <a:extLst>
              <a:ext uri="{FF2B5EF4-FFF2-40B4-BE49-F238E27FC236}">
                <a16:creationId xmlns:a16="http://schemas.microsoft.com/office/drawing/2014/main" id="{26A3129D-713A-F409-8BDC-73239F1989B6}"/>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46" name="TextBox 45">
            <a:extLst>
              <a:ext uri="{FF2B5EF4-FFF2-40B4-BE49-F238E27FC236}">
                <a16:creationId xmlns:a16="http://schemas.microsoft.com/office/drawing/2014/main" id="{686C4539-9673-0A3F-B937-2ABD2C287207}"/>
              </a:ext>
            </a:extLst>
          </p:cNvPr>
          <p:cNvSpPr txBox="1"/>
          <p:nvPr/>
        </p:nvSpPr>
        <p:spPr>
          <a:xfrm>
            <a:off x="7221815" y="232437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t>and reflected in the Load Commissioning Plan (LCP)</a:t>
            </a:r>
            <a:endParaRPr lang="en-US" sz="1400">
              <a:cs typeface="+mn-cs"/>
            </a:endParaRPr>
          </a:p>
        </p:txBody>
      </p:sp>
      <p:sp>
        <p:nvSpPr>
          <p:cNvPr id="59" name="TrackerNumBlue 7">
            <a:extLst>
              <a:ext uri="{FF2B5EF4-FFF2-40B4-BE49-F238E27FC236}">
                <a16:creationId xmlns:a16="http://schemas.microsoft.com/office/drawing/2014/main" id="{F7D8B232-D7DD-AD2B-45D7-E01A25A11B02}"/>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4" name="Text Placeholder 20">
            <a:extLst>
              <a:ext uri="{FF2B5EF4-FFF2-40B4-BE49-F238E27FC236}">
                <a16:creationId xmlns:a16="http://schemas.microsoft.com/office/drawing/2014/main" id="{C9847F63-78C4-C131-DF34-A24A15717542}"/>
              </a:ext>
            </a:extLst>
          </p:cNvPr>
          <p:cNvSpPr txBox="1">
            <a:spLocks/>
          </p:cNvSpPr>
          <p:nvPr/>
        </p:nvSpPr>
        <p:spPr>
          <a:xfrm>
            <a:off x="2168372" y="6537009"/>
            <a:ext cx="672904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9.2.1.2(1)(a)–(b) and 9.7.1 (Eligibility for Inclusion as Load to be Studied)</a:t>
            </a:r>
          </a:p>
        </p:txBody>
      </p:sp>
      <p:sp>
        <p:nvSpPr>
          <p:cNvPr id="5" name="TextBox 4">
            <a:extLst>
              <a:ext uri="{FF2B5EF4-FFF2-40B4-BE49-F238E27FC236}">
                <a16:creationId xmlns:a16="http://schemas.microsoft.com/office/drawing/2014/main" id="{478D87D4-3F1E-B9E7-C368-F3EBAC85B428}"/>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67024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1417421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22E67D36-AD0F-7E3B-DB34-53ACE4042FA9}"/>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Subtitle 6" hidden="1">
            <a:extLst>
              <a:ext uri="{FF2B5EF4-FFF2-40B4-BE49-F238E27FC236}">
                <a16:creationId xmlns:a16="http://schemas.microsoft.com/office/drawing/2014/main" id="{28624F5F-C18C-C2E8-F374-244D81ADC2F0}"/>
              </a:ext>
            </a:extLst>
          </p:cNvPr>
          <p:cNvSpPr>
            <a:spLocks noGrp="1"/>
          </p:cNvSpPr>
          <p:nvPr>
            <p:ph type="subTitle" idx="1"/>
          </p:nvPr>
        </p:nvSpPr>
        <p:spPr/>
        <p:txBody>
          <a:bodyPr/>
          <a:lstStyle/>
          <a:p>
            <a:endParaRPr lang="de-DE"/>
          </a:p>
        </p:txBody>
      </p:sp>
      <p:sp>
        <p:nvSpPr>
          <p:cNvPr id="2" name="Title 1">
            <a:extLst>
              <a:ext uri="{FF2B5EF4-FFF2-40B4-BE49-F238E27FC236}">
                <a16:creationId xmlns:a16="http://schemas.microsoft.com/office/drawing/2014/main" id="{F207DE8F-BD45-0E93-3785-D2FE18E3E683}"/>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pPr>
              <a:tabLst>
                <a:tab pos="285750" algn="l"/>
              </a:tabLst>
            </a:pPr>
            <a:r>
              <a:rPr lang="en-US"/>
              <a:t>Interconnection Studies </a:t>
            </a:r>
            <a:r>
              <a:rPr lang="en-US">
                <a:solidFill>
                  <a:srgbClr val="FF0000"/>
                </a:solidFill>
              </a:rPr>
              <a:t>– Treatment of complete and valid existing studies</a:t>
            </a:r>
          </a:p>
        </p:txBody>
      </p:sp>
      <p:sp>
        <p:nvSpPr>
          <p:cNvPr id="21" name="TextBox 20">
            <a:extLst>
              <a:ext uri="{FF2B5EF4-FFF2-40B4-BE49-F238E27FC236}">
                <a16:creationId xmlns:a16="http://schemas.microsoft.com/office/drawing/2014/main" id="{C0D20110-30E1-EA6B-F642-6451CC316D95}"/>
              </a:ext>
            </a:extLst>
          </p:cNvPr>
          <p:cNvSpPr txBox="1"/>
          <p:nvPr/>
        </p:nvSpPr>
        <p:spPr>
          <a:xfrm>
            <a:off x="660840" y="2324379"/>
            <a:ext cx="10870760"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ERCOT has determined that the Large Load has a complete and valid set of interconnection studies </a:t>
            </a:r>
            <a:r>
              <a:rPr lang="en-US" sz="1400">
                <a:solidFill>
                  <a:srgbClr val="FF0000"/>
                </a:solidFill>
                <a:cs typeface="+mn-cs"/>
              </a:rPr>
              <a:t>(as determined through the process on the next slide)</a:t>
            </a:r>
            <a:r>
              <a:rPr lang="en-US" sz="1400">
                <a:cs typeface="+mn-cs"/>
              </a:rPr>
              <a:t> that accurately reflect current system conditions and are suitable for eligibility treatment </a:t>
            </a:r>
          </a:p>
          <a:p>
            <a:pPr lvl="2"/>
            <a:r>
              <a:rPr lang="en-US" sz="1400">
                <a:solidFill>
                  <a:srgbClr val="FF0000"/>
                </a:solidFill>
              </a:rPr>
              <a:t>Studies that met the required criteria on or before March 4, 2026 are deemed to be complete and valid without further review</a:t>
            </a:r>
            <a:endParaRPr lang="en-US" sz="1400">
              <a:solidFill>
                <a:srgbClr val="FF0000"/>
              </a:solidFill>
              <a:cs typeface="+mn-cs"/>
            </a:endParaRPr>
          </a:p>
          <a:p>
            <a:pPr lvl="1"/>
            <a:r>
              <a:rPr lang="en-US" sz="1400"/>
              <a:t>ERCOT has determined that </a:t>
            </a:r>
            <a:r>
              <a:rPr lang="en-US" sz="1400">
                <a:solidFill>
                  <a:srgbClr val="FF0000"/>
                </a:solidFill>
              </a:rPr>
              <a:t>existing studies support inclusion as studied load, subject to meeting eligibility requirements under Section 9.2.1.2</a:t>
            </a:r>
            <a:endParaRPr lang="en-US" sz="1400">
              <a:solidFill>
                <a:srgbClr val="FF0000"/>
              </a:solidFill>
              <a:cs typeface="+mn-cs"/>
            </a:endParaRPr>
          </a:p>
        </p:txBody>
      </p:sp>
      <p:sp>
        <p:nvSpPr>
          <p:cNvPr id="25" name="TextBox 24">
            <a:extLst>
              <a:ext uri="{FF2B5EF4-FFF2-40B4-BE49-F238E27FC236}">
                <a16:creationId xmlns:a16="http://schemas.microsoft.com/office/drawing/2014/main" id="{E29D4085-E0AF-4019-3413-95863E590AC6}"/>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28" name="TrackerNumBlue 7">
            <a:extLst>
              <a:ext uri="{FF2B5EF4-FFF2-40B4-BE49-F238E27FC236}">
                <a16:creationId xmlns:a16="http://schemas.microsoft.com/office/drawing/2014/main" id="{FCCA6373-D0DF-136D-B7A9-023E43A84D3D}"/>
              </a:ext>
            </a:extLst>
          </p:cNvPr>
          <p:cNvSpPr/>
          <p:nvPr>
            <p:custDataLst>
              <p:tags r:id="rId2"/>
            </p:custDataLst>
          </p:nvPr>
        </p:nvSpPr>
        <p:spPr>
          <a:xfrm>
            <a:off x="46048" y="210936"/>
            <a:ext cx="307274" cy="307274"/>
          </a:xfrm>
          <a:prstGeom prst="ellipse">
            <a:avLst/>
          </a:prstGeom>
          <a:solidFill>
            <a:srgbClr val="FF0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4" name="Text Placeholder 20">
            <a:extLst>
              <a:ext uri="{FF2B5EF4-FFF2-40B4-BE49-F238E27FC236}">
                <a16:creationId xmlns:a16="http://schemas.microsoft.com/office/drawing/2014/main" id="{F29210CE-527E-5BA9-E88B-406C900231BA}"/>
              </a:ext>
            </a:extLst>
          </p:cNvPr>
          <p:cNvSpPr txBox="1">
            <a:spLocks/>
          </p:cNvSpPr>
          <p:nvPr/>
        </p:nvSpPr>
        <p:spPr>
          <a:xfrm>
            <a:off x="2168372" y="6537009"/>
            <a:ext cx="7181111"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9.2.1.4 and 9.2.1.1–9.2.1.2 (Evaluation of Existing Studies and Eligibility Treatment)</a:t>
            </a:r>
            <a:endParaRPr lang="de-DE" sz="1000"/>
          </a:p>
        </p:txBody>
      </p:sp>
      <p:sp>
        <p:nvSpPr>
          <p:cNvPr id="11" name="TextBox 10">
            <a:extLst>
              <a:ext uri="{FF2B5EF4-FFF2-40B4-BE49-F238E27FC236}">
                <a16:creationId xmlns:a16="http://schemas.microsoft.com/office/drawing/2014/main" id="{0AFBE8D5-2AB7-3489-BCDA-E9F8E4074A81}"/>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779188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2E46-E5CD-1965-D881-1349667D9D8F}"/>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AB18C414-304C-5D30-153E-CCF5F57F4C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5" name="Object 2" hidden="1">
                        <a:extLst>
                          <a:ext uri="{FF2B5EF4-FFF2-40B4-BE49-F238E27FC236}">
                            <a16:creationId xmlns:a16="http://schemas.microsoft.com/office/drawing/2014/main" id="{AB18C414-304C-5D30-153E-CCF5F57F4CD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DA94428-768A-9C15-EB99-DE6321A316CE}"/>
              </a:ext>
            </a:extLst>
          </p:cNvPr>
          <p:cNvSpPr>
            <a:spLocks noGrp="1"/>
          </p:cNvSpPr>
          <p:nvPr>
            <p:ph type="title"/>
            <p:custDataLst>
              <p:tags r:id="rId2"/>
            </p:custDataLst>
          </p:nvPr>
        </p:nvSpPr>
        <p:spPr>
          <a:xfrm>
            <a:off x="554736" y="172212"/>
            <a:ext cx="11082528" cy="1154162"/>
          </a:xfrm>
        </p:spPr>
        <p:txBody>
          <a:bodyPr vert="horz"/>
          <a:lstStyle/>
          <a:p>
            <a:r>
              <a:rPr lang="en-US"/>
              <a:t>ERCOT sequentially evaluates legacy interconnection studies based on timing to determine eligibility for treatment as base load</a:t>
            </a:r>
            <a:endParaRPr lang="de-DE"/>
          </a:p>
        </p:txBody>
      </p:sp>
      <p:sp>
        <p:nvSpPr>
          <p:cNvPr id="44" name="TextBox 43">
            <a:extLst>
              <a:ext uri="{FF2B5EF4-FFF2-40B4-BE49-F238E27FC236}">
                <a16:creationId xmlns:a16="http://schemas.microsoft.com/office/drawing/2014/main" id="{C20B1F3B-EA17-BBEF-6F86-567D19219194}"/>
              </a:ext>
            </a:extLst>
          </p:cNvPr>
          <p:cNvSpPr txBox="1">
            <a:spLocks/>
          </p:cNvSpPr>
          <p:nvPr/>
        </p:nvSpPr>
        <p:spPr>
          <a:xfrm>
            <a:off x="7489861" y="1594156"/>
            <a:ext cx="416873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Key takeaways</a:t>
            </a:r>
          </a:p>
        </p:txBody>
      </p:sp>
      <p:cxnSp>
        <p:nvCxnSpPr>
          <p:cNvPr id="45" name="LineBasicDefault 7">
            <a:extLst>
              <a:ext uri="{FF2B5EF4-FFF2-40B4-BE49-F238E27FC236}">
                <a16:creationId xmlns:a16="http://schemas.microsoft.com/office/drawing/2014/main" id="{70DF4343-761F-32AA-D364-0B5FE7853270}"/>
              </a:ext>
            </a:extLst>
          </p:cNvPr>
          <p:cNvCxnSpPr>
            <a:cxnSpLocks/>
          </p:cNvCxnSpPr>
          <p:nvPr>
            <p:custDataLst>
              <p:tags r:id="rId3"/>
            </p:custDataLst>
          </p:nvPr>
        </p:nvCxnSpPr>
        <p:spPr>
          <a:xfrm>
            <a:off x="7489861" y="1850651"/>
            <a:ext cx="441317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808F5CF9-114B-B0F0-21D4-4960BEE922CE}"/>
              </a:ext>
            </a:extLst>
          </p:cNvPr>
          <p:cNvGrpSpPr/>
          <p:nvPr/>
        </p:nvGrpSpPr>
        <p:grpSpPr>
          <a:xfrm>
            <a:off x="554736" y="1984743"/>
            <a:ext cx="2802637" cy="256495"/>
            <a:chOff x="1257300" y="1665156"/>
            <a:chExt cx="2802637" cy="256495"/>
          </a:xfrm>
        </p:grpSpPr>
        <p:sp>
          <p:nvSpPr>
            <p:cNvPr id="14" name="TextBox 13">
              <a:extLst>
                <a:ext uri="{FF2B5EF4-FFF2-40B4-BE49-F238E27FC236}">
                  <a16:creationId xmlns:a16="http://schemas.microsoft.com/office/drawing/2014/main" id="{0F89A640-7675-5979-F314-C5A069C736B7}"/>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1: </a:t>
              </a:r>
              <a:r>
                <a:rPr lang="en-US" sz="1400" b="1"/>
                <a:t>Date ordered list</a:t>
              </a:r>
            </a:p>
          </p:txBody>
        </p:sp>
        <p:cxnSp>
          <p:nvCxnSpPr>
            <p:cNvPr id="15" name="LineBasicDefault 7">
              <a:extLst>
                <a:ext uri="{FF2B5EF4-FFF2-40B4-BE49-F238E27FC236}">
                  <a16:creationId xmlns:a16="http://schemas.microsoft.com/office/drawing/2014/main" id="{50811A74-27A0-CC63-8C90-ACCD5599B9C4}"/>
                </a:ext>
              </a:extLst>
            </p:cNvPr>
            <p:cNvCxnSpPr>
              <a:cxnSpLocks/>
            </p:cNvCxnSpPr>
            <p:nvPr>
              <p:custDataLst>
                <p:tags r:id="rId12"/>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106124E1-E9E7-31F0-C080-5A1F7EA2BADB}"/>
              </a:ext>
            </a:extLst>
          </p:cNvPr>
          <p:cNvGrpSpPr/>
          <p:nvPr/>
        </p:nvGrpSpPr>
        <p:grpSpPr>
          <a:xfrm>
            <a:off x="4135956" y="1984743"/>
            <a:ext cx="2802637" cy="256495"/>
            <a:chOff x="1257300" y="1665156"/>
            <a:chExt cx="2802637" cy="256495"/>
          </a:xfrm>
        </p:grpSpPr>
        <p:sp>
          <p:nvSpPr>
            <p:cNvPr id="31" name="TextBox 30">
              <a:extLst>
                <a:ext uri="{FF2B5EF4-FFF2-40B4-BE49-F238E27FC236}">
                  <a16:creationId xmlns:a16="http://schemas.microsoft.com/office/drawing/2014/main" id="{BC9D9610-3ABF-C80D-AF07-DB3890FCA9D8}"/>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2: </a:t>
              </a:r>
              <a:r>
                <a:rPr lang="en-US" sz="1400" b="1"/>
                <a:t>Sequential Evaluation</a:t>
              </a:r>
            </a:p>
          </p:txBody>
        </p:sp>
        <p:cxnSp>
          <p:nvCxnSpPr>
            <p:cNvPr id="32" name="LineBasicDefault 7">
              <a:extLst>
                <a:ext uri="{FF2B5EF4-FFF2-40B4-BE49-F238E27FC236}">
                  <a16:creationId xmlns:a16="http://schemas.microsoft.com/office/drawing/2014/main" id="{EA33577C-09D3-9B16-110E-51D615FFFB52}"/>
                </a:ext>
              </a:extLst>
            </p:cNvPr>
            <p:cNvCxnSpPr>
              <a:cxnSpLocks/>
            </p:cNvCxnSpPr>
            <p:nvPr>
              <p:custDataLst>
                <p:tags r:id="rId1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1A2E2077-F10E-B2B7-9B1D-2DF6B637CCBD}"/>
              </a:ext>
            </a:extLst>
          </p:cNvPr>
          <p:cNvSpPr/>
          <p:nvPr/>
        </p:nvSpPr>
        <p:spPr>
          <a:xfrm>
            <a:off x="413595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34" name="Rectangle 33">
            <a:extLst>
              <a:ext uri="{FF2B5EF4-FFF2-40B4-BE49-F238E27FC236}">
                <a16:creationId xmlns:a16="http://schemas.microsoft.com/office/drawing/2014/main" id="{BBACF8EE-0D2A-6F71-708D-98AC977E7F9E}"/>
              </a:ext>
            </a:extLst>
          </p:cNvPr>
          <p:cNvSpPr/>
          <p:nvPr/>
        </p:nvSpPr>
        <p:spPr>
          <a:xfrm>
            <a:off x="413595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35" name="Rectangle 34">
            <a:extLst>
              <a:ext uri="{FF2B5EF4-FFF2-40B4-BE49-F238E27FC236}">
                <a16:creationId xmlns:a16="http://schemas.microsoft.com/office/drawing/2014/main" id="{901E0C74-FE4C-EBF8-3C81-BF0DEB836CF5}"/>
              </a:ext>
            </a:extLst>
          </p:cNvPr>
          <p:cNvSpPr/>
          <p:nvPr/>
        </p:nvSpPr>
        <p:spPr>
          <a:xfrm>
            <a:off x="413595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36" name="Rectangle 35">
            <a:extLst>
              <a:ext uri="{FF2B5EF4-FFF2-40B4-BE49-F238E27FC236}">
                <a16:creationId xmlns:a16="http://schemas.microsoft.com/office/drawing/2014/main" id="{CC835D8B-2ACB-BEAE-3C35-0D434DE0150F}"/>
              </a:ext>
            </a:extLst>
          </p:cNvPr>
          <p:cNvSpPr/>
          <p:nvPr/>
        </p:nvSpPr>
        <p:spPr>
          <a:xfrm>
            <a:off x="413595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37" name="Rectangle 36">
            <a:extLst>
              <a:ext uri="{FF2B5EF4-FFF2-40B4-BE49-F238E27FC236}">
                <a16:creationId xmlns:a16="http://schemas.microsoft.com/office/drawing/2014/main" id="{2E79B19A-DEE3-6CC3-FF7F-0B7087896006}"/>
              </a:ext>
            </a:extLst>
          </p:cNvPr>
          <p:cNvSpPr/>
          <p:nvPr/>
        </p:nvSpPr>
        <p:spPr>
          <a:xfrm>
            <a:off x="413595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38" name="Rectangle 37">
            <a:extLst>
              <a:ext uri="{FF2B5EF4-FFF2-40B4-BE49-F238E27FC236}">
                <a16:creationId xmlns:a16="http://schemas.microsoft.com/office/drawing/2014/main" id="{3B73D093-FAC8-972B-F432-191CF2D9E2BE}"/>
              </a:ext>
            </a:extLst>
          </p:cNvPr>
          <p:cNvSpPr/>
          <p:nvPr/>
        </p:nvSpPr>
        <p:spPr>
          <a:xfrm>
            <a:off x="413595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39" name="Rectangle 38">
            <a:extLst>
              <a:ext uri="{FF2B5EF4-FFF2-40B4-BE49-F238E27FC236}">
                <a16:creationId xmlns:a16="http://schemas.microsoft.com/office/drawing/2014/main" id="{AFD5E653-FFF5-4392-89E9-15B7DC39DA1E}"/>
              </a:ext>
            </a:extLst>
          </p:cNvPr>
          <p:cNvSpPr/>
          <p:nvPr/>
        </p:nvSpPr>
        <p:spPr>
          <a:xfrm>
            <a:off x="413595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grpSp>
        <p:nvGrpSpPr>
          <p:cNvPr id="40" name="ChevronBlue 97">
            <a:extLst>
              <a:ext uri="{FF2B5EF4-FFF2-40B4-BE49-F238E27FC236}">
                <a16:creationId xmlns:a16="http://schemas.microsoft.com/office/drawing/2014/main" id="{4AC47FFC-FC33-EE2D-04BE-14D446106D13}"/>
              </a:ext>
            </a:extLst>
          </p:cNvPr>
          <p:cNvGrpSpPr>
            <a:grpSpLocks noChangeAspect="1"/>
          </p:cNvGrpSpPr>
          <p:nvPr>
            <p:custDataLst>
              <p:tags r:id="rId4"/>
            </p:custDataLst>
          </p:nvPr>
        </p:nvGrpSpPr>
        <p:grpSpPr>
          <a:xfrm>
            <a:off x="3582934" y="2056676"/>
            <a:ext cx="327461" cy="327461"/>
            <a:chOff x="1016000" y="1016000"/>
            <a:chExt cx="396228" cy="396228"/>
          </a:xfrm>
        </p:grpSpPr>
        <p:sp>
          <p:nvSpPr>
            <p:cNvPr id="41" name="Oval 40">
              <a:extLst>
                <a:ext uri="{FF2B5EF4-FFF2-40B4-BE49-F238E27FC236}">
                  <a16:creationId xmlns:a16="http://schemas.microsoft.com/office/drawing/2014/main" id="{ECB9ADC3-21CB-3E1D-6D9F-491A540CDBCB}"/>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EB24B8E3-A414-92FE-A9E9-77ADB244408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grpSp>
        <p:nvGrpSpPr>
          <p:cNvPr id="46" name="Group 45">
            <a:extLst>
              <a:ext uri="{FF2B5EF4-FFF2-40B4-BE49-F238E27FC236}">
                <a16:creationId xmlns:a16="http://schemas.microsoft.com/office/drawing/2014/main" id="{54F30167-37C0-BA59-893E-CCB728E6FF5E}"/>
              </a:ext>
            </a:extLst>
          </p:cNvPr>
          <p:cNvGrpSpPr/>
          <p:nvPr/>
        </p:nvGrpSpPr>
        <p:grpSpPr>
          <a:xfrm>
            <a:off x="554736" y="1594156"/>
            <a:ext cx="6383857" cy="256495"/>
            <a:chOff x="1257300" y="1665156"/>
            <a:chExt cx="2802637" cy="256495"/>
          </a:xfrm>
        </p:grpSpPr>
        <p:sp>
          <p:nvSpPr>
            <p:cNvPr id="47" name="TextBox 46">
              <a:extLst>
                <a:ext uri="{FF2B5EF4-FFF2-40B4-BE49-F238E27FC236}">
                  <a16:creationId xmlns:a16="http://schemas.microsoft.com/office/drawing/2014/main" id="{43DE2FDF-628B-9B2F-F6DE-EAF04BBE64EF}"/>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Process for evaluating study validity for loads that qualify after March 4</a:t>
              </a:r>
            </a:p>
          </p:txBody>
        </p:sp>
        <p:cxnSp>
          <p:nvCxnSpPr>
            <p:cNvPr id="48" name="LineBasicDefault 7">
              <a:extLst>
                <a:ext uri="{FF2B5EF4-FFF2-40B4-BE49-F238E27FC236}">
                  <a16:creationId xmlns:a16="http://schemas.microsoft.com/office/drawing/2014/main" id="{1C8F3A59-7FCE-C6CF-E668-CFE31F62FC61}"/>
                </a:ext>
              </a:extLst>
            </p:cNvPr>
            <p:cNvCxnSpPr>
              <a:cxnSpLocks/>
            </p:cNvCxnSpPr>
            <p:nvPr>
              <p:custDataLst>
                <p:tags r:id="rId1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49BFB81B-CA1D-6A97-7960-B5A6AE26EBF6}"/>
              </a:ext>
            </a:extLst>
          </p:cNvPr>
          <p:cNvGrpSpPr/>
          <p:nvPr/>
        </p:nvGrpSpPr>
        <p:grpSpPr>
          <a:xfrm>
            <a:off x="10370004" y="1083466"/>
            <a:ext cx="1533036" cy="442738"/>
            <a:chOff x="9401664" y="1083466"/>
            <a:chExt cx="1533036" cy="442738"/>
          </a:xfrm>
        </p:grpSpPr>
        <p:grpSp>
          <p:nvGrpSpPr>
            <p:cNvPr id="59" name="Group 58">
              <a:extLst>
                <a:ext uri="{FF2B5EF4-FFF2-40B4-BE49-F238E27FC236}">
                  <a16:creationId xmlns:a16="http://schemas.microsoft.com/office/drawing/2014/main" id="{3B14B014-9BB7-6CC4-07B5-34DA66BFE8E2}"/>
                </a:ext>
              </a:extLst>
            </p:cNvPr>
            <p:cNvGrpSpPr/>
            <p:nvPr/>
          </p:nvGrpSpPr>
          <p:grpSpPr>
            <a:xfrm>
              <a:off x="9401664" y="1343324"/>
              <a:ext cx="672536" cy="182880"/>
              <a:chOff x="8771271" y="1068725"/>
              <a:chExt cx="672536" cy="182880"/>
            </a:xfrm>
          </p:grpSpPr>
          <p:sp>
            <p:nvSpPr>
              <p:cNvPr id="66" name="Rectangle 65">
                <a:extLst>
                  <a:ext uri="{FF2B5EF4-FFF2-40B4-BE49-F238E27FC236}">
                    <a16:creationId xmlns:a16="http://schemas.microsoft.com/office/drawing/2014/main" id="{AB9F9C44-FF56-6160-96CA-3E5499273BE8}"/>
                  </a:ext>
                </a:extLst>
              </p:cNvPr>
              <p:cNvSpPr/>
              <p:nvPr/>
            </p:nvSpPr>
            <p:spPr>
              <a:xfrm>
                <a:off x="8771271" y="1068725"/>
                <a:ext cx="182880" cy="182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67" name="TextBox 66">
                <a:extLst>
                  <a:ext uri="{FF2B5EF4-FFF2-40B4-BE49-F238E27FC236}">
                    <a16:creationId xmlns:a16="http://schemas.microsoft.com/office/drawing/2014/main" id="{30837B45-CF45-CF64-F7DF-920AE09A8BA3}"/>
                  </a:ext>
                </a:extLst>
              </p:cNvPr>
              <p:cNvSpPr txBox="1">
                <a:spLocks/>
              </p:cNvSpPr>
              <p:nvPr/>
            </p:nvSpPr>
            <p:spPr>
              <a:xfrm>
                <a:off x="9065085"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RPG</a:t>
                </a:r>
              </a:p>
            </p:txBody>
          </p:sp>
        </p:grpSp>
        <p:grpSp>
          <p:nvGrpSpPr>
            <p:cNvPr id="60" name="Group 59">
              <a:extLst>
                <a:ext uri="{FF2B5EF4-FFF2-40B4-BE49-F238E27FC236}">
                  <a16:creationId xmlns:a16="http://schemas.microsoft.com/office/drawing/2014/main" id="{2C018807-592B-45FF-3268-3CB0EE5F5ABF}"/>
                </a:ext>
              </a:extLst>
            </p:cNvPr>
            <p:cNvGrpSpPr/>
            <p:nvPr/>
          </p:nvGrpSpPr>
          <p:grpSpPr>
            <a:xfrm>
              <a:off x="10193864" y="1343324"/>
              <a:ext cx="672536" cy="182880"/>
              <a:chOff x="9839784" y="1068725"/>
              <a:chExt cx="672536" cy="182880"/>
            </a:xfrm>
          </p:grpSpPr>
          <p:sp>
            <p:nvSpPr>
              <p:cNvPr id="64" name="Rectangle 63">
                <a:extLst>
                  <a:ext uri="{FF2B5EF4-FFF2-40B4-BE49-F238E27FC236}">
                    <a16:creationId xmlns:a16="http://schemas.microsoft.com/office/drawing/2014/main" id="{2F66A439-B9DB-B6FE-0FCC-B8D75798F4D2}"/>
                  </a:ext>
                </a:extLst>
              </p:cNvPr>
              <p:cNvSpPr/>
              <p:nvPr/>
            </p:nvSpPr>
            <p:spPr>
              <a:xfrm>
                <a:off x="9839784" y="1068725"/>
                <a:ext cx="182880" cy="182880"/>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65" name="TextBox 64">
                <a:extLst>
                  <a:ext uri="{FF2B5EF4-FFF2-40B4-BE49-F238E27FC236}">
                    <a16:creationId xmlns:a16="http://schemas.microsoft.com/office/drawing/2014/main" id="{3D5D9302-8539-BF71-A64B-C06C510C8E1E}"/>
                  </a:ext>
                </a:extLst>
              </p:cNvPr>
              <p:cNvSpPr txBox="1">
                <a:spLocks/>
              </p:cNvSpPr>
              <p:nvPr/>
            </p:nvSpPr>
            <p:spPr>
              <a:xfrm>
                <a:off x="10133598"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LLIS</a:t>
                </a:r>
              </a:p>
            </p:txBody>
          </p:sp>
        </p:grpSp>
        <p:grpSp>
          <p:nvGrpSpPr>
            <p:cNvPr id="61" name="Group 60">
              <a:extLst>
                <a:ext uri="{FF2B5EF4-FFF2-40B4-BE49-F238E27FC236}">
                  <a16:creationId xmlns:a16="http://schemas.microsoft.com/office/drawing/2014/main" id="{07DCA5C8-9598-DBAB-D3CB-B1501161E86C}"/>
                </a:ext>
              </a:extLst>
            </p:cNvPr>
            <p:cNvGrpSpPr/>
            <p:nvPr/>
          </p:nvGrpSpPr>
          <p:grpSpPr>
            <a:xfrm>
              <a:off x="9401664" y="1083466"/>
              <a:ext cx="1533036" cy="192708"/>
              <a:chOff x="9401664" y="1083466"/>
              <a:chExt cx="2256936" cy="192708"/>
            </a:xfrm>
          </p:grpSpPr>
          <p:sp>
            <p:nvSpPr>
              <p:cNvPr id="62" name="TextBox 61">
                <a:extLst>
                  <a:ext uri="{FF2B5EF4-FFF2-40B4-BE49-F238E27FC236}">
                    <a16:creationId xmlns:a16="http://schemas.microsoft.com/office/drawing/2014/main" id="{A028FF85-9A0C-B396-3F66-560E8D481024}"/>
                  </a:ext>
                </a:extLst>
              </p:cNvPr>
              <p:cNvSpPr txBox="1">
                <a:spLocks/>
              </p:cNvSpPr>
              <p:nvPr/>
            </p:nvSpPr>
            <p:spPr>
              <a:xfrm>
                <a:off x="9401664" y="1083466"/>
                <a:ext cx="225693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b="1"/>
                  <a:t>Source</a:t>
                </a:r>
              </a:p>
            </p:txBody>
          </p:sp>
          <p:cxnSp>
            <p:nvCxnSpPr>
              <p:cNvPr id="63" name="LineBasicDefault 7">
                <a:extLst>
                  <a:ext uri="{FF2B5EF4-FFF2-40B4-BE49-F238E27FC236}">
                    <a16:creationId xmlns:a16="http://schemas.microsoft.com/office/drawing/2014/main" id="{1E0D4175-2696-225E-C15B-B10AC4078DDB}"/>
                  </a:ext>
                </a:extLst>
              </p:cNvPr>
              <p:cNvCxnSpPr>
                <a:cxnSpLocks/>
              </p:cNvCxnSpPr>
              <p:nvPr>
                <p:custDataLst>
                  <p:tags r:id="rId9"/>
                </p:custDataLst>
              </p:nvPr>
            </p:nvCxnSpPr>
            <p:spPr>
              <a:xfrm>
                <a:off x="9401664" y="1276174"/>
                <a:ext cx="2256936"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1" name="TextBox 20">
            <a:extLst>
              <a:ext uri="{FF2B5EF4-FFF2-40B4-BE49-F238E27FC236}">
                <a16:creationId xmlns:a16="http://schemas.microsoft.com/office/drawing/2014/main" id="{5C5BB6B3-2514-79E4-72D6-9DFAC5553421}"/>
              </a:ext>
            </a:extLst>
          </p:cNvPr>
          <p:cNvSpPr txBox="1">
            <a:spLocks/>
          </p:cNvSpPr>
          <p:nvPr/>
        </p:nvSpPr>
        <p:spPr>
          <a:xfrm>
            <a:off x="7464425" y="1984743"/>
            <a:ext cx="4438615" cy="410881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a:t>Loads with a milestone date</a:t>
            </a:r>
            <a:r>
              <a:rPr lang="en-US" sz="1400" b="1" baseline="30000"/>
              <a:t>1</a:t>
            </a:r>
            <a:r>
              <a:rPr lang="en-US" sz="1400" b="1"/>
              <a:t> on or before March 4, 2026 are considered to have valid studies </a:t>
            </a:r>
            <a:r>
              <a:rPr lang="en-US" sz="1400"/>
              <a:t>with no additional evaluation</a:t>
            </a:r>
          </a:p>
          <a:p>
            <a:pPr marL="285750" indent="-285750">
              <a:buFont typeface="Arial" panose="020B0604020202020204" pitchFamily="34" charset="0"/>
              <a:buChar char="•"/>
            </a:pPr>
            <a:r>
              <a:rPr lang="en-US" sz="1400" b="1"/>
              <a:t>ERCOT orders remaining loads sequentially by milestone date to evaluate legacy interconnection studies</a:t>
            </a:r>
            <a:endParaRPr lang="en-US" sz="1400"/>
          </a:p>
          <a:p>
            <a:pPr marL="834390" lvl="1" indent="-285750"/>
            <a:r>
              <a:rPr lang="en-US" sz="1200" b="1"/>
              <a:t>If two loads share the same date, RPG-endorsed load(s) are evaluated first </a:t>
            </a:r>
            <a:r>
              <a:rPr lang="en-US" sz="1200"/>
              <a:t>(tie-breaker rule)</a:t>
            </a:r>
          </a:p>
          <a:p>
            <a:pPr marL="285750" indent="-285750">
              <a:buFont typeface="Arial" panose="020B0604020202020204" pitchFamily="34" charset="0"/>
              <a:buChar char="•"/>
            </a:pPr>
            <a:r>
              <a:rPr lang="en-US" sz="1400" b="1"/>
              <a:t>Milestone date depends on interconnection pathway:</a:t>
            </a:r>
          </a:p>
          <a:p>
            <a:pPr marL="626745" lvl="1" indent="-285750">
              <a:buFont typeface="Arial" panose="020B0604020202020204" pitchFamily="34" charset="0"/>
              <a:buChar char="­"/>
            </a:pPr>
            <a:r>
              <a:rPr lang="en-US"/>
              <a:t>RPG loads - date of RPG endorsement</a:t>
            </a:r>
            <a:endParaRPr lang="en-US">
              <a:cs typeface="Arial"/>
            </a:endParaRPr>
          </a:p>
          <a:p>
            <a:pPr marL="626745" lvl="1" indent="-285750">
              <a:buFont typeface="Arial" panose="020B0604020202020204" pitchFamily="34" charset="0"/>
              <a:buChar char="­"/>
            </a:pPr>
            <a:r>
              <a:rPr lang="en-US"/>
              <a:t>LLIS loads - date legacy PG 9.4 and 9.5 satisfied</a:t>
            </a:r>
            <a:endParaRPr lang="en-US" b="1">
              <a:cs typeface="Arial"/>
            </a:endParaRPr>
          </a:p>
          <a:p>
            <a:pPr marL="285750" indent="-285750">
              <a:buFont typeface="Arial" panose="020B0604020202020204" pitchFamily="34" charset="0"/>
              <a:buChar char="•"/>
            </a:pPr>
            <a:r>
              <a:rPr lang="en-US" sz="1400" b="1">
                <a:ea typeface="+mn-lt"/>
                <a:cs typeface="+mn-lt"/>
              </a:rPr>
              <a:t>Earlier loads are validated first</a:t>
            </a:r>
            <a:r>
              <a:rPr lang="en-US" sz="1400">
                <a:ea typeface="+mn-lt"/>
                <a:cs typeface="+mn-lt"/>
              </a:rPr>
              <a:t>; subsequent ones remain valid only if previously validated loads are either outside the study area or included in the study</a:t>
            </a:r>
          </a:p>
          <a:p>
            <a:pPr marL="834390" lvl="1" indent="-285750"/>
            <a:endParaRPr lang="en-US" sz="1200">
              <a:ea typeface="+mn-lt"/>
              <a:cs typeface="+mn-lt"/>
            </a:endParaRPr>
          </a:p>
        </p:txBody>
      </p:sp>
      <p:sp>
        <p:nvSpPr>
          <p:cNvPr id="22" name="TrackerNumWhite 126">
            <a:extLst>
              <a:ext uri="{FF2B5EF4-FFF2-40B4-BE49-F238E27FC236}">
                <a16:creationId xmlns:a16="http://schemas.microsoft.com/office/drawing/2014/main" id="{C8CDBAF0-3C43-0312-B3BB-510C789EBF8D}"/>
              </a:ext>
            </a:extLst>
          </p:cNvPr>
          <p:cNvSpPr/>
          <p:nvPr/>
        </p:nvSpPr>
        <p:spPr>
          <a:xfrm>
            <a:off x="7896291" y="3388681"/>
            <a:ext cx="279340" cy="279340"/>
          </a:xfrm>
          <a:prstGeom prst="ellipse">
            <a:avLst/>
          </a:prstGeom>
          <a:solidFill>
            <a:srgbClr val="3DBED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1</a:t>
            </a:r>
          </a:p>
        </p:txBody>
      </p:sp>
      <p:sp>
        <p:nvSpPr>
          <p:cNvPr id="25" name="4. Footnote">
            <a:extLst>
              <a:ext uri="{FF2B5EF4-FFF2-40B4-BE49-F238E27FC236}">
                <a16:creationId xmlns:a16="http://schemas.microsoft.com/office/drawing/2014/main" id="{64630F4A-C49F-E7EF-F0AD-6849A2F5A61B}"/>
              </a:ext>
            </a:extLst>
          </p:cNvPr>
          <p:cNvSpPr txBox="1"/>
          <p:nvPr>
            <p:custDataLst>
              <p:tags r:id="rId5"/>
            </p:custDataLst>
          </p:nvPr>
        </p:nvSpPr>
        <p:spPr>
          <a:xfrm>
            <a:off x="2235695" y="6486409"/>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Source:  ERCOT PGRR145, Section 9.2.1.4, Evaluation of Existing Studies for Large Loads, as modified by ERCOT March 17 comments</a:t>
            </a:r>
          </a:p>
        </p:txBody>
      </p:sp>
      <p:sp>
        <p:nvSpPr>
          <p:cNvPr id="27" name="4. Footnote">
            <a:extLst>
              <a:ext uri="{FF2B5EF4-FFF2-40B4-BE49-F238E27FC236}">
                <a16:creationId xmlns:a16="http://schemas.microsoft.com/office/drawing/2014/main" id="{142EF093-64B2-260C-F2E4-489571F1D9A2}"/>
              </a:ext>
            </a:extLst>
          </p:cNvPr>
          <p:cNvSpPr txBox="1"/>
          <p:nvPr>
            <p:custDataLst>
              <p:tags r:id="rId6"/>
            </p:custDataLst>
          </p:nvPr>
        </p:nvSpPr>
        <p:spPr>
          <a:xfrm>
            <a:off x="2235695" y="6327700"/>
            <a:ext cx="908623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1. Milestone date reflects the date a load meets applicable eligibility criteria (RPG endorsement or completion of LLIS requirements, including execution of an interconnection agreement)</a:t>
            </a:r>
          </a:p>
        </p:txBody>
      </p:sp>
      <p:sp>
        <p:nvSpPr>
          <p:cNvPr id="3" name="Rectangle 2">
            <a:extLst>
              <a:ext uri="{FF2B5EF4-FFF2-40B4-BE49-F238E27FC236}">
                <a16:creationId xmlns:a16="http://schemas.microsoft.com/office/drawing/2014/main" id="{E5D64C60-B85C-257B-D368-087A6E653014}"/>
              </a:ext>
            </a:extLst>
          </p:cNvPr>
          <p:cNvSpPr/>
          <p:nvPr/>
        </p:nvSpPr>
        <p:spPr>
          <a:xfrm>
            <a:off x="55473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4" name="Rectangle 3">
            <a:extLst>
              <a:ext uri="{FF2B5EF4-FFF2-40B4-BE49-F238E27FC236}">
                <a16:creationId xmlns:a16="http://schemas.microsoft.com/office/drawing/2014/main" id="{4173BBF4-A2FE-5D8C-289F-1DDAB031410A}"/>
              </a:ext>
            </a:extLst>
          </p:cNvPr>
          <p:cNvSpPr/>
          <p:nvPr/>
        </p:nvSpPr>
        <p:spPr>
          <a:xfrm>
            <a:off x="55473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16" name="Rectangle 15">
            <a:extLst>
              <a:ext uri="{FF2B5EF4-FFF2-40B4-BE49-F238E27FC236}">
                <a16:creationId xmlns:a16="http://schemas.microsoft.com/office/drawing/2014/main" id="{9ECDC853-90C2-1335-5B4B-E3246590E1C8}"/>
              </a:ext>
            </a:extLst>
          </p:cNvPr>
          <p:cNvSpPr/>
          <p:nvPr/>
        </p:nvSpPr>
        <p:spPr>
          <a:xfrm>
            <a:off x="55473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17" name="Rectangle 16">
            <a:extLst>
              <a:ext uri="{FF2B5EF4-FFF2-40B4-BE49-F238E27FC236}">
                <a16:creationId xmlns:a16="http://schemas.microsoft.com/office/drawing/2014/main" id="{D55DC558-865A-050C-EC34-9FA7F814BB59}"/>
              </a:ext>
            </a:extLst>
          </p:cNvPr>
          <p:cNvSpPr/>
          <p:nvPr/>
        </p:nvSpPr>
        <p:spPr>
          <a:xfrm>
            <a:off x="55473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18" name="Rectangle 17">
            <a:extLst>
              <a:ext uri="{FF2B5EF4-FFF2-40B4-BE49-F238E27FC236}">
                <a16:creationId xmlns:a16="http://schemas.microsoft.com/office/drawing/2014/main" id="{F66DFDF4-45F6-8CD3-D9B3-42AEB104B7D9}"/>
              </a:ext>
            </a:extLst>
          </p:cNvPr>
          <p:cNvSpPr/>
          <p:nvPr/>
        </p:nvSpPr>
        <p:spPr>
          <a:xfrm>
            <a:off x="55473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19" name="Rectangle 18">
            <a:extLst>
              <a:ext uri="{FF2B5EF4-FFF2-40B4-BE49-F238E27FC236}">
                <a16:creationId xmlns:a16="http://schemas.microsoft.com/office/drawing/2014/main" id="{223CD6F0-8F63-48B7-67E6-D19EB29FBB11}"/>
              </a:ext>
            </a:extLst>
          </p:cNvPr>
          <p:cNvSpPr/>
          <p:nvPr/>
        </p:nvSpPr>
        <p:spPr>
          <a:xfrm>
            <a:off x="55473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20" name="Rectangle 19">
            <a:extLst>
              <a:ext uri="{FF2B5EF4-FFF2-40B4-BE49-F238E27FC236}">
                <a16:creationId xmlns:a16="http://schemas.microsoft.com/office/drawing/2014/main" id="{822A2B3F-B612-6B09-EB45-678DE330E33E}"/>
              </a:ext>
            </a:extLst>
          </p:cNvPr>
          <p:cNvSpPr/>
          <p:nvPr/>
        </p:nvSpPr>
        <p:spPr>
          <a:xfrm>
            <a:off x="55473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sp>
        <p:nvSpPr>
          <p:cNvPr id="23" name="Rectangle 22">
            <a:extLst>
              <a:ext uri="{FF2B5EF4-FFF2-40B4-BE49-F238E27FC236}">
                <a16:creationId xmlns:a16="http://schemas.microsoft.com/office/drawing/2014/main" id="{3C530351-5A76-B873-A46A-A2684DADA653}"/>
              </a:ext>
            </a:extLst>
          </p:cNvPr>
          <p:cNvSpPr/>
          <p:nvPr/>
        </p:nvSpPr>
        <p:spPr>
          <a:xfrm>
            <a:off x="480501" y="3299070"/>
            <a:ext cx="2951607" cy="9983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ckerNumWhite 126">
            <a:extLst>
              <a:ext uri="{FF2B5EF4-FFF2-40B4-BE49-F238E27FC236}">
                <a16:creationId xmlns:a16="http://schemas.microsoft.com/office/drawing/2014/main" id="{3E31BABC-4CD6-FF3C-7D1B-69FC134B2CAB}"/>
              </a:ext>
            </a:extLst>
          </p:cNvPr>
          <p:cNvSpPr/>
          <p:nvPr>
            <p:custDataLst>
              <p:tags r:id="rId7"/>
            </p:custDataLst>
          </p:nvPr>
        </p:nvSpPr>
        <p:spPr>
          <a:xfrm>
            <a:off x="288960" y="3173332"/>
            <a:ext cx="279340" cy="279340"/>
          </a:xfrm>
          <a:prstGeom prst="ellipse">
            <a:avLst/>
          </a:prstGeom>
          <a:solidFill>
            <a:srgbClr val="3DBED1"/>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51" name="Oval 50">
            <a:extLst>
              <a:ext uri="{FF2B5EF4-FFF2-40B4-BE49-F238E27FC236}">
                <a16:creationId xmlns:a16="http://schemas.microsoft.com/office/drawing/2014/main" id="{8EFE6015-5775-ED71-1C7A-A729FC17D54E}"/>
              </a:ext>
            </a:extLst>
          </p:cNvPr>
          <p:cNvSpPr/>
          <p:nvPr/>
        </p:nvSpPr>
        <p:spPr>
          <a:xfrm>
            <a:off x="3972225" y="2393650"/>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4" name="Oval 53">
            <a:extLst>
              <a:ext uri="{FF2B5EF4-FFF2-40B4-BE49-F238E27FC236}">
                <a16:creationId xmlns:a16="http://schemas.microsoft.com/office/drawing/2014/main" id="{F912113C-8912-A014-2192-3054F5D14806}"/>
              </a:ext>
            </a:extLst>
          </p:cNvPr>
          <p:cNvSpPr/>
          <p:nvPr/>
        </p:nvSpPr>
        <p:spPr>
          <a:xfrm>
            <a:off x="3972225" y="2889738"/>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5" name="Oval 54">
            <a:extLst>
              <a:ext uri="{FF2B5EF4-FFF2-40B4-BE49-F238E27FC236}">
                <a16:creationId xmlns:a16="http://schemas.microsoft.com/office/drawing/2014/main" id="{40B172DC-31BA-CC49-5A0B-B1026F313018}"/>
              </a:ext>
            </a:extLst>
          </p:cNvPr>
          <p:cNvSpPr/>
          <p:nvPr/>
        </p:nvSpPr>
        <p:spPr>
          <a:xfrm>
            <a:off x="3972225" y="3390885"/>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7" name="Oval 56">
            <a:extLst>
              <a:ext uri="{FF2B5EF4-FFF2-40B4-BE49-F238E27FC236}">
                <a16:creationId xmlns:a16="http://schemas.microsoft.com/office/drawing/2014/main" id="{C72E3900-8AB1-3F5E-F00F-D9B2B3ED011D}"/>
              </a:ext>
            </a:extLst>
          </p:cNvPr>
          <p:cNvSpPr/>
          <p:nvPr/>
        </p:nvSpPr>
        <p:spPr>
          <a:xfrm>
            <a:off x="3972225" y="4383171"/>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0" name="Oval 69">
            <a:extLst>
              <a:ext uri="{FF2B5EF4-FFF2-40B4-BE49-F238E27FC236}">
                <a16:creationId xmlns:a16="http://schemas.microsoft.com/office/drawing/2014/main" id="{C3B8D70B-E2CD-79F2-84A7-9D180DB9D27C}"/>
              </a:ext>
            </a:extLst>
          </p:cNvPr>
          <p:cNvSpPr/>
          <p:nvPr/>
        </p:nvSpPr>
        <p:spPr>
          <a:xfrm>
            <a:off x="3972224" y="5375457"/>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1" name="Rectangle 70">
            <a:extLst>
              <a:ext uri="{FF2B5EF4-FFF2-40B4-BE49-F238E27FC236}">
                <a16:creationId xmlns:a16="http://schemas.microsoft.com/office/drawing/2014/main" id="{00CB396D-8C30-0D05-523B-2FF84C6874D6}"/>
              </a:ext>
            </a:extLst>
          </p:cNvPr>
          <p:cNvSpPr/>
          <p:nvPr/>
        </p:nvSpPr>
        <p:spPr>
          <a:xfrm>
            <a:off x="4134202" y="3856884"/>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56" name="Oval 55">
            <a:extLst>
              <a:ext uri="{FF2B5EF4-FFF2-40B4-BE49-F238E27FC236}">
                <a16:creationId xmlns:a16="http://schemas.microsoft.com/office/drawing/2014/main" id="{E99BA39F-80C7-51C3-675D-78E1A6469584}"/>
              </a:ext>
            </a:extLst>
          </p:cNvPr>
          <p:cNvSpPr/>
          <p:nvPr/>
        </p:nvSpPr>
        <p:spPr>
          <a:xfrm>
            <a:off x="3972225" y="3882079"/>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3" name="Rectangle 72">
            <a:extLst>
              <a:ext uri="{FF2B5EF4-FFF2-40B4-BE49-F238E27FC236}">
                <a16:creationId xmlns:a16="http://schemas.microsoft.com/office/drawing/2014/main" id="{1DA163FC-BC26-D4BB-4BDB-EB3FA9033E35}"/>
              </a:ext>
            </a:extLst>
          </p:cNvPr>
          <p:cNvSpPr/>
          <p:nvPr/>
        </p:nvSpPr>
        <p:spPr>
          <a:xfrm>
            <a:off x="4134202" y="4849169"/>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69" name="Oval 68">
            <a:extLst>
              <a:ext uri="{FF2B5EF4-FFF2-40B4-BE49-F238E27FC236}">
                <a16:creationId xmlns:a16="http://schemas.microsoft.com/office/drawing/2014/main" id="{F74D9DA2-9351-AA7B-B01A-FB0E93322FB1}"/>
              </a:ext>
            </a:extLst>
          </p:cNvPr>
          <p:cNvSpPr/>
          <p:nvPr/>
        </p:nvSpPr>
        <p:spPr>
          <a:xfrm>
            <a:off x="3972225" y="4879314"/>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6" name="TrackerNumBlue 7">
            <a:extLst>
              <a:ext uri="{FF2B5EF4-FFF2-40B4-BE49-F238E27FC236}">
                <a16:creationId xmlns:a16="http://schemas.microsoft.com/office/drawing/2014/main" id="{12765492-4143-D017-34C5-4557387F03D6}"/>
              </a:ext>
            </a:extLst>
          </p:cNvPr>
          <p:cNvSpPr/>
          <p:nvPr>
            <p:custDataLst>
              <p:tags r:id="rId8"/>
            </p:custDataLst>
          </p:nvPr>
        </p:nvSpPr>
        <p:spPr>
          <a:xfrm>
            <a:off x="46048" y="210936"/>
            <a:ext cx="307274" cy="307274"/>
          </a:xfrm>
          <a:prstGeom prst="ellipse">
            <a:avLst/>
          </a:prstGeom>
          <a:solidFill>
            <a:srgbClr val="FF0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591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5" grpId="0" animBg="1"/>
      <p:bldP spid="57" grpId="0" animBg="1"/>
      <p:bldP spid="70" grpId="0" animBg="1"/>
      <p:bldP spid="71" grpId="0" animBg="1"/>
      <p:bldP spid="56" grpId="0" animBg="1"/>
      <p:bldP spid="73" grpId="0" animBg="1"/>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3341204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2D958B-E59A-1C4D-56FF-62AF44FB3018}"/>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“Not included in Batch Zero”</a:t>
            </a:r>
          </a:p>
        </p:txBody>
      </p:sp>
      <p:sp>
        <p:nvSpPr>
          <p:cNvPr id="29" name="TextBox 28">
            <a:extLst>
              <a:ext uri="{FF2B5EF4-FFF2-40B4-BE49-F238E27FC236}">
                <a16:creationId xmlns:a16="http://schemas.microsoft.com/office/drawing/2014/main" id="{038EA87E-744D-43B1-6FCE-8D42109AB0D9}"/>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chemeClr val="tx1"/>
              </a:solidFill>
            </a:endParaRPr>
          </a:p>
        </p:txBody>
      </p:sp>
      <p:sp>
        <p:nvSpPr>
          <p:cNvPr id="30" name="TextBox 29">
            <a:extLst>
              <a:ext uri="{FF2B5EF4-FFF2-40B4-BE49-F238E27FC236}">
                <a16:creationId xmlns:a16="http://schemas.microsoft.com/office/drawing/2014/main" id="{E8FE7C13-F59C-7B60-61BA-20643F4378A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31" name="TextBox 30">
            <a:extLst>
              <a:ext uri="{FF2B5EF4-FFF2-40B4-BE49-F238E27FC236}">
                <a16:creationId xmlns:a16="http://schemas.microsoft.com/office/drawing/2014/main" id="{FAF3041D-DBEC-CAEA-8504-F773C6FCF5A0}"/>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2" name="TextBox 31">
            <a:extLst>
              <a:ext uri="{FF2B5EF4-FFF2-40B4-BE49-F238E27FC236}">
                <a16:creationId xmlns:a16="http://schemas.microsoft.com/office/drawing/2014/main" id="{8DA04A56-04F9-5DAA-396E-6ECECFA71FC0}"/>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33" name="TextBox 32">
            <a:extLst>
              <a:ext uri="{FF2B5EF4-FFF2-40B4-BE49-F238E27FC236}">
                <a16:creationId xmlns:a16="http://schemas.microsoft.com/office/drawing/2014/main" id="{0C4229EA-4BD3-045E-F2DE-9A263D2AB3DA}"/>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4" name="TextBox 33">
            <a:extLst>
              <a:ext uri="{FF2B5EF4-FFF2-40B4-BE49-F238E27FC236}">
                <a16:creationId xmlns:a16="http://schemas.microsoft.com/office/drawing/2014/main" id="{BEF15D82-7BE9-4C40-EAA0-CAFAA346E05E}"/>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22" name="GreyLineSeparatorStrong 24">
            <a:extLst>
              <a:ext uri="{FF2B5EF4-FFF2-40B4-BE49-F238E27FC236}">
                <a16:creationId xmlns:a16="http://schemas.microsoft.com/office/drawing/2014/main" id="{4678F96F-C404-35BD-F9B0-275639DF43F4}"/>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23485F-8072-3D36-0E3F-FF460BA0D47A}"/>
              </a:ext>
            </a:extLst>
          </p:cNvPr>
          <p:cNvSpPr txBox="1">
            <a:spLocks/>
          </p:cNvSpPr>
          <p:nvPr/>
        </p:nvSpPr>
        <p:spPr>
          <a:xfrm>
            <a:off x="660840" y="2324379"/>
            <a:ext cx="3449455"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all applicable eligibility criteria in Sections 9.2.1.1 or 9.2.1.2; or</a:t>
            </a:r>
          </a:p>
        </p:txBody>
      </p:sp>
      <p:sp>
        <p:nvSpPr>
          <p:cNvPr id="37" name="TextBox 36">
            <a:extLst>
              <a:ext uri="{FF2B5EF4-FFF2-40B4-BE49-F238E27FC236}">
                <a16:creationId xmlns:a16="http://schemas.microsoft.com/office/drawing/2014/main" id="{6DEE5858-DB29-937B-9BEB-5FEB0D2DBE29}"/>
              </a:ext>
            </a:extLst>
          </p:cNvPr>
          <p:cNvSpPr txBox="1">
            <a:spLocks/>
          </p:cNvSpPr>
          <p:nvPr/>
        </p:nvSpPr>
        <p:spPr>
          <a:xfrm>
            <a:off x="660840" y="3292177"/>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studies that are sufficient for inclusion under Section 9.2.1.4 but does not meet the eligibility criteria in Section 9.2.1.2; or</a:t>
            </a:r>
          </a:p>
        </p:txBody>
      </p:sp>
      <p:sp>
        <p:nvSpPr>
          <p:cNvPr id="39" name="TextBox 38">
            <a:extLst>
              <a:ext uri="{FF2B5EF4-FFF2-40B4-BE49-F238E27FC236}">
                <a16:creationId xmlns:a16="http://schemas.microsoft.com/office/drawing/2014/main" id="{E31CE5DD-3F36-FA60-57AF-9EC9E3750BB9}"/>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Not included in Batch Zero</a:t>
            </a:r>
            <a:endParaRPr lang="en-US" sz="1400">
              <a:solidFill>
                <a:srgbClr val="FF0000"/>
              </a:solidFill>
              <a:cs typeface="+mn-cs"/>
            </a:endParaRPr>
          </a:p>
        </p:txBody>
      </p:sp>
      <p:sp>
        <p:nvSpPr>
          <p:cNvPr id="41" name="TextBox 40">
            <a:extLst>
              <a:ext uri="{FF2B5EF4-FFF2-40B4-BE49-F238E27FC236}">
                <a16:creationId xmlns:a16="http://schemas.microsoft.com/office/drawing/2014/main" id="{2E430308-B291-5B79-0293-FF7B36E9B16B}"/>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No MW allocation in Batch Zero</a:t>
            </a:r>
          </a:p>
          <a:p>
            <a:pPr lvl="1"/>
            <a:r>
              <a:rPr lang="en-US" sz="1400"/>
              <a:t>May seek inclusion in a future batch process if eligibility criteria are met</a:t>
            </a:r>
            <a:endParaRPr lang="en-US" sz="1400">
              <a:cs typeface="+mn-cs"/>
            </a:endParaRPr>
          </a:p>
        </p:txBody>
      </p:sp>
      <p:sp>
        <p:nvSpPr>
          <p:cNvPr id="45" name="TrackerNumBlue 7">
            <a:extLst>
              <a:ext uri="{FF2B5EF4-FFF2-40B4-BE49-F238E27FC236}">
                <a16:creationId xmlns:a16="http://schemas.microsoft.com/office/drawing/2014/main" id="{4C87371D-E504-E4C5-AFA1-21004429E2FD}"/>
              </a:ext>
            </a:extLst>
          </p:cNvPr>
          <p:cNvSpPr/>
          <p:nvPr>
            <p:custDataLst>
              <p:tags r:id="rId3"/>
            </p:custDataLst>
          </p:nvPr>
        </p:nvSpPr>
        <p:spPr>
          <a:xfrm>
            <a:off x="46048" y="210936"/>
            <a:ext cx="307274" cy="307274"/>
          </a:xfrm>
          <a:prstGeom prst="ellipse">
            <a:avLst/>
          </a:prstGeom>
          <a:solidFill>
            <a:srgbClr val="FF0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cxnSp>
        <p:nvCxnSpPr>
          <p:cNvPr id="4" name="GreyLineSeparatorStrong 24">
            <a:extLst>
              <a:ext uri="{FF2B5EF4-FFF2-40B4-BE49-F238E27FC236}">
                <a16:creationId xmlns:a16="http://schemas.microsoft.com/office/drawing/2014/main" id="{31A8524E-F512-46DB-017C-E0D596A0ACB2}"/>
              </a:ext>
            </a:extLst>
          </p:cNvPr>
          <p:cNvCxnSpPr>
            <a:cxnSpLocks/>
          </p:cNvCxnSpPr>
          <p:nvPr>
            <p:custDataLst>
              <p:tags r:id="rId4"/>
            </p:custDataLst>
          </p:nvPr>
        </p:nvCxnSpPr>
        <p:spPr>
          <a:xfrm>
            <a:off x="660840" y="4263053"/>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A204F4-6506-01D6-1F1C-B824A2A13353}"/>
              </a:ext>
            </a:extLst>
          </p:cNvPr>
          <p:cNvSpPr txBox="1">
            <a:spLocks/>
          </p:cNvSpPr>
          <p:nvPr/>
        </p:nvSpPr>
        <p:spPr>
          <a:xfrm>
            <a:off x="660840" y="4439512"/>
            <a:ext cx="344945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Fails to provide all required project information under Section 9.2.2 on or before the required submission deadline (</a:t>
            </a:r>
            <a:r>
              <a:rPr lang="en-US" sz="1400">
                <a:solidFill>
                  <a:srgbClr val="FF0000"/>
                </a:solidFill>
              </a:rPr>
              <a:t>July 10, 2026; T(D)SP notification by July 24, 2026</a:t>
            </a:r>
            <a:r>
              <a:rPr lang="en-US" sz="1400"/>
              <a:t>)</a:t>
            </a:r>
          </a:p>
        </p:txBody>
      </p:sp>
      <p:sp>
        <p:nvSpPr>
          <p:cNvPr id="5" name="Text Placeholder 20">
            <a:extLst>
              <a:ext uri="{FF2B5EF4-FFF2-40B4-BE49-F238E27FC236}">
                <a16:creationId xmlns:a16="http://schemas.microsoft.com/office/drawing/2014/main" id="{60B4EDE0-65FD-E1D1-1124-A2A36CC2FFC1}"/>
              </a:ext>
            </a:extLst>
          </p:cNvPr>
          <p:cNvSpPr txBox="1">
            <a:spLocks/>
          </p:cNvSpPr>
          <p:nvPr/>
        </p:nvSpPr>
        <p:spPr>
          <a:xfrm>
            <a:off x="2168372" y="6537009"/>
            <a:ext cx="6112599"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9.2.1.3 and 9.2.2 (Load Not Included in Batch Zero)</a:t>
            </a:r>
          </a:p>
        </p:txBody>
      </p:sp>
      <p:sp>
        <p:nvSpPr>
          <p:cNvPr id="7" name="TextBox 6">
            <a:extLst>
              <a:ext uri="{FF2B5EF4-FFF2-40B4-BE49-F238E27FC236}">
                <a16:creationId xmlns:a16="http://schemas.microsoft.com/office/drawing/2014/main" id="{E19F07B6-269D-697C-8CE5-BFE3B545C8F3}"/>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94314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extLst>
              <p:ext uri="{D42A27DB-BD31-4B8C-83A1-F6EECF244321}">
                <p14:modId xmlns:p14="http://schemas.microsoft.com/office/powerpoint/2010/main" val="53818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Subtitle 9" hidden="1">
            <a:extLst>
              <a:ext uri="{FF2B5EF4-FFF2-40B4-BE49-F238E27FC236}">
                <a16:creationId xmlns:a16="http://schemas.microsoft.com/office/drawing/2014/main" id="{FC5C9899-FA98-0F67-19F1-BA4BDA981540}"/>
              </a:ext>
            </a:extLst>
          </p:cNvPr>
          <p:cNvSpPr>
            <a:spLocks noGrp="1"/>
          </p:cNvSpPr>
          <p:nvPr>
            <p:ph type="subTitle" idx="1"/>
          </p:nvPr>
        </p:nvSpPr>
        <p:spPr/>
        <p:txBody>
          <a:bodyPr/>
          <a:lstStyle/>
          <a:p>
            <a:endParaRPr lang="de-DE"/>
          </a:p>
        </p:txBody>
      </p:sp>
      <p:sp>
        <p:nvSpPr>
          <p:cNvPr id="2" name="Title 1">
            <a:extLst>
              <a:ext uri="{FF2B5EF4-FFF2-40B4-BE49-F238E27FC236}">
                <a16:creationId xmlns:a16="http://schemas.microsoft.com/office/drawing/2014/main" id="{83E82283-F452-596B-A4C0-65627CEFE24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Demonstrated Development Activity</a:t>
            </a:r>
          </a:p>
        </p:txBody>
      </p:sp>
      <p:sp>
        <p:nvSpPr>
          <p:cNvPr id="22" name="TextBox 21">
            <a:extLst>
              <a:ext uri="{FF2B5EF4-FFF2-40B4-BE49-F238E27FC236}">
                <a16:creationId xmlns:a16="http://schemas.microsoft.com/office/drawing/2014/main" id="{71588238-3784-74A2-CD84-8D2605DBF70A}"/>
              </a:ext>
            </a:extLst>
          </p:cNvPr>
          <p:cNvSpPr txBox="1">
            <a:spLocks/>
          </p:cNvSpPr>
          <p:nvPr/>
        </p:nvSpPr>
        <p:spPr>
          <a:xfrm>
            <a:off x="554736" y="1464734"/>
            <a:ext cx="11082528" cy="473286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3" name="TextBox 22">
            <a:extLst>
              <a:ext uri="{FF2B5EF4-FFF2-40B4-BE49-F238E27FC236}">
                <a16:creationId xmlns:a16="http://schemas.microsoft.com/office/drawing/2014/main" id="{C1E67522-EB33-8ADC-70D4-4396351B1AF0}"/>
              </a:ext>
            </a:extLst>
          </p:cNvPr>
          <p:cNvSpPr txBox="1">
            <a:spLocks/>
          </p:cNvSpPr>
          <p:nvPr/>
        </p:nvSpPr>
        <p:spPr>
          <a:xfrm>
            <a:off x="554736" y="918657"/>
            <a:ext cx="11082528" cy="539055"/>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Large Loads with requested Initial Energization dates on or before December 31, 2027 have two paths to demonstrate development progress:</a:t>
            </a:r>
          </a:p>
        </p:txBody>
      </p:sp>
      <p:sp>
        <p:nvSpPr>
          <p:cNvPr id="26" name="TextBox 25">
            <a:extLst>
              <a:ext uri="{FF2B5EF4-FFF2-40B4-BE49-F238E27FC236}">
                <a16:creationId xmlns:a16="http://schemas.microsoft.com/office/drawing/2014/main" id="{D6D793B6-2CAB-619E-A089-9A11A1E858D2}"/>
              </a:ext>
            </a:extLst>
          </p:cNvPr>
          <p:cNvSpPr txBox="1"/>
          <p:nvPr/>
        </p:nvSpPr>
        <p:spPr>
          <a:xfrm>
            <a:off x="660840" y="1634465"/>
            <a:ext cx="10870760" cy="44781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400">
                <a:cs typeface="+mn-cs"/>
              </a:rPr>
              <a:t>The Large Load was included in a Quarterly Stability Assessment </a:t>
            </a:r>
            <a:r>
              <a:rPr lang="en-US" sz="1400"/>
              <a:t>or was included in an interim voltage-ride-through assessment on or before</a:t>
            </a:r>
            <a:r>
              <a:rPr lang="en-US" sz="1400">
                <a:cs typeface="+mn-cs"/>
              </a:rPr>
              <a:t> May 1, 2026 and the TSP/DSP has provided both of the following to ERCOT by </a:t>
            </a:r>
            <a:r>
              <a:rPr lang="en-US" sz="1400">
                <a:solidFill>
                  <a:srgbClr val="FF0000"/>
                </a:solidFill>
                <a:cs typeface="+mn-cs"/>
              </a:rPr>
              <a:t>July 24, 2026</a:t>
            </a:r>
            <a:r>
              <a:rPr lang="en-US" sz="1400">
                <a:cs typeface="+mn-cs"/>
              </a:rPr>
              <a:t>; </a:t>
            </a:r>
          </a:p>
          <a:p>
            <a:pPr lvl="2"/>
            <a:r>
              <a:rPr lang="en-US" sz="1400"/>
              <a:t>Confirmation the ILLE has begun site preparation and construction sufficient to meet its requested Initial Energization date and provided evidence supporting the attestation; and</a:t>
            </a:r>
          </a:p>
          <a:p>
            <a:pPr lvl="2"/>
            <a:r>
              <a:rPr lang="en-US" sz="1400"/>
              <a:t>An attestation the TSP/DSP has purchased all necessary high-voltage transformers and circuit breakers needed to serve the Load and will take delivery sufficiently in advance of the requested Initial Energization date so equipment can be installed by December 31, 2026</a:t>
            </a:r>
            <a:endParaRPr lang="en-US" sz="1400">
              <a:cs typeface="+mn-cs"/>
            </a:endParaRPr>
          </a:p>
          <a:p>
            <a:pPr>
              <a:buNone/>
            </a:pPr>
            <a:r>
              <a:rPr lang="en-US" sz="1400" b="1">
                <a:cs typeface="+mn-cs"/>
              </a:rPr>
              <a:t>OR</a:t>
            </a:r>
          </a:p>
          <a:p>
            <a:pPr marL="342900" indent="-342900">
              <a:buFont typeface="+mj-lt"/>
              <a:buAutoNum type="arabicPeriod" startAt="2"/>
            </a:pPr>
            <a:r>
              <a:rPr lang="en-US" sz="1400"/>
              <a:t>The Large Load has been found to have valid studies by ERCOT according to PG 9.2.1.4 and the TSP/DSP provides</a:t>
            </a:r>
            <a:r>
              <a:rPr lang="en-US" sz="1400">
                <a:cs typeface="+mn-cs"/>
              </a:rPr>
              <a:t> </a:t>
            </a:r>
            <a:r>
              <a:rPr lang="en-US" sz="1400"/>
              <a:t>all of the following on or before </a:t>
            </a:r>
            <a:r>
              <a:rPr lang="en-US" sz="1400">
                <a:solidFill>
                  <a:srgbClr val="FF0000"/>
                </a:solidFill>
              </a:rPr>
              <a:t>July 24, 2026</a:t>
            </a:r>
            <a:r>
              <a:rPr lang="en-US" sz="1400">
                <a:cs typeface="+mn-cs"/>
              </a:rPr>
              <a:t>:</a:t>
            </a:r>
          </a:p>
          <a:p>
            <a:pPr lvl="2"/>
            <a:r>
              <a:rPr lang="en-US" sz="1400"/>
              <a:t>A notarized attestation that the ILLE has executed an interconnection agreement that meets the requirements defined in Section 9.7.2;</a:t>
            </a:r>
          </a:p>
          <a:p>
            <a:pPr lvl="2"/>
            <a:r>
              <a:rPr lang="en-US" sz="1400"/>
              <a:t>An attestation the TSP/DSP has purchased all necessary high-voltage transformers and circuit breakers needed to serve the Load and will take delivery sufficiently in advance of the requested Initial Energization date the equipment can be installed by the ILLE’s requested Initial Energization date;</a:t>
            </a:r>
          </a:p>
          <a:p>
            <a:pPr lvl="2"/>
            <a:r>
              <a:rPr lang="en-US" sz="1400"/>
              <a:t>Confirmation the ILLE has begun site preparation and construction sufficient to meet its requested Initial Energization date and provided evidence supporting the attestation; and</a:t>
            </a:r>
          </a:p>
          <a:p>
            <a:pPr lvl="2"/>
            <a:r>
              <a:rPr lang="en-US" sz="1400"/>
              <a:t>Confirmation the ILLE has purchased all necessary ILLE-owned high-voltage transformers and circuit breakers and will take delivery sufficiently in advance so the equipment can be installed by the ILLE’s requested Initial Energization date</a:t>
            </a:r>
            <a:endParaRPr lang="de-DE" sz="1400"/>
          </a:p>
        </p:txBody>
      </p:sp>
      <p:sp>
        <p:nvSpPr>
          <p:cNvPr id="28" name="TrackerNumBlue 7">
            <a:extLst>
              <a:ext uri="{FF2B5EF4-FFF2-40B4-BE49-F238E27FC236}">
                <a16:creationId xmlns:a16="http://schemas.microsoft.com/office/drawing/2014/main" id="{8AE3CF15-8E28-856C-7AAF-D1B17B58C281}"/>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4" name="Text Placeholder 20">
            <a:extLst>
              <a:ext uri="{FF2B5EF4-FFF2-40B4-BE49-F238E27FC236}">
                <a16:creationId xmlns:a16="http://schemas.microsoft.com/office/drawing/2014/main" id="{694EF373-64FE-3784-72A8-DEFF40E32C03}"/>
              </a:ext>
            </a:extLst>
          </p:cNvPr>
          <p:cNvSpPr txBox="1">
            <a:spLocks/>
          </p:cNvSpPr>
          <p:nvPr/>
        </p:nvSpPr>
        <p:spPr>
          <a:xfrm>
            <a:off x="2168372" y="6537009"/>
            <a:ext cx="7211954"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ea typeface="+mn-lt"/>
                <a:cs typeface="+mn-lt"/>
              </a:rPr>
              <a:t>Reference: Batch Zero PGRR, Section 9.2.1.1(1)(c)–(d) (Development activity attestation / QSA or valid studies + IA pathways)</a:t>
            </a:r>
            <a:endParaRPr lang="en-US">
              <a:ea typeface="+mn-lt"/>
              <a:cs typeface="+mn-lt"/>
            </a:endParaRPr>
          </a:p>
        </p:txBody>
      </p:sp>
      <p:sp>
        <p:nvSpPr>
          <p:cNvPr id="3" name="TextBox 2">
            <a:extLst>
              <a:ext uri="{FF2B5EF4-FFF2-40B4-BE49-F238E27FC236}">
                <a16:creationId xmlns:a16="http://schemas.microsoft.com/office/drawing/2014/main" id="{6B35A984-5BBE-7464-6212-9B5E944AD133}"/>
              </a:ext>
            </a:extLst>
          </p:cNvPr>
          <p:cNvSpPr txBox="1"/>
          <p:nvPr/>
        </p:nvSpPr>
        <p:spPr>
          <a:xfrm>
            <a:off x="8578921" y="543022"/>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894926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E0B6-C0AF-8720-62EB-0028F50F8D6A}"/>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5928558A-768A-2432-BDF8-96D03DB493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27" imgH="327" progId="TCLayout.ActiveDocument.1">
                  <p:embed/>
                </p:oleObj>
              </mc:Choice>
              <mc:Fallback>
                <p:oleObj name="think-cell Slide" r:id="rId33" imgW="327" imgH="327" progId="TCLayout.ActiveDocument.1">
                  <p:embed/>
                  <p:pic>
                    <p:nvPicPr>
                      <p:cNvPr id="14" name="Object 6" hidden="1">
                        <a:extLst>
                          <a:ext uri="{FF2B5EF4-FFF2-40B4-BE49-F238E27FC236}">
                            <a16:creationId xmlns:a16="http://schemas.microsoft.com/office/drawing/2014/main" id="{5928558A-768A-2432-BDF8-96D03DB493B4}"/>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2197F78-9541-117C-D6D4-270D1C539679}"/>
              </a:ext>
            </a:extLst>
          </p:cNvPr>
          <p:cNvSpPr txBox="1">
            <a:spLocks/>
          </p:cNvSpPr>
          <p:nvPr/>
        </p:nvSpPr>
        <p:spPr>
          <a:xfrm>
            <a:off x="2356413" y="1652589"/>
            <a:ext cx="9213190" cy="220969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3. Subtitle" hidden="1">
            <a:extLst>
              <a:ext uri="{FF2B5EF4-FFF2-40B4-BE49-F238E27FC236}">
                <a16:creationId xmlns:a16="http://schemas.microsoft.com/office/drawing/2014/main" id="{AE2E4511-8FE9-8DE5-B64C-7FC535C4A28F}"/>
              </a:ext>
            </a:extLst>
          </p:cNvPr>
          <p:cNvSpPr>
            <a:spLocks noGrp="1"/>
          </p:cNvSpPr>
          <p:nvPr>
            <p:ph type="subTitle" idx="1"/>
            <p:custDataLst>
              <p:tags r:id="rId2"/>
            </p:custDataLst>
          </p:nvPr>
        </p:nvSpPr>
        <p:spPr/>
        <p:txBody>
          <a:bodyPr/>
          <a:lstStyle/>
          <a:p>
            <a:endParaRPr lang="de-DE"/>
          </a:p>
        </p:txBody>
      </p:sp>
      <p:sp>
        <p:nvSpPr>
          <p:cNvPr id="8" name="1. On-page tracker" hidden="1">
            <a:extLst>
              <a:ext uri="{FF2B5EF4-FFF2-40B4-BE49-F238E27FC236}">
                <a16:creationId xmlns:a16="http://schemas.microsoft.com/office/drawing/2014/main" id="{D33942AF-66F0-CC54-892B-DA7FB22CD40E}"/>
              </a:ext>
            </a:extLst>
          </p:cNvPr>
          <p:cNvSpPr>
            <a:spLocks noGrp="1"/>
          </p:cNvSpPr>
          <p:nvPr>
            <p:ph type="body" sz="quarter" idx="10"/>
            <p:custDataLst>
              <p:tags r:id="rId3"/>
            </p:custDataLst>
          </p:nvPr>
        </p:nvSpPr>
        <p:spPr/>
        <p:txBody>
          <a:bodyPr/>
          <a:lstStyle/>
          <a:p>
            <a:endParaRPr lang="de-DE"/>
          </a:p>
        </p:txBody>
      </p:sp>
      <p:sp>
        <p:nvSpPr>
          <p:cNvPr id="2" name="2. Slide Title">
            <a:extLst>
              <a:ext uri="{FF2B5EF4-FFF2-40B4-BE49-F238E27FC236}">
                <a16:creationId xmlns:a16="http://schemas.microsoft.com/office/drawing/2014/main" id="{EC7D7C20-AFB2-A728-F4B2-3AF7C47B561A}"/>
              </a:ext>
            </a:extLst>
          </p:cNvPr>
          <p:cNvSpPr>
            <a:spLocks noGrp="1"/>
          </p:cNvSpPr>
          <p:nvPr>
            <p:ph type="title"/>
            <p:custDataLst>
              <p:tags r:id="rId4"/>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Incorporating PUC Project 58481 into Batch Zero: Two Implementation Pathways</a:t>
            </a:r>
          </a:p>
        </p:txBody>
      </p:sp>
      <p:cxnSp>
        <p:nvCxnSpPr>
          <p:cNvPr id="3" name="LineBasicStrong 6">
            <a:extLst>
              <a:ext uri="{FF2B5EF4-FFF2-40B4-BE49-F238E27FC236}">
                <a16:creationId xmlns:a16="http://schemas.microsoft.com/office/drawing/2014/main" id="{C4A73607-628B-81E6-6661-528821BF1D20}"/>
              </a:ext>
            </a:extLst>
          </p:cNvPr>
          <p:cNvCxnSpPr>
            <a:cxnSpLocks/>
          </p:cNvCxnSpPr>
          <p:nvPr>
            <p:custDataLst>
              <p:tags r:id="rId5"/>
            </p:custDataLst>
          </p:nvPr>
        </p:nvCxnSpPr>
        <p:spPr>
          <a:xfrm>
            <a:off x="554735" y="1608138"/>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Strong 6">
            <a:extLst>
              <a:ext uri="{FF2B5EF4-FFF2-40B4-BE49-F238E27FC236}">
                <a16:creationId xmlns:a16="http://schemas.microsoft.com/office/drawing/2014/main" id="{6164A7F6-4159-D325-0631-3815AB7CDFAF}"/>
              </a:ext>
            </a:extLst>
          </p:cNvPr>
          <p:cNvCxnSpPr>
            <a:cxnSpLocks/>
          </p:cNvCxnSpPr>
          <p:nvPr>
            <p:custDataLst>
              <p:tags r:id="rId6"/>
            </p:custDataLst>
          </p:nvPr>
        </p:nvCxnSpPr>
        <p:spPr>
          <a:xfrm>
            <a:off x="2356412" y="3868629"/>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BasicStrong 6">
            <a:extLst>
              <a:ext uri="{FF2B5EF4-FFF2-40B4-BE49-F238E27FC236}">
                <a16:creationId xmlns:a16="http://schemas.microsoft.com/office/drawing/2014/main" id="{9FA2263B-AF2D-2D00-0A28-0205005F98EB}"/>
              </a:ext>
            </a:extLst>
          </p:cNvPr>
          <p:cNvCxnSpPr>
            <a:cxnSpLocks/>
          </p:cNvCxnSpPr>
          <p:nvPr>
            <p:custDataLst>
              <p:tags r:id="rId7"/>
            </p:custDataLst>
          </p:nvPr>
        </p:nvCxnSpPr>
        <p:spPr>
          <a:xfrm flipV="1">
            <a:off x="2085866" y="1579563"/>
            <a:ext cx="0" cy="4468812"/>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7643813" y="1119188"/>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44F16D-3107-441C-94B3-7A80F63C764C}" type="datetime'''''''2''0''''''''''''''''''''''''''''''''26'''">
              <a:rPr lang="de-DE" altLang="en-US" sz="1400" b="1" smtClean="0">
                <a:effectLst/>
                <a:cs typeface="+mn-cs"/>
              </a:rPr>
              <a:pPr lvl="0">
                <a:spcBef>
                  <a:spcPct val="0"/>
                </a:spcBef>
                <a:spcAft>
                  <a:spcPct val="0"/>
                </a:spcAft>
              </a:pPr>
              <a:t>2026</a:t>
            </a:fld>
            <a:endParaRPr lang="de-DE" sz="1400" b="1">
              <a:cs typeface="+mn-cs"/>
            </a:endParaRPr>
          </a:p>
        </p:txBody>
      </p:sp>
      <p:sp>
        <p:nvSpPr>
          <p:cNvPr id="175" name="Text Placeholder 4">
            <a:extLst>
              <a:ext uri="{FF2B5EF4-FFF2-40B4-BE49-F238E27FC236}">
                <a16:creationId xmlns:a16="http://schemas.microsoft.com/office/drawing/2014/main" id="{519DF37A-0FD1-8E81-0D2D-3CF9A4C9935A}"/>
              </a:ext>
            </a:extLst>
          </p:cNvPr>
          <p:cNvSpPr>
            <a:spLocks noGrp="1"/>
          </p:cNvSpPr>
          <p:nvPr>
            <p:custDataLst>
              <p:tags r:id="rId9"/>
            </p:custDataLst>
          </p:nvPr>
        </p:nvSpPr>
        <p:spPr bwMode="auto">
          <a:xfrm>
            <a:off x="10428289" y="1119188"/>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141934-EF0E-4D01-9E96-228265989906}" type="datetime'''2''''''''02''''''''''''''''''7'''">
              <a:rPr lang="de-DE" altLang="en-US" sz="1400" b="1" smtClean="0">
                <a:cs typeface="+mn-cs"/>
              </a:rPr>
              <a:pPr lvl="0">
                <a:spcBef>
                  <a:spcPct val="0"/>
                </a:spcBef>
                <a:spcAft>
                  <a:spcPct val="0"/>
                </a:spcAft>
              </a:pPr>
              <a:t>2027</a:t>
            </a:fld>
            <a:endParaRPr lang="de-DE" sz="1400" b="1">
              <a:cs typeface="+mn-cs"/>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auto">
          <a:xfrm>
            <a:off x="7643813" y="1395413"/>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A1CBFBD-5991-4689-83B7-02BA6DDB51E6}" type="datetime'''''''''''''''''''''''Q''''''''''''''''''''''''''2'''''">
              <a:rPr lang="de-DE" altLang="en-US" sz="1100" b="1" smtClean="0">
                <a:effectLst/>
                <a:cs typeface="+mn-cs"/>
              </a:rPr>
              <a:pPr lvl="0">
                <a:spcBef>
                  <a:spcPct val="0"/>
                </a:spcBef>
                <a:spcAft>
                  <a:spcPct val="0"/>
                </a:spcAft>
              </a:pPr>
              <a:t>Q2</a:t>
            </a:fld>
            <a:endParaRPr lang="de-DE" sz="1100" b="1">
              <a:cs typeface="+mn-cs"/>
            </a:endParaRPr>
          </a:p>
        </p:txBody>
      </p:sp>
      <p:sp>
        <p:nvSpPr>
          <p:cNvPr id="6" name="Text Placeholder 4">
            <a:extLst>
              <a:ext uri="{FF2B5EF4-FFF2-40B4-BE49-F238E27FC236}">
                <a16:creationId xmlns:a16="http://schemas.microsoft.com/office/drawing/2014/main" id="{167D14B0-7361-EADD-FEA8-B960E25A560A}"/>
              </a:ext>
            </a:extLst>
          </p:cNvPr>
          <p:cNvSpPr>
            <a:spLocks noGrp="1"/>
          </p:cNvSpPr>
          <p:nvPr>
            <p:custDataLst>
              <p:tags r:id="rId11"/>
            </p:custDataLst>
          </p:nvPr>
        </p:nvSpPr>
        <p:spPr bwMode="auto">
          <a:xfrm>
            <a:off x="8034338" y="1395413"/>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69372E-1237-40F5-B368-CD813F2C6D17}" type="datetime'''''''Q''''''''''3'">
              <a:rPr lang="de-DE" altLang="en-US" sz="1100" b="1" smtClean="0">
                <a:cs typeface="+mn-cs"/>
              </a:rPr>
              <a:pPr lvl="0">
                <a:spcBef>
                  <a:spcPct val="0"/>
                </a:spcBef>
                <a:spcAft>
                  <a:spcPct val="0"/>
                </a:spcAft>
              </a:pPr>
              <a:t>Q3</a:t>
            </a:fld>
            <a:endParaRPr lang="de-DE" sz="1100" b="1">
              <a:cs typeface="+mn-cs"/>
            </a:endParaRPr>
          </a:p>
        </p:txBody>
      </p:sp>
      <p:sp>
        <p:nvSpPr>
          <p:cNvPr id="9" name="Text Placeholder 4">
            <a:extLst>
              <a:ext uri="{FF2B5EF4-FFF2-40B4-BE49-F238E27FC236}">
                <a16:creationId xmlns:a16="http://schemas.microsoft.com/office/drawing/2014/main" id="{BE71623A-3A93-FAD8-3CC0-20768097E02B}"/>
              </a:ext>
            </a:extLst>
          </p:cNvPr>
          <p:cNvSpPr>
            <a:spLocks noGrp="1"/>
          </p:cNvSpPr>
          <p:nvPr>
            <p:custDataLst>
              <p:tags r:id="rId12"/>
            </p:custDataLst>
          </p:nvPr>
        </p:nvSpPr>
        <p:spPr bwMode="auto">
          <a:xfrm>
            <a:off x="9231313" y="1395413"/>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BDA7BC-5EA4-41F7-8960-F479331D83A4}" type="datetime'''''''''''''''''''''''''''Q''''''''''''''''4'''''''">
              <a:rPr lang="de-DE" altLang="en-US" sz="1100" b="1" smtClean="0">
                <a:cs typeface="+mn-cs"/>
              </a:rPr>
              <a:pPr lvl="0">
                <a:spcBef>
                  <a:spcPct val="0"/>
                </a:spcBef>
                <a:spcAft>
                  <a:spcPct val="0"/>
                </a:spcAft>
              </a:pPr>
              <a:t>Q4</a:t>
            </a:fld>
            <a:endParaRPr lang="de-DE" sz="1100" b="1">
              <a:cs typeface="+mn-cs"/>
            </a:endParaRPr>
          </a:p>
        </p:txBody>
      </p:sp>
      <p:sp>
        <p:nvSpPr>
          <p:cNvPr id="10" name="Text Placeholder 4">
            <a:extLst>
              <a:ext uri="{FF2B5EF4-FFF2-40B4-BE49-F238E27FC236}">
                <a16:creationId xmlns:a16="http://schemas.microsoft.com/office/drawing/2014/main" id="{5188624A-5469-CEB7-3852-01E4F27FCBC8}"/>
              </a:ext>
            </a:extLst>
          </p:cNvPr>
          <p:cNvSpPr>
            <a:spLocks noGrp="1"/>
          </p:cNvSpPr>
          <p:nvPr>
            <p:custDataLst>
              <p:tags r:id="rId13"/>
            </p:custDataLst>
          </p:nvPr>
        </p:nvSpPr>
        <p:spPr bwMode="auto">
          <a:xfrm>
            <a:off x="10428288" y="1395413"/>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42F97E2-B94E-49D4-B694-158CE3785792}" type="datetime'''''''''''Q''''''''''''''''''''''''''1'''''''''''''''''''''">
              <a:rPr lang="de-DE" altLang="en-US" sz="1100" b="1" smtClean="0">
                <a:cs typeface="+mn-cs"/>
              </a:rPr>
              <a:pPr lvl="0">
                <a:spcBef>
                  <a:spcPct val="0"/>
                </a:spcBef>
                <a:spcAft>
                  <a:spcPct val="0"/>
                </a:spcAft>
              </a:pPr>
              <a:t>Q1</a:t>
            </a:fld>
            <a:endParaRPr lang="de-DE" sz="1100" b="1">
              <a:cs typeface="+mn-cs"/>
            </a:endParaRPr>
          </a:p>
        </p:txBody>
      </p:sp>
      <p:cxnSp>
        <p:nvCxnSpPr>
          <p:cNvPr id="176" name="Straight Connector 175">
            <a:extLst>
              <a:ext uri="{FF2B5EF4-FFF2-40B4-BE49-F238E27FC236}">
                <a16:creationId xmlns:a16="http://schemas.microsoft.com/office/drawing/2014/main" id="{5DD4932A-F24C-9920-CD3A-AD9F568761CC}"/>
              </a:ext>
            </a:extLst>
          </p:cNvPr>
          <p:cNvCxnSpPr/>
          <p:nvPr>
            <p:custDataLst>
              <p:tags r:id="rId14"/>
            </p:custDataLst>
          </p:nvPr>
        </p:nvCxnSpPr>
        <p:spPr bwMode="auto">
          <a:xfrm flipH="1">
            <a:off x="7588250" y="1395413"/>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44D554A-2041-DE3A-41F4-9529E46E8D9E}"/>
              </a:ext>
            </a:extLst>
          </p:cNvPr>
          <p:cNvCxnSpPr/>
          <p:nvPr>
            <p:custDataLst>
              <p:tags r:id="rId15"/>
            </p:custDataLst>
          </p:nvPr>
        </p:nvCxnSpPr>
        <p:spPr bwMode="auto">
          <a:xfrm flipH="1">
            <a:off x="10372725" y="1395413"/>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EE61A32-C014-38F6-2ADD-A3F1EA83C0D2}"/>
              </a:ext>
            </a:extLst>
          </p:cNvPr>
          <p:cNvCxnSpPr/>
          <p:nvPr>
            <p:custDataLst>
              <p:tags r:id="rId16"/>
            </p:custDataLst>
          </p:nvPr>
        </p:nvCxnSpPr>
        <p:spPr bwMode="auto">
          <a:xfrm>
            <a:off x="8034338"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E68B9FAF-447E-EDF2-4780-787941EEDC75}"/>
              </a:ext>
            </a:extLst>
          </p:cNvPr>
          <p:cNvCxnSpPr/>
          <p:nvPr>
            <p:custDataLst>
              <p:tags r:id="rId17"/>
            </p:custDataLst>
          </p:nvPr>
        </p:nvCxnSpPr>
        <p:spPr bwMode="auto">
          <a:xfrm>
            <a:off x="923131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D0DBB6E-4C51-83AB-6649-270F094CE5DF}"/>
              </a:ext>
            </a:extLst>
          </p:cNvPr>
          <p:cNvCxnSpPr/>
          <p:nvPr>
            <p:custDataLst>
              <p:tags r:id="rId18"/>
            </p:custDataLst>
          </p:nvPr>
        </p:nvCxnSpPr>
        <p:spPr bwMode="auto">
          <a:xfrm>
            <a:off x="10428288"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52F6EB5F-7623-3908-2538-651F26FF7EB8}"/>
              </a:ext>
            </a:extLst>
          </p:cNvPr>
          <p:cNvCxnSpPr/>
          <p:nvPr>
            <p:custDataLst>
              <p:tags r:id="rId19"/>
            </p:custDataLst>
          </p:nvPr>
        </p:nvCxnSpPr>
        <p:spPr bwMode="auto">
          <a:xfrm>
            <a:off x="764381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17089766-C5F7-E3EA-B82C-52002FEDFB38}"/>
              </a:ext>
            </a:extLst>
          </p:cNvPr>
          <p:cNvCxnSpPr/>
          <p:nvPr>
            <p:custDataLst>
              <p:tags r:id="rId20"/>
            </p:custDataLst>
          </p:nvPr>
        </p:nvCxnSpPr>
        <p:spPr bwMode="auto">
          <a:xfrm>
            <a:off x="1159986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8BE427BA-8F49-96E8-2410-EAB6EEA51A84}"/>
              </a:ext>
            </a:extLst>
          </p:cNvPr>
          <p:cNvCxnSpPr/>
          <p:nvPr>
            <p:custDataLst>
              <p:tags r:id="rId21"/>
            </p:custDataLst>
          </p:nvPr>
        </p:nvCxnSpPr>
        <p:spPr bwMode="auto">
          <a:xfrm>
            <a:off x="843756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91E3462-68D8-8C07-8536-C8A32BDEA1DA}"/>
              </a:ext>
            </a:extLst>
          </p:cNvPr>
          <p:cNvCxnSpPr/>
          <p:nvPr>
            <p:custDataLst>
              <p:tags r:id="rId22"/>
            </p:custDataLst>
          </p:nvPr>
        </p:nvCxnSpPr>
        <p:spPr bwMode="auto">
          <a:xfrm>
            <a:off x="884078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77FD2BE-C1C6-3FED-6BBD-131D875A52DF}"/>
              </a:ext>
            </a:extLst>
          </p:cNvPr>
          <p:cNvCxnSpPr/>
          <p:nvPr>
            <p:custDataLst>
              <p:tags r:id="rId23"/>
            </p:custDataLst>
          </p:nvPr>
        </p:nvCxnSpPr>
        <p:spPr bwMode="auto">
          <a:xfrm>
            <a:off x="963453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44634BA-9B9A-A6CE-6A52-F4A3C75671AE}"/>
              </a:ext>
            </a:extLst>
          </p:cNvPr>
          <p:cNvCxnSpPr/>
          <p:nvPr>
            <p:custDataLst>
              <p:tags r:id="rId24"/>
            </p:custDataLst>
          </p:nvPr>
        </p:nvCxnSpPr>
        <p:spPr bwMode="auto">
          <a:xfrm>
            <a:off x="1002506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89BA7A0C-5153-48A6-AA5F-444760567A12}"/>
              </a:ext>
            </a:extLst>
          </p:cNvPr>
          <p:cNvCxnSpPr/>
          <p:nvPr>
            <p:custDataLst>
              <p:tags r:id="rId25"/>
            </p:custDataLst>
          </p:nvPr>
        </p:nvCxnSpPr>
        <p:spPr bwMode="auto">
          <a:xfrm>
            <a:off x="1083151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47E1542-BEA7-107B-45A8-B768AF52C49B}"/>
              </a:ext>
            </a:extLst>
          </p:cNvPr>
          <p:cNvCxnSpPr/>
          <p:nvPr>
            <p:custDataLst>
              <p:tags r:id="rId26"/>
            </p:custDataLst>
          </p:nvPr>
        </p:nvCxnSpPr>
        <p:spPr bwMode="auto">
          <a:xfrm>
            <a:off x="1119663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ABF7057-7108-0520-6F34-A972265AB2BD}"/>
              </a:ext>
            </a:extLst>
          </p:cNvPr>
          <p:cNvCxnSpPr/>
          <p:nvPr>
            <p:custDataLst>
              <p:tags r:id="rId27"/>
            </p:custDataLst>
          </p:nvPr>
        </p:nvCxnSpPr>
        <p:spPr bwMode="auto">
          <a:xfrm>
            <a:off x="7643813" y="5711825"/>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97EE53C-EE6A-1422-2E55-102B424275B8}"/>
              </a:ext>
            </a:extLst>
          </p:cNvPr>
          <p:cNvCxnSpPr/>
          <p:nvPr>
            <p:custDataLst>
              <p:tags r:id="rId28"/>
            </p:custDataLst>
          </p:nvPr>
        </p:nvCxnSpPr>
        <p:spPr bwMode="auto">
          <a:xfrm>
            <a:off x="7643813" y="1614488"/>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neBasicStrong 6">
            <a:extLst>
              <a:ext uri="{FF2B5EF4-FFF2-40B4-BE49-F238E27FC236}">
                <a16:creationId xmlns:a16="http://schemas.microsoft.com/office/drawing/2014/main" id="{2B7E53EB-F4F7-7945-69C7-8A01FC9CD1FA}"/>
              </a:ext>
            </a:extLst>
          </p:cNvPr>
          <p:cNvCxnSpPr>
            <a:cxnSpLocks/>
          </p:cNvCxnSpPr>
          <p:nvPr>
            <p:custDataLst>
              <p:tags r:id="rId29"/>
            </p:custDataLst>
          </p:nvPr>
        </p:nvCxnSpPr>
        <p:spPr>
          <a:xfrm>
            <a:off x="7643813" y="1169865"/>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Arrow: Pentagon 223">
            <a:extLst>
              <a:ext uri="{FF2B5EF4-FFF2-40B4-BE49-F238E27FC236}">
                <a16:creationId xmlns:a16="http://schemas.microsoft.com/office/drawing/2014/main" id="{7B2657D4-8459-A498-4DAF-396F73B8BF9B}"/>
              </a:ext>
            </a:extLst>
          </p:cNvPr>
          <p:cNvSpPr/>
          <p:nvPr/>
        </p:nvSpPr>
        <p:spPr>
          <a:xfrm>
            <a:off x="9237664" y="4114881"/>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228" name="Group 227">
            <a:extLst>
              <a:ext uri="{FF2B5EF4-FFF2-40B4-BE49-F238E27FC236}">
                <a16:creationId xmlns:a16="http://schemas.microsoft.com/office/drawing/2014/main" id="{9530AE2E-53BB-8096-2067-DD607B9E9285}"/>
              </a:ext>
            </a:extLst>
          </p:cNvPr>
          <p:cNvGrpSpPr/>
          <p:nvPr/>
        </p:nvGrpSpPr>
        <p:grpSpPr>
          <a:xfrm>
            <a:off x="10271095" y="4114881"/>
            <a:ext cx="1328426" cy="441789"/>
            <a:chOff x="10271095" y="4324431"/>
            <a:chExt cx="1328426" cy="441789"/>
          </a:xfrm>
        </p:grpSpPr>
        <p:sp>
          <p:nvSpPr>
            <p:cNvPr id="226" name="Arrow: Chevron 225">
              <a:extLst>
                <a:ext uri="{FF2B5EF4-FFF2-40B4-BE49-F238E27FC236}">
                  <a16:creationId xmlns:a16="http://schemas.microsoft.com/office/drawing/2014/main" id="{3C80F781-1893-F597-E311-6B3099BAC9CA}"/>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7" name="Arrow: Chevron 226">
              <a:extLst>
                <a:ext uri="{FF2B5EF4-FFF2-40B4-BE49-F238E27FC236}">
                  <a16:creationId xmlns:a16="http://schemas.microsoft.com/office/drawing/2014/main" id="{82F961F6-8B8D-1104-382A-6CDA8B069466}"/>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229" name="TextBox 228">
            <a:extLst>
              <a:ext uri="{FF2B5EF4-FFF2-40B4-BE49-F238E27FC236}">
                <a16:creationId xmlns:a16="http://schemas.microsoft.com/office/drawing/2014/main" id="{000BD5B4-738B-3B45-43F0-6DC11CDE838D}"/>
              </a:ext>
            </a:extLst>
          </p:cNvPr>
          <p:cNvSpPr txBox="1">
            <a:spLocks/>
          </p:cNvSpPr>
          <p:nvPr/>
        </p:nvSpPr>
        <p:spPr>
          <a:xfrm>
            <a:off x="10520559" y="4258831"/>
            <a:ext cx="1145986"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230" name="LineBasicStrong 6">
            <a:extLst>
              <a:ext uri="{FF2B5EF4-FFF2-40B4-BE49-F238E27FC236}">
                <a16:creationId xmlns:a16="http://schemas.microsoft.com/office/drawing/2014/main" id="{B0FAA1EC-A3B1-CE2D-BABE-FB0820CFF7CF}"/>
              </a:ext>
            </a:extLst>
          </p:cNvPr>
          <p:cNvCxnSpPr>
            <a:cxnSpLocks/>
          </p:cNvCxnSpPr>
          <p:nvPr>
            <p:custDataLst>
              <p:tags r:id="rId30"/>
            </p:custDataLst>
          </p:nvPr>
        </p:nvCxnSpPr>
        <p:spPr>
          <a:xfrm flipV="1">
            <a:off x="9230971" y="1859280"/>
            <a:ext cx="0" cy="3855720"/>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34" name="Isosceles Triangle 233">
            <a:extLst>
              <a:ext uri="{FF2B5EF4-FFF2-40B4-BE49-F238E27FC236}">
                <a16:creationId xmlns:a16="http://schemas.microsoft.com/office/drawing/2014/main" id="{E34A6E01-70EF-F09C-75C6-377DE8F37260}"/>
              </a:ext>
            </a:extLst>
          </p:cNvPr>
          <p:cNvSpPr/>
          <p:nvPr/>
        </p:nvSpPr>
        <p:spPr>
          <a:xfrm>
            <a:off x="9146224" y="5806756"/>
            <a:ext cx="182880" cy="182880"/>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35" name="TextBox 234">
            <a:extLst>
              <a:ext uri="{FF2B5EF4-FFF2-40B4-BE49-F238E27FC236}">
                <a16:creationId xmlns:a16="http://schemas.microsoft.com/office/drawing/2014/main" id="{5E26B25D-E2DC-4FE1-0173-5AB66D7ABAA6}"/>
              </a:ext>
            </a:extLst>
          </p:cNvPr>
          <p:cNvSpPr txBox="1">
            <a:spLocks/>
          </p:cNvSpPr>
          <p:nvPr/>
        </p:nvSpPr>
        <p:spPr>
          <a:xfrm>
            <a:off x="7703044" y="5772435"/>
            <a:ext cx="138664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242" name="Speech Bubble: Rectangle 241">
            <a:extLst>
              <a:ext uri="{FF2B5EF4-FFF2-40B4-BE49-F238E27FC236}">
                <a16:creationId xmlns:a16="http://schemas.microsoft.com/office/drawing/2014/main" id="{30B8A2B3-0286-FECF-D1B6-85336A23D523}"/>
              </a:ext>
            </a:extLst>
          </p:cNvPr>
          <p:cNvSpPr/>
          <p:nvPr/>
        </p:nvSpPr>
        <p:spPr>
          <a:xfrm>
            <a:off x="7983685" y="4132820"/>
            <a:ext cx="1017135" cy="358783"/>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244" name="Speech Bubble: Rectangle 243">
            <a:extLst>
              <a:ext uri="{FF2B5EF4-FFF2-40B4-BE49-F238E27FC236}">
                <a16:creationId xmlns:a16="http://schemas.microsoft.com/office/drawing/2014/main" id="{E2152F92-704D-15B3-CC16-3495E4DB69A4}"/>
              </a:ext>
            </a:extLst>
          </p:cNvPr>
          <p:cNvSpPr/>
          <p:nvPr/>
        </p:nvSpPr>
        <p:spPr>
          <a:xfrm>
            <a:off x="9509929" y="4845076"/>
            <a:ext cx="1353807" cy="626203"/>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No need for re-alignment if adopted 58481 rule is different from published draft</a:t>
            </a:r>
            <a:endParaRPr lang="en-US">
              <a:solidFill>
                <a:srgbClr val="333333"/>
              </a:solidFill>
              <a:highlight>
                <a:srgbClr val="FFFFFF"/>
              </a:highlight>
              <a:latin typeface="Segoe UI"/>
              <a:cs typeface="Segoe UI"/>
            </a:endParaRPr>
          </a:p>
        </p:txBody>
      </p:sp>
      <p:sp>
        <p:nvSpPr>
          <p:cNvPr id="232" name="Arrow: Pentagon 231">
            <a:extLst>
              <a:ext uri="{FF2B5EF4-FFF2-40B4-BE49-F238E27FC236}">
                <a16:creationId xmlns:a16="http://schemas.microsoft.com/office/drawing/2014/main" id="{33B2A067-B8B5-33A9-D0D3-EDB2122BFA40}"/>
              </a:ext>
            </a:extLst>
          </p:cNvPr>
          <p:cNvSpPr>
            <a:spLocks/>
          </p:cNvSpPr>
          <p:nvPr/>
        </p:nvSpPr>
        <p:spPr>
          <a:xfrm>
            <a:off x="8033996" y="1890233"/>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233" name="Arrow: Chevron 232">
            <a:extLst>
              <a:ext uri="{FF2B5EF4-FFF2-40B4-BE49-F238E27FC236}">
                <a16:creationId xmlns:a16="http://schemas.microsoft.com/office/drawing/2014/main" id="{FB2C55F3-1B30-0AFB-020F-5F5F4B17F0B3}"/>
              </a:ext>
            </a:extLst>
          </p:cNvPr>
          <p:cNvSpPr>
            <a:spLocks/>
          </p:cNvSpPr>
          <p:nvPr/>
        </p:nvSpPr>
        <p:spPr>
          <a:xfrm>
            <a:off x="9067801" y="1890233"/>
            <a:ext cx="2128491"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236" name="Speech Bubble: Rectangle 235">
            <a:extLst>
              <a:ext uri="{FF2B5EF4-FFF2-40B4-BE49-F238E27FC236}">
                <a16:creationId xmlns:a16="http://schemas.microsoft.com/office/drawing/2014/main" id="{3AB1AF8A-F077-F975-4C6B-DDE661063A3E}"/>
              </a:ext>
            </a:extLst>
          </p:cNvPr>
          <p:cNvSpPr/>
          <p:nvPr/>
        </p:nvSpPr>
        <p:spPr>
          <a:xfrm>
            <a:off x="9509929" y="2409902"/>
            <a:ext cx="1353807" cy="662489"/>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Potential re-alignment needed if adopted 58481 rule is different from published draft</a:t>
            </a:r>
            <a:endParaRPr lang="en-US">
              <a:solidFill>
                <a:srgbClr val="333333"/>
              </a:solidFill>
              <a:highlight>
                <a:srgbClr val="FFFFFF"/>
              </a:highlight>
              <a:latin typeface="Segoe UI"/>
              <a:cs typeface="Segoe UI"/>
            </a:endParaRPr>
          </a:p>
        </p:txBody>
      </p:sp>
      <p:sp>
        <p:nvSpPr>
          <p:cNvPr id="243" name="Speech Bubble: Rectangle 242">
            <a:extLst>
              <a:ext uri="{FF2B5EF4-FFF2-40B4-BE49-F238E27FC236}">
                <a16:creationId xmlns:a16="http://schemas.microsoft.com/office/drawing/2014/main" id="{D636D194-87B0-32EF-FB3F-144E1D0EDA03}"/>
              </a:ext>
            </a:extLst>
          </p:cNvPr>
          <p:cNvSpPr/>
          <p:nvPr/>
        </p:nvSpPr>
        <p:spPr>
          <a:xfrm>
            <a:off x="8071014" y="2428113"/>
            <a:ext cx="924668" cy="358783"/>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20" name="TextBox 19">
            <a:extLst>
              <a:ext uri="{FF2B5EF4-FFF2-40B4-BE49-F238E27FC236}">
                <a16:creationId xmlns:a16="http://schemas.microsoft.com/office/drawing/2014/main" id="{2146126A-9C26-14F0-289B-43E9FC49E7B9}"/>
              </a:ext>
            </a:extLst>
          </p:cNvPr>
          <p:cNvSpPr txBox="1">
            <a:spLocks/>
          </p:cNvSpPr>
          <p:nvPr/>
        </p:nvSpPr>
        <p:spPr>
          <a:xfrm>
            <a:off x="554736" y="1652588"/>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28" name="TextBox 27">
            <a:extLst>
              <a:ext uri="{FF2B5EF4-FFF2-40B4-BE49-F238E27FC236}">
                <a16:creationId xmlns:a16="http://schemas.microsoft.com/office/drawing/2014/main" id="{B5D0A808-38D0-93AD-38EE-B602B2053DCD}"/>
              </a:ext>
            </a:extLst>
          </p:cNvPr>
          <p:cNvSpPr txBox="1">
            <a:spLocks/>
          </p:cNvSpPr>
          <p:nvPr/>
        </p:nvSpPr>
        <p:spPr>
          <a:xfrm>
            <a:off x="554736" y="1352550"/>
            <a:ext cx="126058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29" name="TextBox 28">
            <a:extLst>
              <a:ext uri="{FF2B5EF4-FFF2-40B4-BE49-F238E27FC236}">
                <a16:creationId xmlns:a16="http://schemas.microsoft.com/office/drawing/2014/main" id="{3F005F79-8163-D329-A3BB-92B8B182E672}"/>
              </a:ext>
            </a:extLst>
          </p:cNvPr>
          <p:cNvSpPr txBox="1">
            <a:spLocks/>
          </p:cNvSpPr>
          <p:nvPr/>
        </p:nvSpPr>
        <p:spPr>
          <a:xfrm>
            <a:off x="3978398" y="1652588"/>
            <a:ext cx="3543300" cy="18158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embed the PUCT proposal for publication (Project No. 58481)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35" name="TextBox 34">
            <a:extLst>
              <a:ext uri="{FF2B5EF4-FFF2-40B4-BE49-F238E27FC236}">
                <a16:creationId xmlns:a16="http://schemas.microsoft.com/office/drawing/2014/main" id="{EBF822DF-958C-E6EE-0C19-C439C6074BD3}"/>
              </a:ext>
            </a:extLst>
          </p:cNvPr>
          <p:cNvSpPr txBox="1">
            <a:spLocks/>
          </p:cNvSpPr>
          <p:nvPr/>
        </p:nvSpPr>
        <p:spPr>
          <a:xfrm>
            <a:off x="3978398" y="4132820"/>
            <a:ext cx="3543300" cy="15927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18" name="TextBox 17">
            <a:extLst>
              <a:ext uri="{FF2B5EF4-FFF2-40B4-BE49-F238E27FC236}">
                <a16:creationId xmlns:a16="http://schemas.microsoft.com/office/drawing/2014/main" id="{11A7E6AA-B72B-5D3C-E99B-44A74D0496EB}"/>
              </a:ext>
            </a:extLst>
          </p:cNvPr>
          <p:cNvSpPr txBox="1"/>
          <p:nvPr/>
        </p:nvSpPr>
        <p:spPr>
          <a:xfrm>
            <a:off x="7643813" y="927930"/>
            <a:ext cx="3955707"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32" name="TextBox 31">
            <a:extLst>
              <a:ext uri="{FF2B5EF4-FFF2-40B4-BE49-F238E27FC236}">
                <a16:creationId xmlns:a16="http://schemas.microsoft.com/office/drawing/2014/main" id="{A2C1CD64-685E-86FE-92CE-82FCF4FD7E77}"/>
              </a:ext>
            </a:extLst>
          </p:cNvPr>
          <p:cNvSpPr txBox="1">
            <a:spLocks/>
          </p:cNvSpPr>
          <p:nvPr/>
        </p:nvSpPr>
        <p:spPr>
          <a:xfrm>
            <a:off x="2356413" y="1652588"/>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36" name="TextBox 35">
            <a:extLst>
              <a:ext uri="{FF2B5EF4-FFF2-40B4-BE49-F238E27FC236}">
                <a16:creationId xmlns:a16="http://schemas.microsoft.com/office/drawing/2014/main" id="{31EC06A3-6A36-EB6B-6473-4C788DEA6068}"/>
              </a:ext>
            </a:extLst>
          </p:cNvPr>
          <p:cNvSpPr txBox="1">
            <a:spLocks/>
          </p:cNvSpPr>
          <p:nvPr/>
        </p:nvSpPr>
        <p:spPr>
          <a:xfrm>
            <a:off x="2356413" y="4132819"/>
            <a:ext cx="1499870"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37" name="TextBox 36">
            <a:extLst>
              <a:ext uri="{FF2B5EF4-FFF2-40B4-BE49-F238E27FC236}">
                <a16:creationId xmlns:a16="http://schemas.microsoft.com/office/drawing/2014/main" id="{F9AD3FB2-7978-651A-04D0-84DC5E4FE4B9}"/>
              </a:ext>
            </a:extLst>
          </p:cNvPr>
          <p:cNvSpPr txBox="1">
            <a:spLocks/>
          </p:cNvSpPr>
          <p:nvPr/>
        </p:nvSpPr>
        <p:spPr>
          <a:xfrm>
            <a:off x="2356413" y="1352550"/>
            <a:ext cx="1499870"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27" name="ChevronBlue 27">
            <a:extLst>
              <a:ext uri="{FF2B5EF4-FFF2-40B4-BE49-F238E27FC236}">
                <a16:creationId xmlns:a16="http://schemas.microsoft.com/office/drawing/2014/main" id="{F2B0B0C6-9325-DBEE-B785-585FC2F6D381}"/>
              </a:ext>
            </a:extLst>
          </p:cNvPr>
          <p:cNvGrpSpPr>
            <a:grpSpLocks noChangeAspect="1"/>
          </p:cNvGrpSpPr>
          <p:nvPr>
            <p:custDataLst>
              <p:tags r:id="rId31"/>
            </p:custDataLst>
          </p:nvPr>
        </p:nvGrpSpPr>
        <p:grpSpPr>
          <a:xfrm>
            <a:off x="1937435" y="1421606"/>
            <a:ext cx="296863" cy="296863"/>
            <a:chOff x="1016000" y="1016000"/>
            <a:chExt cx="396228" cy="396228"/>
          </a:xfrm>
        </p:grpSpPr>
        <p:sp>
          <p:nvSpPr>
            <p:cNvPr id="24" name="Oval 23">
              <a:extLst>
                <a:ext uri="{FF2B5EF4-FFF2-40B4-BE49-F238E27FC236}">
                  <a16:creationId xmlns:a16="http://schemas.microsoft.com/office/drawing/2014/main" id="{0D3C176D-312C-45DA-7320-4A39828ACF27}"/>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26" name="Graphic 25">
              <a:extLst>
                <a:ext uri="{FF2B5EF4-FFF2-40B4-BE49-F238E27FC236}">
                  <a16:creationId xmlns:a16="http://schemas.microsoft.com/office/drawing/2014/main" id="{6EE571D9-8AB4-783E-CB29-43C423182D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23614" y="1023614"/>
              <a:ext cx="381000" cy="381000"/>
            </a:xfrm>
            <a:prstGeom prst="rect">
              <a:avLst/>
            </a:prstGeom>
          </p:spPr>
        </p:pic>
      </p:grpSp>
      <p:sp>
        <p:nvSpPr>
          <p:cNvPr id="47" name="TextBox 46">
            <a:extLst>
              <a:ext uri="{FF2B5EF4-FFF2-40B4-BE49-F238E27FC236}">
                <a16:creationId xmlns:a16="http://schemas.microsoft.com/office/drawing/2014/main" id="{5F6B7DCB-7CA5-0F7B-8CA0-C2909F4516C1}"/>
              </a:ext>
            </a:extLst>
          </p:cNvPr>
          <p:cNvSpPr txBox="1"/>
          <p:nvPr/>
        </p:nvSpPr>
        <p:spPr>
          <a:xfrm>
            <a:off x="3978398" y="1352550"/>
            <a:ext cx="3543300"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spTree>
    <p:extLst>
      <p:ext uri="{BB962C8B-B14F-4D97-AF65-F5344CB8AC3E}">
        <p14:creationId xmlns:p14="http://schemas.microsoft.com/office/powerpoint/2010/main" val="865703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74700-9D69-96B4-0649-8053AB71FF25}"/>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19E6C6B5-B3D0-CE06-D471-21468124EE4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19E6C6B5-B3D0-CE06-D471-21468124EE4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EBBC61F-D0A1-B8BC-68DE-870FFC1DF23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 name="Text Placeholder 2">
            <a:hlinkClick r:id="" action="ppaction://noaction"/>
            <a:extLst>
              <a:ext uri="{FF2B5EF4-FFF2-40B4-BE49-F238E27FC236}">
                <a16:creationId xmlns:a16="http://schemas.microsoft.com/office/drawing/2014/main" id="{D2518E05-854D-2CAF-7DB7-12947A45B3C3}"/>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hlinkClick r:id="" action="ppaction://noaction"/>
            <a:extLst>
              <a:ext uri="{FF2B5EF4-FFF2-40B4-BE49-F238E27FC236}">
                <a16:creationId xmlns:a16="http://schemas.microsoft.com/office/drawing/2014/main" id="{B6BAC575-E150-0D72-7860-C446AF7997FE}"/>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Deep-Dive</a:t>
            </a:r>
          </a:p>
        </p:txBody>
      </p:sp>
      <p:sp>
        <p:nvSpPr>
          <p:cNvPr id="13" name="Text Placeholder 2">
            <a:extLst>
              <a:ext uri="{FF2B5EF4-FFF2-40B4-BE49-F238E27FC236}">
                <a16:creationId xmlns:a16="http://schemas.microsoft.com/office/drawing/2014/main" id="{7BC34989-9C28-3252-215B-56F0F26B8EFF}"/>
              </a:ext>
            </a:extLst>
          </p:cNvPr>
          <p:cNvSpPr>
            <a:spLocks noGrp="1"/>
          </p:cNvSpPr>
          <p:nvPr>
            <p:custDataLst>
              <p:tags r:id="rId5"/>
            </p:custDataLst>
          </p:nvPr>
        </p:nvSpPr>
        <p:spPr bwMode="auto">
          <a:xfrm>
            <a:off x="4052888" y="243840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PGRR stakeholder feedback</a:t>
            </a:r>
          </a:p>
        </p:txBody>
      </p:sp>
      <p:sp>
        <p:nvSpPr>
          <p:cNvPr id="11" name="Text Placeholder 2">
            <a:hlinkClick r:id="" action="ppaction://noaction"/>
            <a:extLst>
              <a:ext uri="{FF2B5EF4-FFF2-40B4-BE49-F238E27FC236}">
                <a16:creationId xmlns:a16="http://schemas.microsoft.com/office/drawing/2014/main" id="{67E9BB17-EBDE-FC5A-CD43-7F98BA273505}"/>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5" name="Text Placeholder 2">
            <a:hlinkClick r:id="" action="ppaction://noaction"/>
            <a:extLst>
              <a:ext uri="{FF2B5EF4-FFF2-40B4-BE49-F238E27FC236}">
                <a16:creationId xmlns:a16="http://schemas.microsoft.com/office/drawing/2014/main" id="{14D1095B-7E14-3FC2-A35E-182D932E092B}"/>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16" name="Text Placeholder 2">
            <a:hlinkClick r:id="" action="ppaction://noaction"/>
            <a:extLst>
              <a:ext uri="{FF2B5EF4-FFF2-40B4-BE49-F238E27FC236}">
                <a16:creationId xmlns:a16="http://schemas.microsoft.com/office/drawing/2014/main" id="{8B037DD3-8C95-4D5A-A3C3-2D63412334A7}"/>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Frequently Asked Questions</a:t>
            </a:r>
          </a:p>
        </p:txBody>
      </p:sp>
      <p:sp>
        <p:nvSpPr>
          <p:cNvPr id="18" name="Text Placeholder 2">
            <a:hlinkClick r:id="" action="ppaction://noaction"/>
            <a:extLst>
              <a:ext uri="{FF2B5EF4-FFF2-40B4-BE49-F238E27FC236}">
                <a16:creationId xmlns:a16="http://schemas.microsoft.com/office/drawing/2014/main" id="{9934DD78-8E5C-D8B6-581F-57FC7FEAEBF7}"/>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Other</a:t>
            </a:r>
          </a:p>
        </p:txBody>
      </p:sp>
      <p:sp>
        <p:nvSpPr>
          <p:cNvPr id="4" name="2. Slide Title">
            <a:extLst>
              <a:ext uri="{FF2B5EF4-FFF2-40B4-BE49-F238E27FC236}">
                <a16:creationId xmlns:a16="http://schemas.microsoft.com/office/drawing/2014/main" id="{4635E1B8-49B8-3CBE-DFA1-1D5F521DD406}"/>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1649055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2ADE-72C5-CD71-5593-3D0ADF905CFC}"/>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E617D753-95F5-6ED6-08C0-D889649185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7" name="Object 2" hidden="1">
                        <a:extLst>
                          <a:ext uri="{FF2B5EF4-FFF2-40B4-BE49-F238E27FC236}">
                            <a16:creationId xmlns:a16="http://schemas.microsoft.com/office/drawing/2014/main" id="{E617D753-95F5-6ED6-08C0-D889649185B3}"/>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28D6826-4BA9-4B06-811A-23318DB55F2C}"/>
              </a:ext>
            </a:extLst>
          </p:cNvPr>
          <p:cNvSpPr>
            <a:spLocks noGrp="1"/>
          </p:cNvSpPr>
          <p:nvPr>
            <p:ph type="title"/>
          </p:nvPr>
        </p:nvSpPr>
        <p:spPr>
          <a:xfrm>
            <a:off x="554736" y="223582"/>
            <a:ext cx="11082528" cy="384721"/>
          </a:xfrm>
        </p:spPr>
        <p:txBody>
          <a:bodyPr vert="horz" wrap="square">
            <a:noAutofit/>
          </a:bodyPr>
          <a:lstStyle/>
          <a:p>
            <a:r>
              <a:rPr lang="en-US"/>
              <a:t>Stakeholder feedback received to date</a:t>
            </a:r>
          </a:p>
        </p:txBody>
      </p:sp>
      <p:sp>
        <p:nvSpPr>
          <p:cNvPr id="88" name="Text Placeholder 20">
            <a:extLst>
              <a:ext uri="{FF2B5EF4-FFF2-40B4-BE49-F238E27FC236}">
                <a16:creationId xmlns:a16="http://schemas.microsoft.com/office/drawing/2014/main" id="{7BE01EB9-4EEC-2515-95A9-433FF482442A}"/>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cxnSp>
        <p:nvCxnSpPr>
          <p:cNvPr id="10" name="LineBasicStrong 6">
            <a:extLst>
              <a:ext uri="{FF2B5EF4-FFF2-40B4-BE49-F238E27FC236}">
                <a16:creationId xmlns:a16="http://schemas.microsoft.com/office/drawing/2014/main" id="{F0CC3526-921B-7999-505B-8E2BCAD83BF6}"/>
              </a:ext>
            </a:extLst>
          </p:cNvPr>
          <p:cNvCxnSpPr>
            <a:cxnSpLocks/>
          </p:cNvCxnSpPr>
          <p:nvPr>
            <p:custDataLst>
              <p:tags r:id="rId2"/>
            </p:custDataLst>
          </p:nvPr>
        </p:nvCxnSpPr>
        <p:spPr>
          <a:xfrm>
            <a:off x="547688" y="1360104"/>
            <a:ext cx="551459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2C6F20-9DBB-D191-37DE-ED5D5B0C1D9F}"/>
              </a:ext>
            </a:extLst>
          </p:cNvPr>
          <p:cNvSpPr txBox="1">
            <a:spLocks/>
          </p:cNvSpPr>
          <p:nvPr/>
        </p:nvSpPr>
        <p:spPr>
          <a:xfrm>
            <a:off x="54768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29" name="Rectangle 28">
            <a:extLst>
              <a:ext uri="{FF2B5EF4-FFF2-40B4-BE49-F238E27FC236}">
                <a16:creationId xmlns:a16="http://schemas.microsoft.com/office/drawing/2014/main" id="{6096563F-AC86-580D-DB68-C7278CCE152F}"/>
              </a:ext>
            </a:extLst>
          </p:cNvPr>
          <p:cNvSpPr>
            <a:spLocks/>
          </p:cNvSpPr>
          <p:nvPr/>
        </p:nvSpPr>
        <p:spPr>
          <a:xfrm>
            <a:off x="547688"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0" name="Rectangle 69">
            <a:extLst>
              <a:ext uri="{FF2B5EF4-FFF2-40B4-BE49-F238E27FC236}">
                <a16:creationId xmlns:a16="http://schemas.microsoft.com/office/drawing/2014/main" id="{8657797F-FF2B-15F1-9A82-5F3DB0AEB7E4}"/>
              </a:ext>
            </a:extLst>
          </p:cNvPr>
          <p:cNvSpPr>
            <a:spLocks/>
          </p:cNvSpPr>
          <p:nvPr/>
        </p:nvSpPr>
        <p:spPr>
          <a:xfrm>
            <a:off x="547688"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7" name="Rectangle 76">
            <a:extLst>
              <a:ext uri="{FF2B5EF4-FFF2-40B4-BE49-F238E27FC236}">
                <a16:creationId xmlns:a16="http://schemas.microsoft.com/office/drawing/2014/main" id="{5F98465A-F0EF-3436-C2C6-87B158AB88F8}"/>
              </a:ext>
            </a:extLst>
          </p:cNvPr>
          <p:cNvSpPr>
            <a:spLocks/>
          </p:cNvSpPr>
          <p:nvPr/>
        </p:nvSpPr>
        <p:spPr>
          <a:xfrm>
            <a:off x="547688"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9" name="Rectangle 78">
            <a:extLst>
              <a:ext uri="{FF2B5EF4-FFF2-40B4-BE49-F238E27FC236}">
                <a16:creationId xmlns:a16="http://schemas.microsoft.com/office/drawing/2014/main" id="{4835A63A-1B30-D94A-99BF-E1F903997380}"/>
              </a:ext>
            </a:extLst>
          </p:cNvPr>
          <p:cNvSpPr>
            <a:spLocks/>
          </p:cNvSpPr>
          <p:nvPr/>
        </p:nvSpPr>
        <p:spPr>
          <a:xfrm>
            <a:off x="547688"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6" name="Rectangle 85">
            <a:extLst>
              <a:ext uri="{FF2B5EF4-FFF2-40B4-BE49-F238E27FC236}">
                <a16:creationId xmlns:a16="http://schemas.microsoft.com/office/drawing/2014/main" id="{EBA9FA0E-6E38-17C2-93E4-7B5205C30FE5}"/>
              </a:ext>
            </a:extLst>
          </p:cNvPr>
          <p:cNvSpPr>
            <a:spLocks/>
          </p:cNvSpPr>
          <p:nvPr/>
        </p:nvSpPr>
        <p:spPr>
          <a:xfrm>
            <a:off x="547688" y="3252967"/>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7" name="Rectangle 86">
            <a:extLst>
              <a:ext uri="{FF2B5EF4-FFF2-40B4-BE49-F238E27FC236}">
                <a16:creationId xmlns:a16="http://schemas.microsoft.com/office/drawing/2014/main" id="{5E84E242-4967-EF1B-65C8-97E18729F11D}"/>
              </a:ext>
            </a:extLst>
          </p:cNvPr>
          <p:cNvSpPr>
            <a:spLocks/>
          </p:cNvSpPr>
          <p:nvPr/>
        </p:nvSpPr>
        <p:spPr>
          <a:xfrm>
            <a:off x="547688"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9" name="Rectangle 88">
            <a:extLst>
              <a:ext uri="{FF2B5EF4-FFF2-40B4-BE49-F238E27FC236}">
                <a16:creationId xmlns:a16="http://schemas.microsoft.com/office/drawing/2014/main" id="{7D3D7D2A-4690-F9EE-3812-C58D86D90A29}"/>
              </a:ext>
            </a:extLst>
          </p:cNvPr>
          <p:cNvSpPr>
            <a:spLocks/>
          </p:cNvSpPr>
          <p:nvPr/>
        </p:nvSpPr>
        <p:spPr>
          <a:xfrm>
            <a:off x="547688"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0" name="Rectangle 89">
            <a:extLst>
              <a:ext uri="{FF2B5EF4-FFF2-40B4-BE49-F238E27FC236}">
                <a16:creationId xmlns:a16="http://schemas.microsoft.com/office/drawing/2014/main" id="{3E81FA3C-2270-E148-A030-B8B5941C4BB4}"/>
              </a:ext>
            </a:extLst>
          </p:cNvPr>
          <p:cNvSpPr>
            <a:spLocks/>
          </p:cNvSpPr>
          <p:nvPr/>
        </p:nvSpPr>
        <p:spPr>
          <a:xfrm>
            <a:off x="547688"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1" name="Rectangle 90">
            <a:extLst>
              <a:ext uri="{FF2B5EF4-FFF2-40B4-BE49-F238E27FC236}">
                <a16:creationId xmlns:a16="http://schemas.microsoft.com/office/drawing/2014/main" id="{83F805CA-72DA-D576-E69D-F8EBB7A6C0A1}"/>
              </a:ext>
            </a:extLst>
          </p:cNvPr>
          <p:cNvSpPr>
            <a:spLocks/>
          </p:cNvSpPr>
          <p:nvPr/>
        </p:nvSpPr>
        <p:spPr>
          <a:xfrm>
            <a:off x="547688"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2" name="Rectangle 91">
            <a:extLst>
              <a:ext uri="{FF2B5EF4-FFF2-40B4-BE49-F238E27FC236}">
                <a16:creationId xmlns:a16="http://schemas.microsoft.com/office/drawing/2014/main" id="{6DE7E3FD-9CC0-E3AB-649C-B99B26DD6F40}"/>
              </a:ext>
            </a:extLst>
          </p:cNvPr>
          <p:cNvSpPr>
            <a:spLocks/>
          </p:cNvSpPr>
          <p:nvPr/>
        </p:nvSpPr>
        <p:spPr>
          <a:xfrm>
            <a:off x="547688"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3" name="Rectangle 92">
            <a:extLst>
              <a:ext uri="{FF2B5EF4-FFF2-40B4-BE49-F238E27FC236}">
                <a16:creationId xmlns:a16="http://schemas.microsoft.com/office/drawing/2014/main" id="{E5B353D7-7AAB-8E2E-25E3-B586288BDFCC}"/>
              </a:ext>
            </a:extLst>
          </p:cNvPr>
          <p:cNvSpPr>
            <a:spLocks/>
          </p:cNvSpPr>
          <p:nvPr/>
        </p:nvSpPr>
        <p:spPr>
          <a:xfrm>
            <a:off x="547688"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8" name="Rectangle 97">
            <a:extLst>
              <a:ext uri="{FF2B5EF4-FFF2-40B4-BE49-F238E27FC236}">
                <a16:creationId xmlns:a16="http://schemas.microsoft.com/office/drawing/2014/main" id="{452A6C8E-3C18-9861-1E2D-A7903A64BF57}"/>
              </a:ext>
            </a:extLst>
          </p:cNvPr>
          <p:cNvSpPr>
            <a:spLocks/>
          </p:cNvSpPr>
          <p:nvPr/>
        </p:nvSpPr>
        <p:spPr>
          <a:xfrm>
            <a:off x="6331009"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3" name="Rectangle 102">
            <a:extLst>
              <a:ext uri="{FF2B5EF4-FFF2-40B4-BE49-F238E27FC236}">
                <a16:creationId xmlns:a16="http://schemas.microsoft.com/office/drawing/2014/main" id="{1D6B78F6-6813-C688-5CE9-3F137CD3B10A}"/>
              </a:ext>
            </a:extLst>
          </p:cNvPr>
          <p:cNvSpPr>
            <a:spLocks/>
          </p:cNvSpPr>
          <p:nvPr/>
        </p:nvSpPr>
        <p:spPr>
          <a:xfrm>
            <a:off x="6331009"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4" name="Rectangle 103">
            <a:extLst>
              <a:ext uri="{FF2B5EF4-FFF2-40B4-BE49-F238E27FC236}">
                <a16:creationId xmlns:a16="http://schemas.microsoft.com/office/drawing/2014/main" id="{52B8ABB9-C43C-02BF-F859-44A7F863EAB4}"/>
              </a:ext>
            </a:extLst>
          </p:cNvPr>
          <p:cNvSpPr>
            <a:spLocks/>
          </p:cNvSpPr>
          <p:nvPr/>
        </p:nvSpPr>
        <p:spPr>
          <a:xfrm>
            <a:off x="6331009"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1" name="Rectangle 110">
            <a:extLst>
              <a:ext uri="{FF2B5EF4-FFF2-40B4-BE49-F238E27FC236}">
                <a16:creationId xmlns:a16="http://schemas.microsoft.com/office/drawing/2014/main" id="{E7EC1CBA-B50B-9E1C-7657-40A057141326}"/>
              </a:ext>
            </a:extLst>
          </p:cNvPr>
          <p:cNvSpPr>
            <a:spLocks/>
          </p:cNvSpPr>
          <p:nvPr/>
        </p:nvSpPr>
        <p:spPr>
          <a:xfrm>
            <a:off x="6331009"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2" name="Rectangle 111">
            <a:extLst>
              <a:ext uri="{FF2B5EF4-FFF2-40B4-BE49-F238E27FC236}">
                <a16:creationId xmlns:a16="http://schemas.microsoft.com/office/drawing/2014/main" id="{3E5F1F6B-4592-23B1-7226-2D960A281680}"/>
              </a:ext>
            </a:extLst>
          </p:cNvPr>
          <p:cNvSpPr>
            <a:spLocks/>
          </p:cNvSpPr>
          <p:nvPr/>
        </p:nvSpPr>
        <p:spPr>
          <a:xfrm>
            <a:off x="6331009"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3" name="Rectangle 112">
            <a:extLst>
              <a:ext uri="{FF2B5EF4-FFF2-40B4-BE49-F238E27FC236}">
                <a16:creationId xmlns:a16="http://schemas.microsoft.com/office/drawing/2014/main" id="{1B457FCC-71D1-A138-48CE-D612C6B39A96}"/>
              </a:ext>
            </a:extLst>
          </p:cNvPr>
          <p:cNvSpPr>
            <a:spLocks/>
          </p:cNvSpPr>
          <p:nvPr/>
        </p:nvSpPr>
        <p:spPr>
          <a:xfrm>
            <a:off x="6331010" y="3252967"/>
            <a:ext cx="3484689"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600">
                <a:solidFill>
                  <a:schemeClr val="bg1"/>
                </a:solidFill>
              </a:rPr>
              <a:t>G</a:t>
            </a:r>
          </a:p>
        </p:txBody>
      </p:sp>
      <p:sp>
        <p:nvSpPr>
          <p:cNvPr id="114" name="Rectangle 113">
            <a:extLst>
              <a:ext uri="{FF2B5EF4-FFF2-40B4-BE49-F238E27FC236}">
                <a16:creationId xmlns:a16="http://schemas.microsoft.com/office/drawing/2014/main" id="{14CF90CC-32AF-10F4-042E-F357FA0ABF54}"/>
              </a:ext>
            </a:extLst>
          </p:cNvPr>
          <p:cNvSpPr>
            <a:spLocks/>
          </p:cNvSpPr>
          <p:nvPr/>
        </p:nvSpPr>
        <p:spPr>
          <a:xfrm>
            <a:off x="6331009"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5" name="Rectangle 114">
            <a:extLst>
              <a:ext uri="{FF2B5EF4-FFF2-40B4-BE49-F238E27FC236}">
                <a16:creationId xmlns:a16="http://schemas.microsoft.com/office/drawing/2014/main" id="{39C2B240-40DE-B52E-2073-60CB7236298C}"/>
              </a:ext>
            </a:extLst>
          </p:cNvPr>
          <p:cNvSpPr>
            <a:spLocks/>
          </p:cNvSpPr>
          <p:nvPr/>
        </p:nvSpPr>
        <p:spPr>
          <a:xfrm>
            <a:off x="6331009"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6" name="Rectangle 115">
            <a:extLst>
              <a:ext uri="{FF2B5EF4-FFF2-40B4-BE49-F238E27FC236}">
                <a16:creationId xmlns:a16="http://schemas.microsoft.com/office/drawing/2014/main" id="{61D3EFD9-30E5-7D0E-A414-941B706661F3}"/>
              </a:ext>
            </a:extLst>
          </p:cNvPr>
          <p:cNvSpPr>
            <a:spLocks/>
          </p:cNvSpPr>
          <p:nvPr/>
        </p:nvSpPr>
        <p:spPr>
          <a:xfrm>
            <a:off x="6331009"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 name="Rectangle 116">
            <a:extLst>
              <a:ext uri="{FF2B5EF4-FFF2-40B4-BE49-F238E27FC236}">
                <a16:creationId xmlns:a16="http://schemas.microsoft.com/office/drawing/2014/main" id="{7106E3CD-F2D0-C5B9-624A-92892A218AE2}"/>
              </a:ext>
            </a:extLst>
          </p:cNvPr>
          <p:cNvSpPr>
            <a:spLocks/>
          </p:cNvSpPr>
          <p:nvPr/>
        </p:nvSpPr>
        <p:spPr>
          <a:xfrm>
            <a:off x="6331009"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9" name="Rectangle 118">
            <a:extLst>
              <a:ext uri="{FF2B5EF4-FFF2-40B4-BE49-F238E27FC236}">
                <a16:creationId xmlns:a16="http://schemas.microsoft.com/office/drawing/2014/main" id="{17B421E7-2BCA-A1F9-01F7-95E5B182EBA1}"/>
              </a:ext>
            </a:extLst>
          </p:cNvPr>
          <p:cNvSpPr>
            <a:spLocks/>
          </p:cNvSpPr>
          <p:nvPr/>
        </p:nvSpPr>
        <p:spPr>
          <a:xfrm>
            <a:off x="6331009"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4" name="TextBox 13">
            <a:extLst>
              <a:ext uri="{FF2B5EF4-FFF2-40B4-BE49-F238E27FC236}">
                <a16:creationId xmlns:a16="http://schemas.microsoft.com/office/drawing/2014/main" id="{EBD047B0-F6D3-0FD1-52D2-B93D5EDF8470}"/>
              </a:ext>
            </a:extLst>
          </p:cNvPr>
          <p:cNvSpPr txBox="1">
            <a:spLocks/>
          </p:cNvSpPr>
          <p:nvPr/>
        </p:nvSpPr>
        <p:spPr>
          <a:xfrm>
            <a:off x="4427833" y="1098710"/>
            <a:ext cx="1634449"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9" name="Rectangle 8">
            <a:extLst>
              <a:ext uri="{FF2B5EF4-FFF2-40B4-BE49-F238E27FC236}">
                <a16:creationId xmlns:a16="http://schemas.microsoft.com/office/drawing/2014/main" id="{F7EE70E9-E8BC-F565-02FA-89A771FE2BDE}"/>
              </a:ext>
            </a:extLst>
          </p:cNvPr>
          <p:cNvSpPr>
            <a:spLocks/>
          </p:cNvSpPr>
          <p:nvPr/>
        </p:nvSpPr>
        <p:spPr>
          <a:xfrm>
            <a:off x="547688"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85" name="TextBox 1084">
            <a:extLst>
              <a:ext uri="{FF2B5EF4-FFF2-40B4-BE49-F238E27FC236}">
                <a16:creationId xmlns:a16="http://schemas.microsoft.com/office/drawing/2014/main" id="{117AE1D2-C668-75CB-CED5-1D13DD1E131B}"/>
              </a:ext>
            </a:extLst>
          </p:cNvPr>
          <p:cNvSpPr txBox="1">
            <a:spLocks/>
          </p:cNvSpPr>
          <p:nvPr/>
        </p:nvSpPr>
        <p:spPr>
          <a:xfrm>
            <a:off x="4427833" y="150341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5; Mar 11; Mar 19</a:t>
            </a:r>
          </a:p>
        </p:txBody>
      </p:sp>
      <p:sp>
        <p:nvSpPr>
          <p:cNvPr id="1086" name="TextBox 1085">
            <a:extLst>
              <a:ext uri="{FF2B5EF4-FFF2-40B4-BE49-F238E27FC236}">
                <a16:creationId xmlns:a16="http://schemas.microsoft.com/office/drawing/2014/main" id="{F38484FE-F3FF-9E80-E67D-7547520D9F20}"/>
              </a:ext>
            </a:extLst>
          </p:cNvPr>
          <p:cNvSpPr txBox="1">
            <a:spLocks/>
          </p:cNvSpPr>
          <p:nvPr/>
        </p:nvSpPr>
        <p:spPr>
          <a:xfrm>
            <a:off x="4427833" y="186721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7" name="TextBox 1086">
            <a:extLst>
              <a:ext uri="{FF2B5EF4-FFF2-40B4-BE49-F238E27FC236}">
                <a16:creationId xmlns:a16="http://schemas.microsoft.com/office/drawing/2014/main" id="{74EFC5DB-88FA-9702-88BB-F2E5CFB9D1B6}"/>
              </a:ext>
            </a:extLst>
          </p:cNvPr>
          <p:cNvSpPr txBox="1">
            <a:spLocks/>
          </p:cNvSpPr>
          <p:nvPr/>
        </p:nvSpPr>
        <p:spPr>
          <a:xfrm>
            <a:off x="4427833" y="228308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8" name="TextBox 1087">
            <a:extLst>
              <a:ext uri="{FF2B5EF4-FFF2-40B4-BE49-F238E27FC236}">
                <a16:creationId xmlns:a16="http://schemas.microsoft.com/office/drawing/2014/main" id="{8B726812-913C-B731-8424-8E936C8EADE1}"/>
              </a:ext>
            </a:extLst>
          </p:cNvPr>
          <p:cNvSpPr txBox="1">
            <a:spLocks/>
          </p:cNvSpPr>
          <p:nvPr/>
        </p:nvSpPr>
        <p:spPr>
          <a:xfrm>
            <a:off x="4427833" y="2638207"/>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10</a:t>
            </a:r>
          </a:p>
        </p:txBody>
      </p:sp>
      <p:sp>
        <p:nvSpPr>
          <p:cNvPr id="1089" name="TextBox 1088">
            <a:extLst>
              <a:ext uri="{FF2B5EF4-FFF2-40B4-BE49-F238E27FC236}">
                <a16:creationId xmlns:a16="http://schemas.microsoft.com/office/drawing/2014/main" id="{FCF504AF-AD75-3E06-C43B-4EAB25D4F720}"/>
              </a:ext>
            </a:extLst>
          </p:cNvPr>
          <p:cNvSpPr txBox="1">
            <a:spLocks/>
          </p:cNvSpPr>
          <p:nvPr/>
        </p:nvSpPr>
        <p:spPr>
          <a:xfrm>
            <a:off x="4427833" y="299332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0" name="TextBox 1089">
            <a:extLst>
              <a:ext uri="{FF2B5EF4-FFF2-40B4-BE49-F238E27FC236}">
                <a16:creationId xmlns:a16="http://schemas.microsoft.com/office/drawing/2014/main" id="{8272ABB9-890D-A128-CE7C-86F73D8D352C}"/>
              </a:ext>
            </a:extLst>
          </p:cNvPr>
          <p:cNvSpPr txBox="1">
            <a:spLocks/>
          </p:cNvSpPr>
          <p:nvPr/>
        </p:nvSpPr>
        <p:spPr>
          <a:xfrm>
            <a:off x="4427833" y="3348443"/>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1" name="TextBox 1090">
            <a:extLst>
              <a:ext uri="{FF2B5EF4-FFF2-40B4-BE49-F238E27FC236}">
                <a16:creationId xmlns:a16="http://schemas.microsoft.com/office/drawing/2014/main" id="{D88320B4-AE48-C09A-BA28-7600923065AF}"/>
              </a:ext>
            </a:extLst>
          </p:cNvPr>
          <p:cNvSpPr txBox="1">
            <a:spLocks/>
          </p:cNvSpPr>
          <p:nvPr/>
        </p:nvSpPr>
        <p:spPr>
          <a:xfrm>
            <a:off x="4427833" y="405867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2" name="TextBox 1091">
            <a:extLst>
              <a:ext uri="{FF2B5EF4-FFF2-40B4-BE49-F238E27FC236}">
                <a16:creationId xmlns:a16="http://schemas.microsoft.com/office/drawing/2014/main" id="{7964BF45-5E57-1CED-1DD0-F26FC92D2032}"/>
              </a:ext>
            </a:extLst>
          </p:cNvPr>
          <p:cNvSpPr txBox="1">
            <a:spLocks/>
          </p:cNvSpPr>
          <p:nvPr/>
        </p:nvSpPr>
        <p:spPr>
          <a:xfrm>
            <a:off x="4427833" y="4413162"/>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3" name="TextBox 1092">
            <a:extLst>
              <a:ext uri="{FF2B5EF4-FFF2-40B4-BE49-F238E27FC236}">
                <a16:creationId xmlns:a16="http://schemas.microsoft.com/office/drawing/2014/main" id="{7B920706-9BCE-D9E9-6CD1-6D78F0F116FB}"/>
              </a:ext>
            </a:extLst>
          </p:cNvPr>
          <p:cNvSpPr txBox="1">
            <a:spLocks/>
          </p:cNvSpPr>
          <p:nvPr/>
        </p:nvSpPr>
        <p:spPr>
          <a:xfrm>
            <a:off x="4427833" y="3703561"/>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cxnSp>
        <p:nvCxnSpPr>
          <p:cNvPr id="1115" name="LineBasicStrong 6">
            <a:extLst>
              <a:ext uri="{FF2B5EF4-FFF2-40B4-BE49-F238E27FC236}">
                <a16:creationId xmlns:a16="http://schemas.microsoft.com/office/drawing/2014/main" id="{20D795C2-966D-A5C0-3C28-3FC24EF532DC}"/>
              </a:ext>
            </a:extLst>
          </p:cNvPr>
          <p:cNvCxnSpPr>
            <a:cxnSpLocks/>
          </p:cNvCxnSpPr>
          <p:nvPr>
            <p:custDataLst>
              <p:tags r:id="rId3"/>
            </p:custDataLst>
          </p:nvPr>
        </p:nvCxnSpPr>
        <p:spPr>
          <a:xfrm>
            <a:off x="547688" y="177764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7" name="LineBasicStrong 6">
            <a:extLst>
              <a:ext uri="{FF2B5EF4-FFF2-40B4-BE49-F238E27FC236}">
                <a16:creationId xmlns:a16="http://schemas.microsoft.com/office/drawing/2014/main" id="{3CEAA091-9464-1FBC-9684-6B608E7F0216}"/>
              </a:ext>
            </a:extLst>
          </p:cNvPr>
          <p:cNvCxnSpPr>
            <a:cxnSpLocks/>
          </p:cNvCxnSpPr>
          <p:nvPr>
            <p:custDataLst>
              <p:tags r:id="rId4"/>
            </p:custDataLst>
          </p:nvPr>
        </p:nvCxnSpPr>
        <p:spPr>
          <a:xfrm>
            <a:off x="547688" y="2141446"/>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8" name="LineBasicStrong 6">
            <a:extLst>
              <a:ext uri="{FF2B5EF4-FFF2-40B4-BE49-F238E27FC236}">
                <a16:creationId xmlns:a16="http://schemas.microsoft.com/office/drawing/2014/main" id="{BE423E61-A65A-8BA7-D8B0-E2274405897B}"/>
              </a:ext>
            </a:extLst>
          </p:cNvPr>
          <p:cNvCxnSpPr>
            <a:cxnSpLocks/>
          </p:cNvCxnSpPr>
          <p:nvPr>
            <p:custDataLst>
              <p:tags r:id="rId5"/>
            </p:custDataLst>
          </p:nvPr>
        </p:nvCxnSpPr>
        <p:spPr>
          <a:xfrm>
            <a:off x="547688" y="2505243"/>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9" name="LineBasicStrong 6">
            <a:extLst>
              <a:ext uri="{FF2B5EF4-FFF2-40B4-BE49-F238E27FC236}">
                <a16:creationId xmlns:a16="http://schemas.microsoft.com/office/drawing/2014/main" id="{5918CEE8-262E-A688-4112-F313CB95D2AC}"/>
              </a:ext>
            </a:extLst>
          </p:cNvPr>
          <p:cNvCxnSpPr>
            <a:cxnSpLocks/>
          </p:cNvCxnSpPr>
          <p:nvPr>
            <p:custDataLst>
              <p:tags r:id="rId6"/>
            </p:custDataLst>
          </p:nvPr>
        </p:nvCxnSpPr>
        <p:spPr>
          <a:xfrm>
            <a:off x="547688" y="2869040"/>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0" name="LineBasicStrong 6">
            <a:extLst>
              <a:ext uri="{FF2B5EF4-FFF2-40B4-BE49-F238E27FC236}">
                <a16:creationId xmlns:a16="http://schemas.microsoft.com/office/drawing/2014/main" id="{1E1E5EE7-17AD-17B7-8280-AA5F0F03B44F}"/>
              </a:ext>
            </a:extLst>
          </p:cNvPr>
          <p:cNvCxnSpPr>
            <a:cxnSpLocks/>
          </p:cNvCxnSpPr>
          <p:nvPr>
            <p:custDataLst>
              <p:tags r:id="rId7"/>
            </p:custDataLst>
          </p:nvPr>
        </p:nvCxnSpPr>
        <p:spPr>
          <a:xfrm>
            <a:off x="547688" y="3232837"/>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1" name="LineBasicStrong 6">
            <a:extLst>
              <a:ext uri="{FF2B5EF4-FFF2-40B4-BE49-F238E27FC236}">
                <a16:creationId xmlns:a16="http://schemas.microsoft.com/office/drawing/2014/main" id="{9A965BD3-558D-D7E3-9A09-18B3086B0A72}"/>
              </a:ext>
            </a:extLst>
          </p:cNvPr>
          <p:cNvCxnSpPr>
            <a:cxnSpLocks/>
          </p:cNvCxnSpPr>
          <p:nvPr>
            <p:custDataLst>
              <p:tags r:id="rId8"/>
            </p:custDataLst>
          </p:nvPr>
        </p:nvCxnSpPr>
        <p:spPr>
          <a:xfrm>
            <a:off x="547688" y="3596634"/>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2" name="LineBasicStrong 6">
            <a:extLst>
              <a:ext uri="{FF2B5EF4-FFF2-40B4-BE49-F238E27FC236}">
                <a16:creationId xmlns:a16="http://schemas.microsoft.com/office/drawing/2014/main" id="{48BE004C-2BD8-7C0F-0454-81AD444DB5AB}"/>
              </a:ext>
            </a:extLst>
          </p:cNvPr>
          <p:cNvCxnSpPr>
            <a:cxnSpLocks/>
          </p:cNvCxnSpPr>
          <p:nvPr>
            <p:custDataLst>
              <p:tags r:id="rId9"/>
            </p:custDataLst>
          </p:nvPr>
        </p:nvCxnSpPr>
        <p:spPr>
          <a:xfrm>
            <a:off x="547688" y="3960431"/>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3" name="LineBasicStrong 6">
            <a:extLst>
              <a:ext uri="{FF2B5EF4-FFF2-40B4-BE49-F238E27FC236}">
                <a16:creationId xmlns:a16="http://schemas.microsoft.com/office/drawing/2014/main" id="{0ACE4EF9-CCC2-BF55-042C-5254D727DF66}"/>
              </a:ext>
            </a:extLst>
          </p:cNvPr>
          <p:cNvCxnSpPr>
            <a:cxnSpLocks/>
          </p:cNvCxnSpPr>
          <p:nvPr>
            <p:custDataLst>
              <p:tags r:id="rId10"/>
            </p:custDataLst>
          </p:nvPr>
        </p:nvCxnSpPr>
        <p:spPr>
          <a:xfrm>
            <a:off x="547688" y="4324228"/>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4" name="LineBasicStrong 6">
            <a:extLst>
              <a:ext uri="{FF2B5EF4-FFF2-40B4-BE49-F238E27FC236}">
                <a16:creationId xmlns:a16="http://schemas.microsoft.com/office/drawing/2014/main" id="{3E6E1598-7789-21B9-5C98-A6DB8CD071FF}"/>
              </a:ext>
            </a:extLst>
          </p:cNvPr>
          <p:cNvCxnSpPr>
            <a:cxnSpLocks/>
          </p:cNvCxnSpPr>
          <p:nvPr>
            <p:custDataLst>
              <p:tags r:id="rId11"/>
            </p:custDataLst>
          </p:nvPr>
        </p:nvCxnSpPr>
        <p:spPr>
          <a:xfrm>
            <a:off x="547688" y="4688025"/>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5" name="LineBasicStrong 6">
            <a:extLst>
              <a:ext uri="{FF2B5EF4-FFF2-40B4-BE49-F238E27FC236}">
                <a16:creationId xmlns:a16="http://schemas.microsoft.com/office/drawing/2014/main" id="{88303A4F-26E4-1F98-869D-0691912C2EC4}"/>
              </a:ext>
            </a:extLst>
          </p:cNvPr>
          <p:cNvCxnSpPr>
            <a:cxnSpLocks/>
          </p:cNvCxnSpPr>
          <p:nvPr>
            <p:custDataLst>
              <p:tags r:id="rId12"/>
            </p:custDataLst>
          </p:nvPr>
        </p:nvCxnSpPr>
        <p:spPr>
          <a:xfrm>
            <a:off x="547688" y="5051822"/>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6" name="LineBasicStrong 6">
            <a:extLst>
              <a:ext uri="{FF2B5EF4-FFF2-40B4-BE49-F238E27FC236}">
                <a16:creationId xmlns:a16="http://schemas.microsoft.com/office/drawing/2014/main" id="{E020C001-3A3B-3FAA-4A88-22FB6C692761}"/>
              </a:ext>
            </a:extLst>
          </p:cNvPr>
          <p:cNvCxnSpPr>
            <a:cxnSpLocks/>
          </p:cNvCxnSpPr>
          <p:nvPr>
            <p:custDataLst>
              <p:tags r:id="rId13"/>
            </p:custDataLst>
          </p:nvPr>
        </p:nvCxnSpPr>
        <p:spPr>
          <a:xfrm>
            <a:off x="547688" y="541561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30" name="TextBox 1129">
            <a:extLst>
              <a:ext uri="{FF2B5EF4-FFF2-40B4-BE49-F238E27FC236}">
                <a16:creationId xmlns:a16="http://schemas.microsoft.com/office/drawing/2014/main" id="{7167572E-C7E7-49A1-C663-53D1223FFA9E}"/>
              </a:ext>
            </a:extLst>
          </p:cNvPr>
          <p:cNvSpPr txBox="1">
            <a:spLocks/>
          </p:cNvSpPr>
          <p:nvPr/>
        </p:nvSpPr>
        <p:spPr>
          <a:xfrm>
            <a:off x="4427833" y="4776960"/>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31" name="TextBox 1130">
            <a:extLst>
              <a:ext uri="{FF2B5EF4-FFF2-40B4-BE49-F238E27FC236}">
                <a16:creationId xmlns:a16="http://schemas.microsoft.com/office/drawing/2014/main" id="{4F9FEC26-6AC9-6E69-BFE9-42A8640938DD}"/>
              </a:ext>
            </a:extLst>
          </p:cNvPr>
          <p:cNvSpPr txBox="1">
            <a:spLocks/>
          </p:cNvSpPr>
          <p:nvPr/>
        </p:nvSpPr>
        <p:spPr>
          <a:xfrm>
            <a:off x="4427833" y="5505189"/>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5" name="TextBox 1094">
            <a:extLst>
              <a:ext uri="{FF2B5EF4-FFF2-40B4-BE49-F238E27FC236}">
                <a16:creationId xmlns:a16="http://schemas.microsoft.com/office/drawing/2014/main" id="{5CA4D9E1-BE6C-EF69-76BD-0DFD181F8809}"/>
              </a:ext>
            </a:extLst>
          </p:cNvPr>
          <p:cNvSpPr txBox="1">
            <a:spLocks/>
          </p:cNvSpPr>
          <p:nvPr/>
        </p:nvSpPr>
        <p:spPr>
          <a:xfrm>
            <a:off x="2381101" y="1503418"/>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Schaper Energy Consulting</a:t>
            </a:r>
          </a:p>
        </p:txBody>
      </p:sp>
      <p:sp>
        <p:nvSpPr>
          <p:cNvPr id="1096" name="TextBox 1095">
            <a:extLst>
              <a:ext uri="{FF2B5EF4-FFF2-40B4-BE49-F238E27FC236}">
                <a16:creationId xmlns:a16="http://schemas.microsoft.com/office/drawing/2014/main" id="{65ED68E2-181C-4556-4901-FD19EFE052C7}"/>
              </a:ext>
            </a:extLst>
          </p:cNvPr>
          <p:cNvSpPr txBox="1">
            <a:spLocks/>
          </p:cNvSpPr>
          <p:nvPr/>
        </p:nvSpPr>
        <p:spPr>
          <a:xfrm>
            <a:off x="2381101" y="186721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Reliant Energy</a:t>
            </a:r>
            <a:r>
              <a:rPr lang="en-US" sz="1200" baseline="30000"/>
              <a:t>1</a:t>
            </a:r>
            <a:endParaRPr lang="en-US" sz="1200"/>
          </a:p>
        </p:txBody>
      </p:sp>
      <p:sp>
        <p:nvSpPr>
          <p:cNvPr id="1097" name="TextBox 1096">
            <a:extLst>
              <a:ext uri="{FF2B5EF4-FFF2-40B4-BE49-F238E27FC236}">
                <a16:creationId xmlns:a16="http://schemas.microsoft.com/office/drawing/2014/main" id="{BAD71EB3-8C9D-9377-4DFE-33A66D81AA66}"/>
              </a:ext>
            </a:extLst>
          </p:cNvPr>
          <p:cNvSpPr txBox="1">
            <a:spLocks/>
          </p:cNvSpPr>
          <p:nvPr/>
        </p:nvSpPr>
        <p:spPr>
          <a:xfrm>
            <a:off x="2381101" y="228308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Crusoe</a:t>
            </a:r>
          </a:p>
        </p:txBody>
      </p:sp>
      <p:sp>
        <p:nvSpPr>
          <p:cNvPr id="1098" name="TextBox 1097">
            <a:extLst>
              <a:ext uri="{FF2B5EF4-FFF2-40B4-BE49-F238E27FC236}">
                <a16:creationId xmlns:a16="http://schemas.microsoft.com/office/drawing/2014/main" id="{989D32C8-A9A6-8A96-D30F-B497061309CF}"/>
              </a:ext>
            </a:extLst>
          </p:cNvPr>
          <p:cNvSpPr txBox="1">
            <a:spLocks/>
          </p:cNvSpPr>
          <p:nvPr/>
        </p:nvSpPr>
        <p:spPr>
          <a:xfrm>
            <a:off x="2381101" y="2638207"/>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Rose City Partners</a:t>
            </a:r>
          </a:p>
        </p:txBody>
      </p:sp>
      <p:sp>
        <p:nvSpPr>
          <p:cNvPr id="1099" name="TextBox 1098">
            <a:extLst>
              <a:ext uri="{FF2B5EF4-FFF2-40B4-BE49-F238E27FC236}">
                <a16:creationId xmlns:a16="http://schemas.microsoft.com/office/drawing/2014/main" id="{890132A0-FA48-F724-9B29-7C31235DC309}"/>
              </a:ext>
            </a:extLst>
          </p:cNvPr>
          <p:cNvSpPr txBox="1">
            <a:spLocks/>
          </p:cNvSpPr>
          <p:nvPr/>
        </p:nvSpPr>
        <p:spPr>
          <a:xfrm>
            <a:off x="2381101" y="299332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Lancium</a:t>
            </a:r>
            <a:endParaRPr lang="en-US" sz="1200"/>
          </a:p>
        </p:txBody>
      </p:sp>
      <p:sp>
        <p:nvSpPr>
          <p:cNvPr id="1100" name="TextBox 1099">
            <a:extLst>
              <a:ext uri="{FF2B5EF4-FFF2-40B4-BE49-F238E27FC236}">
                <a16:creationId xmlns:a16="http://schemas.microsoft.com/office/drawing/2014/main" id="{03406438-1059-9ADD-991A-F999D7E9E402}"/>
              </a:ext>
            </a:extLst>
          </p:cNvPr>
          <p:cNvSpPr txBox="1">
            <a:spLocks/>
          </p:cNvSpPr>
          <p:nvPr/>
        </p:nvSpPr>
        <p:spPr>
          <a:xfrm>
            <a:off x="2381101" y="3348443"/>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Skybox Datacenters</a:t>
            </a:r>
          </a:p>
        </p:txBody>
      </p:sp>
      <p:sp>
        <p:nvSpPr>
          <p:cNvPr id="1101" name="TextBox 1100">
            <a:extLst>
              <a:ext uri="{FF2B5EF4-FFF2-40B4-BE49-F238E27FC236}">
                <a16:creationId xmlns:a16="http://schemas.microsoft.com/office/drawing/2014/main" id="{A9C6C2A0-B50E-734E-0E54-A4B84F4F57F9}"/>
              </a:ext>
            </a:extLst>
          </p:cNvPr>
          <p:cNvSpPr txBox="1">
            <a:spLocks/>
          </p:cNvSpPr>
          <p:nvPr/>
        </p:nvSpPr>
        <p:spPr>
          <a:xfrm>
            <a:off x="2381101" y="405867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Oncor</a:t>
            </a:r>
          </a:p>
        </p:txBody>
      </p:sp>
      <p:sp>
        <p:nvSpPr>
          <p:cNvPr id="1102" name="TextBox 1101">
            <a:extLst>
              <a:ext uri="{FF2B5EF4-FFF2-40B4-BE49-F238E27FC236}">
                <a16:creationId xmlns:a16="http://schemas.microsoft.com/office/drawing/2014/main" id="{633FDE5F-C228-B9F1-D775-64BC3C0EAE61}"/>
              </a:ext>
            </a:extLst>
          </p:cNvPr>
          <p:cNvSpPr txBox="1">
            <a:spLocks/>
          </p:cNvSpPr>
          <p:nvPr/>
        </p:nvSpPr>
        <p:spPr>
          <a:xfrm>
            <a:off x="2381101" y="4413794"/>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CenterPoint Energy</a:t>
            </a:r>
          </a:p>
        </p:txBody>
      </p:sp>
      <p:sp>
        <p:nvSpPr>
          <p:cNvPr id="1103" name="TextBox 1102">
            <a:extLst>
              <a:ext uri="{FF2B5EF4-FFF2-40B4-BE49-F238E27FC236}">
                <a16:creationId xmlns:a16="http://schemas.microsoft.com/office/drawing/2014/main" id="{FDFB94EE-2ED1-1AA5-D4D6-A5BF4515D994}"/>
              </a:ext>
            </a:extLst>
          </p:cNvPr>
          <p:cNvSpPr txBox="1">
            <a:spLocks/>
          </p:cNvSpPr>
          <p:nvPr/>
        </p:nvSpPr>
        <p:spPr>
          <a:xfrm>
            <a:off x="2381101" y="3703561"/>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IREN</a:t>
            </a:r>
          </a:p>
        </p:txBody>
      </p:sp>
      <p:sp>
        <p:nvSpPr>
          <p:cNvPr id="1127" name="TextBox 1126">
            <a:extLst>
              <a:ext uri="{FF2B5EF4-FFF2-40B4-BE49-F238E27FC236}">
                <a16:creationId xmlns:a16="http://schemas.microsoft.com/office/drawing/2014/main" id="{CD67DBCF-FD24-FA65-48D9-D9BF47B66B28}"/>
              </a:ext>
            </a:extLst>
          </p:cNvPr>
          <p:cNvSpPr txBox="1">
            <a:spLocks/>
          </p:cNvSpPr>
          <p:nvPr/>
        </p:nvSpPr>
        <p:spPr>
          <a:xfrm>
            <a:off x="2381101" y="4777592"/>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a:t>Stream Datacenters</a:t>
            </a:r>
            <a:r>
              <a:rPr lang="en-US" sz="1200" baseline="30000"/>
              <a:t>2</a:t>
            </a:r>
            <a:endParaRPr lang="en-US" sz="1200"/>
          </a:p>
        </p:txBody>
      </p:sp>
      <p:sp>
        <p:nvSpPr>
          <p:cNvPr id="1128" name="TextBox 1127">
            <a:extLst>
              <a:ext uri="{FF2B5EF4-FFF2-40B4-BE49-F238E27FC236}">
                <a16:creationId xmlns:a16="http://schemas.microsoft.com/office/drawing/2014/main" id="{31A37A43-8299-F6C4-0D92-505FD0DA85BB}"/>
              </a:ext>
            </a:extLst>
          </p:cNvPr>
          <p:cNvSpPr txBox="1">
            <a:spLocks/>
          </p:cNvSpPr>
          <p:nvPr/>
        </p:nvSpPr>
        <p:spPr>
          <a:xfrm>
            <a:off x="2381101" y="5505189"/>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Agentic Infrastructure</a:t>
            </a:r>
            <a:r>
              <a:rPr lang="en-US" sz="1200" baseline="30000"/>
              <a:t>1</a:t>
            </a:r>
            <a:endParaRPr lang="en-US" sz="1200"/>
          </a:p>
        </p:txBody>
      </p:sp>
      <p:sp>
        <p:nvSpPr>
          <p:cNvPr id="1129" name="TextBox 1128">
            <a:extLst>
              <a:ext uri="{FF2B5EF4-FFF2-40B4-BE49-F238E27FC236}">
                <a16:creationId xmlns:a16="http://schemas.microsoft.com/office/drawing/2014/main" id="{9FDCB4DD-E534-E941-B0AF-1DFB0167E665}"/>
              </a:ext>
            </a:extLst>
          </p:cNvPr>
          <p:cNvSpPr txBox="1">
            <a:spLocks/>
          </p:cNvSpPr>
          <p:nvPr/>
        </p:nvSpPr>
        <p:spPr>
          <a:xfrm>
            <a:off x="2381101" y="5141390"/>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Provident Inc.</a:t>
            </a:r>
            <a:r>
              <a:rPr lang="en-US" sz="1200" baseline="30000"/>
              <a:t>2</a:t>
            </a:r>
            <a:endParaRPr lang="en-US" sz="1200"/>
          </a:p>
        </p:txBody>
      </p:sp>
      <p:sp>
        <p:nvSpPr>
          <p:cNvPr id="1132" name="TextBox 1131">
            <a:extLst>
              <a:ext uri="{FF2B5EF4-FFF2-40B4-BE49-F238E27FC236}">
                <a16:creationId xmlns:a16="http://schemas.microsoft.com/office/drawing/2014/main" id="{5554A087-33CF-0BCB-D974-724EF9394E7D}"/>
              </a:ext>
            </a:extLst>
          </p:cNvPr>
          <p:cNvSpPr txBox="1">
            <a:spLocks/>
          </p:cNvSpPr>
          <p:nvPr/>
        </p:nvSpPr>
        <p:spPr>
          <a:xfrm>
            <a:off x="4427833" y="514075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36" name="Picture 2" descr="Schaper Energy Consulting | LinkedIn">
            <a:extLst>
              <a:ext uri="{FF2B5EF4-FFF2-40B4-BE49-F238E27FC236}">
                <a16:creationId xmlns:a16="http://schemas.microsoft.com/office/drawing/2014/main" id="{AE5CFABC-20F9-924D-6E2E-857B8D1BB21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6004" y="1476779"/>
            <a:ext cx="246493" cy="2464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7" name="Picture 4" descr="The electricity provider Texans trust | Reliant Energy">
            <a:extLst>
              <a:ext uri="{FF2B5EF4-FFF2-40B4-BE49-F238E27FC236}">
                <a16:creationId xmlns:a16="http://schemas.microsoft.com/office/drawing/2014/main" id="{862AA5F5-4AC0-4CD1-A22E-F0EAC1F5AA7F}"/>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0799" r="804"/>
          <a:stretch>
            <a:fillRect/>
          </a:stretch>
        </p:blipFill>
        <p:spPr bwMode="auto">
          <a:xfrm>
            <a:off x="1119246" y="1813283"/>
            <a:ext cx="520008" cy="2925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8" name="Picture 6" descr="Crusoe, Blue Owl Capital, and Primary Digital">
            <a:extLst>
              <a:ext uri="{FF2B5EF4-FFF2-40B4-BE49-F238E27FC236}">
                <a16:creationId xmlns:a16="http://schemas.microsoft.com/office/drawing/2014/main" id="{7D0DB36B-0897-EC0D-1BA4-8A20097BBED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0060" y="2211856"/>
            <a:ext cx="818380" cy="222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9" name="Picture 1138">
            <a:extLst>
              <a:ext uri="{FF2B5EF4-FFF2-40B4-BE49-F238E27FC236}">
                <a16:creationId xmlns:a16="http://schemas.microsoft.com/office/drawing/2014/main" id="{61D8AF7E-9E95-292F-31E8-876F5CE68DED}"/>
              </a:ext>
            </a:extLst>
          </p:cNvPr>
          <p:cNvPicPr>
            <a:picLocks noChangeAspect="1"/>
          </p:cNvPicPr>
          <p:nvPr/>
        </p:nvPicPr>
        <p:blipFill>
          <a:blip r:embed="rId32">
            <a:clrChange>
              <a:clrFrom>
                <a:srgbClr val="DAD9C8"/>
              </a:clrFrom>
              <a:clrTo>
                <a:srgbClr val="DAD9C8">
                  <a:alpha val="0"/>
                </a:srgbClr>
              </a:clrTo>
            </a:clrChange>
          </a:blip>
          <a:stretch>
            <a:fillRect/>
          </a:stretch>
        </p:blipFill>
        <p:spPr>
          <a:xfrm>
            <a:off x="941890" y="2559160"/>
            <a:ext cx="874720" cy="255962"/>
          </a:xfrm>
          <a:prstGeom prst="rect">
            <a:avLst/>
          </a:prstGeom>
          <a:ln>
            <a:noFill/>
          </a:ln>
        </p:spPr>
      </p:pic>
      <p:pic>
        <p:nvPicPr>
          <p:cNvPr id="1140" name="Picture 8" descr="Lancium and Layer1 Settle Patent Infringement Suit">
            <a:extLst>
              <a:ext uri="{FF2B5EF4-FFF2-40B4-BE49-F238E27FC236}">
                <a16:creationId xmlns:a16="http://schemas.microsoft.com/office/drawing/2014/main" id="{328D3509-DD4A-B93F-3948-019E96812076}"/>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a:fillRect/>
          </a:stretch>
        </p:blipFill>
        <p:spPr bwMode="auto">
          <a:xfrm>
            <a:off x="914261" y="2964917"/>
            <a:ext cx="929978" cy="1720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1" name="Picture 10" descr="Skybox Datacenters Data Center Locations">
            <a:extLst>
              <a:ext uri="{FF2B5EF4-FFF2-40B4-BE49-F238E27FC236}">
                <a16:creationId xmlns:a16="http://schemas.microsoft.com/office/drawing/2014/main" id="{045A32BB-5FFB-97B8-9CC4-66F45654A8DE}"/>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a:stretch>
            <a:fillRect/>
          </a:stretch>
        </p:blipFill>
        <p:spPr bwMode="auto">
          <a:xfrm>
            <a:off x="903922" y="3299393"/>
            <a:ext cx="950656" cy="2306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2" name="Picture 12" descr="Oncor Electric Delivery Company LLC - Bonham Area Chamber of ...">
            <a:extLst>
              <a:ext uri="{FF2B5EF4-FFF2-40B4-BE49-F238E27FC236}">
                <a16:creationId xmlns:a16="http://schemas.microsoft.com/office/drawing/2014/main" id="{3592FA7A-1391-477F-741C-9C0BB969DC8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32154" y="3989365"/>
            <a:ext cx="494193" cy="305929"/>
          </a:xfrm>
          <a:prstGeom prst="rect">
            <a:avLst/>
          </a:prstGeom>
          <a:ln>
            <a:noFill/>
          </a:ln>
          <a:extLst>
            <a:ext uri="{909E8E84-426E-40DD-AFC4-6F175D3DCCD1}">
              <a14:hiddenFill xmlns:a14="http://schemas.microsoft.com/office/drawing/2010/main">
                <a:solidFill>
                  <a:srgbClr val="FFFFFF"/>
                </a:solidFill>
              </a14:hiddenFill>
            </a:ext>
          </a:extLst>
        </p:spPr>
      </p:pic>
      <p:pic>
        <p:nvPicPr>
          <p:cNvPr id="1143" name="Picture 14" descr="centerpoint-energy-logo-vector - Redesign, Inc.">
            <a:extLst>
              <a:ext uri="{FF2B5EF4-FFF2-40B4-BE49-F238E27FC236}">
                <a16:creationId xmlns:a16="http://schemas.microsoft.com/office/drawing/2014/main" id="{E1C9E9D1-D5FD-BDC5-522F-026584F1E48B}"/>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0515" b="20843"/>
          <a:stretch>
            <a:fillRect/>
          </a:stretch>
        </p:blipFill>
        <p:spPr bwMode="auto">
          <a:xfrm>
            <a:off x="1016754" y="4364412"/>
            <a:ext cx="724993" cy="2834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4" name="Picture 1143">
            <a:extLst>
              <a:ext uri="{FF2B5EF4-FFF2-40B4-BE49-F238E27FC236}">
                <a16:creationId xmlns:a16="http://schemas.microsoft.com/office/drawing/2014/main" id="{767585C6-D460-01BA-43F2-3556F0502A86}"/>
              </a:ext>
            </a:extLst>
          </p:cNvPr>
          <p:cNvPicPr>
            <a:picLocks noChangeAspect="1"/>
          </p:cNvPicPr>
          <p:nvPr/>
        </p:nvPicPr>
        <p:blipFill>
          <a:blip r:embed="rId37"/>
          <a:stretch>
            <a:fillRect/>
          </a:stretch>
        </p:blipFill>
        <p:spPr>
          <a:xfrm>
            <a:off x="1125070" y="3636779"/>
            <a:ext cx="508360" cy="283508"/>
          </a:xfrm>
          <a:prstGeom prst="rect">
            <a:avLst/>
          </a:prstGeom>
          <a:ln>
            <a:noFill/>
          </a:ln>
        </p:spPr>
      </p:pic>
      <p:pic>
        <p:nvPicPr>
          <p:cNvPr id="1145" name="Picture 16" descr="Stream Data Centers: Company Profile, Data Center Locations">
            <a:extLst>
              <a:ext uri="{FF2B5EF4-FFF2-40B4-BE49-F238E27FC236}">
                <a16:creationId xmlns:a16="http://schemas.microsoft.com/office/drawing/2014/main" id="{F1959764-6B2A-EC24-991E-1C9A8D375B4F}"/>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7429" y="4760245"/>
            <a:ext cx="1063643" cy="219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6" name="Picture 1145">
            <a:extLst>
              <a:ext uri="{FF2B5EF4-FFF2-40B4-BE49-F238E27FC236}">
                <a16:creationId xmlns:a16="http://schemas.microsoft.com/office/drawing/2014/main" id="{FF2E0298-DDEC-F7DA-47C2-06047B8A21EE}"/>
              </a:ext>
            </a:extLst>
          </p:cNvPr>
          <p:cNvPicPr>
            <a:picLocks noChangeAspect="1"/>
          </p:cNvPicPr>
          <p:nvPr/>
        </p:nvPicPr>
        <p:blipFill>
          <a:blip r:embed="rId39">
            <a:clrChange>
              <a:clrFrom>
                <a:srgbClr val="F0F2F7"/>
              </a:clrFrom>
              <a:clrTo>
                <a:srgbClr val="F0F2F7">
                  <a:alpha val="0"/>
                </a:srgbClr>
              </a:clrTo>
            </a:clrChange>
          </a:blip>
          <a:stretch>
            <a:fillRect/>
          </a:stretch>
        </p:blipFill>
        <p:spPr>
          <a:xfrm>
            <a:off x="873010" y="5485673"/>
            <a:ext cx="1012479" cy="223697"/>
          </a:xfrm>
          <a:prstGeom prst="rect">
            <a:avLst/>
          </a:prstGeom>
          <a:ln>
            <a:noFill/>
          </a:ln>
        </p:spPr>
      </p:pic>
      <p:pic>
        <p:nvPicPr>
          <p:cNvPr id="1147" name="Picture 1146">
            <a:extLst>
              <a:ext uri="{FF2B5EF4-FFF2-40B4-BE49-F238E27FC236}">
                <a16:creationId xmlns:a16="http://schemas.microsoft.com/office/drawing/2014/main" id="{6F51D64B-00FB-2169-EC07-0A811E674A49}"/>
              </a:ext>
            </a:extLst>
          </p:cNvPr>
          <p:cNvPicPr>
            <a:picLocks noChangeAspect="1"/>
          </p:cNvPicPr>
          <p:nvPr/>
        </p:nvPicPr>
        <p:blipFill>
          <a:blip r:embed="rId40"/>
          <a:stretch>
            <a:fillRect/>
          </a:stretch>
        </p:blipFill>
        <p:spPr>
          <a:xfrm>
            <a:off x="1127983" y="5090410"/>
            <a:ext cx="502533" cy="286621"/>
          </a:xfrm>
          <a:prstGeom prst="rect">
            <a:avLst/>
          </a:prstGeom>
          <a:ln>
            <a:noFill/>
          </a:ln>
        </p:spPr>
      </p:pic>
      <p:pic>
        <p:nvPicPr>
          <p:cNvPr id="1154" name="Picture 18" descr="Vistra to Acquire Equity Interests of Vistra Vision LLC from ...">
            <a:extLst>
              <a:ext uri="{FF2B5EF4-FFF2-40B4-BE49-F238E27FC236}">
                <a16:creationId xmlns:a16="http://schemas.microsoft.com/office/drawing/2014/main" id="{CF7F2D7A-399E-68B8-B893-7B90A4FE13FE}"/>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a:stretch>
            <a:fillRect/>
          </a:stretch>
        </p:blipFill>
        <p:spPr bwMode="auto">
          <a:xfrm>
            <a:off x="6762152" y="1504831"/>
            <a:ext cx="800838" cy="1818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5" name="Picture 1154">
            <a:extLst>
              <a:ext uri="{FF2B5EF4-FFF2-40B4-BE49-F238E27FC236}">
                <a16:creationId xmlns:a16="http://schemas.microsoft.com/office/drawing/2014/main" id="{8500C672-35EF-0CE2-0F0E-AE0C82DF9DEB}"/>
              </a:ext>
            </a:extLst>
          </p:cNvPr>
          <p:cNvPicPr>
            <a:picLocks noChangeAspect="1"/>
          </p:cNvPicPr>
          <p:nvPr/>
        </p:nvPicPr>
        <p:blipFill>
          <a:blip r:embed="rId42"/>
          <a:stretch>
            <a:fillRect/>
          </a:stretch>
        </p:blipFill>
        <p:spPr>
          <a:xfrm>
            <a:off x="6886177" y="1822331"/>
            <a:ext cx="552788" cy="274434"/>
          </a:xfrm>
          <a:prstGeom prst="rect">
            <a:avLst/>
          </a:prstGeom>
          <a:ln>
            <a:noFill/>
          </a:ln>
        </p:spPr>
      </p:pic>
      <p:pic>
        <p:nvPicPr>
          <p:cNvPr id="1156" name="Picture 20" descr="TEBA - Texas Energy Buyers Alliance">
            <a:extLst>
              <a:ext uri="{FF2B5EF4-FFF2-40B4-BE49-F238E27FC236}">
                <a16:creationId xmlns:a16="http://schemas.microsoft.com/office/drawing/2014/main" id="{E3E6C497-3DB8-612A-C3F8-9FEE161E34F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51509" y="2159049"/>
            <a:ext cx="822125" cy="328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7" name="Picture 22" descr="Product Manager (Bitcurrent) - Satoshi Energy">
            <a:extLst>
              <a:ext uri="{FF2B5EF4-FFF2-40B4-BE49-F238E27FC236}">
                <a16:creationId xmlns:a16="http://schemas.microsoft.com/office/drawing/2014/main" id="{5C738A41-753D-728D-F306-F0BFB80E4EE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578368" y="2597308"/>
            <a:ext cx="1168405" cy="179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58" name="TextBox 1157">
            <a:extLst>
              <a:ext uri="{FF2B5EF4-FFF2-40B4-BE49-F238E27FC236}">
                <a16:creationId xmlns:a16="http://schemas.microsoft.com/office/drawing/2014/main" id="{E516918C-0C4F-A817-9386-B30F4A3FB856}"/>
              </a:ext>
            </a:extLst>
          </p:cNvPr>
          <p:cNvSpPr txBox="1">
            <a:spLocks/>
          </p:cNvSpPr>
          <p:nvPr/>
        </p:nvSpPr>
        <p:spPr>
          <a:xfrm>
            <a:off x="6578368" y="3331636"/>
            <a:ext cx="2026919" cy="1661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lnSpc>
                <a:spcPct val="90000"/>
              </a:lnSpc>
              <a:spcAft>
                <a:spcPts val="0"/>
              </a:spcAft>
            </a:pPr>
            <a:r>
              <a:rPr lang="en-US" sz="1200"/>
              <a:t>3-Waters Technical Services</a:t>
            </a:r>
          </a:p>
        </p:txBody>
      </p:sp>
      <p:pic>
        <p:nvPicPr>
          <p:cNvPr id="1159" name="Picture 1158">
            <a:extLst>
              <a:ext uri="{FF2B5EF4-FFF2-40B4-BE49-F238E27FC236}">
                <a16:creationId xmlns:a16="http://schemas.microsoft.com/office/drawing/2014/main" id="{B1462DE4-6C53-3E66-02BE-1ADB00F743F8}"/>
              </a:ext>
            </a:extLst>
          </p:cNvPr>
          <p:cNvPicPr>
            <a:picLocks noChangeAspect="1"/>
          </p:cNvPicPr>
          <p:nvPr/>
        </p:nvPicPr>
        <p:blipFill>
          <a:blip r:embed="rId45"/>
          <a:stretch>
            <a:fillRect/>
          </a:stretch>
        </p:blipFill>
        <p:spPr>
          <a:xfrm>
            <a:off x="7025936" y="2903707"/>
            <a:ext cx="273269" cy="294463"/>
          </a:xfrm>
          <a:prstGeom prst="rect">
            <a:avLst/>
          </a:prstGeom>
          <a:ln>
            <a:noFill/>
          </a:ln>
        </p:spPr>
      </p:pic>
      <p:pic>
        <p:nvPicPr>
          <p:cNvPr id="1160" name="Picture 1159">
            <a:extLst>
              <a:ext uri="{FF2B5EF4-FFF2-40B4-BE49-F238E27FC236}">
                <a16:creationId xmlns:a16="http://schemas.microsoft.com/office/drawing/2014/main" id="{17EAFE91-4731-98F6-6987-8999B7E5F91B}"/>
              </a:ext>
            </a:extLst>
          </p:cNvPr>
          <p:cNvPicPr>
            <a:picLocks noChangeAspect="1"/>
          </p:cNvPicPr>
          <p:nvPr/>
        </p:nvPicPr>
        <p:blipFill>
          <a:blip r:embed="rId46"/>
          <a:stretch>
            <a:fillRect/>
          </a:stretch>
        </p:blipFill>
        <p:spPr>
          <a:xfrm>
            <a:off x="6791276" y="3649691"/>
            <a:ext cx="742589" cy="257684"/>
          </a:xfrm>
          <a:prstGeom prst="rect">
            <a:avLst/>
          </a:prstGeom>
          <a:ln>
            <a:noFill/>
          </a:ln>
        </p:spPr>
      </p:pic>
      <p:pic>
        <p:nvPicPr>
          <p:cNvPr id="1161" name="Picture 1160">
            <a:extLst>
              <a:ext uri="{FF2B5EF4-FFF2-40B4-BE49-F238E27FC236}">
                <a16:creationId xmlns:a16="http://schemas.microsoft.com/office/drawing/2014/main" id="{65E55DB4-E5B9-06FF-4989-DA96476DE544}"/>
              </a:ext>
            </a:extLst>
          </p:cNvPr>
          <p:cNvPicPr>
            <a:picLocks noChangeAspect="1"/>
          </p:cNvPicPr>
          <p:nvPr/>
        </p:nvPicPr>
        <p:blipFill>
          <a:blip r:embed="rId47"/>
          <a:srcRect t="37843" b="37843"/>
          <a:stretch>
            <a:fillRect/>
          </a:stretch>
        </p:blipFill>
        <p:spPr>
          <a:xfrm>
            <a:off x="6779926" y="4048691"/>
            <a:ext cx="765289" cy="187277"/>
          </a:xfrm>
          <a:prstGeom prst="rect">
            <a:avLst/>
          </a:prstGeom>
          <a:ln>
            <a:noFill/>
          </a:ln>
        </p:spPr>
      </p:pic>
      <p:pic>
        <p:nvPicPr>
          <p:cNvPr id="1162" name="Picture 8" descr="Download American Electric Power (AEP) Logo in SVG Vector or ...">
            <a:extLst>
              <a:ext uri="{FF2B5EF4-FFF2-40B4-BE49-F238E27FC236}">
                <a16:creationId xmlns:a16="http://schemas.microsoft.com/office/drawing/2014/main" id="{900F26E3-50C8-E1D5-E79E-66112946C95B}"/>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l="8923" t="14456" r="8923" b="14456"/>
          <a:stretch>
            <a:fillRect/>
          </a:stretch>
        </p:blipFill>
        <p:spPr bwMode="auto">
          <a:xfrm>
            <a:off x="6930151" y="4371422"/>
            <a:ext cx="464839" cy="2694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3" name="Picture 10" descr="MONARCH ENERGY">
            <a:extLst>
              <a:ext uri="{FF2B5EF4-FFF2-40B4-BE49-F238E27FC236}">
                <a16:creationId xmlns:a16="http://schemas.microsoft.com/office/drawing/2014/main" id="{42C859B5-EF9B-B441-6D51-6244E194050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791765" y="4753292"/>
            <a:ext cx="741611" cy="233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4" name="Picture 12" descr="Crow Holdings Announces Joint Venture With Leading Global ...">
            <a:extLst>
              <a:ext uri="{FF2B5EF4-FFF2-40B4-BE49-F238E27FC236}">
                <a16:creationId xmlns:a16="http://schemas.microsoft.com/office/drawing/2014/main" id="{0AC3FD0F-9398-A360-BBB7-232E38149605}"/>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96558" y="5099849"/>
            <a:ext cx="532025" cy="2677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65" name="TextBox 1164">
            <a:extLst>
              <a:ext uri="{FF2B5EF4-FFF2-40B4-BE49-F238E27FC236}">
                <a16:creationId xmlns:a16="http://schemas.microsoft.com/office/drawing/2014/main" id="{E41EE688-E07E-4F4C-88E4-BBB1A84B5A8A}"/>
              </a:ext>
            </a:extLst>
          </p:cNvPr>
          <p:cNvSpPr txBox="1">
            <a:spLocks/>
          </p:cNvSpPr>
          <p:nvPr/>
        </p:nvSpPr>
        <p:spPr>
          <a:xfrm>
            <a:off x="8108424"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Vistra</a:t>
            </a:r>
            <a:endParaRPr lang="en-US" sz="1200"/>
          </a:p>
        </p:txBody>
      </p:sp>
      <p:sp>
        <p:nvSpPr>
          <p:cNvPr id="1166" name="TextBox 1165">
            <a:extLst>
              <a:ext uri="{FF2B5EF4-FFF2-40B4-BE49-F238E27FC236}">
                <a16:creationId xmlns:a16="http://schemas.microsoft.com/office/drawing/2014/main" id="{A331089E-3D85-5C3C-5C17-E54F21E531BF}"/>
              </a:ext>
            </a:extLst>
          </p:cNvPr>
          <p:cNvSpPr txBox="1">
            <a:spLocks/>
          </p:cNvSpPr>
          <p:nvPr/>
        </p:nvSpPr>
        <p:spPr>
          <a:xfrm>
            <a:off x="8108424"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Eolic</a:t>
            </a:r>
          </a:p>
        </p:txBody>
      </p:sp>
      <p:sp>
        <p:nvSpPr>
          <p:cNvPr id="1167" name="TextBox 1166">
            <a:extLst>
              <a:ext uri="{FF2B5EF4-FFF2-40B4-BE49-F238E27FC236}">
                <a16:creationId xmlns:a16="http://schemas.microsoft.com/office/drawing/2014/main" id="{13E49DA8-B2BC-0220-DD63-AEF1FBD5CAF6}"/>
              </a:ext>
            </a:extLst>
          </p:cNvPr>
          <p:cNvSpPr txBox="1">
            <a:spLocks/>
          </p:cNvSpPr>
          <p:nvPr/>
        </p:nvSpPr>
        <p:spPr>
          <a:xfrm>
            <a:off x="8108424"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TEBA</a:t>
            </a:r>
          </a:p>
        </p:txBody>
      </p:sp>
      <p:sp>
        <p:nvSpPr>
          <p:cNvPr id="1168" name="TextBox 1167">
            <a:extLst>
              <a:ext uri="{FF2B5EF4-FFF2-40B4-BE49-F238E27FC236}">
                <a16:creationId xmlns:a16="http://schemas.microsoft.com/office/drawing/2014/main" id="{887B7972-E1AC-A934-37C4-98CADE4BB0B1}"/>
              </a:ext>
            </a:extLst>
          </p:cNvPr>
          <p:cNvSpPr txBox="1">
            <a:spLocks/>
          </p:cNvSpPr>
          <p:nvPr/>
        </p:nvSpPr>
        <p:spPr>
          <a:xfrm>
            <a:off x="8108424"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Satoshi Energy</a:t>
            </a:r>
          </a:p>
        </p:txBody>
      </p:sp>
      <p:sp>
        <p:nvSpPr>
          <p:cNvPr id="1169" name="TextBox 1168">
            <a:extLst>
              <a:ext uri="{FF2B5EF4-FFF2-40B4-BE49-F238E27FC236}">
                <a16:creationId xmlns:a16="http://schemas.microsoft.com/office/drawing/2014/main" id="{3D351D7E-EF7D-F3B4-E417-DCA454FCCEAD}"/>
              </a:ext>
            </a:extLst>
          </p:cNvPr>
          <p:cNvSpPr txBox="1">
            <a:spLocks/>
          </p:cNvSpPr>
          <p:nvPr/>
        </p:nvSpPr>
        <p:spPr>
          <a:xfrm>
            <a:off x="8108424"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Black Mountain</a:t>
            </a:r>
          </a:p>
        </p:txBody>
      </p:sp>
      <p:sp>
        <p:nvSpPr>
          <p:cNvPr id="1170" name="TextBox 1169">
            <a:extLst>
              <a:ext uri="{FF2B5EF4-FFF2-40B4-BE49-F238E27FC236}">
                <a16:creationId xmlns:a16="http://schemas.microsoft.com/office/drawing/2014/main" id="{C664C881-B672-06E1-B101-98345C8BC657}"/>
              </a:ext>
            </a:extLst>
          </p:cNvPr>
          <p:cNvSpPr txBox="1">
            <a:spLocks/>
          </p:cNvSpPr>
          <p:nvPr/>
        </p:nvSpPr>
        <p:spPr>
          <a:xfrm>
            <a:off x="8108424"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Sandow Lakes Energy</a:t>
            </a:r>
          </a:p>
        </p:txBody>
      </p:sp>
      <p:sp>
        <p:nvSpPr>
          <p:cNvPr id="1171" name="TextBox 1170">
            <a:extLst>
              <a:ext uri="{FF2B5EF4-FFF2-40B4-BE49-F238E27FC236}">
                <a16:creationId xmlns:a16="http://schemas.microsoft.com/office/drawing/2014/main" id="{6E7CA0AE-2F9E-5E05-3761-6C4EEF0BFB3A}"/>
              </a:ext>
            </a:extLst>
          </p:cNvPr>
          <p:cNvSpPr txBox="1">
            <a:spLocks/>
          </p:cNvSpPr>
          <p:nvPr/>
        </p:nvSpPr>
        <p:spPr>
          <a:xfrm>
            <a:off x="8108424"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Emerald AI</a:t>
            </a:r>
          </a:p>
        </p:txBody>
      </p:sp>
      <p:sp>
        <p:nvSpPr>
          <p:cNvPr id="1172" name="TextBox 1171">
            <a:extLst>
              <a:ext uri="{FF2B5EF4-FFF2-40B4-BE49-F238E27FC236}">
                <a16:creationId xmlns:a16="http://schemas.microsoft.com/office/drawing/2014/main" id="{E58FFE79-7CCD-C76A-2077-1899F2625A78}"/>
              </a:ext>
            </a:extLst>
          </p:cNvPr>
          <p:cNvSpPr txBox="1">
            <a:spLocks/>
          </p:cNvSpPr>
          <p:nvPr/>
        </p:nvSpPr>
        <p:spPr>
          <a:xfrm>
            <a:off x="8108424"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AEP</a:t>
            </a:r>
          </a:p>
        </p:txBody>
      </p:sp>
      <p:sp>
        <p:nvSpPr>
          <p:cNvPr id="1173" name="TextBox 1172">
            <a:extLst>
              <a:ext uri="{FF2B5EF4-FFF2-40B4-BE49-F238E27FC236}">
                <a16:creationId xmlns:a16="http://schemas.microsoft.com/office/drawing/2014/main" id="{09987D07-88BD-34E6-09BF-41CB391ABFBA}"/>
              </a:ext>
            </a:extLst>
          </p:cNvPr>
          <p:cNvSpPr txBox="1">
            <a:spLocks/>
          </p:cNvSpPr>
          <p:nvPr/>
        </p:nvSpPr>
        <p:spPr>
          <a:xfrm>
            <a:off x="8108424"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Monarch Energy</a:t>
            </a:r>
          </a:p>
        </p:txBody>
      </p:sp>
      <p:sp>
        <p:nvSpPr>
          <p:cNvPr id="1174" name="TextBox 1173">
            <a:extLst>
              <a:ext uri="{FF2B5EF4-FFF2-40B4-BE49-F238E27FC236}">
                <a16:creationId xmlns:a16="http://schemas.microsoft.com/office/drawing/2014/main" id="{90C95691-1D90-DCED-DACB-72C9B57FFEB1}"/>
              </a:ext>
            </a:extLst>
          </p:cNvPr>
          <p:cNvSpPr txBox="1">
            <a:spLocks/>
          </p:cNvSpPr>
          <p:nvPr/>
        </p:nvSpPr>
        <p:spPr>
          <a:xfrm>
            <a:off x="8108424"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Crow Holdings</a:t>
            </a:r>
          </a:p>
        </p:txBody>
      </p:sp>
      <p:sp>
        <p:nvSpPr>
          <p:cNvPr id="120" name="Rectangle 119">
            <a:extLst>
              <a:ext uri="{FF2B5EF4-FFF2-40B4-BE49-F238E27FC236}">
                <a16:creationId xmlns:a16="http://schemas.microsoft.com/office/drawing/2014/main" id="{260AE8B3-A560-3AB6-8212-75AD14B80198}"/>
              </a:ext>
            </a:extLst>
          </p:cNvPr>
          <p:cNvSpPr>
            <a:spLocks/>
          </p:cNvSpPr>
          <p:nvPr/>
        </p:nvSpPr>
        <p:spPr>
          <a:xfrm>
            <a:off x="6331009"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5" name="TextBox 1174">
            <a:extLst>
              <a:ext uri="{FF2B5EF4-FFF2-40B4-BE49-F238E27FC236}">
                <a16:creationId xmlns:a16="http://schemas.microsoft.com/office/drawing/2014/main" id="{895D26A3-E573-E7D8-1087-5EBADE81920E}"/>
              </a:ext>
            </a:extLst>
          </p:cNvPr>
          <p:cNvSpPr txBox="1">
            <a:spLocks/>
          </p:cNvSpPr>
          <p:nvPr/>
        </p:nvSpPr>
        <p:spPr>
          <a:xfrm>
            <a:off x="8108424" y="5505189"/>
            <a:ext cx="1707274" cy="1846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Zero Emission Grid</a:t>
            </a:r>
          </a:p>
        </p:txBody>
      </p:sp>
      <p:sp>
        <p:nvSpPr>
          <p:cNvPr id="18" name="TextBox 17">
            <a:extLst>
              <a:ext uri="{FF2B5EF4-FFF2-40B4-BE49-F238E27FC236}">
                <a16:creationId xmlns:a16="http://schemas.microsoft.com/office/drawing/2014/main" id="{377BF53A-1D51-0216-5EB8-EDB726966EEC}"/>
              </a:ext>
            </a:extLst>
          </p:cNvPr>
          <p:cNvSpPr txBox="1">
            <a:spLocks/>
          </p:cNvSpPr>
          <p:nvPr/>
        </p:nvSpPr>
        <p:spPr>
          <a:xfrm>
            <a:off x="633100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19" name="TextBox 18">
            <a:extLst>
              <a:ext uri="{FF2B5EF4-FFF2-40B4-BE49-F238E27FC236}">
                <a16:creationId xmlns:a16="http://schemas.microsoft.com/office/drawing/2014/main" id="{1ADA0872-1B39-1EB9-D2CF-50E878F826D4}"/>
              </a:ext>
            </a:extLst>
          </p:cNvPr>
          <p:cNvSpPr txBox="1">
            <a:spLocks/>
          </p:cNvSpPr>
          <p:nvPr/>
        </p:nvSpPr>
        <p:spPr>
          <a:xfrm>
            <a:off x="9929990" y="1098710"/>
            <a:ext cx="1707274"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1176" name="TextBox 1175">
            <a:extLst>
              <a:ext uri="{FF2B5EF4-FFF2-40B4-BE49-F238E27FC236}">
                <a16:creationId xmlns:a16="http://schemas.microsoft.com/office/drawing/2014/main" id="{670B893A-9AB0-B5A8-4AA7-3FDC5FBBBEA4}"/>
              </a:ext>
            </a:extLst>
          </p:cNvPr>
          <p:cNvSpPr txBox="1">
            <a:spLocks/>
          </p:cNvSpPr>
          <p:nvPr/>
        </p:nvSpPr>
        <p:spPr>
          <a:xfrm>
            <a:off x="9929990"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7" name="TextBox 1176">
            <a:extLst>
              <a:ext uri="{FF2B5EF4-FFF2-40B4-BE49-F238E27FC236}">
                <a16:creationId xmlns:a16="http://schemas.microsoft.com/office/drawing/2014/main" id="{F425B7F1-1538-090B-A5CB-6A61A94B8836}"/>
              </a:ext>
            </a:extLst>
          </p:cNvPr>
          <p:cNvSpPr txBox="1">
            <a:spLocks/>
          </p:cNvSpPr>
          <p:nvPr/>
        </p:nvSpPr>
        <p:spPr>
          <a:xfrm>
            <a:off x="9929990"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8" name="TextBox 1177">
            <a:extLst>
              <a:ext uri="{FF2B5EF4-FFF2-40B4-BE49-F238E27FC236}">
                <a16:creationId xmlns:a16="http://schemas.microsoft.com/office/drawing/2014/main" id="{16810813-6788-4E12-5969-164B2B9E4391}"/>
              </a:ext>
            </a:extLst>
          </p:cNvPr>
          <p:cNvSpPr txBox="1">
            <a:spLocks/>
          </p:cNvSpPr>
          <p:nvPr/>
        </p:nvSpPr>
        <p:spPr>
          <a:xfrm>
            <a:off x="9929990"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9" name="TextBox 1178">
            <a:extLst>
              <a:ext uri="{FF2B5EF4-FFF2-40B4-BE49-F238E27FC236}">
                <a16:creationId xmlns:a16="http://schemas.microsoft.com/office/drawing/2014/main" id="{EF87763D-006B-E118-9487-8D5D298A70EC}"/>
              </a:ext>
            </a:extLst>
          </p:cNvPr>
          <p:cNvSpPr txBox="1">
            <a:spLocks/>
          </p:cNvSpPr>
          <p:nvPr/>
        </p:nvSpPr>
        <p:spPr>
          <a:xfrm>
            <a:off x="9929990"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0" name="TextBox 1179">
            <a:extLst>
              <a:ext uri="{FF2B5EF4-FFF2-40B4-BE49-F238E27FC236}">
                <a16:creationId xmlns:a16="http://schemas.microsoft.com/office/drawing/2014/main" id="{5B70F165-5141-7E01-6B75-A124D8BC2AF1}"/>
              </a:ext>
            </a:extLst>
          </p:cNvPr>
          <p:cNvSpPr txBox="1">
            <a:spLocks/>
          </p:cNvSpPr>
          <p:nvPr/>
        </p:nvSpPr>
        <p:spPr>
          <a:xfrm>
            <a:off x="9929990" y="3322403"/>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1" name="TextBox 1180">
            <a:extLst>
              <a:ext uri="{FF2B5EF4-FFF2-40B4-BE49-F238E27FC236}">
                <a16:creationId xmlns:a16="http://schemas.microsoft.com/office/drawing/2014/main" id="{9A132983-0BF4-C49C-1297-E501377B2AC3}"/>
              </a:ext>
            </a:extLst>
          </p:cNvPr>
          <p:cNvSpPr txBox="1">
            <a:spLocks/>
          </p:cNvSpPr>
          <p:nvPr/>
        </p:nvSpPr>
        <p:spPr>
          <a:xfrm>
            <a:off x="9929990"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2" name="TextBox 1181">
            <a:extLst>
              <a:ext uri="{FF2B5EF4-FFF2-40B4-BE49-F238E27FC236}">
                <a16:creationId xmlns:a16="http://schemas.microsoft.com/office/drawing/2014/main" id="{E60A94A9-C917-0AEE-08E6-5FE045F6F90B}"/>
              </a:ext>
            </a:extLst>
          </p:cNvPr>
          <p:cNvSpPr txBox="1">
            <a:spLocks/>
          </p:cNvSpPr>
          <p:nvPr/>
        </p:nvSpPr>
        <p:spPr>
          <a:xfrm>
            <a:off x="9929990"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3" name="TextBox 1182">
            <a:extLst>
              <a:ext uri="{FF2B5EF4-FFF2-40B4-BE49-F238E27FC236}">
                <a16:creationId xmlns:a16="http://schemas.microsoft.com/office/drawing/2014/main" id="{9A7E66F5-822F-C43F-3DFC-7A553EAEFE3C}"/>
              </a:ext>
            </a:extLst>
          </p:cNvPr>
          <p:cNvSpPr txBox="1">
            <a:spLocks/>
          </p:cNvSpPr>
          <p:nvPr/>
        </p:nvSpPr>
        <p:spPr>
          <a:xfrm>
            <a:off x="9929990"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4" name="TextBox 1183">
            <a:extLst>
              <a:ext uri="{FF2B5EF4-FFF2-40B4-BE49-F238E27FC236}">
                <a16:creationId xmlns:a16="http://schemas.microsoft.com/office/drawing/2014/main" id="{D76BDB1B-AC6A-1EFD-8056-D3F2D45D564F}"/>
              </a:ext>
            </a:extLst>
          </p:cNvPr>
          <p:cNvSpPr txBox="1">
            <a:spLocks/>
          </p:cNvSpPr>
          <p:nvPr/>
        </p:nvSpPr>
        <p:spPr>
          <a:xfrm>
            <a:off x="9929990"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5" name="TextBox 1184">
            <a:extLst>
              <a:ext uri="{FF2B5EF4-FFF2-40B4-BE49-F238E27FC236}">
                <a16:creationId xmlns:a16="http://schemas.microsoft.com/office/drawing/2014/main" id="{06BCAFDF-5CC5-0646-0688-09133D2E1BB1}"/>
              </a:ext>
            </a:extLst>
          </p:cNvPr>
          <p:cNvSpPr txBox="1">
            <a:spLocks/>
          </p:cNvSpPr>
          <p:nvPr/>
        </p:nvSpPr>
        <p:spPr>
          <a:xfrm>
            <a:off x="9929990"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6" name="TextBox 1185">
            <a:extLst>
              <a:ext uri="{FF2B5EF4-FFF2-40B4-BE49-F238E27FC236}">
                <a16:creationId xmlns:a16="http://schemas.microsoft.com/office/drawing/2014/main" id="{03155277-C41B-9978-C553-0EC4165D72C7}"/>
              </a:ext>
            </a:extLst>
          </p:cNvPr>
          <p:cNvSpPr txBox="1">
            <a:spLocks/>
          </p:cNvSpPr>
          <p:nvPr/>
        </p:nvSpPr>
        <p:spPr>
          <a:xfrm>
            <a:off x="9929990"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7" name="TextBox 1186">
            <a:extLst>
              <a:ext uri="{FF2B5EF4-FFF2-40B4-BE49-F238E27FC236}">
                <a16:creationId xmlns:a16="http://schemas.microsoft.com/office/drawing/2014/main" id="{6F5513F7-C74E-F342-19B5-8EB2D8727C1E}"/>
              </a:ext>
            </a:extLst>
          </p:cNvPr>
          <p:cNvSpPr txBox="1">
            <a:spLocks/>
          </p:cNvSpPr>
          <p:nvPr/>
        </p:nvSpPr>
        <p:spPr>
          <a:xfrm>
            <a:off x="9929990" y="550518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88" name="Picture 1187">
            <a:extLst>
              <a:ext uri="{FF2B5EF4-FFF2-40B4-BE49-F238E27FC236}">
                <a16:creationId xmlns:a16="http://schemas.microsoft.com/office/drawing/2014/main" id="{D55B1595-308E-32CF-8BEC-E307E47F6F43}"/>
              </a:ext>
            </a:extLst>
          </p:cNvPr>
          <p:cNvPicPr>
            <a:picLocks noChangeAspect="1"/>
          </p:cNvPicPr>
          <p:nvPr/>
        </p:nvPicPr>
        <p:blipFill>
          <a:blip r:embed="rId51"/>
          <a:stretch>
            <a:fillRect/>
          </a:stretch>
        </p:blipFill>
        <p:spPr>
          <a:xfrm>
            <a:off x="6830055" y="5470901"/>
            <a:ext cx="665031" cy="253241"/>
          </a:xfrm>
          <a:prstGeom prst="rect">
            <a:avLst/>
          </a:prstGeom>
          <a:ln>
            <a:noFill/>
          </a:ln>
        </p:spPr>
      </p:pic>
      <p:cxnSp>
        <p:nvCxnSpPr>
          <p:cNvPr id="1198" name="LineBasicStrong 6">
            <a:extLst>
              <a:ext uri="{FF2B5EF4-FFF2-40B4-BE49-F238E27FC236}">
                <a16:creationId xmlns:a16="http://schemas.microsoft.com/office/drawing/2014/main" id="{CAF6EEA7-273B-CD4D-31B2-40C166933F3E}"/>
              </a:ext>
            </a:extLst>
          </p:cNvPr>
          <p:cNvCxnSpPr>
            <a:cxnSpLocks/>
          </p:cNvCxnSpPr>
          <p:nvPr>
            <p:custDataLst>
              <p:tags r:id="rId14"/>
            </p:custDataLst>
          </p:nvPr>
        </p:nvCxnSpPr>
        <p:spPr>
          <a:xfrm>
            <a:off x="6331009" y="177764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9" name="LineBasicStrong 6">
            <a:extLst>
              <a:ext uri="{FF2B5EF4-FFF2-40B4-BE49-F238E27FC236}">
                <a16:creationId xmlns:a16="http://schemas.microsoft.com/office/drawing/2014/main" id="{919DD55F-60D4-EFD6-D6A2-34ACE8D6DDF4}"/>
              </a:ext>
            </a:extLst>
          </p:cNvPr>
          <p:cNvCxnSpPr>
            <a:cxnSpLocks/>
          </p:cNvCxnSpPr>
          <p:nvPr>
            <p:custDataLst>
              <p:tags r:id="rId15"/>
            </p:custDataLst>
          </p:nvPr>
        </p:nvCxnSpPr>
        <p:spPr>
          <a:xfrm>
            <a:off x="6331009" y="2141446"/>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0" name="LineBasicStrong 6">
            <a:extLst>
              <a:ext uri="{FF2B5EF4-FFF2-40B4-BE49-F238E27FC236}">
                <a16:creationId xmlns:a16="http://schemas.microsoft.com/office/drawing/2014/main" id="{918F7D07-AF0F-9772-494C-8EA833246688}"/>
              </a:ext>
            </a:extLst>
          </p:cNvPr>
          <p:cNvCxnSpPr>
            <a:cxnSpLocks/>
          </p:cNvCxnSpPr>
          <p:nvPr>
            <p:custDataLst>
              <p:tags r:id="rId16"/>
            </p:custDataLst>
          </p:nvPr>
        </p:nvCxnSpPr>
        <p:spPr>
          <a:xfrm>
            <a:off x="6331009" y="2505243"/>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1" name="LineBasicStrong 6">
            <a:extLst>
              <a:ext uri="{FF2B5EF4-FFF2-40B4-BE49-F238E27FC236}">
                <a16:creationId xmlns:a16="http://schemas.microsoft.com/office/drawing/2014/main" id="{7C3E4549-B81C-859C-4197-F2A6D153357F}"/>
              </a:ext>
            </a:extLst>
          </p:cNvPr>
          <p:cNvCxnSpPr>
            <a:cxnSpLocks/>
          </p:cNvCxnSpPr>
          <p:nvPr>
            <p:custDataLst>
              <p:tags r:id="rId17"/>
            </p:custDataLst>
          </p:nvPr>
        </p:nvCxnSpPr>
        <p:spPr>
          <a:xfrm>
            <a:off x="6331009" y="2869040"/>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2" name="LineBasicStrong 6">
            <a:extLst>
              <a:ext uri="{FF2B5EF4-FFF2-40B4-BE49-F238E27FC236}">
                <a16:creationId xmlns:a16="http://schemas.microsoft.com/office/drawing/2014/main" id="{128B6082-CABC-CD27-17BB-960441C80B6D}"/>
              </a:ext>
            </a:extLst>
          </p:cNvPr>
          <p:cNvCxnSpPr>
            <a:cxnSpLocks/>
          </p:cNvCxnSpPr>
          <p:nvPr>
            <p:custDataLst>
              <p:tags r:id="rId18"/>
            </p:custDataLst>
          </p:nvPr>
        </p:nvCxnSpPr>
        <p:spPr>
          <a:xfrm>
            <a:off x="6331009" y="3232837"/>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3" name="LineBasicStrong 6">
            <a:extLst>
              <a:ext uri="{FF2B5EF4-FFF2-40B4-BE49-F238E27FC236}">
                <a16:creationId xmlns:a16="http://schemas.microsoft.com/office/drawing/2014/main" id="{23485BE0-121D-C29F-9076-D46F4A7D4593}"/>
              </a:ext>
            </a:extLst>
          </p:cNvPr>
          <p:cNvCxnSpPr>
            <a:cxnSpLocks/>
          </p:cNvCxnSpPr>
          <p:nvPr>
            <p:custDataLst>
              <p:tags r:id="rId19"/>
            </p:custDataLst>
          </p:nvPr>
        </p:nvCxnSpPr>
        <p:spPr>
          <a:xfrm>
            <a:off x="6331009" y="3596634"/>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4" name="LineBasicStrong 6">
            <a:extLst>
              <a:ext uri="{FF2B5EF4-FFF2-40B4-BE49-F238E27FC236}">
                <a16:creationId xmlns:a16="http://schemas.microsoft.com/office/drawing/2014/main" id="{4B959305-F37D-9F50-D9BD-6E65D73223E4}"/>
              </a:ext>
            </a:extLst>
          </p:cNvPr>
          <p:cNvCxnSpPr>
            <a:cxnSpLocks/>
          </p:cNvCxnSpPr>
          <p:nvPr>
            <p:custDataLst>
              <p:tags r:id="rId20"/>
            </p:custDataLst>
          </p:nvPr>
        </p:nvCxnSpPr>
        <p:spPr>
          <a:xfrm>
            <a:off x="6331009" y="3960431"/>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5" name="LineBasicStrong 6">
            <a:extLst>
              <a:ext uri="{FF2B5EF4-FFF2-40B4-BE49-F238E27FC236}">
                <a16:creationId xmlns:a16="http://schemas.microsoft.com/office/drawing/2014/main" id="{43CC2A49-18C7-BBBB-25ED-8D0CC4AC7CAD}"/>
              </a:ext>
            </a:extLst>
          </p:cNvPr>
          <p:cNvCxnSpPr>
            <a:cxnSpLocks/>
          </p:cNvCxnSpPr>
          <p:nvPr>
            <p:custDataLst>
              <p:tags r:id="rId21"/>
            </p:custDataLst>
          </p:nvPr>
        </p:nvCxnSpPr>
        <p:spPr>
          <a:xfrm>
            <a:off x="6331009" y="4324228"/>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6" name="LineBasicStrong 6">
            <a:extLst>
              <a:ext uri="{FF2B5EF4-FFF2-40B4-BE49-F238E27FC236}">
                <a16:creationId xmlns:a16="http://schemas.microsoft.com/office/drawing/2014/main" id="{DD107271-B6E9-22DE-5113-F7A5522E8A22}"/>
              </a:ext>
            </a:extLst>
          </p:cNvPr>
          <p:cNvCxnSpPr>
            <a:cxnSpLocks/>
          </p:cNvCxnSpPr>
          <p:nvPr>
            <p:custDataLst>
              <p:tags r:id="rId22"/>
            </p:custDataLst>
          </p:nvPr>
        </p:nvCxnSpPr>
        <p:spPr>
          <a:xfrm>
            <a:off x="6331009" y="4688025"/>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7" name="LineBasicStrong 6">
            <a:extLst>
              <a:ext uri="{FF2B5EF4-FFF2-40B4-BE49-F238E27FC236}">
                <a16:creationId xmlns:a16="http://schemas.microsoft.com/office/drawing/2014/main" id="{1DDD350E-CA00-C814-B5A9-8662805BE1BA}"/>
              </a:ext>
            </a:extLst>
          </p:cNvPr>
          <p:cNvCxnSpPr>
            <a:cxnSpLocks/>
          </p:cNvCxnSpPr>
          <p:nvPr>
            <p:custDataLst>
              <p:tags r:id="rId23"/>
            </p:custDataLst>
          </p:nvPr>
        </p:nvCxnSpPr>
        <p:spPr>
          <a:xfrm>
            <a:off x="6331009" y="5051822"/>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8" name="LineBasicStrong 6">
            <a:extLst>
              <a:ext uri="{FF2B5EF4-FFF2-40B4-BE49-F238E27FC236}">
                <a16:creationId xmlns:a16="http://schemas.microsoft.com/office/drawing/2014/main" id="{24660038-E0A4-310B-C51E-22B0E2C2CBBC}"/>
              </a:ext>
            </a:extLst>
          </p:cNvPr>
          <p:cNvCxnSpPr>
            <a:cxnSpLocks/>
          </p:cNvCxnSpPr>
          <p:nvPr>
            <p:custDataLst>
              <p:tags r:id="rId24"/>
            </p:custDataLst>
          </p:nvPr>
        </p:nvCxnSpPr>
        <p:spPr>
          <a:xfrm>
            <a:off x="6331009" y="541561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7" name="LineBasicStrong 6">
            <a:extLst>
              <a:ext uri="{FF2B5EF4-FFF2-40B4-BE49-F238E27FC236}">
                <a16:creationId xmlns:a16="http://schemas.microsoft.com/office/drawing/2014/main" id="{9BD2F27A-F72F-499E-8240-B9757AAD8365}"/>
              </a:ext>
            </a:extLst>
          </p:cNvPr>
          <p:cNvCxnSpPr>
            <a:cxnSpLocks/>
          </p:cNvCxnSpPr>
          <p:nvPr>
            <p:custDataLst>
              <p:tags r:id="rId25"/>
            </p:custDataLst>
          </p:nvPr>
        </p:nvCxnSpPr>
        <p:spPr>
          <a:xfrm>
            <a:off x="6331008" y="1360104"/>
            <a:ext cx="530625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 Placeholder 20">
            <a:extLst>
              <a:ext uri="{FF2B5EF4-FFF2-40B4-BE49-F238E27FC236}">
                <a16:creationId xmlns:a16="http://schemas.microsoft.com/office/drawing/2014/main" id="{0342E043-FBAF-FDE5-BAA9-5BE3B52C9068}"/>
              </a:ext>
            </a:extLst>
          </p:cNvPr>
          <p:cNvSpPr txBox="1">
            <a:spLocks/>
          </p:cNvSpPr>
          <p:nvPr/>
        </p:nvSpPr>
        <p:spPr>
          <a:xfrm>
            <a:off x="2168373"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Agentic and Reliant filed comments together on Mar 20  |  2. Stream Datacenters and Provident filed comments together on Mar 20</a:t>
            </a:r>
          </a:p>
        </p:txBody>
      </p:sp>
      <p:sp>
        <p:nvSpPr>
          <p:cNvPr id="4" name="Text Placeholder 20">
            <a:extLst>
              <a:ext uri="{FF2B5EF4-FFF2-40B4-BE49-F238E27FC236}">
                <a16:creationId xmlns:a16="http://schemas.microsoft.com/office/drawing/2014/main" id="{EC0B732A-F7E1-A613-8F15-66E3DFB52D60}"/>
              </a:ext>
            </a:extLst>
          </p:cNvPr>
          <p:cNvSpPr txBox="1">
            <a:spLocks/>
          </p:cNvSpPr>
          <p:nvPr/>
        </p:nvSpPr>
        <p:spPr>
          <a:xfrm>
            <a:off x="2168373" y="6142108"/>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Tree>
    <p:extLst>
      <p:ext uri="{BB962C8B-B14F-4D97-AF65-F5344CB8AC3E}">
        <p14:creationId xmlns:p14="http://schemas.microsoft.com/office/powerpoint/2010/main" val="22060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C6A6-DF00-243E-73F6-7EEF766B2EB4}"/>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21847DAA-26A7-5B83-161C-EF13608D8F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7" name="Object 2" hidden="1">
                        <a:extLst>
                          <a:ext uri="{FF2B5EF4-FFF2-40B4-BE49-F238E27FC236}">
                            <a16:creationId xmlns:a16="http://schemas.microsoft.com/office/drawing/2014/main" id="{21847DAA-26A7-5B83-161C-EF13608D8FA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39C0DBD-E19E-E2D7-AB43-721D6E240838}"/>
              </a:ext>
            </a:extLst>
          </p:cNvPr>
          <p:cNvSpPr>
            <a:spLocks noGrp="1"/>
          </p:cNvSpPr>
          <p:nvPr>
            <p:ph type="title"/>
          </p:nvPr>
        </p:nvSpPr>
        <p:spPr>
          <a:xfrm>
            <a:off x="554736" y="223582"/>
            <a:ext cx="11082528" cy="384721"/>
          </a:xfrm>
        </p:spPr>
        <p:txBody>
          <a:bodyPr vert="horz" wrap="square">
            <a:noAutofit/>
          </a:bodyPr>
          <a:lstStyle/>
          <a:p>
            <a:r>
              <a:rPr lang="en-US"/>
              <a:t>Stakeholder feedback highlights: key themes across submissions</a:t>
            </a:r>
          </a:p>
        </p:txBody>
      </p:sp>
      <p:sp>
        <p:nvSpPr>
          <p:cNvPr id="88" name="Text Placeholder 20">
            <a:extLst>
              <a:ext uri="{FF2B5EF4-FFF2-40B4-BE49-F238E27FC236}">
                <a16:creationId xmlns:a16="http://schemas.microsoft.com/office/drawing/2014/main" id="{824587B5-FBEB-3BE1-5A16-E5012BB6700D}"/>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sp>
        <p:nvSpPr>
          <p:cNvPr id="17" name="TextBox 16">
            <a:extLst>
              <a:ext uri="{FF2B5EF4-FFF2-40B4-BE49-F238E27FC236}">
                <a16:creationId xmlns:a16="http://schemas.microsoft.com/office/drawing/2014/main" id="{538CCB13-509C-B5DF-6E35-CAEA79B03F9A}"/>
              </a:ext>
            </a:extLst>
          </p:cNvPr>
          <p:cNvSpPr txBox="1">
            <a:spLocks/>
          </p:cNvSpPr>
          <p:nvPr/>
        </p:nvSpPr>
        <p:spPr>
          <a:xfrm>
            <a:off x="554736" y="1118419"/>
            <a:ext cx="241188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Recurring feedback</a:t>
            </a:r>
            <a:endParaRPr lang="en-US" sz="1400" i="1"/>
          </a:p>
        </p:txBody>
      </p:sp>
      <p:cxnSp>
        <p:nvCxnSpPr>
          <p:cNvPr id="20" name="LineBasicDefault 292">
            <a:extLst>
              <a:ext uri="{FF2B5EF4-FFF2-40B4-BE49-F238E27FC236}">
                <a16:creationId xmlns:a16="http://schemas.microsoft.com/office/drawing/2014/main" id="{2F64EB41-AA96-1C3D-08B2-3E2CAF15C9A0}"/>
              </a:ext>
            </a:extLst>
          </p:cNvPr>
          <p:cNvCxnSpPr>
            <a:cxnSpLocks/>
          </p:cNvCxnSpPr>
          <p:nvPr>
            <p:custDataLst>
              <p:tags r:id="rId2"/>
            </p:custDataLst>
          </p:nvPr>
        </p:nvCxnSpPr>
        <p:spPr>
          <a:xfrm>
            <a:off x="554736" y="1390126"/>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31933C-EF8B-D114-FE7F-795F55AC821D}"/>
              </a:ext>
            </a:extLst>
          </p:cNvPr>
          <p:cNvSpPr txBox="1">
            <a:spLocks/>
          </p:cNvSpPr>
          <p:nvPr/>
        </p:nvSpPr>
        <p:spPr>
          <a:xfrm>
            <a:off x="3310794" y="1118419"/>
            <a:ext cx="832647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endParaRPr lang="en-US" sz="1400" i="1"/>
          </a:p>
        </p:txBody>
      </p:sp>
      <p:grpSp>
        <p:nvGrpSpPr>
          <p:cNvPr id="36" name="Group 35">
            <a:extLst>
              <a:ext uri="{FF2B5EF4-FFF2-40B4-BE49-F238E27FC236}">
                <a16:creationId xmlns:a16="http://schemas.microsoft.com/office/drawing/2014/main" id="{B6609DC4-CC49-38D3-048A-D6BFA1EB6561}"/>
              </a:ext>
            </a:extLst>
          </p:cNvPr>
          <p:cNvGrpSpPr/>
          <p:nvPr/>
        </p:nvGrpSpPr>
        <p:grpSpPr>
          <a:xfrm>
            <a:off x="554736" y="1529385"/>
            <a:ext cx="11082528" cy="646331"/>
            <a:chOff x="554736" y="1703733"/>
            <a:chExt cx="11082528" cy="646331"/>
          </a:xfrm>
        </p:grpSpPr>
        <p:sp>
          <p:nvSpPr>
            <p:cNvPr id="25" name="TextBox 24">
              <a:extLst>
                <a:ext uri="{FF2B5EF4-FFF2-40B4-BE49-F238E27FC236}">
                  <a16:creationId xmlns:a16="http://schemas.microsoft.com/office/drawing/2014/main" id="{DF5DEF54-3DB0-B89E-4F51-6CA01C546AD2}"/>
                </a:ext>
              </a:extLst>
            </p:cNvPr>
            <p:cNvSpPr txBox="1">
              <a:spLocks/>
            </p:cNvSpPr>
            <p:nvPr/>
          </p:nvSpPr>
          <p:spPr>
            <a:xfrm>
              <a:off x="636998" y="1703733"/>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Treatment of advanced and legacy projects</a:t>
              </a:r>
              <a:endParaRPr lang="en-US" sz="1400" b="1" i="1"/>
            </a:p>
          </p:txBody>
        </p:sp>
        <p:sp>
          <p:nvSpPr>
            <p:cNvPr id="26" name="TextBox 25">
              <a:extLst>
                <a:ext uri="{FF2B5EF4-FFF2-40B4-BE49-F238E27FC236}">
                  <a16:creationId xmlns:a16="http://schemas.microsoft.com/office/drawing/2014/main" id="{E60C1255-E83F-17A4-6A61-921933ED72D1}"/>
                </a:ext>
              </a:extLst>
            </p:cNvPr>
            <p:cNvSpPr txBox="1">
              <a:spLocks/>
            </p:cNvSpPr>
            <p:nvPr/>
          </p:nvSpPr>
          <p:spPr>
            <a:xfrm>
              <a:off x="3310794" y="1703733"/>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Projects that have completed legacy LLIS processes </a:t>
              </a:r>
              <a:r>
                <a:rPr lang="en-US" sz="1400"/>
                <a:t>(studies, IA execution, financial commitments, construction start) </a:t>
              </a:r>
              <a:r>
                <a:rPr lang="en-US" sz="1400" b="1"/>
                <a:t>are viewed as already demonstrating firm readiness:</a:t>
              </a:r>
              <a:r>
                <a:rPr lang="en-US" sz="1400"/>
                <a:t> re-assessment or reclassification at this stage raises concerns around investment certainty and financing risk</a:t>
              </a:r>
              <a:endParaRPr lang="en-US" sz="1400" i="1"/>
            </a:p>
          </p:txBody>
        </p:sp>
        <p:sp>
          <p:nvSpPr>
            <p:cNvPr id="30" name="TrackerNumBlue 30">
              <a:extLst>
                <a:ext uri="{FF2B5EF4-FFF2-40B4-BE49-F238E27FC236}">
                  <a16:creationId xmlns:a16="http://schemas.microsoft.com/office/drawing/2014/main" id="{971ECDBD-E6D0-0C56-7273-4F0C7897999B}"/>
                </a:ext>
              </a:extLst>
            </p:cNvPr>
            <p:cNvSpPr/>
            <p:nvPr>
              <p:custDataLst>
                <p:tags r:id="rId11"/>
              </p:custDataLst>
            </p:nvPr>
          </p:nvSpPr>
          <p:spPr>
            <a:xfrm>
              <a:off x="554736" y="17037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1</a:t>
              </a:r>
              <a:endParaRPr lang="de-DE" sz="1400" b="1" err="1">
                <a:solidFill>
                  <a:schemeClr val="bg1"/>
                </a:solidFill>
              </a:endParaRPr>
            </a:p>
          </p:txBody>
        </p:sp>
      </p:grpSp>
      <p:grpSp>
        <p:nvGrpSpPr>
          <p:cNvPr id="37" name="Group 36">
            <a:extLst>
              <a:ext uri="{FF2B5EF4-FFF2-40B4-BE49-F238E27FC236}">
                <a16:creationId xmlns:a16="http://schemas.microsoft.com/office/drawing/2014/main" id="{5DB55E01-9C8B-8516-180F-72F62FD7FB08}"/>
              </a:ext>
            </a:extLst>
          </p:cNvPr>
          <p:cNvGrpSpPr/>
          <p:nvPr/>
        </p:nvGrpSpPr>
        <p:grpSpPr>
          <a:xfrm>
            <a:off x="554736" y="2366490"/>
            <a:ext cx="11082528" cy="646331"/>
            <a:chOff x="554736" y="2520807"/>
            <a:chExt cx="11082528" cy="646331"/>
          </a:xfrm>
        </p:grpSpPr>
        <p:sp>
          <p:nvSpPr>
            <p:cNvPr id="32" name="TextBox 31">
              <a:extLst>
                <a:ext uri="{FF2B5EF4-FFF2-40B4-BE49-F238E27FC236}">
                  <a16:creationId xmlns:a16="http://schemas.microsoft.com/office/drawing/2014/main" id="{D8B52F4A-8529-1526-7BBC-E0D9F3F2395F}"/>
                </a:ext>
              </a:extLst>
            </p:cNvPr>
            <p:cNvSpPr txBox="1">
              <a:spLocks/>
            </p:cNvSpPr>
            <p:nvPr/>
          </p:nvSpPr>
          <p:spPr>
            <a:xfrm>
              <a:off x="636998" y="2520807"/>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Timing framework and transition fairness</a:t>
              </a:r>
              <a:endParaRPr lang="en-US" sz="1400" b="1" i="1"/>
            </a:p>
          </p:txBody>
        </p:sp>
        <p:sp>
          <p:nvSpPr>
            <p:cNvPr id="33" name="TextBox 32">
              <a:extLst>
                <a:ext uri="{FF2B5EF4-FFF2-40B4-BE49-F238E27FC236}">
                  <a16:creationId xmlns:a16="http://schemas.microsoft.com/office/drawing/2014/main" id="{ECCD03A6-E8E0-6BE7-7DEB-74AE011ADAA6}"/>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Current cutoff dates </a:t>
              </a:r>
              <a:r>
                <a:rPr lang="en-US" sz="1400"/>
                <a:t>(e.g., March–July 2026 window) </a:t>
              </a:r>
              <a:r>
                <a:rPr lang="en-US" sz="1400" b="1"/>
                <a:t>are perceived as creating inconsistent outcomes for projects with similar readiness</a:t>
              </a:r>
              <a:r>
                <a:rPr lang="en-US" sz="1400"/>
                <a:t>, particularly where progress depends on ERCOT/TSP processing timelines: greater alignment between readiness and eligibility timing is sought</a:t>
              </a:r>
              <a:endParaRPr lang="en-US" sz="1400" i="1"/>
            </a:p>
          </p:txBody>
        </p:sp>
        <p:sp>
          <p:nvSpPr>
            <p:cNvPr id="34" name="TrackerNumBlue 30">
              <a:extLst>
                <a:ext uri="{FF2B5EF4-FFF2-40B4-BE49-F238E27FC236}">
                  <a16:creationId xmlns:a16="http://schemas.microsoft.com/office/drawing/2014/main" id="{AA24F8D6-5B43-AF09-B26F-E6F470E5B119}"/>
                </a:ext>
              </a:extLst>
            </p:cNvPr>
            <p:cNvSpPr/>
            <p:nvPr>
              <p:custDataLst>
                <p:tags r:id="rId10"/>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2</a:t>
              </a:r>
            </a:p>
          </p:txBody>
        </p:sp>
      </p:grpSp>
      <p:cxnSp>
        <p:nvCxnSpPr>
          <p:cNvPr id="35" name="LineBasicDefault 292">
            <a:extLst>
              <a:ext uri="{FF2B5EF4-FFF2-40B4-BE49-F238E27FC236}">
                <a16:creationId xmlns:a16="http://schemas.microsoft.com/office/drawing/2014/main" id="{D83F6CDC-24A1-B587-9611-EF0643F2FD85}"/>
              </a:ext>
            </a:extLst>
          </p:cNvPr>
          <p:cNvCxnSpPr>
            <a:cxnSpLocks/>
          </p:cNvCxnSpPr>
          <p:nvPr>
            <p:custDataLst>
              <p:tags r:id="rId3"/>
            </p:custDataLst>
          </p:nvPr>
        </p:nvCxnSpPr>
        <p:spPr>
          <a:xfrm>
            <a:off x="554736" y="2271103"/>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942B4ED-E019-A93D-2038-C4DC7A1C6EAD}"/>
              </a:ext>
            </a:extLst>
          </p:cNvPr>
          <p:cNvGrpSpPr/>
          <p:nvPr/>
        </p:nvGrpSpPr>
        <p:grpSpPr>
          <a:xfrm>
            <a:off x="554736" y="3203595"/>
            <a:ext cx="11082528" cy="646331"/>
            <a:chOff x="554736" y="2520807"/>
            <a:chExt cx="11082528" cy="646331"/>
          </a:xfrm>
        </p:grpSpPr>
        <p:sp>
          <p:nvSpPr>
            <p:cNvPr id="39" name="TextBox 38">
              <a:extLst>
                <a:ext uri="{FF2B5EF4-FFF2-40B4-BE49-F238E27FC236}">
                  <a16:creationId xmlns:a16="http://schemas.microsoft.com/office/drawing/2014/main" id="{F4419D93-624D-0CDB-1ABC-F6B1DBB96A3E}"/>
                </a:ext>
              </a:extLst>
            </p:cNvPr>
            <p:cNvSpPr txBox="1">
              <a:spLocks/>
            </p:cNvSpPr>
            <p:nvPr/>
          </p:nvSpPr>
          <p:spPr>
            <a:xfrm>
              <a:off x="636998" y="2520807"/>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Eligibility and prioritization criteria</a:t>
              </a:r>
              <a:endParaRPr lang="en-US" sz="1400" b="1" i="1"/>
            </a:p>
          </p:txBody>
        </p:sp>
        <p:sp>
          <p:nvSpPr>
            <p:cNvPr id="40" name="TextBox 39">
              <a:extLst>
                <a:ext uri="{FF2B5EF4-FFF2-40B4-BE49-F238E27FC236}">
                  <a16:creationId xmlns:a16="http://schemas.microsoft.com/office/drawing/2014/main" id="{BBB4B700-446F-6A5E-7DC9-BD8DBB384997}"/>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Preference for prioritization based on objective project maturity </a:t>
              </a:r>
              <a:r>
                <a:rPr lang="en-US" sz="1400"/>
                <a:t>(studies, IA, financial commitment, construction) </a:t>
              </a:r>
              <a:r>
                <a:rPr lang="en-US" sz="1400" b="1"/>
                <a:t>rather than timing metrics alone</a:t>
              </a:r>
              <a:r>
                <a:rPr lang="en-US" sz="1400"/>
                <a:t>. </a:t>
              </a:r>
              <a:r>
                <a:rPr lang="en-US" sz="1400" b="1"/>
                <a:t>RPG-backed projects are also viewed as valid pathways </a:t>
              </a:r>
              <a:r>
                <a:rPr lang="en-US" sz="1400"/>
                <a:t>given their higher level of technical review, when combined with demonstrated readiness</a:t>
              </a:r>
              <a:endParaRPr lang="en-US" sz="1400" i="1"/>
            </a:p>
          </p:txBody>
        </p:sp>
        <p:sp>
          <p:nvSpPr>
            <p:cNvPr id="41" name="TrackerNumBlue 30">
              <a:extLst>
                <a:ext uri="{FF2B5EF4-FFF2-40B4-BE49-F238E27FC236}">
                  <a16:creationId xmlns:a16="http://schemas.microsoft.com/office/drawing/2014/main" id="{F9E9D0E8-0A90-4BD3-3946-87A7B4590DFB}"/>
                </a:ext>
              </a:extLst>
            </p:cNvPr>
            <p:cNvSpPr/>
            <p:nvPr>
              <p:custDataLst>
                <p:tags r:id="rId9"/>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3</a:t>
              </a:r>
            </a:p>
          </p:txBody>
        </p:sp>
      </p:grpSp>
      <p:cxnSp>
        <p:nvCxnSpPr>
          <p:cNvPr id="42" name="LineBasicDefault 292">
            <a:extLst>
              <a:ext uri="{FF2B5EF4-FFF2-40B4-BE49-F238E27FC236}">
                <a16:creationId xmlns:a16="http://schemas.microsoft.com/office/drawing/2014/main" id="{A2255929-3DC5-CDA5-AF9F-17A67B4E9D4C}"/>
              </a:ext>
            </a:extLst>
          </p:cNvPr>
          <p:cNvCxnSpPr>
            <a:cxnSpLocks/>
          </p:cNvCxnSpPr>
          <p:nvPr>
            <p:custDataLst>
              <p:tags r:id="rId4"/>
            </p:custDataLst>
          </p:nvPr>
        </p:nvCxnSpPr>
        <p:spPr>
          <a:xfrm>
            <a:off x="554736" y="3108208"/>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D572B17-9DC5-E953-03B4-060A36EBFAF5}"/>
              </a:ext>
            </a:extLst>
          </p:cNvPr>
          <p:cNvGrpSpPr/>
          <p:nvPr/>
        </p:nvGrpSpPr>
        <p:grpSpPr>
          <a:xfrm>
            <a:off x="554736" y="4040700"/>
            <a:ext cx="11082528" cy="861774"/>
            <a:chOff x="554736" y="2520807"/>
            <a:chExt cx="11082528" cy="861774"/>
          </a:xfrm>
        </p:grpSpPr>
        <p:sp>
          <p:nvSpPr>
            <p:cNvPr id="44" name="TextBox 43">
              <a:extLst>
                <a:ext uri="{FF2B5EF4-FFF2-40B4-BE49-F238E27FC236}">
                  <a16:creationId xmlns:a16="http://schemas.microsoft.com/office/drawing/2014/main" id="{D7B422F5-C903-6A8C-8EC3-7E3ACDD12C44}"/>
                </a:ext>
              </a:extLst>
            </p:cNvPr>
            <p:cNvSpPr txBox="1">
              <a:spLocks/>
            </p:cNvSpPr>
            <p:nvPr/>
          </p:nvSpPr>
          <p:spPr>
            <a:xfrm>
              <a:off x="636998" y="2520807"/>
              <a:ext cx="23296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Financial requirements and regulatory alignment</a:t>
              </a:r>
              <a:endParaRPr lang="en-US" sz="1400" b="1" i="1"/>
            </a:p>
          </p:txBody>
        </p:sp>
        <p:sp>
          <p:nvSpPr>
            <p:cNvPr id="45" name="TextBox 44">
              <a:extLst>
                <a:ext uri="{FF2B5EF4-FFF2-40B4-BE49-F238E27FC236}">
                  <a16:creationId xmlns:a16="http://schemas.microsoft.com/office/drawing/2014/main" id="{9F951505-0AEE-6268-C705-8ADA8648C154}"/>
                </a:ext>
              </a:extLst>
            </p:cNvPr>
            <p:cNvSpPr txBox="1">
              <a:spLocks/>
            </p:cNvSpPr>
            <p:nvPr/>
          </p:nvSpPr>
          <p:spPr>
            <a:xfrm>
              <a:off x="3310794" y="2520807"/>
              <a:ext cx="8326470"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Concerns on potential duplication of financial obligations </a:t>
              </a:r>
              <a:r>
                <a:rPr lang="en-US" sz="1400"/>
                <a:t>(e.g., CIAC vs. new security/fees), </a:t>
              </a:r>
              <a:r>
                <a:rPr lang="en-US" sz="1400" b="1"/>
                <a:t>treatment of projects with no network upgrades, and alignment with ongoing PUCT rulemaking </a:t>
              </a:r>
              <a:r>
                <a:rPr lang="en-US" sz="1400"/>
                <a:t>(Project No. 58481): request for mechanisms for crediting prior commitments and ensuring consistency with final rules</a:t>
              </a:r>
              <a:endParaRPr lang="en-US" sz="1400" i="1"/>
            </a:p>
          </p:txBody>
        </p:sp>
        <p:sp>
          <p:nvSpPr>
            <p:cNvPr id="46" name="TrackerNumBlue 30">
              <a:extLst>
                <a:ext uri="{FF2B5EF4-FFF2-40B4-BE49-F238E27FC236}">
                  <a16:creationId xmlns:a16="http://schemas.microsoft.com/office/drawing/2014/main" id="{DC0CA185-F6F7-1EC2-65CF-97CF2F294AE0}"/>
                </a:ext>
              </a:extLst>
            </p:cNvPr>
            <p:cNvSpPr/>
            <p:nvPr>
              <p:custDataLst>
                <p:tags r:id="rId8"/>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4</a:t>
              </a:r>
            </a:p>
          </p:txBody>
        </p:sp>
      </p:grpSp>
      <p:cxnSp>
        <p:nvCxnSpPr>
          <p:cNvPr id="47" name="LineBasicDefault 292">
            <a:extLst>
              <a:ext uri="{FF2B5EF4-FFF2-40B4-BE49-F238E27FC236}">
                <a16:creationId xmlns:a16="http://schemas.microsoft.com/office/drawing/2014/main" id="{A1648218-96EC-6ADB-033E-4D9EBB64286C}"/>
              </a:ext>
            </a:extLst>
          </p:cNvPr>
          <p:cNvCxnSpPr>
            <a:cxnSpLocks/>
          </p:cNvCxnSpPr>
          <p:nvPr>
            <p:custDataLst>
              <p:tags r:id="rId5"/>
            </p:custDataLst>
          </p:nvPr>
        </p:nvCxnSpPr>
        <p:spPr>
          <a:xfrm>
            <a:off x="554736" y="3945313"/>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1EF4386-F5E7-A45D-C2BA-1FE6174A5395}"/>
              </a:ext>
            </a:extLst>
          </p:cNvPr>
          <p:cNvGrpSpPr/>
          <p:nvPr/>
        </p:nvGrpSpPr>
        <p:grpSpPr>
          <a:xfrm>
            <a:off x="554736" y="5093250"/>
            <a:ext cx="11082528" cy="646331"/>
            <a:chOff x="554736" y="2520807"/>
            <a:chExt cx="11082528" cy="646331"/>
          </a:xfrm>
        </p:grpSpPr>
        <p:sp>
          <p:nvSpPr>
            <p:cNvPr id="49" name="TextBox 48">
              <a:extLst>
                <a:ext uri="{FF2B5EF4-FFF2-40B4-BE49-F238E27FC236}">
                  <a16:creationId xmlns:a16="http://schemas.microsoft.com/office/drawing/2014/main" id="{5AD1283C-E500-FC14-F9FD-A5E4AC13F24F}"/>
                </a:ext>
              </a:extLst>
            </p:cNvPr>
            <p:cNvSpPr txBox="1">
              <a:spLocks/>
            </p:cNvSpPr>
            <p:nvPr/>
          </p:nvSpPr>
          <p:spPr>
            <a:xfrm>
              <a:off x="636998" y="2520807"/>
              <a:ext cx="23296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Process clarity, governance, and implementation</a:t>
              </a:r>
              <a:endParaRPr lang="en-US" sz="1400" b="1" i="1"/>
            </a:p>
          </p:txBody>
        </p:sp>
        <p:sp>
          <p:nvSpPr>
            <p:cNvPr id="50" name="TextBox 49">
              <a:extLst>
                <a:ext uri="{FF2B5EF4-FFF2-40B4-BE49-F238E27FC236}">
                  <a16:creationId xmlns:a16="http://schemas.microsoft.com/office/drawing/2014/main" id="{DC97FBFF-5B71-97CF-E3E3-6DFAE2D2D8CD}"/>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Feedback highlights the need for clearer definition of roles </a:t>
              </a:r>
              <a:r>
                <a:rPr lang="en-US" sz="1400"/>
                <a:t>(ERCOT vs. TSP/DSP), </a:t>
              </a:r>
              <a:r>
                <a:rPr lang="en-US" sz="1400" b="1"/>
                <a:t>standardized agreements and attestations</a:t>
              </a:r>
              <a:r>
                <a:rPr lang="en-US" sz="1400"/>
                <a:t>, </a:t>
              </a:r>
              <a:r>
                <a:rPr lang="en-US" sz="1400" b="1"/>
                <a:t>consistent modeling inputs, and greater transparency </a:t>
              </a:r>
              <a:r>
                <a:rPr lang="en-US" sz="1400"/>
                <a:t>in study scope, assumptions, and outputs to support implementation</a:t>
              </a:r>
              <a:endParaRPr lang="en-US" sz="1400" i="1"/>
            </a:p>
          </p:txBody>
        </p:sp>
        <p:sp>
          <p:nvSpPr>
            <p:cNvPr id="51" name="TrackerNumBlue 30">
              <a:extLst>
                <a:ext uri="{FF2B5EF4-FFF2-40B4-BE49-F238E27FC236}">
                  <a16:creationId xmlns:a16="http://schemas.microsoft.com/office/drawing/2014/main" id="{01D5D23E-8B8B-607D-B5AC-5EB04E20FE7F}"/>
                </a:ext>
              </a:extLst>
            </p:cNvPr>
            <p:cNvSpPr/>
            <p:nvPr>
              <p:custDataLst>
                <p:tags r:id="rId7"/>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5</a:t>
              </a:r>
            </a:p>
          </p:txBody>
        </p:sp>
      </p:grpSp>
      <p:cxnSp>
        <p:nvCxnSpPr>
          <p:cNvPr id="52" name="LineBasicDefault 292">
            <a:extLst>
              <a:ext uri="{FF2B5EF4-FFF2-40B4-BE49-F238E27FC236}">
                <a16:creationId xmlns:a16="http://schemas.microsoft.com/office/drawing/2014/main" id="{EE18B4E5-1CD8-B977-7B15-0179EDB7441E}"/>
              </a:ext>
            </a:extLst>
          </p:cNvPr>
          <p:cNvCxnSpPr>
            <a:cxnSpLocks/>
          </p:cNvCxnSpPr>
          <p:nvPr>
            <p:custDataLst>
              <p:tags r:id="rId6"/>
            </p:custDataLst>
          </p:nvPr>
        </p:nvCxnSpPr>
        <p:spPr>
          <a:xfrm>
            <a:off x="554736" y="4997861"/>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 Placeholder 20">
            <a:extLst>
              <a:ext uri="{FF2B5EF4-FFF2-40B4-BE49-F238E27FC236}">
                <a16:creationId xmlns:a16="http://schemas.microsoft.com/office/drawing/2014/main" id="{1CA3C3B9-E7D0-C15E-F939-DE73EEA2469C}"/>
              </a:ext>
            </a:extLst>
          </p:cNvPr>
          <p:cNvSpPr txBox="1">
            <a:spLocks/>
          </p:cNvSpPr>
          <p:nvPr/>
        </p:nvSpPr>
        <p:spPr>
          <a:xfrm>
            <a:off x="2168373"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Tree>
    <p:extLst>
      <p:ext uri="{BB962C8B-B14F-4D97-AF65-F5344CB8AC3E}">
        <p14:creationId xmlns:p14="http://schemas.microsoft.com/office/powerpoint/2010/main" val="3434554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277A9A82-03E3-D088-6A05-0F3D17B3B8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16" name="Object 6" hidden="1">
                        <a:extLst>
                          <a:ext uri="{FF2B5EF4-FFF2-40B4-BE49-F238E27FC236}">
                            <a16:creationId xmlns:a16="http://schemas.microsoft.com/office/drawing/2014/main" id="{277A9A82-03E3-D088-6A05-0F3D17B3B88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26" name="Rectangle 125">
            <a:extLst>
              <a:ext uri="{FF2B5EF4-FFF2-40B4-BE49-F238E27FC236}">
                <a16:creationId xmlns:a16="http://schemas.microsoft.com/office/drawing/2014/main" id="{0D4E6B6B-1B49-D957-04A5-6CE9D47313B5}"/>
              </a:ext>
            </a:extLst>
          </p:cNvPr>
          <p:cNvSpPr/>
          <p:nvPr/>
        </p:nvSpPr>
        <p:spPr>
          <a:xfrm>
            <a:off x="554735" y="1593336"/>
            <a:ext cx="7900618" cy="493013"/>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19" name="Title 18">
            <a:extLst>
              <a:ext uri="{FF2B5EF4-FFF2-40B4-BE49-F238E27FC236}">
                <a16:creationId xmlns:a16="http://schemas.microsoft.com/office/drawing/2014/main" id="{B82E86E7-6747-11F0-DE32-33160B5B90C5}"/>
              </a:ext>
            </a:extLst>
          </p:cNvPr>
          <p:cNvSpPr>
            <a:spLocks noGrp="1"/>
          </p:cNvSpPr>
          <p:nvPr>
            <p:ph type="title"/>
          </p:nvPr>
        </p:nvSpPr>
        <p:spPr>
          <a:xfrm>
            <a:off x="554736" y="233856"/>
            <a:ext cx="7918704" cy="769441"/>
          </a:xfrm>
        </p:spPr>
        <p:txBody>
          <a:bodyPr vert="horz">
            <a:noAutofit/>
          </a:bodyPr>
          <a:lstStyle/>
          <a:p>
            <a:r>
              <a:rPr lang="en-US"/>
              <a:t>Stakeholder feedback concentrates on legacy project treatment and study validity in Batch Zero</a:t>
            </a:r>
          </a:p>
        </p:txBody>
      </p:sp>
      <p:graphicFrame>
        <p:nvGraphicFramePr>
          <p:cNvPr id="20" name="Chart 19">
            <a:extLst>
              <a:ext uri="{FF2B5EF4-FFF2-40B4-BE49-F238E27FC236}">
                <a16:creationId xmlns:a16="http://schemas.microsoft.com/office/drawing/2014/main" id="{EDF05B6B-965C-D0D9-56AE-2AF6B79EB141}"/>
              </a:ext>
            </a:extLst>
          </p:cNvPr>
          <p:cNvGraphicFramePr/>
          <p:nvPr>
            <p:custDataLst>
              <p:tags r:id="rId2"/>
            </p:custDataLst>
          </p:nvPr>
        </p:nvGraphicFramePr>
        <p:xfrm>
          <a:off x="2085975" y="1366838"/>
          <a:ext cx="2208213" cy="4856162"/>
        </p:xfrm>
        <a:graphic>
          <a:graphicData uri="http://schemas.openxmlformats.org/drawingml/2006/chart">
            <c:chart xmlns:c="http://schemas.openxmlformats.org/drawingml/2006/chart" xmlns:r="http://schemas.openxmlformats.org/officeDocument/2006/relationships" r:id="rId16"/>
          </a:graphicData>
        </a:graphic>
      </p:graphicFrame>
      <p:sp>
        <p:nvSpPr>
          <p:cNvPr id="63" name="TextBox 62">
            <a:extLst>
              <a:ext uri="{FF2B5EF4-FFF2-40B4-BE49-F238E27FC236}">
                <a16:creationId xmlns:a16="http://schemas.microsoft.com/office/drawing/2014/main" id="{DE141C23-C3B4-3B89-6B8C-6B6F6B7C28E9}"/>
              </a:ext>
            </a:extLst>
          </p:cNvPr>
          <p:cNvSpPr txBox="1"/>
          <p:nvPr/>
        </p:nvSpPr>
        <p:spPr>
          <a:xfrm>
            <a:off x="554736" y="1212850"/>
            <a:ext cx="376299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Comments received by section, </a:t>
            </a:r>
            <a:r>
              <a:rPr lang="en-US" sz="1200"/>
              <a:t># of comments</a:t>
            </a:r>
            <a:r>
              <a:rPr lang="en-US" sz="1200" baseline="30000"/>
              <a:t>1</a:t>
            </a:r>
            <a:endParaRPr lang="en-US" sz="1200" b="1"/>
          </a:p>
        </p:txBody>
      </p:sp>
      <p:cxnSp>
        <p:nvCxnSpPr>
          <p:cNvPr id="64" name="LineBasicDefault 64">
            <a:extLst>
              <a:ext uri="{FF2B5EF4-FFF2-40B4-BE49-F238E27FC236}">
                <a16:creationId xmlns:a16="http://schemas.microsoft.com/office/drawing/2014/main" id="{E48D42FE-90A1-80E8-4631-99E10F949139}"/>
              </a:ext>
            </a:extLst>
          </p:cNvPr>
          <p:cNvCxnSpPr>
            <a:cxnSpLocks/>
          </p:cNvCxnSpPr>
          <p:nvPr>
            <p:custDataLst>
              <p:tags r:id="rId3"/>
            </p:custDataLst>
          </p:nvPr>
        </p:nvCxnSpPr>
        <p:spPr>
          <a:xfrm>
            <a:off x="554735" y="1458913"/>
            <a:ext cx="791870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4F2292D-1C5B-D942-1F3C-FB37404F78EC}"/>
              </a:ext>
            </a:extLst>
          </p:cNvPr>
          <p:cNvGrpSpPr>
            <a:grpSpLocks/>
          </p:cNvGrpSpPr>
          <p:nvPr/>
        </p:nvGrpSpPr>
        <p:grpSpPr>
          <a:xfrm>
            <a:off x="9022079" y="1212850"/>
            <a:ext cx="2929129" cy="246063"/>
            <a:chOff x="9022079" y="1968501"/>
            <a:chExt cx="2929129" cy="246062"/>
          </a:xfrm>
        </p:grpSpPr>
        <p:sp>
          <p:nvSpPr>
            <p:cNvPr id="70" name="TextBox 69">
              <a:extLst>
                <a:ext uri="{FF2B5EF4-FFF2-40B4-BE49-F238E27FC236}">
                  <a16:creationId xmlns:a16="http://schemas.microsoft.com/office/drawing/2014/main" id="{D8639362-7EF4-C886-3777-7167FEFB86E6}"/>
                </a:ext>
              </a:extLst>
            </p:cNvPr>
            <p:cNvSpPr txBox="1">
              <a:spLocks/>
            </p:cNvSpPr>
            <p:nvPr/>
          </p:nvSpPr>
          <p:spPr>
            <a:xfrm>
              <a:off x="9022079" y="1968501"/>
              <a:ext cx="2929129" cy="2460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Key takeaways</a:t>
              </a:r>
            </a:p>
          </p:txBody>
        </p:sp>
        <p:cxnSp>
          <p:nvCxnSpPr>
            <p:cNvPr id="71" name="LineBasicDefault 71">
              <a:extLst>
                <a:ext uri="{FF2B5EF4-FFF2-40B4-BE49-F238E27FC236}">
                  <a16:creationId xmlns:a16="http://schemas.microsoft.com/office/drawing/2014/main" id="{C217E992-F64F-2F17-0344-FB04ACCAD8DF}"/>
                </a:ext>
              </a:extLst>
            </p:cNvPr>
            <p:cNvCxnSpPr>
              <a:cxnSpLocks/>
            </p:cNvCxnSpPr>
            <p:nvPr>
              <p:custDataLst>
                <p:tags r:id="rId12"/>
              </p:custDataLst>
            </p:nvPr>
          </p:nvCxnSpPr>
          <p:spPr>
            <a:xfrm>
              <a:off x="9022079" y="2214563"/>
              <a:ext cx="292912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8" name="Text Placeholder 20">
            <a:extLst>
              <a:ext uri="{FF2B5EF4-FFF2-40B4-BE49-F238E27FC236}">
                <a16:creationId xmlns:a16="http://schemas.microsoft.com/office/drawing/2014/main" id="{5FC549D9-1600-C75E-0FAB-E7B2D1119A9C}"/>
              </a:ext>
            </a:extLst>
          </p:cNvPr>
          <p:cNvSpPr txBox="1">
            <a:spLocks/>
          </p:cNvSpPr>
          <p:nvPr/>
        </p:nvSpPr>
        <p:spPr>
          <a:xfrm>
            <a:off x="2168373" y="6159561"/>
            <a:ext cx="6305068" cy="24622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1. Each referenced section is counted once for each stakeholder; repeated mentions of the same section within a stakeholder’s comments are considered a single reference  |  Note: based on list of comments submitted as of 3/23</a:t>
            </a:r>
          </a:p>
        </p:txBody>
      </p:sp>
      <p:sp>
        <p:nvSpPr>
          <p:cNvPr id="28" name="TextBox 27">
            <a:extLst>
              <a:ext uri="{FF2B5EF4-FFF2-40B4-BE49-F238E27FC236}">
                <a16:creationId xmlns:a16="http://schemas.microsoft.com/office/drawing/2014/main" id="{C35F31D1-87F3-7797-3334-46735D2D1F94}"/>
              </a:ext>
            </a:extLst>
          </p:cNvPr>
          <p:cNvSpPr txBox="1">
            <a:spLocks/>
          </p:cNvSpPr>
          <p:nvPr/>
        </p:nvSpPr>
        <p:spPr>
          <a:xfrm>
            <a:off x="9022079" y="1699705"/>
            <a:ext cx="2929129" cy="31624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100" b="1"/>
              <a:t>Feedback is concentrated on treatment of legacy projects and prior study outcomes </a:t>
            </a:r>
            <a:r>
              <a:rPr lang="en-US" sz="1100"/>
              <a:t>(Sections 9.2)</a:t>
            </a:r>
          </a:p>
          <a:p>
            <a:pPr lvl="1">
              <a:buFont typeface="Arial" panose="020B0604020202020204" pitchFamily="34" charset="0"/>
              <a:buChar char="•"/>
            </a:pPr>
            <a:r>
              <a:rPr lang="en-US" sz="1100" b="1"/>
              <a:t>Strong push to preserve investment-backed outcomes and avoid retroactive re-evaluation </a:t>
            </a:r>
            <a:r>
              <a:rPr lang="en-US" sz="1100"/>
              <a:t>(e.g., executed IAs, completed studies, and committed capital should not be re-opened)</a:t>
            </a:r>
          </a:p>
          <a:p>
            <a:pPr lvl="1">
              <a:buFont typeface="Arial" panose="020B0604020202020204" pitchFamily="34" charset="0"/>
              <a:buChar char="•"/>
            </a:pPr>
            <a:r>
              <a:rPr lang="en-US" sz="1100" b="1"/>
              <a:t>Investment certainty is the central concern</a:t>
            </a:r>
            <a:r>
              <a:rPr lang="en-US" sz="1100"/>
              <a:t>, particularly around re-studies, MW reallocation, and timing-based eligibility cutoffs</a:t>
            </a:r>
          </a:p>
          <a:p>
            <a:pPr lvl="1">
              <a:buFont typeface="Arial" panose="020B0604020202020204" pitchFamily="34" charset="0"/>
              <a:buChar char="•"/>
            </a:pPr>
            <a:r>
              <a:rPr lang="en-US" sz="1100" b="1"/>
              <a:t>Financial commitment requirements are comparatively less debated, </a:t>
            </a:r>
            <a:r>
              <a:rPr lang="en-US" sz="1100"/>
              <a:t>with feedback primarily focused on implementation details (e.g., alignment with PUCT rules, avoiding duplication) rather than overall framework design</a:t>
            </a:r>
          </a:p>
        </p:txBody>
      </p:sp>
      <p:grpSp>
        <p:nvGrpSpPr>
          <p:cNvPr id="2" name="Group 1">
            <a:extLst>
              <a:ext uri="{FF2B5EF4-FFF2-40B4-BE49-F238E27FC236}">
                <a16:creationId xmlns:a16="http://schemas.microsoft.com/office/drawing/2014/main" id="{953870A0-9922-0BAA-7467-AD6146C1B120}"/>
              </a:ext>
            </a:extLst>
          </p:cNvPr>
          <p:cNvGrpSpPr/>
          <p:nvPr/>
        </p:nvGrpSpPr>
        <p:grpSpPr>
          <a:xfrm>
            <a:off x="7593746" y="1221480"/>
            <a:ext cx="879694" cy="182880"/>
            <a:chOff x="7593746" y="1221480"/>
            <a:chExt cx="879694" cy="182880"/>
          </a:xfrm>
        </p:grpSpPr>
        <p:sp>
          <p:nvSpPr>
            <p:cNvPr id="79" name="Rectangle 78">
              <a:extLst>
                <a:ext uri="{FF2B5EF4-FFF2-40B4-BE49-F238E27FC236}">
                  <a16:creationId xmlns:a16="http://schemas.microsoft.com/office/drawing/2014/main" id="{E22F702B-3181-A379-45BC-EC59D41662E3}"/>
                </a:ext>
              </a:extLst>
            </p:cNvPr>
            <p:cNvSpPr/>
            <p:nvPr/>
          </p:nvSpPr>
          <p:spPr>
            <a:xfrm>
              <a:off x="7593746" y="1221480"/>
              <a:ext cx="182880" cy="182880"/>
            </a:xfrm>
            <a:prstGeom prst="rect">
              <a:avLst/>
            </a:prstGeom>
            <a:solidFill>
              <a:schemeClr val="accent1">
                <a:lumMod val="40000"/>
                <a:lumOff val="6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TextBox 80">
              <a:extLst>
                <a:ext uri="{FF2B5EF4-FFF2-40B4-BE49-F238E27FC236}">
                  <a16:creationId xmlns:a16="http://schemas.microsoft.com/office/drawing/2014/main" id="{47B018CC-1EB3-9D9E-0699-6571000EFEAC}"/>
                </a:ext>
              </a:extLst>
            </p:cNvPr>
            <p:cNvSpPr txBox="1">
              <a:spLocks/>
            </p:cNvSpPr>
            <p:nvPr/>
          </p:nvSpPr>
          <p:spPr>
            <a:xfrm>
              <a:off x="7839611" y="1251365"/>
              <a:ext cx="633829"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Detailed next</a:t>
              </a:r>
            </a:p>
          </p:txBody>
        </p:sp>
      </p:grpSp>
      <p:cxnSp>
        <p:nvCxnSpPr>
          <p:cNvPr id="95" name="GreyLineContentSeparatorDefault 18">
            <a:extLst>
              <a:ext uri="{FF2B5EF4-FFF2-40B4-BE49-F238E27FC236}">
                <a16:creationId xmlns:a16="http://schemas.microsoft.com/office/drawing/2014/main" id="{9F2EE0FF-FA3D-D723-466E-517217D6EA4B}"/>
              </a:ext>
            </a:extLst>
          </p:cNvPr>
          <p:cNvCxnSpPr>
            <a:cxnSpLocks/>
          </p:cNvCxnSpPr>
          <p:nvPr>
            <p:custDataLst>
              <p:tags r:id="rId4"/>
            </p:custDataLst>
          </p:nvPr>
        </p:nvCxnSpPr>
        <p:spPr>
          <a:xfrm>
            <a:off x="554735" y="2081089"/>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8" name="GreyLineContentSeparatorDefault 18">
            <a:extLst>
              <a:ext uri="{FF2B5EF4-FFF2-40B4-BE49-F238E27FC236}">
                <a16:creationId xmlns:a16="http://schemas.microsoft.com/office/drawing/2014/main" id="{E255B012-2743-7E27-7D54-9C1BC22E1956}"/>
              </a:ext>
            </a:extLst>
          </p:cNvPr>
          <p:cNvCxnSpPr>
            <a:cxnSpLocks/>
          </p:cNvCxnSpPr>
          <p:nvPr>
            <p:custDataLst>
              <p:tags r:id="rId5"/>
            </p:custDataLst>
          </p:nvPr>
        </p:nvCxnSpPr>
        <p:spPr>
          <a:xfrm>
            <a:off x="554735" y="2568841"/>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9" name="GreyLineContentSeparatorDefault 18">
            <a:extLst>
              <a:ext uri="{FF2B5EF4-FFF2-40B4-BE49-F238E27FC236}">
                <a16:creationId xmlns:a16="http://schemas.microsoft.com/office/drawing/2014/main" id="{052FA86A-A5DF-6B43-FD68-D6FD2E40885A}"/>
              </a:ext>
            </a:extLst>
          </p:cNvPr>
          <p:cNvCxnSpPr>
            <a:cxnSpLocks/>
          </p:cNvCxnSpPr>
          <p:nvPr>
            <p:custDataLst>
              <p:tags r:id="rId6"/>
            </p:custDataLst>
          </p:nvPr>
        </p:nvCxnSpPr>
        <p:spPr>
          <a:xfrm>
            <a:off x="554736" y="3544345"/>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 name="GreyLineContentSeparatorDefault 18">
            <a:extLst>
              <a:ext uri="{FF2B5EF4-FFF2-40B4-BE49-F238E27FC236}">
                <a16:creationId xmlns:a16="http://schemas.microsoft.com/office/drawing/2014/main" id="{057B3CEC-F080-BD77-70C5-E87846EABA71}"/>
              </a:ext>
            </a:extLst>
          </p:cNvPr>
          <p:cNvCxnSpPr>
            <a:cxnSpLocks/>
          </p:cNvCxnSpPr>
          <p:nvPr>
            <p:custDataLst>
              <p:tags r:id="rId7"/>
            </p:custDataLst>
          </p:nvPr>
        </p:nvCxnSpPr>
        <p:spPr>
          <a:xfrm>
            <a:off x="554735" y="4032097"/>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 name="GreyLineContentSeparatorDefault 18">
            <a:extLst>
              <a:ext uri="{FF2B5EF4-FFF2-40B4-BE49-F238E27FC236}">
                <a16:creationId xmlns:a16="http://schemas.microsoft.com/office/drawing/2014/main" id="{06897FBC-08C0-7ABE-42DD-6F5A1B8DC27D}"/>
              </a:ext>
            </a:extLst>
          </p:cNvPr>
          <p:cNvCxnSpPr>
            <a:cxnSpLocks/>
          </p:cNvCxnSpPr>
          <p:nvPr>
            <p:custDataLst>
              <p:tags r:id="rId8"/>
            </p:custDataLst>
          </p:nvPr>
        </p:nvCxnSpPr>
        <p:spPr>
          <a:xfrm>
            <a:off x="554735" y="4519849"/>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5D71327-B359-F168-94DC-2704DE4A980E}"/>
              </a:ext>
            </a:extLst>
          </p:cNvPr>
          <p:cNvSpPr txBox="1"/>
          <p:nvPr/>
        </p:nvSpPr>
        <p:spPr>
          <a:xfrm>
            <a:off x="4484371" y="1212850"/>
            <a:ext cx="394729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Main stakeholder feedback</a:t>
            </a:r>
          </a:p>
        </p:txBody>
      </p:sp>
      <p:sp>
        <p:nvSpPr>
          <p:cNvPr id="106" name="TextBox 105">
            <a:extLst>
              <a:ext uri="{FF2B5EF4-FFF2-40B4-BE49-F238E27FC236}">
                <a16:creationId xmlns:a16="http://schemas.microsoft.com/office/drawing/2014/main" id="{7EC06790-1884-E7D9-1F32-7261C7D185CB}"/>
              </a:ext>
            </a:extLst>
          </p:cNvPr>
          <p:cNvSpPr txBox="1">
            <a:spLocks/>
          </p:cNvSpPr>
          <p:nvPr/>
        </p:nvSpPr>
        <p:spPr>
          <a:xfrm>
            <a:off x="531050" y="1699705"/>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Eligibility and study framework (9.2)</a:t>
            </a:r>
          </a:p>
        </p:txBody>
      </p:sp>
      <p:sp>
        <p:nvSpPr>
          <p:cNvPr id="110" name="TextBox 109">
            <a:extLst>
              <a:ext uri="{FF2B5EF4-FFF2-40B4-BE49-F238E27FC236}">
                <a16:creationId xmlns:a16="http://schemas.microsoft.com/office/drawing/2014/main" id="{5CB9B62C-AA55-AC98-126F-8F1BD1FDB9F0}"/>
              </a:ext>
            </a:extLst>
          </p:cNvPr>
          <p:cNvSpPr txBox="1">
            <a:spLocks/>
          </p:cNvSpPr>
          <p:nvPr/>
        </p:nvSpPr>
        <p:spPr>
          <a:xfrm>
            <a:off x="531050" y="2248021"/>
            <a:ext cx="144799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Cross-cutting</a:t>
            </a:r>
          </a:p>
        </p:txBody>
      </p:sp>
      <p:sp>
        <p:nvSpPr>
          <p:cNvPr id="111" name="TextBox 110">
            <a:extLst>
              <a:ext uri="{FF2B5EF4-FFF2-40B4-BE49-F238E27FC236}">
                <a16:creationId xmlns:a16="http://schemas.microsoft.com/office/drawing/2014/main" id="{0664C82B-8E07-E2AF-4E61-BD4C31F1211B}"/>
              </a:ext>
            </a:extLst>
          </p:cNvPr>
          <p:cNvSpPr txBox="1">
            <a:spLocks/>
          </p:cNvSpPr>
          <p:nvPr/>
        </p:nvSpPr>
        <p:spPr>
          <a:xfrm>
            <a:off x="531050" y="2658829"/>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Commitment criteria and agreements (9.7)</a:t>
            </a:r>
          </a:p>
        </p:txBody>
      </p:sp>
      <p:sp>
        <p:nvSpPr>
          <p:cNvPr id="113" name="TextBox 112">
            <a:extLst>
              <a:ext uri="{FF2B5EF4-FFF2-40B4-BE49-F238E27FC236}">
                <a16:creationId xmlns:a16="http://schemas.microsoft.com/office/drawing/2014/main" id="{74ED228D-FAAA-7BF6-2FE0-154970F19CCE}"/>
              </a:ext>
            </a:extLst>
          </p:cNvPr>
          <p:cNvSpPr txBox="1">
            <a:spLocks/>
          </p:cNvSpPr>
          <p:nvPr/>
        </p:nvSpPr>
        <p:spPr>
          <a:xfrm>
            <a:off x="531050" y="3634332"/>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Quarterly stability requirements (5.3)</a:t>
            </a:r>
          </a:p>
        </p:txBody>
      </p:sp>
      <p:sp>
        <p:nvSpPr>
          <p:cNvPr id="114" name="TextBox 113">
            <a:extLst>
              <a:ext uri="{FF2B5EF4-FFF2-40B4-BE49-F238E27FC236}">
                <a16:creationId xmlns:a16="http://schemas.microsoft.com/office/drawing/2014/main" id="{AA4E4395-D904-FBB9-829D-3A2EAE44DA2E}"/>
              </a:ext>
            </a:extLst>
          </p:cNvPr>
          <p:cNvSpPr txBox="1">
            <a:spLocks/>
          </p:cNvSpPr>
          <p:nvPr/>
        </p:nvSpPr>
        <p:spPr>
          <a:xfrm>
            <a:off x="531050" y="4122085"/>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Energization and ongoing obligations (9.6)</a:t>
            </a:r>
          </a:p>
        </p:txBody>
      </p:sp>
      <p:sp>
        <p:nvSpPr>
          <p:cNvPr id="115" name="TextBox 114">
            <a:extLst>
              <a:ext uri="{FF2B5EF4-FFF2-40B4-BE49-F238E27FC236}">
                <a16:creationId xmlns:a16="http://schemas.microsoft.com/office/drawing/2014/main" id="{0718E5D2-A676-9F23-8B0A-F7FFC8D0073D}"/>
              </a:ext>
            </a:extLst>
          </p:cNvPr>
          <p:cNvSpPr txBox="1">
            <a:spLocks/>
          </p:cNvSpPr>
          <p:nvPr/>
        </p:nvSpPr>
        <p:spPr>
          <a:xfrm>
            <a:off x="531050" y="3146581"/>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Batch study methodology (9.3)</a:t>
            </a:r>
          </a:p>
        </p:txBody>
      </p:sp>
      <p:sp>
        <p:nvSpPr>
          <p:cNvPr id="120" name="TextBox 119">
            <a:extLst>
              <a:ext uri="{FF2B5EF4-FFF2-40B4-BE49-F238E27FC236}">
                <a16:creationId xmlns:a16="http://schemas.microsoft.com/office/drawing/2014/main" id="{7F1FCEA8-B34A-29B7-6CAA-18D11B4ACBC7}"/>
              </a:ext>
            </a:extLst>
          </p:cNvPr>
          <p:cNvSpPr txBox="1">
            <a:spLocks/>
          </p:cNvSpPr>
          <p:nvPr/>
        </p:nvSpPr>
        <p:spPr>
          <a:xfrm>
            <a:off x="4484371" y="1617513"/>
            <a:ext cx="395332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Ensure previously approved and mature projects are automatically recognized as Base Load </a:t>
            </a:r>
            <a:r>
              <a:rPr lang="en-US" sz="1000"/>
              <a:t>(e.g., avoid re-evaluation, circular requirements, or exclusion of equivalent study pathways)</a:t>
            </a:r>
          </a:p>
        </p:txBody>
      </p:sp>
      <p:sp>
        <p:nvSpPr>
          <p:cNvPr id="121" name="TextBox 120">
            <a:extLst>
              <a:ext uri="{FF2B5EF4-FFF2-40B4-BE49-F238E27FC236}">
                <a16:creationId xmlns:a16="http://schemas.microsoft.com/office/drawing/2014/main" id="{9BAFB091-9929-6FAD-1E8A-DD773CA6C94A}"/>
              </a:ext>
            </a:extLst>
          </p:cNvPr>
          <p:cNvSpPr txBox="1">
            <a:spLocks/>
          </p:cNvSpPr>
          <p:nvPr/>
        </p:nvSpPr>
        <p:spPr>
          <a:xfrm>
            <a:off x="4484371" y="2104185"/>
            <a:ext cx="395332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Improve governance clarity and transparency across Batch Zero</a:t>
            </a:r>
            <a:br>
              <a:rPr lang="en-US" sz="1000"/>
            </a:br>
            <a:r>
              <a:rPr lang="en-US" sz="1000"/>
              <a:t>(e.g., clear roles ERCOT vs TSP/DSP, limit discretion, standardize processes, align with PUCT, enhance communication)</a:t>
            </a:r>
          </a:p>
        </p:txBody>
      </p:sp>
      <p:sp>
        <p:nvSpPr>
          <p:cNvPr id="122" name="TextBox 121">
            <a:extLst>
              <a:ext uri="{FF2B5EF4-FFF2-40B4-BE49-F238E27FC236}">
                <a16:creationId xmlns:a16="http://schemas.microsoft.com/office/drawing/2014/main" id="{91397AEA-3A78-2939-6AC7-793052BDAB99}"/>
              </a:ext>
            </a:extLst>
          </p:cNvPr>
          <p:cNvSpPr txBox="1">
            <a:spLocks/>
          </p:cNvSpPr>
          <p:nvPr/>
        </p:nvSpPr>
        <p:spPr>
          <a:xfrm>
            <a:off x="4484371" y="2658829"/>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Align financial requirements with PUCT and avoid duplicative obligations </a:t>
            </a:r>
            <a:r>
              <a:rPr lang="en-US" sz="1000"/>
              <a:t>for legacy projects</a:t>
            </a:r>
          </a:p>
        </p:txBody>
      </p:sp>
      <p:sp>
        <p:nvSpPr>
          <p:cNvPr id="123" name="TextBox 122">
            <a:extLst>
              <a:ext uri="{FF2B5EF4-FFF2-40B4-BE49-F238E27FC236}">
                <a16:creationId xmlns:a16="http://schemas.microsoft.com/office/drawing/2014/main" id="{224F3ABE-1952-87D6-BA8B-806F9B14F661}"/>
              </a:ext>
            </a:extLst>
          </p:cNvPr>
          <p:cNvSpPr txBox="1">
            <a:spLocks/>
          </p:cNvSpPr>
          <p:nvPr/>
        </p:nvSpPr>
        <p:spPr>
          <a:xfrm>
            <a:off x="4484371" y="3146581"/>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Consider chronological prioritization </a:t>
            </a:r>
            <a:r>
              <a:rPr lang="en-US" sz="1000"/>
              <a:t>as an alternative to current allocation approach</a:t>
            </a:r>
          </a:p>
        </p:txBody>
      </p:sp>
      <p:sp>
        <p:nvSpPr>
          <p:cNvPr id="124" name="TextBox 123">
            <a:extLst>
              <a:ext uri="{FF2B5EF4-FFF2-40B4-BE49-F238E27FC236}">
                <a16:creationId xmlns:a16="http://schemas.microsoft.com/office/drawing/2014/main" id="{EE0B4229-F4C2-27AC-5751-58D5EBCD8A6C}"/>
              </a:ext>
            </a:extLst>
          </p:cNvPr>
          <p:cNvSpPr txBox="1">
            <a:spLocks/>
          </p:cNvSpPr>
          <p:nvPr/>
        </p:nvSpPr>
        <p:spPr>
          <a:xfrm>
            <a:off x="4484371" y="3634332"/>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Align stability timelines </a:t>
            </a:r>
            <a:r>
              <a:rPr lang="en-US" sz="1000"/>
              <a:t>with Batch Zero and clarify dynamic model responsibilities </a:t>
            </a:r>
          </a:p>
        </p:txBody>
      </p:sp>
      <p:sp>
        <p:nvSpPr>
          <p:cNvPr id="125" name="TextBox 124">
            <a:extLst>
              <a:ext uri="{FF2B5EF4-FFF2-40B4-BE49-F238E27FC236}">
                <a16:creationId xmlns:a16="http://schemas.microsoft.com/office/drawing/2014/main" id="{AC9B72C2-D2D5-0BD6-645E-81B684A4FBF7}"/>
              </a:ext>
            </a:extLst>
          </p:cNvPr>
          <p:cNvSpPr txBox="1">
            <a:spLocks/>
          </p:cNvSpPr>
          <p:nvPr/>
        </p:nvSpPr>
        <p:spPr>
          <a:xfrm>
            <a:off x="4484371" y="4122085"/>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Ensure advanced projects continue </a:t>
            </a:r>
            <a:r>
              <a:rPr lang="en-US" sz="1000"/>
              <a:t>without re-screening, delay, or reset</a:t>
            </a:r>
          </a:p>
        </p:txBody>
      </p:sp>
      <p:cxnSp>
        <p:nvCxnSpPr>
          <p:cNvPr id="77" name="GreyLineContentSeparatorDefault 18">
            <a:extLst>
              <a:ext uri="{FF2B5EF4-FFF2-40B4-BE49-F238E27FC236}">
                <a16:creationId xmlns:a16="http://schemas.microsoft.com/office/drawing/2014/main" id="{213651D8-AB6C-5D9A-A8CD-EAAE2AD7F680}"/>
              </a:ext>
            </a:extLst>
          </p:cNvPr>
          <p:cNvCxnSpPr>
            <a:cxnSpLocks/>
          </p:cNvCxnSpPr>
          <p:nvPr>
            <p:custDataLst>
              <p:tags r:id="rId9"/>
            </p:custDataLst>
          </p:nvPr>
        </p:nvCxnSpPr>
        <p:spPr>
          <a:xfrm>
            <a:off x="554735" y="3056593"/>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ContentSeparatorDefault 18">
            <a:extLst>
              <a:ext uri="{FF2B5EF4-FFF2-40B4-BE49-F238E27FC236}">
                <a16:creationId xmlns:a16="http://schemas.microsoft.com/office/drawing/2014/main" id="{4E8F824D-67C1-B72F-87A6-BE89FC9A4C5E}"/>
              </a:ext>
            </a:extLst>
          </p:cNvPr>
          <p:cNvCxnSpPr>
            <a:cxnSpLocks/>
          </p:cNvCxnSpPr>
          <p:nvPr>
            <p:custDataLst>
              <p:tags r:id="rId10"/>
            </p:custDataLst>
          </p:nvPr>
        </p:nvCxnSpPr>
        <p:spPr>
          <a:xfrm>
            <a:off x="554735" y="5007601"/>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GreyLineContentSeparatorDefault 18">
            <a:extLst>
              <a:ext uri="{FF2B5EF4-FFF2-40B4-BE49-F238E27FC236}">
                <a16:creationId xmlns:a16="http://schemas.microsoft.com/office/drawing/2014/main" id="{79CD51B6-199C-FED6-6624-F611055379D8}"/>
              </a:ext>
            </a:extLst>
          </p:cNvPr>
          <p:cNvCxnSpPr>
            <a:cxnSpLocks/>
          </p:cNvCxnSpPr>
          <p:nvPr>
            <p:custDataLst>
              <p:tags r:id="rId11"/>
            </p:custDataLst>
          </p:nvPr>
        </p:nvCxnSpPr>
        <p:spPr>
          <a:xfrm>
            <a:off x="554735" y="5495354"/>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96AA674-3753-A3D0-5C76-94812531FFE8}"/>
              </a:ext>
            </a:extLst>
          </p:cNvPr>
          <p:cNvSpPr txBox="1">
            <a:spLocks/>
          </p:cNvSpPr>
          <p:nvPr/>
        </p:nvSpPr>
        <p:spPr>
          <a:xfrm>
            <a:off x="531050" y="4609836"/>
            <a:ext cx="151917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Batch Zero refinement and transmission plan (9.5) </a:t>
            </a:r>
          </a:p>
        </p:txBody>
      </p:sp>
      <p:sp>
        <p:nvSpPr>
          <p:cNvPr id="84" name="TextBox 83">
            <a:extLst>
              <a:ext uri="{FF2B5EF4-FFF2-40B4-BE49-F238E27FC236}">
                <a16:creationId xmlns:a16="http://schemas.microsoft.com/office/drawing/2014/main" id="{F0BAF4B2-2242-4444-83F8-359C5E4B537C}"/>
              </a:ext>
            </a:extLst>
          </p:cNvPr>
          <p:cNvSpPr txBox="1">
            <a:spLocks/>
          </p:cNvSpPr>
          <p:nvPr/>
        </p:nvSpPr>
        <p:spPr>
          <a:xfrm>
            <a:off x="4484371" y="4581327"/>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Enhance TSP coordination, </a:t>
            </a:r>
            <a:r>
              <a:rPr lang="en-US" sz="1000"/>
              <a:t>short circuit scope, and ensure upgrades support full load</a:t>
            </a:r>
          </a:p>
        </p:txBody>
      </p:sp>
      <p:sp>
        <p:nvSpPr>
          <p:cNvPr id="85" name="TextBox 84">
            <a:extLst>
              <a:ext uri="{FF2B5EF4-FFF2-40B4-BE49-F238E27FC236}">
                <a16:creationId xmlns:a16="http://schemas.microsoft.com/office/drawing/2014/main" id="{92AD226E-B8FF-2C55-E989-327CAC292E12}"/>
              </a:ext>
            </a:extLst>
          </p:cNvPr>
          <p:cNvSpPr txBox="1">
            <a:spLocks/>
          </p:cNvSpPr>
          <p:nvPr/>
        </p:nvSpPr>
        <p:spPr>
          <a:xfrm>
            <a:off x="531050" y="5097589"/>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Load modeling and integration (6.6)</a:t>
            </a:r>
          </a:p>
        </p:txBody>
      </p:sp>
      <p:sp>
        <p:nvSpPr>
          <p:cNvPr id="86" name="TextBox 85">
            <a:extLst>
              <a:ext uri="{FF2B5EF4-FFF2-40B4-BE49-F238E27FC236}">
                <a16:creationId xmlns:a16="http://schemas.microsoft.com/office/drawing/2014/main" id="{836986AA-92EE-C12E-8A8D-20CDBA1FEF38}"/>
              </a:ext>
            </a:extLst>
          </p:cNvPr>
          <p:cNvSpPr txBox="1">
            <a:spLocks/>
          </p:cNvSpPr>
          <p:nvPr/>
        </p:nvSpPr>
        <p:spPr>
          <a:xfrm>
            <a:off x="4484371" y="5097589"/>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Clarify modeling entry requirements </a:t>
            </a:r>
            <a:r>
              <a:rPr lang="en-US" sz="1000"/>
              <a:t>and treatment of co-located or modified loads</a:t>
            </a:r>
          </a:p>
        </p:txBody>
      </p:sp>
      <p:sp>
        <p:nvSpPr>
          <p:cNvPr id="87" name="TextBox 86">
            <a:extLst>
              <a:ext uri="{FF2B5EF4-FFF2-40B4-BE49-F238E27FC236}">
                <a16:creationId xmlns:a16="http://schemas.microsoft.com/office/drawing/2014/main" id="{038F4D46-2DB9-C0E2-122B-782776F1D1A8}"/>
              </a:ext>
            </a:extLst>
          </p:cNvPr>
          <p:cNvSpPr txBox="1">
            <a:spLocks/>
          </p:cNvSpPr>
          <p:nvPr/>
        </p:nvSpPr>
        <p:spPr>
          <a:xfrm>
            <a:off x="531050" y="5554142"/>
            <a:ext cx="151917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ILLE commitment and agreement execution (9.4)</a:t>
            </a:r>
          </a:p>
        </p:txBody>
      </p:sp>
      <p:sp>
        <p:nvSpPr>
          <p:cNvPr id="88" name="TextBox 87">
            <a:extLst>
              <a:ext uri="{FF2B5EF4-FFF2-40B4-BE49-F238E27FC236}">
                <a16:creationId xmlns:a16="http://schemas.microsoft.com/office/drawing/2014/main" id="{177CE2E5-B4CB-0F98-CD54-4E3B5D0526A4}"/>
              </a:ext>
            </a:extLst>
          </p:cNvPr>
          <p:cNvSpPr txBox="1">
            <a:spLocks/>
          </p:cNvSpPr>
          <p:nvPr/>
        </p:nvSpPr>
        <p:spPr>
          <a:xfrm>
            <a:off x="4484371" y="5554142"/>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Extend commitment timelines </a:t>
            </a:r>
            <a:r>
              <a:rPr lang="en-US" sz="1000"/>
              <a:t>and reduce risk from compressed agreement execution windows</a:t>
            </a:r>
          </a:p>
        </p:txBody>
      </p:sp>
      <p:sp>
        <p:nvSpPr>
          <p:cNvPr id="4" name="Text Placeholder 20">
            <a:extLst>
              <a:ext uri="{FF2B5EF4-FFF2-40B4-BE49-F238E27FC236}">
                <a16:creationId xmlns:a16="http://schemas.microsoft.com/office/drawing/2014/main" id="{4C8D77E9-73F5-C238-E5A9-626E86F0AC01}"/>
              </a:ext>
            </a:extLst>
          </p:cNvPr>
          <p:cNvSpPr txBox="1">
            <a:spLocks/>
          </p:cNvSpPr>
          <p:nvPr/>
        </p:nvSpPr>
        <p:spPr>
          <a:xfrm>
            <a:off x="2144128" y="6503542"/>
            <a:ext cx="630506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Source: Batch Zero PGRR145 Stakeholder Comments</a:t>
            </a:r>
          </a:p>
        </p:txBody>
      </p:sp>
    </p:spTree>
    <p:extLst>
      <p:ext uri="{BB962C8B-B14F-4D97-AF65-F5344CB8AC3E}">
        <p14:creationId xmlns:p14="http://schemas.microsoft.com/office/powerpoint/2010/main" val="315594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7" imgW="404" imgH="405" progId="TCLayout.ActiveDocument.1">
                  <p:embed/>
                </p:oleObj>
              </mc:Choice>
              <mc:Fallback>
                <p:oleObj name="think-cell Slide" r:id="rId117"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1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554736" y="172212"/>
            <a:ext cx="11082528" cy="949125"/>
          </a:xfrm>
        </p:spPr>
        <p:txBody>
          <a:bodyPr vert="horz"/>
          <a:lstStyle/>
          <a:p>
            <a:r>
              <a:rPr lang="en-US">
                <a:latin typeface="+mn-lt"/>
              </a:rPr>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BEE8C7B4-9B21-6C5B-30E4-6C3BD0CE215E}"/>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7BB499DE-2705-2B4B-DF5C-8118C5D205B9}"/>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 (Reliability and Operations Subcommittee) </a:t>
            </a:r>
          </a:p>
        </p:txBody>
      </p:sp>
      <p:sp>
        <p:nvSpPr>
          <p:cNvPr id="77" name="TextBox 76">
            <a:extLst>
              <a:ext uri="{FF2B5EF4-FFF2-40B4-BE49-F238E27FC236}">
                <a16:creationId xmlns:a16="http://schemas.microsoft.com/office/drawing/2014/main" id="{53D89FB7-5972-7F21-C9C1-99EA926A5755}"/>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E9280DD-8711-A27D-8907-2BB2EAE9438C}"/>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6"/>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7"/>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8"/>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9"/>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30"/>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31"/>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32"/>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5"/>
            </p:custDataLst>
          </p:nvPr>
        </p:nvCxnSpPr>
        <p:spPr bwMode="gray">
          <a:xfrm>
            <a:off x="783431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6"/>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7"/>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8"/>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9"/>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3" name="Diamond 52">
            <a:extLst>
              <a:ext uri="{FF2B5EF4-FFF2-40B4-BE49-F238E27FC236}">
                <a16:creationId xmlns:a16="http://schemas.microsoft.com/office/drawing/2014/main" id="{47EF1980-F41F-FD99-B332-B518F060FB23}"/>
              </a:ext>
            </a:extLst>
          </p:cNvPr>
          <p:cNvSpPr/>
          <p:nvPr>
            <p:custDataLst>
              <p:tags r:id="rId40"/>
            </p:custDataLst>
          </p:nvPr>
        </p:nvSpPr>
        <p:spPr bwMode="gray">
          <a:xfrm>
            <a:off x="8297863"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Oval 43">
            <a:extLst>
              <a:ext uri="{FF2B5EF4-FFF2-40B4-BE49-F238E27FC236}">
                <a16:creationId xmlns:a16="http://schemas.microsoft.com/office/drawing/2014/main" id="{452E4641-54AA-376F-D2D1-C094ED0DCA4C}"/>
              </a:ext>
            </a:extLst>
          </p:cNvPr>
          <p:cNvSpPr/>
          <p:nvPr>
            <p:custDataLst>
              <p:tags r:id="rId41"/>
            </p:custDataLst>
          </p:nvPr>
        </p:nvSpPr>
        <p:spPr bwMode="gray">
          <a:xfrm>
            <a:off x="8753475"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9" name="Diamond 48">
            <a:extLst>
              <a:ext uri="{FF2B5EF4-FFF2-40B4-BE49-F238E27FC236}">
                <a16:creationId xmlns:a16="http://schemas.microsoft.com/office/drawing/2014/main" id="{87B05CD8-99E1-7FCF-5B03-1169200CA4D8}"/>
              </a:ext>
            </a:extLst>
          </p:cNvPr>
          <p:cNvSpPr/>
          <p:nvPr>
            <p:custDataLst>
              <p:tags r:id="rId42"/>
            </p:custDataLst>
          </p:nvPr>
        </p:nvSpPr>
        <p:spPr bwMode="gray">
          <a:xfrm>
            <a:off x="8005763"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43"/>
            </p:custDataLst>
          </p:nvPr>
        </p:nvSpPr>
        <p:spPr bwMode="gray">
          <a:xfrm>
            <a:off x="9339263"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4"/>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Oval 37">
            <a:extLst>
              <a:ext uri="{FF2B5EF4-FFF2-40B4-BE49-F238E27FC236}">
                <a16:creationId xmlns:a16="http://schemas.microsoft.com/office/drawing/2014/main" id="{A18BF457-9782-E16F-CAD7-1E6C5FE3FF32}"/>
              </a:ext>
            </a:extLst>
          </p:cNvPr>
          <p:cNvSpPr/>
          <p:nvPr>
            <p:custDataLst>
              <p:tags r:id="rId45"/>
            </p:custDataLst>
          </p:nvPr>
        </p:nvSpPr>
        <p:spPr bwMode="gray">
          <a:xfrm>
            <a:off x="826611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7" name="Diamond 26">
            <a:extLst>
              <a:ext uri="{FF2B5EF4-FFF2-40B4-BE49-F238E27FC236}">
                <a16:creationId xmlns:a16="http://schemas.microsoft.com/office/drawing/2014/main" id="{75C488C4-95FD-78C4-A07E-5139D8DDAE99}"/>
              </a:ext>
            </a:extLst>
          </p:cNvPr>
          <p:cNvSpPr/>
          <p:nvPr>
            <p:custDataLst>
              <p:tags r:id="rId46"/>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7" name="Oval 266">
            <a:extLst>
              <a:ext uri="{FF2B5EF4-FFF2-40B4-BE49-F238E27FC236}">
                <a16:creationId xmlns:a16="http://schemas.microsoft.com/office/drawing/2014/main" id="{D4818A42-83F8-B369-328B-DED17E321882}"/>
              </a:ext>
            </a:extLst>
          </p:cNvPr>
          <p:cNvSpPr/>
          <p:nvPr>
            <p:custDataLst>
              <p:tags r:id="rId47"/>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8"/>
            </p:custDataLst>
          </p:nvPr>
        </p:nvSpPr>
        <p:spPr bwMode="gray">
          <a:xfrm>
            <a:off x="774541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Oval 30">
            <a:extLst>
              <a:ext uri="{FF2B5EF4-FFF2-40B4-BE49-F238E27FC236}">
                <a16:creationId xmlns:a16="http://schemas.microsoft.com/office/drawing/2014/main" id="{DE954AB8-EACE-CD42-F2C5-91F5CF6F0083}"/>
              </a:ext>
            </a:extLst>
          </p:cNvPr>
          <p:cNvSpPr/>
          <p:nvPr>
            <p:custDataLst>
              <p:tags r:id="rId49"/>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Diamond 41">
            <a:extLst>
              <a:ext uri="{FF2B5EF4-FFF2-40B4-BE49-F238E27FC236}">
                <a16:creationId xmlns:a16="http://schemas.microsoft.com/office/drawing/2014/main" id="{9FFF94DD-B18A-0A5F-9703-61A941F11845}"/>
              </a:ext>
            </a:extLst>
          </p:cNvPr>
          <p:cNvSpPr/>
          <p:nvPr>
            <p:custDataLst>
              <p:tags r:id="rId50"/>
            </p:custDataLst>
          </p:nvPr>
        </p:nvSpPr>
        <p:spPr bwMode="gray">
          <a:xfrm>
            <a:off x="89487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51"/>
            </p:custDataLst>
          </p:nvPr>
        </p:nvSpPr>
        <p:spPr bwMode="gray">
          <a:xfrm>
            <a:off x="7518400"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7" name="Oval 36">
            <a:extLst>
              <a:ext uri="{FF2B5EF4-FFF2-40B4-BE49-F238E27FC236}">
                <a16:creationId xmlns:a16="http://schemas.microsoft.com/office/drawing/2014/main" id="{B81F3324-AB8A-55E9-BAEF-A55BED52A0C7}"/>
              </a:ext>
            </a:extLst>
          </p:cNvPr>
          <p:cNvSpPr/>
          <p:nvPr>
            <p:custDataLst>
              <p:tags r:id="rId52"/>
            </p:custDataLst>
          </p:nvPr>
        </p:nvSpPr>
        <p:spPr bwMode="gray">
          <a:xfrm>
            <a:off x="8753475" y="440531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53"/>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4"/>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5"/>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Diamond 39">
            <a:extLst>
              <a:ext uri="{FF2B5EF4-FFF2-40B4-BE49-F238E27FC236}">
                <a16:creationId xmlns:a16="http://schemas.microsoft.com/office/drawing/2014/main" id="{F8120519-E244-0FB7-7116-5645C256E417}"/>
              </a:ext>
            </a:extLst>
          </p:cNvPr>
          <p:cNvSpPr/>
          <p:nvPr>
            <p:custDataLst>
              <p:tags r:id="rId56"/>
            </p:custDataLst>
          </p:nvPr>
        </p:nvSpPr>
        <p:spPr bwMode="gray">
          <a:xfrm>
            <a:off x="84280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7"/>
            </p:custDataLst>
          </p:nvPr>
        </p:nvSpPr>
        <p:spPr bwMode="gray">
          <a:xfrm>
            <a:off x="683577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8"/>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5" name="Oval 24">
            <a:extLst>
              <a:ext uri="{FF2B5EF4-FFF2-40B4-BE49-F238E27FC236}">
                <a16:creationId xmlns:a16="http://schemas.microsoft.com/office/drawing/2014/main" id="{72AECEFE-7784-84D9-FDEB-D7237604E212}"/>
              </a:ext>
            </a:extLst>
          </p:cNvPr>
          <p:cNvSpPr/>
          <p:nvPr>
            <p:custDataLst>
              <p:tags r:id="rId59"/>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60"/>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61"/>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62"/>
            </p:custDataLst>
          </p:nvPr>
        </p:nvSpPr>
        <p:spPr bwMode="gray">
          <a:xfrm>
            <a:off x="7745413"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63"/>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91" name="Oval 190">
            <a:extLst>
              <a:ext uri="{FF2B5EF4-FFF2-40B4-BE49-F238E27FC236}">
                <a16:creationId xmlns:a16="http://schemas.microsoft.com/office/drawing/2014/main" id="{BFDD1F37-2E02-E91D-24E6-95766830C3D8}"/>
              </a:ext>
            </a:extLst>
          </p:cNvPr>
          <p:cNvSpPr/>
          <p:nvPr>
            <p:custDataLst>
              <p:tags r:id="rId64"/>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5"/>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6"/>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7"/>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8"/>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9"/>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70"/>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71"/>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72"/>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73"/>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4"/>
            </p:custDataLst>
          </p:nvPr>
        </p:nvSpPr>
        <p:spPr>
          <a:xfrm>
            <a:off x="7719270"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30</a:t>
            </a:r>
            <a:endParaRPr lang="en-US" sz="800" b="0" i="1">
              <a:solidFill>
                <a:schemeClr val="tx1"/>
              </a:solidFill>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5"/>
            </p:custDataLst>
          </p:nvPr>
        </p:nvSpPr>
        <p:spPr>
          <a:xfrm>
            <a:off x="6267886" y="4107644"/>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76"/>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7"/>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8"/>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9"/>
            </p:custDataLst>
          </p:nvPr>
        </p:nvSpPr>
        <p:spPr>
          <a:xfrm>
            <a:off x="5453812"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80"/>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81"/>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82"/>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83"/>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4"/>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5"/>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6"/>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7"/>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8"/>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F604995C-B886-3DDD-7B51-A1515C71CDF7}"/>
              </a:ext>
            </a:extLst>
          </p:cNvPr>
          <p:cNvSpPr txBox="1">
            <a:spLocks/>
          </p:cNvSpPr>
          <p:nvPr>
            <p:custDataLst>
              <p:tags r:id="rId89"/>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60A6C46A-50F3-E3FC-C079-1ABD1D8ACF28}"/>
              </a:ext>
            </a:extLst>
          </p:cNvPr>
          <p:cNvSpPr txBox="1">
            <a:spLocks/>
          </p:cNvSpPr>
          <p:nvPr>
            <p:custDataLst>
              <p:tags r:id="rId90"/>
            </p:custDataLst>
          </p:nvPr>
        </p:nvSpPr>
        <p:spPr>
          <a:xfrm>
            <a:off x="1656529" y="2229600"/>
            <a:ext cx="392099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A6592E5E-05C2-FC92-248C-E2B7C111A30F}"/>
              </a:ext>
            </a:extLst>
          </p:cNvPr>
          <p:cNvSpPr txBox="1">
            <a:spLocks/>
          </p:cNvSpPr>
          <p:nvPr>
            <p:custDataLst>
              <p:tags r:id="rId91"/>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57B5BD7F-75CE-FA7E-AA83-F295427EC9B7}"/>
              </a:ext>
            </a:extLst>
          </p:cNvPr>
          <p:cNvSpPr txBox="1">
            <a:spLocks/>
          </p:cNvSpPr>
          <p:nvPr>
            <p:custDataLst>
              <p:tags r:id="rId92"/>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09EC5044-F081-6128-4CFB-A19917478A12}"/>
              </a:ext>
            </a:extLst>
          </p:cNvPr>
          <p:cNvSpPr txBox="1">
            <a:spLocks/>
          </p:cNvSpPr>
          <p:nvPr>
            <p:custDataLst>
              <p:tags r:id="rId93"/>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4EE37E23-DC86-3479-7E21-E71618A0BDA0}"/>
              </a:ext>
            </a:extLst>
          </p:cNvPr>
          <p:cNvSpPr txBox="1">
            <a:spLocks/>
          </p:cNvSpPr>
          <p:nvPr>
            <p:custDataLst>
              <p:tags r:id="rId94"/>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DD4963C6-2988-4E4E-D607-9CE1D7CABAF1}"/>
              </a:ext>
            </a:extLst>
          </p:cNvPr>
          <p:cNvSpPr txBox="1">
            <a:spLocks/>
          </p:cNvSpPr>
          <p:nvPr>
            <p:custDataLst>
              <p:tags r:id="rId95"/>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D5888463-AF94-9009-38C2-2BEAE118DF51}"/>
              </a:ext>
            </a:extLst>
          </p:cNvPr>
          <p:cNvSpPr txBox="1">
            <a:spLocks/>
          </p:cNvSpPr>
          <p:nvPr>
            <p:custDataLst>
              <p:tags r:id="rId96"/>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ROS approval will be required for any PGRR(s).</a:t>
            </a:r>
          </a:p>
        </p:txBody>
      </p:sp>
      <p:sp>
        <p:nvSpPr>
          <p:cNvPr id="275" name="TextBox 274">
            <a:extLst>
              <a:ext uri="{FF2B5EF4-FFF2-40B4-BE49-F238E27FC236}">
                <a16:creationId xmlns:a16="http://schemas.microsoft.com/office/drawing/2014/main" id="{EB2B9AB7-8996-FF0F-6BC2-608300A022EB}"/>
              </a:ext>
            </a:extLst>
          </p:cNvPr>
          <p:cNvSpPr txBox="1">
            <a:spLocks/>
          </p:cNvSpPr>
          <p:nvPr>
            <p:custDataLst>
              <p:tags r:id="rId97"/>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98"/>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99"/>
            </p:custDataLst>
          </p:nvPr>
        </p:nvSpPr>
        <p:spPr>
          <a:xfrm>
            <a:off x="6469705" y="2446074"/>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100"/>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101"/>
            </p:custDataLst>
          </p:nvPr>
        </p:nvSpPr>
        <p:spPr>
          <a:xfrm>
            <a:off x="9580562" y="5257642"/>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a:t>
            </a:r>
            <a:br>
              <a:rPr lang="en-US" sz="800">
                <a:solidFill>
                  <a:schemeClr val="tx1"/>
                </a:solidFill>
              </a:rPr>
            </a:br>
            <a:r>
              <a:rPr lang="en-US" sz="800" b="0">
                <a:solidFill>
                  <a:schemeClr val="tx1"/>
                </a:solidFill>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A8A930-E3F6-C303-6765-8FA08FEC6BF9}"/>
              </a:ext>
            </a:extLst>
          </p:cNvPr>
          <p:cNvSpPr txBox="1">
            <a:spLocks/>
          </p:cNvSpPr>
          <p:nvPr>
            <p:custDataLst>
              <p:tags r:id="rId102"/>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6154A6E9-7114-62CE-CE25-643BBBDA6749}"/>
              </a:ext>
            </a:extLst>
          </p:cNvPr>
          <p:cNvSpPr txBox="1">
            <a:spLocks/>
          </p:cNvSpPr>
          <p:nvPr>
            <p:custDataLst>
              <p:tags r:id="rId103"/>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b="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104"/>
            </p:custDataLst>
          </p:nvPr>
        </p:nvSpPr>
        <p:spPr>
          <a:xfrm>
            <a:off x="7523842" y="557038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5"/>
            </p:custDataLst>
          </p:nvPr>
        </p:nvSpPr>
        <p:spPr>
          <a:xfrm>
            <a:off x="7369439" y="4101194"/>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106"/>
            </p:custDataLst>
          </p:nvPr>
        </p:nvSpPr>
        <p:spPr>
          <a:xfrm>
            <a:off x="7142164" y="495682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0C132E74-4A82-E2C3-C580-610D8451D619}"/>
              </a:ext>
            </a:extLst>
          </p:cNvPr>
          <p:cNvSpPr/>
          <p:nvPr/>
        </p:nvSpPr>
        <p:spPr>
          <a:xfrm>
            <a:off x="6289303" y="5278818"/>
            <a:ext cx="1464226" cy="213094"/>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107"/>
            </p:custDataLst>
          </p:nvPr>
        </p:nvSpPr>
        <p:spPr>
          <a:xfrm>
            <a:off x="7960404"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9</a:t>
            </a:r>
            <a:endParaRPr lang="en-US" sz="800" b="0" i="1">
              <a:solidFill>
                <a:schemeClr val="tx1"/>
              </a:solidFill>
            </a:endParaRPr>
          </a:p>
        </p:txBody>
      </p:sp>
      <p:sp>
        <p:nvSpPr>
          <p:cNvPr id="16" name="TextBox 15">
            <a:extLst>
              <a:ext uri="{FF2B5EF4-FFF2-40B4-BE49-F238E27FC236}">
                <a16:creationId xmlns:a16="http://schemas.microsoft.com/office/drawing/2014/main" id="{682579C9-AD0A-5334-9E59-FF180A73846D}"/>
              </a:ext>
            </a:extLst>
          </p:cNvPr>
          <p:cNvSpPr txBox="1"/>
          <p:nvPr/>
        </p:nvSpPr>
        <p:spPr>
          <a:xfrm>
            <a:off x="554734" y="1132113"/>
            <a:ext cx="9568979" cy="394502"/>
          </a:xfrm>
          <a:prstGeom prst="rect">
            <a:avLst/>
          </a:prstGeom>
          <a:ln w="6350">
            <a:noFill/>
            <a:miter lim="800000"/>
          </a:ln>
        </p:spPr>
        <p:txBody>
          <a:bodyPr vert="horz" wrap="square" lIns="0" tIns="0" rIns="0" bIns="0" rtlCol="0" anchor="t">
            <a:noAutofit/>
          </a:bodyPr>
          <a:lstStyle/>
          <a:p>
            <a:pPr>
              <a:spcBef>
                <a:spcPts val="300"/>
              </a:spcBef>
              <a:spcAft>
                <a:spcPts val="300"/>
              </a:spcAft>
            </a:pPr>
            <a:r>
              <a:rPr lang="en-US" sz="1600" i="1">
                <a:solidFill>
                  <a:schemeClr val="accent2"/>
                </a:solidFill>
              </a:rPr>
              <a:t>Note that TAC leadership is involved in considering options to ensure successful review and approval</a:t>
            </a: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108"/>
            </p:custDataLst>
          </p:nvPr>
        </p:nvSpPr>
        <p:spPr>
          <a:xfrm>
            <a:off x="8515877" y="408959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109"/>
            </p:custDataLst>
          </p:nvPr>
        </p:nvSpPr>
        <p:spPr>
          <a:xfrm>
            <a:off x="7777654" y="5267415"/>
            <a:ext cx="642267"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110"/>
            </p:custDataLst>
          </p:nvPr>
        </p:nvSpPr>
        <p:spPr>
          <a:xfrm>
            <a:off x="8768139" y="5477376"/>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111"/>
            </p:custDataLst>
          </p:nvPr>
        </p:nvSpPr>
        <p:spPr>
          <a:xfrm>
            <a:off x="8962847" y="4390561"/>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 PRS Vote</a:t>
            </a:r>
            <a:br>
              <a:rPr lang="en-US" sz="800">
                <a:solidFill>
                  <a:schemeClr val="tx1"/>
                </a:solidFill>
                <a:cs typeface="Arial"/>
              </a:rPr>
            </a:br>
            <a:r>
              <a:rPr lang="en-US" sz="800" b="0">
                <a:solidFill>
                  <a:schemeClr val="tx1"/>
                </a:solidFill>
              </a:rPr>
              <a:t>5</a:t>
            </a:r>
            <a:r>
              <a:rPr lang="en-US" sz="800">
                <a:solidFill>
                  <a:schemeClr val="tx1"/>
                </a:solidFill>
              </a:rPr>
              <a:t>/</a:t>
            </a:r>
            <a:r>
              <a:rPr lang="en-US" sz="800" b="0">
                <a:solidFill>
                  <a:schemeClr val="tx1"/>
                </a:solidFill>
              </a:rPr>
              <a:t>6</a:t>
            </a:r>
          </a:p>
        </p:txBody>
      </p:sp>
      <p:sp>
        <p:nvSpPr>
          <p:cNvPr id="21" name="Oval 20">
            <a:extLst>
              <a:ext uri="{FF2B5EF4-FFF2-40B4-BE49-F238E27FC236}">
                <a16:creationId xmlns:a16="http://schemas.microsoft.com/office/drawing/2014/main" id="{3B6828B9-DCF7-6133-B66E-6072FFBFB006}"/>
              </a:ext>
            </a:extLst>
          </p:cNvPr>
          <p:cNvSpPr>
            <a:spLocks/>
          </p:cNvSpPr>
          <p:nvPr/>
        </p:nvSpPr>
        <p:spPr>
          <a:xfrm>
            <a:off x="10534199" y="761866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cs typeface="Arial"/>
              </a:rPr>
              <a:t>4</a:t>
            </a:r>
            <a:endParaRPr lang="en-US"/>
          </a:p>
        </p:txBody>
      </p:sp>
      <p:sp>
        <p:nvSpPr>
          <p:cNvPr id="28" name="Rectangle 27">
            <a:extLst>
              <a:ext uri="{FF2B5EF4-FFF2-40B4-BE49-F238E27FC236}">
                <a16:creationId xmlns:a16="http://schemas.microsoft.com/office/drawing/2014/main" id="{7A4B51E2-FABA-9E67-4897-523F70E62662}"/>
              </a:ext>
            </a:extLst>
          </p:cNvPr>
          <p:cNvSpPr/>
          <p:nvPr/>
        </p:nvSpPr>
        <p:spPr>
          <a:xfrm>
            <a:off x="6989913" y="2448697"/>
            <a:ext cx="1674270" cy="226708"/>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LLWG updates</a:t>
            </a:r>
            <a:endParaRPr lang="en-US" sz="800" b="1">
              <a:solidFill>
                <a:schemeClr val="tx1"/>
              </a:solidFill>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112"/>
            </p:custDataLst>
          </p:nvPr>
        </p:nvSpPr>
        <p:spPr>
          <a:xfrm>
            <a:off x="7321341" y="6091340"/>
            <a:ext cx="1030432"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800" b="0">
                <a:solidFill>
                  <a:srgbClr val="000000"/>
                </a:solidFill>
              </a:rPr>
              <a:t>4/8 </a:t>
            </a:r>
            <a:r>
              <a:rPr lang="en-US" sz="800">
                <a:solidFill>
                  <a:srgbClr val="000000"/>
                </a:solidFill>
              </a:rPr>
              <a:t> </a:t>
            </a:r>
            <a:r>
              <a:rPr lang="en-US" sz="800" b="0">
                <a:solidFill>
                  <a:srgbClr val="000000"/>
                </a:solidFill>
              </a:rPr>
              <a:t>ERCOT files CLR/BYOG Revision Request(s)</a:t>
            </a:r>
            <a:endParaRPr lang="en-US" sz="800" b="0">
              <a:solidFill>
                <a:schemeClr val="tx1"/>
              </a:solidFill>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113"/>
            </p:custDataLst>
          </p:nvPr>
        </p:nvSpPr>
        <p:spPr>
          <a:xfrm>
            <a:off x="8018687" y="495682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i="1">
                <a:solidFill>
                  <a:schemeClr val="tx1"/>
                </a:solidFill>
              </a:rPr>
              <a:t>(special) </a:t>
            </a:r>
            <a:r>
              <a:rPr lang="en-US" sz="800" b="0">
                <a:solidFill>
                  <a:schemeClr val="tx1"/>
                </a:solidFill>
              </a:rPr>
              <a:t>4/14</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114"/>
            </p:custDataLst>
          </p:nvPr>
        </p:nvSpPr>
        <p:spPr>
          <a:xfrm>
            <a:off x="8534534" y="4667965"/>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i="1">
                <a:solidFill>
                  <a:schemeClr val="tx1"/>
                </a:solidFill>
              </a:rPr>
              <a:t>(special) </a:t>
            </a:r>
            <a:r>
              <a:rPr lang="en-US" sz="800" b="0">
                <a:solidFill>
                  <a:schemeClr val="tx1"/>
                </a:solidFill>
              </a:rPr>
              <a:t>4/23</a:t>
            </a:r>
          </a:p>
        </p:txBody>
      </p:sp>
    </p:spTree>
    <p:extLst>
      <p:ext uri="{BB962C8B-B14F-4D97-AF65-F5344CB8AC3E}">
        <p14:creationId xmlns:p14="http://schemas.microsoft.com/office/powerpoint/2010/main" val="37410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AC9F417-3469-342B-83BD-B032E40C17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6" name="think-cell data - do not delete" hidden="1">
                        <a:extLst>
                          <a:ext uri="{FF2B5EF4-FFF2-40B4-BE49-F238E27FC236}">
                            <a16:creationId xmlns:a16="http://schemas.microsoft.com/office/drawing/2014/main" id="{4AC9F417-3469-342B-83BD-B032E40C176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04" name="Rectangle 103">
            <a:extLst>
              <a:ext uri="{FF2B5EF4-FFF2-40B4-BE49-F238E27FC236}">
                <a16:creationId xmlns:a16="http://schemas.microsoft.com/office/drawing/2014/main" id="{897C759A-6C40-2364-16B8-3CF19059EDE3}"/>
              </a:ext>
            </a:extLst>
          </p:cNvPr>
          <p:cNvSpPr/>
          <p:nvPr/>
        </p:nvSpPr>
        <p:spPr>
          <a:xfrm>
            <a:off x="554735" y="1890713"/>
            <a:ext cx="7918704" cy="1190622"/>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4" name="2. Slide Title">
            <a:extLst>
              <a:ext uri="{FF2B5EF4-FFF2-40B4-BE49-F238E27FC236}">
                <a16:creationId xmlns:a16="http://schemas.microsoft.com/office/drawing/2014/main" id="{3BBCAC60-BAC7-5084-C332-D5A1972438DD}"/>
              </a:ext>
            </a:extLst>
          </p:cNvPr>
          <p:cNvSpPr>
            <a:spLocks noGrp="1"/>
          </p:cNvSpPr>
          <p:nvPr>
            <p:ph type="title"/>
            <p:custDataLst>
              <p:tags r:id="rId2"/>
            </p:custDataLst>
          </p:nvPr>
        </p:nvSpPr>
        <p:spPr>
          <a:xfrm>
            <a:off x="554736" y="172212"/>
            <a:ext cx="7918704" cy="731520"/>
          </a:xfrm>
        </p:spPr>
        <p:txBody>
          <a:bodyPr vert="horz">
            <a:noAutofit/>
          </a:bodyPr>
          <a:lstStyle/>
          <a:p>
            <a:r>
              <a:rPr lang="en-US"/>
              <a:t>Deep dive: Section 9.2 stakeholder feedback on eligibility and study validity</a:t>
            </a:r>
          </a:p>
        </p:txBody>
      </p:sp>
      <p:graphicFrame>
        <p:nvGraphicFramePr>
          <p:cNvPr id="15" name="Chart 14">
            <a:extLst>
              <a:ext uri="{FF2B5EF4-FFF2-40B4-BE49-F238E27FC236}">
                <a16:creationId xmlns:a16="http://schemas.microsoft.com/office/drawing/2014/main" id="{5B04F74A-50D0-8F17-11A2-60BB60898D77}"/>
              </a:ext>
            </a:extLst>
          </p:cNvPr>
          <p:cNvGraphicFramePr/>
          <p:nvPr>
            <p:custDataLst>
              <p:tags r:id="rId3"/>
            </p:custDataLst>
          </p:nvPr>
        </p:nvGraphicFramePr>
        <p:xfrm>
          <a:off x="1920875" y="1706563"/>
          <a:ext cx="2082800" cy="3883025"/>
        </p:xfrm>
        <a:graphic>
          <a:graphicData uri="http://schemas.openxmlformats.org/drawingml/2006/chart">
            <c:chart xmlns:c="http://schemas.openxmlformats.org/drawingml/2006/chart" xmlns:r="http://schemas.openxmlformats.org/officeDocument/2006/relationships" r:id="rId14"/>
          </a:graphicData>
        </a:graphic>
      </p:graphicFrame>
      <p:sp>
        <p:nvSpPr>
          <p:cNvPr id="69" name="TextBox 68">
            <a:extLst>
              <a:ext uri="{FF2B5EF4-FFF2-40B4-BE49-F238E27FC236}">
                <a16:creationId xmlns:a16="http://schemas.microsoft.com/office/drawing/2014/main" id="{2F2FF534-DDCE-E1D7-5512-8C6F4D117136}"/>
              </a:ext>
            </a:extLst>
          </p:cNvPr>
          <p:cNvSpPr txBox="1"/>
          <p:nvPr/>
        </p:nvSpPr>
        <p:spPr>
          <a:xfrm>
            <a:off x="554736" y="1646238"/>
            <a:ext cx="3762993"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Comments received by section, </a:t>
            </a:r>
            <a:r>
              <a:rPr lang="en-US" sz="1200"/>
              <a:t># of comments</a:t>
            </a:r>
            <a:r>
              <a:rPr lang="en-US" sz="1200" baseline="30000"/>
              <a:t>1</a:t>
            </a:r>
            <a:endParaRPr lang="en-US" sz="1200" b="1"/>
          </a:p>
        </p:txBody>
      </p:sp>
      <p:sp>
        <p:nvSpPr>
          <p:cNvPr id="72" name="TextBox 71">
            <a:extLst>
              <a:ext uri="{FF2B5EF4-FFF2-40B4-BE49-F238E27FC236}">
                <a16:creationId xmlns:a16="http://schemas.microsoft.com/office/drawing/2014/main" id="{FE9D7994-0E3A-BAB4-6706-F90B6D0B5724}"/>
              </a:ext>
            </a:extLst>
          </p:cNvPr>
          <p:cNvSpPr txBox="1"/>
          <p:nvPr/>
        </p:nvSpPr>
        <p:spPr>
          <a:xfrm>
            <a:off x="4484371" y="1646238"/>
            <a:ext cx="3947297"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Main stakeholder feedback</a:t>
            </a:r>
          </a:p>
        </p:txBody>
      </p:sp>
      <p:cxnSp>
        <p:nvCxnSpPr>
          <p:cNvPr id="70" name="LineBasicDefault 64">
            <a:extLst>
              <a:ext uri="{FF2B5EF4-FFF2-40B4-BE49-F238E27FC236}">
                <a16:creationId xmlns:a16="http://schemas.microsoft.com/office/drawing/2014/main" id="{111FCD73-A493-B5F8-3AFD-2E737D690E7F}"/>
              </a:ext>
            </a:extLst>
          </p:cNvPr>
          <p:cNvCxnSpPr>
            <a:cxnSpLocks/>
          </p:cNvCxnSpPr>
          <p:nvPr>
            <p:custDataLst>
              <p:tags r:id="rId4"/>
            </p:custDataLst>
          </p:nvPr>
        </p:nvCxnSpPr>
        <p:spPr>
          <a:xfrm>
            <a:off x="554735" y="1892300"/>
            <a:ext cx="791009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GreyLineContentSeparatorDefault 18">
            <a:extLst>
              <a:ext uri="{FF2B5EF4-FFF2-40B4-BE49-F238E27FC236}">
                <a16:creationId xmlns:a16="http://schemas.microsoft.com/office/drawing/2014/main" id="{C4211DEA-505F-1ACD-DA67-08E1E6D8CD12}"/>
              </a:ext>
            </a:extLst>
          </p:cNvPr>
          <p:cNvCxnSpPr>
            <a:cxnSpLocks/>
          </p:cNvCxnSpPr>
          <p:nvPr>
            <p:custDataLst>
              <p:tags r:id="rId5"/>
            </p:custDataLst>
          </p:nvPr>
        </p:nvCxnSpPr>
        <p:spPr>
          <a:xfrm>
            <a:off x="563346" y="25241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GreyLineContentSeparatorDefault 18">
            <a:extLst>
              <a:ext uri="{FF2B5EF4-FFF2-40B4-BE49-F238E27FC236}">
                <a16:creationId xmlns:a16="http://schemas.microsoft.com/office/drawing/2014/main" id="{D9C998B6-82EB-BCF6-7DE3-FF73BC0A8333}"/>
              </a:ext>
            </a:extLst>
          </p:cNvPr>
          <p:cNvCxnSpPr>
            <a:cxnSpLocks/>
          </p:cNvCxnSpPr>
          <p:nvPr>
            <p:custDataLst>
              <p:tags r:id="rId6"/>
            </p:custDataLst>
          </p:nvPr>
        </p:nvCxnSpPr>
        <p:spPr>
          <a:xfrm>
            <a:off x="563346" y="30829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GreyLineContentSeparatorDefault 18">
            <a:extLst>
              <a:ext uri="{FF2B5EF4-FFF2-40B4-BE49-F238E27FC236}">
                <a16:creationId xmlns:a16="http://schemas.microsoft.com/office/drawing/2014/main" id="{E88D5AED-52C1-F975-C36F-641AC9E082EB}"/>
              </a:ext>
            </a:extLst>
          </p:cNvPr>
          <p:cNvCxnSpPr>
            <a:cxnSpLocks/>
          </p:cNvCxnSpPr>
          <p:nvPr>
            <p:custDataLst>
              <p:tags r:id="rId7"/>
            </p:custDataLst>
          </p:nvPr>
        </p:nvCxnSpPr>
        <p:spPr>
          <a:xfrm>
            <a:off x="563346" y="36417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ContentSeparatorDefault 18">
            <a:extLst>
              <a:ext uri="{FF2B5EF4-FFF2-40B4-BE49-F238E27FC236}">
                <a16:creationId xmlns:a16="http://schemas.microsoft.com/office/drawing/2014/main" id="{EFA2EC2C-F426-9F6B-BFE4-076D2B79C621}"/>
              </a:ext>
            </a:extLst>
          </p:cNvPr>
          <p:cNvCxnSpPr>
            <a:cxnSpLocks/>
          </p:cNvCxnSpPr>
          <p:nvPr>
            <p:custDataLst>
              <p:tags r:id="rId8"/>
            </p:custDataLst>
          </p:nvPr>
        </p:nvCxnSpPr>
        <p:spPr>
          <a:xfrm>
            <a:off x="563346" y="42005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 name="GreyLineContentSeparatorDefault 18">
            <a:extLst>
              <a:ext uri="{FF2B5EF4-FFF2-40B4-BE49-F238E27FC236}">
                <a16:creationId xmlns:a16="http://schemas.microsoft.com/office/drawing/2014/main" id="{BAE6804E-0DE5-1528-9372-05459AE5E342}"/>
              </a:ext>
            </a:extLst>
          </p:cNvPr>
          <p:cNvCxnSpPr>
            <a:cxnSpLocks/>
          </p:cNvCxnSpPr>
          <p:nvPr>
            <p:custDataLst>
              <p:tags r:id="rId9"/>
            </p:custDataLst>
          </p:nvPr>
        </p:nvCxnSpPr>
        <p:spPr>
          <a:xfrm>
            <a:off x="563346" y="47593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4697FF7-98FB-11E1-EB12-F121CFE09084}"/>
              </a:ext>
            </a:extLst>
          </p:cNvPr>
          <p:cNvSpPr txBox="1">
            <a:spLocks/>
          </p:cNvSpPr>
          <p:nvPr/>
        </p:nvSpPr>
        <p:spPr>
          <a:xfrm>
            <a:off x="582168" y="2023268"/>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Study validity and ordering (9.2.1.4)</a:t>
            </a:r>
          </a:p>
        </p:txBody>
      </p:sp>
      <p:sp>
        <p:nvSpPr>
          <p:cNvPr id="82" name="TextBox 81">
            <a:extLst>
              <a:ext uri="{FF2B5EF4-FFF2-40B4-BE49-F238E27FC236}">
                <a16:creationId xmlns:a16="http://schemas.microsoft.com/office/drawing/2014/main" id="{350DEDE3-110D-0A49-9C50-6B06845DA679}"/>
              </a:ext>
            </a:extLst>
          </p:cNvPr>
          <p:cNvSpPr txBox="1">
            <a:spLocks/>
          </p:cNvSpPr>
          <p:nvPr/>
        </p:nvSpPr>
        <p:spPr>
          <a:xfrm>
            <a:off x="582168" y="2649538"/>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Base load eligibility (9.2.1.1)</a:t>
            </a:r>
          </a:p>
        </p:txBody>
      </p:sp>
      <p:sp>
        <p:nvSpPr>
          <p:cNvPr id="83" name="TextBox 82">
            <a:extLst>
              <a:ext uri="{FF2B5EF4-FFF2-40B4-BE49-F238E27FC236}">
                <a16:creationId xmlns:a16="http://schemas.microsoft.com/office/drawing/2014/main" id="{979976E8-E408-1FA1-91E3-37E961301916}"/>
              </a:ext>
            </a:extLst>
          </p:cNvPr>
          <p:cNvSpPr txBox="1">
            <a:spLocks/>
          </p:cNvSpPr>
          <p:nvPr/>
        </p:nvSpPr>
        <p:spPr>
          <a:xfrm>
            <a:off x="582168" y="3208338"/>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Applicability framework (9.2.1)</a:t>
            </a:r>
            <a:r>
              <a:rPr lang="en-US" sz="1200" baseline="30000"/>
              <a:t>2</a:t>
            </a:r>
            <a:r>
              <a:rPr lang="en-US" sz="1200"/>
              <a:t> </a:t>
            </a:r>
          </a:p>
        </p:txBody>
      </p:sp>
      <p:sp>
        <p:nvSpPr>
          <p:cNvPr id="84" name="TextBox 83">
            <a:extLst>
              <a:ext uri="{FF2B5EF4-FFF2-40B4-BE49-F238E27FC236}">
                <a16:creationId xmlns:a16="http://schemas.microsoft.com/office/drawing/2014/main" id="{F8DCC83A-A51F-F601-2073-1848280FEC0E}"/>
              </a:ext>
            </a:extLst>
          </p:cNvPr>
          <p:cNvSpPr txBox="1">
            <a:spLocks/>
          </p:cNvSpPr>
          <p:nvPr/>
        </p:nvSpPr>
        <p:spPr>
          <a:xfrm>
            <a:off x="582168" y="3768725"/>
            <a:ext cx="1338707"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Studied/allocated load (9.2.1.2)</a:t>
            </a:r>
          </a:p>
        </p:txBody>
      </p:sp>
      <p:sp>
        <p:nvSpPr>
          <p:cNvPr id="85" name="TextBox 84">
            <a:extLst>
              <a:ext uri="{FF2B5EF4-FFF2-40B4-BE49-F238E27FC236}">
                <a16:creationId xmlns:a16="http://schemas.microsoft.com/office/drawing/2014/main" id="{84B92E19-E160-DF98-6448-DF19906A1852}"/>
              </a:ext>
            </a:extLst>
          </p:cNvPr>
          <p:cNvSpPr txBox="1">
            <a:spLocks/>
          </p:cNvSpPr>
          <p:nvPr/>
        </p:nvSpPr>
        <p:spPr>
          <a:xfrm>
            <a:off x="582168" y="4886325"/>
            <a:ext cx="1329563"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Commitment window (9.2.4)</a:t>
            </a:r>
          </a:p>
        </p:txBody>
      </p:sp>
      <p:sp>
        <p:nvSpPr>
          <p:cNvPr id="86" name="TextBox 85">
            <a:extLst>
              <a:ext uri="{FF2B5EF4-FFF2-40B4-BE49-F238E27FC236}">
                <a16:creationId xmlns:a16="http://schemas.microsoft.com/office/drawing/2014/main" id="{19D2BBC6-9DE1-4513-C685-3E068D5E0BA2}"/>
              </a:ext>
            </a:extLst>
          </p:cNvPr>
          <p:cNvSpPr txBox="1">
            <a:spLocks/>
          </p:cNvSpPr>
          <p:nvPr/>
        </p:nvSpPr>
        <p:spPr>
          <a:xfrm>
            <a:off x="582168" y="4327525"/>
            <a:ext cx="1447991" cy="3683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requirements (9.2.2)</a:t>
            </a:r>
          </a:p>
        </p:txBody>
      </p:sp>
      <p:grpSp>
        <p:nvGrpSpPr>
          <p:cNvPr id="97" name="Group 96">
            <a:extLst>
              <a:ext uri="{FF2B5EF4-FFF2-40B4-BE49-F238E27FC236}">
                <a16:creationId xmlns:a16="http://schemas.microsoft.com/office/drawing/2014/main" id="{BCC4E2FD-A0AE-D26F-97E8-F6919EAD4266}"/>
              </a:ext>
            </a:extLst>
          </p:cNvPr>
          <p:cNvGrpSpPr>
            <a:grpSpLocks/>
          </p:cNvGrpSpPr>
          <p:nvPr/>
        </p:nvGrpSpPr>
        <p:grpSpPr>
          <a:xfrm>
            <a:off x="9022079" y="1646238"/>
            <a:ext cx="2929129" cy="246063"/>
            <a:chOff x="9022079" y="1968501"/>
            <a:chExt cx="2929129" cy="246062"/>
          </a:xfrm>
        </p:grpSpPr>
        <p:sp>
          <p:nvSpPr>
            <p:cNvPr id="98" name="TextBox 97">
              <a:extLst>
                <a:ext uri="{FF2B5EF4-FFF2-40B4-BE49-F238E27FC236}">
                  <a16:creationId xmlns:a16="http://schemas.microsoft.com/office/drawing/2014/main" id="{F14AC7D9-5A33-1DF0-C366-026D55D67A83}"/>
                </a:ext>
              </a:extLst>
            </p:cNvPr>
            <p:cNvSpPr txBox="1">
              <a:spLocks/>
            </p:cNvSpPr>
            <p:nvPr/>
          </p:nvSpPr>
          <p:spPr>
            <a:xfrm>
              <a:off x="9022079" y="1968501"/>
              <a:ext cx="2929129" cy="2460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Key takeaways</a:t>
              </a:r>
            </a:p>
          </p:txBody>
        </p:sp>
        <p:cxnSp>
          <p:nvCxnSpPr>
            <p:cNvPr id="99" name="LineBasicDefault 71">
              <a:extLst>
                <a:ext uri="{FF2B5EF4-FFF2-40B4-BE49-F238E27FC236}">
                  <a16:creationId xmlns:a16="http://schemas.microsoft.com/office/drawing/2014/main" id="{E926D01F-E308-97C4-7D4F-06FFFCDB3DD3}"/>
                </a:ext>
              </a:extLst>
            </p:cNvPr>
            <p:cNvCxnSpPr>
              <a:cxnSpLocks/>
            </p:cNvCxnSpPr>
            <p:nvPr>
              <p:custDataLst>
                <p:tags r:id="rId10"/>
              </p:custDataLst>
            </p:nvPr>
          </p:nvCxnSpPr>
          <p:spPr>
            <a:xfrm>
              <a:off x="9022079" y="2214563"/>
              <a:ext cx="292912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F4CE54C3-06AE-4147-E12B-E51F7276E07E}"/>
              </a:ext>
            </a:extLst>
          </p:cNvPr>
          <p:cNvSpPr txBox="1">
            <a:spLocks/>
          </p:cNvSpPr>
          <p:nvPr/>
        </p:nvSpPr>
        <p:spPr>
          <a:xfrm>
            <a:off x="9022079" y="2090738"/>
            <a:ext cx="2929129" cy="28854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200" b="1"/>
              <a:t>Section 9.2 dominates stakeholder concern</a:t>
            </a:r>
            <a:r>
              <a:rPr lang="en-US" sz="1200"/>
              <a:t>, led by study validity and base load eligibility</a:t>
            </a:r>
          </a:p>
          <a:p>
            <a:pPr lvl="1">
              <a:buFont typeface="Arial" panose="020B0604020202020204" pitchFamily="34" charset="0"/>
              <a:buChar char="•"/>
            </a:pPr>
            <a:r>
              <a:rPr lang="en-US" sz="1200" b="1"/>
              <a:t>Protection for advanced projects</a:t>
            </a:r>
            <a:r>
              <a:rPr lang="en-US" sz="1200"/>
              <a:t> </a:t>
            </a:r>
            <a:r>
              <a:rPr lang="en-US" sz="1200" b="1"/>
              <a:t>is the clearest theme</a:t>
            </a:r>
            <a:r>
              <a:rPr lang="en-US" sz="1200"/>
              <a:t>: stakeholders want safe harbor and no retroactive re-screening</a:t>
            </a:r>
          </a:p>
          <a:p>
            <a:pPr lvl="1">
              <a:buFont typeface="Arial" panose="020B0604020202020204" pitchFamily="34" charset="0"/>
              <a:buChar char="•"/>
            </a:pPr>
            <a:r>
              <a:rPr lang="en-US" sz="1200" b="1"/>
              <a:t>Eligibility is seen as too narrow</a:t>
            </a:r>
            <a:r>
              <a:rPr lang="en-US" sz="1200"/>
              <a:t> and should recognize RPG, RTP, CLR/BYOG, and co-located generation pathways</a:t>
            </a:r>
          </a:p>
          <a:p>
            <a:pPr lvl="1">
              <a:buFont typeface="Arial" panose="020B0604020202020204" pitchFamily="34" charset="0"/>
              <a:buChar char="•"/>
            </a:pPr>
            <a:r>
              <a:rPr lang="en-US" sz="1200" b="1"/>
              <a:t>Process clarity remains a major issue</a:t>
            </a:r>
            <a:r>
              <a:rPr lang="en-US" sz="1200"/>
              <a:t>, especially around timing, dynamic data, and ERCOT/TSP/DSP roles</a:t>
            </a:r>
          </a:p>
        </p:txBody>
      </p:sp>
      <p:grpSp>
        <p:nvGrpSpPr>
          <p:cNvPr id="101" name="Group 100">
            <a:extLst>
              <a:ext uri="{FF2B5EF4-FFF2-40B4-BE49-F238E27FC236}">
                <a16:creationId xmlns:a16="http://schemas.microsoft.com/office/drawing/2014/main" id="{4577750E-6D99-DA53-1B59-E54575ED0BB4}"/>
              </a:ext>
            </a:extLst>
          </p:cNvPr>
          <p:cNvGrpSpPr/>
          <p:nvPr/>
        </p:nvGrpSpPr>
        <p:grpSpPr>
          <a:xfrm>
            <a:off x="7593746" y="1487647"/>
            <a:ext cx="879694" cy="182880"/>
            <a:chOff x="7593746" y="1221480"/>
            <a:chExt cx="879694" cy="182880"/>
          </a:xfrm>
        </p:grpSpPr>
        <p:sp>
          <p:nvSpPr>
            <p:cNvPr id="102" name="Rectangle 101">
              <a:extLst>
                <a:ext uri="{FF2B5EF4-FFF2-40B4-BE49-F238E27FC236}">
                  <a16:creationId xmlns:a16="http://schemas.microsoft.com/office/drawing/2014/main" id="{9D410032-A5E8-F3EE-6008-AE84AD672786}"/>
                </a:ext>
              </a:extLst>
            </p:cNvPr>
            <p:cNvSpPr/>
            <p:nvPr/>
          </p:nvSpPr>
          <p:spPr>
            <a:xfrm>
              <a:off x="7593746" y="1221480"/>
              <a:ext cx="182880" cy="182880"/>
            </a:xfrm>
            <a:prstGeom prst="rect">
              <a:avLst/>
            </a:prstGeom>
            <a:solidFill>
              <a:schemeClr val="accent1">
                <a:lumMod val="40000"/>
                <a:lumOff val="6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Box 102">
              <a:extLst>
                <a:ext uri="{FF2B5EF4-FFF2-40B4-BE49-F238E27FC236}">
                  <a16:creationId xmlns:a16="http://schemas.microsoft.com/office/drawing/2014/main" id="{C1D4BD6D-856E-E585-04C2-45FC28EF00EE}"/>
                </a:ext>
              </a:extLst>
            </p:cNvPr>
            <p:cNvSpPr txBox="1">
              <a:spLocks/>
            </p:cNvSpPr>
            <p:nvPr/>
          </p:nvSpPr>
          <p:spPr>
            <a:xfrm>
              <a:off x="7839611" y="1251365"/>
              <a:ext cx="633829"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Detailed next</a:t>
              </a:r>
            </a:p>
          </p:txBody>
        </p:sp>
      </p:grpSp>
      <p:sp>
        <p:nvSpPr>
          <p:cNvPr id="106" name="TextBox 105">
            <a:extLst>
              <a:ext uri="{FF2B5EF4-FFF2-40B4-BE49-F238E27FC236}">
                <a16:creationId xmlns:a16="http://schemas.microsoft.com/office/drawing/2014/main" id="{C39BB1DD-2D58-8999-C50C-45CA2D5F874D}"/>
              </a:ext>
            </a:extLst>
          </p:cNvPr>
          <p:cNvSpPr txBox="1">
            <a:spLocks/>
          </p:cNvSpPr>
          <p:nvPr/>
        </p:nvSpPr>
        <p:spPr>
          <a:xfrm>
            <a:off x="4484371" y="2526250"/>
            <a:ext cx="395332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Expand safe harbor treatment </a:t>
            </a:r>
            <a:r>
              <a:rPr lang="en-US" sz="1200"/>
              <a:t>for completed studies, executed agreements, financial commitment, and co-located/FIS-supported loads</a:t>
            </a:r>
          </a:p>
        </p:txBody>
      </p:sp>
      <p:sp>
        <p:nvSpPr>
          <p:cNvPr id="107" name="TextBox 106">
            <a:extLst>
              <a:ext uri="{FF2B5EF4-FFF2-40B4-BE49-F238E27FC236}">
                <a16:creationId xmlns:a16="http://schemas.microsoft.com/office/drawing/2014/main" id="{0BA0919A-2CB0-2ABC-554E-219B76A839A5}"/>
              </a:ext>
            </a:extLst>
          </p:cNvPr>
          <p:cNvSpPr txBox="1">
            <a:spLocks/>
          </p:cNvSpPr>
          <p:nvPr/>
        </p:nvSpPr>
        <p:spPr>
          <a:xfrm>
            <a:off x="4484371" y="3208338"/>
            <a:ext cx="3953320"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Clarify how Batch Zero applies to non-Batch projects </a:t>
            </a:r>
            <a:r>
              <a:rPr lang="en-US" sz="1200"/>
              <a:t>and preserve parallel advancement pathways</a:t>
            </a:r>
          </a:p>
        </p:txBody>
      </p:sp>
      <p:sp>
        <p:nvSpPr>
          <p:cNvPr id="108" name="TextBox 107">
            <a:extLst>
              <a:ext uri="{FF2B5EF4-FFF2-40B4-BE49-F238E27FC236}">
                <a16:creationId xmlns:a16="http://schemas.microsoft.com/office/drawing/2014/main" id="{45B59979-E346-92E0-6BA5-16E4786A1F0D}"/>
              </a:ext>
            </a:extLst>
          </p:cNvPr>
          <p:cNvSpPr txBox="1">
            <a:spLocks/>
          </p:cNvSpPr>
          <p:nvPr/>
        </p:nvSpPr>
        <p:spPr>
          <a:xfrm>
            <a:off x="4484371" y="3768725"/>
            <a:ext cx="3953320"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Broaden eligible pathways </a:t>
            </a:r>
            <a:r>
              <a:rPr lang="en-US" sz="1200"/>
              <a:t>to include RPG-qualified, CLR/BYOG, and other substantively committed projects</a:t>
            </a:r>
          </a:p>
        </p:txBody>
      </p:sp>
      <p:sp>
        <p:nvSpPr>
          <p:cNvPr id="109" name="TextBox 108">
            <a:extLst>
              <a:ext uri="{FF2B5EF4-FFF2-40B4-BE49-F238E27FC236}">
                <a16:creationId xmlns:a16="http://schemas.microsoft.com/office/drawing/2014/main" id="{2131A53E-CA79-43A9-2930-02E3943EB12E}"/>
              </a:ext>
            </a:extLst>
          </p:cNvPr>
          <p:cNvSpPr txBox="1">
            <a:spLocks/>
          </p:cNvSpPr>
          <p:nvPr/>
        </p:nvSpPr>
        <p:spPr>
          <a:xfrm>
            <a:off x="4484371" y="4327525"/>
            <a:ext cx="3953320" cy="3683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Clarify dynamic data standards </a:t>
            </a:r>
            <a:r>
              <a:rPr lang="en-US" sz="1200"/>
              <a:t>and assign a consistent authority for impact determinations</a:t>
            </a:r>
          </a:p>
        </p:txBody>
      </p:sp>
      <p:sp>
        <p:nvSpPr>
          <p:cNvPr id="110" name="TextBox 109">
            <a:extLst>
              <a:ext uri="{FF2B5EF4-FFF2-40B4-BE49-F238E27FC236}">
                <a16:creationId xmlns:a16="http://schemas.microsoft.com/office/drawing/2014/main" id="{41A7D993-3D95-03A7-F136-44C76BA73FB0}"/>
              </a:ext>
            </a:extLst>
          </p:cNvPr>
          <p:cNvSpPr txBox="1">
            <a:spLocks/>
          </p:cNvSpPr>
          <p:nvPr/>
        </p:nvSpPr>
        <p:spPr>
          <a:xfrm>
            <a:off x="4484371" y="4886325"/>
            <a:ext cx="3953320"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Extend the agreement-execution window </a:t>
            </a:r>
            <a:r>
              <a:rPr lang="en-US" sz="1200"/>
              <a:t>and reduce pressure from compressed deadlines</a:t>
            </a:r>
          </a:p>
        </p:txBody>
      </p:sp>
      <p:sp>
        <p:nvSpPr>
          <p:cNvPr id="111" name="Text Placeholder 20">
            <a:extLst>
              <a:ext uri="{FF2B5EF4-FFF2-40B4-BE49-F238E27FC236}">
                <a16:creationId xmlns:a16="http://schemas.microsoft.com/office/drawing/2014/main" id="{1503602D-F352-1A12-D9E6-E39E771164C1}"/>
              </a:ext>
            </a:extLst>
          </p:cNvPr>
          <p:cNvSpPr txBox="1">
            <a:spLocks/>
          </p:cNvSpPr>
          <p:nvPr/>
        </p:nvSpPr>
        <p:spPr>
          <a:xfrm>
            <a:off x="2144128" y="6057208"/>
            <a:ext cx="6305068" cy="369332"/>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1. Each referenced section is counted once for each stakeholder; repeated mentions of the same section within a stakeholder’s comments are considered a single reference  |  2. Section 9.2.1 comments are cross-cutting comments addressing multiple sub-sections within 9.2.1  |  Note: based on list of comments submitted as of 3/23</a:t>
            </a:r>
          </a:p>
        </p:txBody>
      </p:sp>
      <p:sp>
        <p:nvSpPr>
          <p:cNvPr id="120" name="TextBox 119">
            <a:extLst>
              <a:ext uri="{FF2B5EF4-FFF2-40B4-BE49-F238E27FC236}">
                <a16:creationId xmlns:a16="http://schemas.microsoft.com/office/drawing/2014/main" id="{68BA4E74-747F-5F05-F5D8-5285CBA30BC6}"/>
              </a:ext>
            </a:extLst>
          </p:cNvPr>
          <p:cNvSpPr txBox="1"/>
          <p:nvPr/>
        </p:nvSpPr>
        <p:spPr>
          <a:xfrm>
            <a:off x="4484371" y="1951350"/>
            <a:ext cx="395332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Limit prior-study invalidation and use objective readiness and chronology</a:t>
            </a:r>
            <a:r>
              <a:rPr lang="en-US" sz="1200"/>
              <a:t>, while recognizing valid RPG/RTP-backed projects</a:t>
            </a:r>
          </a:p>
        </p:txBody>
      </p:sp>
      <p:sp>
        <p:nvSpPr>
          <p:cNvPr id="10" name="Text Placeholder 20">
            <a:extLst>
              <a:ext uri="{FF2B5EF4-FFF2-40B4-BE49-F238E27FC236}">
                <a16:creationId xmlns:a16="http://schemas.microsoft.com/office/drawing/2014/main" id="{CEE302BC-2D46-C8D2-B0B2-EF669078E79F}"/>
              </a:ext>
            </a:extLst>
          </p:cNvPr>
          <p:cNvSpPr txBox="1">
            <a:spLocks/>
          </p:cNvSpPr>
          <p:nvPr/>
        </p:nvSpPr>
        <p:spPr>
          <a:xfrm>
            <a:off x="2144128" y="6503542"/>
            <a:ext cx="630506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Source: Batch Zero PGRR145 Stakeholder Comments</a:t>
            </a:r>
          </a:p>
        </p:txBody>
      </p:sp>
    </p:spTree>
    <p:extLst>
      <p:ext uri="{BB962C8B-B14F-4D97-AF65-F5344CB8AC3E}">
        <p14:creationId xmlns:p14="http://schemas.microsoft.com/office/powerpoint/2010/main" val="3794739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1545-8444-C039-36AC-9C3FFEF9846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B7FD51-3EF3-8C6E-B70F-D3C72EA02A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5" name="Object 6" hidden="1">
                        <a:extLst>
                          <a:ext uri="{FF2B5EF4-FFF2-40B4-BE49-F238E27FC236}">
                            <a16:creationId xmlns:a16="http://schemas.microsoft.com/office/drawing/2014/main" id="{BBB7FD51-3EF3-8C6E-B70F-D3C72EA02A9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8F6677C9-763F-9AEE-E577-F27349348DC3}"/>
              </a:ext>
            </a:extLst>
          </p:cNvPr>
          <p:cNvSpPr/>
          <p:nvPr/>
        </p:nvSpPr>
        <p:spPr>
          <a:xfrm>
            <a:off x="554735" y="1411049"/>
            <a:ext cx="11082527" cy="1078606"/>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2. Slide Title">
            <a:extLst>
              <a:ext uri="{FF2B5EF4-FFF2-40B4-BE49-F238E27FC236}">
                <a16:creationId xmlns:a16="http://schemas.microsoft.com/office/drawing/2014/main" id="{7D89DC95-15C8-714D-657D-C7D544B99CF6}"/>
              </a:ext>
            </a:extLst>
          </p:cNvPr>
          <p:cNvSpPr>
            <a:spLocks noGrp="1"/>
          </p:cNvSpPr>
          <p:nvPr>
            <p:ph type="title"/>
            <p:custDataLst>
              <p:tags r:id="rId2"/>
            </p:custDataLst>
          </p:nvPr>
        </p:nvSpPr>
        <p:spPr>
          <a:xfrm>
            <a:off x="554736" y="233856"/>
            <a:ext cx="11082528" cy="384721"/>
          </a:xfrm>
        </p:spPr>
        <p:txBody>
          <a:bodyPr vert="horz">
            <a:spAutoFit/>
          </a:bodyPr>
          <a:lstStyle/>
          <a:p>
            <a:r>
              <a:rPr lang="en-US"/>
              <a:t>Study validity and re-evaluation (9.2.1.4): stakeholder feedback deep-dive</a:t>
            </a:r>
          </a:p>
        </p:txBody>
      </p:sp>
      <p:sp>
        <p:nvSpPr>
          <p:cNvPr id="6" name="Text Placeholder 20">
            <a:extLst>
              <a:ext uri="{FF2B5EF4-FFF2-40B4-BE49-F238E27FC236}">
                <a16:creationId xmlns:a16="http://schemas.microsoft.com/office/drawing/2014/main" id="{AB71EA7D-9C79-5A66-C498-6CAA011F0F4F}"/>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Batch Zero PGRR145 (March 4) Stakeholder Comments</a:t>
            </a:r>
          </a:p>
        </p:txBody>
      </p:sp>
      <p:cxnSp>
        <p:nvCxnSpPr>
          <p:cNvPr id="16" name="LineBasicDefault 16">
            <a:extLst>
              <a:ext uri="{FF2B5EF4-FFF2-40B4-BE49-F238E27FC236}">
                <a16:creationId xmlns:a16="http://schemas.microsoft.com/office/drawing/2014/main" id="{57BC48F1-CD05-3968-F638-A6955B4FC0EE}"/>
              </a:ext>
            </a:extLst>
          </p:cNvPr>
          <p:cNvCxnSpPr>
            <a:cxnSpLocks/>
          </p:cNvCxnSpPr>
          <p:nvPr>
            <p:custDataLst>
              <p:tags r:id="rId3"/>
            </p:custDataLst>
          </p:nvPr>
        </p:nvCxnSpPr>
        <p:spPr>
          <a:xfrm>
            <a:off x="554736" y="139341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GreyLineContentSeparatorDefault 18">
            <a:extLst>
              <a:ext uri="{FF2B5EF4-FFF2-40B4-BE49-F238E27FC236}">
                <a16:creationId xmlns:a16="http://schemas.microsoft.com/office/drawing/2014/main" id="{32CFF809-1C5C-036B-97A5-6EFDED4A765C}"/>
              </a:ext>
            </a:extLst>
          </p:cNvPr>
          <p:cNvCxnSpPr>
            <a:cxnSpLocks/>
          </p:cNvCxnSpPr>
          <p:nvPr>
            <p:custDataLst>
              <p:tags r:id="rId4"/>
            </p:custDataLst>
          </p:nvPr>
        </p:nvCxnSpPr>
        <p:spPr>
          <a:xfrm>
            <a:off x="554736" y="2483994"/>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F42736C-BED0-B9CC-F1B9-1E418BCD3587}"/>
              </a:ext>
            </a:extLst>
          </p:cNvPr>
          <p:cNvGrpSpPr/>
          <p:nvPr/>
        </p:nvGrpSpPr>
        <p:grpSpPr>
          <a:xfrm>
            <a:off x="554736" y="1496179"/>
            <a:ext cx="11082528" cy="738665"/>
            <a:chOff x="554736" y="1496179"/>
            <a:chExt cx="11082528" cy="738665"/>
          </a:xfrm>
        </p:grpSpPr>
        <p:sp>
          <p:nvSpPr>
            <p:cNvPr id="7" name="TextBox 6">
              <a:extLst>
                <a:ext uri="{FF2B5EF4-FFF2-40B4-BE49-F238E27FC236}">
                  <a16:creationId xmlns:a16="http://schemas.microsoft.com/office/drawing/2014/main" id="{793ADC49-6340-FCC6-A5AA-4D6F018BB3C3}"/>
                </a:ext>
              </a:extLst>
            </p:cNvPr>
            <p:cNvSpPr txBox="1">
              <a:spLocks/>
            </p:cNvSpPr>
            <p:nvPr/>
          </p:nvSpPr>
          <p:spPr>
            <a:xfrm>
              <a:off x="554736" y="1496180"/>
              <a:ext cx="161363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Protection of completed studies</a:t>
              </a:r>
            </a:p>
          </p:txBody>
        </p:sp>
        <p:sp>
          <p:nvSpPr>
            <p:cNvPr id="8" name="TextBox 7">
              <a:extLst>
                <a:ext uri="{FF2B5EF4-FFF2-40B4-BE49-F238E27FC236}">
                  <a16:creationId xmlns:a16="http://schemas.microsoft.com/office/drawing/2014/main" id="{EBCC89FA-9592-F697-E57F-8B12973DD77C}"/>
                </a:ext>
              </a:extLst>
            </p:cNvPr>
            <p:cNvSpPr txBox="1">
              <a:spLocks/>
            </p:cNvSpPr>
            <p:nvPr/>
          </p:nvSpPr>
          <p:spPr>
            <a:xfrm>
              <a:off x="2270091" y="1496180"/>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Studies completed under Sections 9.4 and 9.5 should be treated as final and not subject to retroactive re-evaluation or re-determination</a:t>
              </a:r>
              <a:r>
                <a:rPr lang="en-US" sz="1200"/>
                <a:t>, as this undermines investment certainty and reliance on prior approvals</a:t>
              </a:r>
            </a:p>
          </p:txBody>
        </p:sp>
        <p:sp>
          <p:nvSpPr>
            <p:cNvPr id="9" name="TextBox 8">
              <a:extLst>
                <a:ext uri="{FF2B5EF4-FFF2-40B4-BE49-F238E27FC236}">
                  <a16:creationId xmlns:a16="http://schemas.microsoft.com/office/drawing/2014/main" id="{6209F57A-9E3A-5B5C-72AC-1929AE8F6695}"/>
                </a:ext>
              </a:extLst>
            </p:cNvPr>
            <p:cNvSpPr txBox="1">
              <a:spLocks/>
            </p:cNvSpPr>
            <p:nvPr/>
          </p:nvSpPr>
          <p:spPr>
            <a:xfrm>
              <a:off x="6883685" y="1496179"/>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Establish a safe harbor whereby completion of §§9.4 and 9.5 constitutes a complete and valid study</a:t>
              </a:r>
              <a:r>
                <a:rPr lang="en-US" sz="1200"/>
                <a:t>, not subject to retroactive review under §9.2.1.4</a:t>
              </a:r>
            </a:p>
          </p:txBody>
        </p:sp>
      </p:grpSp>
      <p:cxnSp>
        <p:nvCxnSpPr>
          <p:cNvPr id="31" name="GreyLineContentSeparatorDefault 18">
            <a:extLst>
              <a:ext uri="{FF2B5EF4-FFF2-40B4-BE49-F238E27FC236}">
                <a16:creationId xmlns:a16="http://schemas.microsoft.com/office/drawing/2014/main" id="{EEA5987B-1860-14F5-5FF1-2CC1465EB81E}"/>
              </a:ext>
            </a:extLst>
          </p:cNvPr>
          <p:cNvCxnSpPr>
            <a:cxnSpLocks/>
          </p:cNvCxnSpPr>
          <p:nvPr>
            <p:custDataLst>
              <p:tags r:id="rId5"/>
            </p:custDataLst>
          </p:nvPr>
        </p:nvCxnSpPr>
        <p:spPr>
          <a:xfrm>
            <a:off x="554736" y="3617829"/>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89528A-34F5-ADB7-2602-372BC25CC61C}"/>
              </a:ext>
            </a:extLst>
          </p:cNvPr>
          <p:cNvSpPr txBox="1">
            <a:spLocks/>
          </p:cNvSpPr>
          <p:nvPr/>
        </p:nvSpPr>
        <p:spPr>
          <a:xfrm>
            <a:off x="554736" y="2610447"/>
            <a:ext cx="161363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Batch Zero should not re-order or invalidate advanced projects</a:t>
            </a:r>
          </a:p>
        </p:txBody>
      </p:sp>
      <p:sp>
        <p:nvSpPr>
          <p:cNvPr id="33" name="TextBox 32">
            <a:extLst>
              <a:ext uri="{FF2B5EF4-FFF2-40B4-BE49-F238E27FC236}">
                <a16:creationId xmlns:a16="http://schemas.microsoft.com/office/drawing/2014/main" id="{12939AD3-5FFD-1F13-1548-0F3F538A047C}"/>
              </a:ext>
            </a:extLst>
          </p:cNvPr>
          <p:cNvSpPr txBox="1">
            <a:spLocks/>
          </p:cNvSpPr>
          <p:nvPr/>
        </p:nvSpPr>
        <p:spPr>
          <a:xfrm>
            <a:off x="2270091" y="2610447"/>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Technically mature and financially committed projects should be treated as fixed base load inputs and not re-screened</a:t>
            </a:r>
            <a:r>
              <a:rPr lang="en-US" sz="1200"/>
              <a:t>, re-prioritized, or displaced based on timing or interdependencies</a:t>
            </a:r>
          </a:p>
        </p:txBody>
      </p:sp>
      <p:sp>
        <p:nvSpPr>
          <p:cNvPr id="34" name="TextBox 33">
            <a:extLst>
              <a:ext uri="{FF2B5EF4-FFF2-40B4-BE49-F238E27FC236}">
                <a16:creationId xmlns:a16="http://schemas.microsoft.com/office/drawing/2014/main" id="{74313283-87AF-4EA3-3F61-6CA140AA8443}"/>
              </a:ext>
            </a:extLst>
          </p:cNvPr>
          <p:cNvSpPr txBox="1">
            <a:spLocks/>
          </p:cNvSpPr>
          <p:nvPr/>
        </p:nvSpPr>
        <p:spPr>
          <a:xfrm>
            <a:off x="6883685" y="261044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Clarify that advanced-stage projects are preserved as base load </a:t>
            </a:r>
            <a:r>
              <a:rPr lang="en-US" sz="1200"/>
              <a:t>and not subject to re-prioritization or displacement</a:t>
            </a:r>
          </a:p>
        </p:txBody>
      </p:sp>
      <p:sp>
        <p:nvSpPr>
          <p:cNvPr id="37" name="TextBox 36">
            <a:extLst>
              <a:ext uri="{FF2B5EF4-FFF2-40B4-BE49-F238E27FC236}">
                <a16:creationId xmlns:a16="http://schemas.microsoft.com/office/drawing/2014/main" id="{921A0DB3-4B1F-3680-1677-F29F6F9861F3}"/>
              </a:ext>
            </a:extLst>
          </p:cNvPr>
          <p:cNvSpPr txBox="1">
            <a:spLocks/>
          </p:cNvSpPr>
          <p:nvPr/>
        </p:nvSpPr>
        <p:spPr>
          <a:xfrm>
            <a:off x="554736" y="3748896"/>
            <a:ext cx="161363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Study validity should reflect project maturity (not timing alone)</a:t>
            </a:r>
          </a:p>
        </p:txBody>
      </p:sp>
      <p:sp>
        <p:nvSpPr>
          <p:cNvPr id="38" name="TextBox 37">
            <a:extLst>
              <a:ext uri="{FF2B5EF4-FFF2-40B4-BE49-F238E27FC236}">
                <a16:creationId xmlns:a16="http://schemas.microsoft.com/office/drawing/2014/main" id="{734608D8-5685-BEFD-0BB7-D9A4029FBDEA}"/>
              </a:ext>
            </a:extLst>
          </p:cNvPr>
          <p:cNvSpPr txBox="1">
            <a:spLocks/>
          </p:cNvSpPr>
          <p:nvPr/>
        </p:nvSpPr>
        <p:spPr>
          <a:xfrm>
            <a:off x="2270091" y="3748896"/>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Current proposals rely on proxies </a:t>
            </a:r>
            <a:r>
              <a:rPr lang="en-US" sz="1200"/>
              <a:t>(e.g., RPG submission timing, ERCOT discretion) </a:t>
            </a:r>
            <a:r>
              <a:rPr lang="en-US" sz="1200" b="1"/>
              <a:t>that do not reflect actual project maturity</a:t>
            </a:r>
            <a:r>
              <a:rPr lang="en-US" sz="1200"/>
              <a:t>, risking exclusion of advanced projects</a:t>
            </a:r>
          </a:p>
        </p:txBody>
      </p:sp>
      <p:sp>
        <p:nvSpPr>
          <p:cNvPr id="39" name="TextBox 38">
            <a:extLst>
              <a:ext uri="{FF2B5EF4-FFF2-40B4-BE49-F238E27FC236}">
                <a16:creationId xmlns:a16="http://schemas.microsoft.com/office/drawing/2014/main" id="{7EE32973-29EC-5877-236F-19C0E0B36B3F}"/>
              </a:ext>
            </a:extLst>
          </p:cNvPr>
          <p:cNvSpPr txBox="1">
            <a:spLocks/>
          </p:cNvSpPr>
          <p:nvPr/>
        </p:nvSpPr>
        <p:spPr>
          <a:xfrm>
            <a:off x="6883685" y="3748895"/>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Base study validity and prioritization on completion of LLIS </a:t>
            </a:r>
            <a:r>
              <a:rPr lang="en-US" sz="1200"/>
              <a:t>(or equivalent) </a:t>
            </a:r>
            <a:r>
              <a:rPr lang="en-US" sz="1200" b="1"/>
              <a:t>and demonstrated commitment</a:t>
            </a:r>
            <a:r>
              <a:rPr lang="en-US" sz="1200"/>
              <a:t>, rather than timing-based criteria</a:t>
            </a:r>
          </a:p>
        </p:txBody>
      </p:sp>
      <p:sp>
        <p:nvSpPr>
          <p:cNvPr id="12" name="TextBox 11">
            <a:extLst>
              <a:ext uri="{FF2B5EF4-FFF2-40B4-BE49-F238E27FC236}">
                <a16:creationId xmlns:a16="http://schemas.microsoft.com/office/drawing/2014/main" id="{BAD89E99-075C-13CE-2F0A-0A2D10FD62D4}"/>
              </a:ext>
            </a:extLst>
          </p:cNvPr>
          <p:cNvSpPr txBox="1">
            <a:spLocks/>
          </p:cNvSpPr>
          <p:nvPr/>
        </p:nvSpPr>
        <p:spPr>
          <a:xfrm>
            <a:off x="554736" y="1147191"/>
            <a:ext cx="161363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Main points</a:t>
            </a:r>
          </a:p>
        </p:txBody>
      </p:sp>
      <p:sp>
        <p:nvSpPr>
          <p:cNvPr id="17" name="TextBox 16">
            <a:extLst>
              <a:ext uri="{FF2B5EF4-FFF2-40B4-BE49-F238E27FC236}">
                <a16:creationId xmlns:a16="http://schemas.microsoft.com/office/drawing/2014/main" id="{D85CFBC8-9B2D-0E49-2296-01F70D675783}"/>
              </a:ext>
            </a:extLst>
          </p:cNvPr>
          <p:cNvSpPr txBox="1">
            <a:spLocks/>
          </p:cNvSpPr>
          <p:nvPr/>
        </p:nvSpPr>
        <p:spPr>
          <a:xfrm>
            <a:off x="2270091" y="1147191"/>
            <a:ext cx="444919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19" name="Text Placeholder 20">
            <a:extLst>
              <a:ext uri="{FF2B5EF4-FFF2-40B4-BE49-F238E27FC236}">
                <a16:creationId xmlns:a16="http://schemas.microsoft.com/office/drawing/2014/main" id="{F7E67D34-230A-6158-14E3-6F67095E17C8}"/>
              </a:ext>
            </a:extLst>
          </p:cNvPr>
          <p:cNvSpPr txBox="1">
            <a:spLocks/>
          </p:cNvSpPr>
          <p:nvPr/>
        </p:nvSpPr>
        <p:spPr>
          <a:xfrm>
            <a:off x="2168373" y="6318907"/>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Comments reflect stakeholder feedback on both the March 4 PGRR draft and subsequent ERCOT comments issued on March 17</a:t>
            </a:r>
          </a:p>
        </p:txBody>
      </p:sp>
      <p:grpSp>
        <p:nvGrpSpPr>
          <p:cNvPr id="25" name="Group 24">
            <a:extLst>
              <a:ext uri="{FF2B5EF4-FFF2-40B4-BE49-F238E27FC236}">
                <a16:creationId xmlns:a16="http://schemas.microsoft.com/office/drawing/2014/main" id="{AE3B2844-105F-2F0E-26F2-9461A14E0211}"/>
              </a:ext>
            </a:extLst>
          </p:cNvPr>
          <p:cNvGrpSpPr/>
          <p:nvPr/>
        </p:nvGrpSpPr>
        <p:grpSpPr>
          <a:xfrm>
            <a:off x="8854124" y="852433"/>
            <a:ext cx="2783138" cy="182880"/>
            <a:chOff x="8372542" y="852433"/>
            <a:chExt cx="2783138" cy="182880"/>
          </a:xfrm>
        </p:grpSpPr>
        <p:sp>
          <p:nvSpPr>
            <p:cNvPr id="21" name="Rectangle 20">
              <a:extLst>
                <a:ext uri="{FF2B5EF4-FFF2-40B4-BE49-F238E27FC236}">
                  <a16:creationId xmlns:a16="http://schemas.microsoft.com/office/drawing/2014/main" id="{3E2E51B4-8200-67AA-B8B1-D23328AF7F9D}"/>
                </a:ext>
              </a:extLst>
            </p:cNvPr>
            <p:cNvSpPr/>
            <p:nvPr/>
          </p:nvSpPr>
          <p:spPr>
            <a:xfrm>
              <a:off x="8372542" y="852433"/>
              <a:ext cx="182880" cy="182880"/>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TextBox 21">
              <a:extLst>
                <a:ext uri="{FF2B5EF4-FFF2-40B4-BE49-F238E27FC236}">
                  <a16:creationId xmlns:a16="http://schemas.microsoft.com/office/drawing/2014/main" id="{2D666100-8445-EB03-022F-168093D4678B}"/>
                </a:ext>
              </a:extLst>
            </p:cNvPr>
            <p:cNvSpPr txBox="1">
              <a:spLocks/>
            </p:cNvSpPr>
            <p:nvPr/>
          </p:nvSpPr>
          <p:spPr>
            <a:xfrm>
              <a:off x="8618407" y="882318"/>
              <a:ext cx="2537273"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(Partially) Addressed by ERCOT comments on Mar 17</a:t>
              </a:r>
            </a:p>
          </p:txBody>
        </p:sp>
      </p:grpSp>
      <p:sp>
        <p:nvSpPr>
          <p:cNvPr id="2" name="TextBox 1">
            <a:extLst>
              <a:ext uri="{FF2B5EF4-FFF2-40B4-BE49-F238E27FC236}">
                <a16:creationId xmlns:a16="http://schemas.microsoft.com/office/drawing/2014/main" id="{4BACA00A-D0D9-9840-F0E6-6F8188F750CD}"/>
              </a:ext>
            </a:extLst>
          </p:cNvPr>
          <p:cNvSpPr txBox="1">
            <a:spLocks/>
          </p:cNvSpPr>
          <p:nvPr/>
        </p:nvSpPr>
        <p:spPr>
          <a:xfrm>
            <a:off x="6883685" y="1147191"/>
            <a:ext cx="4753579"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Stakeholder suggestion</a:t>
            </a:r>
          </a:p>
        </p:txBody>
      </p:sp>
      <p:cxnSp>
        <p:nvCxnSpPr>
          <p:cNvPr id="10" name="GreyLineContentSeparatorDefault 18">
            <a:extLst>
              <a:ext uri="{FF2B5EF4-FFF2-40B4-BE49-F238E27FC236}">
                <a16:creationId xmlns:a16="http://schemas.microsoft.com/office/drawing/2014/main" id="{1996D6A8-D74D-4452-136E-845314F969E7}"/>
              </a:ext>
            </a:extLst>
          </p:cNvPr>
          <p:cNvCxnSpPr>
            <a:cxnSpLocks/>
          </p:cNvCxnSpPr>
          <p:nvPr>
            <p:custDataLst>
              <p:tags r:id="rId6"/>
            </p:custDataLst>
          </p:nvPr>
        </p:nvCxnSpPr>
        <p:spPr>
          <a:xfrm>
            <a:off x="554736" y="4680060"/>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C3728D-A699-7CE1-D976-F554686A7A34}"/>
              </a:ext>
            </a:extLst>
          </p:cNvPr>
          <p:cNvSpPr txBox="1">
            <a:spLocks/>
          </p:cNvSpPr>
          <p:nvPr/>
        </p:nvSpPr>
        <p:spPr>
          <a:xfrm>
            <a:off x="554736" y="4811127"/>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Recognition of RPG/RTP-backed pathways</a:t>
            </a:r>
          </a:p>
        </p:txBody>
      </p:sp>
      <p:sp>
        <p:nvSpPr>
          <p:cNvPr id="13" name="TextBox 12">
            <a:extLst>
              <a:ext uri="{FF2B5EF4-FFF2-40B4-BE49-F238E27FC236}">
                <a16:creationId xmlns:a16="http://schemas.microsoft.com/office/drawing/2014/main" id="{CDC08456-BC14-7AE8-457E-9F61346FC9B6}"/>
              </a:ext>
            </a:extLst>
          </p:cNvPr>
          <p:cNvSpPr txBox="1">
            <a:spLocks/>
          </p:cNvSpPr>
          <p:nvPr/>
        </p:nvSpPr>
        <p:spPr>
          <a:xfrm>
            <a:off x="2270091" y="4811127"/>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Projects supported by RPG or RTP processes are viewed as having undergone substantial technical review and should be recognized </a:t>
            </a:r>
            <a:r>
              <a:rPr lang="en-US" sz="1200"/>
              <a:t>where combined with demonstrated readiness</a:t>
            </a:r>
          </a:p>
        </p:txBody>
      </p:sp>
      <p:sp>
        <p:nvSpPr>
          <p:cNvPr id="14" name="TextBox 13">
            <a:extLst>
              <a:ext uri="{FF2B5EF4-FFF2-40B4-BE49-F238E27FC236}">
                <a16:creationId xmlns:a16="http://schemas.microsoft.com/office/drawing/2014/main" id="{B85C1EAA-5665-8537-C34A-6A8D4381A332}"/>
              </a:ext>
            </a:extLst>
          </p:cNvPr>
          <p:cNvSpPr txBox="1">
            <a:spLocks/>
          </p:cNvSpPr>
          <p:nvPr/>
        </p:nvSpPr>
        <p:spPr>
          <a:xfrm>
            <a:off x="6883685" y="481112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RPG/RTP-backed projects to qualify </a:t>
            </a:r>
            <a:r>
              <a:rPr lang="en-US" sz="1200"/>
              <a:t>where technical review and project readiness requirements are met</a:t>
            </a:r>
          </a:p>
        </p:txBody>
      </p:sp>
    </p:spTree>
    <p:extLst>
      <p:ext uri="{BB962C8B-B14F-4D97-AF65-F5344CB8AC3E}">
        <p14:creationId xmlns:p14="http://schemas.microsoft.com/office/powerpoint/2010/main" val="160361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FD5208D-EFA4-2BFA-9728-7F6A79DE8B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5" name="Object 6" hidden="1">
                        <a:extLst>
                          <a:ext uri="{FF2B5EF4-FFF2-40B4-BE49-F238E27FC236}">
                            <a16:creationId xmlns:a16="http://schemas.microsoft.com/office/drawing/2014/main" id="{0FD5208D-EFA4-2BFA-9728-7F6A79DE8BD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DDFA910-595F-1896-FE24-B924DD3F7F3D}"/>
              </a:ext>
            </a:extLst>
          </p:cNvPr>
          <p:cNvSpPr>
            <a:spLocks noGrp="1"/>
          </p:cNvSpPr>
          <p:nvPr>
            <p:ph type="title"/>
            <p:custDataLst>
              <p:tags r:id="rId2"/>
            </p:custDataLst>
          </p:nvPr>
        </p:nvSpPr>
        <p:spPr>
          <a:xfrm>
            <a:off x="554736" y="233856"/>
            <a:ext cx="11082528" cy="384721"/>
          </a:xfrm>
        </p:spPr>
        <p:txBody>
          <a:bodyPr vert="horz">
            <a:spAutoFit/>
          </a:bodyPr>
          <a:lstStyle/>
          <a:p>
            <a:r>
              <a:rPr lang="en-US"/>
              <a:t>Base load eligibility criteria (9.2.1.1): stakeholder feedback deep-dive</a:t>
            </a:r>
          </a:p>
        </p:txBody>
      </p:sp>
      <p:sp>
        <p:nvSpPr>
          <p:cNvPr id="6" name="Text Placeholder 20">
            <a:extLst>
              <a:ext uri="{FF2B5EF4-FFF2-40B4-BE49-F238E27FC236}">
                <a16:creationId xmlns:a16="http://schemas.microsoft.com/office/drawing/2014/main" id="{F57FAD3B-1993-2B94-E739-EDB246E67CD9}"/>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Batch Zero PGRR145 (March 4) Stakeholder Comments</a:t>
            </a:r>
          </a:p>
        </p:txBody>
      </p:sp>
      <p:sp>
        <p:nvSpPr>
          <p:cNvPr id="13" name="TextBox 12">
            <a:extLst>
              <a:ext uri="{FF2B5EF4-FFF2-40B4-BE49-F238E27FC236}">
                <a16:creationId xmlns:a16="http://schemas.microsoft.com/office/drawing/2014/main" id="{60839567-6A46-B846-5204-5B9C4C87BFDF}"/>
              </a:ext>
            </a:extLst>
          </p:cNvPr>
          <p:cNvSpPr txBox="1">
            <a:spLocks/>
          </p:cNvSpPr>
          <p:nvPr/>
        </p:nvSpPr>
        <p:spPr>
          <a:xfrm>
            <a:off x="554736" y="1147191"/>
            <a:ext cx="1613637"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Main points</a:t>
            </a:r>
          </a:p>
        </p:txBody>
      </p:sp>
      <p:sp>
        <p:nvSpPr>
          <p:cNvPr id="15" name="TextBox 14">
            <a:extLst>
              <a:ext uri="{FF2B5EF4-FFF2-40B4-BE49-F238E27FC236}">
                <a16:creationId xmlns:a16="http://schemas.microsoft.com/office/drawing/2014/main" id="{F2E97AD5-988F-BDA7-00AF-0DB06886903F}"/>
              </a:ext>
            </a:extLst>
          </p:cNvPr>
          <p:cNvSpPr txBox="1">
            <a:spLocks/>
          </p:cNvSpPr>
          <p:nvPr/>
        </p:nvSpPr>
        <p:spPr>
          <a:xfrm>
            <a:off x="6883685" y="1147191"/>
            <a:ext cx="4753579"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Stakeholder suggestion</a:t>
            </a:r>
          </a:p>
        </p:txBody>
      </p:sp>
      <p:cxnSp>
        <p:nvCxnSpPr>
          <p:cNvPr id="16" name="LineBasicDefault 16">
            <a:extLst>
              <a:ext uri="{FF2B5EF4-FFF2-40B4-BE49-F238E27FC236}">
                <a16:creationId xmlns:a16="http://schemas.microsoft.com/office/drawing/2014/main" id="{4D7A4296-3BF8-99F2-41BC-634B03EE9239}"/>
              </a:ext>
            </a:extLst>
          </p:cNvPr>
          <p:cNvCxnSpPr>
            <a:cxnSpLocks/>
          </p:cNvCxnSpPr>
          <p:nvPr>
            <p:custDataLst>
              <p:tags r:id="rId3"/>
            </p:custDataLst>
          </p:nvPr>
        </p:nvCxnSpPr>
        <p:spPr>
          <a:xfrm>
            <a:off x="554736" y="139341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GreyLineContentSeparatorDefault 18">
            <a:extLst>
              <a:ext uri="{FF2B5EF4-FFF2-40B4-BE49-F238E27FC236}">
                <a16:creationId xmlns:a16="http://schemas.microsoft.com/office/drawing/2014/main" id="{196190CF-54DE-54BD-36EE-38986AF1BD90}"/>
              </a:ext>
            </a:extLst>
          </p:cNvPr>
          <p:cNvCxnSpPr>
            <a:cxnSpLocks/>
          </p:cNvCxnSpPr>
          <p:nvPr>
            <p:custDataLst>
              <p:tags r:id="rId4"/>
            </p:custDataLst>
          </p:nvPr>
        </p:nvCxnSpPr>
        <p:spPr>
          <a:xfrm>
            <a:off x="554736" y="2353824"/>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AB1550-22FB-CB65-AA52-28A5F1DBE63A}"/>
              </a:ext>
            </a:extLst>
          </p:cNvPr>
          <p:cNvSpPr txBox="1">
            <a:spLocks/>
          </p:cNvSpPr>
          <p:nvPr/>
        </p:nvSpPr>
        <p:spPr>
          <a:xfrm>
            <a:off x="554736" y="1496179"/>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Protection of advanced projects from re-evaluation</a:t>
            </a:r>
          </a:p>
        </p:txBody>
      </p:sp>
      <p:sp>
        <p:nvSpPr>
          <p:cNvPr id="9" name="TextBox 8">
            <a:extLst>
              <a:ext uri="{FF2B5EF4-FFF2-40B4-BE49-F238E27FC236}">
                <a16:creationId xmlns:a16="http://schemas.microsoft.com/office/drawing/2014/main" id="{BA3AF429-D6C8-EB2B-A687-135197D848BE}"/>
              </a:ext>
            </a:extLst>
          </p:cNvPr>
          <p:cNvSpPr txBox="1">
            <a:spLocks/>
          </p:cNvSpPr>
          <p:nvPr/>
        </p:nvSpPr>
        <p:spPr>
          <a:xfrm>
            <a:off x="6883685" y="1496179"/>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Grant automatic Base Load classification</a:t>
            </a:r>
            <a:r>
              <a:rPr lang="en-US" sz="1200"/>
              <a:t> to projects with completed studies, executed IA/FEA, and demonstrated commitment, without re-evaluation under §9.2.1.4</a:t>
            </a:r>
          </a:p>
        </p:txBody>
      </p:sp>
      <p:sp>
        <p:nvSpPr>
          <p:cNvPr id="17" name="TextBox 16">
            <a:extLst>
              <a:ext uri="{FF2B5EF4-FFF2-40B4-BE49-F238E27FC236}">
                <a16:creationId xmlns:a16="http://schemas.microsoft.com/office/drawing/2014/main" id="{A6709EB5-E346-F869-54FB-5CD9AF5A2168}"/>
              </a:ext>
            </a:extLst>
          </p:cNvPr>
          <p:cNvSpPr txBox="1">
            <a:spLocks/>
          </p:cNvSpPr>
          <p:nvPr/>
        </p:nvSpPr>
        <p:spPr>
          <a:xfrm>
            <a:off x="554736" y="2454927"/>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Recognition of equivalent study pathways (LLIS/FIS)</a:t>
            </a:r>
          </a:p>
        </p:txBody>
      </p:sp>
      <p:sp>
        <p:nvSpPr>
          <p:cNvPr id="22" name="TextBox 21">
            <a:extLst>
              <a:ext uri="{FF2B5EF4-FFF2-40B4-BE49-F238E27FC236}">
                <a16:creationId xmlns:a16="http://schemas.microsoft.com/office/drawing/2014/main" id="{2692FFCE-2365-876F-0164-3B8FC8128FE5}"/>
              </a:ext>
            </a:extLst>
          </p:cNvPr>
          <p:cNvSpPr txBox="1">
            <a:spLocks/>
          </p:cNvSpPr>
          <p:nvPr/>
        </p:nvSpPr>
        <p:spPr>
          <a:xfrm>
            <a:off x="6883685" y="2454927"/>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completed FIS </a:t>
            </a:r>
            <a:r>
              <a:rPr lang="en-US" sz="1200"/>
              <a:t>(incl. co-located load) </a:t>
            </a:r>
            <a:r>
              <a:rPr lang="en-US" sz="1200" b="1"/>
              <a:t>to qualify as Base Load</a:t>
            </a:r>
            <a:r>
              <a:rPr lang="en-US" sz="1200"/>
              <a:t> where requirements are met</a:t>
            </a:r>
          </a:p>
        </p:txBody>
      </p:sp>
      <p:cxnSp>
        <p:nvCxnSpPr>
          <p:cNvPr id="23" name="GreyLineContentSeparatorDefault 18">
            <a:extLst>
              <a:ext uri="{FF2B5EF4-FFF2-40B4-BE49-F238E27FC236}">
                <a16:creationId xmlns:a16="http://schemas.microsoft.com/office/drawing/2014/main" id="{3EDAE7F0-27CC-9401-6CFF-24EAFF535700}"/>
              </a:ext>
            </a:extLst>
          </p:cNvPr>
          <p:cNvCxnSpPr>
            <a:cxnSpLocks/>
          </p:cNvCxnSpPr>
          <p:nvPr>
            <p:custDataLst>
              <p:tags r:id="rId5"/>
            </p:custDataLst>
          </p:nvPr>
        </p:nvCxnSpPr>
        <p:spPr>
          <a:xfrm>
            <a:off x="554736" y="3177211"/>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B59C47-DC39-A5CF-498D-8AF21827614E}"/>
              </a:ext>
            </a:extLst>
          </p:cNvPr>
          <p:cNvSpPr txBox="1">
            <a:spLocks/>
          </p:cNvSpPr>
          <p:nvPr/>
        </p:nvSpPr>
        <p:spPr>
          <a:xfrm>
            <a:off x="554736" y="3278314"/>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Circularity and timing of attestation requirements</a:t>
            </a:r>
          </a:p>
        </p:txBody>
      </p:sp>
      <p:sp>
        <p:nvSpPr>
          <p:cNvPr id="14" name="TextBox 13">
            <a:extLst>
              <a:ext uri="{FF2B5EF4-FFF2-40B4-BE49-F238E27FC236}">
                <a16:creationId xmlns:a16="http://schemas.microsoft.com/office/drawing/2014/main" id="{90FCCDB1-50EB-6BC8-AB45-D1941BD0C6E2}"/>
              </a:ext>
            </a:extLst>
          </p:cNvPr>
          <p:cNvSpPr txBox="1">
            <a:spLocks/>
          </p:cNvSpPr>
          <p:nvPr/>
        </p:nvSpPr>
        <p:spPr>
          <a:xfrm>
            <a:off x="2270091" y="1147191"/>
            <a:ext cx="44491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8" name="TextBox 7">
            <a:extLst>
              <a:ext uri="{FF2B5EF4-FFF2-40B4-BE49-F238E27FC236}">
                <a16:creationId xmlns:a16="http://schemas.microsoft.com/office/drawing/2014/main" id="{C89679A1-1908-618E-987C-E6AB97CA0407}"/>
              </a:ext>
            </a:extLst>
          </p:cNvPr>
          <p:cNvSpPr txBox="1">
            <a:spLocks/>
          </p:cNvSpPr>
          <p:nvPr/>
        </p:nvSpPr>
        <p:spPr>
          <a:xfrm>
            <a:off x="2270091" y="1496179"/>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Projects that completed LLIS </a:t>
            </a:r>
            <a:r>
              <a:rPr lang="en-US" sz="1200"/>
              <a:t>(or equivalent FIS</a:t>
            </a:r>
            <a:r>
              <a:rPr lang="en-US" sz="1200" baseline="30000"/>
              <a:t>1</a:t>
            </a:r>
            <a:r>
              <a:rPr lang="en-US" sz="1200"/>
              <a:t>)</a:t>
            </a:r>
            <a:r>
              <a:rPr lang="en-US" sz="1200" b="1"/>
              <a:t> and demonstrated financial commitment should be treated as firm and not subject to re-evaluation or reclassification</a:t>
            </a:r>
            <a:r>
              <a:rPr lang="en-US" sz="1200"/>
              <a:t>, as this undermines financing and reliance on prior approvals</a:t>
            </a:r>
          </a:p>
        </p:txBody>
      </p:sp>
      <p:sp>
        <p:nvSpPr>
          <p:cNvPr id="19" name="TextBox 18">
            <a:extLst>
              <a:ext uri="{FF2B5EF4-FFF2-40B4-BE49-F238E27FC236}">
                <a16:creationId xmlns:a16="http://schemas.microsoft.com/office/drawing/2014/main" id="{7737F9DD-47F7-C01F-F11C-BD7DD8AADBA1}"/>
              </a:ext>
            </a:extLst>
          </p:cNvPr>
          <p:cNvSpPr txBox="1">
            <a:spLocks/>
          </p:cNvSpPr>
          <p:nvPr/>
        </p:nvSpPr>
        <p:spPr>
          <a:xfrm>
            <a:off x="2270091" y="2454927"/>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FIS studies for co-located load should be explicitly recognized as equivalent to LLIS</a:t>
            </a:r>
            <a:r>
              <a:rPr lang="en-US" sz="1200"/>
              <a:t>, ensuring otherwise qualified projects are not excluded from Base Load eligibility</a:t>
            </a:r>
          </a:p>
        </p:txBody>
      </p:sp>
      <p:sp>
        <p:nvSpPr>
          <p:cNvPr id="25" name="TextBox 24">
            <a:extLst>
              <a:ext uri="{FF2B5EF4-FFF2-40B4-BE49-F238E27FC236}">
                <a16:creationId xmlns:a16="http://schemas.microsoft.com/office/drawing/2014/main" id="{725D5964-AD99-092A-A014-4351EE78DB6E}"/>
              </a:ext>
            </a:extLst>
          </p:cNvPr>
          <p:cNvSpPr txBox="1">
            <a:spLocks/>
          </p:cNvSpPr>
          <p:nvPr/>
        </p:nvSpPr>
        <p:spPr>
          <a:xfrm>
            <a:off x="2270091" y="3278314"/>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Attestation requirements require capital commitment before Base Load status or MW allocation is confirmed</a:t>
            </a:r>
            <a:r>
              <a:rPr lang="en-US" sz="1200"/>
              <a:t>, creating a circular and unworkable process</a:t>
            </a:r>
          </a:p>
        </p:txBody>
      </p:sp>
      <p:sp>
        <p:nvSpPr>
          <p:cNvPr id="26" name="TextBox 25">
            <a:extLst>
              <a:ext uri="{FF2B5EF4-FFF2-40B4-BE49-F238E27FC236}">
                <a16:creationId xmlns:a16="http://schemas.microsoft.com/office/drawing/2014/main" id="{3789FFC4-0E8B-ECF7-78FB-79982E4C826B}"/>
              </a:ext>
            </a:extLst>
          </p:cNvPr>
          <p:cNvSpPr txBox="1">
            <a:spLocks/>
          </p:cNvSpPr>
          <p:nvPr/>
        </p:nvSpPr>
        <p:spPr>
          <a:xfrm>
            <a:off x="6883685" y="3278314"/>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Confirm Base Load eligibility before requiring attestations </a:t>
            </a:r>
            <a:r>
              <a:rPr lang="en-US" sz="1200"/>
              <a:t>or condition attestation requirements on confirmed eligibility</a:t>
            </a:r>
          </a:p>
        </p:txBody>
      </p:sp>
      <p:sp>
        <p:nvSpPr>
          <p:cNvPr id="41" name="Text Placeholder 20">
            <a:extLst>
              <a:ext uri="{FF2B5EF4-FFF2-40B4-BE49-F238E27FC236}">
                <a16:creationId xmlns:a16="http://schemas.microsoft.com/office/drawing/2014/main" id="{F2044DE3-5E9B-6BDC-1769-40671CD71C47}"/>
              </a:ext>
            </a:extLst>
          </p:cNvPr>
          <p:cNvSpPr txBox="1">
            <a:spLocks/>
          </p:cNvSpPr>
          <p:nvPr/>
        </p:nvSpPr>
        <p:spPr>
          <a:xfrm>
            <a:off x="2168372" y="6103449"/>
            <a:ext cx="9174297"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Full Interconnection Study (performed for a generation project)</a:t>
            </a:r>
          </a:p>
        </p:txBody>
      </p:sp>
      <p:cxnSp>
        <p:nvCxnSpPr>
          <p:cNvPr id="60" name="GreyLineContentSeparatorDefault 18">
            <a:extLst>
              <a:ext uri="{FF2B5EF4-FFF2-40B4-BE49-F238E27FC236}">
                <a16:creationId xmlns:a16="http://schemas.microsoft.com/office/drawing/2014/main" id="{1F5BE6A8-5E0E-B6C1-30A1-BAE70181B47F}"/>
              </a:ext>
            </a:extLst>
          </p:cNvPr>
          <p:cNvCxnSpPr>
            <a:cxnSpLocks/>
          </p:cNvCxnSpPr>
          <p:nvPr>
            <p:custDataLst>
              <p:tags r:id="rId6"/>
            </p:custDataLst>
          </p:nvPr>
        </p:nvCxnSpPr>
        <p:spPr>
          <a:xfrm>
            <a:off x="554736" y="3985973"/>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74E1AC7-7C6B-ACDB-0948-2B923AB135CC}"/>
              </a:ext>
            </a:extLst>
          </p:cNvPr>
          <p:cNvSpPr txBox="1">
            <a:spLocks/>
          </p:cNvSpPr>
          <p:nvPr/>
        </p:nvSpPr>
        <p:spPr>
          <a:xfrm>
            <a:off x="554736" y="4087076"/>
            <a:ext cx="161363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Timing gap (“commit before certainty”)</a:t>
            </a:r>
          </a:p>
        </p:txBody>
      </p:sp>
      <p:sp>
        <p:nvSpPr>
          <p:cNvPr id="62" name="TextBox 61">
            <a:extLst>
              <a:ext uri="{FF2B5EF4-FFF2-40B4-BE49-F238E27FC236}">
                <a16:creationId xmlns:a16="http://schemas.microsoft.com/office/drawing/2014/main" id="{0D0FAB13-3EA3-2846-5E17-FBB8032E4CA8}"/>
              </a:ext>
            </a:extLst>
          </p:cNvPr>
          <p:cNvSpPr txBox="1">
            <a:spLocks/>
          </p:cNvSpPr>
          <p:nvPr/>
        </p:nvSpPr>
        <p:spPr>
          <a:xfrm>
            <a:off x="2270091" y="4087076"/>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Developers are required to make binding procurement and construction commitments before receiving confirmation of Base Load status</a:t>
            </a:r>
            <a:r>
              <a:rPr lang="en-US" sz="1200"/>
              <a:t>, creating an “air gap” that introduces material investment risk</a:t>
            </a:r>
          </a:p>
        </p:txBody>
      </p:sp>
      <p:sp>
        <p:nvSpPr>
          <p:cNvPr id="63" name="TextBox 62">
            <a:extLst>
              <a:ext uri="{FF2B5EF4-FFF2-40B4-BE49-F238E27FC236}">
                <a16:creationId xmlns:a16="http://schemas.microsoft.com/office/drawing/2014/main" id="{21B1AC37-02FD-4D0C-53B2-0F38881F3E97}"/>
              </a:ext>
            </a:extLst>
          </p:cNvPr>
          <p:cNvSpPr txBox="1">
            <a:spLocks/>
          </p:cNvSpPr>
          <p:nvPr/>
        </p:nvSpPr>
        <p:spPr>
          <a:xfrm>
            <a:off x="6883685" y="408707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Align timing by confirming eligibility before requiring commitments</a:t>
            </a:r>
            <a:r>
              <a:rPr lang="en-US" sz="1200"/>
              <a:t>, or remove requirements within the gap</a:t>
            </a:r>
          </a:p>
        </p:txBody>
      </p:sp>
      <p:sp>
        <p:nvSpPr>
          <p:cNvPr id="3" name="Text Placeholder 20">
            <a:extLst>
              <a:ext uri="{FF2B5EF4-FFF2-40B4-BE49-F238E27FC236}">
                <a16:creationId xmlns:a16="http://schemas.microsoft.com/office/drawing/2014/main" id="{5EFAA3EF-5311-4C2B-6D57-E646C93C39E3}"/>
              </a:ext>
            </a:extLst>
          </p:cNvPr>
          <p:cNvSpPr txBox="1">
            <a:spLocks/>
          </p:cNvSpPr>
          <p:nvPr/>
        </p:nvSpPr>
        <p:spPr>
          <a:xfrm>
            <a:off x="2168373" y="6318907"/>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Comments reflect stakeholder feedback on both the March 4 PGRR draft and subsequent ERCOT comments issued on March 17</a:t>
            </a:r>
          </a:p>
        </p:txBody>
      </p:sp>
      <p:cxnSp>
        <p:nvCxnSpPr>
          <p:cNvPr id="11" name="GreyLineContentSeparatorDefault 18">
            <a:extLst>
              <a:ext uri="{FF2B5EF4-FFF2-40B4-BE49-F238E27FC236}">
                <a16:creationId xmlns:a16="http://schemas.microsoft.com/office/drawing/2014/main" id="{CA973B97-93A4-43CD-24FC-C9CE8ED8DA81}"/>
              </a:ext>
            </a:extLst>
          </p:cNvPr>
          <p:cNvCxnSpPr>
            <a:cxnSpLocks/>
          </p:cNvCxnSpPr>
          <p:nvPr>
            <p:custDataLst>
              <p:tags r:id="rId7"/>
            </p:custDataLst>
          </p:nvPr>
        </p:nvCxnSpPr>
        <p:spPr>
          <a:xfrm>
            <a:off x="554736" y="4942756"/>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1A4C7A-9002-7317-FB0B-C48F7BBE11C7}"/>
              </a:ext>
            </a:extLst>
          </p:cNvPr>
          <p:cNvSpPr txBox="1">
            <a:spLocks/>
          </p:cNvSpPr>
          <p:nvPr/>
        </p:nvSpPr>
        <p:spPr>
          <a:xfrm>
            <a:off x="554736" y="5043859"/>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Eligibility should reflect demonstrated financial commitment</a:t>
            </a:r>
          </a:p>
        </p:txBody>
      </p:sp>
      <p:sp>
        <p:nvSpPr>
          <p:cNvPr id="20" name="TextBox 19">
            <a:extLst>
              <a:ext uri="{FF2B5EF4-FFF2-40B4-BE49-F238E27FC236}">
                <a16:creationId xmlns:a16="http://schemas.microsoft.com/office/drawing/2014/main" id="{91C18370-B996-87D9-BAD5-C7501AE4C88D}"/>
              </a:ext>
            </a:extLst>
          </p:cNvPr>
          <p:cNvSpPr txBox="1">
            <a:spLocks/>
          </p:cNvSpPr>
          <p:nvPr/>
        </p:nvSpPr>
        <p:spPr>
          <a:xfrm>
            <a:off x="2270091" y="5043859"/>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Financial commitment </a:t>
            </a:r>
            <a:r>
              <a:rPr lang="en-US" sz="1200"/>
              <a:t>(e.g., CIAC, equipment procurement, capital deployment) </a:t>
            </a:r>
            <a:r>
              <a:rPr lang="en-US" sz="1200" b="1"/>
              <a:t>is viewed as a primary indicator of project readiness </a:t>
            </a:r>
            <a:r>
              <a:rPr lang="en-US" sz="1200"/>
              <a:t>and should be treated as equivalent to executed agreements for Base Load eligibility</a:t>
            </a:r>
          </a:p>
        </p:txBody>
      </p:sp>
      <p:sp>
        <p:nvSpPr>
          <p:cNvPr id="21" name="TextBox 20">
            <a:extLst>
              <a:ext uri="{FF2B5EF4-FFF2-40B4-BE49-F238E27FC236}">
                <a16:creationId xmlns:a16="http://schemas.microsoft.com/office/drawing/2014/main" id="{0123F424-1B87-1B69-6D84-39464E335E04}"/>
              </a:ext>
            </a:extLst>
          </p:cNvPr>
          <p:cNvSpPr txBox="1">
            <a:spLocks/>
          </p:cNvSpPr>
          <p:nvPr/>
        </p:nvSpPr>
        <p:spPr>
          <a:xfrm>
            <a:off x="6883685" y="5043859"/>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demonstrated financial commitment to qualify projects for Base Load eligibility</a:t>
            </a:r>
            <a:r>
              <a:rPr lang="en-US" sz="1200"/>
              <a:t>, even where an IA has not yet been executed</a:t>
            </a:r>
          </a:p>
        </p:txBody>
      </p:sp>
    </p:spTree>
    <p:extLst>
      <p:ext uri="{BB962C8B-B14F-4D97-AF65-F5344CB8AC3E}">
        <p14:creationId xmlns:p14="http://schemas.microsoft.com/office/powerpoint/2010/main" val="789535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49C7-DF25-BA7B-5321-880BBC459DC3}"/>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A2F06C6-8726-CFAB-0949-BB225262182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2A2F06C6-8726-CFAB-0949-BB225262182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C3A51A7D-C923-D284-8B37-A58998D20D52}"/>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902AC0D9-39F7-20CC-044C-EE7F252D3C94}"/>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2" name="Text Placeholder 2">
            <a:hlinkClick r:id="" action="ppaction://noaction"/>
            <a:extLst>
              <a:ext uri="{FF2B5EF4-FFF2-40B4-BE49-F238E27FC236}">
                <a16:creationId xmlns:a16="http://schemas.microsoft.com/office/drawing/2014/main" id="{0951F869-5CAC-01C7-0943-84E1724AAAAC}"/>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Deep-Dive</a:t>
            </a:r>
          </a:p>
        </p:txBody>
      </p:sp>
      <p:sp>
        <p:nvSpPr>
          <p:cNvPr id="14" name="Text Placeholder 2">
            <a:hlinkClick r:id="" action="ppaction://noaction"/>
            <a:extLst>
              <a:ext uri="{FF2B5EF4-FFF2-40B4-BE49-F238E27FC236}">
                <a16:creationId xmlns:a16="http://schemas.microsoft.com/office/drawing/2014/main" id="{2261F97D-59F1-FB49-05BF-1767B4DBDD94}"/>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3" name="Text Placeholder 2">
            <a:extLst>
              <a:ext uri="{FF2B5EF4-FFF2-40B4-BE49-F238E27FC236}">
                <a16:creationId xmlns:a16="http://schemas.microsoft.com/office/drawing/2014/main" id="{A6D00B56-2496-141A-1A00-5A4F1904BF22}"/>
              </a:ext>
            </a:extLst>
          </p:cNvPr>
          <p:cNvSpPr>
            <a:spLocks noGrp="1"/>
          </p:cNvSpPr>
          <p:nvPr>
            <p:custDataLst>
              <p:tags r:id="rId6"/>
            </p:custDataLst>
          </p:nvPr>
        </p:nvSpPr>
        <p:spPr bwMode="auto">
          <a:xfrm>
            <a:off x="4052888" y="307975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Follow-on Discussion: CLR and BYOG</a:t>
            </a:r>
          </a:p>
        </p:txBody>
      </p:sp>
      <p:sp>
        <p:nvSpPr>
          <p:cNvPr id="15" name="Text Placeholder 2">
            <a:hlinkClick r:id="" action="ppaction://noaction"/>
            <a:extLst>
              <a:ext uri="{FF2B5EF4-FFF2-40B4-BE49-F238E27FC236}">
                <a16:creationId xmlns:a16="http://schemas.microsoft.com/office/drawing/2014/main" id="{68F1A5BE-416F-640C-0C15-645F1A5B409A}"/>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16" name="Text Placeholder 2">
            <a:hlinkClick r:id="" action="ppaction://noaction"/>
            <a:extLst>
              <a:ext uri="{FF2B5EF4-FFF2-40B4-BE49-F238E27FC236}">
                <a16:creationId xmlns:a16="http://schemas.microsoft.com/office/drawing/2014/main" id="{648A7A37-0EA2-9B20-9FDA-D2C0E711FF03}"/>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Frequently Asked Questions</a:t>
            </a:r>
          </a:p>
        </p:txBody>
      </p:sp>
      <p:sp>
        <p:nvSpPr>
          <p:cNvPr id="17" name="Text Placeholder 2">
            <a:hlinkClick r:id="" action="ppaction://noaction"/>
            <a:extLst>
              <a:ext uri="{FF2B5EF4-FFF2-40B4-BE49-F238E27FC236}">
                <a16:creationId xmlns:a16="http://schemas.microsoft.com/office/drawing/2014/main" id="{C4283E7F-1D8A-2153-AEAA-1E60F796D0E2}"/>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Other</a:t>
            </a:r>
          </a:p>
        </p:txBody>
      </p:sp>
      <p:sp>
        <p:nvSpPr>
          <p:cNvPr id="4" name="2. Slide Title">
            <a:extLst>
              <a:ext uri="{FF2B5EF4-FFF2-40B4-BE49-F238E27FC236}">
                <a16:creationId xmlns:a16="http://schemas.microsoft.com/office/drawing/2014/main" id="{5645BE6E-0465-56C8-D014-458A66E2DC9B}"/>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803128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95D7B-A599-9434-CCA2-E4E9EE598C0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E0E0A9BE-E43D-4F59-6D78-0A205B3C30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5" name="Object 6" hidden="1">
                        <a:extLst>
                          <a:ext uri="{FF2B5EF4-FFF2-40B4-BE49-F238E27FC236}">
                            <a16:creationId xmlns:a16="http://schemas.microsoft.com/office/drawing/2014/main" id="{E0E0A9BE-E43D-4F59-6D78-0A205B3C309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0E1216CF-E2E1-BBF5-ED36-1949C71B2C7B}"/>
              </a:ext>
            </a:extLst>
          </p:cNvPr>
          <p:cNvSpPr>
            <a:spLocks noGrp="1"/>
          </p:cNvSpPr>
          <p:nvPr>
            <p:ph type="title"/>
            <p:custDataLst>
              <p:tags r:id="rId3"/>
            </p:custDataLst>
          </p:nvPr>
        </p:nvSpPr>
        <p:spPr>
          <a:xfrm>
            <a:off x="536448" y="307466"/>
            <a:ext cx="9520988" cy="384721"/>
          </a:xfrm>
          <a:noFill/>
          <a:ln/>
          <a:extLst>
            <a:ext uri="{909E8E84-426E-40DD-AFC4-6F175D3DCCD1}">
              <a14:hiddenFill xmlns:a14="http://schemas.microsoft.com/office/drawing/2010/main">
                <a:solidFill>
                  <a:srgbClr val="FFFFFF"/>
                </a:solidFill>
              </a14:hiddenFill>
            </a:ext>
          </a:extLst>
        </p:spPr>
        <p:txBody>
          <a:bodyPr vert="horz"/>
          <a:lstStyle/>
          <a:p>
            <a:r>
              <a:rPr lang="en-NZ"/>
              <a:t>Process redesign survey insights summary</a:t>
            </a:r>
          </a:p>
        </p:txBody>
      </p:sp>
      <p:sp>
        <p:nvSpPr>
          <p:cNvPr id="62" name="TextBox 61">
            <a:extLst>
              <a:ext uri="{FF2B5EF4-FFF2-40B4-BE49-F238E27FC236}">
                <a16:creationId xmlns:a16="http://schemas.microsoft.com/office/drawing/2014/main" id="{E7174EA5-3299-27F9-6AAC-69AD9ACA646E}"/>
              </a:ext>
            </a:extLst>
          </p:cNvPr>
          <p:cNvSpPr txBox="1">
            <a:spLocks/>
          </p:cNvSpPr>
          <p:nvPr/>
        </p:nvSpPr>
        <p:spPr>
          <a:xfrm>
            <a:off x="536449" y="10731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CLR and BYOG</a:t>
            </a:r>
          </a:p>
        </p:txBody>
      </p:sp>
      <p:cxnSp>
        <p:nvCxnSpPr>
          <p:cNvPr id="66" name="LineBasicDefault 97">
            <a:extLst>
              <a:ext uri="{FF2B5EF4-FFF2-40B4-BE49-F238E27FC236}">
                <a16:creationId xmlns:a16="http://schemas.microsoft.com/office/drawing/2014/main" id="{2C464329-C71F-727F-0EA9-6EEF8C1E1E81}"/>
              </a:ext>
            </a:extLst>
          </p:cNvPr>
          <p:cNvCxnSpPr>
            <a:cxnSpLocks/>
          </p:cNvCxnSpPr>
          <p:nvPr>
            <p:custDataLst>
              <p:tags r:id="rId4"/>
            </p:custDataLst>
          </p:nvPr>
        </p:nvCxnSpPr>
        <p:spPr>
          <a:xfrm>
            <a:off x="1913883" y="1490981"/>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4E3A6FEF-9636-CDC3-EBF5-C7573E52BEBD}"/>
              </a:ext>
            </a:extLst>
          </p:cNvPr>
          <p:cNvGrpSpPr/>
          <p:nvPr/>
        </p:nvGrpSpPr>
        <p:grpSpPr>
          <a:xfrm>
            <a:off x="1913883" y="1529225"/>
            <a:ext cx="9703261" cy="369333"/>
            <a:chOff x="1913883" y="1543214"/>
            <a:chExt cx="9703261" cy="369333"/>
          </a:xfrm>
        </p:grpSpPr>
        <p:sp>
          <p:nvSpPr>
            <p:cNvPr id="56" name="TextBox 55">
              <a:extLst>
                <a:ext uri="{FF2B5EF4-FFF2-40B4-BE49-F238E27FC236}">
                  <a16:creationId xmlns:a16="http://schemas.microsoft.com/office/drawing/2014/main" id="{A8AC209C-96E5-CFCA-FD64-51F958FF3167}"/>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BYOG Self-Limiting Facility</a:t>
              </a:r>
              <a:endParaRPr lang="en-NZ" sz="1200" b="1">
                <a:solidFill>
                  <a:srgbClr val="000000"/>
                </a:solidFill>
                <a:sym typeface=""/>
              </a:endParaRPr>
            </a:p>
          </p:txBody>
        </p:sp>
        <p:sp>
          <p:nvSpPr>
            <p:cNvPr id="14" name="TrackerNumBlue 28">
              <a:extLst>
                <a:ext uri="{FF2B5EF4-FFF2-40B4-BE49-F238E27FC236}">
                  <a16:creationId xmlns:a16="http://schemas.microsoft.com/office/drawing/2014/main" id="{81815E73-F27F-4339-4BBF-3E8788093FB0}"/>
                </a:ext>
              </a:extLst>
            </p:cNvPr>
            <p:cNvSpPr/>
            <p:nvPr>
              <p:custDataLst>
                <p:tags r:id="rId14"/>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F2</a:t>
              </a:r>
            </a:p>
          </p:txBody>
        </p:sp>
        <p:sp>
          <p:nvSpPr>
            <p:cNvPr id="39" name="TextBox 38">
              <a:extLst>
                <a:ext uri="{FF2B5EF4-FFF2-40B4-BE49-F238E27FC236}">
                  <a16:creationId xmlns:a16="http://schemas.microsoft.com/office/drawing/2014/main" id="{E0A6D379-95FE-254B-809D-F284B7CC33D1}"/>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the BYOG self-limiting facility framework </a:t>
              </a:r>
              <a:r>
                <a:rPr lang="en-US" sz="1200"/>
                <a:t>as a workable interim solution until transmission upgrades are completed</a:t>
              </a:r>
              <a:endParaRPr lang="en-NZ" sz="1200">
                <a:solidFill>
                  <a:srgbClr val="000000"/>
                </a:solidFill>
                <a:sym typeface=""/>
              </a:endParaRPr>
            </a:p>
          </p:txBody>
        </p:sp>
      </p:grpSp>
      <p:grpSp>
        <p:nvGrpSpPr>
          <p:cNvPr id="57" name="Group 56">
            <a:extLst>
              <a:ext uri="{FF2B5EF4-FFF2-40B4-BE49-F238E27FC236}">
                <a16:creationId xmlns:a16="http://schemas.microsoft.com/office/drawing/2014/main" id="{8D6200BC-E3E1-8D9C-4253-176B70B421B0}"/>
              </a:ext>
            </a:extLst>
          </p:cNvPr>
          <p:cNvGrpSpPr/>
          <p:nvPr/>
        </p:nvGrpSpPr>
        <p:grpSpPr>
          <a:xfrm>
            <a:off x="1913883" y="1073130"/>
            <a:ext cx="9703261" cy="379607"/>
            <a:chOff x="1913883" y="1073130"/>
            <a:chExt cx="9703261" cy="379607"/>
          </a:xfrm>
        </p:grpSpPr>
        <p:sp>
          <p:nvSpPr>
            <p:cNvPr id="7" name="TextBox 6">
              <a:extLst>
                <a:ext uri="{FF2B5EF4-FFF2-40B4-BE49-F238E27FC236}">
                  <a16:creationId xmlns:a16="http://schemas.microsoft.com/office/drawing/2014/main" id="{451CC8A9-0989-4F40-0374-93A4BB2273A2}"/>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BYOG Configurations</a:t>
              </a:r>
              <a:endParaRPr lang="en-NZ" sz="1200" b="1">
                <a:solidFill>
                  <a:srgbClr val="000000"/>
                </a:solidFill>
                <a:sym typeface=""/>
              </a:endParaRPr>
            </a:p>
          </p:txBody>
        </p:sp>
        <p:sp>
          <p:nvSpPr>
            <p:cNvPr id="27" name="TrackerNumBlue 28">
              <a:extLst>
                <a:ext uri="{FF2B5EF4-FFF2-40B4-BE49-F238E27FC236}">
                  <a16:creationId xmlns:a16="http://schemas.microsoft.com/office/drawing/2014/main" id="{EC955E08-AD7E-B677-F81B-3BADEA6E3E1B}"/>
                </a:ext>
              </a:extLst>
            </p:cNvPr>
            <p:cNvSpPr/>
            <p:nvPr>
              <p:custDataLst>
                <p:tags r:id="rId13"/>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F1</a:t>
              </a:r>
            </a:p>
          </p:txBody>
        </p:sp>
        <p:sp>
          <p:nvSpPr>
            <p:cNvPr id="3" name="TextBox 2">
              <a:extLst>
                <a:ext uri="{FF2B5EF4-FFF2-40B4-BE49-F238E27FC236}">
                  <a16:creationId xmlns:a16="http://schemas.microsoft.com/office/drawing/2014/main" id="{0D754EFA-D134-7C46-7ABF-141EE97A5FA7}"/>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strongly prefer co-location models anchored by dispatchable thermal generation, </a:t>
              </a:r>
              <a:r>
                <a:rPr lang="en-US" sz="1200"/>
                <a:t>particularly when paired with storage</a:t>
              </a:r>
              <a:endParaRPr lang="en-NZ" sz="1200">
                <a:solidFill>
                  <a:srgbClr val="000000"/>
                </a:solidFill>
                <a:sym typeface=""/>
              </a:endParaRPr>
            </a:p>
          </p:txBody>
        </p:sp>
      </p:grpSp>
      <p:sp>
        <p:nvSpPr>
          <p:cNvPr id="21" name="TextBox 20">
            <a:extLst>
              <a:ext uri="{FF2B5EF4-FFF2-40B4-BE49-F238E27FC236}">
                <a16:creationId xmlns:a16="http://schemas.microsoft.com/office/drawing/2014/main" id="{939DA680-8799-4196-AC71-AC4FB13C57A5}"/>
              </a:ext>
            </a:extLst>
          </p:cNvPr>
          <p:cNvSpPr txBox="1"/>
          <p:nvPr/>
        </p:nvSpPr>
        <p:spPr>
          <a:xfrm>
            <a:off x="4376791" y="817102"/>
            <a:ext cx="692562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insights</a:t>
            </a:r>
            <a:endParaRPr lang="en-NZ" sz="1200" b="1">
              <a:solidFill>
                <a:srgbClr val="000000"/>
              </a:solidFill>
              <a:sym typeface=""/>
            </a:endParaRPr>
          </a:p>
        </p:txBody>
      </p:sp>
      <p:sp>
        <p:nvSpPr>
          <p:cNvPr id="22" name="TextBox 21">
            <a:extLst>
              <a:ext uri="{FF2B5EF4-FFF2-40B4-BE49-F238E27FC236}">
                <a16:creationId xmlns:a16="http://schemas.microsoft.com/office/drawing/2014/main" id="{9F11DF4D-D067-5208-B2D3-B65D96FFF3FB}"/>
              </a:ext>
            </a:extLst>
          </p:cNvPr>
          <p:cNvSpPr txBox="1">
            <a:spLocks/>
          </p:cNvSpPr>
          <p:nvPr/>
        </p:nvSpPr>
        <p:spPr>
          <a:xfrm>
            <a:off x="1913883" y="707885"/>
            <a:ext cx="2032275" cy="293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questions</a:t>
            </a:r>
            <a:endParaRPr lang="en-NZ" sz="1200" b="1">
              <a:solidFill>
                <a:srgbClr val="000000"/>
              </a:solidFill>
              <a:sym typeface=""/>
            </a:endParaRPr>
          </a:p>
        </p:txBody>
      </p:sp>
      <p:sp>
        <p:nvSpPr>
          <p:cNvPr id="23" name="TextBox 22">
            <a:extLst>
              <a:ext uri="{FF2B5EF4-FFF2-40B4-BE49-F238E27FC236}">
                <a16:creationId xmlns:a16="http://schemas.microsoft.com/office/drawing/2014/main" id="{C9CCD663-5852-C005-6F04-08FB3800B6DA}"/>
              </a:ext>
            </a:extLst>
          </p:cNvPr>
          <p:cNvSpPr txBox="1"/>
          <p:nvPr/>
        </p:nvSpPr>
        <p:spPr>
          <a:xfrm>
            <a:off x="536449" y="817102"/>
            <a:ext cx="7159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Module</a:t>
            </a:r>
            <a:endParaRPr lang="en-NZ" sz="1200" b="1">
              <a:solidFill>
                <a:srgbClr val="000000"/>
              </a:solidFill>
              <a:sym typeface=""/>
            </a:endParaRPr>
          </a:p>
        </p:txBody>
      </p:sp>
      <p:cxnSp>
        <p:nvCxnSpPr>
          <p:cNvPr id="28" name="LineBasicDefault 97">
            <a:extLst>
              <a:ext uri="{FF2B5EF4-FFF2-40B4-BE49-F238E27FC236}">
                <a16:creationId xmlns:a16="http://schemas.microsoft.com/office/drawing/2014/main" id="{C7664510-7B95-236F-38D3-587F6C79C624}"/>
              </a:ext>
            </a:extLst>
          </p:cNvPr>
          <p:cNvCxnSpPr>
            <a:cxnSpLocks/>
          </p:cNvCxnSpPr>
          <p:nvPr>
            <p:custDataLst>
              <p:tags r:id="rId5"/>
            </p:custDataLst>
          </p:nvPr>
        </p:nvCxnSpPr>
        <p:spPr>
          <a:xfrm>
            <a:off x="536449" y="10266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Default 97">
            <a:extLst>
              <a:ext uri="{FF2B5EF4-FFF2-40B4-BE49-F238E27FC236}">
                <a16:creationId xmlns:a16="http://schemas.microsoft.com/office/drawing/2014/main" id="{C3911AD6-2570-503E-5E4A-6598601B04C2}"/>
              </a:ext>
            </a:extLst>
          </p:cNvPr>
          <p:cNvCxnSpPr>
            <a:cxnSpLocks/>
          </p:cNvCxnSpPr>
          <p:nvPr>
            <p:custDataLst>
              <p:tags r:id="rId6"/>
            </p:custDataLst>
          </p:nvPr>
        </p:nvCxnSpPr>
        <p:spPr>
          <a:xfrm>
            <a:off x="1913883" y="1965548"/>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655EED8-B6B7-EC8C-3BA3-39A35E8E660B}"/>
              </a:ext>
            </a:extLst>
          </p:cNvPr>
          <p:cNvGrpSpPr/>
          <p:nvPr/>
        </p:nvGrpSpPr>
        <p:grpSpPr>
          <a:xfrm>
            <a:off x="1913883" y="2003792"/>
            <a:ext cx="9703261" cy="369332"/>
            <a:chOff x="1913883" y="1543214"/>
            <a:chExt cx="9703261" cy="369332"/>
          </a:xfrm>
        </p:grpSpPr>
        <p:sp>
          <p:nvSpPr>
            <p:cNvPr id="11" name="TextBox 10">
              <a:extLst>
                <a:ext uri="{FF2B5EF4-FFF2-40B4-BE49-F238E27FC236}">
                  <a16:creationId xmlns:a16="http://schemas.microsoft.com/office/drawing/2014/main" id="{4E41320A-647B-F209-154A-7657081A9C77}"/>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t>CLR as a bridge solution</a:t>
              </a:r>
              <a:endParaRPr lang="en-NZ" sz="1200" b="1">
                <a:solidFill>
                  <a:srgbClr val="000000"/>
                </a:solidFill>
                <a:sym typeface=""/>
              </a:endParaRPr>
            </a:p>
          </p:txBody>
        </p:sp>
        <p:sp>
          <p:nvSpPr>
            <p:cNvPr id="32" name="TrackerNumBlue 28">
              <a:extLst>
                <a:ext uri="{FF2B5EF4-FFF2-40B4-BE49-F238E27FC236}">
                  <a16:creationId xmlns:a16="http://schemas.microsoft.com/office/drawing/2014/main" id="{19E768C0-B48F-80BC-D666-B8CCE588046A}"/>
                </a:ext>
              </a:extLst>
            </p:cNvPr>
            <p:cNvSpPr/>
            <p:nvPr>
              <p:custDataLst>
                <p:tags r:id="rId12"/>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F3</a:t>
              </a:r>
            </a:p>
          </p:txBody>
        </p:sp>
        <p:sp>
          <p:nvSpPr>
            <p:cNvPr id="35" name="TextBox 34">
              <a:extLst>
                <a:ext uri="{FF2B5EF4-FFF2-40B4-BE49-F238E27FC236}">
                  <a16:creationId xmlns:a16="http://schemas.microsoft.com/office/drawing/2014/main" id="{3685DFDC-2B4F-D9AD-D909-2350487CAABA}"/>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leveraging CLR as a bridge solution </a:t>
              </a:r>
              <a:r>
                <a:rPr lang="en-US" sz="1200"/>
                <a:t>to access additional capacity while transmission upgrades are under development</a:t>
              </a:r>
              <a:endParaRPr lang="en-NZ" sz="1200">
                <a:solidFill>
                  <a:srgbClr val="000000"/>
                </a:solidFill>
                <a:sym typeface=""/>
              </a:endParaRPr>
            </a:p>
          </p:txBody>
        </p:sp>
      </p:grpSp>
      <p:cxnSp>
        <p:nvCxnSpPr>
          <p:cNvPr id="41" name="LineBasicDefault 97">
            <a:extLst>
              <a:ext uri="{FF2B5EF4-FFF2-40B4-BE49-F238E27FC236}">
                <a16:creationId xmlns:a16="http://schemas.microsoft.com/office/drawing/2014/main" id="{892BEB4A-E4A9-F6AF-11C0-0D0F46EA58D9}"/>
              </a:ext>
            </a:extLst>
          </p:cNvPr>
          <p:cNvCxnSpPr>
            <a:cxnSpLocks/>
          </p:cNvCxnSpPr>
          <p:nvPr>
            <p:custDataLst>
              <p:tags r:id="rId7"/>
            </p:custDataLst>
          </p:nvPr>
        </p:nvCxnSpPr>
        <p:spPr>
          <a:xfrm>
            <a:off x="1913883" y="2440115"/>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1C984145-8372-36BD-8ABB-53503519BE6D}"/>
              </a:ext>
            </a:extLst>
          </p:cNvPr>
          <p:cNvGrpSpPr/>
          <p:nvPr/>
        </p:nvGrpSpPr>
        <p:grpSpPr>
          <a:xfrm>
            <a:off x="1913883" y="2478359"/>
            <a:ext cx="9703261" cy="369332"/>
            <a:chOff x="1913883" y="1543214"/>
            <a:chExt cx="9703261" cy="369332"/>
          </a:xfrm>
        </p:grpSpPr>
        <p:sp>
          <p:nvSpPr>
            <p:cNvPr id="45" name="TextBox 44">
              <a:extLst>
                <a:ext uri="{FF2B5EF4-FFF2-40B4-BE49-F238E27FC236}">
                  <a16:creationId xmlns:a16="http://schemas.microsoft.com/office/drawing/2014/main" id="{DC2AD3D1-CA73-500D-55D1-621F1F6B9384}"/>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CLR concept expansion</a:t>
              </a:r>
              <a:endParaRPr lang="en-NZ" sz="1200" b="1">
                <a:solidFill>
                  <a:srgbClr val="000000"/>
                </a:solidFill>
                <a:sym typeface=""/>
              </a:endParaRPr>
            </a:p>
          </p:txBody>
        </p:sp>
        <p:sp>
          <p:nvSpPr>
            <p:cNvPr id="79" name="TrackerNumBlue 28">
              <a:extLst>
                <a:ext uri="{FF2B5EF4-FFF2-40B4-BE49-F238E27FC236}">
                  <a16:creationId xmlns:a16="http://schemas.microsoft.com/office/drawing/2014/main" id="{884249D3-898E-048B-2B58-22D079521638}"/>
                </a:ext>
              </a:extLst>
            </p:cNvPr>
            <p:cNvSpPr/>
            <p:nvPr>
              <p:custDataLst>
                <p:tags r:id="rId11"/>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F4</a:t>
              </a:r>
            </a:p>
          </p:txBody>
        </p:sp>
        <p:sp>
          <p:nvSpPr>
            <p:cNvPr id="80" name="TextBox 79">
              <a:extLst>
                <a:ext uri="{FF2B5EF4-FFF2-40B4-BE49-F238E27FC236}">
                  <a16:creationId xmlns:a16="http://schemas.microsoft.com/office/drawing/2014/main" id="{82D4DB2F-D794-2E22-FA8A-BF337A58DEA2}"/>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formalizing CLR within the BYOG framework</a:t>
              </a:r>
              <a:r>
                <a:rPr lang="en-US" sz="1200"/>
                <a:t>, signaling strong interest in maintaining operational flexibility within co-location models</a:t>
              </a:r>
              <a:endParaRPr lang="en-NZ" sz="1200">
                <a:solidFill>
                  <a:srgbClr val="000000"/>
                </a:solidFill>
                <a:sym typeface=""/>
              </a:endParaRPr>
            </a:p>
          </p:txBody>
        </p:sp>
      </p:grpSp>
      <p:cxnSp>
        <p:nvCxnSpPr>
          <p:cNvPr id="82" name="LineBasicDefault 97">
            <a:extLst>
              <a:ext uri="{FF2B5EF4-FFF2-40B4-BE49-F238E27FC236}">
                <a16:creationId xmlns:a16="http://schemas.microsoft.com/office/drawing/2014/main" id="{DD0FE466-CC17-B016-C53E-1559C094D171}"/>
              </a:ext>
            </a:extLst>
          </p:cNvPr>
          <p:cNvCxnSpPr>
            <a:cxnSpLocks/>
          </p:cNvCxnSpPr>
          <p:nvPr>
            <p:custDataLst>
              <p:tags r:id="rId8"/>
            </p:custDataLst>
          </p:nvPr>
        </p:nvCxnSpPr>
        <p:spPr>
          <a:xfrm>
            <a:off x="1913883" y="291753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41B2F149-5AE0-3106-23D2-6BC87A71ED11}"/>
              </a:ext>
            </a:extLst>
          </p:cNvPr>
          <p:cNvGrpSpPr/>
          <p:nvPr/>
        </p:nvGrpSpPr>
        <p:grpSpPr>
          <a:xfrm>
            <a:off x="1913883" y="2955778"/>
            <a:ext cx="9703261" cy="369333"/>
            <a:chOff x="1913883" y="1543214"/>
            <a:chExt cx="9703261" cy="369333"/>
          </a:xfrm>
        </p:grpSpPr>
        <p:sp>
          <p:nvSpPr>
            <p:cNvPr id="85" name="TextBox 84">
              <a:extLst>
                <a:ext uri="{FF2B5EF4-FFF2-40B4-BE49-F238E27FC236}">
                  <a16:creationId xmlns:a16="http://schemas.microsoft.com/office/drawing/2014/main" id="{9A869928-AFE8-CA84-7A9E-9DEE884FB9AA}"/>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Pre-registration of non-firm MW as CLR</a:t>
              </a:r>
              <a:endParaRPr lang="en-NZ" sz="1200" b="1">
                <a:solidFill>
                  <a:srgbClr val="000000"/>
                </a:solidFill>
                <a:sym typeface=""/>
              </a:endParaRPr>
            </a:p>
          </p:txBody>
        </p:sp>
        <p:sp>
          <p:nvSpPr>
            <p:cNvPr id="86" name="TrackerNumBlue 28">
              <a:extLst>
                <a:ext uri="{FF2B5EF4-FFF2-40B4-BE49-F238E27FC236}">
                  <a16:creationId xmlns:a16="http://schemas.microsoft.com/office/drawing/2014/main" id="{9CD5A72C-D1FF-2322-28EF-5F99A49714AB}"/>
                </a:ext>
              </a:extLst>
            </p:cNvPr>
            <p:cNvSpPr/>
            <p:nvPr>
              <p:custDataLst>
                <p:tags r:id="rId10"/>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F5</a:t>
              </a:r>
            </a:p>
          </p:txBody>
        </p:sp>
        <p:sp>
          <p:nvSpPr>
            <p:cNvPr id="87" name="TextBox 86">
              <a:extLst>
                <a:ext uri="{FF2B5EF4-FFF2-40B4-BE49-F238E27FC236}">
                  <a16:creationId xmlns:a16="http://schemas.microsoft.com/office/drawing/2014/main" id="{5D872E19-3761-8693-C418-7A7A44E3FE89}"/>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enabling pre-registration of non-firm MW as CLR</a:t>
              </a:r>
              <a:r>
                <a:rPr lang="en-US" sz="1200"/>
                <a:t>, reinforcing strong interest in flexible pathways to utilize capacity ahead of full firm availability</a:t>
              </a:r>
              <a:endParaRPr lang="en-NZ" sz="1200">
                <a:solidFill>
                  <a:srgbClr val="000000"/>
                </a:solidFill>
                <a:sym typeface=""/>
              </a:endParaRPr>
            </a:p>
          </p:txBody>
        </p:sp>
      </p:grpSp>
      <p:sp>
        <p:nvSpPr>
          <p:cNvPr id="105" name="TextBox 104">
            <a:extLst>
              <a:ext uri="{FF2B5EF4-FFF2-40B4-BE49-F238E27FC236}">
                <a16:creationId xmlns:a16="http://schemas.microsoft.com/office/drawing/2014/main" id="{E7D8C054-5E55-DCBA-4566-E5AC1F3291B8}"/>
              </a:ext>
            </a:extLst>
          </p:cNvPr>
          <p:cNvSpPr txBox="1"/>
          <p:nvPr>
            <p:custDataLst>
              <p:tags r:id="rId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custDataLst>
      <p:tags r:id="rId1"/>
    </p:custDataLst>
    <p:extLst>
      <p:ext uri="{BB962C8B-B14F-4D97-AF65-F5344CB8AC3E}">
        <p14:creationId xmlns:p14="http://schemas.microsoft.com/office/powerpoint/2010/main" val="2927637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C598-80B8-391B-DCBC-6C5644B5FCB9}"/>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7B671021-9ED2-1CF5-9082-48D029ABFF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2" imgW="404" imgH="405" progId="TCLayout.ActiveDocument.1">
                  <p:embed/>
                </p:oleObj>
              </mc:Choice>
              <mc:Fallback>
                <p:oleObj name="think-cell Slide" r:id="rId62" imgW="404" imgH="405" progId="TCLayout.ActiveDocument.1">
                  <p:embed/>
                  <p:pic>
                    <p:nvPicPr>
                      <p:cNvPr id="22" name="Object 2" hidden="1">
                        <a:extLst>
                          <a:ext uri="{FF2B5EF4-FFF2-40B4-BE49-F238E27FC236}">
                            <a16:creationId xmlns:a16="http://schemas.microsoft.com/office/drawing/2014/main" id="{7B671021-9ED2-1CF5-9082-48D029ABFFA2}"/>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662E2DF-4487-A3B5-A5D7-5ABFC81A12A0}"/>
              </a:ext>
            </a:extLst>
          </p:cNvPr>
          <p:cNvSpPr>
            <a:spLocks noGrp="1"/>
          </p:cNvSpPr>
          <p:nvPr>
            <p:ph type="title"/>
            <p:custDataLst>
              <p:tags r:id="rId2"/>
            </p:custDataLst>
          </p:nvPr>
        </p:nvSpPr>
        <p:spPr>
          <a:xfrm>
            <a:off x="554736" y="172212"/>
            <a:ext cx="6967728" cy="731520"/>
          </a:xfrm>
        </p:spPr>
        <p:txBody>
          <a:bodyPr vert="horz"/>
          <a:lstStyle/>
          <a:p>
            <a:r>
              <a:rPr lang="en-US"/>
              <a:t>CLR and BYOG: Configurations</a:t>
            </a:r>
          </a:p>
        </p:txBody>
      </p:sp>
      <p:cxnSp>
        <p:nvCxnSpPr>
          <p:cNvPr id="6" name="LineBasicStrong 6">
            <a:extLst>
              <a:ext uri="{FF2B5EF4-FFF2-40B4-BE49-F238E27FC236}">
                <a16:creationId xmlns:a16="http://schemas.microsoft.com/office/drawing/2014/main" id="{A29F2464-59F0-53DE-9CC3-4671B5A9C7F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CB6C1E-86A7-71BF-3D6E-F5755ECDEDAA}"/>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3B067A58-9B24-2ACD-205E-DC326B574CF8}"/>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B14A03B-325B-DB7A-847A-46FF978413D0}"/>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favor prioritizing Load + dispatchable thermal generation (71%)</a:t>
            </a:r>
            <a:r>
              <a:rPr lang="en-US" sz="1200"/>
              <a:t>, followed by Load + thermal + storage hybrid (52%) and other hybrid configurations (40%)</a:t>
            </a:r>
          </a:p>
          <a:p>
            <a:pPr marL="285750" indent="-285750">
              <a:buFont typeface="Arial" panose="020B0604020202020204" pitchFamily="34" charset="0"/>
              <a:buChar char="•"/>
            </a:pPr>
            <a:r>
              <a:rPr lang="en-US" sz="1200" b="1"/>
              <a:t>Overall stakeholder alignment: </a:t>
            </a:r>
            <a:r>
              <a:rPr lang="en-US" sz="1200"/>
              <a:t>“T(D)SPs,” “Large Load customers,” and “Generators” are aligned in prioritizing configurations that include dispatchable thermal resources</a:t>
            </a:r>
          </a:p>
          <a:p>
            <a:pPr marL="285750" indent="-285750">
              <a:buFont typeface="Arial" panose="020B0604020202020204" pitchFamily="34" charset="0"/>
              <a:buChar char="•"/>
            </a:pPr>
            <a:r>
              <a:rPr lang="en-US" sz="1200" b="1"/>
              <a:t>Other suggestions:</a:t>
            </a:r>
          </a:p>
          <a:p>
            <a:pPr marL="514350" lvl="1" indent="-285750">
              <a:buFont typeface="Arial" panose="020B0604020202020204" pitchFamily="34" charset="0"/>
              <a:buChar char="­"/>
            </a:pPr>
            <a:r>
              <a:rPr lang="en-US" sz="1200"/>
              <a:t>Preference for a technology-agnostic, non-discriminatory framework focused on reliability attributes rather than fuel type</a:t>
            </a:r>
          </a:p>
          <a:p>
            <a:pPr marL="514350" lvl="1" indent="-285750">
              <a:buFont typeface="Arial" panose="020B0604020202020204" pitchFamily="34" charset="0"/>
              <a:buChar char="­"/>
            </a:pPr>
            <a:r>
              <a:rPr lang="en-US" sz="1200"/>
              <a:t>Support for broader hybrid “energy campus” models, incl. combinations of renewables + storage + thermal, nuclear + storage, geothermal, and fast-deploying resources</a:t>
            </a:r>
          </a:p>
          <a:p>
            <a:pPr marL="514350" lvl="1" indent="-285750">
              <a:buFont typeface="Arial" panose="020B0604020202020204" pitchFamily="34" charset="0"/>
              <a:buChar char="­"/>
            </a:pPr>
            <a:r>
              <a:rPr lang="en-US" sz="1200"/>
              <a:t>Strong emphasis on integrated energy storage to enhance operational flexibility, manage ramping, and reduce grid withdrawals</a:t>
            </a:r>
          </a:p>
          <a:p>
            <a:pPr marL="514350" lvl="1" indent="-285750">
              <a:buFont typeface="Arial" panose="020B0604020202020204" pitchFamily="34" charset="0"/>
              <a:buChar char="­"/>
            </a:pPr>
            <a:r>
              <a:rPr lang="en-US" sz="1200"/>
              <a:t>Consideration of non-co-located resource arrangements and simplified CLR structures</a:t>
            </a:r>
          </a:p>
        </p:txBody>
      </p:sp>
      <p:graphicFrame>
        <p:nvGraphicFramePr>
          <p:cNvPr id="152" name="Chart 151">
            <a:extLst>
              <a:ext uri="{FF2B5EF4-FFF2-40B4-BE49-F238E27FC236}">
                <a16:creationId xmlns:a16="http://schemas.microsoft.com/office/drawing/2014/main" id="{6471AEFD-8A6D-AEC3-207E-BC2687F089E5}"/>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64"/>
          </a:graphicData>
        </a:graphic>
      </p:graphicFrame>
      <p:sp>
        <p:nvSpPr>
          <p:cNvPr id="20" name="Text Placeholder 4">
            <a:extLst>
              <a:ext uri="{FF2B5EF4-FFF2-40B4-BE49-F238E27FC236}">
                <a16:creationId xmlns:a16="http://schemas.microsoft.com/office/drawing/2014/main" id="{1C47A619-8ED9-EB5E-5810-52D8ED9F224B}"/>
              </a:ext>
            </a:extLst>
          </p:cNvPr>
          <p:cNvSpPr>
            <a:spLocks noGrp="1"/>
          </p:cNvSpPr>
          <p:nvPr>
            <p:custDataLst>
              <p:tags r:id="rId6"/>
            </p:custDataLst>
          </p:nvPr>
        </p:nvSpPr>
        <p:spPr bwMode="auto">
          <a:xfrm>
            <a:off x="1539875" y="5335588"/>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C36E26-A6B4-41D6-BAD5-1EA67D383233}" type="datetime'''Loa''''d'''' + re''n''ew''abl''e ''gen''''e''''rati''on '">
              <a:rPr lang="en-US" altLang="en-US" sz="1000" smtClean="0">
                <a:cs typeface="+mn-cs"/>
              </a:rPr>
              <a:pPr lvl="0" algn="ctr">
                <a:spcBef>
                  <a:spcPct val="0"/>
                </a:spcBef>
                <a:spcAft>
                  <a:spcPct val="0"/>
                </a:spcAft>
              </a:pPr>
              <a:t>Load + renewable generation </a:t>
            </a:fld>
            <a:endParaRPr lang="en-US" sz="1000">
              <a:cs typeface="+mn-cs"/>
            </a:endParaRPr>
          </a:p>
        </p:txBody>
      </p:sp>
      <p:sp>
        <p:nvSpPr>
          <p:cNvPr id="13" name="Text Placeholder 4">
            <a:extLst>
              <a:ext uri="{FF2B5EF4-FFF2-40B4-BE49-F238E27FC236}">
                <a16:creationId xmlns:a16="http://schemas.microsoft.com/office/drawing/2014/main" id="{5C11A15C-0D38-FEC8-4B79-8B8B0987A0A0}"/>
              </a:ext>
            </a:extLst>
          </p:cNvPr>
          <p:cNvSpPr>
            <a:spLocks noGrp="1"/>
          </p:cNvSpPr>
          <p:nvPr>
            <p:custDataLst>
              <p:tags r:id="rId7"/>
            </p:custDataLst>
          </p:nvPr>
        </p:nvSpPr>
        <p:spPr bwMode="auto">
          <a:xfrm>
            <a:off x="2303463" y="5335588"/>
            <a:ext cx="857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D4AA4D3-8DAA-4879-9F6C-A81E999FC009}" type="datetime'Loa''''d ''''''+ ''st''''''''''''''''o''r''''''''ag''''e'''">
              <a:rPr lang="en-US" altLang="en-US" sz="1000" smtClean="0">
                <a:cs typeface="+mn-cs"/>
              </a:rPr>
              <a:pPr lvl="0" algn="ctr">
                <a:spcBef>
                  <a:spcPct val="0"/>
                </a:spcBef>
                <a:spcAft>
                  <a:spcPct val="0"/>
                </a:spcAft>
              </a:pPr>
              <a:t>Load + storage</a:t>
            </a:fld>
            <a:endParaRPr lang="en-US" sz="1000">
              <a:cs typeface="+mn-cs"/>
            </a:endParaRPr>
          </a:p>
        </p:txBody>
      </p:sp>
      <p:sp>
        <p:nvSpPr>
          <p:cNvPr id="18" name="Text Placeholder 4">
            <a:extLst>
              <a:ext uri="{FF2B5EF4-FFF2-40B4-BE49-F238E27FC236}">
                <a16:creationId xmlns:a16="http://schemas.microsoft.com/office/drawing/2014/main" id="{8B220667-98AB-4C31-A38C-D2FCDA4A64A8}"/>
              </a:ext>
            </a:extLst>
          </p:cNvPr>
          <p:cNvSpPr>
            <a:spLocks noGrp="1"/>
          </p:cNvSpPr>
          <p:nvPr>
            <p:custDataLst>
              <p:tags r:id="rId8"/>
            </p:custDataLst>
          </p:nvPr>
        </p:nvSpPr>
        <p:spPr bwMode="auto">
          <a:xfrm>
            <a:off x="3178175" y="5335588"/>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5E960B-2198-499E-A274-C03DD672CBB2}" type="datetime'L''oad'' + re''ne''''w''ab''le +'' storag''e h''y''bri''''d '">
              <a:rPr lang="en-US" altLang="en-US" sz="1000" smtClean="0">
                <a:cs typeface="+mn-cs"/>
              </a:rPr>
              <a:pPr lvl="0" algn="ctr">
                <a:spcBef>
                  <a:spcPct val="0"/>
                </a:spcBef>
                <a:spcAft>
                  <a:spcPct val="0"/>
                </a:spcAft>
              </a:pPr>
              <a:t>Load + renewable + storage hybrid </a:t>
            </a:fld>
            <a:endParaRPr lang="en-US" sz="1000">
              <a:cs typeface="+mn-cs"/>
            </a:endParaRPr>
          </a:p>
        </p:txBody>
      </p:sp>
      <p:sp>
        <p:nvSpPr>
          <p:cNvPr id="24" name="Text Placeholder 4">
            <a:extLst>
              <a:ext uri="{FF2B5EF4-FFF2-40B4-BE49-F238E27FC236}">
                <a16:creationId xmlns:a16="http://schemas.microsoft.com/office/drawing/2014/main" id="{FBB8D25D-7E75-2647-E937-385C5070D1D6}"/>
              </a:ext>
            </a:extLst>
          </p:cNvPr>
          <p:cNvSpPr>
            <a:spLocks noGrp="1"/>
          </p:cNvSpPr>
          <p:nvPr>
            <p:custDataLst>
              <p:tags r:id="rId9"/>
            </p:custDataLst>
          </p:nvPr>
        </p:nvSpPr>
        <p:spPr bwMode="auto">
          <a:xfrm>
            <a:off x="4049713" y="5335588"/>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5D4D102-F2B4-44EB-B91B-120EF1B8F18F}" type="datetime'''''''''Load + th''''''ermal + ''st''''orag''''e hyb''ri''d '">
              <a:rPr lang="en-US" altLang="en-US" sz="1000" smtClean="0">
                <a:cs typeface="+mn-cs"/>
              </a:rPr>
              <a:pPr lvl="0" algn="ctr">
                <a:spcBef>
                  <a:spcPct val="0"/>
                </a:spcBef>
                <a:spcAft>
                  <a:spcPct val="0"/>
                </a:spcAft>
              </a:pPr>
              <a:t>Load + thermal + storage hybrid </a:t>
            </a:fld>
            <a:endParaRPr lang="en-US" sz="1000">
              <a:cs typeface="+mn-cs"/>
            </a:endParaRPr>
          </a:p>
        </p:txBody>
      </p:sp>
      <p:sp>
        <p:nvSpPr>
          <p:cNvPr id="31" name="Text Placeholder 4">
            <a:extLst>
              <a:ext uri="{FF2B5EF4-FFF2-40B4-BE49-F238E27FC236}">
                <a16:creationId xmlns:a16="http://schemas.microsoft.com/office/drawing/2014/main" id="{067E6CFE-CCD8-D824-43BF-66B409262156}"/>
              </a:ext>
            </a:extLst>
          </p:cNvPr>
          <p:cNvSpPr>
            <a:spLocks noGrp="1"/>
          </p:cNvSpPr>
          <p:nvPr>
            <p:custDataLst>
              <p:tags r:id="rId10"/>
            </p:custDataLst>
          </p:nvPr>
        </p:nvSpPr>
        <p:spPr bwMode="auto">
          <a:xfrm>
            <a:off x="4999038" y="5335588"/>
            <a:ext cx="692150"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172B31B-7D48-4D45-A8A7-007FC7A21FFA}" type="datetime'Generat''ion cap''aci''ty is greater ''''tha''n the l''o''ad'">
              <a:rPr lang="en-US" altLang="en-US" sz="1000" smtClean="0">
                <a:cs typeface="+mn-cs"/>
              </a:rPr>
              <a:pPr lvl="0" algn="ctr">
                <a:spcBef>
                  <a:spcPct val="0"/>
                </a:spcBef>
                <a:spcAft>
                  <a:spcPct val="0"/>
                </a:spcAft>
              </a:pPr>
              <a:t>Generation capacity is greater than the load</a:t>
            </a:fld>
            <a:endParaRPr lang="en-US" sz="1000">
              <a:cs typeface="+mn-cs"/>
            </a:endParaRPr>
          </a:p>
        </p:txBody>
      </p:sp>
      <p:sp>
        <p:nvSpPr>
          <p:cNvPr id="44" name="Text Placeholder 4">
            <a:extLst>
              <a:ext uri="{FF2B5EF4-FFF2-40B4-BE49-F238E27FC236}">
                <a16:creationId xmlns:a16="http://schemas.microsoft.com/office/drawing/2014/main" id="{6D71411A-73BC-D36B-E3B3-E1BA25A540CE}"/>
              </a:ext>
            </a:extLst>
          </p:cNvPr>
          <p:cNvSpPr>
            <a:spLocks noGrp="1"/>
          </p:cNvSpPr>
          <p:nvPr>
            <p:custDataLst>
              <p:tags r:id="rId11"/>
            </p:custDataLst>
          </p:nvPr>
        </p:nvSpPr>
        <p:spPr bwMode="auto">
          <a:xfrm>
            <a:off x="5808663" y="5335588"/>
            <a:ext cx="81756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878001-2CDA-4EBD-9052-BA758C3803E5}" type="datetime'Lo''ad is g''reater than ''the gen''''eration'' c''apa''city'">
              <a:rPr lang="en-US" altLang="en-US" sz="1000" smtClean="0">
                <a:cs typeface="+mn-cs"/>
              </a:rPr>
              <a:pPr lvl="0" algn="ctr">
                <a:spcBef>
                  <a:spcPct val="0"/>
                </a:spcBef>
                <a:spcAft>
                  <a:spcPct val="0"/>
                </a:spcAft>
              </a:pPr>
              <a:t>Load is greater than the generation capacity</a:t>
            </a:fld>
            <a:endParaRPr lang="en-US" sz="1000">
              <a:cs typeface="+mn-cs"/>
            </a:endParaRPr>
          </a:p>
        </p:txBody>
      </p:sp>
      <p:sp>
        <p:nvSpPr>
          <p:cNvPr id="45" name="Text Placeholder 4">
            <a:extLst>
              <a:ext uri="{FF2B5EF4-FFF2-40B4-BE49-F238E27FC236}">
                <a16:creationId xmlns:a16="http://schemas.microsoft.com/office/drawing/2014/main" id="{33477B03-064D-1348-8051-30E2CC1B9DD1}"/>
              </a:ext>
            </a:extLst>
          </p:cNvPr>
          <p:cNvSpPr>
            <a:spLocks noGrp="1"/>
          </p:cNvSpPr>
          <p:nvPr>
            <p:custDataLst>
              <p:tags r:id="rId12"/>
            </p:custDataLst>
          </p:nvPr>
        </p:nvSpPr>
        <p:spPr bwMode="auto">
          <a:xfrm>
            <a:off x="6923088" y="5335588"/>
            <a:ext cx="328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906BC0-28CA-4111-B9E0-EA712CA30569}" type="datetime'''O''''''''''''''''''''''''''''''''t''''''''''h''''''''''e''r'">
              <a:rPr lang="en-US" altLang="en-US" sz="1000" smtClean="0">
                <a:cs typeface="+mn-cs"/>
              </a:rPr>
              <a:pPr lvl="0" algn="ctr">
                <a:spcBef>
                  <a:spcPct val="0"/>
                </a:spcBef>
                <a:spcAft>
                  <a:spcPct val="0"/>
                </a:spcAft>
              </a:pPr>
              <a:t>Other</a:t>
            </a:fld>
            <a:endParaRPr lang="en-US" sz="1000">
              <a:cs typeface="+mn-cs"/>
            </a:endParaRPr>
          </a:p>
        </p:txBody>
      </p:sp>
      <p:sp>
        <p:nvSpPr>
          <p:cNvPr id="11" name="Text Placeholder 4">
            <a:extLst>
              <a:ext uri="{FF2B5EF4-FFF2-40B4-BE49-F238E27FC236}">
                <a16:creationId xmlns:a16="http://schemas.microsoft.com/office/drawing/2014/main" id="{E2CF76A1-5CBB-0796-E459-585298565E63}"/>
              </a:ext>
            </a:extLst>
          </p:cNvPr>
          <p:cNvSpPr>
            <a:spLocks noGrp="1"/>
          </p:cNvSpPr>
          <p:nvPr>
            <p:custDataLst>
              <p:tags r:id="rId13"/>
            </p:custDataLst>
          </p:nvPr>
        </p:nvSpPr>
        <p:spPr bwMode="gray">
          <a:xfrm>
            <a:off x="846138" y="2414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BEB82F-B85A-4012-977A-9F102CE2E36A}" type="datetime'''''''''7''''1''''''''%'''''''''''''''''''''''''''''''''''''''">
              <a:rPr lang="en-US" altLang="en-US" sz="1000" b="1" smtClean="0">
                <a:cs typeface="+mn-cs"/>
              </a:rPr>
              <a:pPr lvl="0" algn="ctr">
                <a:spcBef>
                  <a:spcPct val="0"/>
                </a:spcBef>
                <a:spcAft>
                  <a:spcPct val="0"/>
                </a:spcAft>
              </a:pPr>
              <a:t>71%</a:t>
            </a:fld>
            <a:endParaRPr lang="en-US" sz="1000" b="1">
              <a:cs typeface="+mn-cs"/>
            </a:endParaRPr>
          </a:p>
        </p:txBody>
      </p:sp>
      <p:sp>
        <p:nvSpPr>
          <p:cNvPr id="12" name="Text Placeholder 4">
            <a:extLst>
              <a:ext uri="{FF2B5EF4-FFF2-40B4-BE49-F238E27FC236}">
                <a16:creationId xmlns:a16="http://schemas.microsoft.com/office/drawing/2014/main" id="{AB550200-3E69-057A-ABF9-96BFC3166FC4}"/>
              </a:ext>
            </a:extLst>
          </p:cNvPr>
          <p:cNvSpPr>
            <a:spLocks noGrp="1"/>
          </p:cNvSpPr>
          <p:nvPr>
            <p:custDataLst>
              <p:tags r:id="rId14"/>
            </p:custDataLst>
          </p:nvPr>
        </p:nvSpPr>
        <p:spPr bwMode="gray">
          <a:xfrm>
            <a:off x="1717675" y="42354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AE3FDE8-4A69-42D0-AC5A-3D27EA4135CC}" type="datetime'''''''''''''''''2''''''''''3''''''''''''''''''''''%'''">
              <a:rPr lang="en-US" altLang="en-US" sz="1000" b="1" smtClean="0">
                <a:cs typeface="+mn-cs"/>
              </a:rPr>
              <a:pPr lvl="0" algn="ctr">
                <a:spcBef>
                  <a:spcPct val="0"/>
                </a:spcBef>
                <a:spcAft>
                  <a:spcPct val="0"/>
                </a:spcAft>
              </a:pPr>
              <a:t>23%</a:t>
            </a:fld>
            <a:endParaRPr lang="en-US" sz="1000" b="1">
              <a:cs typeface="+mn-cs"/>
            </a:endParaRPr>
          </a:p>
        </p:txBody>
      </p:sp>
      <p:sp>
        <p:nvSpPr>
          <p:cNvPr id="46" name="Text Placeholder 4">
            <a:extLst>
              <a:ext uri="{FF2B5EF4-FFF2-40B4-BE49-F238E27FC236}">
                <a16:creationId xmlns:a16="http://schemas.microsoft.com/office/drawing/2014/main" id="{2F261019-7E61-6A85-DD6D-050AC3A64A10}"/>
              </a:ext>
            </a:extLst>
          </p:cNvPr>
          <p:cNvSpPr>
            <a:spLocks noGrp="1"/>
          </p:cNvSpPr>
          <p:nvPr>
            <p:custDataLst>
              <p:tags r:id="rId15"/>
            </p:custDataLst>
          </p:nvPr>
        </p:nvSpPr>
        <p:spPr bwMode="gray">
          <a:xfrm>
            <a:off x="2589213" y="38258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55804D0-C0EA-4D49-AD24-353C8569B94B}" type="datetime'''''''''''''''''''3''''''''''''''''''''''4''''%'''''''''''''''">
              <a:rPr lang="en-US" altLang="en-US" sz="1000" b="1" smtClean="0">
                <a:cs typeface="+mn-cs"/>
              </a:rPr>
              <a:pPr lvl="0" algn="ctr">
                <a:spcBef>
                  <a:spcPct val="0"/>
                </a:spcBef>
                <a:spcAft>
                  <a:spcPct val="0"/>
                </a:spcAft>
              </a:pPr>
              <a:t>34%</a:t>
            </a:fld>
            <a:endParaRPr lang="en-US" sz="1000" b="1">
              <a:cs typeface="+mn-cs"/>
            </a:endParaRPr>
          </a:p>
        </p:txBody>
      </p:sp>
      <p:sp>
        <p:nvSpPr>
          <p:cNvPr id="52" name="Text Placeholder 4">
            <a:extLst>
              <a:ext uri="{FF2B5EF4-FFF2-40B4-BE49-F238E27FC236}">
                <a16:creationId xmlns:a16="http://schemas.microsoft.com/office/drawing/2014/main" id="{BDB8ADE6-11AB-9BEA-176B-59CCC1275230}"/>
              </a:ext>
            </a:extLst>
          </p:cNvPr>
          <p:cNvSpPr>
            <a:spLocks noGrp="1"/>
          </p:cNvSpPr>
          <p:nvPr>
            <p:custDataLst>
              <p:tags r:id="rId16"/>
            </p:custDataLst>
          </p:nvPr>
        </p:nvSpPr>
        <p:spPr bwMode="gray">
          <a:xfrm>
            <a:off x="3459163" y="4173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437722-2EEA-4BAA-B7C1-E70D1402B4E5}" type="datetime'''''''''''2''4''''''%'''''''''''''''''''">
              <a:rPr lang="en-US" altLang="en-US" sz="1000" b="1" smtClean="0">
                <a:cs typeface="+mn-cs"/>
              </a:rPr>
              <a:pPr lvl="0" algn="ctr">
                <a:spcBef>
                  <a:spcPct val="0"/>
                </a:spcBef>
                <a:spcAft>
                  <a:spcPct val="0"/>
                </a:spcAft>
              </a:pPr>
              <a:t>24%</a:t>
            </a:fld>
            <a:endParaRPr lang="en-US" sz="1000" b="1">
              <a:cs typeface="+mn-cs"/>
            </a:endParaRPr>
          </a:p>
        </p:txBody>
      </p:sp>
      <p:sp>
        <p:nvSpPr>
          <p:cNvPr id="58" name="Text Placeholder 4">
            <a:extLst>
              <a:ext uri="{FF2B5EF4-FFF2-40B4-BE49-F238E27FC236}">
                <a16:creationId xmlns:a16="http://schemas.microsoft.com/office/drawing/2014/main" id="{1223506D-9585-FE06-E339-3AF7C4BB72E6}"/>
              </a:ext>
            </a:extLst>
          </p:cNvPr>
          <p:cNvSpPr>
            <a:spLocks noGrp="1"/>
          </p:cNvSpPr>
          <p:nvPr>
            <p:custDataLst>
              <p:tags r:id="rId17"/>
            </p:custDataLst>
          </p:nvPr>
        </p:nvSpPr>
        <p:spPr bwMode="gray">
          <a:xfrm>
            <a:off x="4330700" y="31511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406F76F-A12A-43CE-B8D5-76F943D40D0C}" type="datetime'''''''52''''''''''''''''''''''''''''''''%'''''''''">
              <a:rPr lang="en-US" altLang="en-US" sz="1000" b="1" smtClean="0">
                <a:cs typeface="+mn-cs"/>
              </a:rPr>
              <a:pPr lvl="0" algn="ctr">
                <a:spcBef>
                  <a:spcPct val="0"/>
                </a:spcBef>
                <a:spcAft>
                  <a:spcPct val="0"/>
                </a:spcAft>
              </a:pPr>
              <a:t>52%</a:t>
            </a:fld>
            <a:endParaRPr lang="en-US" sz="1000" b="1">
              <a:cs typeface="+mn-cs"/>
            </a:endParaRPr>
          </a:p>
        </p:txBody>
      </p:sp>
      <p:sp>
        <p:nvSpPr>
          <p:cNvPr id="62" name="Text Placeholder 4">
            <a:extLst>
              <a:ext uri="{FF2B5EF4-FFF2-40B4-BE49-F238E27FC236}">
                <a16:creationId xmlns:a16="http://schemas.microsoft.com/office/drawing/2014/main" id="{5BAF0A6B-650D-624C-A133-DDBE4F56B5E6}"/>
              </a:ext>
            </a:extLst>
          </p:cNvPr>
          <p:cNvSpPr>
            <a:spLocks noGrp="1"/>
          </p:cNvSpPr>
          <p:nvPr>
            <p:custDataLst>
              <p:tags r:id="rId18"/>
            </p:custDataLst>
          </p:nvPr>
        </p:nvSpPr>
        <p:spPr bwMode="gray">
          <a:xfrm>
            <a:off x="5202238" y="38877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A913E0-2D40-4179-A8EF-12584846BC39}" type="datetime'''''3''''''2''''''''''''''''%'''">
              <a:rPr lang="en-US" altLang="en-US" sz="1000" b="1" smtClean="0">
                <a:cs typeface="+mn-cs"/>
              </a:rPr>
              <a:pPr lvl="0" algn="ctr">
                <a:spcBef>
                  <a:spcPct val="0"/>
                </a:spcBef>
                <a:spcAft>
                  <a:spcPct val="0"/>
                </a:spcAft>
              </a:pPr>
              <a:t>32%</a:t>
            </a:fld>
            <a:endParaRPr lang="en-US" sz="1000" b="1">
              <a:cs typeface="+mn-cs"/>
            </a:endParaRPr>
          </a:p>
        </p:txBody>
      </p:sp>
      <p:sp>
        <p:nvSpPr>
          <p:cNvPr id="66" name="Text Placeholder 4">
            <a:extLst>
              <a:ext uri="{FF2B5EF4-FFF2-40B4-BE49-F238E27FC236}">
                <a16:creationId xmlns:a16="http://schemas.microsoft.com/office/drawing/2014/main" id="{563BADBC-37F2-7323-9C01-99222AB09499}"/>
              </a:ext>
            </a:extLst>
          </p:cNvPr>
          <p:cNvSpPr>
            <a:spLocks noGrp="1"/>
          </p:cNvSpPr>
          <p:nvPr>
            <p:custDataLst>
              <p:tags r:id="rId19"/>
            </p:custDataLst>
          </p:nvPr>
        </p:nvSpPr>
        <p:spPr bwMode="gray">
          <a:xfrm>
            <a:off x="6073775" y="4562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A200D8-EDF5-4898-B5DD-4EB6EFE78917}" type="datetime'''1''''''''''''''''''5''''''%'''''''''''''''">
              <a:rPr lang="en-US" altLang="en-US" sz="1000" b="1" smtClean="0">
                <a:cs typeface="+mn-cs"/>
              </a:rPr>
              <a:pPr lvl="0" algn="ctr">
                <a:spcBef>
                  <a:spcPct val="0"/>
                </a:spcBef>
                <a:spcAft>
                  <a:spcPct val="0"/>
                </a:spcAft>
              </a:pPr>
              <a:t>15%</a:t>
            </a:fld>
            <a:endParaRPr lang="en-US" sz="1000" b="1">
              <a:cs typeface="+mn-cs"/>
            </a:endParaRPr>
          </a:p>
        </p:txBody>
      </p:sp>
      <p:sp>
        <p:nvSpPr>
          <p:cNvPr id="76" name="Text Placeholder 4">
            <a:extLst>
              <a:ext uri="{FF2B5EF4-FFF2-40B4-BE49-F238E27FC236}">
                <a16:creationId xmlns:a16="http://schemas.microsoft.com/office/drawing/2014/main" id="{6AC1A578-FC08-8B69-D825-DFA193ABE9A4}"/>
              </a:ext>
            </a:extLst>
          </p:cNvPr>
          <p:cNvSpPr>
            <a:spLocks noGrp="1"/>
          </p:cNvSpPr>
          <p:nvPr>
            <p:custDataLst>
              <p:tags r:id="rId20"/>
            </p:custDataLst>
          </p:nvPr>
        </p:nvSpPr>
        <p:spPr bwMode="gray">
          <a:xfrm>
            <a:off x="6943725" y="35814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362A4B-8C3C-4B05-9F38-BDCF256F4497}" type="datetime'''''''4''''''''''''''''''''''''''''''''''''0''''''''''''''%'''">
              <a:rPr lang="en-US" altLang="en-US" sz="1000" b="1" smtClean="0">
                <a:cs typeface="+mn-cs"/>
              </a:rPr>
              <a:pPr lvl="0" algn="ctr">
                <a:spcBef>
                  <a:spcPct val="0"/>
                </a:spcBef>
                <a:spcAft>
                  <a:spcPct val="0"/>
                </a:spcAft>
              </a:pPr>
              <a:t>40%</a:t>
            </a:fld>
            <a:endParaRPr lang="en-US" sz="1000" b="1">
              <a:cs typeface="+mn-cs"/>
            </a:endParaRPr>
          </a:p>
        </p:txBody>
      </p:sp>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1752599" y="4387850"/>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E838731-D5CD-4BA2-872E-E8AAFEEA73AE}"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99"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2624137" y="3987800"/>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C1DB58D-C518-4626-834F-8753DB26009F}"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100"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gray">
          <a:xfrm>
            <a:off x="3494087" y="4325938"/>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27A96A-F01B-46AF-83A4-F65957151CEB}"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3"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5237162" y="4878388"/>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FB1CC8-37DB-44C3-AD34-1E6CB62E4EEB}"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4"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6264274" y="5000625"/>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3D3A2A-72D1-4551-A976-C529B341B7AD}"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5"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6978649" y="3743325"/>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347A75-816C-454D-9C8B-8D8BFAB0E4C9}"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108"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846138" y="27924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886ADBB-8C03-46A8-8D1B-8FD1FBC7CA5C}" type="datetime'''''1''''''''5''''''''''''''''''''''''''''''%'''''''''''''">
              <a:rPr lang="en-US" altLang="en-US" sz="1000" smtClean="0">
                <a:solidFill>
                  <a:schemeClr val="tx2"/>
                </a:solidFill>
                <a:effectLst/>
                <a:cs typeface="+mn-cs"/>
              </a:rPr>
              <a:pPr lvl="0" algn="ctr">
                <a:spcBef>
                  <a:spcPct val="0"/>
                </a:spcBef>
                <a:spcAft>
                  <a:spcPct val="0"/>
                </a:spcAft>
              </a:pPr>
              <a:t>15%</a:t>
            </a:fld>
            <a:endParaRPr lang="en-US" sz="1000">
              <a:solidFill>
                <a:schemeClr val="tx2"/>
              </a:solidFill>
              <a:cs typeface="+mn-cs"/>
            </a:endParaRPr>
          </a:p>
        </p:txBody>
      </p:sp>
      <p:sp>
        <p:nvSpPr>
          <p:cNvPr id="109"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846138" y="3805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E766549-56DD-4590-AB29-18A0ABF827E5}" type="datetime'''''''''''3''9''''''%'''''''''''''''''''''''''''''''''''''''''">
              <a:rPr lang="en-US" altLang="en-US" sz="1000" smtClean="0">
                <a:cs typeface="+mn-cs"/>
              </a:rPr>
              <a:pPr lvl="0" algn="ctr">
                <a:spcBef>
                  <a:spcPct val="0"/>
                </a:spcBef>
                <a:spcAft>
                  <a:spcPct val="0"/>
                </a:spcAft>
              </a:pPr>
              <a:t>39%</a:t>
            </a:fld>
            <a:endParaRPr lang="en-US" sz="1000">
              <a:cs typeface="+mn-cs"/>
            </a:endParaRPr>
          </a:p>
        </p:txBody>
      </p:sp>
      <p:sp>
        <p:nvSpPr>
          <p:cNvPr id="110"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881063" y="4572000"/>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E0F0D0F-D0B9-4112-A98C-6DF7D9349CDD}" type="datetime'''''''''''''''''''''2''''''''''%'''''''''''''''">
              <a:rPr lang="en-US" altLang="en-US" sz="1000" smtClean="0">
                <a:solidFill>
                  <a:schemeClr val="tx2"/>
                </a:solidFill>
                <a:cs typeface="+mn-cs"/>
              </a:rPr>
              <a:pPr lvl="0" algn="ctr">
                <a:spcBef>
                  <a:spcPct val="0"/>
                </a:spcBef>
                <a:spcAft>
                  <a:spcPct val="0"/>
                </a:spcAft>
              </a:pPr>
              <a:t>2%</a:t>
            </a:fld>
            <a:endParaRPr lang="en-US" sz="1000">
              <a:solidFill>
                <a:schemeClr val="tx2"/>
              </a:solidFill>
              <a:cs typeface="+mn-cs"/>
            </a:endParaRPr>
          </a:p>
        </p:txBody>
      </p:sp>
      <p:sp>
        <p:nvSpPr>
          <p:cNvPr id="111" name="Text Placeholder 4">
            <a:extLst>
              <a:ext uri="{FF2B5EF4-FFF2-40B4-BE49-F238E27FC236}">
                <a16:creationId xmlns:a16="http://schemas.microsoft.com/office/drawing/2014/main" id="{4C1F3293-4EFE-461D-940D-7EE66BAE31C5}"/>
              </a:ext>
            </a:extLst>
          </p:cNvPr>
          <p:cNvSpPr>
            <a:spLocks noGrp="1"/>
          </p:cNvSpPr>
          <p:nvPr>
            <p:custDataLst>
              <p:tags r:id="rId30"/>
            </p:custDataLst>
          </p:nvPr>
        </p:nvSpPr>
        <p:spPr bwMode="gray">
          <a:xfrm>
            <a:off x="846138" y="49085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94D7275-5E82-46EB-9F64-BF37903524F0}" type="datetime'''1''''''''''''''''''''6''''''''''''''''''''''''''''''''''''%'">
              <a:rPr lang="en-US" altLang="en-US" sz="1000" smtClean="0">
                <a:effectLst/>
                <a:cs typeface="+mn-cs"/>
              </a:rPr>
              <a:pPr lvl="0" algn="ctr">
                <a:spcBef>
                  <a:spcPct val="0"/>
                </a:spcBef>
                <a:spcAft>
                  <a:spcPct val="0"/>
                </a:spcAft>
              </a:pPr>
              <a:t>16%</a:t>
            </a:fld>
            <a:endParaRPr lang="en-US" sz="1000">
              <a:cs typeface="+mn-cs"/>
            </a:endParaRPr>
          </a:p>
        </p:txBody>
      </p:sp>
      <p:sp>
        <p:nvSpPr>
          <p:cNvPr id="112"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1717675" y="4694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599F0D-A545-4E35-9984-8DAB7A7C4C8D}" type="datetime'''''''''''''''15''''''''''''''''%'''''''''''''''''">
              <a:rPr lang="en-US" altLang="en-US" sz="1000" smtClean="0">
                <a:effectLst/>
                <a:cs typeface="+mn-cs"/>
              </a:rPr>
              <a:pPr lvl="0" algn="ctr">
                <a:spcBef>
                  <a:spcPct val="0"/>
                </a:spcBef>
                <a:spcAft>
                  <a:spcPct val="0"/>
                </a:spcAft>
              </a:pPr>
              <a:t>15%</a:t>
            </a:fld>
            <a:endParaRPr lang="en-US" sz="1000">
              <a:cs typeface="+mn-cs"/>
            </a:endParaRPr>
          </a:p>
        </p:txBody>
      </p:sp>
      <p:sp>
        <p:nvSpPr>
          <p:cNvPr id="113" name="Text Placeholder 4">
            <a:extLst>
              <a:ext uri="{FF2B5EF4-FFF2-40B4-BE49-F238E27FC236}">
                <a16:creationId xmlns:a16="http://schemas.microsoft.com/office/drawing/2014/main" id="{4C1F3293-4EFE-461D-940D-7EE66BAE31C5}"/>
              </a:ext>
            </a:extLst>
          </p:cNvPr>
          <p:cNvSpPr>
            <a:spLocks noGrp="1"/>
          </p:cNvSpPr>
          <p:nvPr>
            <p:custDataLst>
              <p:tags r:id="rId32"/>
            </p:custDataLst>
          </p:nvPr>
        </p:nvSpPr>
        <p:spPr bwMode="gray">
          <a:xfrm>
            <a:off x="1752600" y="50927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1F9B2B-2FD0-48EF-9497-139905982663}" type="datetime'''''''''''''''''''''''''6''''''''''''''''%'''">
              <a:rPr lang="en-US" altLang="en-US" sz="1000" smtClean="0">
                <a:effectLst/>
                <a:cs typeface="+mn-cs"/>
              </a:rPr>
              <a:pPr lvl="0" algn="ctr">
                <a:spcBef>
                  <a:spcPct val="0"/>
                </a:spcBef>
                <a:spcAft>
                  <a:spcPct val="0"/>
                </a:spcAft>
              </a:pPr>
              <a:t>6%</a:t>
            </a:fld>
            <a:endParaRPr lang="en-US" sz="1000">
              <a:cs typeface="+mn-cs"/>
            </a:endParaRPr>
          </a:p>
        </p:txBody>
      </p:sp>
      <p:sp>
        <p:nvSpPr>
          <p:cNvPr id="114" name="Text Placeholder 4">
            <a:extLst>
              <a:ext uri="{FF2B5EF4-FFF2-40B4-BE49-F238E27FC236}">
                <a16:creationId xmlns:a16="http://schemas.microsoft.com/office/drawing/2014/main" id="{4C1F3293-4EFE-461D-940D-7EE66BAE31C5}"/>
              </a:ext>
            </a:extLst>
          </p:cNvPr>
          <p:cNvSpPr>
            <a:spLocks noGrp="1"/>
          </p:cNvSpPr>
          <p:nvPr>
            <p:custDataLst>
              <p:tags r:id="rId33"/>
            </p:custDataLst>
          </p:nvPr>
        </p:nvSpPr>
        <p:spPr bwMode="gray">
          <a:xfrm>
            <a:off x="2589213" y="44481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9DF85E-2F12-4987-AE6C-A3A30285F1DF}" type="datetime'''''2''''1''''''''''''''''%'''''''''''''''''''''''''''''''''">
              <a:rPr lang="en-US" altLang="en-US" sz="1000" smtClean="0">
                <a:cs typeface="+mn-cs"/>
              </a:rPr>
              <a:pPr lvl="0" algn="ctr">
                <a:spcBef>
                  <a:spcPct val="0"/>
                </a:spcBef>
                <a:spcAft>
                  <a:spcPct val="0"/>
                </a:spcAft>
              </a:pPr>
              <a:t>21%</a:t>
            </a:fld>
            <a:endParaRPr lang="en-US" sz="1000">
              <a:cs typeface="+mn-cs"/>
            </a:endParaRPr>
          </a:p>
        </p:txBody>
      </p:sp>
      <p:sp>
        <p:nvSpPr>
          <p:cNvPr id="115" name="Text Placeholder 4">
            <a:extLst>
              <a:ext uri="{FF2B5EF4-FFF2-40B4-BE49-F238E27FC236}">
                <a16:creationId xmlns:a16="http://schemas.microsoft.com/office/drawing/2014/main" id="{4C1F3293-4EFE-461D-940D-7EE66BAE31C5}"/>
              </a:ext>
            </a:extLst>
          </p:cNvPr>
          <p:cNvSpPr>
            <a:spLocks noGrp="1"/>
          </p:cNvSpPr>
          <p:nvPr>
            <p:custDataLst>
              <p:tags r:id="rId34"/>
            </p:custDataLst>
          </p:nvPr>
        </p:nvSpPr>
        <p:spPr bwMode="gray">
          <a:xfrm>
            <a:off x="2624138" y="4878388"/>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B8AEFF0-43A9-442C-A55B-93159DCC69D0}" type="datetime'''''''''''''''''''2''%'''''''''''''''''">
              <a:rPr lang="en-US" altLang="en-US" sz="1000" smtClean="0">
                <a:solidFill>
                  <a:schemeClr val="tx2"/>
                </a:solidFill>
                <a:cs typeface="+mn-cs"/>
              </a:rPr>
              <a:pPr lvl="0" algn="ctr">
                <a:spcBef>
                  <a:spcPct val="0"/>
                </a:spcBef>
                <a:spcAft>
                  <a:spcPct val="0"/>
                </a:spcAft>
              </a:pPr>
              <a:t>2%</a:t>
            </a:fld>
            <a:endParaRPr lang="en-US" sz="1000">
              <a:solidFill>
                <a:schemeClr val="tx2"/>
              </a:solidFill>
              <a:cs typeface="+mn-cs"/>
            </a:endParaRPr>
          </a:p>
        </p:txBody>
      </p:sp>
      <p:sp>
        <p:nvSpPr>
          <p:cNvPr id="116" name="Text Placeholder 4">
            <a:extLst>
              <a:ext uri="{FF2B5EF4-FFF2-40B4-BE49-F238E27FC236}">
                <a16:creationId xmlns:a16="http://schemas.microsoft.com/office/drawing/2014/main" id="{4C1F3293-4EFE-461D-940D-7EE66BAE31C5}"/>
              </a:ext>
            </a:extLst>
          </p:cNvPr>
          <p:cNvSpPr>
            <a:spLocks noGrp="1"/>
          </p:cNvSpPr>
          <p:nvPr>
            <p:custDataLst>
              <p:tags r:id="rId35"/>
            </p:custDataLst>
          </p:nvPr>
        </p:nvSpPr>
        <p:spPr bwMode="gray">
          <a:xfrm>
            <a:off x="2624138" y="50625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4FB5D81-248F-4558-898E-4F0AAEA88DEF}" type="datetime'''''''''''''''''''8''''''%'''''''''">
              <a:rPr lang="en-US" altLang="en-US" sz="1000" smtClean="0">
                <a:effectLst/>
                <a:cs typeface="+mn-cs"/>
              </a:rPr>
              <a:pPr lvl="0" algn="ctr">
                <a:spcBef>
                  <a:spcPct val="0"/>
                </a:spcBef>
                <a:spcAft>
                  <a:spcPct val="0"/>
                </a:spcAft>
              </a:pPr>
              <a:t>8%</a:t>
            </a:fld>
            <a:endParaRPr lang="en-US" sz="1000">
              <a:cs typeface="+mn-cs"/>
            </a:endParaRPr>
          </a:p>
        </p:txBody>
      </p:sp>
      <p:sp>
        <p:nvSpPr>
          <p:cNvPr id="117" name="Text Placeholder 4">
            <a:extLst>
              <a:ext uri="{FF2B5EF4-FFF2-40B4-BE49-F238E27FC236}">
                <a16:creationId xmlns:a16="http://schemas.microsoft.com/office/drawing/2014/main" id="{4C1F3293-4EFE-461D-940D-7EE66BAE31C5}"/>
              </a:ext>
            </a:extLst>
          </p:cNvPr>
          <p:cNvSpPr>
            <a:spLocks noGrp="1"/>
          </p:cNvSpPr>
          <p:nvPr>
            <p:custDataLst>
              <p:tags r:id="rId36"/>
            </p:custDataLst>
          </p:nvPr>
        </p:nvSpPr>
        <p:spPr bwMode="gray">
          <a:xfrm>
            <a:off x="3459163" y="46640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A7E727-546A-4B71-B598-DF16C8425E27}" type="datetime'''''''''''''''''1''''''''''''6''''''''''%'''''''''''''''''''''">
              <a:rPr lang="en-US" altLang="en-US" sz="1000" smtClean="0">
                <a:cs typeface="+mn-cs"/>
              </a:rPr>
              <a:pPr lvl="0" algn="ctr">
                <a:spcBef>
                  <a:spcPct val="0"/>
                </a:spcBef>
                <a:spcAft>
                  <a:spcPct val="0"/>
                </a:spcAft>
              </a:pPr>
              <a:t>16%</a:t>
            </a:fld>
            <a:endParaRPr lang="en-US" sz="1000">
              <a:cs typeface="+mn-cs"/>
            </a:endParaRPr>
          </a:p>
        </p:txBody>
      </p:sp>
      <p:sp>
        <p:nvSpPr>
          <p:cNvPr id="118" name="Text Placeholder 4">
            <a:extLst>
              <a:ext uri="{FF2B5EF4-FFF2-40B4-BE49-F238E27FC236}">
                <a16:creationId xmlns:a16="http://schemas.microsoft.com/office/drawing/2014/main" id="{4C1F3293-4EFE-461D-940D-7EE66BAE31C5}"/>
              </a:ext>
            </a:extLst>
          </p:cNvPr>
          <p:cNvSpPr>
            <a:spLocks noGrp="1"/>
          </p:cNvSpPr>
          <p:nvPr>
            <p:custDataLst>
              <p:tags r:id="rId37"/>
            </p:custDataLst>
          </p:nvPr>
        </p:nvSpPr>
        <p:spPr bwMode="gray">
          <a:xfrm>
            <a:off x="3494088" y="50927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E062DF-341F-4F52-A503-52E5745A6A0D}" type="datetime'''''''''6''''''''''''''''''''''''''''''''%'''">
              <a:rPr lang="en-US" altLang="en-US" sz="1000" smtClean="0">
                <a:effectLst/>
                <a:cs typeface="+mn-cs"/>
              </a:rPr>
              <a:pPr lvl="0" algn="ctr">
                <a:spcBef>
                  <a:spcPct val="0"/>
                </a:spcBef>
                <a:spcAft>
                  <a:spcPct val="0"/>
                </a:spcAft>
              </a:pPr>
              <a:t>6%</a:t>
            </a:fld>
            <a:endParaRPr lang="en-US" sz="1000">
              <a:cs typeface="+mn-cs"/>
            </a:endParaRPr>
          </a:p>
        </p:txBody>
      </p:sp>
      <p:sp>
        <p:nvSpPr>
          <p:cNvPr id="119" name="Text Placeholder 4">
            <a:extLst>
              <a:ext uri="{FF2B5EF4-FFF2-40B4-BE49-F238E27FC236}">
                <a16:creationId xmlns:a16="http://schemas.microsoft.com/office/drawing/2014/main" id="{4C1F3293-4EFE-461D-940D-7EE66BAE31C5}"/>
              </a:ext>
            </a:extLst>
          </p:cNvPr>
          <p:cNvSpPr>
            <a:spLocks noGrp="1"/>
          </p:cNvSpPr>
          <p:nvPr>
            <p:custDataLst>
              <p:tags r:id="rId38"/>
            </p:custDataLst>
          </p:nvPr>
        </p:nvSpPr>
        <p:spPr bwMode="gray">
          <a:xfrm>
            <a:off x="4330700" y="34369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A56874-AFD8-4857-867E-0EE1A87C62A7}" type="datetime'''''''''''''''''''''''''''''''10''''''%'''''''''">
              <a:rPr lang="en-US" altLang="en-US" sz="1000" smtClean="0">
                <a:solidFill>
                  <a:schemeClr val="tx2"/>
                </a:solidFill>
                <a:effectLst/>
                <a:cs typeface="+mn-cs"/>
              </a:rPr>
              <a:pPr lvl="0" algn="ctr">
                <a:spcBef>
                  <a:spcPct val="0"/>
                </a:spcBef>
                <a:spcAft>
                  <a:spcPct val="0"/>
                </a:spcAft>
              </a:pPr>
              <a:t>10%</a:t>
            </a:fld>
            <a:endParaRPr lang="en-US" sz="1000">
              <a:solidFill>
                <a:schemeClr val="tx2"/>
              </a:solidFill>
              <a:cs typeface="+mn-cs"/>
            </a:endParaRPr>
          </a:p>
        </p:txBody>
      </p:sp>
      <p:sp>
        <p:nvSpPr>
          <p:cNvPr id="17" name="Text Placeholder 4">
            <a:extLst>
              <a:ext uri="{FF2B5EF4-FFF2-40B4-BE49-F238E27FC236}">
                <a16:creationId xmlns:a16="http://schemas.microsoft.com/office/drawing/2014/main" id="{748AE816-EA50-E339-C68E-BCCAE7564D76}"/>
              </a:ext>
            </a:extLst>
          </p:cNvPr>
          <p:cNvSpPr>
            <a:spLocks noGrp="1"/>
          </p:cNvSpPr>
          <p:nvPr>
            <p:custDataLst>
              <p:tags r:id="rId39"/>
            </p:custDataLst>
          </p:nvPr>
        </p:nvSpPr>
        <p:spPr bwMode="auto">
          <a:xfrm>
            <a:off x="628650" y="5335588"/>
            <a:ext cx="720725"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C66322-51A6-467E-A35E-F849778A8B3F}" type="datetime'L''oad'' + dispatchable ''t''he''r''mal'' ''gene''ra''ti''on '">
              <a:rPr lang="en-US" altLang="en-US" sz="1000" smtClean="0">
                <a:cs typeface="+mn-cs"/>
              </a:rPr>
              <a:pPr lvl="0" algn="ctr">
                <a:spcBef>
                  <a:spcPct val="0"/>
                </a:spcBef>
                <a:spcAft>
                  <a:spcPct val="0"/>
                </a:spcAft>
              </a:pPr>
              <a:t>Load + dispatchable thermal generation </a:t>
            </a:fld>
            <a:endParaRPr lang="en-US" sz="1000">
              <a:cs typeface="+mn-cs"/>
            </a:endParaRPr>
          </a:p>
        </p:txBody>
      </p:sp>
      <p:sp>
        <p:nvSpPr>
          <p:cNvPr id="121" name="Text Placeholder 4">
            <a:extLst>
              <a:ext uri="{FF2B5EF4-FFF2-40B4-BE49-F238E27FC236}">
                <a16:creationId xmlns:a16="http://schemas.microsoft.com/office/drawing/2014/main" id="{4C1F3293-4EFE-461D-940D-7EE66BAE31C5}"/>
              </a:ext>
            </a:extLst>
          </p:cNvPr>
          <p:cNvSpPr>
            <a:spLocks noGrp="1"/>
          </p:cNvSpPr>
          <p:nvPr>
            <p:custDataLst>
              <p:tags r:id="rId40"/>
            </p:custDataLst>
          </p:nvPr>
        </p:nvSpPr>
        <p:spPr bwMode="gray">
          <a:xfrm>
            <a:off x="4330700" y="49704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C1AC5F-C807-43DC-971E-8817B2813C53}" type="datetime'''''''''''''''1''''''''''3''''''''''''%'''''''''''''''''''">
              <a:rPr lang="en-US" altLang="en-US" sz="1000" smtClean="0">
                <a:effectLst/>
                <a:cs typeface="+mn-cs"/>
              </a:rPr>
              <a:pPr lvl="0" algn="ctr">
                <a:spcBef>
                  <a:spcPct val="0"/>
                </a:spcBef>
                <a:spcAft>
                  <a:spcPct val="0"/>
                </a:spcAft>
              </a:pPr>
              <a:t>13%</a:t>
            </a:fld>
            <a:endParaRPr lang="en-US" sz="1000">
              <a:cs typeface="+mn-cs"/>
            </a:endParaRPr>
          </a:p>
        </p:txBody>
      </p:sp>
      <p:sp>
        <p:nvSpPr>
          <p:cNvPr id="122" name="Text Placeholder 4">
            <a:extLst>
              <a:ext uri="{FF2B5EF4-FFF2-40B4-BE49-F238E27FC236}">
                <a16:creationId xmlns:a16="http://schemas.microsoft.com/office/drawing/2014/main" id="{4C1F3293-4EFE-461D-940D-7EE66BAE31C5}"/>
              </a:ext>
            </a:extLst>
          </p:cNvPr>
          <p:cNvSpPr>
            <a:spLocks noGrp="1"/>
          </p:cNvSpPr>
          <p:nvPr>
            <p:custDataLst>
              <p:tags r:id="rId41"/>
            </p:custDataLst>
          </p:nvPr>
        </p:nvSpPr>
        <p:spPr bwMode="gray">
          <a:xfrm>
            <a:off x="5237163" y="411162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138F974-2AB1-44A0-9F0F-EBB6BA1C48BD}" type="datetime'''6''''''''%'''''''''''''''''''''''''''''''''''">
              <a:rPr lang="en-US" altLang="en-US" sz="1000" smtClean="0">
                <a:solidFill>
                  <a:schemeClr val="tx2"/>
                </a:solidFill>
                <a:effectLst/>
                <a:cs typeface="+mn-cs"/>
              </a:rPr>
              <a:pPr lvl="0" algn="ctr">
                <a:spcBef>
                  <a:spcPct val="0"/>
                </a:spcBef>
                <a:spcAft>
                  <a:spcPct val="0"/>
                </a:spcAft>
              </a:pPr>
              <a:t>6%</a:t>
            </a:fld>
            <a:endParaRPr lang="en-US" sz="1000">
              <a:solidFill>
                <a:schemeClr val="tx2"/>
              </a:solidFill>
              <a:cs typeface="+mn-cs"/>
            </a:endParaRPr>
          </a:p>
        </p:txBody>
      </p:sp>
      <p:sp>
        <p:nvSpPr>
          <p:cNvPr id="123" name="Text Placeholder 4">
            <a:extLst>
              <a:ext uri="{FF2B5EF4-FFF2-40B4-BE49-F238E27FC236}">
                <a16:creationId xmlns:a16="http://schemas.microsoft.com/office/drawing/2014/main" id="{4C1F3293-4EFE-461D-940D-7EE66BAE31C5}"/>
              </a:ext>
            </a:extLst>
          </p:cNvPr>
          <p:cNvSpPr>
            <a:spLocks noGrp="1"/>
          </p:cNvSpPr>
          <p:nvPr>
            <p:custDataLst>
              <p:tags r:id="rId42"/>
            </p:custDataLst>
          </p:nvPr>
        </p:nvSpPr>
        <p:spPr bwMode="gray">
          <a:xfrm>
            <a:off x="5202238" y="45402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859970-2624-4254-91A0-3FA840FB032D}" type="datetime'''''''1''''''''6''''''''''''''%'''''''''">
              <a:rPr lang="en-US" altLang="en-US" sz="1000" smtClean="0">
                <a:cs typeface="+mn-cs"/>
              </a:rPr>
              <a:pPr lvl="0" algn="ctr">
                <a:spcBef>
                  <a:spcPct val="0"/>
                </a:spcBef>
                <a:spcAft>
                  <a:spcPct val="0"/>
                </a:spcAft>
              </a:pPr>
              <a:t>16%</a:t>
            </a:fld>
            <a:endParaRPr lang="en-US" sz="1000">
              <a:cs typeface="+mn-cs"/>
            </a:endParaRPr>
          </a:p>
        </p:txBody>
      </p:sp>
      <p:sp>
        <p:nvSpPr>
          <p:cNvPr id="124" name="Text Placeholder 4">
            <a:extLst>
              <a:ext uri="{FF2B5EF4-FFF2-40B4-BE49-F238E27FC236}">
                <a16:creationId xmlns:a16="http://schemas.microsoft.com/office/drawing/2014/main" id="{4C1F3293-4EFE-461D-940D-7EE66BAE31C5}"/>
              </a:ext>
            </a:extLst>
          </p:cNvPr>
          <p:cNvSpPr>
            <a:spLocks noGrp="1"/>
          </p:cNvSpPr>
          <p:nvPr>
            <p:custDataLst>
              <p:tags r:id="rId43"/>
            </p:custDataLst>
          </p:nvPr>
        </p:nvSpPr>
        <p:spPr bwMode="gray">
          <a:xfrm>
            <a:off x="5237163" y="50625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96231CD-C2C1-4B97-A2D8-5379F511F4BD}" type="datetime'''''''''''''''''''8''''%'''''''''''''''''''''''''''">
              <a:rPr lang="en-US" altLang="en-US" sz="1000" smtClean="0">
                <a:effectLst/>
                <a:cs typeface="+mn-cs"/>
              </a:rPr>
              <a:pPr lvl="0" algn="ctr">
                <a:spcBef>
                  <a:spcPct val="0"/>
                </a:spcBef>
                <a:spcAft>
                  <a:spcPct val="0"/>
                </a:spcAft>
              </a:pPr>
              <a:t>8%</a:t>
            </a:fld>
            <a:endParaRPr lang="en-US" sz="1000">
              <a:cs typeface="+mn-cs"/>
            </a:endParaRPr>
          </a:p>
        </p:txBody>
      </p:sp>
      <p:sp>
        <p:nvSpPr>
          <p:cNvPr id="120" name="Text Placeholder 4">
            <a:extLst>
              <a:ext uri="{FF2B5EF4-FFF2-40B4-BE49-F238E27FC236}">
                <a16:creationId xmlns:a16="http://schemas.microsoft.com/office/drawing/2014/main" id="{4C1F3293-4EFE-461D-940D-7EE66BAE31C5}"/>
              </a:ext>
            </a:extLst>
          </p:cNvPr>
          <p:cNvSpPr>
            <a:spLocks noGrp="1"/>
          </p:cNvSpPr>
          <p:nvPr>
            <p:custDataLst>
              <p:tags r:id="rId44"/>
            </p:custDataLst>
          </p:nvPr>
        </p:nvSpPr>
        <p:spPr bwMode="gray">
          <a:xfrm>
            <a:off x="4330700" y="4173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A86116E-C8A8-4C46-9212-F23234A0026C}" type="datetime'''''2''''''''''''''''''''''''9''%'''''''''''''''''">
              <a:rPr lang="en-US" altLang="en-US" sz="1000" smtClean="0">
                <a:cs typeface="+mn-cs"/>
              </a:rPr>
              <a:pPr lvl="0" algn="ctr">
                <a:spcBef>
                  <a:spcPct val="0"/>
                </a:spcBef>
                <a:spcAft>
                  <a:spcPct val="0"/>
                </a:spcAft>
              </a:pPr>
              <a:t>29%</a:t>
            </a:fld>
            <a:endParaRPr lang="en-US" sz="1000">
              <a:cs typeface="+mn-cs"/>
            </a:endParaRPr>
          </a:p>
        </p:txBody>
      </p:sp>
      <p:sp>
        <p:nvSpPr>
          <p:cNvPr id="126" name="Text Placeholder 4">
            <a:extLst>
              <a:ext uri="{FF2B5EF4-FFF2-40B4-BE49-F238E27FC236}">
                <a16:creationId xmlns:a16="http://schemas.microsoft.com/office/drawing/2014/main" id="{4C1F3293-4EFE-461D-940D-7EE66BAE31C5}"/>
              </a:ext>
            </a:extLst>
          </p:cNvPr>
          <p:cNvSpPr>
            <a:spLocks noGrp="1"/>
          </p:cNvSpPr>
          <p:nvPr>
            <p:custDataLst>
              <p:tags r:id="rId45"/>
            </p:custDataLst>
          </p:nvPr>
        </p:nvSpPr>
        <p:spPr bwMode="gray">
          <a:xfrm>
            <a:off x="5953125" y="51244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837697D-F86D-4761-9375-08834491BC1F}" type="datetime'''''''''''''5%'''''''''''''''''''''''">
              <a:rPr lang="en-US" altLang="en-US" sz="1000" smtClean="0">
                <a:effectLst/>
                <a:cs typeface="+mn-cs"/>
              </a:rPr>
              <a:pPr lvl="0" algn="ctr">
                <a:spcBef>
                  <a:spcPct val="0"/>
                </a:spcBef>
                <a:spcAft>
                  <a:spcPct val="0"/>
                </a:spcAft>
              </a:pPr>
              <a:t>5%</a:t>
            </a:fld>
            <a:endParaRPr lang="en-US" sz="1000">
              <a:cs typeface="+mn-cs"/>
            </a:endParaRPr>
          </a:p>
        </p:txBody>
      </p:sp>
      <p:sp>
        <p:nvSpPr>
          <p:cNvPr id="136" name="Text Placeholder 4">
            <a:extLst>
              <a:ext uri="{FF2B5EF4-FFF2-40B4-BE49-F238E27FC236}">
                <a16:creationId xmlns:a16="http://schemas.microsoft.com/office/drawing/2014/main" id="{4C1F3293-4EFE-461D-940D-7EE66BAE31C5}"/>
              </a:ext>
            </a:extLst>
          </p:cNvPr>
          <p:cNvSpPr>
            <a:spLocks noGrp="1"/>
          </p:cNvSpPr>
          <p:nvPr>
            <p:custDataLst>
              <p:tags r:id="rId46"/>
            </p:custDataLst>
          </p:nvPr>
        </p:nvSpPr>
        <p:spPr bwMode="gray">
          <a:xfrm>
            <a:off x="6943725" y="42037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37F4DB-5B78-4050-AF30-504911A056D1}" type="datetime'''''''2''''''''''''''''''''''''''''''''''''''1''''''''%'''">
              <a:rPr lang="en-US" altLang="en-US" sz="1000" smtClean="0">
                <a:cs typeface="+mn-cs"/>
              </a:rPr>
              <a:pPr lvl="0" algn="ctr">
                <a:spcBef>
                  <a:spcPct val="0"/>
                </a:spcBef>
                <a:spcAft>
                  <a:spcPct val="0"/>
                </a:spcAft>
              </a:pPr>
              <a:t>21%</a:t>
            </a:fld>
            <a:endParaRPr lang="en-US" sz="1000">
              <a:cs typeface="+mn-cs"/>
            </a:endParaRPr>
          </a:p>
        </p:txBody>
      </p:sp>
      <p:sp>
        <p:nvSpPr>
          <p:cNvPr id="137" name="Text Placeholder 4">
            <a:extLst>
              <a:ext uri="{FF2B5EF4-FFF2-40B4-BE49-F238E27FC236}">
                <a16:creationId xmlns:a16="http://schemas.microsoft.com/office/drawing/2014/main" id="{4C1F3293-4EFE-461D-940D-7EE66BAE31C5}"/>
              </a:ext>
            </a:extLst>
          </p:cNvPr>
          <p:cNvSpPr>
            <a:spLocks noGrp="1"/>
          </p:cNvSpPr>
          <p:nvPr>
            <p:custDataLst>
              <p:tags r:id="rId47"/>
            </p:custDataLst>
          </p:nvPr>
        </p:nvSpPr>
        <p:spPr bwMode="gray">
          <a:xfrm>
            <a:off x="6978650" y="47244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FA6276-CFEE-403A-B7CF-6945ACDF6B4C}" type="datetime'6''''''''''''%'''''''">
              <a:rPr lang="en-US" altLang="en-US" sz="1000" smtClean="0">
                <a:solidFill>
                  <a:schemeClr val="tx2"/>
                </a:solidFill>
                <a:cs typeface="+mn-cs"/>
              </a:rPr>
              <a:pPr lvl="0" algn="ctr">
                <a:spcBef>
                  <a:spcPct val="0"/>
                </a:spcBef>
                <a:spcAft>
                  <a:spcPct val="0"/>
                </a:spcAft>
              </a:pPr>
              <a:t>6%</a:t>
            </a:fld>
            <a:endParaRPr lang="en-US" sz="1000">
              <a:solidFill>
                <a:schemeClr val="tx2"/>
              </a:solidFill>
              <a:cs typeface="+mn-cs"/>
            </a:endParaRPr>
          </a:p>
        </p:txBody>
      </p:sp>
      <p:sp>
        <p:nvSpPr>
          <p:cNvPr id="139" name="Text Placeholder 4">
            <a:extLst>
              <a:ext uri="{FF2B5EF4-FFF2-40B4-BE49-F238E27FC236}">
                <a16:creationId xmlns:a16="http://schemas.microsoft.com/office/drawing/2014/main" id="{4C1F3293-4EFE-461D-940D-7EE66BAE31C5}"/>
              </a:ext>
            </a:extLst>
          </p:cNvPr>
          <p:cNvSpPr>
            <a:spLocks noGrp="1"/>
          </p:cNvSpPr>
          <p:nvPr>
            <p:custDataLst>
              <p:tags r:id="rId48"/>
            </p:custDataLst>
          </p:nvPr>
        </p:nvSpPr>
        <p:spPr bwMode="gray">
          <a:xfrm>
            <a:off x="6943725" y="50323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B1292C-16DD-4D95-A623-A9391B8E629D}" type="datetime'''''''''''''''''''''''''1''0''''''%'''''''''''''''">
              <a:rPr lang="en-US" altLang="en-US" sz="1000" smtClean="0">
                <a:effectLst/>
                <a:cs typeface="+mn-cs"/>
              </a:rPr>
              <a:pPr lvl="0" algn="ctr">
                <a:spcBef>
                  <a:spcPct val="0"/>
                </a:spcBef>
                <a:spcAft>
                  <a:spcPct val="0"/>
                </a:spcAft>
              </a:pPr>
              <a:t>10%</a:t>
            </a:fld>
            <a:endParaRPr lang="en-US" sz="1000">
              <a:cs typeface="+mn-cs"/>
            </a:endParaRPr>
          </a:p>
        </p:txBody>
      </p:sp>
      <p:sp>
        <p:nvSpPr>
          <p:cNvPr id="125" name="Text Placeholder 4">
            <a:extLst>
              <a:ext uri="{FF2B5EF4-FFF2-40B4-BE49-F238E27FC236}">
                <a16:creationId xmlns:a16="http://schemas.microsoft.com/office/drawing/2014/main" id="{4C1F3293-4EFE-461D-940D-7EE66BAE31C5}"/>
              </a:ext>
            </a:extLst>
          </p:cNvPr>
          <p:cNvSpPr>
            <a:spLocks noGrp="1"/>
          </p:cNvSpPr>
          <p:nvPr>
            <p:custDataLst>
              <p:tags r:id="rId49"/>
            </p:custDataLst>
          </p:nvPr>
        </p:nvSpPr>
        <p:spPr bwMode="gray">
          <a:xfrm>
            <a:off x="6108700" y="48164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25890E-0439-4841-B2AF-ADCC8BD5AAB4}" type="datetime'''''''''''''''''8''%'''''''''''''''''''''">
              <a:rPr lang="en-US" altLang="en-US" sz="1000" smtClean="0">
                <a:effectLst/>
                <a:cs typeface="+mn-cs"/>
              </a:rPr>
              <a:pPr lvl="0" algn="ctr">
                <a:spcBef>
                  <a:spcPct val="0"/>
                </a:spcBef>
                <a:spcAft>
                  <a:spcPct val="0"/>
                </a:spcAft>
              </a:pPr>
              <a:t>8%</a:t>
            </a:fld>
            <a:endParaRPr lang="en-US" sz="1000">
              <a:cs typeface="+mn-cs"/>
            </a:endParaRPr>
          </a:p>
        </p:txBody>
      </p:sp>
      <p:sp>
        <p:nvSpPr>
          <p:cNvPr id="56" name="Rectangle 55">
            <a:extLst>
              <a:ext uri="{FF2B5EF4-FFF2-40B4-BE49-F238E27FC236}">
                <a16:creationId xmlns:a16="http://schemas.microsoft.com/office/drawing/2014/main" id="{92576784-E35A-7CD1-92A5-14D751C4ACCE}"/>
              </a:ext>
            </a:extLst>
          </p:cNvPr>
          <p:cNvSpPr/>
          <p:nvPr>
            <p:custDataLst>
              <p:tags r:id="rId5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48493912-B1C4-EC2C-1343-0CF634FA85C5}"/>
              </a:ext>
            </a:extLst>
          </p:cNvPr>
          <p:cNvSpPr/>
          <p:nvPr>
            <p:custDataLst>
              <p:tags r:id="rId5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94899DB0-9DDD-5B45-D947-720964DDE50A}"/>
              </a:ext>
            </a:extLst>
          </p:cNvPr>
          <p:cNvSpPr/>
          <p:nvPr>
            <p:custDataLst>
              <p:tags r:id="rId52"/>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38" name="Rectangle 137">
            <a:extLst>
              <a:ext uri="{FF2B5EF4-FFF2-40B4-BE49-F238E27FC236}">
                <a16:creationId xmlns:a16="http://schemas.microsoft.com/office/drawing/2014/main" id="{81B4FEBF-C591-6D93-F540-92E2A883BEF1}"/>
              </a:ext>
            </a:extLst>
          </p:cNvPr>
          <p:cNvSpPr/>
          <p:nvPr>
            <p:custDataLst>
              <p:tags r:id="rId53"/>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8C258EA8-D277-F59F-B3B9-76777CBDBF18}"/>
              </a:ext>
            </a:extLst>
          </p:cNvPr>
          <p:cNvSpPr>
            <a:spLocks noGrp="1"/>
          </p:cNvSpPr>
          <p:nvPr>
            <p:custDataLst>
              <p:tags r:id="rId5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7397925B-A010-9176-972E-A1614308D59D}"/>
              </a:ext>
            </a:extLst>
          </p:cNvPr>
          <p:cNvSpPr>
            <a:spLocks noGrp="1"/>
          </p:cNvSpPr>
          <p:nvPr>
            <p:custDataLst>
              <p:tags r:id="rId55"/>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8148008-DF9D-4022-BC87-568ABA760584}"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EAC2DDAA-AF35-7325-7A8B-BD671017C45A}"/>
              </a:ext>
            </a:extLst>
          </p:cNvPr>
          <p:cNvSpPr>
            <a:spLocks noGrp="1"/>
          </p:cNvSpPr>
          <p:nvPr>
            <p:custDataLst>
              <p:tags r:id="rId56"/>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27" name="Text Placeholder 4">
            <a:extLst>
              <a:ext uri="{FF2B5EF4-FFF2-40B4-BE49-F238E27FC236}">
                <a16:creationId xmlns:a16="http://schemas.microsoft.com/office/drawing/2014/main" id="{168C17A2-6EFD-DCF9-562C-8229F64471A9}"/>
              </a:ext>
            </a:extLst>
          </p:cNvPr>
          <p:cNvSpPr>
            <a:spLocks noGrp="1"/>
          </p:cNvSpPr>
          <p:nvPr>
            <p:custDataLst>
              <p:tags r:id="rId57"/>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5C37929-08D8-4F56-987A-2F29866DDCC9}" type="datetime'G''''''''en''e''''r''''''''at''o''''''r''''''''''''s'''''''">
              <a:rPr lang="en-US" altLang="en-US" sz="1200" smtClean="0">
                <a:cs typeface="+mn-cs"/>
              </a:rPr>
              <a:pPr lvl="0">
                <a:spcBef>
                  <a:spcPct val="0"/>
                </a:spcBef>
                <a:spcAft>
                  <a:spcPct val="0"/>
                </a:spcAft>
              </a:pPr>
              <a:t>Generators</a:t>
            </a:fld>
            <a:endParaRPr lang="en-US" sz="1200">
              <a:cs typeface="+mn-cs"/>
            </a:endParaRPr>
          </a:p>
        </p:txBody>
      </p:sp>
      <p:sp>
        <p:nvSpPr>
          <p:cNvPr id="30" name="TrackerNumBlue 28">
            <a:extLst>
              <a:ext uri="{FF2B5EF4-FFF2-40B4-BE49-F238E27FC236}">
                <a16:creationId xmlns:a16="http://schemas.microsoft.com/office/drawing/2014/main" id="{62A2582A-E9C2-5A00-FD8F-39FA0E10C830}"/>
              </a:ext>
            </a:extLst>
          </p:cNvPr>
          <p:cNvSpPr/>
          <p:nvPr>
            <p:custDataLst>
              <p:tags r:id="rId5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F1</a:t>
            </a:r>
          </a:p>
        </p:txBody>
      </p:sp>
      <p:sp>
        <p:nvSpPr>
          <p:cNvPr id="36" name="TextBox 35">
            <a:extLst>
              <a:ext uri="{FF2B5EF4-FFF2-40B4-BE49-F238E27FC236}">
                <a16:creationId xmlns:a16="http://schemas.microsoft.com/office/drawing/2014/main" id="{A2EEB780-EE61-41ED-DA34-29F7F908BE1B}"/>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“Which co-location configurations (e.g., load plus battery, load plus solar) should ERCOT prioritize when defining BYOG rules?” </a:t>
            </a:r>
            <a:r>
              <a:rPr lang="en-US" sz="1400" i="1"/>
              <a:t>(% of overall respondents that selected a specific option)</a:t>
            </a:r>
          </a:p>
        </p:txBody>
      </p:sp>
      <p:sp>
        <p:nvSpPr>
          <p:cNvPr id="23" name="TextBox 22">
            <a:extLst>
              <a:ext uri="{FF2B5EF4-FFF2-40B4-BE49-F238E27FC236}">
                <a16:creationId xmlns:a16="http://schemas.microsoft.com/office/drawing/2014/main" id="{95997FE4-29E2-2B90-79B7-BC9398A7819B}"/>
              </a:ext>
            </a:extLst>
          </p:cNvPr>
          <p:cNvSpPr txBox="1"/>
          <p:nvPr>
            <p:custDataLst>
              <p:tags r:id="rId5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44" name="4. Footnote">
            <a:extLst>
              <a:ext uri="{FF2B5EF4-FFF2-40B4-BE49-F238E27FC236}">
                <a16:creationId xmlns:a16="http://schemas.microsoft.com/office/drawing/2014/main" id="{1CD1575C-59A2-BE88-44A3-973020D3FB90}"/>
              </a:ext>
            </a:extLst>
          </p:cNvPr>
          <p:cNvSpPr txBox="1"/>
          <p:nvPr>
            <p:custDataLst>
              <p:tags r:id="rId60"/>
            </p:custDataLst>
          </p:nvPr>
        </p:nvSpPr>
        <p:spPr>
          <a:xfrm>
            <a:off x="2150742" y="6192779"/>
            <a:ext cx="537172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indent="-19050"/>
            <a:r>
              <a:rPr lang="en-US"/>
              <a:t>N=62 (11 T(D)SPs, 35 LLC, 5 Other, 11 Generators).</a:t>
            </a:r>
            <a:br>
              <a:rPr lang="en-US"/>
            </a:br>
            <a:r>
              <a:rPr lang="en-US"/>
              <a:t>Note: respondents could multi-select responses so total % &gt; 100</a:t>
            </a:r>
          </a:p>
        </p:txBody>
      </p:sp>
    </p:spTree>
    <p:extLst>
      <p:ext uri="{BB962C8B-B14F-4D97-AF65-F5344CB8AC3E}">
        <p14:creationId xmlns:p14="http://schemas.microsoft.com/office/powerpoint/2010/main" val="91910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7DEE-001A-236F-6354-A22A4D9967C0}"/>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29ACE03-3F44-D999-0F74-BE63FFED80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629ACE03-3F44-D999-0F74-BE63FFED80BA}"/>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487207C-7AD4-CCD7-7565-C3B459D94BA1}"/>
              </a:ext>
            </a:extLst>
          </p:cNvPr>
          <p:cNvSpPr>
            <a:spLocks noGrp="1"/>
          </p:cNvSpPr>
          <p:nvPr>
            <p:ph type="title"/>
            <p:custDataLst>
              <p:tags r:id="rId2"/>
            </p:custDataLst>
          </p:nvPr>
        </p:nvSpPr>
        <p:spPr>
          <a:xfrm>
            <a:off x="554736" y="172212"/>
            <a:ext cx="6967728" cy="731520"/>
          </a:xfrm>
        </p:spPr>
        <p:txBody>
          <a:bodyPr vert="horz"/>
          <a:lstStyle/>
          <a:p>
            <a:r>
              <a:rPr lang="en-US"/>
              <a:t>CLR and BYOG: BYOG Self-Limiting Facility</a:t>
            </a:r>
          </a:p>
        </p:txBody>
      </p:sp>
      <p:cxnSp>
        <p:nvCxnSpPr>
          <p:cNvPr id="6" name="LineBasicStrong 6">
            <a:extLst>
              <a:ext uri="{FF2B5EF4-FFF2-40B4-BE49-F238E27FC236}">
                <a16:creationId xmlns:a16="http://schemas.microsoft.com/office/drawing/2014/main" id="{391A1616-7B58-0BF1-D213-4DD98AFE476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1519E-800A-DC24-C77A-3D8BE80A094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1144D436-A624-0EB6-A789-5DB153FD54E0}"/>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9F503F1-E7E5-1C5F-6221-A175E32FB163}"/>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(80%) agree that the BYOG self-limiting facility concept is adequate</a:t>
            </a:r>
            <a:r>
              <a:rPr lang="en-US" sz="1200"/>
              <a:t>, while a minority (20%)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the self-limiting facility concept</a:t>
            </a:r>
            <a:endParaRPr lang="en-US" sz="1200" b="1"/>
          </a:p>
          <a:p>
            <a:pPr marL="285750" indent="-285750">
              <a:buFont typeface="Arial" panose="020B0604020202020204" pitchFamily="34" charset="0"/>
              <a:buChar char="•"/>
            </a:pPr>
            <a:r>
              <a:rPr lang="en-US" sz="1200" b="1"/>
              <a:t>Reasons of opposition:</a:t>
            </a:r>
          </a:p>
          <a:p>
            <a:pPr marL="514350" lvl="1" indent="-285750">
              <a:buFont typeface="Arial" panose="020B0604020202020204" pitchFamily="34" charset="0"/>
              <a:buChar char="­"/>
            </a:pPr>
            <a:r>
              <a:rPr lang="en-US" sz="1200"/>
              <a:t>Operational and reliability concerns, including need for real-time controls, enforceability, and clear compliance mechanisms</a:t>
            </a:r>
          </a:p>
          <a:p>
            <a:pPr marL="514350" lvl="1" indent="-285750">
              <a:buFont typeface="Arial" panose="020B0604020202020204" pitchFamily="34" charset="0"/>
              <a:buChar char="­"/>
            </a:pPr>
            <a:r>
              <a:rPr lang="en-US" sz="1200"/>
              <a:t>Preference for dynamic (rather than fixed) injection/withdrawal limits, potentially reflecting seasonal or system conditions</a:t>
            </a:r>
          </a:p>
          <a:p>
            <a:pPr marL="514350" lvl="1" indent="-285750">
              <a:buFont typeface="Arial" panose="020B0604020202020204" pitchFamily="34" charset="0"/>
              <a:buChar char="­"/>
            </a:pPr>
            <a:r>
              <a:rPr lang="en-US" sz="1200"/>
              <a:t>Need for greater flexibility, including ramping as transmission is built or site-specific agreements among ERCOT, TSP, and the customer</a:t>
            </a:r>
          </a:p>
          <a:p>
            <a:pPr marL="514350" lvl="1" indent="-285750">
              <a:buFont typeface="Arial" panose="020B0604020202020204" pitchFamily="34" charset="0"/>
              <a:buChar char="­"/>
            </a:pPr>
            <a:r>
              <a:rPr lang="en-US" sz="1200"/>
              <a:t>Concerns that SLF may be impractical or misaligned with certain configurations (e.g., fully dispatchable co-located generation, G-1 events, maintenance scenarios)</a:t>
            </a:r>
          </a:p>
          <a:p>
            <a:pPr marL="514350" lvl="1" indent="-285750">
              <a:buFont typeface="Arial" panose="020B0604020202020204" pitchFamily="34" charset="0"/>
              <a:buChar char="­"/>
            </a:pPr>
            <a:r>
              <a:rPr lang="en-US" sz="1200"/>
              <a:t>Requests for clearer BYOG/SLF definitions and implementation details before full endorsement</a:t>
            </a:r>
          </a:p>
        </p:txBody>
      </p:sp>
      <p:graphicFrame>
        <p:nvGraphicFramePr>
          <p:cNvPr id="64" name="Chart 63">
            <a:extLst>
              <a:ext uri="{FF2B5EF4-FFF2-40B4-BE49-F238E27FC236}">
                <a16:creationId xmlns:a16="http://schemas.microsoft.com/office/drawing/2014/main" id="{2939C750-838A-2F94-3DEF-E255277C73F9}"/>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2334238F-0C11-3931-A631-E6DD6AB6DA4F}"/>
              </a:ext>
            </a:extLst>
          </p:cNvPr>
          <p:cNvSpPr>
            <a:spLocks noGrp="1"/>
          </p:cNvSpPr>
          <p:nvPr>
            <p:custDataLst>
              <p:tags r:id="rId6"/>
            </p:custDataLst>
          </p:nvPr>
        </p:nvSpPr>
        <p:spPr bwMode="auto">
          <a:xfrm>
            <a:off x="2165350" y="534352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2CB980B9-ABD7-B111-93F2-80A25FC97E58}"/>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F49E9B87-56CF-266A-4C23-4A6081B263A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A1C28B0-78CC-4395-A885-18EA733BEAA3}" type="datetime'''''''8''''''''''''''''''''0''''''''''''''''''%'''''''">
              <a:rPr lang="en-US" altLang="en-US" sz="1200" b="1" smtClean="0">
                <a:cs typeface="+mn-cs"/>
              </a:rPr>
              <a:pPr lvl="0" algn="ctr">
                <a:spcBef>
                  <a:spcPct val="0"/>
                </a:spcBef>
                <a:spcAft>
                  <a:spcPct val="0"/>
                </a:spcAft>
              </a:pPr>
              <a:t>80%</a:t>
            </a:fld>
            <a:endParaRPr lang="en-US" sz="1200" b="1">
              <a:cs typeface="+mn-cs"/>
            </a:endParaRPr>
          </a:p>
        </p:txBody>
      </p:sp>
      <p:sp>
        <p:nvSpPr>
          <p:cNvPr id="12" name="Text Placeholder 4">
            <a:extLst>
              <a:ext uri="{FF2B5EF4-FFF2-40B4-BE49-F238E27FC236}">
                <a16:creationId xmlns:a16="http://schemas.microsoft.com/office/drawing/2014/main" id="{BC9C0A6C-B062-B3F2-A7EA-8E3C687E92BF}"/>
              </a:ext>
            </a:extLst>
          </p:cNvPr>
          <p:cNvSpPr>
            <a:spLocks noGrp="1"/>
          </p:cNvSpPr>
          <p:nvPr>
            <p:custDataLst>
              <p:tags r:id="rId9"/>
            </p:custDataLst>
          </p:nvPr>
        </p:nvSpPr>
        <p:spPr bwMode="gray">
          <a:xfrm>
            <a:off x="5607050" y="43957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F1E66C-621E-4CC5-AAA2-86048926F3DE}" type="datetime'''2''''''''''''''''''''''''''''''''''''0''''''''''''''''''''%'">
              <a:rPr lang="en-US" altLang="en-US" sz="1200" b="1" smtClean="0">
                <a:cs typeface="+mn-cs"/>
              </a:rPr>
              <a:pPr lvl="0" algn="ctr">
                <a:spcBef>
                  <a:spcPct val="0"/>
                </a:spcBef>
                <a:spcAft>
                  <a:spcPct val="0"/>
                </a:spcAft>
              </a:pPr>
              <a:t>20%</a:t>
            </a:fld>
            <a:endParaRPr lang="en-US" sz="1200" b="1">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026025" y="49149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AC6F22-4E6D-4D1A-B773-C3998F0AF51D}"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2488" y="2789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0E573E-95F3-4B0D-AFFB-FE4DAC804392}" type="datetime'''1''''''''''''''''7''''''''''''''''''''''''''''''''%'''''">
              <a:rPr lang="en-US" altLang="en-US" sz="1200" smtClean="0">
                <a:solidFill>
                  <a:schemeClr val="tx2"/>
                </a:solidFill>
                <a:effectLst/>
                <a:cs typeface="+mn-cs"/>
              </a:rPr>
              <a:pPr lvl="0" algn="ctr">
                <a:spcBef>
                  <a:spcPct val="0"/>
                </a:spcBef>
                <a:spcAft>
                  <a:spcPct val="0"/>
                </a:spcAft>
              </a:pPr>
              <a:t>17%</a:t>
            </a:fld>
            <a:endParaRPr lang="en-US" sz="1200">
              <a:solidFill>
                <a:schemeClr val="tx2"/>
              </a:solidFill>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8798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EA8551-9884-46C3-8C0A-BFD7B00F2D85}" type="datetime'''''''''4''''''''''''''7%'''''''">
              <a:rPr lang="en-US" altLang="en-US" sz="1200" smtClean="0">
                <a:cs typeface="+mn-cs"/>
              </a:rPr>
              <a:pPr lvl="0" algn="ctr">
                <a:spcBef>
                  <a:spcPct val="0"/>
                </a:spcBef>
                <a:spcAft>
                  <a:spcPct val="0"/>
                </a:spcAft>
              </a:pPr>
              <a:t>47%</a:t>
            </a:fld>
            <a:endParaRPr lang="en-US" sz="1200">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3" y="474186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97866AD-AE99-4AFB-B85F-F0F411F65EF0}" type="datetime'''''''''3''''%'''''''">
              <a:rPr lang="en-US" altLang="en-US" sz="1200" smtClean="0">
                <a:solidFill>
                  <a:schemeClr val="tx2"/>
                </a:solidFill>
                <a:cs typeface="+mn-cs"/>
              </a:rPr>
              <a:pPr lvl="0" algn="ctr">
                <a:spcBef>
                  <a:spcPct val="0"/>
                </a:spcBef>
                <a:spcAft>
                  <a:spcPct val="0"/>
                </a:spcAft>
              </a:pPr>
              <a:t>3%</a:t>
            </a:fld>
            <a:endParaRPr lang="en-US" sz="1200">
              <a:solidFill>
                <a:schemeClr val="tx2"/>
              </a:solidFill>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50006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C3F86BE-EF2E-4A63-A2A8-7AC5668AE082}" type="datetime'''''''''''''''12''''''''%'''''''''''''''''''''''">
              <a:rPr lang="en-US" altLang="en-US" sz="1200" smtClean="0">
                <a:effectLst/>
                <a:cs typeface="+mn-cs"/>
              </a:rPr>
              <a:pPr lvl="0" algn="ctr">
                <a:spcBef>
                  <a:spcPct val="0"/>
                </a:spcBef>
                <a:spcAft>
                  <a:spcPct val="0"/>
                </a:spcAft>
              </a:pPr>
              <a:t>12%</a:t>
            </a:fld>
            <a:endParaRPr lang="en-US" sz="1200">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48325" y="45989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8FEBA95-EDB9-4F50-BA0A-F13AE9F3663B}" type="datetime'''''''''''''5''''%'''''''''''''''''''''''''''''''">
              <a:rPr lang="en-US" altLang="en-US" sz="1200" smtClean="0">
                <a:solidFill>
                  <a:schemeClr val="tx2"/>
                </a:solidFill>
                <a:effectLst/>
                <a:cs typeface="+mn-cs"/>
              </a:rPr>
              <a:pPr lvl="0" algn="ctr">
                <a:spcBef>
                  <a:spcPct val="0"/>
                </a:spcBef>
                <a:spcAft>
                  <a:spcPct val="0"/>
                </a:spcAft>
              </a:pPr>
              <a:t>5%</a:t>
            </a:fld>
            <a:endParaRPr lang="en-US" sz="1200">
              <a:solidFill>
                <a:schemeClr val="tx2"/>
              </a:solidFill>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6270625" y="477043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90189B-D35F-454E-9FE9-D9C0EC4D6FFE}" type="datetime'''''5''''''''''''''''''''%'''''''''''''''''''''''''''''''''">
              <a:rPr lang="en-US" altLang="en-US" sz="1200" smtClean="0">
                <a:effectLst/>
                <a:cs typeface="+mn-cs"/>
              </a:rPr>
              <a:pPr lvl="0" algn="ctr">
                <a:spcBef>
                  <a:spcPct val="0"/>
                </a:spcBef>
                <a:spcAft>
                  <a:spcPct val="0"/>
                </a:spcAft>
              </a:pPr>
              <a:t>5%</a:t>
            </a:fld>
            <a:endParaRPr lang="en-US" sz="1200">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48325" y="5086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43807A9-8DD5-4B41-B821-FF572299B323}" type="datetime'''''''''''''''''''''''''''''''7''''''%'''''''''''''''''''">
              <a:rPr lang="en-US" altLang="en-US" sz="1200" smtClean="0">
                <a:effectLst/>
                <a:cs typeface="+mn-cs"/>
              </a:rPr>
              <a:pPr lvl="0" algn="ctr">
                <a:spcBef>
                  <a:spcPct val="0"/>
                </a:spcBef>
                <a:spcAft>
                  <a:spcPct val="0"/>
                </a:spcAft>
              </a:pPr>
              <a:t>7%</a:t>
            </a:fld>
            <a:endParaRPr lang="en-US" sz="1200">
              <a:cs typeface="+mn-cs"/>
            </a:endParaRPr>
          </a:p>
        </p:txBody>
      </p:sp>
      <p:sp>
        <p:nvSpPr>
          <p:cNvPr id="56" name="Rectangle 55">
            <a:extLst>
              <a:ext uri="{FF2B5EF4-FFF2-40B4-BE49-F238E27FC236}">
                <a16:creationId xmlns:a16="http://schemas.microsoft.com/office/drawing/2014/main" id="{45289515-7738-10CA-FE13-423B8111F6C6}"/>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2FEE63C6-A8DA-6D97-781C-5E97C75EBFC2}"/>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E4D3930C-F188-7CCC-8802-FAAE65FB41A6}"/>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Rectangle 37">
            <a:extLst>
              <a:ext uri="{FF2B5EF4-FFF2-40B4-BE49-F238E27FC236}">
                <a16:creationId xmlns:a16="http://schemas.microsoft.com/office/drawing/2014/main" id="{DE96B75C-89B6-E46C-6F8D-41D95E7C3A3C}"/>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FFB20B9E-1C3C-5013-9CF8-2DFA8338EF5B}"/>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3D54185-C3AC-54BF-00E5-AE012AB87001}"/>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9676515-B94E-47CA-8F9B-DA5F32F19867}"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2BA72EAB-7D39-C2CE-4935-2740FC783ACD}"/>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3" name="Text Placeholder 4">
            <a:extLst>
              <a:ext uri="{FF2B5EF4-FFF2-40B4-BE49-F238E27FC236}">
                <a16:creationId xmlns:a16="http://schemas.microsoft.com/office/drawing/2014/main" id="{D855F52E-991B-B34E-A365-4BC779726031}"/>
              </a:ext>
            </a:extLst>
          </p:cNvPr>
          <p:cNvSpPr>
            <a:spLocks noGrp="1"/>
          </p:cNvSpPr>
          <p:nvPr>
            <p:custDataLst>
              <p:tags r:id="rId25"/>
            </p:custDataLst>
          </p:nvPr>
        </p:nvSpPr>
        <p:spPr bwMode="auto">
          <a:xfrm>
            <a:off x="3687763" y="1995488"/>
            <a:ext cx="803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136ACD7-6283-495B-9CB8-6D9477FBD31C}" type="datetime'''''G''''e''ne''''r''''''''a''''''to''''''r''''''s '''''">
              <a:rPr lang="en-US" altLang="en-US" sz="1200" smtClean="0">
                <a:cs typeface="+mn-cs"/>
              </a:rPr>
              <a:pPr lvl="0">
                <a:spcBef>
                  <a:spcPct val="0"/>
                </a:spcBef>
                <a:spcAft>
                  <a:spcPct val="0"/>
                </a:spcAft>
              </a:pPr>
              <a:t>Generators </a:t>
            </a:fld>
            <a:endParaRPr lang="en-US" sz="1200">
              <a:cs typeface="+mn-cs"/>
            </a:endParaRPr>
          </a:p>
        </p:txBody>
      </p:sp>
      <p:sp>
        <p:nvSpPr>
          <p:cNvPr id="16" name="4. Footnote">
            <a:extLst>
              <a:ext uri="{FF2B5EF4-FFF2-40B4-BE49-F238E27FC236}">
                <a16:creationId xmlns:a16="http://schemas.microsoft.com/office/drawing/2014/main" id="{CB249FF6-356E-78EC-57FD-08D800D9E09A}"/>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N=59 (13 T(D)SPs, 31 LLC, 4 Other, 11 Generators)</a:t>
            </a:r>
          </a:p>
        </p:txBody>
      </p:sp>
      <p:sp>
        <p:nvSpPr>
          <p:cNvPr id="30" name="TrackerNumBlue 28">
            <a:extLst>
              <a:ext uri="{FF2B5EF4-FFF2-40B4-BE49-F238E27FC236}">
                <a16:creationId xmlns:a16="http://schemas.microsoft.com/office/drawing/2014/main" id="{E9227848-777B-A0E4-BAEB-11AF68FB2322}"/>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F2</a:t>
            </a:r>
          </a:p>
        </p:txBody>
      </p:sp>
      <p:sp>
        <p:nvSpPr>
          <p:cNvPr id="36" name="TextBox 35">
            <a:extLst>
              <a:ext uri="{FF2B5EF4-FFF2-40B4-BE49-F238E27FC236}">
                <a16:creationId xmlns:a16="http://schemas.microsoft.com/office/drawing/2014/main" id="{346D625A-CB19-627A-7806-7F633824FC82}"/>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“For BYOG, is the self-limiting facility concept adequate? In other words, BYOG site agrees to fixed injections/withdrawal limitation until transmission is built?” </a:t>
            </a:r>
            <a:r>
              <a:rPr lang="en-US" sz="1400" i="1"/>
              <a:t>(% of overall respondents)</a:t>
            </a:r>
          </a:p>
        </p:txBody>
      </p:sp>
      <p:sp>
        <p:nvSpPr>
          <p:cNvPr id="3" name="TextBox 2">
            <a:extLst>
              <a:ext uri="{FF2B5EF4-FFF2-40B4-BE49-F238E27FC236}">
                <a16:creationId xmlns:a16="http://schemas.microsoft.com/office/drawing/2014/main" id="{9373F07C-6894-20F7-D733-6D3C072523E1}"/>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1940893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1A67-34DA-5B86-2DE4-8380B3A032F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D6812277-D77F-6BE4-C49C-127326A5EA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D6812277-D77F-6BE4-C49C-127326A5EA6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EE36A22-FC56-3EEE-5654-9BBA302FB274}"/>
              </a:ext>
            </a:extLst>
          </p:cNvPr>
          <p:cNvSpPr>
            <a:spLocks noGrp="1"/>
          </p:cNvSpPr>
          <p:nvPr>
            <p:ph type="title"/>
            <p:custDataLst>
              <p:tags r:id="rId2"/>
            </p:custDataLst>
          </p:nvPr>
        </p:nvSpPr>
        <p:spPr>
          <a:xfrm>
            <a:off x="554736" y="172212"/>
            <a:ext cx="6967728" cy="731520"/>
          </a:xfrm>
        </p:spPr>
        <p:txBody>
          <a:bodyPr vert="horz"/>
          <a:lstStyle/>
          <a:p>
            <a:r>
              <a:rPr lang="en-US"/>
              <a:t>CLR and BYOG: CLR as a bridge solution</a:t>
            </a:r>
          </a:p>
        </p:txBody>
      </p:sp>
      <p:cxnSp>
        <p:nvCxnSpPr>
          <p:cNvPr id="6" name="LineBasicStrong 6">
            <a:extLst>
              <a:ext uri="{FF2B5EF4-FFF2-40B4-BE49-F238E27FC236}">
                <a16:creationId xmlns:a16="http://schemas.microsoft.com/office/drawing/2014/main" id="{6711D1B5-0430-B95F-7DBC-C2BF0629365F}"/>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A1C851-C8FD-1878-F569-EA58F56FE0B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5078C9D7-8EAC-35BA-F092-EC8EE7600B2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76F81E7-9EE9-B70E-A881-334D0D8CAF96}"/>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(79%) would consider using CLR status to consume power above their firm allocation while upgrades are being built</a:t>
            </a:r>
            <a:r>
              <a:rPr lang="en-US" sz="1200"/>
              <a:t>, while a smaller share (21%) would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using CLR status as a transitional mechanism</a:t>
            </a:r>
            <a:endParaRPr lang="en-US" sz="1200" b="1"/>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Need for clearer definition and consistent understanding of what constitutes CLR participation and its reliability expectations</a:t>
            </a:r>
          </a:p>
          <a:p>
            <a:pPr marL="514350" lvl="1" indent="-285750">
              <a:buFont typeface="Arial" panose="020B0604020202020204" pitchFamily="34" charset="0"/>
              <a:buChar char="­"/>
            </a:pPr>
            <a:r>
              <a:rPr lang="en-US" sz="1200"/>
              <a:t>Some stakeholders prefer BYOG or alternative mechanisms over CLR, particularly where operational dispatchability is constrained</a:t>
            </a:r>
          </a:p>
          <a:p>
            <a:pPr marL="514350" lvl="1" indent="-285750">
              <a:buFont typeface="Arial" panose="020B0604020202020204" pitchFamily="34" charset="0"/>
              <a:buChar char="­"/>
            </a:pPr>
            <a:r>
              <a:rPr lang="en-US" sz="1200"/>
              <a:t>Concerns about real-time dispatch feasibility, monitoring requirements, and cost implications for certain large loads</a:t>
            </a:r>
          </a:p>
          <a:p>
            <a:pPr marL="514350" lvl="1" indent="-285750">
              <a:buFont typeface="Arial" panose="020B0604020202020204" pitchFamily="34" charset="0"/>
              <a:buChar char="­"/>
            </a:pPr>
            <a:r>
              <a:rPr lang="en-US" sz="1200"/>
              <a:t>Broad interest in using CLR (or expanded definitions that include BYOG) to maximize early energization, provided it does not delay the batch process</a:t>
            </a:r>
          </a:p>
        </p:txBody>
      </p:sp>
      <p:graphicFrame>
        <p:nvGraphicFramePr>
          <p:cNvPr id="75" name="Chart 74">
            <a:extLst>
              <a:ext uri="{FF2B5EF4-FFF2-40B4-BE49-F238E27FC236}">
                <a16:creationId xmlns:a16="http://schemas.microsoft.com/office/drawing/2014/main" id="{0C2F1979-A56C-29B7-0068-AA82C704B253}"/>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06EE0E77-59FF-B3C8-5FC0-21E387E1EF47}"/>
              </a:ext>
            </a:extLst>
          </p:cNvPr>
          <p:cNvSpPr>
            <a:spLocks noGrp="1"/>
          </p:cNvSpPr>
          <p:nvPr>
            <p:custDataLst>
              <p:tags r:id="rId6"/>
            </p:custDataLst>
          </p:nvPr>
        </p:nvSpPr>
        <p:spPr bwMode="auto">
          <a:xfrm>
            <a:off x="2165350" y="537527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9D1030C1-C37D-10EF-C266-540BCDBB32B9}"/>
              </a:ext>
            </a:extLst>
          </p:cNvPr>
          <p:cNvSpPr>
            <a:spLocks noGrp="1"/>
          </p:cNvSpPr>
          <p:nvPr>
            <p:custDataLst>
              <p:tags r:id="rId7"/>
            </p:custDataLst>
          </p:nvPr>
        </p:nvSpPr>
        <p:spPr bwMode="auto">
          <a:xfrm>
            <a:off x="5656263" y="537527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0221D67D-AFEC-021A-4414-4D51F6B5048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D845FB-11F5-4A45-A5B8-AFE4A02C646A}" type="datetime'''''''''''''''79''''''''''''''''''''''''''''''''''''''%'''''">
              <a:rPr lang="en-US" altLang="en-US" sz="1200" b="1" smtClean="0">
                <a:cs typeface="+mn-cs"/>
              </a:rPr>
              <a:pPr lvl="0" algn="ctr">
                <a:spcBef>
                  <a:spcPct val="0"/>
                </a:spcBef>
                <a:spcAft>
                  <a:spcPct val="0"/>
                </a:spcAft>
              </a:pPr>
              <a:t>79%</a:t>
            </a:fld>
            <a:endParaRPr lang="en-US" sz="1200" b="1">
              <a:cs typeface="+mn-cs"/>
            </a:endParaRPr>
          </a:p>
        </p:txBody>
      </p:sp>
      <p:sp>
        <p:nvSpPr>
          <p:cNvPr id="12" name="Text Placeholder 4">
            <a:extLst>
              <a:ext uri="{FF2B5EF4-FFF2-40B4-BE49-F238E27FC236}">
                <a16:creationId xmlns:a16="http://schemas.microsoft.com/office/drawing/2014/main" id="{F93935F0-9AD6-E5C1-5EBE-0D957F7CD31F}"/>
              </a:ext>
            </a:extLst>
          </p:cNvPr>
          <p:cNvSpPr>
            <a:spLocks noGrp="1"/>
          </p:cNvSpPr>
          <p:nvPr>
            <p:custDataLst>
              <p:tags r:id="rId9"/>
            </p:custDataLst>
          </p:nvPr>
        </p:nvSpPr>
        <p:spPr bwMode="gray">
          <a:xfrm>
            <a:off x="5607050" y="43291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ED193F2-9775-4ADC-B54D-0AC4AD2F6024}" type="datetime'''''''''2''''1''''''''''''''''%'">
              <a:rPr lang="en-US" altLang="en-US" sz="1200" b="1" smtClean="0">
                <a:cs typeface="+mn-cs"/>
              </a:rPr>
              <a:pPr lvl="0" algn="ctr">
                <a:spcBef>
                  <a:spcPct val="0"/>
                </a:spcBef>
                <a:spcAft>
                  <a:spcPct val="0"/>
                </a:spcAft>
              </a:pPr>
              <a:t>21%</a:t>
            </a:fld>
            <a:endParaRPr lang="en-US" sz="1200" b="1">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648325" y="45116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94CB052-7FEC-4D0C-828E-668C39987942}"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6270625" y="50514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C5B99D-DEF6-4FEE-9AEE-C3AD652528B0}"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5026025" y="5141913"/>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36113D-98E3-490C-9D3D-00DD77729518}" type="datetime'''''4''''''''%'''''''''''''''''">
              <a:rPr lang="en-US" altLang="en-US" sz="1200" smtClean="0">
                <a:effectLst/>
                <a:cs typeface="+mn-cs"/>
              </a:rPr>
              <a:pPr lvl="0" algn="ctr">
                <a:spcBef>
                  <a:spcPct val="0"/>
                </a:spcBef>
                <a:spcAft>
                  <a:spcPct val="0"/>
                </a:spcAft>
              </a:pPr>
              <a:t>4%</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7250" y="26812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DF8AB2F-6CAA-4B0B-B64E-A13D150CFEDF}" type="datetime'''''1''''''''''''''1''''''''''''''%'''''''''''''''''''''''''">
              <a:rPr lang="en-US" altLang="en-US" sz="1200" smtClean="0">
                <a:solidFill>
                  <a:schemeClr val="tx2"/>
                </a:solidFill>
                <a:effectLst/>
                <a:cs typeface="+mn-cs"/>
              </a:rPr>
              <a:pPr lvl="0" algn="ctr">
                <a:spcBef>
                  <a:spcPct val="0"/>
                </a:spcBef>
                <a:spcAft>
                  <a:spcPct val="0"/>
                </a:spcAft>
              </a:pPr>
              <a:t>11%</a:t>
            </a:fld>
            <a:endParaRPr lang="en-US" sz="1200">
              <a:solidFill>
                <a:schemeClr val="tx2"/>
              </a:solidFill>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36718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6CD2E1-FA93-4F45-BDDE-0866C9FE4F03}" type="datetime'''''''''''''''''''''''4''''''''7''''''''''''''''''%'''">
              <a:rPr lang="en-US" altLang="en-US" sz="1200" smtClean="0">
                <a:cs typeface="+mn-cs"/>
              </a:rPr>
              <a:pPr lvl="0" algn="ctr">
                <a:spcBef>
                  <a:spcPct val="0"/>
                </a:spcBef>
                <a:spcAft>
                  <a:spcPct val="0"/>
                </a:spcAft>
              </a:pPr>
              <a:t>47%</a:t>
            </a:fld>
            <a:endParaRPr lang="en-US" sz="1200">
              <a:cs typeface="+mn-cs"/>
            </a:endParaRPr>
          </a:p>
        </p:txBody>
      </p:sp>
      <p:sp>
        <p:nvSpPr>
          <p:cNvPr id="60"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2163764" y="45720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668C4F8-B1E3-479E-8393-69CB72CB1B7B}"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61"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2122488" y="49323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6BC3AEC-0E75-41EB-9CB8-8280ACE87B1A}" type="datetime'''''''''1''''''''''''''''''''6''''''''%'''''''''''''''">
              <a:rPr lang="en-US" altLang="en-US" sz="1200" smtClean="0">
                <a:effectLst/>
                <a:cs typeface="+mn-cs"/>
              </a:rPr>
              <a:pPr lvl="0" algn="ctr">
                <a:spcBef>
                  <a:spcPct val="0"/>
                </a:spcBef>
                <a:spcAft>
                  <a:spcPct val="0"/>
                </a:spcAft>
              </a:pPr>
              <a:t>16%</a:t>
            </a:fld>
            <a:endParaRPr lang="en-US" sz="1200">
              <a:cs typeface="+mn-cs"/>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07050" y="47815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43A531-F4D6-4089-B071-C44375ECE8EC}" type="datetime'''''''''''''14''''''''%'''''''''">
              <a:rPr lang="en-US" altLang="en-US" sz="1200" smtClean="0">
                <a:cs typeface="+mn-cs"/>
              </a:rPr>
              <a:pPr lvl="0" algn="ctr">
                <a:spcBef>
                  <a:spcPct val="0"/>
                </a:spcBef>
                <a:spcAft>
                  <a:spcPct val="0"/>
                </a:spcAft>
              </a:pPr>
              <a:t>14%</a:t>
            </a:fld>
            <a:endParaRPr lang="en-US" sz="1200">
              <a:cs typeface="+mn-cs"/>
            </a:endParaRPr>
          </a:p>
        </p:txBody>
      </p:sp>
      <p:sp>
        <p:nvSpPr>
          <p:cNvPr id="56" name="Rectangle 55">
            <a:extLst>
              <a:ext uri="{FF2B5EF4-FFF2-40B4-BE49-F238E27FC236}">
                <a16:creationId xmlns:a16="http://schemas.microsoft.com/office/drawing/2014/main" id="{E5C344A0-8F15-4734-89C8-430F1337F97E}"/>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E45E63FC-3833-6624-0A20-176E92C62090}"/>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30EFFE8D-EDB3-56B1-E6B4-BC5B5F3D7F0B}"/>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4" name="Rectangle 43">
            <a:extLst>
              <a:ext uri="{FF2B5EF4-FFF2-40B4-BE49-F238E27FC236}">
                <a16:creationId xmlns:a16="http://schemas.microsoft.com/office/drawing/2014/main" id="{BF174D07-9BB9-651B-5164-481CC92C4852}"/>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20E6D43F-3E47-9E2B-DCDD-DDC209A8A53C}"/>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DD8F03B-0357-4BE5-6865-249FA8C2C2F2}"/>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51B0815-E91C-41AB-AF3D-987A89433C88}"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F8B8F634-668F-00BB-2296-43FF5F713F34}"/>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8" name="Text Placeholder 4">
            <a:extLst>
              <a:ext uri="{FF2B5EF4-FFF2-40B4-BE49-F238E27FC236}">
                <a16:creationId xmlns:a16="http://schemas.microsoft.com/office/drawing/2014/main" id="{81F721BC-57F2-DFB1-E2BF-12A858AFDE74}"/>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9A2E7E-9158-4848-BB70-7A794899A3CC}"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47B2D840-5224-9ED8-5A7B-28F26422E274}"/>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N=57 (7 T(D)SPs, 35 LLC, 4 Other, 11 Generators)</a:t>
            </a:r>
          </a:p>
        </p:txBody>
      </p:sp>
      <p:sp>
        <p:nvSpPr>
          <p:cNvPr id="30" name="TrackerNumBlue 28">
            <a:extLst>
              <a:ext uri="{FF2B5EF4-FFF2-40B4-BE49-F238E27FC236}">
                <a16:creationId xmlns:a16="http://schemas.microsoft.com/office/drawing/2014/main" id="{D9E7D008-53FB-CB09-A624-57B241009638}"/>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F3</a:t>
            </a:r>
          </a:p>
        </p:txBody>
      </p:sp>
      <p:sp>
        <p:nvSpPr>
          <p:cNvPr id="36" name="TextBox 35">
            <a:extLst>
              <a:ext uri="{FF2B5EF4-FFF2-40B4-BE49-F238E27FC236}">
                <a16:creationId xmlns:a16="http://schemas.microsoft.com/office/drawing/2014/main" id="{DDC30282-C8AF-988C-B598-B77F86F5E27C}"/>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“If Batch Zero provides less firm capacity than your requested ramp, would you consider using CLR status to consume power above your firm allocation while upgrades are being built?” </a:t>
            </a:r>
            <a:r>
              <a:rPr lang="en-US" sz="1400" i="1"/>
              <a:t>(% of overall respondents)</a:t>
            </a:r>
          </a:p>
        </p:txBody>
      </p:sp>
      <p:sp>
        <p:nvSpPr>
          <p:cNvPr id="3" name="TextBox 2">
            <a:extLst>
              <a:ext uri="{FF2B5EF4-FFF2-40B4-BE49-F238E27FC236}">
                <a16:creationId xmlns:a16="http://schemas.microsoft.com/office/drawing/2014/main" id="{1A9A3965-634D-E4DC-48B7-AFD0DE83FF32}"/>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4180696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D71D7-E7E3-8EFF-4D26-48D8FCCB472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F5DF51F4-6782-C6B1-757B-128454F16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F5DF51F4-6782-C6B1-757B-128454F164D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9904F58-353A-923C-68F2-0F262D1C9CF2}"/>
              </a:ext>
            </a:extLst>
          </p:cNvPr>
          <p:cNvSpPr>
            <a:spLocks noGrp="1"/>
          </p:cNvSpPr>
          <p:nvPr>
            <p:ph type="title"/>
            <p:custDataLst>
              <p:tags r:id="rId2"/>
            </p:custDataLst>
          </p:nvPr>
        </p:nvSpPr>
        <p:spPr>
          <a:xfrm>
            <a:off x="554736" y="172212"/>
            <a:ext cx="6967728" cy="731520"/>
          </a:xfrm>
        </p:spPr>
        <p:txBody>
          <a:bodyPr vert="horz"/>
          <a:lstStyle/>
          <a:p>
            <a:r>
              <a:rPr lang="en-US"/>
              <a:t>CLR and BYOG: CLR concept expansion</a:t>
            </a:r>
          </a:p>
        </p:txBody>
      </p:sp>
      <p:cxnSp>
        <p:nvCxnSpPr>
          <p:cNvPr id="6" name="LineBasicStrong 6">
            <a:extLst>
              <a:ext uri="{FF2B5EF4-FFF2-40B4-BE49-F238E27FC236}">
                <a16:creationId xmlns:a16="http://schemas.microsoft.com/office/drawing/2014/main" id="{63C074EF-1D07-D6B9-6A49-9A0AA5905C4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94FB48-5275-0720-5D62-6EF3BD952A99}"/>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49559DFA-E280-8123-5268-466F5137A59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0781BA6-DF1E-B79C-B82D-D0640DFDAD29}"/>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(74%) support expanding the Controllable Load Resource (CLR) concept to be explicitly included as a co-location configuration option </a:t>
            </a:r>
            <a:r>
              <a:rPr lang="en-US" sz="1200"/>
              <a:t>under BYOG rules, while 26%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explicitly incorporating CLR into BYOG</a:t>
            </a:r>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Broad support for CLR inclusion, but strong caution against adding complexity or delaying BYOG implementation</a:t>
            </a:r>
            <a:endParaRPr lang="en-US" sz="1200" b="1"/>
          </a:p>
          <a:p>
            <a:pPr marL="514350" lvl="1" indent="-285750">
              <a:buFont typeface="Arial" panose="020B0604020202020204" pitchFamily="34" charset="0"/>
              <a:buChar char="­"/>
            </a:pPr>
            <a:r>
              <a:rPr lang="en-US" sz="1200"/>
              <a:t>Preference by several stakeholders to treat CLR and BYOG separately, at least initially</a:t>
            </a:r>
          </a:p>
          <a:p>
            <a:pPr marL="514350" lvl="1" indent="-285750">
              <a:buFont typeface="Arial" panose="020B0604020202020204" pitchFamily="34" charset="0"/>
              <a:buChar char="­"/>
            </a:pPr>
            <a:r>
              <a:rPr lang="en-US" sz="1200"/>
              <a:t>Recognition that CLR could provide valuable operational flexibility, particularly for storage-integrated or “powered campus” configurations</a:t>
            </a:r>
          </a:p>
          <a:p>
            <a:pPr marL="514350" lvl="1" indent="-285750">
              <a:buFont typeface="Arial" panose="020B0604020202020204" pitchFamily="34" charset="0"/>
              <a:buChar char="­"/>
            </a:pPr>
            <a:r>
              <a:rPr lang="en-US" sz="1200"/>
              <a:t>Concerns about market design, metering, and implementation readiness</a:t>
            </a:r>
          </a:p>
          <a:p>
            <a:pPr marL="514350" lvl="1" indent="-285750">
              <a:buFont typeface="Arial" panose="020B0604020202020204" pitchFamily="34" charset="0"/>
              <a:buChar char="­"/>
            </a:pPr>
            <a:r>
              <a:rPr lang="en-US" sz="1200"/>
              <a:t>Emphasis that participation in CLR should remain optional and flexible, not mandatory for BYOG configurations</a:t>
            </a:r>
          </a:p>
        </p:txBody>
      </p:sp>
      <p:graphicFrame>
        <p:nvGraphicFramePr>
          <p:cNvPr id="66" name="Chart 65">
            <a:extLst>
              <a:ext uri="{FF2B5EF4-FFF2-40B4-BE49-F238E27FC236}">
                <a16:creationId xmlns:a16="http://schemas.microsoft.com/office/drawing/2014/main" id="{E02BF489-2539-3BB2-C6C3-FCE35C693627}"/>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3231A65B-3FA9-7771-B273-B290E5AC0F07}"/>
              </a:ext>
            </a:extLst>
          </p:cNvPr>
          <p:cNvSpPr>
            <a:spLocks noGrp="1"/>
          </p:cNvSpPr>
          <p:nvPr>
            <p:custDataLst>
              <p:tags r:id="rId6"/>
            </p:custDataLst>
          </p:nvPr>
        </p:nvSpPr>
        <p:spPr bwMode="auto">
          <a:xfrm>
            <a:off x="2165350" y="534352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FDEE6DA2-61F5-8A27-2BF5-A24D590064D3}"/>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953A570D-88F3-AE16-D7B1-05BF4FDC593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6E3B6CA-38D1-4EAD-A5A6-247AF36674B6}" type="datetime'''''''''''7''''''''''''4''''''''''''''''''''''''''''''''''%'''">
              <a:rPr lang="en-US" altLang="en-US" sz="1200" b="1" smtClean="0">
                <a:cs typeface="+mn-cs"/>
              </a:rPr>
              <a:pPr lvl="0" algn="ctr">
                <a:spcBef>
                  <a:spcPct val="0"/>
                </a:spcBef>
                <a:spcAft>
                  <a:spcPct val="0"/>
                </a:spcAft>
              </a:pPr>
              <a:t>74%</a:t>
            </a:fld>
            <a:endParaRPr lang="en-US" sz="1200" b="1">
              <a:cs typeface="+mn-cs"/>
            </a:endParaRPr>
          </a:p>
        </p:txBody>
      </p:sp>
      <p:sp>
        <p:nvSpPr>
          <p:cNvPr id="12" name="Text Placeholder 4">
            <a:extLst>
              <a:ext uri="{FF2B5EF4-FFF2-40B4-BE49-F238E27FC236}">
                <a16:creationId xmlns:a16="http://schemas.microsoft.com/office/drawing/2014/main" id="{54C9A87A-8E26-96AC-E312-4B3C19DF066A}"/>
              </a:ext>
            </a:extLst>
          </p:cNvPr>
          <p:cNvSpPr>
            <a:spLocks noGrp="1"/>
          </p:cNvSpPr>
          <p:nvPr>
            <p:custDataLst>
              <p:tags r:id="rId9"/>
            </p:custDataLst>
          </p:nvPr>
        </p:nvSpPr>
        <p:spPr bwMode="gray">
          <a:xfrm>
            <a:off x="5607050" y="41211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95BC2DC-0735-456A-8CE8-EA7434800C41}" type="datetime'''''''''''''''''''''''''''''''2''''''6''''''''''%'''''''''">
              <a:rPr lang="en-US" altLang="en-US" sz="1200" b="1" smtClean="0">
                <a:cs typeface="+mn-cs"/>
              </a:rPr>
              <a:pPr lvl="0" algn="ctr">
                <a:spcBef>
                  <a:spcPct val="0"/>
                </a:spcBef>
                <a:spcAft>
                  <a:spcPct val="0"/>
                </a:spcAft>
              </a:pPr>
              <a:t>26%</a:t>
            </a:fld>
            <a:endParaRPr lang="en-US" sz="1200" b="1">
              <a:cs typeface="+mn-cs"/>
            </a:endParaRPr>
          </a:p>
        </p:txBody>
      </p:sp>
      <p:sp>
        <p:nvSpPr>
          <p:cNvPr id="32"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70625" y="49768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1A23ED-D4DE-4E8E-9A11-388097F2F9A9}"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7250" y="26939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AE9DE4-82FC-4F23-A88C-A8E897CC0FFF}" type="datetime'''''''''''''''''''''1''''''''''''''''''1''''''%'''''''''''''''">
              <a:rPr lang="en-US" altLang="en-US" sz="1200" smtClean="0">
                <a:solidFill>
                  <a:schemeClr val="tx2"/>
                </a:solidFill>
                <a:effectLst/>
                <a:cs typeface="+mn-cs"/>
              </a:rPr>
              <a:pPr lvl="0" algn="ctr">
                <a:spcBef>
                  <a:spcPct val="0"/>
                </a:spcBef>
                <a:spcAft>
                  <a:spcPct val="0"/>
                </a:spcAft>
              </a:pPr>
              <a:t>11%</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7226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7E6C3A-6B1F-4FB9-869D-52A8D9F6B599}" type="datetime'''''''''''''''''''''46''''''''''''%'''''''''''''''''''''">
              <a:rPr lang="en-US" altLang="en-US" sz="1200" smtClean="0">
                <a:cs typeface="+mn-cs"/>
              </a:rPr>
              <a:pPr lvl="0" algn="ctr">
                <a:spcBef>
                  <a:spcPct val="0"/>
                </a:spcBef>
                <a:spcAft>
                  <a:spcPct val="0"/>
                </a:spcAft>
              </a:pPr>
              <a:t>46%</a:t>
            </a:fld>
            <a:endParaRPr lang="en-US" sz="1200">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4" y="46228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B2DABB-1EFF-4B1A-9AF0-94F3C863EF89}"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49450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CC7A79-4620-4BF5-BA51-C8F495224F17}" type="datetime'''''''1''''''''''''''''4''''''''''''''%'''''''''''">
              <a:rPr lang="en-US" altLang="en-US" sz="1200" smtClean="0">
                <a:effectLst/>
                <a:cs typeface="+mn-cs"/>
              </a:rPr>
              <a:pPr lvl="0" algn="ctr">
                <a:spcBef>
                  <a:spcPct val="0"/>
                </a:spcBef>
                <a:spcAft>
                  <a:spcPct val="0"/>
                </a:spcAft>
              </a:pPr>
              <a:t>14%</a:t>
            </a:fld>
            <a:endParaRPr lang="en-US" sz="1200">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48325" y="43672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6A70A95-FEF2-493A-8B0B-3AFF6A18313F}" type="datetime'7''''''''''''''''''''''''''''''''''''''''%'''''">
              <a:rPr lang="en-US" altLang="en-US" sz="1200" smtClean="0">
                <a:solidFill>
                  <a:schemeClr val="tx2"/>
                </a:solidFill>
                <a:effectLst/>
                <a:cs typeface="+mn-cs"/>
              </a:rPr>
              <a:pPr lvl="0" algn="ctr">
                <a:spcBef>
                  <a:spcPct val="0"/>
                </a:spcBef>
                <a:spcAft>
                  <a:spcPct val="0"/>
                </a:spcAft>
              </a:pPr>
              <a:t>7%</a:t>
            </a:fld>
            <a:endParaRPr lang="en-US" sz="1200">
              <a:solidFill>
                <a:schemeClr val="tx2"/>
              </a:solidFill>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07050" y="47196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8E51649-2E3B-4561-9688-AEAA25BA9336}" type="datetime'1''''''2''''''''''''''''''''''%'''''">
              <a:rPr lang="en-US" altLang="en-US" sz="1200" smtClean="0">
                <a:effectLst/>
                <a:cs typeface="+mn-cs"/>
              </a:rPr>
              <a:pPr lvl="0" algn="ctr">
                <a:spcBef>
                  <a:spcPct val="0"/>
                </a:spcBef>
                <a:spcAft>
                  <a:spcPct val="0"/>
                </a:spcAft>
              </a:pPr>
              <a:t>12%</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026025" y="51054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3A2BB4-6C59-4204-BB79-AC6C862B28ED}" type="datetime'''5''''''''''''''''''''''''''%'''''''''''''">
              <a:rPr lang="en-US" altLang="en-US" sz="1200" smtClean="0">
                <a:effectLst/>
                <a:cs typeface="+mn-cs"/>
              </a:rPr>
              <a:pPr lvl="0" algn="ctr">
                <a:spcBef>
                  <a:spcPct val="0"/>
                </a:spcBef>
                <a:spcAft>
                  <a:spcPct val="0"/>
                </a:spcAft>
              </a:pPr>
              <a:t>5%</a:t>
            </a:fld>
            <a:endParaRPr lang="en-US" sz="1200">
              <a:cs typeface="+mn-cs"/>
            </a:endParaRPr>
          </a:p>
        </p:txBody>
      </p:sp>
      <p:sp>
        <p:nvSpPr>
          <p:cNvPr id="56" name="Rectangle 55">
            <a:extLst>
              <a:ext uri="{FF2B5EF4-FFF2-40B4-BE49-F238E27FC236}">
                <a16:creationId xmlns:a16="http://schemas.microsoft.com/office/drawing/2014/main" id="{EA865F13-EBAF-27C4-EDBD-406BD8BE62F6}"/>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295F152B-7123-8650-6A76-61D2B39A50ED}"/>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958C787D-1D9B-7FD1-06F3-BF99746678E6}"/>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Rectangle 39">
            <a:extLst>
              <a:ext uri="{FF2B5EF4-FFF2-40B4-BE49-F238E27FC236}">
                <a16:creationId xmlns:a16="http://schemas.microsoft.com/office/drawing/2014/main" id="{1030AEE3-FBBE-54E4-0B7C-BDB2617A8F66}"/>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95D8E740-6D7B-2399-51F0-78AF10544156}"/>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B7FB18E-D44A-7ACD-9631-C21281BBB2D0}"/>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8932BC7-3245-4A9D-808D-5B02C2A69EF3}"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9B1D7BC3-981A-6C5A-5B1D-6AB2B1EBB72E}"/>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4" name="Text Placeholder 4">
            <a:extLst>
              <a:ext uri="{FF2B5EF4-FFF2-40B4-BE49-F238E27FC236}">
                <a16:creationId xmlns:a16="http://schemas.microsoft.com/office/drawing/2014/main" id="{110EA57E-2FFA-663F-9084-4B53C5A5F9F7}"/>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455BFD1-833F-4152-8413-2CC0CA7C9C58}"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82F4DC5D-1C17-3D4B-67E3-4C79D9B3FA11}"/>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N=57 (10 T(D)SPs, 33 LLC, 3 Other, 11 Generators)</a:t>
            </a:r>
          </a:p>
        </p:txBody>
      </p:sp>
      <p:sp>
        <p:nvSpPr>
          <p:cNvPr id="30" name="TrackerNumBlue 28">
            <a:extLst>
              <a:ext uri="{FF2B5EF4-FFF2-40B4-BE49-F238E27FC236}">
                <a16:creationId xmlns:a16="http://schemas.microsoft.com/office/drawing/2014/main" id="{170BEEAE-73CD-30E1-F2E7-8000034C59F3}"/>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F4</a:t>
            </a:r>
          </a:p>
        </p:txBody>
      </p:sp>
      <p:sp>
        <p:nvSpPr>
          <p:cNvPr id="36" name="TextBox 35">
            <a:extLst>
              <a:ext uri="{FF2B5EF4-FFF2-40B4-BE49-F238E27FC236}">
                <a16:creationId xmlns:a16="http://schemas.microsoft.com/office/drawing/2014/main" id="{1253CB64-213E-824E-386B-1C2B2F8701EE}"/>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“When defining BYOG rules, should Controllable Load Resources (CLRs) concept be expanded to be explicitly included as a co-location configuration option?” </a:t>
            </a:r>
            <a:r>
              <a:rPr lang="en-US" sz="1400" i="1"/>
              <a:t>(% of overall respondents)</a:t>
            </a:r>
          </a:p>
        </p:txBody>
      </p:sp>
      <p:sp>
        <p:nvSpPr>
          <p:cNvPr id="3" name="TextBox 2">
            <a:extLst>
              <a:ext uri="{FF2B5EF4-FFF2-40B4-BE49-F238E27FC236}">
                <a16:creationId xmlns:a16="http://schemas.microsoft.com/office/drawing/2014/main" id="{2C91BA7E-3B3D-FF64-7CD6-3FF47B8CC91F}"/>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2769602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1440-DEAB-E75B-9082-AE21BBBFA15E}"/>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3ED235E9-0A5D-C710-1D1A-7C499817B7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3ED235E9-0A5D-C710-1D1A-7C499817B73F}"/>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89607FD-4FB2-4044-02C0-1C692F107469}"/>
              </a:ext>
            </a:extLst>
          </p:cNvPr>
          <p:cNvSpPr>
            <a:spLocks noGrp="1"/>
          </p:cNvSpPr>
          <p:nvPr>
            <p:ph type="title"/>
            <p:custDataLst>
              <p:tags r:id="rId2"/>
            </p:custDataLst>
          </p:nvPr>
        </p:nvSpPr>
        <p:spPr>
          <a:xfrm>
            <a:off x="554736" y="172212"/>
            <a:ext cx="6967728" cy="731520"/>
          </a:xfrm>
        </p:spPr>
        <p:txBody>
          <a:bodyPr vert="horz"/>
          <a:lstStyle/>
          <a:p>
            <a:r>
              <a:rPr lang="en-US"/>
              <a:t>CLR and BYOG: Pre-registration of non-firm MW as CLR</a:t>
            </a:r>
          </a:p>
        </p:txBody>
      </p:sp>
      <p:cxnSp>
        <p:nvCxnSpPr>
          <p:cNvPr id="6" name="LineBasicStrong 6">
            <a:extLst>
              <a:ext uri="{FF2B5EF4-FFF2-40B4-BE49-F238E27FC236}">
                <a16:creationId xmlns:a16="http://schemas.microsoft.com/office/drawing/2014/main" id="{A5B774E5-E0A2-40BE-DF07-59E4C36DBFA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BBCBA-341E-E5E2-E7C8-AF2DFA419265}"/>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AFAD20DC-7AD0-CA06-137E-B7312A008C38}"/>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D9DDA96-9B3A-2025-830E-9BE778A4A45B}"/>
              </a:ext>
            </a:extLst>
          </p:cNvPr>
          <p:cNvSpPr txBox="1">
            <a:spLocks/>
          </p:cNvSpPr>
          <p:nvPr/>
        </p:nvSpPr>
        <p:spPr>
          <a:xfrm>
            <a:off x="8054871" y="1992154"/>
            <a:ext cx="3801508" cy="44088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(82%) support allowing Large Load customers in Batch Zero to pre-register non-firm allocated MWs as a CLR </a:t>
            </a:r>
            <a:r>
              <a:rPr lang="en-US" sz="1200"/>
              <a:t>after study results are released, while 18%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strong majority support for providing this pre-registration option</a:t>
            </a:r>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Support for pre-registration as a flexible, optional bridge mechanism, but not as a condition tied to Batch Zero approval</a:t>
            </a:r>
          </a:p>
          <a:p>
            <a:pPr marL="514350" lvl="1" indent="-285750">
              <a:buFont typeface="Arial" panose="020B0604020202020204" pitchFamily="34" charset="0"/>
              <a:buChar char="­"/>
            </a:pPr>
            <a:r>
              <a:rPr lang="en-US" sz="1200"/>
              <a:t>Operational and reliability concerns, including dispatch authority, emergency procedures, and system risk management</a:t>
            </a:r>
          </a:p>
          <a:p>
            <a:pPr marL="514350" lvl="1" indent="-285750">
              <a:buFont typeface="Arial" panose="020B0604020202020204" pitchFamily="34" charset="0"/>
              <a:buChar char="­"/>
            </a:pPr>
            <a:r>
              <a:rPr lang="en-US" sz="1200"/>
              <a:t>Need for clear definitions and implementation details, incl. timing of registration/revocation risk</a:t>
            </a:r>
          </a:p>
          <a:p>
            <a:pPr marL="514350" lvl="1" indent="-285750">
              <a:buFont typeface="Arial" panose="020B0604020202020204" pitchFamily="34" charset="0"/>
              <a:buChar char="­"/>
            </a:pPr>
            <a:r>
              <a:rPr lang="en-US" sz="1200"/>
              <a:t>Preference to keep CLR participation voluntary/ separate from traditional interconnection rights</a:t>
            </a:r>
          </a:p>
          <a:p>
            <a:pPr marL="514350" lvl="1" indent="-285750">
              <a:buFont typeface="Arial" panose="020B0604020202020204" pitchFamily="34" charset="0"/>
              <a:buChar char="­"/>
            </a:pPr>
            <a:r>
              <a:rPr lang="en-US" sz="1200"/>
              <a:t>Strong interest from large loads in using CLR to energize non-firm MW early, often paired with private mitigation or on-site resources</a:t>
            </a:r>
          </a:p>
        </p:txBody>
      </p:sp>
      <p:graphicFrame>
        <p:nvGraphicFramePr>
          <p:cNvPr id="59" name="Chart 58">
            <a:extLst>
              <a:ext uri="{FF2B5EF4-FFF2-40B4-BE49-F238E27FC236}">
                <a16:creationId xmlns:a16="http://schemas.microsoft.com/office/drawing/2014/main" id="{390EF7AA-76B1-5C7C-E3B2-E19A65B3913A}"/>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688B62D2-57EC-E5DB-C454-D4FA1391DBE2}"/>
              </a:ext>
            </a:extLst>
          </p:cNvPr>
          <p:cNvSpPr>
            <a:spLocks noGrp="1"/>
          </p:cNvSpPr>
          <p:nvPr>
            <p:custDataLst>
              <p:tags r:id="rId6"/>
            </p:custDataLst>
          </p:nvPr>
        </p:nvSpPr>
        <p:spPr bwMode="auto">
          <a:xfrm>
            <a:off x="2165350" y="5380038"/>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C4465625-7A62-EED1-A315-2F6FA5BDC197}"/>
              </a:ext>
            </a:extLst>
          </p:cNvPr>
          <p:cNvSpPr>
            <a:spLocks noGrp="1"/>
          </p:cNvSpPr>
          <p:nvPr>
            <p:custDataLst>
              <p:tags r:id="rId7"/>
            </p:custDataLst>
          </p:nvPr>
        </p:nvSpPr>
        <p:spPr bwMode="auto">
          <a:xfrm>
            <a:off x="5656263" y="5380038"/>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4C9A8DE5-8566-B53B-7043-E554FFC5F28D}"/>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A158379-AB87-4F08-A356-15E4BB8E2129}" type="datetime'''''''8''''2''''''''''''''''''''''''''''%'''''''''''''">
              <a:rPr lang="en-US" altLang="en-US" sz="1200" b="1" smtClean="0">
                <a:cs typeface="+mn-cs"/>
              </a:rPr>
              <a:pPr lvl="0" algn="ctr">
                <a:spcBef>
                  <a:spcPct val="0"/>
                </a:spcBef>
                <a:spcAft>
                  <a:spcPct val="0"/>
                </a:spcAft>
              </a:pPr>
              <a:t>82%</a:t>
            </a:fld>
            <a:endParaRPr lang="en-US" sz="1200" b="1">
              <a:cs typeface="+mn-cs"/>
            </a:endParaRPr>
          </a:p>
        </p:txBody>
      </p:sp>
      <p:sp>
        <p:nvSpPr>
          <p:cNvPr id="12" name="Text Placeholder 4">
            <a:extLst>
              <a:ext uri="{FF2B5EF4-FFF2-40B4-BE49-F238E27FC236}">
                <a16:creationId xmlns:a16="http://schemas.microsoft.com/office/drawing/2014/main" id="{F4243477-BC17-B493-D50B-5755B25A7B29}"/>
              </a:ext>
            </a:extLst>
          </p:cNvPr>
          <p:cNvSpPr>
            <a:spLocks noGrp="1"/>
          </p:cNvSpPr>
          <p:nvPr>
            <p:custDataLst>
              <p:tags r:id="rId9"/>
            </p:custDataLst>
          </p:nvPr>
        </p:nvSpPr>
        <p:spPr bwMode="gray">
          <a:xfrm>
            <a:off x="5607050" y="4478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C5823AC-EECE-479B-8FB4-50EDBAC14ECD}" type="datetime'''''''''''''''''''1''''8%'''''''''''''''''''''''''''''''''">
              <a:rPr lang="en-US" altLang="en-US" sz="1200" b="1" smtClean="0">
                <a:cs typeface="+mn-cs"/>
              </a:rPr>
              <a:pPr lvl="0" algn="ctr">
                <a:spcBef>
                  <a:spcPct val="0"/>
                </a:spcBef>
                <a:spcAft>
                  <a:spcPct val="0"/>
                </a:spcAft>
              </a:pPr>
              <a:t>18%</a:t>
            </a:fld>
            <a:endParaRPr lang="en-US" sz="1200" b="1">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70625" y="50641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E19E66-8A1C-47E1-84B3-889ABDDB9368}"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5026025" y="5146675"/>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5D75BFB-C58B-4182-85E2-42FEBA6652F9}" type="datetime'''''''''''''''''''''''''''''''''''''3''''%'''''''''''''''''''">
              <a:rPr lang="en-US" altLang="en-US" sz="1200" smtClean="0">
                <a:effectLst/>
                <a:cs typeface="+mn-cs"/>
              </a:rPr>
              <a:pPr lvl="0" algn="ctr">
                <a:spcBef>
                  <a:spcPct val="0"/>
                </a:spcBef>
                <a:spcAft>
                  <a:spcPct val="0"/>
                </a:spcAft>
              </a:pPr>
              <a:t>3%</a:t>
            </a:fld>
            <a:endParaRPr lang="en-US" sz="1200">
              <a:cs typeface="+mn-cs"/>
            </a:endParaRPr>
          </a:p>
        </p:txBody>
      </p:sp>
      <p:sp>
        <p:nvSpPr>
          <p:cNvPr id="44"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2693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2865112-E2FE-4360-8B4F-C141E27D9FB8}" type="datetime'''''''''''''1''''2''''''''''''''''''''''''%'''''''''''''''''">
              <a:rPr lang="en-US" altLang="en-US" sz="1200" smtClean="0">
                <a:solidFill>
                  <a:schemeClr val="tx2"/>
                </a:solidFill>
                <a:effectLst/>
                <a:cs typeface="+mn-cs"/>
              </a:rPr>
              <a:pPr lvl="0" algn="ctr">
                <a:spcBef>
                  <a:spcPct val="0"/>
                </a:spcBef>
                <a:spcAft>
                  <a:spcPct val="0"/>
                </a:spcAft>
              </a:pPr>
              <a:t>12%</a:t>
            </a:fld>
            <a:endParaRPr lang="en-US" sz="1200">
              <a:solidFill>
                <a:schemeClr val="tx2"/>
              </a:solidFill>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2488" y="37131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BD6EC99-9185-47F3-A795-5A1270CBF2D4}" type="datetime'5''''''''''0''''''''''''''''''''''''''''''''''''%'''">
              <a:rPr lang="en-US" altLang="en-US" sz="1200" smtClean="0">
                <a:cs typeface="+mn-cs"/>
              </a:rPr>
              <a:pPr lvl="0" algn="ctr">
                <a:spcBef>
                  <a:spcPct val="0"/>
                </a:spcBef>
                <a:spcAft>
                  <a:spcPct val="0"/>
                </a:spcAft>
              </a:pPr>
              <a:t>50%</a:t>
            </a:fld>
            <a:endParaRPr lang="en-US" sz="120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63763" y="46228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AD9B34-7436-4E4F-84E5-1ED0017A8B15}"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48"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2122488" y="4954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63625B-594B-4BAC-9013-33BC7A6144A3}" type="datetime'''''''''''''''''''''''1''''5''''''''''''''''''%'''''">
              <a:rPr lang="en-US" altLang="en-US" sz="1200" smtClean="0">
                <a:effectLst/>
                <a:cs typeface="+mn-cs"/>
              </a:rPr>
              <a:pPr lvl="0" algn="ctr">
                <a:spcBef>
                  <a:spcPct val="0"/>
                </a:spcBef>
                <a:spcAft>
                  <a:spcPct val="0"/>
                </a:spcAft>
              </a:pPr>
              <a:t>15%</a:t>
            </a:fld>
            <a:endParaRPr lang="en-US" sz="1200">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48325" y="4705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56EBC14-CBA7-461C-8ED2-E12C39C96F4D}" type="datetime'''''''''''7''''''''''%'''''''''''''''''''''''''''''''''''''">
              <a:rPr lang="en-US" altLang="en-US" sz="1200" smtClean="0">
                <a:solidFill>
                  <a:schemeClr val="tx2"/>
                </a:solidFill>
                <a:effectLst/>
                <a:cs typeface="+mn-cs"/>
              </a:rPr>
              <a:pPr lvl="0" algn="ctr">
                <a:spcBef>
                  <a:spcPct val="0"/>
                </a:spcBef>
                <a:spcAft>
                  <a:spcPct val="0"/>
                </a:spcAft>
              </a:pPr>
              <a:t>7%</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026025" y="49260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5F027AC-48AA-4D81-925A-449B3DA0E8C1}" type="datetime'''''7''''''''''''''''''''''''''''''''''''''''''''''%'''''">
              <a:rPr lang="en-US" altLang="en-US" sz="1200" smtClean="0">
                <a:effectLst/>
                <a:cs typeface="+mn-cs"/>
              </a:rPr>
              <a:pPr lvl="0" algn="ctr">
                <a:spcBef>
                  <a:spcPct val="0"/>
                </a:spcBef>
                <a:spcAft>
                  <a:spcPct val="0"/>
                </a:spcAft>
              </a:pPr>
              <a:t>7%</a:t>
            </a:fld>
            <a:endParaRPr lang="en-US" sz="1200">
              <a:cs typeface="+mn-cs"/>
            </a:endParaRPr>
          </a:p>
        </p:txBody>
      </p:sp>
      <p:sp>
        <p:nvSpPr>
          <p:cNvPr id="56" name="Rectangle 55">
            <a:extLst>
              <a:ext uri="{FF2B5EF4-FFF2-40B4-BE49-F238E27FC236}">
                <a16:creationId xmlns:a16="http://schemas.microsoft.com/office/drawing/2014/main" id="{5EEE4426-439E-C644-6B32-580571056788}"/>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CA1031EC-53DE-767C-219E-E9E1F2B9B1E8}"/>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0721D2F7-0047-FDB1-98A0-474F472EDA6F}"/>
              </a:ext>
            </a:extLst>
          </p:cNvPr>
          <p:cNvSpPr/>
          <p:nvPr>
            <p:custDataLst>
              <p:tags r:id="rId20"/>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1" name="Rectangle 80">
            <a:extLst>
              <a:ext uri="{FF2B5EF4-FFF2-40B4-BE49-F238E27FC236}">
                <a16:creationId xmlns:a16="http://schemas.microsoft.com/office/drawing/2014/main" id="{3A68E14C-62FF-A7E7-CA52-8BE2AE32E5AA}"/>
              </a:ext>
            </a:extLst>
          </p:cNvPr>
          <p:cNvSpPr/>
          <p:nvPr>
            <p:custDataLst>
              <p:tags r:id="rId21"/>
            </p:custDataLst>
          </p:nvPr>
        </p:nvSpPr>
        <p:spPr bwMode="auto">
          <a:xfrm>
            <a:off x="3438525"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F9D3431C-6E2D-5C94-E824-620FF12C96EB}"/>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9AD65880-51E9-23FC-6469-E5CFFF5FCAE8}"/>
              </a:ext>
            </a:extLst>
          </p:cNvPr>
          <p:cNvSpPr>
            <a:spLocks noGrp="1"/>
          </p:cNvSpPr>
          <p:nvPr>
            <p:custDataLst>
              <p:tags r:id="rId23"/>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3FFFF659-B8FB-CFC5-0D70-075F3D5A0DDF}"/>
              </a:ext>
            </a:extLst>
          </p:cNvPr>
          <p:cNvSpPr>
            <a:spLocks noGrp="1"/>
          </p:cNvSpPr>
          <p:nvPr>
            <p:custDataLst>
              <p:tags r:id="rId24"/>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77" name="Text Placeholder 4">
            <a:extLst>
              <a:ext uri="{FF2B5EF4-FFF2-40B4-BE49-F238E27FC236}">
                <a16:creationId xmlns:a16="http://schemas.microsoft.com/office/drawing/2014/main" id="{6E7ACC65-10EB-EE6F-3683-5EF9915DCE36}"/>
              </a:ext>
            </a:extLst>
          </p:cNvPr>
          <p:cNvSpPr>
            <a:spLocks noGrp="1"/>
          </p:cNvSpPr>
          <p:nvPr>
            <p:custDataLst>
              <p:tags r:id="rId25"/>
            </p:custDataLst>
          </p:nvPr>
        </p:nvSpPr>
        <p:spPr bwMode="auto">
          <a:xfrm>
            <a:off x="3654425"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793CEA6-3B4A-4DE4-A4D3-A1AFB59C976D}"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669D6AEC-8876-C509-DEC8-7FE531C97EC3}"/>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N=60 (11 T(D)SPs, 34 LLC, 4 Other, 11 Generators)</a:t>
            </a:r>
          </a:p>
        </p:txBody>
      </p:sp>
      <p:sp>
        <p:nvSpPr>
          <p:cNvPr id="30" name="TrackerNumBlue 28">
            <a:extLst>
              <a:ext uri="{FF2B5EF4-FFF2-40B4-BE49-F238E27FC236}">
                <a16:creationId xmlns:a16="http://schemas.microsoft.com/office/drawing/2014/main" id="{CFB54E22-A222-3F9E-5319-609BFC87C01F}"/>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F5</a:t>
            </a:r>
          </a:p>
        </p:txBody>
      </p:sp>
      <p:sp>
        <p:nvSpPr>
          <p:cNvPr id="36" name="TextBox 35">
            <a:extLst>
              <a:ext uri="{FF2B5EF4-FFF2-40B4-BE49-F238E27FC236}">
                <a16:creationId xmlns:a16="http://schemas.microsoft.com/office/drawing/2014/main" id="{68A53347-B066-BE4A-AC6F-7BEA90CEA304}"/>
              </a:ext>
            </a:extLst>
          </p:cNvPr>
          <p:cNvSpPr txBox="1">
            <a:spLocks/>
          </p:cNvSpPr>
          <p:nvPr/>
        </p:nvSpPr>
        <p:spPr>
          <a:xfrm>
            <a:off x="554735" y="896990"/>
            <a:ext cx="696772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“Should Large Load customers included in Batch Zero have the option to pre-register non-firm allocated MWs as a CLR after study results are released, to operate those MWs as controllable load until full firm capacity is available?” </a:t>
            </a:r>
            <a:r>
              <a:rPr lang="en-US" sz="1400" i="1"/>
              <a:t>(% of overall respondents)</a:t>
            </a:r>
          </a:p>
        </p:txBody>
      </p:sp>
      <p:sp>
        <p:nvSpPr>
          <p:cNvPr id="3" name="TextBox 2">
            <a:extLst>
              <a:ext uri="{FF2B5EF4-FFF2-40B4-BE49-F238E27FC236}">
                <a16:creationId xmlns:a16="http://schemas.microsoft.com/office/drawing/2014/main" id="{D9E1C63C-5BD1-A1C0-2D21-1488C56C82CF}"/>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40811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DB6772-9405-7CA4-C8B3-25B75692F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think-cell data - do not delete" hidden="1">
                        <a:extLst>
                          <a:ext uri="{FF2B5EF4-FFF2-40B4-BE49-F238E27FC236}">
                            <a16:creationId xmlns:a16="http://schemas.microsoft.com/office/drawing/2014/main" id="{E4DB6772-9405-7CA4-C8B3-25B75692F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2589299-89B2-5ED1-090E-18095002BD0F}"/>
              </a:ext>
            </a:extLst>
          </p:cNvPr>
          <p:cNvSpPr>
            <a:spLocks noGrp="1"/>
          </p:cNvSpPr>
          <p:nvPr>
            <p:ph type="title"/>
            <p:custDataLst>
              <p:tags r:id="rId2"/>
            </p:custDataLst>
          </p:nvPr>
        </p:nvSpPr>
        <p:spPr>
          <a:xfrm>
            <a:off x="554736" y="244293"/>
            <a:ext cx="11082528" cy="384721"/>
          </a:xfrm>
        </p:spPr>
        <p:txBody>
          <a:bodyPr vert="horz">
            <a:spAutoFit/>
          </a:bodyPr>
          <a:lstStyle/>
          <a:p>
            <a:r>
              <a:rPr lang="en-US">
                <a:ln>
                  <a:noFill/>
                </a:ln>
                <a:solidFill>
                  <a:srgbClr val="00ACC8"/>
                </a:solidFill>
              </a:rPr>
              <a:t>Revision Request Process Flow</a:t>
            </a:r>
            <a:endParaRPr lang="en-US"/>
          </a:p>
        </p:txBody>
      </p:sp>
      <p:sp>
        <p:nvSpPr>
          <p:cNvPr id="7" name="TextBox 6">
            <a:extLst>
              <a:ext uri="{FF2B5EF4-FFF2-40B4-BE49-F238E27FC236}">
                <a16:creationId xmlns:a16="http://schemas.microsoft.com/office/drawing/2014/main" id="{589AD6B1-51AC-7D7D-D7A8-AE16C5F0458C}"/>
              </a:ext>
            </a:extLst>
          </p:cNvPr>
          <p:cNvSpPr txBox="1"/>
          <p:nvPr/>
        </p:nvSpPr>
        <p:spPr>
          <a:xfrm>
            <a:off x="8578921" y="548067"/>
            <a:ext cx="3058343" cy="1815882"/>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6"/>
              </a:rPr>
              <a:t>here</a:t>
            </a:r>
            <a:endParaRPr lang="en-US" sz="1400"/>
          </a:p>
          <a:p>
            <a:pPr marL="171450" indent="-171450">
              <a:buFont typeface="Arial" panose="020B0604020202020204" pitchFamily="34" charset="0"/>
              <a:buChar char="•"/>
            </a:pPr>
            <a:r>
              <a:rPr lang="en-US" sz="1400"/>
              <a:t>Comments for PGRR145 may be submitted using the Comments Form found </a:t>
            </a:r>
            <a:r>
              <a:rPr lang="en-US" sz="1400">
                <a:hlinkClick r:id="rId7"/>
              </a:rPr>
              <a:t>here</a:t>
            </a:r>
            <a:r>
              <a:rPr lang="en-US" sz="1400"/>
              <a:t>.</a:t>
            </a:r>
          </a:p>
        </p:txBody>
      </p:sp>
      <p:sp>
        <p:nvSpPr>
          <p:cNvPr id="8" name="Oval 7">
            <a:extLst>
              <a:ext uri="{FF2B5EF4-FFF2-40B4-BE49-F238E27FC236}">
                <a16:creationId xmlns:a16="http://schemas.microsoft.com/office/drawing/2014/main" id="{6CCD47E8-AB4E-68B2-715F-051A1787E33F}"/>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EFAE587-E3FC-CB6D-79BE-1097DD5C1B5C}"/>
              </a:ext>
            </a:extLst>
          </p:cNvPr>
          <p:cNvGrpSpPr/>
          <p:nvPr/>
        </p:nvGrpSpPr>
        <p:grpSpPr>
          <a:xfrm>
            <a:off x="5007546" y="5081438"/>
            <a:ext cx="1214853" cy="938363"/>
            <a:chOff x="7668555" y="2819916"/>
            <a:chExt cx="1389888" cy="1389888"/>
          </a:xfrm>
        </p:grpSpPr>
        <p:grpSp>
          <p:nvGrpSpPr>
            <p:cNvPr id="10" name="Group 9">
              <a:extLst>
                <a:ext uri="{FF2B5EF4-FFF2-40B4-BE49-F238E27FC236}">
                  <a16:creationId xmlns:a16="http://schemas.microsoft.com/office/drawing/2014/main" id="{4B97DAD8-F6C0-BBF8-475A-03CFB8B6C138}"/>
                </a:ext>
              </a:extLst>
            </p:cNvPr>
            <p:cNvGrpSpPr/>
            <p:nvPr/>
          </p:nvGrpSpPr>
          <p:grpSpPr>
            <a:xfrm>
              <a:off x="7705264" y="2819916"/>
              <a:ext cx="1288742" cy="1389888"/>
              <a:chOff x="2362200" y="1576187"/>
              <a:chExt cx="1524000" cy="1527048"/>
            </a:xfrm>
          </p:grpSpPr>
          <p:sp>
            <p:nvSpPr>
              <p:cNvPr id="14" name="Octagon 13">
                <a:extLst>
                  <a:ext uri="{FF2B5EF4-FFF2-40B4-BE49-F238E27FC236}">
                    <a16:creationId xmlns:a16="http://schemas.microsoft.com/office/drawing/2014/main" id="{14C9BF6F-771C-78C6-7B96-84D417D7FA1E}"/>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ctagon 14">
                <a:extLst>
                  <a:ext uri="{FF2B5EF4-FFF2-40B4-BE49-F238E27FC236}">
                    <a16:creationId xmlns:a16="http://schemas.microsoft.com/office/drawing/2014/main" id="{BC67EEAC-2E65-B61E-C8CC-3F29B04B3C8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DE93EE0B-1706-BE15-48C3-0EACD7E2F233}"/>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62B0C6-F024-173F-96AD-9B6A91F5DA92}"/>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92DC24-6D7C-5D6A-FE7E-632D2C61437E}"/>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16" name="Arrow: Right 15">
            <a:extLst>
              <a:ext uri="{FF2B5EF4-FFF2-40B4-BE49-F238E27FC236}">
                <a16:creationId xmlns:a16="http://schemas.microsoft.com/office/drawing/2014/main" id="{F28C14E8-E6F7-1D63-C162-316EA41ECF32}"/>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83F773-66A1-A1A2-BC34-336C8FFA62CA}"/>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AB16A899-A979-D2CD-8E56-D79DE9191079}"/>
              </a:ext>
            </a:extLst>
          </p:cNvPr>
          <p:cNvCxnSpPr>
            <a:cxnSpLocks/>
            <a:stCxn id="33" idx="0"/>
            <a:endCxn id="38"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14420CB-B245-3962-24B5-EBBACBEC6E9C}"/>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D2614FD-090E-A2E3-B9CF-DC117D8D8964}"/>
              </a:ext>
            </a:extLst>
          </p:cNvPr>
          <p:cNvCxnSpPr>
            <a:cxnSpLocks/>
            <a:stCxn id="37" idx="0"/>
            <a:endCxn id="36"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298295E-EAE7-94E9-D222-70EB10391E36}"/>
              </a:ext>
            </a:extLst>
          </p:cNvPr>
          <p:cNvCxnSpPr>
            <a:cxnSpLocks/>
            <a:stCxn id="38" idx="0"/>
            <a:endCxn id="36"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49C3A28-DE24-2B9E-8C4B-C75A61DD041A}"/>
              </a:ext>
            </a:extLst>
          </p:cNvPr>
          <p:cNvGrpSpPr/>
          <p:nvPr/>
        </p:nvGrpSpPr>
        <p:grpSpPr>
          <a:xfrm>
            <a:off x="4956374" y="940003"/>
            <a:ext cx="1214853" cy="938363"/>
            <a:chOff x="7668555" y="2819916"/>
            <a:chExt cx="1389888" cy="1389888"/>
          </a:xfrm>
        </p:grpSpPr>
        <p:grpSp>
          <p:nvGrpSpPr>
            <p:cNvPr id="23" name="Group 22">
              <a:extLst>
                <a:ext uri="{FF2B5EF4-FFF2-40B4-BE49-F238E27FC236}">
                  <a16:creationId xmlns:a16="http://schemas.microsoft.com/office/drawing/2014/main" id="{65C9279C-4409-01E2-29EB-826FB262E1E4}"/>
                </a:ext>
              </a:extLst>
            </p:cNvPr>
            <p:cNvGrpSpPr/>
            <p:nvPr/>
          </p:nvGrpSpPr>
          <p:grpSpPr>
            <a:xfrm>
              <a:off x="7705264" y="2819916"/>
              <a:ext cx="1288742" cy="1389888"/>
              <a:chOff x="2362200" y="1576187"/>
              <a:chExt cx="1524000" cy="1527048"/>
            </a:xfrm>
          </p:grpSpPr>
          <p:sp>
            <p:nvSpPr>
              <p:cNvPr id="27" name="Octagon 26">
                <a:extLst>
                  <a:ext uri="{FF2B5EF4-FFF2-40B4-BE49-F238E27FC236}">
                    <a16:creationId xmlns:a16="http://schemas.microsoft.com/office/drawing/2014/main" id="{C0CA1A81-1597-5409-43E8-070F0BE0AE5F}"/>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ctagon 27">
                <a:extLst>
                  <a:ext uri="{FF2B5EF4-FFF2-40B4-BE49-F238E27FC236}">
                    <a16:creationId xmlns:a16="http://schemas.microsoft.com/office/drawing/2014/main" id="{102BF3F0-6521-FD18-A72A-1D2047AE496D}"/>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5897D721-3FA8-A7D6-0045-A578944D4CE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51A429-83E8-C70F-907D-1F2261C7F283}"/>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DE5C09-E555-B54A-A4A4-EF868BC79AA1}"/>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29" name="Arrow: Right 28">
            <a:extLst>
              <a:ext uri="{FF2B5EF4-FFF2-40B4-BE49-F238E27FC236}">
                <a16:creationId xmlns:a16="http://schemas.microsoft.com/office/drawing/2014/main" id="{F9639D4F-49DC-9048-7755-037AFED6387A}"/>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7C5601C4-84F3-3CB4-AA96-36970200D97C}"/>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4D098856-C9DE-DF60-079E-EF4246971134}"/>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6B4CB70-4768-3B64-A3EE-DD7F804612FA}"/>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Beveled 32">
            <a:extLst>
              <a:ext uri="{FF2B5EF4-FFF2-40B4-BE49-F238E27FC236}">
                <a16:creationId xmlns:a16="http://schemas.microsoft.com/office/drawing/2014/main" id="{BE25C1CF-D951-87E6-C183-EEAAD585D18C}"/>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34" name="Rectangle: Beveled 33">
            <a:extLst>
              <a:ext uri="{FF2B5EF4-FFF2-40B4-BE49-F238E27FC236}">
                <a16:creationId xmlns:a16="http://schemas.microsoft.com/office/drawing/2014/main" id="{06531546-5B0D-BDC7-9DDD-BFA099101910}"/>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35" name="Rectangle: Beveled 34">
            <a:extLst>
              <a:ext uri="{FF2B5EF4-FFF2-40B4-BE49-F238E27FC236}">
                <a16:creationId xmlns:a16="http://schemas.microsoft.com/office/drawing/2014/main" id="{ECE879AA-171D-7294-992C-4CB09B15B534}"/>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36" name="Rectangle: Beveled 35">
            <a:extLst>
              <a:ext uri="{FF2B5EF4-FFF2-40B4-BE49-F238E27FC236}">
                <a16:creationId xmlns:a16="http://schemas.microsoft.com/office/drawing/2014/main" id="{6E37F8EA-B592-9732-EB89-CF48B89BD016}"/>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37" name="Rectangle: Beveled 36">
            <a:extLst>
              <a:ext uri="{FF2B5EF4-FFF2-40B4-BE49-F238E27FC236}">
                <a16:creationId xmlns:a16="http://schemas.microsoft.com/office/drawing/2014/main" id="{00824AA5-3DC2-EB49-844C-61B82566976E}"/>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38" name="Rectangle: Beveled 37">
            <a:extLst>
              <a:ext uri="{FF2B5EF4-FFF2-40B4-BE49-F238E27FC236}">
                <a16:creationId xmlns:a16="http://schemas.microsoft.com/office/drawing/2014/main" id="{8E5105B9-F847-4034-79F4-049DB1E5F975}"/>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Tree>
    <p:extLst>
      <p:ext uri="{BB962C8B-B14F-4D97-AF65-F5344CB8AC3E}">
        <p14:creationId xmlns:p14="http://schemas.microsoft.com/office/powerpoint/2010/main" val="163382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605C48-68FF-F30A-A41C-5F16EE09F1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5" name="think-cell data - do not delete" hidden="1">
                        <a:extLst>
                          <a:ext uri="{FF2B5EF4-FFF2-40B4-BE49-F238E27FC236}">
                            <a16:creationId xmlns:a16="http://schemas.microsoft.com/office/drawing/2014/main" id="{B1605C48-68FF-F30A-A41C-5F16EE09F13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3F53B7-ED7C-F10B-F40A-839F4B85249F}"/>
              </a:ext>
            </a:extLst>
          </p:cNvPr>
          <p:cNvSpPr>
            <a:spLocks noGrp="1"/>
          </p:cNvSpPr>
          <p:nvPr>
            <p:ph type="title"/>
          </p:nvPr>
        </p:nvSpPr>
        <p:spPr>
          <a:xfrm>
            <a:off x="554736" y="172212"/>
            <a:ext cx="11082528" cy="769441"/>
          </a:xfrm>
        </p:spPr>
        <p:txBody>
          <a:bodyPr vert="horz">
            <a:spAutoFit/>
          </a:bodyPr>
          <a:lstStyle/>
          <a:p>
            <a:r>
              <a:rPr lang="de-DE"/>
              <a:t>Four different constructs were identified by ERCOT to integrate CLR and BYOG concepts into PGRR145</a:t>
            </a:r>
          </a:p>
        </p:txBody>
      </p:sp>
      <p:sp>
        <p:nvSpPr>
          <p:cNvPr id="15" name="TextBox 62">
            <a:extLst>
              <a:ext uri="{FF2B5EF4-FFF2-40B4-BE49-F238E27FC236}">
                <a16:creationId xmlns:a16="http://schemas.microsoft.com/office/drawing/2014/main" id="{1154F61B-7CDB-C6A4-70C9-AA19E6149C00}"/>
              </a:ext>
            </a:extLst>
          </p:cNvPr>
          <p:cNvSpPr txBox="1">
            <a:spLocks/>
          </p:cNvSpPr>
          <p:nvPr/>
        </p:nvSpPr>
        <p:spPr>
          <a:xfrm>
            <a:off x="521663" y="1410448"/>
            <a:ext cx="2432703"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Construct</a:t>
            </a:r>
          </a:p>
        </p:txBody>
      </p:sp>
      <p:cxnSp>
        <p:nvCxnSpPr>
          <p:cNvPr id="16" name="Straight Connector 15">
            <a:extLst>
              <a:ext uri="{FF2B5EF4-FFF2-40B4-BE49-F238E27FC236}">
                <a16:creationId xmlns:a16="http://schemas.microsoft.com/office/drawing/2014/main" id="{52F531F2-F432-4D70-5D4B-2B744278984D}"/>
              </a:ext>
            </a:extLst>
          </p:cNvPr>
          <p:cNvCxnSpPr>
            <a:cxnSpLocks/>
          </p:cNvCxnSpPr>
          <p:nvPr/>
        </p:nvCxnSpPr>
        <p:spPr>
          <a:xfrm>
            <a:off x="521663" y="1662980"/>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62">
            <a:extLst>
              <a:ext uri="{FF2B5EF4-FFF2-40B4-BE49-F238E27FC236}">
                <a16:creationId xmlns:a16="http://schemas.microsoft.com/office/drawing/2014/main" id="{D5E7C20E-AFE8-9FB9-A81E-61E49F3C6D4C}"/>
              </a:ext>
            </a:extLst>
          </p:cNvPr>
          <p:cNvSpPr txBox="1">
            <a:spLocks/>
          </p:cNvSpPr>
          <p:nvPr/>
        </p:nvSpPr>
        <p:spPr>
          <a:xfrm>
            <a:off x="3038887" y="1410448"/>
            <a:ext cx="5736185"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sp>
        <p:nvSpPr>
          <p:cNvPr id="18" name="TextBox 62">
            <a:extLst>
              <a:ext uri="{FF2B5EF4-FFF2-40B4-BE49-F238E27FC236}">
                <a16:creationId xmlns:a16="http://schemas.microsoft.com/office/drawing/2014/main" id="{DE18F6C6-181C-EC35-BE4C-A7043C93FC0B}"/>
              </a:ext>
            </a:extLst>
          </p:cNvPr>
          <p:cNvSpPr txBox="1">
            <a:spLocks/>
          </p:cNvSpPr>
          <p:nvPr/>
        </p:nvSpPr>
        <p:spPr>
          <a:xfrm>
            <a:off x="9472460" y="1410448"/>
            <a:ext cx="1827725"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Feasibility</a:t>
            </a:r>
          </a:p>
        </p:txBody>
      </p:sp>
      <p:sp>
        <p:nvSpPr>
          <p:cNvPr id="19" name="TrackerNumBlue 19">
            <a:extLst>
              <a:ext uri="{FF2B5EF4-FFF2-40B4-BE49-F238E27FC236}">
                <a16:creationId xmlns:a16="http://schemas.microsoft.com/office/drawing/2014/main" id="{D994080E-77B6-EDE2-C5D6-3F9709AE3C7F}"/>
              </a:ext>
            </a:extLst>
          </p:cNvPr>
          <p:cNvSpPr/>
          <p:nvPr>
            <p:custDataLst>
              <p:tags r:id="rId2"/>
            </p:custDataLst>
          </p:nvPr>
        </p:nvSpPr>
        <p:spPr>
          <a:xfrm>
            <a:off x="521663" y="177707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a:t>
            </a:r>
          </a:p>
        </p:txBody>
      </p:sp>
      <p:sp>
        <p:nvSpPr>
          <p:cNvPr id="21" name="TextBox 62">
            <a:extLst>
              <a:ext uri="{FF2B5EF4-FFF2-40B4-BE49-F238E27FC236}">
                <a16:creationId xmlns:a16="http://schemas.microsoft.com/office/drawing/2014/main" id="{782B15D1-3793-9012-CFB6-B4B795B4D0CB}"/>
              </a:ext>
            </a:extLst>
          </p:cNvPr>
          <p:cNvSpPr txBox="1">
            <a:spLocks/>
          </p:cNvSpPr>
          <p:nvPr/>
        </p:nvSpPr>
        <p:spPr>
          <a:xfrm>
            <a:off x="885524" y="1777071"/>
            <a:ext cx="1944303" cy="86177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defRPr/>
            </a:pPr>
            <a:r>
              <a:rPr kumimoji="0" lang="en-US" sz="1400" b="1" i="0" u="none" strike="noStrike" kern="1200" cap="none" spc="0" normalizeH="0" baseline="0" noProof="0">
                <a:ln>
                  <a:noFill/>
                </a:ln>
                <a:solidFill>
                  <a:srgbClr val="000000"/>
                </a:solidFill>
                <a:effectLst/>
                <a:uLnTx/>
                <a:uFillTx/>
                <a:latin typeface="Arial"/>
                <a:ea typeface="+mn-ea"/>
                <a:cs typeface="Arial"/>
              </a:rPr>
              <a:t>Load-Only CLR </a:t>
            </a:r>
            <a:r>
              <a:rPr kumimoji="0" lang="en-US" sz="1400" i="0" u="none" strike="noStrike" kern="1200" cap="none" spc="0" normalizeH="0" baseline="0" noProof="0">
                <a:ln>
                  <a:noFill/>
                </a:ln>
                <a:solidFill>
                  <a:srgbClr val="000000"/>
                </a:solidFill>
                <a:effectLst/>
                <a:uLnTx/>
                <a:uFillTx/>
                <a:latin typeface="Arial"/>
                <a:ea typeface="+mn-ea"/>
                <a:cs typeface="Arial"/>
              </a:rPr>
              <a:t>(</a:t>
            </a:r>
            <a:r>
              <a:rPr lang="en-US" sz="1400">
                <a:solidFill>
                  <a:srgbClr val="000000"/>
                </a:solidFill>
                <a:latin typeface="Arial"/>
                <a:cs typeface="Arial"/>
              </a:rPr>
              <a:t>Not netted with  </a:t>
            </a:r>
            <a:r>
              <a:rPr kumimoji="0" lang="en-US" sz="1400" i="0" u="none" strike="noStrike" kern="1200" cap="none" spc="0" normalizeH="0" baseline="0" noProof="0">
                <a:ln>
                  <a:noFill/>
                </a:ln>
                <a:solidFill>
                  <a:srgbClr val="000000"/>
                </a:solidFill>
                <a:effectLst/>
                <a:uLnTx/>
                <a:uFillTx/>
                <a:latin typeface="Arial"/>
                <a:ea typeface="+mn-ea"/>
                <a:cs typeface="Arial"/>
              </a:rPr>
              <a:t>Generation/Batteries)</a:t>
            </a:r>
            <a:endParaRPr kumimoji="0" lang="en-CA" sz="1400" i="0" u="none" strike="noStrike" kern="1200" cap="none" spc="0" normalizeH="0" baseline="0" noProof="0">
              <a:ln>
                <a:noFill/>
              </a:ln>
              <a:solidFill>
                <a:srgbClr val="000000"/>
              </a:solidFill>
              <a:effectLst/>
              <a:uLnTx/>
              <a:uFillTx/>
              <a:latin typeface="Arial"/>
              <a:ea typeface="+mn-ea"/>
              <a:cs typeface="Arial"/>
            </a:endParaRPr>
          </a:p>
        </p:txBody>
      </p:sp>
      <p:sp>
        <p:nvSpPr>
          <p:cNvPr id="22" name="TextBox 62">
            <a:extLst>
              <a:ext uri="{FF2B5EF4-FFF2-40B4-BE49-F238E27FC236}">
                <a16:creationId xmlns:a16="http://schemas.microsoft.com/office/drawing/2014/main" id="{B1898911-46C9-3981-DB38-35CBD8DC6CA5}"/>
              </a:ext>
            </a:extLst>
          </p:cNvPr>
          <p:cNvSpPr txBox="1">
            <a:spLocks/>
          </p:cNvSpPr>
          <p:nvPr/>
        </p:nvSpPr>
        <p:spPr>
          <a:xfrm>
            <a:off x="3038887" y="1777071"/>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defRPr/>
            </a:pPr>
            <a:r>
              <a:rPr lang="en-US" sz="1400" b="1">
                <a:cs typeface="Arial"/>
              </a:rPr>
              <a:t>Large Load registers as a CLR at the POI. </a:t>
            </a:r>
            <a:r>
              <a:rPr lang="en-US" sz="1400">
                <a:cs typeface="Arial"/>
              </a:rPr>
              <a:t>No netting allowed with co-located generation or storage. </a:t>
            </a:r>
            <a:endParaRPr lang="en-US" sz="1400" i="0" u="none" strike="noStrike" kern="1200" cap="none" spc="0" normalizeH="0" baseline="0" noProof="0">
              <a:ln>
                <a:noFill/>
              </a:ln>
              <a:solidFill>
                <a:srgbClr val="000000"/>
              </a:solidFill>
              <a:effectLst/>
              <a:uLnTx/>
              <a:uFillTx/>
              <a:latin typeface="Arial"/>
              <a:cs typeface="Arial"/>
            </a:endParaRPr>
          </a:p>
        </p:txBody>
      </p:sp>
      <p:grpSp>
        <p:nvGrpSpPr>
          <p:cNvPr id="26" name="CheckmarkDashWhite 26">
            <a:extLst>
              <a:ext uri="{FF2B5EF4-FFF2-40B4-BE49-F238E27FC236}">
                <a16:creationId xmlns:a16="http://schemas.microsoft.com/office/drawing/2014/main" id="{8FFEC2BB-88AB-9191-F638-5A620FB79B44}"/>
              </a:ext>
            </a:extLst>
          </p:cNvPr>
          <p:cNvGrpSpPr>
            <a:grpSpLocks noChangeAspect="1"/>
          </p:cNvGrpSpPr>
          <p:nvPr>
            <p:custDataLst>
              <p:tags r:id="rId3"/>
            </p:custDataLst>
          </p:nvPr>
        </p:nvGrpSpPr>
        <p:grpSpPr>
          <a:xfrm>
            <a:off x="9472460" y="1777071"/>
            <a:ext cx="327461" cy="327461"/>
            <a:chOff x="1016000" y="1016000"/>
            <a:chExt cx="396228" cy="396228"/>
          </a:xfrm>
          <a:solidFill>
            <a:srgbClr val="92D050">
              <a:alpha val="40000"/>
            </a:srgbClr>
          </a:solidFill>
        </p:grpSpPr>
        <p:sp>
          <p:nvSpPr>
            <p:cNvPr id="23" name="Oval 22">
              <a:extLst>
                <a:ext uri="{FF2B5EF4-FFF2-40B4-BE49-F238E27FC236}">
                  <a16:creationId xmlns:a16="http://schemas.microsoft.com/office/drawing/2014/main" id="{659DA4E1-FE76-E9D5-AE48-6F27E772A78B}"/>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5" name="Graphic 24">
              <a:extLst>
                <a:ext uri="{FF2B5EF4-FFF2-40B4-BE49-F238E27FC236}">
                  <a16:creationId xmlns:a16="http://schemas.microsoft.com/office/drawing/2014/main" id="{76CFFD64-BD5C-D188-EC11-99CB335001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8" name="TextBox 62">
            <a:extLst>
              <a:ext uri="{FF2B5EF4-FFF2-40B4-BE49-F238E27FC236}">
                <a16:creationId xmlns:a16="http://schemas.microsoft.com/office/drawing/2014/main" id="{57ECFE95-6156-51C5-DC19-7452F1C3DC74}"/>
              </a:ext>
            </a:extLst>
          </p:cNvPr>
          <p:cNvSpPr txBox="1">
            <a:spLocks/>
          </p:cNvSpPr>
          <p:nvPr/>
        </p:nvSpPr>
        <p:spPr>
          <a:xfrm>
            <a:off x="9933272" y="1777070"/>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DF608BD9-7CD1-0DEE-FC94-859125463FB8}"/>
              </a:ext>
            </a:extLst>
          </p:cNvPr>
          <p:cNvCxnSpPr>
            <a:cxnSpLocks/>
          </p:cNvCxnSpPr>
          <p:nvPr/>
        </p:nvCxnSpPr>
        <p:spPr>
          <a:xfrm>
            <a:off x="521663" y="2606256"/>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rackerNumBlue 19">
            <a:extLst>
              <a:ext uri="{FF2B5EF4-FFF2-40B4-BE49-F238E27FC236}">
                <a16:creationId xmlns:a16="http://schemas.microsoft.com/office/drawing/2014/main" id="{1A110860-9B30-EC61-129C-1D8A74BA0858}"/>
              </a:ext>
            </a:extLst>
          </p:cNvPr>
          <p:cNvSpPr/>
          <p:nvPr>
            <p:custDataLst>
              <p:tags r:id="rId4"/>
            </p:custDataLst>
          </p:nvPr>
        </p:nvSpPr>
        <p:spPr>
          <a:xfrm>
            <a:off x="521663" y="272034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1B</a:t>
            </a:r>
          </a:p>
        </p:txBody>
      </p:sp>
      <p:sp>
        <p:nvSpPr>
          <p:cNvPr id="31" name="TextBox 62">
            <a:extLst>
              <a:ext uri="{FF2B5EF4-FFF2-40B4-BE49-F238E27FC236}">
                <a16:creationId xmlns:a16="http://schemas.microsoft.com/office/drawing/2014/main" id="{C9BF2BD6-E19E-2350-5FD4-3467363AEF88}"/>
              </a:ext>
            </a:extLst>
          </p:cNvPr>
          <p:cNvSpPr txBox="1">
            <a:spLocks/>
          </p:cNvSpPr>
          <p:nvPr/>
        </p:nvSpPr>
        <p:spPr>
          <a:xfrm>
            <a:off x="885524" y="2720346"/>
            <a:ext cx="1944303"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CLR with Non-Synchronous Backup Generation</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2" name="TextBox 62">
            <a:extLst>
              <a:ext uri="{FF2B5EF4-FFF2-40B4-BE49-F238E27FC236}">
                <a16:creationId xmlns:a16="http://schemas.microsoft.com/office/drawing/2014/main" id="{E8018762-71CA-4553-C80E-710EEB2F1520}"/>
              </a:ext>
            </a:extLst>
          </p:cNvPr>
          <p:cNvSpPr txBox="1">
            <a:spLocks/>
          </p:cNvSpPr>
          <p:nvPr/>
        </p:nvSpPr>
        <p:spPr>
          <a:xfrm>
            <a:off x="3038887" y="2720346"/>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a:t>Large Load registers as a CLR and utilizes behind-the-meter backup generation that is not synchronized </a:t>
            </a:r>
            <a:r>
              <a:rPr lang="en-US" sz="1400"/>
              <a:t>with the ERCOT grid</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33" name="CheckmarkDashWhite 26">
            <a:extLst>
              <a:ext uri="{FF2B5EF4-FFF2-40B4-BE49-F238E27FC236}">
                <a16:creationId xmlns:a16="http://schemas.microsoft.com/office/drawing/2014/main" id="{3A83FE23-D9B6-A583-2765-B21777877856}"/>
              </a:ext>
            </a:extLst>
          </p:cNvPr>
          <p:cNvGrpSpPr>
            <a:grpSpLocks noChangeAspect="1"/>
          </p:cNvGrpSpPr>
          <p:nvPr>
            <p:custDataLst>
              <p:tags r:id="rId5"/>
            </p:custDataLst>
          </p:nvPr>
        </p:nvGrpSpPr>
        <p:grpSpPr>
          <a:xfrm>
            <a:off x="9472460" y="2720346"/>
            <a:ext cx="327461" cy="327461"/>
            <a:chOff x="1016000" y="1016000"/>
            <a:chExt cx="396228" cy="396228"/>
          </a:xfrm>
          <a:solidFill>
            <a:srgbClr val="92D050">
              <a:alpha val="40000"/>
            </a:srgbClr>
          </a:solidFill>
        </p:grpSpPr>
        <p:sp>
          <p:nvSpPr>
            <p:cNvPr id="34" name="Oval 33">
              <a:extLst>
                <a:ext uri="{FF2B5EF4-FFF2-40B4-BE49-F238E27FC236}">
                  <a16:creationId xmlns:a16="http://schemas.microsoft.com/office/drawing/2014/main" id="{302FD02B-6F8B-3A5A-95ED-28D38912C38D}"/>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5" name="Graphic 34">
              <a:extLst>
                <a:ext uri="{FF2B5EF4-FFF2-40B4-BE49-F238E27FC236}">
                  <a16:creationId xmlns:a16="http://schemas.microsoft.com/office/drawing/2014/main" id="{55BA879E-1549-52E8-8EB1-94A3BBB380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36" name="TextBox 62">
            <a:extLst>
              <a:ext uri="{FF2B5EF4-FFF2-40B4-BE49-F238E27FC236}">
                <a16:creationId xmlns:a16="http://schemas.microsoft.com/office/drawing/2014/main" id="{EFCC81FD-A78A-2C2F-4754-F879072B2E67}"/>
              </a:ext>
            </a:extLst>
          </p:cNvPr>
          <p:cNvSpPr txBox="1">
            <a:spLocks/>
          </p:cNvSpPr>
          <p:nvPr/>
        </p:nvSpPr>
        <p:spPr>
          <a:xfrm>
            <a:off x="9933272" y="2720345"/>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id="{FE0058F8-1955-F921-8374-27EB277368B3}"/>
              </a:ext>
            </a:extLst>
          </p:cNvPr>
          <p:cNvCxnSpPr>
            <a:cxnSpLocks/>
          </p:cNvCxnSpPr>
          <p:nvPr/>
        </p:nvCxnSpPr>
        <p:spPr>
          <a:xfrm>
            <a:off x="521663" y="3549531"/>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rackerNumBlue 19">
            <a:extLst>
              <a:ext uri="{FF2B5EF4-FFF2-40B4-BE49-F238E27FC236}">
                <a16:creationId xmlns:a16="http://schemas.microsoft.com/office/drawing/2014/main" id="{23618E1F-6211-E747-70B4-17D39A87B8EF}"/>
              </a:ext>
            </a:extLst>
          </p:cNvPr>
          <p:cNvSpPr/>
          <p:nvPr>
            <p:custDataLst>
              <p:tags r:id="rId6"/>
            </p:custDataLst>
          </p:nvPr>
        </p:nvSpPr>
        <p:spPr>
          <a:xfrm>
            <a:off x="521663" y="368287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9" name="TextBox 62">
            <a:extLst>
              <a:ext uri="{FF2B5EF4-FFF2-40B4-BE49-F238E27FC236}">
                <a16:creationId xmlns:a16="http://schemas.microsoft.com/office/drawing/2014/main" id="{98980BEE-13D5-D24D-33D1-E83D447BCAA0}"/>
              </a:ext>
            </a:extLst>
          </p:cNvPr>
          <p:cNvSpPr txBox="1">
            <a:spLocks/>
          </p:cNvSpPr>
          <p:nvPr/>
        </p:nvSpPr>
        <p:spPr>
          <a:xfrm>
            <a:off x="885524" y="3682870"/>
            <a:ext cx="1944303"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Self-Limiting Facility (SLF)</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Box 62">
            <a:extLst>
              <a:ext uri="{FF2B5EF4-FFF2-40B4-BE49-F238E27FC236}">
                <a16:creationId xmlns:a16="http://schemas.microsoft.com/office/drawing/2014/main" id="{02424FAC-C795-49FB-2898-9EFCAD08F8BB}"/>
              </a:ext>
            </a:extLst>
          </p:cNvPr>
          <p:cNvSpPr txBox="1">
            <a:spLocks/>
          </p:cNvSpPr>
          <p:nvPr/>
        </p:nvSpPr>
        <p:spPr>
          <a:xfrm>
            <a:off x="3038887" y="3682870"/>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err="1"/>
              <a:t>Colocated</a:t>
            </a:r>
            <a:r>
              <a:rPr lang="en-US" sz="1400" b="1"/>
              <a:t> Large Load and Generation operate behind a single POI under a defined net injection/withdrawal limit </a:t>
            </a:r>
            <a:r>
              <a:rPr lang="en-US" sz="1400"/>
              <a:t>enforced at the POI</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41" name="CheckmarkDashWhite 26">
            <a:extLst>
              <a:ext uri="{FF2B5EF4-FFF2-40B4-BE49-F238E27FC236}">
                <a16:creationId xmlns:a16="http://schemas.microsoft.com/office/drawing/2014/main" id="{8CBB29C9-40E5-BA10-A14F-870D01945307}"/>
              </a:ext>
            </a:extLst>
          </p:cNvPr>
          <p:cNvGrpSpPr>
            <a:grpSpLocks/>
          </p:cNvGrpSpPr>
          <p:nvPr>
            <p:custDataLst>
              <p:tags r:id="rId7"/>
            </p:custDataLst>
          </p:nvPr>
        </p:nvGrpSpPr>
        <p:grpSpPr>
          <a:xfrm>
            <a:off x="9472460" y="3682870"/>
            <a:ext cx="327461" cy="327461"/>
            <a:chOff x="1016000" y="1016000"/>
            <a:chExt cx="396228" cy="396228"/>
          </a:xfrm>
          <a:solidFill>
            <a:srgbClr val="92D050">
              <a:alpha val="40000"/>
            </a:srgbClr>
          </a:solidFill>
        </p:grpSpPr>
        <p:sp>
          <p:nvSpPr>
            <p:cNvPr id="42" name="Oval 41">
              <a:extLst>
                <a:ext uri="{FF2B5EF4-FFF2-40B4-BE49-F238E27FC236}">
                  <a16:creationId xmlns:a16="http://schemas.microsoft.com/office/drawing/2014/main" id="{69F9D01B-69BA-1238-CE79-184DAF1D7539}"/>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3" name="Graphic 42">
              <a:extLst>
                <a:ext uri="{FF2B5EF4-FFF2-40B4-BE49-F238E27FC236}">
                  <a16:creationId xmlns:a16="http://schemas.microsoft.com/office/drawing/2014/main" id="{C6AA486B-1D4C-4FDA-97CA-172C269F0B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44" name="TextBox 62">
            <a:extLst>
              <a:ext uri="{FF2B5EF4-FFF2-40B4-BE49-F238E27FC236}">
                <a16:creationId xmlns:a16="http://schemas.microsoft.com/office/drawing/2014/main" id="{2B69A7B0-0CB9-81FE-4D7C-664B53F5A459}"/>
              </a:ext>
            </a:extLst>
          </p:cNvPr>
          <p:cNvSpPr txBox="1">
            <a:spLocks/>
          </p:cNvSpPr>
          <p:nvPr/>
        </p:nvSpPr>
        <p:spPr>
          <a:xfrm>
            <a:off x="9933272" y="3682869"/>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8DFE983D-F7D7-4559-EFEE-20245CAFEA99}"/>
              </a:ext>
            </a:extLst>
          </p:cNvPr>
          <p:cNvCxnSpPr>
            <a:cxnSpLocks/>
          </p:cNvCxnSpPr>
          <p:nvPr/>
        </p:nvCxnSpPr>
        <p:spPr>
          <a:xfrm>
            <a:off x="521663" y="4512055"/>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rackerNumBlue 19">
            <a:extLst>
              <a:ext uri="{FF2B5EF4-FFF2-40B4-BE49-F238E27FC236}">
                <a16:creationId xmlns:a16="http://schemas.microsoft.com/office/drawing/2014/main" id="{139F6D2C-FCC1-0CC6-51AF-804AFB936F06}"/>
              </a:ext>
            </a:extLst>
          </p:cNvPr>
          <p:cNvSpPr/>
          <p:nvPr>
            <p:custDataLst>
              <p:tags r:id="rId8"/>
            </p:custDataLst>
          </p:nvPr>
        </p:nvSpPr>
        <p:spPr>
          <a:xfrm>
            <a:off x="521663" y="464539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7" name="TextBox 62">
            <a:extLst>
              <a:ext uri="{FF2B5EF4-FFF2-40B4-BE49-F238E27FC236}">
                <a16:creationId xmlns:a16="http://schemas.microsoft.com/office/drawing/2014/main" id="{4BE9CA0E-3EDD-B343-11CF-6BDA8B106460}"/>
              </a:ext>
            </a:extLst>
          </p:cNvPr>
          <p:cNvSpPr txBox="1">
            <a:spLocks/>
          </p:cNvSpPr>
          <p:nvPr/>
        </p:nvSpPr>
        <p:spPr>
          <a:xfrm>
            <a:off x="885524" y="4645393"/>
            <a:ext cx="1944303" cy="21544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Netted Network</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8" name="TextBox 62">
            <a:extLst>
              <a:ext uri="{FF2B5EF4-FFF2-40B4-BE49-F238E27FC236}">
                <a16:creationId xmlns:a16="http://schemas.microsoft.com/office/drawing/2014/main" id="{230FACED-18B5-5A81-8BEA-D77A55949C64}"/>
              </a:ext>
            </a:extLst>
          </p:cNvPr>
          <p:cNvSpPr txBox="1">
            <a:spLocks/>
          </p:cNvSpPr>
          <p:nvPr/>
        </p:nvSpPr>
        <p:spPr>
          <a:xfrm>
            <a:off x="3038887" y="4645393"/>
            <a:ext cx="6133989" cy="86177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err="1"/>
              <a:t>Colocated</a:t>
            </a:r>
            <a:r>
              <a:rPr lang="en-US" sz="1400" b="1"/>
              <a:t> Large Load and Generation operate behind a single POI (physically similar to SLF), but are permitted to participate simultaneously on both the supply and demand sides </a:t>
            </a:r>
            <a:r>
              <a:rPr lang="en-US" sz="1400"/>
              <a:t>of the ERCOT market, subject to the POI interconnection limit</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2" name="TextBox 62">
            <a:extLst>
              <a:ext uri="{FF2B5EF4-FFF2-40B4-BE49-F238E27FC236}">
                <a16:creationId xmlns:a16="http://schemas.microsoft.com/office/drawing/2014/main" id="{325367C5-45AA-6898-5355-FAE548284B42}"/>
              </a:ext>
            </a:extLst>
          </p:cNvPr>
          <p:cNvSpPr txBox="1">
            <a:spLocks/>
          </p:cNvSpPr>
          <p:nvPr/>
        </p:nvSpPr>
        <p:spPr>
          <a:xfrm>
            <a:off x="9933272" y="4645392"/>
            <a:ext cx="1366914" cy="21544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Not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57" name="XWhite 57">
            <a:extLst>
              <a:ext uri="{FF2B5EF4-FFF2-40B4-BE49-F238E27FC236}">
                <a16:creationId xmlns:a16="http://schemas.microsoft.com/office/drawing/2014/main" id="{527FCD87-B9B7-33DE-F800-5A3D90E451B3}"/>
              </a:ext>
            </a:extLst>
          </p:cNvPr>
          <p:cNvGrpSpPr>
            <a:grpSpLocks/>
          </p:cNvGrpSpPr>
          <p:nvPr>
            <p:custDataLst>
              <p:tags r:id="rId9"/>
            </p:custDataLst>
          </p:nvPr>
        </p:nvGrpSpPr>
        <p:grpSpPr>
          <a:xfrm>
            <a:off x="9472460" y="4645392"/>
            <a:ext cx="327461" cy="327461"/>
            <a:chOff x="1016000" y="1016000"/>
            <a:chExt cx="396228" cy="396228"/>
          </a:xfrm>
          <a:solidFill>
            <a:srgbClr val="FF0000">
              <a:alpha val="40000"/>
            </a:srgbClr>
          </a:solidFill>
        </p:grpSpPr>
        <p:sp>
          <p:nvSpPr>
            <p:cNvPr id="54" name="Oval 53">
              <a:extLst>
                <a:ext uri="{FF2B5EF4-FFF2-40B4-BE49-F238E27FC236}">
                  <a16:creationId xmlns:a16="http://schemas.microsoft.com/office/drawing/2014/main" id="{18EA076F-E314-D13D-76C2-265789CE32C4}"/>
                </a:ext>
              </a:extLst>
            </p:cNvPr>
            <p:cNvSpPr/>
            <p:nvPr/>
          </p:nvSpPr>
          <p:spPr>
            <a:xfrm>
              <a:off x="1016000" y="1016000"/>
              <a:ext cx="396228" cy="396228"/>
            </a:xfrm>
            <a:prstGeom prst="ellipse">
              <a:avLst/>
            </a:pr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56" name="Graphic 55">
              <a:extLst>
                <a:ext uri="{FF2B5EF4-FFF2-40B4-BE49-F238E27FC236}">
                  <a16:creationId xmlns:a16="http://schemas.microsoft.com/office/drawing/2014/main" id="{C6E24767-BB16-D7C1-5512-A625BBD35A7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1406565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3" progId="TCLayout.ActiveDocument.1">
                  <p:embed/>
                </p:oleObj>
              </mc:Choice>
              <mc:Fallback>
                <p:oleObj name="think-cell Slide" r:id="rId24"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C66BF9-7DD1-711A-E605-557082A6E696}"/>
              </a:ext>
            </a:extLst>
          </p:cNvPr>
          <p:cNvSpPr>
            <a:spLocks noGrp="1"/>
          </p:cNvSpPr>
          <p:nvPr>
            <p:ph type="title"/>
            <p:custDataLst>
              <p:tags r:id="rId2"/>
            </p:custDataLst>
          </p:nvPr>
        </p:nvSpPr>
        <p:spPr>
          <a:xfrm>
            <a:off x="554736" y="172212"/>
            <a:ext cx="11082528" cy="384721"/>
          </a:xfrm>
        </p:spPr>
        <p:txBody>
          <a:bodyPr vert="horz">
            <a:spAutoFit/>
          </a:bodyPr>
          <a:lstStyle/>
          <a:p>
            <a:r>
              <a:rPr lang="en-US"/>
              <a:t>Load-Only CLR (Not netted with any Generation or Batteries)</a:t>
            </a:r>
            <a:endParaRPr lang="de-DE"/>
          </a:p>
        </p:txBody>
      </p:sp>
      <p:sp>
        <p:nvSpPr>
          <p:cNvPr id="55" name="4. Footnote">
            <a:extLst>
              <a:ext uri="{FF2B5EF4-FFF2-40B4-BE49-F238E27FC236}">
                <a16:creationId xmlns:a16="http://schemas.microsoft.com/office/drawing/2014/main" id="{876DA1CD-4E56-00DE-1A67-05A46852A284}"/>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2"/>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299945"/>
            <a:ext cx="2675973" cy="192360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a:cs typeface="Arial"/>
              </a:rPr>
              <a:t>Large Load registers entirely as a CLR without any type of netting with generation or storage </a:t>
            </a:r>
          </a:p>
          <a:p>
            <a:pPr marL="171450" indent="-171450">
              <a:buFont typeface="Arial" panose="020B0604020202020204" pitchFamily="34" charset="0"/>
              <a:buChar char="•"/>
            </a:pPr>
            <a:r>
              <a:rPr lang="en-US" sz="1200"/>
              <a:t>Load-Only CLR leverages the existing CLR framework as the simplest near-term option</a:t>
            </a:r>
            <a:r>
              <a:rPr lang="en-US" sz="1200" baseline="30000"/>
              <a:t>1</a:t>
            </a:r>
            <a:r>
              <a:rPr lang="en-US" sz="1200"/>
              <a:t>, subject to required market/system implementation items (e.g., SCED/mitigation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299945"/>
            <a:ext cx="5374461" cy="4716676"/>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Participates as dispatchable demand and must follow SCED basepoints</a:t>
            </a:r>
            <a:r>
              <a:rPr lang="en-US" sz="1200"/>
              <a:t> within its registered operating range (PC/LPC/MPC)</a:t>
            </a:r>
          </a:p>
          <a:p>
            <a:pPr marL="171450" lvl="0" indent="-171450">
              <a:buClr>
                <a:srgbClr val="000000"/>
              </a:buClr>
              <a:buFont typeface="Arial" panose="020B0604020202020204" pitchFamily="34" charset="0"/>
              <a:buChar char="•"/>
              <a:defRPr/>
            </a:pPr>
            <a:r>
              <a:rPr lang="en-US" sz="1200" b="1"/>
              <a:t>No assurance of service above awarded firm MW</a:t>
            </a:r>
            <a:r>
              <a:rPr lang="en-US" sz="1200"/>
              <a:t>; real-time consumption may be reduced below PC based on system conditions and SCED mitigation</a:t>
            </a:r>
          </a:p>
          <a:p>
            <a:pPr marL="171450" lvl="0" indent="-171450">
              <a:buClr>
                <a:srgbClr val="000000"/>
              </a:buClr>
              <a:buFont typeface="Arial" panose="020B0604020202020204" pitchFamily="34" charset="0"/>
              <a:buChar char="•"/>
              <a:defRPr/>
            </a:pPr>
            <a:r>
              <a:rPr lang="en-US" sz="1200" b="1"/>
              <a:t>ERCOT observes and verifies performance based on net MW at the POI </a:t>
            </a:r>
            <a:r>
              <a:rPr lang="en-US" sz="1200"/>
              <a:t>and adherence to SCED dispatch instructions</a:t>
            </a:r>
            <a:endParaRPr lang="en-US" sz="1200" b="1"/>
          </a:p>
          <a:p>
            <a:pPr marL="171450" lvl="0" indent="-171450">
              <a:buClr>
                <a:srgbClr val="000000"/>
              </a:buClr>
              <a:buFont typeface="Arial" panose="020B0604020202020204" pitchFamily="34" charset="0"/>
              <a:buChar char="•"/>
              <a:defRPr/>
            </a:pPr>
            <a:r>
              <a:rPr lang="en-US" sz="1200" b="1"/>
              <a:t>Must meet existing CLR telemetry and dispatch performance requirements </a:t>
            </a:r>
            <a:r>
              <a:rPr lang="en-US" sz="1200"/>
              <a:t>(subject to SCED instructions and registered operating limits)</a:t>
            </a:r>
          </a:p>
          <a:p>
            <a:pPr marL="171450" lvl="0" indent="-171450">
              <a:buClr>
                <a:srgbClr val="000000"/>
              </a:buClr>
              <a:buFont typeface="Arial" panose="020B0604020202020204" pitchFamily="34" charset="0"/>
              <a:buChar char="•"/>
              <a:defRPr/>
            </a:pPr>
            <a:r>
              <a:rPr lang="en-US" sz="1200" b="1"/>
              <a:t>Load may register operational capability above awarded firm MW</a:t>
            </a:r>
            <a:r>
              <a:rPr lang="en-US" sz="1200"/>
              <a:t>, subject to real-time dispatch and congestion mitigation</a:t>
            </a:r>
            <a:r>
              <a:rPr lang="en-US" sz="1200" baseline="30000"/>
              <a:t>2</a:t>
            </a:r>
            <a:endParaRPr lang="en-US" sz="120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a:t>150 MW requested in Year 1</a:t>
            </a:r>
          </a:p>
          <a:p>
            <a:pPr marL="514350" lvl="1" indent="-285750">
              <a:buClr>
                <a:srgbClr val="000000"/>
              </a:buClr>
              <a:buFont typeface="Courier New" panose="02070309020205020404" pitchFamily="49" charset="0"/>
              <a:buChar char="o"/>
              <a:defRPr/>
            </a:pPr>
            <a:r>
              <a:rPr lang="en-US" sz="1200"/>
              <a:t>ERCOT performs steady-state and stability studies and allocate phased MW (e.g., 100 MW in Years 1–</a:t>
            </a:r>
            <a:r>
              <a:rPr lang="en-US" sz="1200">
                <a:solidFill>
                  <a:srgbClr val="FF0000"/>
                </a:solidFill>
              </a:rPr>
              <a:t>2, 300 MW in Years 3-4,</a:t>
            </a:r>
            <a:r>
              <a:rPr lang="en-US" sz="1200"/>
              <a:t> until transmission upgrade in Year 5)</a:t>
            </a:r>
          </a:p>
          <a:p>
            <a:pPr marL="514350" lvl="1" indent="-285750">
              <a:buClr>
                <a:srgbClr val="000000"/>
              </a:buClr>
              <a:buFont typeface="Courier New" panose="02070309020205020404" pitchFamily="49" charset="0"/>
              <a:buChar char="o"/>
              <a:defRPr/>
            </a:pPr>
            <a:r>
              <a:rPr lang="en-US" sz="1200"/>
              <a:t>Operational parameters:</a:t>
            </a:r>
          </a:p>
          <a:p>
            <a:pPr marL="724662" lvl="2" indent="-285750">
              <a:buClr>
                <a:srgbClr val="000000"/>
              </a:buClr>
              <a:buFont typeface="Arial" panose="020B0604020202020204" pitchFamily="34" charset="0"/>
              <a:buChar char="­"/>
              <a:defRPr/>
            </a:pPr>
            <a:r>
              <a:rPr lang="en-US" sz="1200"/>
              <a:t>PC = 0–100 MW (firm)</a:t>
            </a:r>
          </a:p>
          <a:p>
            <a:pPr marL="724662" lvl="2" indent="-285750">
              <a:buClr>
                <a:srgbClr val="000000"/>
              </a:buClr>
              <a:buFont typeface="Arial" panose="020B0604020202020204" pitchFamily="34" charset="0"/>
              <a:buChar char="­"/>
              <a:defRPr/>
            </a:pPr>
            <a:r>
              <a:rPr lang="en-US" sz="1200"/>
              <a:t>LPC = 0–100 MW</a:t>
            </a:r>
          </a:p>
          <a:p>
            <a:pPr marL="724662" lvl="2" indent="-285750">
              <a:buClr>
                <a:srgbClr val="000000"/>
              </a:buClr>
              <a:buFont typeface="Arial" panose="020B0604020202020204" pitchFamily="34" charset="0"/>
              <a:buChar char="­"/>
              <a:defRPr/>
            </a:pPr>
            <a:r>
              <a:rPr lang="en-US" sz="1200"/>
              <a:t>MPC = 150 MW (upper operational capability; not a planning guarantee)</a:t>
            </a:r>
          </a:p>
          <a:p>
            <a:pPr marL="724662" lvl="2" indent="-285750">
              <a:buClr>
                <a:srgbClr val="000000"/>
              </a:buClr>
              <a:buFont typeface="Arial" panose="020B0604020202020204" pitchFamily="34" charset="0"/>
              <a:buChar char="­"/>
              <a:defRPr/>
            </a:pPr>
            <a:r>
              <a:rPr lang="en-US" sz="1200"/>
              <a:t>CLR quantity may be modified in later years as transmission capability increases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4"/>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521081"/>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03363"/>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a:endCxn id="54" idx="0"/>
          </p:cNvCxnSpPr>
          <p:nvPr/>
        </p:nvCxnSpPr>
        <p:spPr>
          <a:xfrm>
            <a:off x="10195629" y="2246593"/>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5"/>
            </p:custDataLst>
          </p:nvPr>
        </p:nvGrpSpPr>
        <p:grpSpPr>
          <a:xfrm>
            <a:off x="10060315" y="2478382"/>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r:embed="rId26">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2" name="Chart 11">
            <a:extLst>
              <a:ext uri="{FF2B5EF4-FFF2-40B4-BE49-F238E27FC236}">
                <a16:creationId xmlns:a16="http://schemas.microsoft.com/office/drawing/2014/main" id="{8DA8C208-DD1E-C2B7-1C8B-7FF30461F849}"/>
              </a:ext>
            </a:extLst>
          </p:cNvPr>
          <p:cNvGraphicFramePr/>
          <p:nvPr>
            <p:custDataLst>
              <p:tags r:id="rId6"/>
            </p:custDataLst>
            <p:extLst>
              <p:ext uri="{D42A27DB-BD31-4B8C-83A1-F6EECF244321}">
                <p14:modId xmlns:p14="http://schemas.microsoft.com/office/powerpoint/2010/main" val="1279395048"/>
              </p:ext>
            </p:ext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9"/>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tx2"/>
                </a:solidFill>
                <a:effectLst/>
                <a:cs typeface="+mn-cs"/>
              </a:rPr>
              <a:pPr lvl="0" algn="ctr">
                <a:spcBef>
                  <a:spcPct val="0"/>
                </a:spcBef>
                <a:spcAft>
                  <a:spcPct val="0"/>
                </a:spcAft>
              </a:pPr>
              <a:t>50</a:t>
            </a:fld>
            <a:endParaRPr lang="de-DE" sz="1000">
              <a:solidFill>
                <a:schemeClr val="tx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9"/>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10"/>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1"/>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2"/>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7"/>
            </p:custDataLst>
          </p:nvPr>
        </p:nvSpPr>
        <p:spPr bwMode="auto">
          <a:xfrm>
            <a:off x="10633075" y="36988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8"/>
            </p:custDataLst>
          </p:nvPr>
        </p:nvSpPr>
        <p:spPr bwMode="auto">
          <a:xfrm>
            <a:off x="10633075" y="542925"/>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10793413" y="36671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auto">
          <a:xfrm>
            <a:off x="10793413" y="539750"/>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8" name="TrackerNumBlue 12">
            <a:extLst>
              <a:ext uri="{FF2B5EF4-FFF2-40B4-BE49-F238E27FC236}">
                <a16:creationId xmlns:a16="http://schemas.microsoft.com/office/drawing/2014/main" id="{2D1C6F6B-FAE7-5F40-8B1A-414E8D8F81F8}"/>
              </a:ext>
            </a:extLst>
          </p:cNvPr>
          <p:cNvSpPr/>
          <p:nvPr>
            <p:custDataLst>
              <p:tags r:id="rId21"/>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1A</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298080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a:endCxn id="54" idx="4"/>
          </p:cNvCxnSpPr>
          <p:nvPr/>
        </p:nvCxnSpPr>
        <p:spPr>
          <a:xfrm flipV="1">
            <a:off x="10195630" y="2749011"/>
            <a:ext cx="0" cy="231789"/>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41AADE7-FFD0-AE3A-5B65-03F17093C144}"/>
              </a:ext>
            </a:extLst>
          </p:cNvPr>
          <p:cNvSpPr txBox="1"/>
          <p:nvPr/>
        </p:nvSpPr>
        <p:spPr>
          <a:xfrm>
            <a:off x="8224020" y="6597651"/>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800490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0DF0-7732-9738-69EC-352A06502CC8}"/>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5020117A-A57B-B66E-51DF-505CD10BF7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5020117A-A57B-B66E-51DF-505CD10BF74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D0F6E74-458D-0B1E-B989-1F93D264D526}"/>
              </a:ext>
            </a:extLst>
          </p:cNvPr>
          <p:cNvSpPr>
            <a:spLocks noGrp="1"/>
          </p:cNvSpPr>
          <p:nvPr>
            <p:ph type="title"/>
            <p:custDataLst>
              <p:tags r:id="rId2"/>
            </p:custDataLst>
          </p:nvPr>
        </p:nvSpPr>
        <p:spPr>
          <a:xfrm>
            <a:off x="554736" y="172212"/>
            <a:ext cx="11082528" cy="384721"/>
          </a:xfrm>
        </p:spPr>
        <p:txBody>
          <a:bodyPr vert="horz">
            <a:spAutoFit/>
          </a:bodyPr>
          <a:lstStyle/>
          <a:p>
            <a:r>
              <a:rPr lang="en-US"/>
              <a:t>CLR with Non-Synchronous Backup Generation</a:t>
            </a:r>
            <a:endParaRPr lang="de-DE"/>
          </a:p>
        </p:txBody>
      </p:sp>
      <p:sp>
        <p:nvSpPr>
          <p:cNvPr id="55" name="4. Footnote">
            <a:extLst>
              <a:ext uri="{FF2B5EF4-FFF2-40B4-BE49-F238E27FC236}">
                <a16:creationId xmlns:a16="http://schemas.microsoft.com/office/drawing/2014/main" id="{527CD1FF-09C0-A329-D43D-C394E7B931AB}"/>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64D612FC-2C93-B23E-415B-FBE5DB823AF3}"/>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87C18D40-4D9C-68A4-EC1F-60CD09809870}"/>
                </a:ext>
              </a:extLst>
            </p:cNvPr>
            <p:cNvGrpSpPr>
              <a:grpSpLocks noChangeAspect="1"/>
            </p:cNvGrpSpPr>
            <p:nvPr>
              <p:custDataLst>
                <p:tags r:id="rId8"/>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EB60A233-F68C-790D-3421-FA807638F09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786A9660-B72C-2190-4763-71DB8D3DD9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5CF18553-E4C6-7056-3A03-A945C1EBC3DE}"/>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864D2598-AFEB-373C-9BD1-BE27A6603B8D}"/>
              </a:ext>
            </a:extLst>
          </p:cNvPr>
          <p:cNvSpPr txBox="1">
            <a:spLocks/>
          </p:cNvSpPr>
          <p:nvPr/>
        </p:nvSpPr>
        <p:spPr>
          <a:xfrm>
            <a:off x="521663" y="1299945"/>
            <a:ext cx="2675973" cy="155427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a:t>Large Load registers as a CLR and utilizes behind-the-meter backup generation that is not synchronized</a:t>
            </a:r>
            <a:r>
              <a:rPr lang="en-US" sz="1200" b="1" baseline="30000"/>
              <a:t>1</a:t>
            </a:r>
            <a:r>
              <a:rPr lang="en-US" sz="1200" b="1"/>
              <a:t> </a:t>
            </a:r>
            <a:r>
              <a:rPr lang="en-US" sz="1200"/>
              <a:t>with the ERCOT grid</a:t>
            </a:r>
          </a:p>
          <a:p>
            <a:r>
              <a:rPr lang="en-US" sz="1200"/>
              <a:t>This construct allows internal self-supply during curtailment without parallel operation or export to the ERCOT system</a:t>
            </a:r>
          </a:p>
        </p:txBody>
      </p:sp>
      <p:sp>
        <p:nvSpPr>
          <p:cNvPr id="24" name="TextBox 62">
            <a:extLst>
              <a:ext uri="{FF2B5EF4-FFF2-40B4-BE49-F238E27FC236}">
                <a16:creationId xmlns:a16="http://schemas.microsoft.com/office/drawing/2014/main" id="{B828BE5D-B264-33C0-5588-B4B2FA85AFF4}"/>
              </a:ext>
            </a:extLst>
          </p:cNvPr>
          <p:cNvSpPr txBox="1">
            <a:spLocks/>
          </p:cNvSpPr>
          <p:nvPr/>
        </p:nvSpPr>
        <p:spPr>
          <a:xfrm>
            <a:off x="3327750" y="1299945"/>
            <a:ext cx="5203398" cy="330859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To qualify under this construct, backup generation must not be synchronized with or operate in parallel with the ERCOT grid </a:t>
            </a:r>
            <a:r>
              <a:rPr lang="en-US" sz="1200"/>
              <a:t>and must be incapable of exporting power at the POI</a:t>
            </a:r>
          </a:p>
          <a:p>
            <a:pPr marL="171450" lvl="0" indent="-171450">
              <a:buClr>
                <a:srgbClr val="000000"/>
              </a:buClr>
              <a:buFont typeface="Arial" panose="020B0604020202020204" pitchFamily="34" charset="0"/>
              <a:buChar char="•"/>
              <a:defRPr/>
            </a:pPr>
            <a:r>
              <a:rPr lang="en-US" sz="1200" b="1"/>
              <a:t>ERCOT models the facility as load only at the POI</a:t>
            </a:r>
            <a:r>
              <a:rPr lang="en-US" sz="1200"/>
              <a:t> for steady-state and stability studies and observes only net load at the POI</a:t>
            </a:r>
          </a:p>
          <a:p>
            <a:pPr marL="171450" lvl="0" indent="-171450">
              <a:buClr>
                <a:srgbClr val="000000"/>
              </a:buClr>
              <a:buFont typeface="Arial" panose="020B0604020202020204" pitchFamily="34" charset="0"/>
              <a:buChar char="•"/>
              <a:defRPr/>
            </a:pPr>
            <a:r>
              <a:rPr lang="en-US" sz="1200" b="1"/>
              <a:t>Transmission study limits remain binding </a:t>
            </a:r>
            <a:r>
              <a:rPr lang="en-US" sz="1200"/>
              <a:t>on the net load at POI</a:t>
            </a:r>
          </a:p>
          <a:p>
            <a:pPr marL="171450" lvl="0" indent="-171450">
              <a:buClr>
                <a:srgbClr val="000000"/>
              </a:buClr>
              <a:buFont typeface="Arial" panose="020B0604020202020204" pitchFamily="34" charset="0"/>
              <a:buChar char="•"/>
              <a:defRPr/>
            </a:pPr>
            <a:r>
              <a:rPr lang="en-US" sz="1200" b="1"/>
              <a:t>Load must follow SCED basepoints </a:t>
            </a:r>
            <a:r>
              <a:rPr lang="en-US" sz="1200"/>
              <a:t>within its LPC–MPC range</a:t>
            </a:r>
          </a:p>
          <a:p>
            <a:pPr marL="171450" lvl="0" indent="-171450">
              <a:buClr>
                <a:srgbClr val="000000"/>
              </a:buClr>
              <a:buFont typeface="Arial" panose="020B0604020202020204" pitchFamily="34" charset="0"/>
              <a:buChar char="•"/>
              <a:defRPr/>
            </a:pPr>
            <a:r>
              <a:rPr lang="en-US" sz="1200" b="1"/>
              <a:t>Large Load may need to segment internal load into controllable tranches</a:t>
            </a:r>
            <a:r>
              <a:rPr lang="en-US" sz="1200"/>
              <a:t> (e.g., 10 MW blocks) to comply with SCED</a:t>
            </a:r>
          </a:p>
          <a:p>
            <a:pPr marL="171450" lvl="0" indent="-171450">
              <a:buClr>
                <a:srgbClr val="000000"/>
              </a:buClr>
              <a:buFont typeface="Arial" panose="020B0604020202020204" pitchFamily="34" charset="0"/>
              <a:buChar char="•"/>
              <a:defRPr/>
            </a:pPr>
            <a:r>
              <a:rPr lang="en-US" sz="1200" b="1"/>
              <a:t>Any internal switching to backup generation is behind-the-fence and not visible </a:t>
            </a:r>
            <a:r>
              <a:rPr lang="en-US" sz="1200"/>
              <a:t>to ERCOT</a:t>
            </a:r>
          </a:p>
          <a:p>
            <a:pPr marL="171450" lvl="0" indent="-171450">
              <a:buClr>
                <a:srgbClr val="000000"/>
              </a:buClr>
              <a:buFont typeface="Arial" panose="020B0604020202020204" pitchFamily="34" charset="0"/>
              <a:buChar char="•"/>
              <a:defRPr/>
            </a:pPr>
            <a:r>
              <a:rPr lang="en-US" sz="1200" b="1"/>
              <a:t>If backup generation fails, the load remains responsible for meeting SCED </a:t>
            </a:r>
            <a:r>
              <a:rPr lang="en-US" sz="1200"/>
              <a:t>dispatch instructions</a:t>
            </a:r>
          </a:p>
          <a:p>
            <a:pPr marL="171450" lvl="0" indent="-171450">
              <a:buClr>
                <a:srgbClr val="000000"/>
              </a:buClr>
              <a:buFont typeface="Arial" panose="020B0604020202020204" pitchFamily="34" charset="0"/>
              <a:buChar char="•"/>
              <a:defRPr/>
            </a:pPr>
            <a:r>
              <a:rPr lang="en-US" sz="1200" b="1"/>
              <a:t>No export or generation market participation is permitted </a:t>
            </a:r>
            <a:r>
              <a:rPr lang="en-US" sz="1200"/>
              <a:t>under this construct</a:t>
            </a:r>
            <a:r>
              <a:rPr lang="en-US" sz="1200" baseline="30000"/>
              <a:t>2</a:t>
            </a:r>
            <a:endParaRPr lang="en-US" sz="1200"/>
          </a:p>
        </p:txBody>
      </p:sp>
      <p:sp>
        <p:nvSpPr>
          <p:cNvPr id="61" name="TextBox 62">
            <a:extLst>
              <a:ext uri="{FF2B5EF4-FFF2-40B4-BE49-F238E27FC236}">
                <a16:creationId xmlns:a16="http://schemas.microsoft.com/office/drawing/2014/main" id="{B10E9CF0-7664-8754-0D8D-EE35E1D46D72}"/>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62" name="Straight Connector 61">
            <a:extLst>
              <a:ext uri="{FF2B5EF4-FFF2-40B4-BE49-F238E27FC236}">
                <a16:creationId xmlns:a16="http://schemas.microsoft.com/office/drawing/2014/main" id="{4F21F490-9F52-A5DB-2C77-838354B791D0}"/>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8" name="TextBox 62">
            <a:extLst>
              <a:ext uri="{FF2B5EF4-FFF2-40B4-BE49-F238E27FC236}">
                <a16:creationId xmlns:a16="http://schemas.microsoft.com/office/drawing/2014/main" id="{86DE6977-FB73-9FDD-EEC6-467FFB47B6EA}"/>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3" name="Sticker">
            <a:extLst>
              <a:ext uri="{FF2B5EF4-FFF2-40B4-BE49-F238E27FC236}">
                <a16:creationId xmlns:a16="http://schemas.microsoft.com/office/drawing/2014/main" id="{BD442A2F-2C5C-2DA3-ACD5-DCA8709311A7}"/>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6" name="TrackerNumBlue 12">
            <a:extLst>
              <a:ext uri="{FF2B5EF4-FFF2-40B4-BE49-F238E27FC236}">
                <a16:creationId xmlns:a16="http://schemas.microsoft.com/office/drawing/2014/main" id="{EFC97255-8306-11BA-2621-901D3E1AA759}"/>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1B</a:t>
            </a:r>
          </a:p>
        </p:txBody>
      </p:sp>
      <p:sp>
        <p:nvSpPr>
          <p:cNvPr id="51" name="4. Footnote">
            <a:extLst>
              <a:ext uri="{FF2B5EF4-FFF2-40B4-BE49-F238E27FC236}">
                <a16:creationId xmlns:a16="http://schemas.microsoft.com/office/drawing/2014/main" id="{8C35FF88-1C76-4C27-B048-904CD7177A0E}"/>
              </a:ext>
            </a:extLst>
          </p:cNvPr>
          <p:cNvSpPr txBox="1"/>
          <p:nvPr>
            <p:custDataLst>
              <p:tags r:id="rId5"/>
            </p:custDataLst>
          </p:nvPr>
        </p:nvSpPr>
        <p:spPr>
          <a:xfrm>
            <a:off x="2226070" y="6184738"/>
            <a:ext cx="916741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Any behind-the-meter generator or storage that can operate in parallel with the ERCOT grid (i.e., can be synchronized/connected while the POI remains energized) must be registered as a GR/ESR and is not compatible with a Load-Only CLR construct  |  2. No energy or ancillary service participation from the backup resource is permitted</a:t>
            </a:r>
          </a:p>
        </p:txBody>
      </p:sp>
      <p:sp>
        <p:nvSpPr>
          <p:cNvPr id="72" name="Rectangle 71">
            <a:extLst>
              <a:ext uri="{FF2B5EF4-FFF2-40B4-BE49-F238E27FC236}">
                <a16:creationId xmlns:a16="http://schemas.microsoft.com/office/drawing/2014/main" id="{3E40DFD0-F63B-CF15-2B15-729AFDC6C6F8}"/>
              </a:ext>
            </a:extLst>
          </p:cNvPr>
          <p:cNvSpPr/>
          <p:nvPr/>
        </p:nvSpPr>
        <p:spPr>
          <a:xfrm>
            <a:off x="9176920" y="4161097"/>
            <a:ext cx="2118748" cy="1235505"/>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8A7E38D7-2950-A135-FFF1-34359035C557}"/>
              </a:ext>
            </a:extLst>
          </p:cNvPr>
          <p:cNvSpPr/>
          <p:nvPr/>
        </p:nvSpPr>
        <p:spPr>
          <a:xfrm>
            <a:off x="9356954" y="428608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76" name="XWhite 32">
            <a:extLst>
              <a:ext uri="{FF2B5EF4-FFF2-40B4-BE49-F238E27FC236}">
                <a16:creationId xmlns:a16="http://schemas.microsoft.com/office/drawing/2014/main" id="{2C818FF3-C7A8-284A-F16B-7659B229F4D4}"/>
              </a:ext>
            </a:extLst>
          </p:cNvPr>
          <p:cNvGrpSpPr>
            <a:grpSpLocks noChangeAspect="1"/>
          </p:cNvGrpSpPr>
          <p:nvPr>
            <p:custDataLst>
              <p:tags r:id="rId6"/>
            </p:custDataLst>
          </p:nvPr>
        </p:nvGrpSpPr>
        <p:grpSpPr>
          <a:xfrm>
            <a:off x="10100980" y="4983635"/>
            <a:ext cx="270629" cy="270629"/>
            <a:chOff x="1016000" y="1016000"/>
            <a:chExt cx="396228" cy="396228"/>
          </a:xfrm>
          <a:solidFill>
            <a:schemeClr val="bg2"/>
          </a:solidFill>
        </p:grpSpPr>
        <p:sp>
          <p:nvSpPr>
            <p:cNvPr id="77" name="Oval 76">
              <a:extLst>
                <a:ext uri="{FF2B5EF4-FFF2-40B4-BE49-F238E27FC236}">
                  <a16:creationId xmlns:a16="http://schemas.microsoft.com/office/drawing/2014/main" id="{BAAF1BDE-2423-7B58-2FD3-81AB548E604C}"/>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9" name="Graphic 78">
              <a:extLst>
                <a:ext uri="{FF2B5EF4-FFF2-40B4-BE49-F238E27FC236}">
                  <a16:creationId xmlns:a16="http://schemas.microsoft.com/office/drawing/2014/main" id="{0F466C4D-63F3-4FE5-4501-75052F48A591}"/>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80" name="Rectangle 79">
            <a:extLst>
              <a:ext uri="{FF2B5EF4-FFF2-40B4-BE49-F238E27FC236}">
                <a16:creationId xmlns:a16="http://schemas.microsoft.com/office/drawing/2014/main" id="{E5CD9153-08EE-6493-E7D3-7D781455E968}"/>
              </a:ext>
            </a:extLst>
          </p:cNvPr>
          <p:cNvSpPr/>
          <p:nvPr/>
        </p:nvSpPr>
        <p:spPr>
          <a:xfrm>
            <a:off x="9729437" y="5552471"/>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81" name="Straight Connector 80">
            <a:extLst>
              <a:ext uri="{FF2B5EF4-FFF2-40B4-BE49-F238E27FC236}">
                <a16:creationId xmlns:a16="http://schemas.microsoft.com/office/drawing/2014/main" id="{994A94FE-2D2A-996E-0988-A6DDED0D54F0}"/>
              </a:ext>
            </a:extLst>
          </p:cNvPr>
          <p:cNvCxnSpPr>
            <a:cxnSpLocks/>
            <a:stCxn id="80" idx="0"/>
            <a:endCxn id="77" idx="4"/>
          </p:cNvCxnSpPr>
          <p:nvPr/>
        </p:nvCxnSpPr>
        <p:spPr>
          <a:xfrm flipV="1">
            <a:off x="10236295" y="5254264"/>
            <a:ext cx="0" cy="298207"/>
          </a:xfrm>
          <a:prstGeom prst="line">
            <a:avLst/>
          </a:prstGeom>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9B5477DB-D55C-EE6F-AA58-0327D6B120DB}"/>
              </a:ext>
            </a:extLst>
          </p:cNvPr>
          <p:cNvGrpSpPr/>
          <p:nvPr/>
        </p:nvGrpSpPr>
        <p:grpSpPr>
          <a:xfrm>
            <a:off x="10366408" y="4286086"/>
            <a:ext cx="789465" cy="556667"/>
            <a:chOff x="9436777" y="3900612"/>
            <a:chExt cx="1155855" cy="740924"/>
          </a:xfrm>
        </p:grpSpPr>
        <p:sp>
          <p:nvSpPr>
            <p:cNvPr id="83" name="Rectangle 82">
              <a:extLst>
                <a:ext uri="{FF2B5EF4-FFF2-40B4-BE49-F238E27FC236}">
                  <a16:creationId xmlns:a16="http://schemas.microsoft.com/office/drawing/2014/main" id="{143942A4-C283-9384-DD4D-4CCC8DE99391}"/>
                </a:ext>
              </a:extLst>
            </p:cNvPr>
            <p:cNvSpPr/>
            <p:nvPr/>
          </p:nvSpPr>
          <p:spPr>
            <a:xfrm>
              <a:off x="9436777" y="3900612"/>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a:t>
              </a:r>
            </a:p>
          </p:txBody>
        </p:sp>
        <p:sp>
          <p:nvSpPr>
            <p:cNvPr id="84" name="Rectangle 83">
              <a:extLst>
                <a:ext uri="{FF2B5EF4-FFF2-40B4-BE49-F238E27FC236}">
                  <a16:creationId xmlns:a16="http://schemas.microsoft.com/office/drawing/2014/main" id="{536E68DD-F84D-D61C-5502-5A04621F95FF}"/>
                </a:ext>
              </a:extLst>
            </p:cNvPr>
            <p:cNvSpPr/>
            <p:nvPr/>
          </p:nvSpPr>
          <p:spPr>
            <a:xfrm>
              <a:off x="9578917" y="4041916"/>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a:t>
              </a:r>
            </a:p>
          </p:txBody>
        </p:sp>
      </p:grpSp>
      <p:cxnSp>
        <p:nvCxnSpPr>
          <p:cNvPr id="89" name="Connector: Elbow 88">
            <a:extLst>
              <a:ext uri="{FF2B5EF4-FFF2-40B4-BE49-F238E27FC236}">
                <a16:creationId xmlns:a16="http://schemas.microsoft.com/office/drawing/2014/main" id="{6E9E5395-3F45-A083-BDF0-E810ED492727}"/>
              </a:ext>
            </a:extLst>
          </p:cNvPr>
          <p:cNvCxnSpPr>
            <a:stCxn id="73" idx="2"/>
            <a:endCxn id="77" idx="2"/>
          </p:cNvCxnSpPr>
          <p:nvPr/>
        </p:nvCxnSpPr>
        <p:spPr>
          <a:xfrm rot="16200000" flipH="1">
            <a:off x="9778998" y="4796968"/>
            <a:ext cx="289634"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5E1F4EEB-11AF-D9B6-3201-938A2A1DE0C6}"/>
              </a:ext>
            </a:extLst>
          </p:cNvPr>
          <p:cNvCxnSpPr>
            <a:cxnSpLocks/>
            <a:stCxn id="84" idx="2"/>
            <a:endCxn id="77" idx="6"/>
          </p:cNvCxnSpPr>
          <p:nvPr/>
        </p:nvCxnSpPr>
        <p:spPr>
          <a:xfrm rot="5400000">
            <a:off x="10452548" y="4761814"/>
            <a:ext cx="276197" cy="438074"/>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4" name="Freeform 73">
            <a:extLst>
              <a:ext uri="{FF2B5EF4-FFF2-40B4-BE49-F238E27FC236}">
                <a16:creationId xmlns:a16="http://schemas.microsoft.com/office/drawing/2014/main" id="{1B3C32BE-FF88-725A-E1B7-CCC9A63E61D2}"/>
              </a:ext>
            </a:extLst>
          </p:cNvPr>
          <p:cNvSpPr/>
          <p:nvPr/>
        </p:nvSpPr>
        <p:spPr>
          <a:xfrm>
            <a:off x="9570924" y="4362503"/>
            <a:ext cx="1391018" cy="1356612"/>
          </a:xfrm>
          <a:custGeom>
            <a:avLst/>
            <a:gdLst>
              <a:gd name="csX0" fmla="*/ 0 w 270961"/>
              <a:gd name="csY0" fmla="*/ 48831 h 264259"/>
              <a:gd name="csX1" fmla="*/ 48831 w 270961"/>
              <a:gd name="csY1" fmla="*/ 0 h 264259"/>
              <a:gd name="csX2" fmla="*/ 134045 w 270961"/>
              <a:gd name="csY2" fmla="*/ 84257 h 264259"/>
              <a:gd name="csX3" fmla="*/ 217344 w 270961"/>
              <a:gd name="csY3" fmla="*/ 0 h 264259"/>
              <a:gd name="csX4" fmla="*/ 266174 w 270961"/>
              <a:gd name="csY4" fmla="*/ 47873 h 264259"/>
              <a:gd name="csX5" fmla="*/ 185747 w 270961"/>
              <a:gd name="csY5" fmla="*/ 129257 h 264259"/>
              <a:gd name="csX6" fmla="*/ 270961 w 270961"/>
              <a:gd name="csY6" fmla="*/ 213514 h 264259"/>
              <a:gd name="csX7" fmla="*/ 219259 w 270961"/>
              <a:gd name="csY7" fmla="*/ 264259 h 264259"/>
              <a:gd name="csX8" fmla="*/ 135002 w 270961"/>
              <a:gd name="csY8" fmla="*/ 179045 h 264259"/>
              <a:gd name="csX9" fmla="*/ 50745 w 270961"/>
              <a:gd name="csY9" fmla="*/ 264259 h 264259"/>
              <a:gd name="csX10" fmla="*/ 0 w 270961"/>
              <a:gd name="csY10" fmla="*/ 212556 h 264259"/>
              <a:gd name="csX11" fmla="*/ 82342 w 270961"/>
              <a:gd name="csY11" fmla="*/ 131172 h 2642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70961" h="264259">
                <a:moveTo>
                  <a:pt x="0" y="48831"/>
                </a:moveTo>
                <a:lnTo>
                  <a:pt x="48831" y="0"/>
                </a:lnTo>
                <a:lnTo>
                  <a:pt x="134045" y="84257"/>
                </a:lnTo>
                <a:lnTo>
                  <a:pt x="217344" y="0"/>
                </a:lnTo>
                <a:lnTo>
                  <a:pt x="266174" y="47873"/>
                </a:lnTo>
                <a:lnTo>
                  <a:pt x="185747" y="129257"/>
                </a:lnTo>
                <a:lnTo>
                  <a:pt x="270961" y="213514"/>
                </a:lnTo>
                <a:lnTo>
                  <a:pt x="219259" y="264259"/>
                </a:lnTo>
                <a:lnTo>
                  <a:pt x="135002" y="179045"/>
                </a:lnTo>
                <a:lnTo>
                  <a:pt x="50745" y="264259"/>
                </a:lnTo>
                <a:lnTo>
                  <a:pt x="0" y="212556"/>
                </a:lnTo>
                <a:lnTo>
                  <a:pt x="82342" y="131172"/>
                </a:lnTo>
                <a:close/>
              </a:path>
            </a:pathLst>
          </a:custGeom>
          <a:solidFill>
            <a:srgbClr val="C00000">
              <a:alpha val="58000"/>
            </a:srgbClr>
          </a:solidFill>
          <a:ln w="9525" cap="flat">
            <a:noFill/>
            <a:prstDash val="solid"/>
            <a:miter/>
          </a:ln>
        </p:spPr>
        <p:txBody>
          <a:bodyPr/>
          <a:lstStyle/>
          <a:p>
            <a:endParaRPr lang="de-DE"/>
          </a:p>
        </p:txBody>
      </p:sp>
      <p:sp>
        <p:nvSpPr>
          <p:cNvPr id="95" name="TextBox 62">
            <a:extLst>
              <a:ext uri="{FF2B5EF4-FFF2-40B4-BE49-F238E27FC236}">
                <a16:creationId xmlns:a16="http://schemas.microsoft.com/office/drawing/2014/main" id="{AB1A82F5-AE13-AB87-0031-5EC0F7BFDB4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7" name="Rectangle 16">
            <a:extLst>
              <a:ext uri="{FF2B5EF4-FFF2-40B4-BE49-F238E27FC236}">
                <a16:creationId xmlns:a16="http://schemas.microsoft.com/office/drawing/2014/main" id="{A073B932-EAAF-F4CB-BF18-A72A98E3F76D}"/>
              </a:ext>
            </a:extLst>
          </p:cNvPr>
          <p:cNvSpPr/>
          <p:nvPr/>
        </p:nvSpPr>
        <p:spPr>
          <a:xfrm>
            <a:off x="9176920" y="1367795"/>
            <a:ext cx="2118748" cy="1793228"/>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68CDCC7-FCEB-7BEF-F4FB-1D668F871836}"/>
              </a:ext>
            </a:extLst>
          </p:cNvPr>
          <p:cNvSpPr/>
          <p:nvPr/>
        </p:nvSpPr>
        <p:spPr>
          <a:xfrm>
            <a:off x="9665739" y="2503530"/>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19" name="Straight Connector 18">
            <a:extLst>
              <a:ext uri="{FF2B5EF4-FFF2-40B4-BE49-F238E27FC236}">
                <a16:creationId xmlns:a16="http://schemas.microsoft.com/office/drawing/2014/main" id="{217CE317-8D44-44BA-0469-DA26F0C3DE7A}"/>
              </a:ext>
            </a:extLst>
          </p:cNvPr>
          <p:cNvCxnSpPr>
            <a:cxnSpLocks/>
            <a:stCxn id="18" idx="2"/>
            <a:endCxn id="21" idx="0"/>
          </p:cNvCxnSpPr>
          <p:nvPr/>
        </p:nvCxnSpPr>
        <p:spPr>
          <a:xfrm>
            <a:off x="10236294" y="3046760"/>
            <a:ext cx="1" cy="20053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XWhite 32">
            <a:extLst>
              <a:ext uri="{FF2B5EF4-FFF2-40B4-BE49-F238E27FC236}">
                <a16:creationId xmlns:a16="http://schemas.microsoft.com/office/drawing/2014/main" id="{41665C5A-6E4C-6B57-8B8B-AADBDB4A84C3}"/>
              </a:ext>
            </a:extLst>
          </p:cNvPr>
          <p:cNvGrpSpPr>
            <a:grpSpLocks noChangeAspect="1"/>
          </p:cNvGrpSpPr>
          <p:nvPr>
            <p:custDataLst>
              <p:tags r:id="rId7"/>
            </p:custDataLst>
          </p:nvPr>
        </p:nvGrpSpPr>
        <p:grpSpPr>
          <a:xfrm>
            <a:off x="10100980" y="3247297"/>
            <a:ext cx="270629" cy="270629"/>
            <a:chOff x="1016000" y="1016000"/>
            <a:chExt cx="396228" cy="396228"/>
          </a:xfrm>
          <a:solidFill>
            <a:schemeClr val="bg2"/>
          </a:solidFill>
        </p:grpSpPr>
        <p:sp>
          <p:nvSpPr>
            <p:cNvPr id="21" name="Oval 20">
              <a:extLst>
                <a:ext uri="{FF2B5EF4-FFF2-40B4-BE49-F238E27FC236}">
                  <a16:creationId xmlns:a16="http://schemas.microsoft.com/office/drawing/2014/main" id="{982A8071-B98F-36F2-2BAE-D1A0EA0C6EE9}"/>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9E320DD5-8D40-2F04-0B16-B363659B55ED}"/>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6" name="Rectangle 25">
            <a:extLst>
              <a:ext uri="{FF2B5EF4-FFF2-40B4-BE49-F238E27FC236}">
                <a16:creationId xmlns:a16="http://schemas.microsoft.com/office/drawing/2014/main" id="{7E20DDFA-711A-C50E-9A7A-F1322172ECE4}"/>
              </a:ext>
            </a:extLst>
          </p:cNvPr>
          <p:cNvSpPr/>
          <p:nvPr/>
        </p:nvSpPr>
        <p:spPr>
          <a:xfrm>
            <a:off x="9729437" y="3653819"/>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27" name="Straight Connector 26">
            <a:extLst>
              <a:ext uri="{FF2B5EF4-FFF2-40B4-BE49-F238E27FC236}">
                <a16:creationId xmlns:a16="http://schemas.microsoft.com/office/drawing/2014/main" id="{FD534056-095C-4BF4-84E9-A0130151CEDC}"/>
              </a:ext>
            </a:extLst>
          </p:cNvPr>
          <p:cNvCxnSpPr>
            <a:cxnSpLocks/>
            <a:stCxn id="26" idx="0"/>
            <a:endCxn id="21" idx="4"/>
          </p:cNvCxnSpPr>
          <p:nvPr/>
        </p:nvCxnSpPr>
        <p:spPr>
          <a:xfrm flipV="1">
            <a:off x="10236295" y="3517926"/>
            <a:ext cx="0" cy="135893"/>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0C425A9-22A7-4DA0-C2BC-29D52EE1FB15}"/>
              </a:ext>
            </a:extLst>
          </p:cNvPr>
          <p:cNvGrpSpPr/>
          <p:nvPr/>
        </p:nvGrpSpPr>
        <p:grpSpPr>
          <a:xfrm>
            <a:off x="9658367" y="1461398"/>
            <a:ext cx="1155855" cy="556667"/>
            <a:chOff x="9436777" y="3900612"/>
            <a:chExt cx="1155855" cy="740924"/>
          </a:xfrm>
        </p:grpSpPr>
        <p:sp>
          <p:nvSpPr>
            <p:cNvPr id="33" name="Rectangle 32">
              <a:extLst>
                <a:ext uri="{FF2B5EF4-FFF2-40B4-BE49-F238E27FC236}">
                  <a16:creationId xmlns:a16="http://schemas.microsoft.com/office/drawing/2014/main" id="{B80F1C2D-1C16-546C-FD45-F38AFF9CCFF5}"/>
                </a:ext>
              </a:extLst>
            </p:cNvPr>
            <p:cNvSpPr/>
            <p:nvPr/>
          </p:nvSpPr>
          <p:spPr>
            <a:xfrm>
              <a:off x="9436777" y="3900612"/>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Generation</a:t>
              </a:r>
            </a:p>
          </p:txBody>
        </p:sp>
        <p:sp>
          <p:nvSpPr>
            <p:cNvPr id="36" name="Rectangle 35">
              <a:extLst>
                <a:ext uri="{FF2B5EF4-FFF2-40B4-BE49-F238E27FC236}">
                  <a16:creationId xmlns:a16="http://schemas.microsoft.com/office/drawing/2014/main" id="{6A10F492-D820-1796-21EA-EBD2DFB2FDBC}"/>
                </a:ext>
              </a:extLst>
            </p:cNvPr>
            <p:cNvSpPr/>
            <p:nvPr/>
          </p:nvSpPr>
          <p:spPr>
            <a:xfrm>
              <a:off x="9578917" y="4041916"/>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Generation</a:t>
              </a:r>
            </a:p>
          </p:txBody>
        </p:sp>
      </p:grpSp>
      <p:cxnSp>
        <p:nvCxnSpPr>
          <p:cNvPr id="37" name="Straight Connector 36">
            <a:extLst>
              <a:ext uri="{FF2B5EF4-FFF2-40B4-BE49-F238E27FC236}">
                <a16:creationId xmlns:a16="http://schemas.microsoft.com/office/drawing/2014/main" id="{CC94A7FA-F002-2898-CEE8-DACF157122DB}"/>
              </a:ext>
            </a:extLst>
          </p:cNvPr>
          <p:cNvCxnSpPr>
            <a:cxnSpLocks/>
            <a:endCxn id="18" idx="0"/>
          </p:cNvCxnSpPr>
          <p:nvPr/>
        </p:nvCxnSpPr>
        <p:spPr>
          <a:xfrm>
            <a:off x="10236294" y="2358980"/>
            <a:ext cx="0" cy="1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0421179-0E3B-FA04-26A5-C4A077BFE330}"/>
              </a:ext>
            </a:extLst>
          </p:cNvPr>
          <p:cNvCxnSpPr>
            <a:cxnSpLocks/>
          </p:cNvCxnSpPr>
          <p:nvPr/>
        </p:nvCxnSpPr>
        <p:spPr>
          <a:xfrm>
            <a:off x="10236294" y="2018065"/>
            <a:ext cx="0" cy="1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520485E-7546-D750-3E90-1558CD753130}"/>
              </a:ext>
            </a:extLst>
          </p:cNvPr>
          <p:cNvCxnSpPr>
            <a:cxnSpLocks/>
          </p:cNvCxnSpPr>
          <p:nvPr/>
        </p:nvCxnSpPr>
        <p:spPr>
          <a:xfrm>
            <a:off x="10234148" y="2158323"/>
            <a:ext cx="144550" cy="14455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9FB216B8-F09B-098B-1414-E03AF4DD2C73}"/>
              </a:ext>
            </a:extLst>
          </p:cNvPr>
          <p:cNvSpPr/>
          <p:nvPr/>
        </p:nvSpPr>
        <p:spPr>
          <a:xfrm>
            <a:off x="10343548" y="2271583"/>
            <a:ext cx="45719" cy="4571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 name="TextBox 21">
            <a:extLst>
              <a:ext uri="{FF2B5EF4-FFF2-40B4-BE49-F238E27FC236}">
                <a16:creationId xmlns:a16="http://schemas.microsoft.com/office/drawing/2014/main" id="{B230E83B-B8CC-6DED-076D-D51A15C6289D}"/>
              </a:ext>
            </a:extLst>
          </p:cNvPr>
          <p:cNvSpPr txBox="1"/>
          <p:nvPr/>
        </p:nvSpPr>
        <p:spPr>
          <a:xfrm>
            <a:off x="10398589" y="2105735"/>
            <a:ext cx="833077" cy="338554"/>
          </a:xfrm>
          <a:prstGeom prst="rect">
            <a:avLst/>
          </a:prstGeom>
          <a:noFill/>
          <a:ln w="6350">
            <a:noFill/>
            <a:miter lim="800000"/>
          </a:ln>
        </p:spPr>
        <p:txBody>
          <a:bodyPr wrap="square">
            <a:spAutoFit/>
          </a:bodyPr>
          <a:lstStyle/>
          <a:p>
            <a:r>
              <a:rPr lang="en-US" sz="800" i="1"/>
              <a:t>No AC path to ERCOT grid</a:t>
            </a:r>
            <a:endParaRPr lang="de-DE" sz="800" i="1"/>
          </a:p>
        </p:txBody>
      </p:sp>
    </p:spTree>
    <p:extLst>
      <p:ext uri="{BB962C8B-B14F-4D97-AF65-F5344CB8AC3E}">
        <p14:creationId xmlns:p14="http://schemas.microsoft.com/office/powerpoint/2010/main" val="2844967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6B47-7243-C14A-DC67-0D93CBC4883A}"/>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965BDDF6-F42A-253C-F181-F63211364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965BDDF6-F42A-253C-F181-F632113641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B4D8234-E804-E2CC-B030-7C22470BFF63}"/>
              </a:ext>
            </a:extLst>
          </p:cNvPr>
          <p:cNvSpPr>
            <a:spLocks noGrp="1"/>
          </p:cNvSpPr>
          <p:nvPr>
            <p:ph type="title"/>
            <p:custDataLst>
              <p:tags r:id="rId2"/>
            </p:custDataLst>
          </p:nvPr>
        </p:nvSpPr>
        <p:spPr>
          <a:xfrm>
            <a:off x="554736" y="172212"/>
            <a:ext cx="11082528" cy="384721"/>
          </a:xfrm>
        </p:spPr>
        <p:txBody>
          <a:bodyPr vert="horz">
            <a:spAutoFit/>
          </a:bodyPr>
          <a:lstStyle/>
          <a:p>
            <a:r>
              <a:rPr lang="en-US"/>
              <a:t>BYOG Self-Limiting Facility (SLF)</a:t>
            </a:r>
            <a:endParaRPr lang="de-DE"/>
          </a:p>
        </p:txBody>
      </p:sp>
      <p:sp>
        <p:nvSpPr>
          <p:cNvPr id="55" name="4. Footnote">
            <a:extLst>
              <a:ext uri="{FF2B5EF4-FFF2-40B4-BE49-F238E27FC236}">
                <a16:creationId xmlns:a16="http://schemas.microsoft.com/office/drawing/2014/main" id="{92529583-D5FA-995F-690D-DCF7F2268076}"/>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9B8FD9D8-4C70-B36E-13BD-9373FC860A4A}"/>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39B3699F-6FD5-31DC-286E-07974073AB65}"/>
                </a:ext>
              </a:extLst>
            </p:cNvPr>
            <p:cNvGrpSpPr>
              <a:grpSpLocks noChangeAspect="1"/>
            </p:cNvGrpSpPr>
            <p:nvPr>
              <p:custDataLst>
                <p:tags r:id="rId7"/>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B87E44BD-264A-4FB8-774C-3FF5BCA1227B}"/>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50868BE1-2DE3-1268-53A3-87C7614AFE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C0DFA35B-B498-8D76-7CD1-EA33C2318B1B}"/>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94793954-3C0C-78E6-6350-AA61EE3CDB88}"/>
              </a:ext>
            </a:extLst>
          </p:cNvPr>
          <p:cNvSpPr txBox="1">
            <a:spLocks/>
          </p:cNvSpPr>
          <p:nvPr/>
        </p:nvSpPr>
        <p:spPr>
          <a:xfrm>
            <a:off x="521663" y="1299945"/>
            <a:ext cx="2675973" cy="236988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err="1"/>
              <a:t>Colocated</a:t>
            </a:r>
            <a:r>
              <a:rPr lang="en-US" sz="1200" b="1"/>
              <a:t> Large Load and Generation operate behind a single POI under a defined net injection/ withdrawal limit </a:t>
            </a:r>
            <a:r>
              <a:rPr lang="en-US" sz="1200"/>
              <a:t>enforced at the POI</a:t>
            </a:r>
          </a:p>
          <a:p>
            <a:r>
              <a:rPr lang="en-US" sz="1200" b="1"/>
              <a:t>Facility is structured as a PUN with a Self-Limiting Feature (SLF)</a:t>
            </a:r>
            <a:r>
              <a:rPr lang="en-US" sz="1200"/>
              <a:t> (consistent with NPRR1026 framework)</a:t>
            </a:r>
          </a:p>
          <a:p>
            <a:r>
              <a:rPr lang="en-US" sz="1200" b="1"/>
              <a:t>The SLF ensures that net real power at the POI never exceeds the approved interconnection limit</a:t>
            </a:r>
            <a:r>
              <a:rPr lang="en-US" sz="1200"/>
              <a:t>, regardless of internal load or generation configuration</a:t>
            </a:r>
          </a:p>
        </p:txBody>
      </p:sp>
      <p:sp>
        <p:nvSpPr>
          <p:cNvPr id="24" name="TextBox 62">
            <a:extLst>
              <a:ext uri="{FF2B5EF4-FFF2-40B4-BE49-F238E27FC236}">
                <a16:creationId xmlns:a16="http://schemas.microsoft.com/office/drawing/2014/main" id="{945352F0-C3F0-B252-6D23-600957BF8BE2}"/>
              </a:ext>
            </a:extLst>
          </p:cNvPr>
          <p:cNvSpPr txBox="1">
            <a:spLocks/>
          </p:cNvSpPr>
          <p:nvPr/>
        </p:nvSpPr>
        <p:spPr>
          <a:xfrm>
            <a:off x="3327750" y="1299945"/>
            <a:ext cx="5118601" cy="404726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Load and Generation are both registered </a:t>
            </a:r>
            <a:r>
              <a:rPr lang="en-US" sz="1200"/>
              <a:t>resources</a:t>
            </a:r>
          </a:p>
          <a:p>
            <a:pPr marL="171450" lvl="0" indent="-171450">
              <a:buClr>
                <a:srgbClr val="000000"/>
              </a:buClr>
              <a:buFont typeface="Arial" panose="020B0604020202020204" pitchFamily="34" charset="0"/>
              <a:buChar char="•"/>
              <a:defRPr/>
            </a:pPr>
            <a:r>
              <a:rPr lang="en-US" sz="1200" b="1"/>
              <a:t>Interconnection limit applies to net MW at the POI</a:t>
            </a:r>
            <a:endParaRPr lang="en-US" sz="1200"/>
          </a:p>
          <a:p>
            <a:pPr marL="171450" lvl="0" indent="-171450">
              <a:buClr>
                <a:srgbClr val="000000"/>
              </a:buClr>
              <a:buFont typeface="Arial" panose="020B0604020202020204" pitchFamily="34" charset="0"/>
              <a:buChar char="•"/>
              <a:defRPr/>
            </a:pPr>
            <a:r>
              <a:rPr lang="en-US" sz="1200" b="1"/>
              <a:t>Requires operational coordination agreement </a:t>
            </a:r>
            <a:r>
              <a:rPr lang="en-US" sz="1200"/>
              <a:t>between Load and Generator</a:t>
            </a:r>
          </a:p>
          <a:p>
            <a:pPr marL="171450" lvl="0" indent="-171450">
              <a:buClr>
                <a:srgbClr val="000000"/>
              </a:buClr>
              <a:buFont typeface="Arial" panose="020B0604020202020204" pitchFamily="34" charset="0"/>
              <a:buChar char="•"/>
              <a:defRPr/>
            </a:pPr>
            <a:r>
              <a:rPr lang="en-US" sz="1200" b="1"/>
              <a:t>ERCOT models the facility as a net resource at the POI</a:t>
            </a:r>
            <a:r>
              <a:rPr lang="en-US" sz="1200"/>
              <a:t>, subject to the self-limiting cap</a:t>
            </a:r>
          </a:p>
          <a:p>
            <a:pPr marL="171450" lvl="0" indent="-171450">
              <a:buClr>
                <a:srgbClr val="000000"/>
              </a:buClr>
              <a:buFont typeface="Arial" panose="020B0604020202020204" pitchFamily="34" charset="0"/>
              <a:buChar char="•"/>
              <a:defRPr/>
            </a:pPr>
            <a:r>
              <a:rPr lang="en-US" sz="1200" b="1"/>
              <a:t>Facility must ensure net injection/withdrawal does not exceed POI cap at any time </a:t>
            </a:r>
            <a:r>
              <a:rPr lang="en-US" sz="1200"/>
              <a:t>(may require breaker logic and/or reverse power relay to enforce the limit)</a:t>
            </a:r>
          </a:p>
          <a:p>
            <a:pPr marL="171450" indent="-171450">
              <a:buClr>
                <a:srgbClr val="000000"/>
              </a:buClr>
              <a:buFont typeface="Arial" panose="020B0604020202020204" pitchFamily="34" charset="0"/>
              <a:buChar char="•"/>
              <a:defRPr/>
            </a:pPr>
            <a:r>
              <a:rPr lang="en-US" sz="1200" b="1"/>
              <a:t>Transmission planning does not assume simultaneous full load and full generation </a:t>
            </a:r>
            <a:r>
              <a:rPr lang="en-US" sz="1200"/>
              <a:t>at the POI:</a:t>
            </a:r>
            <a:endParaRPr lang="en-US" sz="1200" b="1"/>
          </a:p>
          <a:p>
            <a:pPr marL="400050" lvl="1" indent="-171450">
              <a:buClr>
                <a:srgbClr val="000000"/>
              </a:buClr>
              <a:buFont typeface="Courier New" panose="02070309020205020404" pitchFamily="49" charset="0"/>
              <a:buChar char="o"/>
              <a:defRPr/>
            </a:pPr>
            <a:r>
              <a:rPr lang="en-US" sz="1200"/>
              <a:t>Either supply-side (GR/ESR) or demand-side (CLR) may participate at a given time</a:t>
            </a:r>
          </a:p>
          <a:p>
            <a:pPr marL="400050" lvl="1" indent="-171450">
              <a:buClr>
                <a:srgbClr val="000000"/>
              </a:buClr>
              <a:buFont typeface="Courier New" panose="02070309020205020404" pitchFamily="49" charset="0"/>
              <a:buChar char="o"/>
              <a:defRPr/>
            </a:pPr>
            <a:r>
              <a:rPr lang="en-US" sz="1200"/>
              <a:t>Simultaneous full participation on both sides is not permitted unless structured as a Netted Network (separate construct)</a:t>
            </a:r>
          </a:p>
          <a:p>
            <a:pPr marL="171450" lvl="0" indent="-171450">
              <a:buClr>
                <a:srgbClr val="000000"/>
              </a:buClr>
              <a:buFont typeface="Arial" panose="020B0604020202020204" pitchFamily="34" charset="0"/>
              <a:buChar char="•"/>
              <a:defRPr/>
            </a:pPr>
            <a:r>
              <a:rPr lang="en-US" sz="1200" b="1"/>
              <a:t>The largest modeled contingency depends on internal configuration </a:t>
            </a:r>
            <a:r>
              <a:rPr lang="en-US" sz="1200"/>
              <a:t>(e.g., if generators share a common step-up transformer, transformer loss may be most limiting event; if generators are electrically independent, individual G-1 may apply)</a:t>
            </a:r>
            <a:endParaRPr lang="en-US" sz="1200" b="1"/>
          </a:p>
        </p:txBody>
      </p:sp>
      <p:sp>
        <p:nvSpPr>
          <p:cNvPr id="3" name="TextBox 62">
            <a:extLst>
              <a:ext uri="{FF2B5EF4-FFF2-40B4-BE49-F238E27FC236}">
                <a16:creationId xmlns:a16="http://schemas.microsoft.com/office/drawing/2014/main" id="{740935EA-466F-B6B9-A26C-B34DE0171888}"/>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87442029-F6DB-B34B-7508-BC17ED7CA002}"/>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634EA5A9-721E-9F4B-6C72-4AB833F9CD79}"/>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34" name="TextBox 133">
            <a:extLst>
              <a:ext uri="{FF2B5EF4-FFF2-40B4-BE49-F238E27FC236}">
                <a16:creationId xmlns:a16="http://schemas.microsoft.com/office/drawing/2014/main" id="{7F1AA6D1-B773-97F8-360E-631264AAA2AC}"/>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7" name="Sticker">
            <a:extLst>
              <a:ext uri="{FF2B5EF4-FFF2-40B4-BE49-F238E27FC236}">
                <a16:creationId xmlns:a16="http://schemas.microsoft.com/office/drawing/2014/main" id="{F4E8D320-E927-0399-C3A1-116FF7263A22}"/>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9" name="TrackerNumBlue 12">
            <a:extLst>
              <a:ext uri="{FF2B5EF4-FFF2-40B4-BE49-F238E27FC236}">
                <a16:creationId xmlns:a16="http://schemas.microsoft.com/office/drawing/2014/main" id="{D5285E4C-0CBB-340A-A4DD-01507BB5A233}"/>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2</a:t>
            </a:r>
          </a:p>
        </p:txBody>
      </p:sp>
      <p:sp>
        <p:nvSpPr>
          <p:cNvPr id="8" name="Rectangle 7">
            <a:extLst>
              <a:ext uri="{FF2B5EF4-FFF2-40B4-BE49-F238E27FC236}">
                <a16:creationId xmlns:a16="http://schemas.microsoft.com/office/drawing/2014/main" id="{4C2C9D73-2D1C-9568-AE9E-8F4CA14C8AFC}"/>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41ACF03-B193-5E4A-F3A4-8148C17CB42C}"/>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12" name="XWhite 32">
            <a:extLst>
              <a:ext uri="{FF2B5EF4-FFF2-40B4-BE49-F238E27FC236}">
                <a16:creationId xmlns:a16="http://schemas.microsoft.com/office/drawing/2014/main" id="{44E1CCC9-1B47-A99D-EB7F-E21FDE447E27}"/>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13" name="Oval 12">
              <a:extLst>
                <a:ext uri="{FF2B5EF4-FFF2-40B4-BE49-F238E27FC236}">
                  <a16:creationId xmlns:a16="http://schemas.microsoft.com/office/drawing/2014/main" id="{ED9F5327-0ABA-E544-E42D-F958648C5583}"/>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2D9C0FF6-BE4E-F6A4-C662-936C05D6895F}"/>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15" name="Rectangle 14">
            <a:extLst>
              <a:ext uri="{FF2B5EF4-FFF2-40B4-BE49-F238E27FC236}">
                <a16:creationId xmlns:a16="http://schemas.microsoft.com/office/drawing/2014/main" id="{FA020192-A7F2-24F2-3AF4-97EE0C614C33}"/>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6" name="Straight Connector 15">
            <a:extLst>
              <a:ext uri="{FF2B5EF4-FFF2-40B4-BE49-F238E27FC236}">
                <a16:creationId xmlns:a16="http://schemas.microsoft.com/office/drawing/2014/main" id="{22FB33D5-79DB-3828-29C2-96846943CD78}"/>
              </a:ext>
            </a:extLst>
          </p:cNvPr>
          <p:cNvCxnSpPr>
            <a:cxnSpLocks/>
            <a:stCxn id="15" idx="0"/>
            <a:endCxn id="13" idx="4"/>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862F4D9-03B8-BB2C-BF0B-3E14E5970AE2}"/>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20" name="Connector: Elbow 19">
            <a:extLst>
              <a:ext uri="{FF2B5EF4-FFF2-40B4-BE49-F238E27FC236}">
                <a16:creationId xmlns:a16="http://schemas.microsoft.com/office/drawing/2014/main" id="{230B67CE-34B3-B8CC-0EA2-6C957863DA39}"/>
              </a:ext>
            </a:extLst>
          </p:cNvPr>
          <p:cNvCxnSpPr>
            <a:stCxn id="11" idx="2"/>
            <a:endCxn id="13"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6D2458C-39B5-8CEB-5924-83FC9E83EF75}"/>
              </a:ext>
            </a:extLst>
          </p:cNvPr>
          <p:cNvCxnSpPr>
            <a:cxnSpLocks/>
            <a:stCxn id="18" idx="1"/>
            <a:endCxn id="13" idx="0"/>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37BD5C-A1B2-B843-7D33-2D4B61B4D580}"/>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26" name="Rectangle 25">
            <a:extLst>
              <a:ext uri="{FF2B5EF4-FFF2-40B4-BE49-F238E27FC236}">
                <a16:creationId xmlns:a16="http://schemas.microsoft.com/office/drawing/2014/main" id="{D130F174-9E32-72D1-5ABA-893BE563F99F}"/>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27" name="Rectangle 26">
            <a:extLst>
              <a:ext uri="{FF2B5EF4-FFF2-40B4-BE49-F238E27FC236}">
                <a16:creationId xmlns:a16="http://schemas.microsoft.com/office/drawing/2014/main" id="{BC4DDEE2-AC97-4E31-AB31-E34235C2B38F}"/>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28" name="Rectangle 27">
            <a:extLst>
              <a:ext uri="{FF2B5EF4-FFF2-40B4-BE49-F238E27FC236}">
                <a16:creationId xmlns:a16="http://schemas.microsoft.com/office/drawing/2014/main" id="{E9BE91C0-2A1E-BF33-15F0-484E0369DA92}"/>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32" name="Connector: Elbow 31">
            <a:extLst>
              <a:ext uri="{FF2B5EF4-FFF2-40B4-BE49-F238E27FC236}">
                <a16:creationId xmlns:a16="http://schemas.microsoft.com/office/drawing/2014/main" id="{B998F851-4785-233A-D8EC-2C28F31C52E3}"/>
              </a:ext>
            </a:extLst>
          </p:cNvPr>
          <p:cNvCxnSpPr>
            <a:cxnSpLocks/>
            <a:stCxn id="25" idx="1"/>
            <a:endCxn id="13" idx="0"/>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66F9D0E-D4BC-DEE9-A39C-0D98351C13F5}"/>
              </a:ext>
            </a:extLst>
          </p:cNvPr>
          <p:cNvCxnSpPr>
            <a:cxnSpLocks/>
            <a:stCxn id="26" idx="1"/>
            <a:endCxn id="13" idx="0"/>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36295CE-7236-2EAC-D476-D6B5BE0E448F}"/>
              </a:ext>
            </a:extLst>
          </p:cNvPr>
          <p:cNvCxnSpPr>
            <a:cxnSpLocks/>
            <a:stCxn id="27" idx="1"/>
            <a:endCxn id="13" idx="0"/>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5778B97-6199-182F-F9EC-74136332F1EE}"/>
              </a:ext>
            </a:extLst>
          </p:cNvPr>
          <p:cNvCxnSpPr>
            <a:cxnSpLocks/>
            <a:stCxn id="28" idx="1"/>
            <a:endCxn id="13" idx="0"/>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1FC50D6-27B5-04C5-2809-4E4A1E7238C7}"/>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45" name="Rectangle 44">
            <a:extLst>
              <a:ext uri="{FF2B5EF4-FFF2-40B4-BE49-F238E27FC236}">
                <a16:creationId xmlns:a16="http://schemas.microsoft.com/office/drawing/2014/main" id="{7DA7214B-2FAE-8210-C852-5AE3EDA3D08E}"/>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D60072A-AF9E-15E1-4D18-11BC79DD7186}"/>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47" name="XWhite 32">
            <a:extLst>
              <a:ext uri="{FF2B5EF4-FFF2-40B4-BE49-F238E27FC236}">
                <a16:creationId xmlns:a16="http://schemas.microsoft.com/office/drawing/2014/main" id="{7224A635-445C-9326-1913-C699F8216089}"/>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48" name="Oval 47">
              <a:extLst>
                <a:ext uri="{FF2B5EF4-FFF2-40B4-BE49-F238E27FC236}">
                  <a16:creationId xmlns:a16="http://schemas.microsoft.com/office/drawing/2014/main" id="{75F661F9-5C32-4379-22C2-369E61A537BE}"/>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F77BD36-CE74-80DB-DD33-67F755352633}"/>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1" name="Rectangle 50">
            <a:extLst>
              <a:ext uri="{FF2B5EF4-FFF2-40B4-BE49-F238E27FC236}">
                <a16:creationId xmlns:a16="http://schemas.microsoft.com/office/drawing/2014/main" id="{5FD03D2F-A3FA-6584-AA8F-15172B7AEBD4}"/>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2" name="Straight Connector 51">
            <a:extLst>
              <a:ext uri="{FF2B5EF4-FFF2-40B4-BE49-F238E27FC236}">
                <a16:creationId xmlns:a16="http://schemas.microsoft.com/office/drawing/2014/main" id="{9BBE201E-FD1F-8CCD-04B0-6ECA739A0DE0}"/>
              </a:ext>
            </a:extLst>
          </p:cNvPr>
          <p:cNvCxnSpPr>
            <a:cxnSpLocks/>
            <a:stCxn id="51" idx="0"/>
            <a:endCxn id="48" idx="4"/>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B115F082-D7D0-BA12-56FB-9FFECB2A8DFF}"/>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4" name="Connector: Elbow 53">
            <a:extLst>
              <a:ext uri="{FF2B5EF4-FFF2-40B4-BE49-F238E27FC236}">
                <a16:creationId xmlns:a16="http://schemas.microsoft.com/office/drawing/2014/main" id="{E882D27E-F26E-FE60-8539-288A6237F817}"/>
              </a:ext>
            </a:extLst>
          </p:cNvPr>
          <p:cNvCxnSpPr>
            <a:stCxn id="46" idx="2"/>
            <a:endCxn id="48"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61014C7-E67E-D4B0-4871-F1552DD0B0FF}"/>
              </a:ext>
            </a:extLst>
          </p:cNvPr>
          <p:cNvCxnSpPr>
            <a:cxnSpLocks/>
            <a:stCxn id="53" idx="1"/>
            <a:endCxn id="48" idx="0"/>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A1166F1-0C89-F445-971C-D08688478B9A}"/>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74" name="Connector: Elbow 73">
            <a:extLst>
              <a:ext uri="{FF2B5EF4-FFF2-40B4-BE49-F238E27FC236}">
                <a16:creationId xmlns:a16="http://schemas.microsoft.com/office/drawing/2014/main" id="{31E41C2A-583F-07F1-8C2F-D3555441FF0F}"/>
              </a:ext>
            </a:extLst>
          </p:cNvPr>
          <p:cNvCxnSpPr>
            <a:cxnSpLocks/>
            <a:stCxn id="62" idx="1"/>
            <a:endCxn id="48" idx="0"/>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62">
            <a:extLst>
              <a:ext uri="{FF2B5EF4-FFF2-40B4-BE49-F238E27FC236}">
                <a16:creationId xmlns:a16="http://schemas.microsoft.com/office/drawing/2014/main" id="{466F5EC5-0D8E-3ABD-CA32-2F10425D40A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65082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B4F3-871C-6E5E-62C4-1C7DEFE5A355}"/>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F1F768D-92C8-EDC5-9142-05B0331D13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AF1F768D-92C8-EDC5-9142-05B0331D130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D3D6BF8-C771-ACC7-9CDD-A9112E7800CE}"/>
              </a:ext>
            </a:extLst>
          </p:cNvPr>
          <p:cNvSpPr>
            <a:spLocks noGrp="1"/>
          </p:cNvSpPr>
          <p:nvPr>
            <p:ph type="title"/>
            <p:custDataLst>
              <p:tags r:id="rId2"/>
            </p:custDataLst>
          </p:nvPr>
        </p:nvSpPr>
        <p:spPr>
          <a:xfrm>
            <a:off x="554736" y="172212"/>
            <a:ext cx="11082528" cy="384721"/>
          </a:xfrm>
        </p:spPr>
        <p:txBody>
          <a:bodyPr vert="horz">
            <a:spAutoFit/>
          </a:bodyPr>
          <a:lstStyle/>
          <a:p>
            <a:r>
              <a:rPr lang="en-US"/>
              <a:t>Netted Network</a:t>
            </a:r>
            <a:endParaRPr lang="de-DE"/>
          </a:p>
        </p:txBody>
      </p:sp>
      <p:sp>
        <p:nvSpPr>
          <p:cNvPr id="55" name="4. Footnote">
            <a:extLst>
              <a:ext uri="{FF2B5EF4-FFF2-40B4-BE49-F238E27FC236}">
                <a16:creationId xmlns:a16="http://schemas.microsoft.com/office/drawing/2014/main" id="{A712E87C-C06A-65E7-E559-A88FE9C593F3}"/>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B1D7BDFB-99B4-7D41-5A52-39CE53DAFBCD}"/>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2685361C-4B2F-8968-3658-5822C2254E10}"/>
                </a:ext>
              </a:extLst>
            </p:cNvPr>
            <p:cNvGrpSpPr>
              <a:grpSpLocks noChangeAspect="1"/>
            </p:cNvGrpSpPr>
            <p:nvPr>
              <p:custDataLst>
                <p:tags r:id="rId8"/>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D4CE34C5-CEDB-2C1E-03BF-800C802D4A01}"/>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CFB9B46F-98A2-BA84-3FB9-F8623705E7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E469FB74-9410-E822-A827-E5A5656301A3}"/>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AE36EC92-8FB3-C41B-4365-AE1BBBA9A056}"/>
              </a:ext>
            </a:extLst>
          </p:cNvPr>
          <p:cNvSpPr txBox="1">
            <a:spLocks/>
          </p:cNvSpPr>
          <p:nvPr/>
        </p:nvSpPr>
        <p:spPr>
          <a:xfrm>
            <a:off x="521663" y="1299945"/>
            <a:ext cx="2675973" cy="147732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200" b="1" err="1"/>
              <a:t>Colocated</a:t>
            </a:r>
            <a:r>
              <a:rPr lang="en-US" sz="1200" b="1"/>
              <a:t> Large Load and Generation operate behind a single POI (physically similar to SLF), but are permitted to participate simultaneously on both the supply and demand sides </a:t>
            </a:r>
            <a:r>
              <a:rPr lang="en-US" sz="1200"/>
              <a:t>of the ERCOT market, subject to the POI interconnection limit</a:t>
            </a:r>
            <a:endParaRPr lang="en-CA" sz="1200">
              <a:solidFill>
                <a:srgbClr val="000000"/>
              </a:solidFill>
            </a:endParaRPr>
          </a:p>
        </p:txBody>
      </p:sp>
      <p:sp>
        <p:nvSpPr>
          <p:cNvPr id="24" name="TextBox 62">
            <a:extLst>
              <a:ext uri="{FF2B5EF4-FFF2-40B4-BE49-F238E27FC236}">
                <a16:creationId xmlns:a16="http://schemas.microsoft.com/office/drawing/2014/main" id="{E26EF970-0791-CE3B-3C84-3E383978CBD8}"/>
              </a:ext>
            </a:extLst>
          </p:cNvPr>
          <p:cNvSpPr txBox="1">
            <a:spLocks/>
          </p:cNvSpPr>
          <p:nvPr/>
        </p:nvSpPr>
        <p:spPr>
          <a:xfrm>
            <a:off x="3327750" y="1299945"/>
            <a:ext cx="5374461" cy="170816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Same physical configuration as SLF </a:t>
            </a:r>
            <a:r>
              <a:rPr lang="en-US" sz="1200"/>
              <a:t>(Load and GR/ESR behind one POI)</a:t>
            </a:r>
          </a:p>
          <a:p>
            <a:pPr marL="171450" lvl="0" indent="-171450">
              <a:buClr>
                <a:srgbClr val="000000"/>
              </a:buClr>
              <a:buFont typeface="Arial" panose="020B0604020202020204" pitchFamily="34" charset="0"/>
              <a:buChar char="•"/>
              <a:defRPr/>
            </a:pPr>
            <a:r>
              <a:rPr lang="en-US" sz="1200" b="1"/>
              <a:t>Net injection/withdrawal at the POI remains capped </a:t>
            </a:r>
            <a:r>
              <a:rPr lang="en-US" sz="1200"/>
              <a:t>by the interconnection agreement</a:t>
            </a:r>
          </a:p>
          <a:p>
            <a:pPr marL="171450" lvl="0" indent="-171450">
              <a:buClr>
                <a:srgbClr val="000000"/>
              </a:buClr>
              <a:buFont typeface="Arial" panose="020B0604020202020204" pitchFamily="34" charset="0"/>
              <a:buChar char="•"/>
              <a:defRPr/>
            </a:pPr>
            <a:r>
              <a:rPr lang="en-US" sz="1200" b="1"/>
              <a:t>Unlike SLF:</a:t>
            </a:r>
          </a:p>
          <a:p>
            <a:pPr marL="400050" lvl="1" indent="-171450">
              <a:buClr>
                <a:srgbClr val="000000"/>
              </a:buClr>
              <a:buFont typeface="Courier New" panose="02070309020205020404" pitchFamily="49" charset="0"/>
              <a:buChar char="o"/>
              <a:defRPr/>
            </a:pPr>
            <a:r>
              <a:rPr lang="en-US" sz="1200"/>
              <a:t>Supply and demand may participate simultaneously in Energy and AS</a:t>
            </a:r>
            <a:r>
              <a:rPr lang="en-US" sz="1200" baseline="30000"/>
              <a:t>1</a:t>
            </a:r>
            <a:r>
              <a:rPr lang="en-US" sz="1200"/>
              <a:t> markets</a:t>
            </a:r>
          </a:p>
          <a:p>
            <a:pPr marL="400050" lvl="1" indent="-171450">
              <a:buClr>
                <a:srgbClr val="000000"/>
              </a:buClr>
              <a:buFont typeface="Courier New" panose="02070309020205020404" pitchFamily="49" charset="0"/>
              <a:buChar char="o"/>
              <a:defRPr/>
            </a:pPr>
            <a:r>
              <a:rPr lang="en-US" sz="1200"/>
              <a:t>Enables concurrent market activity from load and generation behind the same POI</a:t>
            </a:r>
          </a:p>
        </p:txBody>
      </p:sp>
      <p:sp>
        <p:nvSpPr>
          <p:cNvPr id="3" name="TextBox 62">
            <a:extLst>
              <a:ext uri="{FF2B5EF4-FFF2-40B4-BE49-F238E27FC236}">
                <a16:creationId xmlns:a16="http://schemas.microsoft.com/office/drawing/2014/main" id="{45320218-B5DD-F308-AC13-78B01B24724F}"/>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55B554F8-8725-B977-7205-0AFABC760B5A}"/>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Sticker">
            <a:extLst>
              <a:ext uri="{FF2B5EF4-FFF2-40B4-BE49-F238E27FC236}">
                <a16:creationId xmlns:a16="http://schemas.microsoft.com/office/drawing/2014/main" id="{9DFF76CA-3B5C-4DE4-E7A0-3214C65F5D25}"/>
              </a:ext>
            </a:extLst>
          </p:cNvPr>
          <p:cNvSpPr txBox="1"/>
          <p:nvPr/>
        </p:nvSpPr>
        <p:spPr>
          <a:xfrm>
            <a:off x="10157789" y="0"/>
            <a:ext cx="203421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UNFEASIBLE CONFIGURATION</a:t>
            </a:r>
          </a:p>
        </p:txBody>
      </p:sp>
      <p:sp>
        <p:nvSpPr>
          <p:cNvPr id="12" name="TrackerNumBlue 12">
            <a:extLst>
              <a:ext uri="{FF2B5EF4-FFF2-40B4-BE49-F238E27FC236}">
                <a16:creationId xmlns:a16="http://schemas.microsoft.com/office/drawing/2014/main" id="{27FC478F-47D4-ACC4-CF4B-4957AF52BC62}"/>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3</a:t>
            </a:r>
          </a:p>
        </p:txBody>
      </p:sp>
      <p:sp>
        <p:nvSpPr>
          <p:cNvPr id="14" name="TextBox 62">
            <a:extLst>
              <a:ext uri="{FF2B5EF4-FFF2-40B4-BE49-F238E27FC236}">
                <a16:creationId xmlns:a16="http://schemas.microsoft.com/office/drawing/2014/main" id="{8E48E519-B8FD-3021-0FD0-14DAEB551861}"/>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6" name="TextBox 15">
            <a:extLst>
              <a:ext uri="{FF2B5EF4-FFF2-40B4-BE49-F238E27FC236}">
                <a16:creationId xmlns:a16="http://schemas.microsoft.com/office/drawing/2014/main" id="{52DE2184-33CA-3A88-B935-E2D02409E8ED}"/>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17" name="Rectangle 16">
            <a:extLst>
              <a:ext uri="{FF2B5EF4-FFF2-40B4-BE49-F238E27FC236}">
                <a16:creationId xmlns:a16="http://schemas.microsoft.com/office/drawing/2014/main" id="{83BD2782-E112-6370-3B1D-399452CACC36}"/>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5A9F9295-E138-7633-508F-7CA0F3506254}"/>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21" name="XWhite 32">
            <a:extLst>
              <a:ext uri="{FF2B5EF4-FFF2-40B4-BE49-F238E27FC236}">
                <a16:creationId xmlns:a16="http://schemas.microsoft.com/office/drawing/2014/main" id="{4D15CB13-98DD-B360-9508-B86ACBD4A03F}"/>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47" name="Oval 46">
              <a:extLst>
                <a:ext uri="{FF2B5EF4-FFF2-40B4-BE49-F238E27FC236}">
                  <a16:creationId xmlns:a16="http://schemas.microsoft.com/office/drawing/2014/main" id="{9069BC13-6DCF-D7E9-072E-DC4AE3596FBB}"/>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01A8A32E-1E6D-CC09-6F16-C8BD73C4F007}"/>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49" name="Rectangle 48">
            <a:extLst>
              <a:ext uri="{FF2B5EF4-FFF2-40B4-BE49-F238E27FC236}">
                <a16:creationId xmlns:a16="http://schemas.microsoft.com/office/drawing/2014/main" id="{6B1965B3-A57B-EEB1-1B53-D23B64F2EB80}"/>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0" name="Straight Connector 49">
            <a:extLst>
              <a:ext uri="{FF2B5EF4-FFF2-40B4-BE49-F238E27FC236}">
                <a16:creationId xmlns:a16="http://schemas.microsoft.com/office/drawing/2014/main" id="{BA93A175-6447-1141-1C17-48A684E4A8EF}"/>
              </a:ext>
            </a:extLst>
          </p:cNvPr>
          <p:cNvCxnSpPr>
            <a:cxnSpLocks/>
            <a:stCxn id="49" idx="0"/>
            <a:endCxn id="47" idx="4"/>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CFB969DA-E723-ACEF-FB68-C73B40E424C3}"/>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2" name="Connector: Elbow 51">
            <a:extLst>
              <a:ext uri="{FF2B5EF4-FFF2-40B4-BE49-F238E27FC236}">
                <a16:creationId xmlns:a16="http://schemas.microsoft.com/office/drawing/2014/main" id="{B9193571-60E6-B39C-BECD-4B9D02196249}"/>
              </a:ext>
            </a:extLst>
          </p:cNvPr>
          <p:cNvCxnSpPr>
            <a:stCxn id="20" idx="2"/>
            <a:endCxn id="47"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7C3F525-8F97-3250-F043-699C8798ADF0}"/>
              </a:ext>
            </a:extLst>
          </p:cNvPr>
          <p:cNvCxnSpPr>
            <a:cxnSpLocks/>
            <a:stCxn id="51" idx="1"/>
            <a:endCxn id="47" idx="0"/>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012B210-5D41-10DA-42DC-B0F1B47F99C2}"/>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61" name="Rectangle 60">
            <a:extLst>
              <a:ext uri="{FF2B5EF4-FFF2-40B4-BE49-F238E27FC236}">
                <a16:creationId xmlns:a16="http://schemas.microsoft.com/office/drawing/2014/main" id="{D27AA170-63C5-6886-6B8A-991E2687E6F5}"/>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62" name="Rectangle 61">
            <a:extLst>
              <a:ext uri="{FF2B5EF4-FFF2-40B4-BE49-F238E27FC236}">
                <a16:creationId xmlns:a16="http://schemas.microsoft.com/office/drawing/2014/main" id="{4C761BAF-C635-A70E-3363-E5D906BDC719}"/>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63" name="Rectangle 62">
            <a:extLst>
              <a:ext uri="{FF2B5EF4-FFF2-40B4-BE49-F238E27FC236}">
                <a16:creationId xmlns:a16="http://schemas.microsoft.com/office/drawing/2014/main" id="{930A55DA-BD92-738E-7D56-7345878B8308}"/>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64" name="Connector: Elbow 63">
            <a:extLst>
              <a:ext uri="{FF2B5EF4-FFF2-40B4-BE49-F238E27FC236}">
                <a16:creationId xmlns:a16="http://schemas.microsoft.com/office/drawing/2014/main" id="{7F1CA43D-35F0-70D7-C2F8-63814D7A80A9}"/>
              </a:ext>
            </a:extLst>
          </p:cNvPr>
          <p:cNvCxnSpPr>
            <a:cxnSpLocks/>
            <a:stCxn id="54" idx="1"/>
            <a:endCxn id="47" idx="0"/>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7ADCC39-6AA1-FD19-7DCC-5C15A388DC35}"/>
              </a:ext>
            </a:extLst>
          </p:cNvPr>
          <p:cNvCxnSpPr>
            <a:cxnSpLocks/>
            <a:stCxn id="61" idx="1"/>
            <a:endCxn id="47" idx="0"/>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12D7218-F630-5419-C05E-F38291DDDF57}"/>
              </a:ext>
            </a:extLst>
          </p:cNvPr>
          <p:cNvCxnSpPr>
            <a:cxnSpLocks/>
            <a:stCxn id="62" idx="1"/>
            <a:endCxn id="47" idx="0"/>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540C3BFE-BD59-27F0-6DB9-61FC60F43BBB}"/>
              </a:ext>
            </a:extLst>
          </p:cNvPr>
          <p:cNvCxnSpPr>
            <a:cxnSpLocks/>
            <a:stCxn id="63" idx="1"/>
            <a:endCxn id="47" idx="0"/>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A593E72-2015-74C8-C094-FF7A1E38FC24}"/>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69" name="Rectangle 68">
            <a:extLst>
              <a:ext uri="{FF2B5EF4-FFF2-40B4-BE49-F238E27FC236}">
                <a16:creationId xmlns:a16="http://schemas.microsoft.com/office/drawing/2014/main" id="{35E205D5-30E2-F6CF-BC59-AACD5A9FA8BA}"/>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2B443DA8-1364-C4BA-1CC3-87744B8FBE9A}"/>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71" name="XWhite 32">
            <a:extLst>
              <a:ext uri="{FF2B5EF4-FFF2-40B4-BE49-F238E27FC236}">
                <a16:creationId xmlns:a16="http://schemas.microsoft.com/office/drawing/2014/main" id="{AD0AD378-CB57-4F04-9DC5-836E8FB265EE}"/>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72" name="Oval 71">
              <a:extLst>
                <a:ext uri="{FF2B5EF4-FFF2-40B4-BE49-F238E27FC236}">
                  <a16:creationId xmlns:a16="http://schemas.microsoft.com/office/drawing/2014/main" id="{0C666DE3-6DE1-8881-5641-39259DD97151}"/>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3" name="Graphic 72">
              <a:extLst>
                <a:ext uri="{FF2B5EF4-FFF2-40B4-BE49-F238E27FC236}">
                  <a16:creationId xmlns:a16="http://schemas.microsoft.com/office/drawing/2014/main" id="{ECC174F6-29FB-1957-AEC6-2BA6F94C788D}"/>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74" name="Rectangle 73">
            <a:extLst>
              <a:ext uri="{FF2B5EF4-FFF2-40B4-BE49-F238E27FC236}">
                <a16:creationId xmlns:a16="http://schemas.microsoft.com/office/drawing/2014/main" id="{6B03F91C-025B-1660-2240-B754A688073C}"/>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75" name="Straight Connector 74">
            <a:extLst>
              <a:ext uri="{FF2B5EF4-FFF2-40B4-BE49-F238E27FC236}">
                <a16:creationId xmlns:a16="http://schemas.microsoft.com/office/drawing/2014/main" id="{75DF2B2E-D44A-2204-43DC-9DACFD153652}"/>
              </a:ext>
            </a:extLst>
          </p:cNvPr>
          <p:cNvCxnSpPr>
            <a:cxnSpLocks/>
            <a:stCxn id="74" idx="0"/>
            <a:endCxn id="72" idx="4"/>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907613F8-0559-A502-B105-7CC810CEFD84}"/>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77" name="Connector: Elbow 76">
            <a:extLst>
              <a:ext uri="{FF2B5EF4-FFF2-40B4-BE49-F238E27FC236}">
                <a16:creationId xmlns:a16="http://schemas.microsoft.com/office/drawing/2014/main" id="{494C9E49-77E0-12C7-EC63-59C327E715CB}"/>
              </a:ext>
            </a:extLst>
          </p:cNvPr>
          <p:cNvCxnSpPr>
            <a:stCxn id="70" idx="2"/>
            <a:endCxn id="72"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9D0D9DF4-B1A3-E68F-313A-95843459E68F}"/>
              </a:ext>
            </a:extLst>
          </p:cNvPr>
          <p:cNvCxnSpPr>
            <a:cxnSpLocks/>
            <a:stCxn id="76" idx="1"/>
            <a:endCxn id="72" idx="0"/>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0A7F7C7-D6F2-4478-6B48-37703B8E18F4}"/>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80" name="Connector: Elbow 79">
            <a:extLst>
              <a:ext uri="{FF2B5EF4-FFF2-40B4-BE49-F238E27FC236}">
                <a16:creationId xmlns:a16="http://schemas.microsoft.com/office/drawing/2014/main" id="{D2539723-5E32-5B87-E2DE-A022F6B96DD6}"/>
              </a:ext>
            </a:extLst>
          </p:cNvPr>
          <p:cNvCxnSpPr>
            <a:cxnSpLocks/>
            <a:stCxn id="79" idx="1"/>
            <a:endCxn id="72" idx="0"/>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4. Footnote">
            <a:extLst>
              <a:ext uri="{FF2B5EF4-FFF2-40B4-BE49-F238E27FC236}">
                <a16:creationId xmlns:a16="http://schemas.microsoft.com/office/drawing/2014/main" id="{67760A3D-E7B4-6F7F-E23F-6C8C6617DBE2}"/>
              </a:ext>
            </a:extLst>
          </p:cNvPr>
          <p:cNvSpPr txBox="1"/>
          <p:nvPr>
            <p:custDataLst>
              <p:tags r:id="rId7"/>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Ancillary services</a:t>
            </a:r>
          </a:p>
        </p:txBody>
      </p:sp>
      <p:sp>
        <p:nvSpPr>
          <p:cNvPr id="82" name="TextBox 62">
            <a:extLst>
              <a:ext uri="{FF2B5EF4-FFF2-40B4-BE49-F238E27FC236}">
                <a16:creationId xmlns:a16="http://schemas.microsoft.com/office/drawing/2014/main" id="{836C9D11-8B56-7433-2680-4EF273CC69AA}"/>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TextBox 6">
            <a:extLst>
              <a:ext uri="{FF2B5EF4-FFF2-40B4-BE49-F238E27FC236}">
                <a16:creationId xmlns:a16="http://schemas.microsoft.com/office/drawing/2014/main" id="{BBE40CB8-6CAB-FDD3-19A5-B316E9E82710}"/>
              </a:ext>
            </a:extLst>
          </p:cNvPr>
          <p:cNvSpPr txBox="1"/>
          <p:nvPr/>
        </p:nvSpPr>
        <p:spPr>
          <a:xfrm>
            <a:off x="555422" y="5075452"/>
            <a:ext cx="7876273" cy="89255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i="1">
                <a:solidFill>
                  <a:srgbClr val="FF0000"/>
                </a:solidFill>
                <a:cs typeface="Arial"/>
              </a:rPr>
              <a:t>Note:</a:t>
            </a:r>
          </a:p>
          <a:p>
            <a:pPr marL="285750" indent="-285750">
              <a:spcBef>
                <a:spcPts val="300"/>
              </a:spcBef>
              <a:spcAft>
                <a:spcPts val="300"/>
              </a:spcAft>
              <a:buFont typeface="Calibri"/>
              <a:buChar char="-"/>
            </a:pPr>
            <a:r>
              <a:rPr lang="en-US" sz="1600" i="1">
                <a:solidFill>
                  <a:srgbClr val="FF0000"/>
                </a:solidFill>
                <a:cs typeface="Arial"/>
              </a:rPr>
              <a:t>Netted Network would still be modeled the same as PUN (ie no difference in Batch)</a:t>
            </a:r>
          </a:p>
          <a:p>
            <a:pPr marL="285750" indent="-285750">
              <a:spcBef>
                <a:spcPts val="300"/>
              </a:spcBef>
              <a:spcAft>
                <a:spcPts val="300"/>
              </a:spcAft>
              <a:buFont typeface="Calibri"/>
              <a:buChar char="-"/>
            </a:pPr>
            <a:r>
              <a:rPr lang="en-US" sz="1600" i="1">
                <a:solidFill>
                  <a:srgbClr val="FF0000"/>
                </a:solidFill>
                <a:cs typeface="Arial"/>
              </a:rPr>
              <a:t>ERCOT Markets and Operations will continue to evolve</a:t>
            </a:r>
            <a:endParaRPr lang="en-US" i="1">
              <a:solidFill>
                <a:srgbClr val="FF0000"/>
              </a:solidFill>
              <a:cs typeface="Arial"/>
            </a:endParaRPr>
          </a:p>
        </p:txBody>
      </p:sp>
    </p:spTree>
    <p:extLst>
      <p:ext uri="{BB962C8B-B14F-4D97-AF65-F5344CB8AC3E}">
        <p14:creationId xmlns:p14="http://schemas.microsoft.com/office/powerpoint/2010/main" val="237519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2">
            <a:extLst>
              <a:ext uri="{FF2B5EF4-FFF2-40B4-BE49-F238E27FC236}">
                <a16:creationId xmlns:a16="http://schemas.microsoft.com/office/drawing/2014/main" id="{F2A33B22-9180-3D9E-BC7A-62D263D90A03}"/>
              </a:ext>
            </a:extLst>
          </p:cNvPr>
          <p:cNvSpPr txBox="1">
            <a:spLocks/>
          </p:cNvSpPr>
          <p:nvPr/>
        </p:nvSpPr>
        <p:spPr>
          <a:xfrm rot="1578213">
            <a:off x="1534449" y="2751892"/>
            <a:ext cx="9123102" cy="135421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buClr>
                <a:srgbClr val="000000"/>
              </a:buClr>
              <a:buNone/>
              <a:defRPr/>
            </a:pPr>
            <a:r>
              <a:rPr lang="en-US" sz="8800" b="1">
                <a:solidFill>
                  <a:schemeClr val="accent2">
                    <a:lumMod val="20000"/>
                    <a:lumOff val="80000"/>
                  </a:schemeClr>
                </a:solidFill>
              </a:rPr>
              <a:t>PRELIMINARY</a:t>
            </a:r>
            <a:endParaRPr lang="en-CA" sz="8800" b="1">
              <a:solidFill>
                <a:schemeClr val="accent2">
                  <a:lumMod val="20000"/>
                  <a:lumOff val="80000"/>
                </a:schemeClr>
              </a:solidFill>
            </a:endParaRPr>
          </a:p>
        </p:txBody>
      </p:sp>
      <p:graphicFrame>
        <p:nvGraphicFramePr>
          <p:cNvPr id="6" name="Object 2" hidden="1">
            <a:extLst>
              <a:ext uri="{FF2B5EF4-FFF2-40B4-BE49-F238E27FC236}">
                <a16:creationId xmlns:a16="http://schemas.microsoft.com/office/drawing/2014/main" id="{06884CAB-DE0D-8E60-40E1-22F4F8334B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6" name="Object 2" hidden="1">
                        <a:extLst>
                          <a:ext uri="{FF2B5EF4-FFF2-40B4-BE49-F238E27FC236}">
                            <a16:creationId xmlns:a16="http://schemas.microsoft.com/office/drawing/2014/main" id="{06884CAB-DE0D-8E60-40E1-22F4F8334BA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12860-9B00-2FE8-E807-0273DF2FC30E}"/>
              </a:ext>
            </a:extLst>
          </p:cNvPr>
          <p:cNvSpPr>
            <a:spLocks noGrp="1"/>
          </p:cNvSpPr>
          <p:nvPr>
            <p:ph type="title"/>
          </p:nvPr>
        </p:nvSpPr>
        <p:spPr>
          <a:xfrm>
            <a:off x="554736" y="181839"/>
            <a:ext cx="11082528" cy="769441"/>
          </a:xfrm>
        </p:spPr>
        <p:txBody>
          <a:bodyPr vert="horz">
            <a:spAutoFit/>
          </a:bodyPr>
          <a:lstStyle/>
          <a:p>
            <a:r>
              <a:rPr lang="en-US"/>
              <a:t>Conceptual Batch Zero BYOG operating configurations for Large Load interconnection</a:t>
            </a:r>
            <a:r>
              <a:rPr lang="en-US" baseline="30000"/>
              <a:t>3</a:t>
            </a:r>
            <a:endParaRPr lang="de-DE"/>
          </a:p>
        </p:txBody>
      </p:sp>
      <p:sp>
        <p:nvSpPr>
          <p:cNvPr id="12" name="TextBox 11">
            <a:extLst>
              <a:ext uri="{FF2B5EF4-FFF2-40B4-BE49-F238E27FC236}">
                <a16:creationId xmlns:a16="http://schemas.microsoft.com/office/drawing/2014/main" id="{334CD617-C1B1-7841-5979-A670D0B748D9}"/>
              </a:ext>
            </a:extLst>
          </p:cNvPr>
          <p:cNvSpPr txBox="1">
            <a:spLocks/>
          </p:cNvSpPr>
          <p:nvPr/>
        </p:nvSpPr>
        <p:spPr>
          <a:xfrm>
            <a:off x="1844518" y="1220544"/>
            <a:ext cx="306068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Business as Usual (BAU)</a:t>
            </a:r>
            <a:endParaRPr lang="en-US" sz="1100" i="1"/>
          </a:p>
        </p:txBody>
      </p:sp>
      <p:cxnSp>
        <p:nvCxnSpPr>
          <p:cNvPr id="13" name="LineBasicDefault 292">
            <a:extLst>
              <a:ext uri="{FF2B5EF4-FFF2-40B4-BE49-F238E27FC236}">
                <a16:creationId xmlns:a16="http://schemas.microsoft.com/office/drawing/2014/main" id="{690773A5-D746-6214-0BD7-360C437478E7}"/>
              </a:ext>
            </a:extLst>
          </p:cNvPr>
          <p:cNvCxnSpPr>
            <a:cxnSpLocks/>
          </p:cNvCxnSpPr>
          <p:nvPr>
            <p:custDataLst>
              <p:tags r:id="rId2"/>
            </p:custDataLst>
          </p:nvPr>
        </p:nvCxnSpPr>
        <p:spPr>
          <a:xfrm>
            <a:off x="1844518" y="1435232"/>
            <a:ext cx="306068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1499C0C-DD39-C282-B768-0C94FAD4DA03}"/>
              </a:ext>
            </a:extLst>
          </p:cNvPr>
          <p:cNvGrpSpPr/>
          <p:nvPr/>
        </p:nvGrpSpPr>
        <p:grpSpPr>
          <a:xfrm>
            <a:off x="5210549" y="1220544"/>
            <a:ext cx="3060682" cy="214688"/>
            <a:chOff x="554735" y="1724025"/>
            <a:chExt cx="6967728" cy="285750"/>
          </a:xfrm>
        </p:grpSpPr>
        <p:sp>
          <p:nvSpPr>
            <p:cNvPr id="15" name="TextBox 14">
              <a:extLst>
                <a:ext uri="{FF2B5EF4-FFF2-40B4-BE49-F238E27FC236}">
                  <a16:creationId xmlns:a16="http://schemas.microsoft.com/office/drawing/2014/main" id="{E864D325-5E32-5AEA-2FC7-6A9C08FF599F}"/>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PUN+</a:t>
              </a:r>
              <a:endParaRPr lang="en-US" sz="1100" i="1"/>
            </a:p>
          </p:txBody>
        </p:sp>
        <p:cxnSp>
          <p:nvCxnSpPr>
            <p:cNvPr id="16" name="LineBasicDefault 292">
              <a:extLst>
                <a:ext uri="{FF2B5EF4-FFF2-40B4-BE49-F238E27FC236}">
                  <a16:creationId xmlns:a16="http://schemas.microsoft.com/office/drawing/2014/main" id="{6D8C625D-7233-FC90-7075-A6B97810B02D}"/>
                </a:ext>
              </a:extLst>
            </p:cNvPr>
            <p:cNvCxnSpPr>
              <a:cxnSpLocks/>
            </p:cNvCxnSpPr>
            <p:nvPr>
              <p:custDataLst>
                <p:tags r:id="rId12"/>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420F596-3C1D-9C40-C746-336C50AC0538}"/>
              </a:ext>
            </a:extLst>
          </p:cNvPr>
          <p:cNvGrpSpPr/>
          <p:nvPr/>
        </p:nvGrpSpPr>
        <p:grpSpPr>
          <a:xfrm>
            <a:off x="8576580" y="1220544"/>
            <a:ext cx="3060682" cy="214688"/>
            <a:chOff x="554735" y="1724025"/>
            <a:chExt cx="6967728" cy="285750"/>
          </a:xfrm>
        </p:grpSpPr>
        <p:sp>
          <p:nvSpPr>
            <p:cNvPr id="18" name="TextBox 17">
              <a:extLst>
                <a:ext uri="{FF2B5EF4-FFF2-40B4-BE49-F238E27FC236}">
                  <a16:creationId xmlns:a16="http://schemas.microsoft.com/office/drawing/2014/main" id="{7A313CF8-E03D-B89B-941A-9320257A893C}"/>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Batch Self-Limiting Facility (SLF)</a:t>
              </a:r>
              <a:endParaRPr lang="en-US" sz="1100" i="1"/>
            </a:p>
          </p:txBody>
        </p:sp>
        <p:cxnSp>
          <p:nvCxnSpPr>
            <p:cNvPr id="19" name="LineBasicDefault 292">
              <a:extLst>
                <a:ext uri="{FF2B5EF4-FFF2-40B4-BE49-F238E27FC236}">
                  <a16:creationId xmlns:a16="http://schemas.microsoft.com/office/drawing/2014/main" id="{9DAC2BF0-7EE7-7B9C-8C5F-E9DAC168F520}"/>
                </a:ext>
              </a:extLst>
            </p:cNvPr>
            <p:cNvCxnSpPr>
              <a:cxnSpLocks/>
            </p:cNvCxnSpPr>
            <p:nvPr>
              <p:custDataLst>
                <p:tags r:id="rId11"/>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0" name="TextBox 62">
            <a:extLst>
              <a:ext uri="{FF2B5EF4-FFF2-40B4-BE49-F238E27FC236}">
                <a16:creationId xmlns:a16="http://schemas.microsoft.com/office/drawing/2014/main" id="{EA1D31AC-09C9-ABA3-FEA9-31F0032BE413}"/>
              </a:ext>
            </a:extLst>
          </p:cNvPr>
          <p:cNvSpPr txBox="1">
            <a:spLocks/>
          </p:cNvSpPr>
          <p:nvPr/>
        </p:nvSpPr>
        <p:spPr>
          <a:xfrm>
            <a:off x="1844518" y="2565137"/>
            <a:ext cx="3060682" cy="67710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Load and generation are connected at separate POIs (shown) or behind the same POI and interact through the transmission system under existing interconnection framework</a:t>
            </a:r>
            <a:endParaRPr lang="en-CA" sz="1100"/>
          </a:p>
        </p:txBody>
      </p:sp>
      <p:grpSp>
        <p:nvGrpSpPr>
          <p:cNvPr id="22" name="Group 21">
            <a:extLst>
              <a:ext uri="{FF2B5EF4-FFF2-40B4-BE49-F238E27FC236}">
                <a16:creationId xmlns:a16="http://schemas.microsoft.com/office/drawing/2014/main" id="{C8F06FAD-5A96-957E-F308-8A5D223C1A9B}"/>
              </a:ext>
            </a:extLst>
          </p:cNvPr>
          <p:cNvGrpSpPr>
            <a:grpSpLocks/>
          </p:cNvGrpSpPr>
          <p:nvPr/>
        </p:nvGrpSpPr>
        <p:grpSpPr>
          <a:xfrm>
            <a:off x="1844518" y="943445"/>
            <a:ext cx="9792744" cy="214688"/>
            <a:chOff x="554735" y="1724025"/>
            <a:chExt cx="6967728" cy="285750"/>
          </a:xfrm>
        </p:grpSpPr>
        <p:sp>
          <p:nvSpPr>
            <p:cNvPr id="23" name="TextBox 22">
              <a:extLst>
                <a:ext uri="{FF2B5EF4-FFF2-40B4-BE49-F238E27FC236}">
                  <a16:creationId xmlns:a16="http://schemas.microsoft.com/office/drawing/2014/main" id="{8BE9B382-2702-270E-5F45-1F54807B9661}"/>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Configurations</a:t>
              </a:r>
              <a:endParaRPr lang="en-US" sz="1100" i="1"/>
            </a:p>
          </p:txBody>
        </p:sp>
        <p:cxnSp>
          <p:nvCxnSpPr>
            <p:cNvPr id="24" name="LineBasicDefault 292">
              <a:extLst>
                <a:ext uri="{FF2B5EF4-FFF2-40B4-BE49-F238E27FC236}">
                  <a16:creationId xmlns:a16="http://schemas.microsoft.com/office/drawing/2014/main" id="{A1A68C2B-B6B6-D8FF-B067-BF1C90A96316}"/>
                </a:ext>
              </a:extLst>
            </p:cNvPr>
            <p:cNvCxnSpPr>
              <a:cxnSpLocks/>
            </p:cNvCxnSpPr>
            <p:nvPr>
              <p:custDataLst>
                <p:tags r:id="rId10"/>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F85F780-7238-96BD-46DC-2BCDFB73168E}"/>
              </a:ext>
            </a:extLst>
          </p:cNvPr>
          <p:cNvSpPr txBox="1">
            <a:spLocks/>
          </p:cNvSpPr>
          <p:nvPr/>
        </p:nvSpPr>
        <p:spPr>
          <a:xfrm>
            <a:off x="554734" y="2565137"/>
            <a:ext cx="90383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Description</a:t>
            </a:r>
            <a:endParaRPr lang="en-US" sz="1100" i="1"/>
          </a:p>
        </p:txBody>
      </p:sp>
      <p:sp>
        <p:nvSpPr>
          <p:cNvPr id="28" name="TextBox 62">
            <a:extLst>
              <a:ext uri="{FF2B5EF4-FFF2-40B4-BE49-F238E27FC236}">
                <a16:creationId xmlns:a16="http://schemas.microsoft.com/office/drawing/2014/main" id="{C9239550-1CD6-5B1C-CBC8-0E08A1516BF4}"/>
              </a:ext>
            </a:extLst>
          </p:cNvPr>
          <p:cNvSpPr txBox="1">
            <a:spLocks/>
          </p:cNvSpPr>
          <p:nvPr/>
        </p:nvSpPr>
        <p:spPr>
          <a:xfrm>
            <a:off x="1844518" y="3342511"/>
            <a:ext cx="3060682" cy="15850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Generation and load are studied separately</a:t>
            </a:r>
          </a:p>
          <a:p>
            <a:pPr marL="171450" lvl="0" indent="-171450">
              <a:buClr>
                <a:srgbClr val="000000"/>
              </a:buClr>
              <a:buFont typeface="Arial" panose="020B0604020202020204" pitchFamily="34" charset="0"/>
              <a:buChar char="•"/>
              <a:defRPr/>
            </a:pPr>
            <a:r>
              <a:rPr lang="en-US" sz="1100"/>
              <a:t>Generation is only included in the LLIS if it meets PG 6.9 criteria</a:t>
            </a:r>
          </a:p>
          <a:p>
            <a:pPr marL="171450" lvl="0" indent="-171450">
              <a:buClr>
                <a:srgbClr val="000000"/>
              </a:buClr>
              <a:buFont typeface="Arial" panose="020B0604020202020204" pitchFamily="34" charset="0"/>
              <a:buChar char="•"/>
              <a:defRPr/>
            </a:pPr>
            <a:r>
              <a:rPr lang="en-US" sz="1100"/>
              <a:t>Load deliverability depends on transmission capability and may be constrained through the current study process</a:t>
            </a:r>
          </a:p>
          <a:p>
            <a:pPr marL="171450" lvl="0" indent="-171450">
              <a:buClr>
                <a:srgbClr val="000000"/>
              </a:buClr>
              <a:buFont typeface="Arial" panose="020B0604020202020204" pitchFamily="34" charset="0"/>
              <a:buChar char="•"/>
              <a:defRPr/>
            </a:pPr>
            <a:r>
              <a:rPr lang="en-US" sz="1100"/>
              <a:t>Transmission upgrades from batch study based on G-1+N-1 analysis</a:t>
            </a:r>
            <a:endParaRPr lang="en-CA" sz="1100"/>
          </a:p>
        </p:txBody>
      </p:sp>
      <p:sp>
        <p:nvSpPr>
          <p:cNvPr id="29" name="TextBox 28">
            <a:extLst>
              <a:ext uri="{FF2B5EF4-FFF2-40B4-BE49-F238E27FC236}">
                <a16:creationId xmlns:a16="http://schemas.microsoft.com/office/drawing/2014/main" id="{3B922E33-BB04-1217-AE6A-C783C4D1AFFF}"/>
              </a:ext>
            </a:extLst>
          </p:cNvPr>
          <p:cNvSpPr txBox="1">
            <a:spLocks/>
          </p:cNvSpPr>
          <p:nvPr/>
        </p:nvSpPr>
        <p:spPr>
          <a:xfrm>
            <a:off x="554734" y="3342511"/>
            <a:ext cx="90383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Details</a:t>
            </a:r>
            <a:endParaRPr lang="en-US" sz="1100" i="1"/>
          </a:p>
        </p:txBody>
      </p:sp>
      <p:sp>
        <p:nvSpPr>
          <p:cNvPr id="30" name="TextBox 62">
            <a:extLst>
              <a:ext uri="{FF2B5EF4-FFF2-40B4-BE49-F238E27FC236}">
                <a16:creationId xmlns:a16="http://schemas.microsoft.com/office/drawing/2014/main" id="{5E8110C6-41D3-8181-DB53-8F9CB3B66D35}"/>
              </a:ext>
            </a:extLst>
          </p:cNvPr>
          <p:cNvSpPr txBox="1">
            <a:spLocks/>
          </p:cNvSpPr>
          <p:nvPr/>
        </p:nvSpPr>
        <p:spPr>
          <a:xfrm>
            <a:off x="5210549" y="2565137"/>
            <a:ext cx="3060682" cy="67710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Load is supported by dispatchable on-site generation such that G-1 ≥ load and treated as firm, with reliability managed through ERCOT operational actions</a:t>
            </a:r>
            <a:endParaRPr lang="en-CA" sz="1100"/>
          </a:p>
        </p:txBody>
      </p:sp>
      <p:sp>
        <p:nvSpPr>
          <p:cNvPr id="31" name="TextBox 62">
            <a:extLst>
              <a:ext uri="{FF2B5EF4-FFF2-40B4-BE49-F238E27FC236}">
                <a16:creationId xmlns:a16="http://schemas.microsoft.com/office/drawing/2014/main" id="{D3416FA7-EDDA-F201-891E-BD8976576072}"/>
              </a:ext>
            </a:extLst>
          </p:cNvPr>
          <p:cNvSpPr txBox="1">
            <a:spLocks/>
          </p:cNvSpPr>
          <p:nvPr/>
        </p:nvSpPr>
        <p:spPr>
          <a:xfrm>
            <a:off x="5210549" y="3342511"/>
            <a:ext cx="3060682" cy="2623795"/>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Configuration satisfies G-1 ≥ load (loss of one generator still allows remaining units to serve the load)</a:t>
            </a:r>
          </a:p>
          <a:p>
            <a:pPr marL="171450" lvl="0" indent="-171450">
              <a:buClr>
                <a:srgbClr val="000000"/>
              </a:buClr>
              <a:buFont typeface="Arial" panose="020B0604020202020204" pitchFamily="34" charset="0"/>
              <a:buChar char="•"/>
              <a:defRPr/>
            </a:pPr>
            <a:r>
              <a:rPr lang="en-US" sz="1100"/>
              <a:t>Load is treated as firm</a:t>
            </a:r>
          </a:p>
          <a:p>
            <a:pPr marL="171450" lvl="0" indent="-171450">
              <a:buClr>
                <a:srgbClr val="000000"/>
              </a:buClr>
              <a:buFont typeface="Arial" panose="020B0604020202020204" pitchFamily="34" charset="0"/>
              <a:buChar char="•"/>
              <a:defRPr/>
            </a:pPr>
            <a:r>
              <a:rPr lang="en-US" sz="1100"/>
              <a:t>No planning or administrative limit at POI</a:t>
            </a:r>
          </a:p>
          <a:p>
            <a:pPr marL="171450" lvl="0" indent="-171450">
              <a:buClr>
                <a:srgbClr val="000000"/>
              </a:buClr>
              <a:buFont typeface="Arial" panose="020B0604020202020204" pitchFamily="34" charset="0"/>
              <a:buChar char="•"/>
              <a:defRPr/>
            </a:pPr>
            <a:r>
              <a:rPr lang="en-US" sz="1100"/>
              <a:t>No transmission upgrades from batch study since configuration is G-1 secure</a:t>
            </a:r>
          </a:p>
          <a:p>
            <a:pPr marL="171450" lvl="0" indent="-171450">
              <a:buClr>
                <a:srgbClr val="000000"/>
              </a:buClr>
              <a:buFont typeface="Arial" panose="020B0604020202020204" pitchFamily="34" charset="0"/>
              <a:buChar char="•"/>
              <a:defRPr/>
            </a:pPr>
            <a:r>
              <a:rPr lang="en-US" sz="1100"/>
              <a:t>In operations:</a:t>
            </a:r>
          </a:p>
          <a:p>
            <a:pPr marL="400050" lvl="1" indent="-171450">
              <a:buClr>
                <a:srgbClr val="000000"/>
              </a:buClr>
              <a:buFont typeface="Arial" panose="020B0604020202020204" pitchFamily="34" charset="0"/>
              <a:buChar char="­"/>
              <a:defRPr/>
            </a:pPr>
            <a:r>
              <a:rPr lang="en-US" sz="1100"/>
              <a:t>ERCOT may reject generator outages or require mitigation plans</a:t>
            </a:r>
          </a:p>
          <a:p>
            <a:pPr marL="400050" lvl="1" indent="-171450">
              <a:buClr>
                <a:srgbClr val="000000"/>
              </a:buClr>
              <a:buFont typeface="Arial" panose="020B0604020202020204" pitchFamily="34" charset="0"/>
              <a:buChar char="­"/>
              <a:defRPr/>
            </a:pPr>
            <a:r>
              <a:rPr lang="en-US" sz="1100"/>
              <a:t>ERCOT may RUC resources</a:t>
            </a:r>
            <a:r>
              <a:rPr lang="en-US" sz="1100" baseline="30000"/>
              <a:t>1</a:t>
            </a:r>
            <a:endParaRPr lang="en-US" sz="1100"/>
          </a:p>
          <a:p>
            <a:pPr marL="400050" lvl="1" indent="-171450">
              <a:buClr>
                <a:srgbClr val="000000"/>
              </a:buClr>
              <a:buFont typeface="Arial" panose="020B0604020202020204" pitchFamily="34" charset="0"/>
              <a:buChar char="­"/>
              <a:defRPr/>
            </a:pPr>
            <a:r>
              <a:rPr lang="en-US" sz="1100"/>
              <a:t>In real-time, mitigation plans or local load shed may be used</a:t>
            </a:r>
          </a:p>
        </p:txBody>
      </p:sp>
      <p:sp>
        <p:nvSpPr>
          <p:cNvPr id="32" name="4. Footnote">
            <a:extLst>
              <a:ext uri="{FF2B5EF4-FFF2-40B4-BE49-F238E27FC236}">
                <a16:creationId xmlns:a16="http://schemas.microsoft.com/office/drawing/2014/main" id="{E4A68C18-8802-7099-8FA2-09D55C9A4C96}"/>
              </a:ext>
            </a:extLst>
          </p:cNvPr>
          <p:cNvSpPr txBox="1"/>
          <p:nvPr>
            <p:custDataLst>
              <p:tags r:id="rId3"/>
            </p:custDataLst>
          </p:nvPr>
        </p:nvSpPr>
        <p:spPr>
          <a:xfrm>
            <a:off x="2235695"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3. Conceptual designs still under internal review and may change  | </a:t>
            </a: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33" name="TextBox 62">
            <a:extLst>
              <a:ext uri="{FF2B5EF4-FFF2-40B4-BE49-F238E27FC236}">
                <a16:creationId xmlns:a16="http://schemas.microsoft.com/office/drawing/2014/main" id="{E3170027-0D31-36A4-515E-984658AF2403}"/>
              </a:ext>
            </a:extLst>
          </p:cNvPr>
          <p:cNvSpPr txBox="1">
            <a:spLocks/>
          </p:cNvSpPr>
          <p:nvPr/>
        </p:nvSpPr>
        <p:spPr>
          <a:xfrm>
            <a:off x="8576580" y="2565137"/>
            <a:ext cx="3060682" cy="33855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Site operates with a fixed transmission withdrawal limit determined through batch study</a:t>
            </a:r>
            <a:endParaRPr lang="en-CA" sz="1100">
              <a:solidFill>
                <a:srgbClr val="000000"/>
              </a:solidFill>
            </a:endParaRPr>
          </a:p>
        </p:txBody>
      </p:sp>
      <p:sp>
        <p:nvSpPr>
          <p:cNvPr id="34" name="TextBox 62">
            <a:extLst>
              <a:ext uri="{FF2B5EF4-FFF2-40B4-BE49-F238E27FC236}">
                <a16:creationId xmlns:a16="http://schemas.microsoft.com/office/drawing/2014/main" id="{A58FE62F-B358-87A8-9722-D576F80EBCD4}"/>
              </a:ext>
            </a:extLst>
          </p:cNvPr>
          <p:cNvSpPr txBox="1">
            <a:spLocks/>
          </p:cNvSpPr>
          <p:nvPr/>
        </p:nvSpPr>
        <p:spPr>
          <a:xfrm>
            <a:off x="8576580" y="3342511"/>
            <a:ext cx="3060682" cy="292387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Generation mix may include thermal resources, renewables, and batteries</a:t>
            </a:r>
          </a:p>
          <a:p>
            <a:pPr marL="171450" lvl="0" indent="-171450">
              <a:buClr>
                <a:srgbClr val="000000"/>
              </a:buClr>
              <a:buFont typeface="Arial" panose="020B0604020202020204" pitchFamily="34" charset="0"/>
              <a:buChar char="•"/>
              <a:defRPr/>
            </a:pPr>
            <a:r>
              <a:rPr lang="en-US" sz="1100"/>
              <a:t>A fixed transmission withdrawal limit is established (e.g., 100 MW grid import limit) determined in the batch study</a:t>
            </a:r>
          </a:p>
          <a:p>
            <a:pPr marL="171450" lvl="0" indent="-171450">
              <a:buClr>
                <a:srgbClr val="000000"/>
              </a:buClr>
              <a:buFont typeface="Arial" panose="020B0604020202020204" pitchFamily="34" charset="0"/>
              <a:buChar char="•"/>
              <a:defRPr/>
            </a:pPr>
            <a:r>
              <a:rPr lang="en-US" sz="1100"/>
              <a:t>ERCOT does not coordinate RUC</a:t>
            </a:r>
            <a:r>
              <a:rPr lang="en-US" sz="1100" baseline="30000"/>
              <a:t>1</a:t>
            </a:r>
            <a:r>
              <a:rPr lang="en-US" sz="1100"/>
              <a:t> or outage management for the facility</a:t>
            </a:r>
          </a:p>
          <a:p>
            <a:pPr marL="171450" lvl="0" indent="-171450">
              <a:buClr>
                <a:srgbClr val="000000"/>
              </a:buClr>
              <a:buFont typeface="Arial" panose="020B0604020202020204" pitchFamily="34" charset="0"/>
              <a:buChar char="•"/>
              <a:defRPr/>
            </a:pPr>
            <a:r>
              <a:rPr lang="en-US" sz="1100"/>
              <a:t>The load and generation owners must coordinate operations to ensure grid imports never exceed the limit</a:t>
            </a:r>
          </a:p>
          <a:p>
            <a:pPr marL="171450" lvl="0" indent="-171450">
              <a:buClr>
                <a:srgbClr val="000000"/>
              </a:buClr>
              <a:buFont typeface="Arial" panose="020B0604020202020204" pitchFamily="34" charset="0"/>
              <a:buChar char="•"/>
              <a:defRPr/>
            </a:pPr>
            <a:r>
              <a:rPr lang="en-US" sz="1100"/>
              <a:t>The site would be equipped with a reverse power relay or equivalent protection to enforce the limit</a:t>
            </a:r>
          </a:p>
          <a:p>
            <a:pPr marL="171450" lvl="0" indent="-171450">
              <a:buClr>
                <a:srgbClr val="000000"/>
              </a:buClr>
              <a:buFont typeface="Arial" panose="020B0604020202020204" pitchFamily="34" charset="0"/>
              <a:buChar char="•"/>
              <a:defRPr/>
            </a:pPr>
            <a:r>
              <a:rPr lang="en-US" sz="1100"/>
              <a:t>Transmission upgrades required if identified by the batch study to meet reliability criteria</a:t>
            </a:r>
            <a:r>
              <a:rPr lang="en-US" sz="1100" baseline="30000"/>
              <a:t>2</a:t>
            </a:r>
            <a:endParaRPr lang="en-CA" sz="1100">
              <a:solidFill>
                <a:srgbClr val="000000"/>
              </a:solidFill>
            </a:endParaRPr>
          </a:p>
        </p:txBody>
      </p:sp>
      <p:sp>
        <p:nvSpPr>
          <p:cNvPr id="35" name="4. Footnote">
            <a:extLst>
              <a:ext uri="{FF2B5EF4-FFF2-40B4-BE49-F238E27FC236}">
                <a16:creationId xmlns:a16="http://schemas.microsoft.com/office/drawing/2014/main" id="{7577A502-2319-AF59-1D7C-28DF4A67C02C}"/>
              </a:ext>
            </a:extLst>
          </p:cNvPr>
          <p:cNvSpPr txBox="1"/>
          <p:nvPr>
            <p:custDataLst>
              <p:tags r:id="rId4"/>
            </p:custDataLst>
          </p:nvPr>
        </p:nvSpPr>
        <p:spPr>
          <a:xfrm>
            <a:off x="2235695" y="6330935"/>
            <a:ext cx="9150991"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effectLst/>
                <a:uLnTx/>
                <a:uFillTx/>
                <a:latin typeface="Arial"/>
                <a:ea typeface="+mn-ea"/>
                <a:cs typeface="Arial" panose="020B0604020202020204" pitchFamily="34" charset="0"/>
              </a:rPr>
              <a:t>1. RUC (Reliability Unit Commitment): ERCOT mechanism used to commit generation outside the market to maintain system reliability  |  2. </a:t>
            </a:r>
            <a:r>
              <a:rPr lang="en-US"/>
              <a:t>Based on batch study results for the generation/load mix</a:t>
            </a:r>
            <a:endParaRPr kumimoji="0" lang="en-US" sz="800" b="0" i="0" u="none" strike="sngStrike" kern="1200" cap="none" spc="0" normalizeH="0" baseline="0" noProof="0">
              <a:ln>
                <a:noFill/>
              </a:ln>
              <a:effectLst/>
              <a:uLnTx/>
              <a:uFillTx/>
              <a:latin typeface="Arial"/>
              <a:ea typeface="+mn-ea"/>
              <a:cs typeface="Arial" panose="020B0604020202020204" pitchFamily="34" charset="0"/>
            </a:endParaRPr>
          </a:p>
        </p:txBody>
      </p:sp>
      <p:sp>
        <p:nvSpPr>
          <p:cNvPr id="37" name="Isosceles Triangle 36">
            <a:extLst>
              <a:ext uri="{FF2B5EF4-FFF2-40B4-BE49-F238E27FC236}">
                <a16:creationId xmlns:a16="http://schemas.microsoft.com/office/drawing/2014/main" id="{2F0A0C69-5A93-36BA-FACA-719448936EB4}"/>
              </a:ext>
            </a:extLst>
          </p:cNvPr>
          <p:cNvSpPr>
            <a:spLocks/>
          </p:cNvSpPr>
          <p:nvPr/>
        </p:nvSpPr>
        <p:spPr>
          <a:xfrm flipV="1">
            <a:off x="3656600"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45" name="Straight Connector 44">
            <a:extLst>
              <a:ext uri="{FF2B5EF4-FFF2-40B4-BE49-F238E27FC236}">
                <a16:creationId xmlns:a16="http://schemas.microsoft.com/office/drawing/2014/main" id="{6BBAACF6-F21A-CCBD-C63D-B9EB02D8EA98}"/>
              </a:ext>
            </a:extLst>
          </p:cNvPr>
          <p:cNvCxnSpPr>
            <a:cxnSpLocks/>
          </p:cNvCxnSpPr>
          <p:nvPr/>
        </p:nvCxnSpPr>
        <p:spPr>
          <a:xfrm>
            <a:off x="2500721"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E1A62F-73DC-88F0-CCE8-CA5D1705316F}"/>
              </a:ext>
            </a:extLst>
          </p:cNvPr>
          <p:cNvCxnSpPr>
            <a:cxnSpLocks/>
          </p:cNvCxnSpPr>
          <p:nvPr/>
        </p:nvCxnSpPr>
        <p:spPr>
          <a:xfrm>
            <a:off x="2925640" y="1578544"/>
            <a:ext cx="0" cy="401945"/>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F23599-925D-D112-8C7E-8C7A3A1E5681}"/>
              </a:ext>
            </a:extLst>
          </p:cNvPr>
          <p:cNvCxnSpPr>
            <a:cxnSpLocks/>
          </p:cNvCxnSpPr>
          <p:nvPr/>
        </p:nvCxnSpPr>
        <p:spPr>
          <a:xfrm>
            <a:off x="3839160" y="1578544"/>
            <a:ext cx="0" cy="401945"/>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9108F9D2-693D-72C1-C8AE-55605269973B}"/>
              </a:ext>
            </a:extLst>
          </p:cNvPr>
          <p:cNvSpPr>
            <a:spLocks/>
          </p:cNvSpPr>
          <p:nvPr/>
        </p:nvSpPr>
        <p:spPr>
          <a:xfrm flipV="1">
            <a:off x="7022631"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63" name="Straight Connector 62">
            <a:extLst>
              <a:ext uri="{FF2B5EF4-FFF2-40B4-BE49-F238E27FC236}">
                <a16:creationId xmlns:a16="http://schemas.microsoft.com/office/drawing/2014/main" id="{23586CCC-54E6-448C-68B7-CF93C4810DE3}"/>
              </a:ext>
            </a:extLst>
          </p:cNvPr>
          <p:cNvCxnSpPr>
            <a:cxnSpLocks/>
          </p:cNvCxnSpPr>
          <p:nvPr/>
        </p:nvCxnSpPr>
        <p:spPr>
          <a:xfrm>
            <a:off x="5866752"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Isosceles Triangle 67">
            <a:extLst>
              <a:ext uri="{FF2B5EF4-FFF2-40B4-BE49-F238E27FC236}">
                <a16:creationId xmlns:a16="http://schemas.microsoft.com/office/drawing/2014/main" id="{80746CA1-F39B-3334-DE5D-E30526DAED75}"/>
              </a:ext>
            </a:extLst>
          </p:cNvPr>
          <p:cNvSpPr>
            <a:spLocks/>
          </p:cNvSpPr>
          <p:nvPr/>
        </p:nvSpPr>
        <p:spPr>
          <a:xfrm flipV="1">
            <a:off x="10362618"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70" name="Straight Connector 69">
            <a:extLst>
              <a:ext uri="{FF2B5EF4-FFF2-40B4-BE49-F238E27FC236}">
                <a16:creationId xmlns:a16="http://schemas.microsoft.com/office/drawing/2014/main" id="{B85B0319-A025-2787-64EE-753DFD430243}"/>
              </a:ext>
            </a:extLst>
          </p:cNvPr>
          <p:cNvCxnSpPr>
            <a:cxnSpLocks/>
          </p:cNvCxnSpPr>
          <p:nvPr/>
        </p:nvCxnSpPr>
        <p:spPr>
          <a:xfrm>
            <a:off x="9232783"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3DE57AB-6FD0-272B-1CE5-ACF08F748C7B}"/>
              </a:ext>
            </a:extLst>
          </p:cNvPr>
          <p:cNvGrpSpPr/>
          <p:nvPr/>
        </p:nvGrpSpPr>
        <p:grpSpPr>
          <a:xfrm>
            <a:off x="6328678" y="1578544"/>
            <a:ext cx="876513" cy="425255"/>
            <a:chOff x="6328678" y="1626669"/>
            <a:chExt cx="876513" cy="425255"/>
          </a:xfrm>
        </p:grpSpPr>
        <p:cxnSp>
          <p:nvCxnSpPr>
            <p:cNvPr id="75" name="Connector: Elbow 74">
              <a:extLst>
                <a:ext uri="{FF2B5EF4-FFF2-40B4-BE49-F238E27FC236}">
                  <a16:creationId xmlns:a16="http://schemas.microsoft.com/office/drawing/2014/main" id="{9D5CD437-4902-92B1-E07E-677CAD166B54}"/>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740A90A-835F-E080-7975-3FA12ABDF4D7}"/>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1A832DC4-94CC-DCBA-DE33-F0AEB7059E4E}"/>
              </a:ext>
            </a:extLst>
          </p:cNvPr>
          <p:cNvGrpSpPr/>
          <p:nvPr/>
        </p:nvGrpSpPr>
        <p:grpSpPr>
          <a:xfrm>
            <a:off x="9668665" y="1578544"/>
            <a:ext cx="876513" cy="425255"/>
            <a:chOff x="6328678" y="1626669"/>
            <a:chExt cx="876513" cy="425255"/>
          </a:xfrm>
        </p:grpSpPr>
        <p:cxnSp>
          <p:nvCxnSpPr>
            <p:cNvPr id="80" name="Connector: Elbow 79">
              <a:extLst>
                <a:ext uri="{FF2B5EF4-FFF2-40B4-BE49-F238E27FC236}">
                  <a16:creationId xmlns:a16="http://schemas.microsoft.com/office/drawing/2014/main" id="{39607B76-12CE-9A99-5308-0DEB0AA3022B}"/>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DF5346-E8CC-2FD7-5FBD-9CF28956E548}"/>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Box 62">
            <a:extLst>
              <a:ext uri="{FF2B5EF4-FFF2-40B4-BE49-F238E27FC236}">
                <a16:creationId xmlns:a16="http://schemas.microsoft.com/office/drawing/2014/main" id="{50D75707-1466-58E3-FF25-37CD0B55286E}"/>
              </a:ext>
            </a:extLst>
          </p:cNvPr>
          <p:cNvSpPr txBox="1">
            <a:spLocks/>
          </p:cNvSpPr>
          <p:nvPr/>
        </p:nvSpPr>
        <p:spPr>
          <a:xfrm>
            <a:off x="7344728" y="1673585"/>
            <a:ext cx="732703"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sz="900" i="1"/>
              <a:t>No admin limit</a:t>
            </a:r>
            <a:endParaRPr lang="en-CA" sz="900" i="1">
              <a:solidFill>
                <a:srgbClr val="000000"/>
              </a:solidFill>
            </a:endParaRPr>
          </a:p>
        </p:txBody>
      </p:sp>
      <p:sp>
        <p:nvSpPr>
          <p:cNvPr id="87" name="TextBox 62">
            <a:extLst>
              <a:ext uri="{FF2B5EF4-FFF2-40B4-BE49-F238E27FC236}">
                <a16:creationId xmlns:a16="http://schemas.microsoft.com/office/drawing/2014/main" id="{CD8C6DF0-E335-9C67-6CAD-4DC3BDA1CD49}"/>
              </a:ext>
            </a:extLst>
          </p:cNvPr>
          <p:cNvSpPr txBox="1">
            <a:spLocks/>
          </p:cNvSpPr>
          <p:nvPr/>
        </p:nvSpPr>
        <p:spPr>
          <a:xfrm>
            <a:off x="10791946" y="1673585"/>
            <a:ext cx="851688" cy="55399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sz="900" i="1"/>
              <a:t>100 MW limit ensured by reverse power relay</a:t>
            </a:r>
            <a:endParaRPr lang="en-CA" sz="900" i="1"/>
          </a:p>
        </p:txBody>
      </p:sp>
      <p:grpSp>
        <p:nvGrpSpPr>
          <p:cNvPr id="98" name="Group 97">
            <a:extLst>
              <a:ext uri="{FF2B5EF4-FFF2-40B4-BE49-F238E27FC236}">
                <a16:creationId xmlns:a16="http://schemas.microsoft.com/office/drawing/2014/main" id="{0E896E29-A220-555B-2CBD-16EFDBC896E4}"/>
              </a:ext>
            </a:extLst>
          </p:cNvPr>
          <p:cNvGrpSpPr/>
          <p:nvPr/>
        </p:nvGrpSpPr>
        <p:grpSpPr>
          <a:xfrm>
            <a:off x="2460618" y="1882952"/>
            <a:ext cx="930044" cy="519123"/>
            <a:chOff x="2460618" y="1882952"/>
            <a:chExt cx="930044" cy="519123"/>
          </a:xfrm>
        </p:grpSpPr>
        <p:sp>
          <p:nvSpPr>
            <p:cNvPr id="96" name="Oval 95">
              <a:extLst>
                <a:ext uri="{FF2B5EF4-FFF2-40B4-BE49-F238E27FC236}">
                  <a16:creationId xmlns:a16="http://schemas.microsoft.com/office/drawing/2014/main" id="{96568D18-DC98-3465-BF27-32C9304C80AD}"/>
                </a:ext>
              </a:extLst>
            </p:cNvPr>
            <p:cNvSpPr>
              <a:spLocks/>
            </p:cNvSpPr>
            <p:nvPr/>
          </p:nvSpPr>
          <p:spPr>
            <a:xfrm>
              <a:off x="3025542" y="20369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38" name="Oval 37">
              <a:extLst>
                <a:ext uri="{FF2B5EF4-FFF2-40B4-BE49-F238E27FC236}">
                  <a16:creationId xmlns:a16="http://schemas.microsoft.com/office/drawing/2014/main" id="{5BB17C20-14B9-90CF-253E-2E16BB7D1146}"/>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40" name="Oval 39">
              <a:extLst>
                <a:ext uri="{FF2B5EF4-FFF2-40B4-BE49-F238E27FC236}">
                  <a16:creationId xmlns:a16="http://schemas.microsoft.com/office/drawing/2014/main" id="{BB9ABA9D-DE1E-5F13-C9F9-1AE7F5F63CA5}"/>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41" name="Oval 40">
              <a:extLst>
                <a:ext uri="{FF2B5EF4-FFF2-40B4-BE49-F238E27FC236}">
                  <a16:creationId xmlns:a16="http://schemas.microsoft.com/office/drawing/2014/main" id="{C6126726-3C25-5B9C-B9D5-E12596E4A539}"/>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95" name="Oval 94">
              <a:extLst>
                <a:ext uri="{FF2B5EF4-FFF2-40B4-BE49-F238E27FC236}">
                  <a16:creationId xmlns:a16="http://schemas.microsoft.com/office/drawing/2014/main" id="{F69CC3F3-1C4B-54A2-69F3-A0167262DD7E}"/>
                </a:ext>
              </a:extLst>
            </p:cNvPr>
            <p:cNvSpPr>
              <a:spLocks/>
            </p:cNvSpPr>
            <p:nvPr/>
          </p:nvSpPr>
          <p:spPr>
            <a:xfrm>
              <a:off x="2460618" y="188295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99" name="Group 98">
            <a:extLst>
              <a:ext uri="{FF2B5EF4-FFF2-40B4-BE49-F238E27FC236}">
                <a16:creationId xmlns:a16="http://schemas.microsoft.com/office/drawing/2014/main" id="{284C6966-C1B4-8133-AAD9-5BF477D87C7C}"/>
              </a:ext>
            </a:extLst>
          </p:cNvPr>
          <p:cNvGrpSpPr/>
          <p:nvPr/>
        </p:nvGrpSpPr>
        <p:grpSpPr>
          <a:xfrm>
            <a:off x="5860229" y="1882952"/>
            <a:ext cx="930044" cy="519123"/>
            <a:chOff x="2460618" y="1882952"/>
            <a:chExt cx="930044" cy="519123"/>
          </a:xfrm>
        </p:grpSpPr>
        <p:sp>
          <p:nvSpPr>
            <p:cNvPr id="100" name="Oval 99">
              <a:extLst>
                <a:ext uri="{FF2B5EF4-FFF2-40B4-BE49-F238E27FC236}">
                  <a16:creationId xmlns:a16="http://schemas.microsoft.com/office/drawing/2014/main" id="{C7AE1D9F-F91A-B734-26BF-E895AA0C85BA}"/>
                </a:ext>
              </a:extLst>
            </p:cNvPr>
            <p:cNvSpPr>
              <a:spLocks/>
            </p:cNvSpPr>
            <p:nvPr/>
          </p:nvSpPr>
          <p:spPr>
            <a:xfrm>
              <a:off x="3025542" y="20369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1" name="Oval 100">
              <a:extLst>
                <a:ext uri="{FF2B5EF4-FFF2-40B4-BE49-F238E27FC236}">
                  <a16:creationId xmlns:a16="http://schemas.microsoft.com/office/drawing/2014/main" id="{93642538-6157-384B-1170-70A7F9A70FDF}"/>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2" name="Oval 101">
              <a:extLst>
                <a:ext uri="{FF2B5EF4-FFF2-40B4-BE49-F238E27FC236}">
                  <a16:creationId xmlns:a16="http://schemas.microsoft.com/office/drawing/2014/main" id="{D6D5F82F-CD24-9B80-363F-856BCC338C53}"/>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3" name="Oval 102">
              <a:extLst>
                <a:ext uri="{FF2B5EF4-FFF2-40B4-BE49-F238E27FC236}">
                  <a16:creationId xmlns:a16="http://schemas.microsoft.com/office/drawing/2014/main" id="{2E564A80-A86B-D862-6434-50CF3E1BDDE7}"/>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4" name="Oval 103">
              <a:extLst>
                <a:ext uri="{FF2B5EF4-FFF2-40B4-BE49-F238E27FC236}">
                  <a16:creationId xmlns:a16="http://schemas.microsoft.com/office/drawing/2014/main" id="{CFED8F9C-020D-7060-5960-6215CCB7D476}"/>
                </a:ext>
              </a:extLst>
            </p:cNvPr>
            <p:cNvSpPr>
              <a:spLocks/>
            </p:cNvSpPr>
            <p:nvPr/>
          </p:nvSpPr>
          <p:spPr>
            <a:xfrm>
              <a:off x="2460618" y="188295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105" name="Group 104">
            <a:extLst>
              <a:ext uri="{FF2B5EF4-FFF2-40B4-BE49-F238E27FC236}">
                <a16:creationId xmlns:a16="http://schemas.microsoft.com/office/drawing/2014/main" id="{A483A4FD-7015-21BF-9926-EF85457158F8}"/>
              </a:ext>
            </a:extLst>
          </p:cNvPr>
          <p:cNvGrpSpPr/>
          <p:nvPr/>
        </p:nvGrpSpPr>
        <p:grpSpPr>
          <a:xfrm>
            <a:off x="9341447" y="1921453"/>
            <a:ext cx="647582" cy="442122"/>
            <a:chOff x="2601849" y="1921453"/>
            <a:chExt cx="647582" cy="442122"/>
          </a:xfrm>
        </p:grpSpPr>
        <p:sp>
          <p:nvSpPr>
            <p:cNvPr id="107" name="Oval 106">
              <a:extLst>
                <a:ext uri="{FF2B5EF4-FFF2-40B4-BE49-F238E27FC236}">
                  <a16:creationId xmlns:a16="http://schemas.microsoft.com/office/drawing/2014/main" id="{A353EDB3-A7C9-B4AC-CBB6-714C7E41676D}"/>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8" name="Oval 107">
              <a:extLst>
                <a:ext uri="{FF2B5EF4-FFF2-40B4-BE49-F238E27FC236}">
                  <a16:creationId xmlns:a16="http://schemas.microsoft.com/office/drawing/2014/main" id="{FA79D03F-B0FB-4BBA-ECAD-7BDBA97EC7EE}"/>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9" name="Oval 108">
              <a:extLst>
                <a:ext uri="{FF2B5EF4-FFF2-40B4-BE49-F238E27FC236}">
                  <a16:creationId xmlns:a16="http://schemas.microsoft.com/office/drawing/2014/main" id="{4B91E38F-7B65-04A0-B0B2-395ED566FAC8}"/>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4" name="XWhite 32">
            <a:extLst>
              <a:ext uri="{FF2B5EF4-FFF2-40B4-BE49-F238E27FC236}">
                <a16:creationId xmlns:a16="http://schemas.microsoft.com/office/drawing/2014/main" id="{E1442166-DAD0-91A6-31D0-4A8E698424EE}"/>
              </a:ext>
            </a:extLst>
          </p:cNvPr>
          <p:cNvGrpSpPr>
            <a:grpSpLocks noChangeAspect="1"/>
          </p:cNvGrpSpPr>
          <p:nvPr>
            <p:custDataLst>
              <p:tags r:id="rId5"/>
            </p:custDataLst>
          </p:nvPr>
        </p:nvGrpSpPr>
        <p:grpSpPr>
          <a:xfrm>
            <a:off x="9864721" y="856847"/>
            <a:ext cx="184843" cy="184843"/>
            <a:chOff x="1016000" y="1016000"/>
            <a:chExt cx="396228" cy="396228"/>
          </a:xfrm>
        </p:grpSpPr>
        <p:sp>
          <p:nvSpPr>
            <p:cNvPr id="7" name="Oval 6">
              <a:extLst>
                <a:ext uri="{FF2B5EF4-FFF2-40B4-BE49-F238E27FC236}">
                  <a16:creationId xmlns:a16="http://schemas.microsoft.com/office/drawing/2014/main" id="{6E4A35E4-368B-D133-2889-AB51342F819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8" name="Graphic 7">
              <a:extLst>
                <a:ext uri="{FF2B5EF4-FFF2-40B4-BE49-F238E27FC236}">
                  <a16:creationId xmlns:a16="http://schemas.microsoft.com/office/drawing/2014/main" id="{2E0AF701-29AA-5B47-37C0-8FC9FB743E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
        <p:nvSpPr>
          <p:cNvPr id="5" name="TextBox 62">
            <a:extLst>
              <a:ext uri="{FF2B5EF4-FFF2-40B4-BE49-F238E27FC236}">
                <a16:creationId xmlns:a16="http://schemas.microsoft.com/office/drawing/2014/main" id="{FC18A127-3046-07D6-B6ED-EB4D10772A4A}"/>
              </a:ext>
            </a:extLst>
          </p:cNvPr>
          <p:cNvSpPr txBox="1">
            <a:spLocks/>
          </p:cNvSpPr>
          <p:nvPr/>
        </p:nvSpPr>
        <p:spPr>
          <a:xfrm>
            <a:off x="10120827" y="880019"/>
            <a:ext cx="1516435"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 (POI)</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1" name="XWhite 32">
            <a:extLst>
              <a:ext uri="{FF2B5EF4-FFF2-40B4-BE49-F238E27FC236}">
                <a16:creationId xmlns:a16="http://schemas.microsoft.com/office/drawing/2014/main" id="{B9EE5725-3E33-DE92-9B84-A3AEF4E9EC40}"/>
              </a:ext>
            </a:extLst>
          </p:cNvPr>
          <p:cNvGrpSpPr>
            <a:grpSpLocks noChangeAspect="1"/>
          </p:cNvGrpSpPr>
          <p:nvPr>
            <p:custDataLst>
              <p:tags r:id="rId6"/>
            </p:custDataLst>
          </p:nvPr>
        </p:nvGrpSpPr>
        <p:grpSpPr>
          <a:xfrm>
            <a:off x="2831954" y="1492148"/>
            <a:ext cx="184843" cy="184843"/>
            <a:chOff x="1016000" y="1016000"/>
            <a:chExt cx="396228" cy="396228"/>
          </a:xfrm>
        </p:grpSpPr>
        <p:sp>
          <p:nvSpPr>
            <p:cNvPr id="21" name="Oval 20">
              <a:extLst>
                <a:ext uri="{FF2B5EF4-FFF2-40B4-BE49-F238E27FC236}">
                  <a16:creationId xmlns:a16="http://schemas.microsoft.com/office/drawing/2014/main" id="{F0F1E3B1-39B3-DD31-1B2D-CEF97AB4FCF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66AE7C26-3FE8-293E-4E77-4E5AFCD4CF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27" name="XWhite 32">
            <a:extLst>
              <a:ext uri="{FF2B5EF4-FFF2-40B4-BE49-F238E27FC236}">
                <a16:creationId xmlns:a16="http://schemas.microsoft.com/office/drawing/2014/main" id="{DD5E65C7-2A7C-2FBA-C7C7-327E414C4835}"/>
              </a:ext>
            </a:extLst>
          </p:cNvPr>
          <p:cNvGrpSpPr>
            <a:grpSpLocks noChangeAspect="1"/>
          </p:cNvGrpSpPr>
          <p:nvPr>
            <p:custDataLst>
              <p:tags r:id="rId7"/>
            </p:custDataLst>
          </p:nvPr>
        </p:nvGrpSpPr>
        <p:grpSpPr>
          <a:xfrm>
            <a:off x="3746886" y="1492148"/>
            <a:ext cx="184843" cy="184843"/>
            <a:chOff x="1016000" y="1016000"/>
            <a:chExt cx="396228" cy="396228"/>
          </a:xfrm>
        </p:grpSpPr>
        <p:sp>
          <p:nvSpPr>
            <p:cNvPr id="36" name="Oval 35">
              <a:extLst>
                <a:ext uri="{FF2B5EF4-FFF2-40B4-BE49-F238E27FC236}">
                  <a16:creationId xmlns:a16="http://schemas.microsoft.com/office/drawing/2014/main" id="{624AB86C-1D1B-6E0C-FDDB-79789090658A}"/>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9" name="Graphic 38">
              <a:extLst>
                <a:ext uri="{FF2B5EF4-FFF2-40B4-BE49-F238E27FC236}">
                  <a16:creationId xmlns:a16="http://schemas.microsoft.com/office/drawing/2014/main" id="{171D6F40-68C2-B99E-A021-7317E164344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43" name="XWhite 32">
            <a:extLst>
              <a:ext uri="{FF2B5EF4-FFF2-40B4-BE49-F238E27FC236}">
                <a16:creationId xmlns:a16="http://schemas.microsoft.com/office/drawing/2014/main" id="{0AB6CE00-1F80-CAFA-E831-2129B253CFC8}"/>
              </a:ext>
            </a:extLst>
          </p:cNvPr>
          <p:cNvGrpSpPr>
            <a:grpSpLocks noChangeAspect="1"/>
          </p:cNvGrpSpPr>
          <p:nvPr>
            <p:custDataLst>
              <p:tags r:id="rId8"/>
            </p:custDataLst>
          </p:nvPr>
        </p:nvGrpSpPr>
        <p:grpSpPr>
          <a:xfrm>
            <a:off x="6671188" y="1633765"/>
            <a:ext cx="184843" cy="184843"/>
            <a:chOff x="1016000" y="1016000"/>
            <a:chExt cx="396228" cy="396228"/>
          </a:xfrm>
        </p:grpSpPr>
        <p:sp>
          <p:nvSpPr>
            <p:cNvPr id="44" name="Oval 43">
              <a:extLst>
                <a:ext uri="{FF2B5EF4-FFF2-40B4-BE49-F238E27FC236}">
                  <a16:creationId xmlns:a16="http://schemas.microsoft.com/office/drawing/2014/main" id="{29CC0353-BD19-C9EE-99D0-5368B17D4F20}"/>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DFB76739-5708-060A-483C-481EF7789C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47" name="XWhite 32">
            <a:extLst>
              <a:ext uri="{FF2B5EF4-FFF2-40B4-BE49-F238E27FC236}">
                <a16:creationId xmlns:a16="http://schemas.microsoft.com/office/drawing/2014/main" id="{6328F4BA-A465-D4A6-438E-61BFF970C614}"/>
              </a:ext>
            </a:extLst>
          </p:cNvPr>
          <p:cNvGrpSpPr>
            <a:grpSpLocks noChangeAspect="1"/>
          </p:cNvGrpSpPr>
          <p:nvPr>
            <p:custDataLst>
              <p:tags r:id="rId9"/>
            </p:custDataLst>
          </p:nvPr>
        </p:nvGrpSpPr>
        <p:grpSpPr>
          <a:xfrm>
            <a:off x="10014499" y="1633765"/>
            <a:ext cx="184843" cy="184843"/>
            <a:chOff x="1016000" y="1016000"/>
            <a:chExt cx="396228" cy="396228"/>
          </a:xfrm>
        </p:grpSpPr>
        <p:sp>
          <p:nvSpPr>
            <p:cNvPr id="49" name="Oval 48">
              <a:extLst>
                <a:ext uri="{FF2B5EF4-FFF2-40B4-BE49-F238E27FC236}">
                  <a16:creationId xmlns:a16="http://schemas.microsoft.com/office/drawing/2014/main" id="{3BB4FD88-0C31-FA8D-5D0B-85D21BA52B1D}"/>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2B6DDD8C-7CA4-3658-0A62-D69AC2F137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3240238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AC1D-E4C1-2E8A-35E6-FFEDC79DE114}"/>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FA2A696-61A3-0E52-798E-85A2D24731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FA2A696-61A3-0E52-798E-85A2D247313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436B8ABD-1CC5-1CC6-4911-6EA8456EC23D}"/>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 name="Text Placeholder 2">
            <a:hlinkClick r:id="" action="ppaction://noaction"/>
            <a:extLst>
              <a:ext uri="{FF2B5EF4-FFF2-40B4-BE49-F238E27FC236}">
                <a16:creationId xmlns:a16="http://schemas.microsoft.com/office/drawing/2014/main" id="{02995C65-B2D4-44C8-01A8-1A4A04A2D297}"/>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hlinkClick r:id="" action="ppaction://noaction"/>
            <a:extLst>
              <a:ext uri="{FF2B5EF4-FFF2-40B4-BE49-F238E27FC236}">
                <a16:creationId xmlns:a16="http://schemas.microsoft.com/office/drawing/2014/main" id="{F3668116-89E3-8ADB-1EE7-6857D2A21B0B}"/>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Deep-Dive</a:t>
            </a:r>
          </a:p>
        </p:txBody>
      </p:sp>
      <p:sp>
        <p:nvSpPr>
          <p:cNvPr id="9" name="Text Placeholder 2">
            <a:hlinkClick r:id="" action="ppaction://noaction"/>
            <a:extLst>
              <a:ext uri="{FF2B5EF4-FFF2-40B4-BE49-F238E27FC236}">
                <a16:creationId xmlns:a16="http://schemas.microsoft.com/office/drawing/2014/main" id="{77447C3D-EE34-C377-2159-DC4A453C949F}"/>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0" name="Text Placeholder 2">
            <a:hlinkClick r:id="" action="ppaction://noaction"/>
            <a:extLst>
              <a:ext uri="{FF2B5EF4-FFF2-40B4-BE49-F238E27FC236}">
                <a16:creationId xmlns:a16="http://schemas.microsoft.com/office/drawing/2014/main" id="{8D5A7424-E186-F36E-32E7-82F0293E74BD}"/>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26" name="Text Placeholder 2">
            <a:extLst>
              <a:ext uri="{FF2B5EF4-FFF2-40B4-BE49-F238E27FC236}">
                <a16:creationId xmlns:a16="http://schemas.microsoft.com/office/drawing/2014/main" id="{14CF5ED1-6372-1296-4037-D4642195B52E}"/>
              </a:ext>
            </a:extLst>
          </p:cNvPr>
          <p:cNvSpPr>
            <a:spLocks noGrp="1"/>
          </p:cNvSpPr>
          <p:nvPr>
            <p:custDataLst>
              <p:tags r:id="rId7"/>
            </p:custDataLst>
          </p:nvPr>
        </p:nvSpPr>
        <p:spPr bwMode="auto">
          <a:xfrm>
            <a:off x="4052888" y="372110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Q&amp;A</a:t>
            </a:r>
          </a:p>
        </p:txBody>
      </p:sp>
      <p:sp>
        <p:nvSpPr>
          <p:cNvPr id="11" name="Text Placeholder 2">
            <a:hlinkClick r:id="" action="ppaction://noaction"/>
            <a:extLst>
              <a:ext uri="{FF2B5EF4-FFF2-40B4-BE49-F238E27FC236}">
                <a16:creationId xmlns:a16="http://schemas.microsoft.com/office/drawing/2014/main" id="{43560AC9-1277-5178-9144-17C91FEC1E3B}"/>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Frequently Asked Questions</a:t>
            </a:r>
          </a:p>
        </p:txBody>
      </p:sp>
      <p:sp>
        <p:nvSpPr>
          <p:cNvPr id="16" name="Text Placeholder 2">
            <a:hlinkClick r:id="" action="ppaction://noaction"/>
            <a:extLst>
              <a:ext uri="{FF2B5EF4-FFF2-40B4-BE49-F238E27FC236}">
                <a16:creationId xmlns:a16="http://schemas.microsoft.com/office/drawing/2014/main" id="{871D1F25-F433-99B3-3486-27D2CDCADD9B}"/>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Other</a:t>
            </a:r>
          </a:p>
        </p:txBody>
      </p:sp>
      <p:sp>
        <p:nvSpPr>
          <p:cNvPr id="4" name="2. Slide Title">
            <a:extLst>
              <a:ext uri="{FF2B5EF4-FFF2-40B4-BE49-F238E27FC236}">
                <a16:creationId xmlns:a16="http://schemas.microsoft.com/office/drawing/2014/main" id="{489F19CB-8E70-A9F1-3271-37633A8C80CF}"/>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4159557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F993B78-B7FB-7793-6041-DEF55C835D76}"/>
              </a:ext>
            </a:extLst>
          </p:cNvPr>
          <p:cNvGraphicFramePr>
            <a:graphicFrameLocks noChangeAspect="1"/>
          </p:cNvGraphicFramePr>
          <p:nvPr>
            <p:custDataLst>
              <p:tags r:id="rId1"/>
            </p:custDataLst>
            <p:extLst>
              <p:ext uri="{D42A27DB-BD31-4B8C-83A1-F6EECF244321}">
                <p14:modId xmlns:p14="http://schemas.microsoft.com/office/powerpoint/2010/main" val="3489220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think-cell data - do not delete" hidden="1">
                        <a:extLst>
                          <a:ext uri="{FF2B5EF4-FFF2-40B4-BE49-F238E27FC236}">
                            <a16:creationId xmlns:a16="http://schemas.microsoft.com/office/drawing/2014/main" id="{4F993B78-B7FB-7793-6041-DEF55C835D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3BA479D9-FA98-D813-8907-E39CB001D5E9}"/>
              </a:ext>
            </a:extLst>
          </p:cNvPr>
          <p:cNvSpPr>
            <a:spLocks noGrp="1"/>
          </p:cNvSpPr>
          <p:nvPr>
            <p:ph type="ctrTitle"/>
          </p:nvPr>
        </p:nvSpPr>
        <p:spPr>
          <a:xfrm>
            <a:off x="711200" y="2438405"/>
            <a:ext cx="10674157" cy="615553"/>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sz="4000"/>
              <a:t>Q&amp;A session</a:t>
            </a:r>
          </a:p>
        </p:txBody>
      </p:sp>
      <p:sp>
        <p:nvSpPr>
          <p:cNvPr id="3" name="Slide Number">
            <a:extLst>
              <a:ext uri="{FF2B5EF4-FFF2-40B4-BE49-F238E27FC236}">
                <a16:creationId xmlns:a16="http://schemas.microsoft.com/office/drawing/2014/main" id="{5BE21BA2-3139-1C71-518F-5F4C419C5560}"/>
              </a:ext>
            </a:extLst>
          </p:cNvPr>
          <p:cNvSpPr>
            <a:spLocks noChangeArrowheads="1"/>
          </p:cNvSpPr>
          <p:nvPr>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57</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11631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72C6-80AE-AF86-BD01-42B028C95486}"/>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0F2F12C-06AC-EBE3-D8E7-C5D4D182C5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70F2F12C-06AC-EBE3-D8E7-C5D4D182C5E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5E76F287-FEDE-36F7-DC22-C56634BB6045}"/>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25751E2E-309C-42E5-9424-1A9AD568EC82}"/>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 action="ppaction://noaction"/>
            <a:extLst>
              <a:ext uri="{FF2B5EF4-FFF2-40B4-BE49-F238E27FC236}">
                <a16:creationId xmlns:a16="http://schemas.microsoft.com/office/drawing/2014/main" id="{37B8E540-0997-45AF-4D52-D3CE00E8EEDA}"/>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Deep-Dive</a:t>
            </a:r>
          </a:p>
        </p:txBody>
      </p:sp>
      <p:sp>
        <p:nvSpPr>
          <p:cNvPr id="10" name="Text Placeholder 2">
            <a:hlinkClick r:id="" action="ppaction://noaction"/>
            <a:extLst>
              <a:ext uri="{FF2B5EF4-FFF2-40B4-BE49-F238E27FC236}">
                <a16:creationId xmlns:a16="http://schemas.microsoft.com/office/drawing/2014/main" id="{82C647ED-490C-7B77-5527-F76F9C9313EE}"/>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2" name="Text Placeholder 2">
            <a:hlinkClick r:id="" action="ppaction://noaction"/>
            <a:extLst>
              <a:ext uri="{FF2B5EF4-FFF2-40B4-BE49-F238E27FC236}">
                <a16:creationId xmlns:a16="http://schemas.microsoft.com/office/drawing/2014/main" id="{3F1338F0-8AB2-03D4-E592-0EB3F0FAF691}"/>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4" name="Text Placeholder 2">
            <a:hlinkClick r:id="" action="ppaction://noaction"/>
            <a:extLst>
              <a:ext uri="{FF2B5EF4-FFF2-40B4-BE49-F238E27FC236}">
                <a16:creationId xmlns:a16="http://schemas.microsoft.com/office/drawing/2014/main" id="{14A0B968-1F24-F67B-9474-182A48713B0E}"/>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19" name="Text Placeholder 2">
            <a:extLst>
              <a:ext uri="{FF2B5EF4-FFF2-40B4-BE49-F238E27FC236}">
                <a16:creationId xmlns:a16="http://schemas.microsoft.com/office/drawing/2014/main" id="{A0CD5576-1DFF-9D70-B23E-46DD7CDDF3E7}"/>
              </a:ext>
            </a:extLst>
          </p:cNvPr>
          <p:cNvSpPr>
            <a:spLocks noGrp="1"/>
          </p:cNvSpPr>
          <p:nvPr>
            <p:custDataLst>
              <p:tags r:id="rId8"/>
            </p:custDataLst>
          </p:nvPr>
        </p:nvSpPr>
        <p:spPr bwMode="auto">
          <a:xfrm>
            <a:off x="4052888" y="4362450"/>
            <a:ext cx="7594600" cy="639763"/>
          </a:xfrm>
          <a:prstGeom prst="rect">
            <a:avLst/>
          </a:prstGeom>
          <a:solidFill>
            <a:schemeClr val="accent1"/>
          </a:solidFill>
          <a:ln>
            <a:noFill/>
          </a:ln>
          <a:effec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Appendix – Frequently Asked Questions</a:t>
            </a:r>
          </a:p>
        </p:txBody>
      </p:sp>
      <p:sp>
        <p:nvSpPr>
          <p:cNvPr id="15" name="Text Placeholder 2">
            <a:hlinkClick r:id="" action="ppaction://noaction"/>
            <a:extLst>
              <a:ext uri="{FF2B5EF4-FFF2-40B4-BE49-F238E27FC236}">
                <a16:creationId xmlns:a16="http://schemas.microsoft.com/office/drawing/2014/main" id="{CCAE7B54-F58D-F31A-9999-B94B2FBF267F}"/>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Other</a:t>
            </a:r>
          </a:p>
        </p:txBody>
      </p:sp>
      <p:sp>
        <p:nvSpPr>
          <p:cNvPr id="4" name="2. Slide Title">
            <a:extLst>
              <a:ext uri="{FF2B5EF4-FFF2-40B4-BE49-F238E27FC236}">
                <a16:creationId xmlns:a16="http://schemas.microsoft.com/office/drawing/2014/main" id="{4F5656B7-293E-231D-5F15-7D18E18E39AC}"/>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2310618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F50A-9783-AB64-0650-F9E5F106148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6A841A07-B4DF-9919-FA9E-451E6A9E5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6A841A07-B4DF-9919-FA9E-451E6A9E54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D30CFE3-865B-C9B3-356C-EECBEA1A3C0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(1/3)</a:t>
            </a:r>
          </a:p>
        </p:txBody>
      </p:sp>
      <p:sp>
        <p:nvSpPr>
          <p:cNvPr id="18" name="5. Source">
            <a:extLst>
              <a:ext uri="{FF2B5EF4-FFF2-40B4-BE49-F238E27FC236}">
                <a16:creationId xmlns:a16="http://schemas.microsoft.com/office/drawing/2014/main" id="{898E0FD3-2391-598D-EDA2-41EFCDBFA224}"/>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cxnSp>
        <p:nvCxnSpPr>
          <p:cNvPr id="28" name="LineBasicStrong 6">
            <a:extLst>
              <a:ext uri="{FF2B5EF4-FFF2-40B4-BE49-F238E27FC236}">
                <a16:creationId xmlns:a16="http://schemas.microsoft.com/office/drawing/2014/main" id="{3DAEF3A4-4422-ACE9-E138-820C2A792133}"/>
              </a:ext>
            </a:extLst>
          </p:cNvPr>
          <p:cNvCxnSpPr>
            <a:cxnSpLocks/>
          </p:cNvCxnSpPr>
          <p:nvPr>
            <p:custDataLst>
              <p:tags r:id="rId4"/>
            </p:custDataLst>
          </p:nvPr>
        </p:nvCxnSpPr>
        <p:spPr>
          <a:xfrm>
            <a:off x="554736" y="4854131"/>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BF6C17-77B0-C65A-D80A-AA02AB4218B0}"/>
              </a:ext>
            </a:extLst>
          </p:cNvPr>
          <p:cNvSpPr>
            <a:spLocks/>
          </p:cNvSpPr>
          <p:nvPr/>
        </p:nvSpPr>
        <p:spPr>
          <a:xfrm>
            <a:off x="554737" y="1236631"/>
            <a:ext cx="1570644" cy="3500817"/>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process timeline and decision points</a:t>
            </a:r>
          </a:p>
        </p:txBody>
      </p:sp>
      <p:sp>
        <p:nvSpPr>
          <p:cNvPr id="31" name="Rectangle 30">
            <a:extLst>
              <a:ext uri="{FF2B5EF4-FFF2-40B4-BE49-F238E27FC236}">
                <a16:creationId xmlns:a16="http://schemas.microsoft.com/office/drawing/2014/main" id="{33062D9C-945B-94CC-B207-70E655ACE67C}"/>
              </a:ext>
            </a:extLst>
          </p:cNvPr>
          <p:cNvSpPr>
            <a:spLocks/>
          </p:cNvSpPr>
          <p:nvPr/>
        </p:nvSpPr>
        <p:spPr>
          <a:xfrm>
            <a:off x="554737" y="4970806"/>
            <a:ext cx="1570644" cy="84199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14" name="LineBasicStrong 6">
            <a:extLst>
              <a:ext uri="{FF2B5EF4-FFF2-40B4-BE49-F238E27FC236}">
                <a16:creationId xmlns:a16="http://schemas.microsoft.com/office/drawing/2014/main" id="{16BA4F52-E5E1-8322-52EE-ED2C7024A5B8}"/>
              </a:ext>
            </a:extLst>
          </p:cNvPr>
          <p:cNvCxnSpPr>
            <a:cxnSpLocks/>
          </p:cNvCxnSpPr>
          <p:nvPr>
            <p:custDataLst>
              <p:tags r:id="rId5"/>
            </p:custDataLst>
          </p:nvPr>
        </p:nvCxnSpPr>
        <p:spPr>
          <a:xfrm>
            <a:off x="2337122" y="2215082"/>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BasicStrong 6">
            <a:extLst>
              <a:ext uri="{FF2B5EF4-FFF2-40B4-BE49-F238E27FC236}">
                <a16:creationId xmlns:a16="http://schemas.microsoft.com/office/drawing/2014/main" id="{344C8EF8-F6D4-6F81-01A8-3314E2910224}"/>
              </a:ext>
            </a:extLst>
          </p:cNvPr>
          <p:cNvCxnSpPr>
            <a:cxnSpLocks/>
          </p:cNvCxnSpPr>
          <p:nvPr>
            <p:custDataLst>
              <p:tags r:id="rId6"/>
            </p:custDataLst>
          </p:nvPr>
        </p:nvCxnSpPr>
        <p:spPr>
          <a:xfrm>
            <a:off x="2337122" y="3094765"/>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LineBasicStrong 6">
            <a:extLst>
              <a:ext uri="{FF2B5EF4-FFF2-40B4-BE49-F238E27FC236}">
                <a16:creationId xmlns:a16="http://schemas.microsoft.com/office/drawing/2014/main" id="{CBD4294D-CFCD-F353-0644-A470EE9C123C}"/>
              </a:ext>
            </a:extLst>
          </p:cNvPr>
          <p:cNvCxnSpPr>
            <a:cxnSpLocks/>
          </p:cNvCxnSpPr>
          <p:nvPr>
            <p:custDataLst>
              <p:tags r:id="rId7"/>
            </p:custDataLst>
          </p:nvPr>
        </p:nvCxnSpPr>
        <p:spPr>
          <a:xfrm>
            <a:off x="2337122" y="3974448"/>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D1458E8-65B6-B2C6-4E8B-B771A5D16073}"/>
              </a:ext>
            </a:extLst>
          </p:cNvPr>
          <p:cNvGrpSpPr/>
          <p:nvPr/>
        </p:nvGrpSpPr>
        <p:grpSpPr>
          <a:xfrm>
            <a:off x="2337122" y="2331758"/>
            <a:ext cx="9300141" cy="646331"/>
            <a:chOff x="2337122" y="2692403"/>
            <a:chExt cx="9300141" cy="646331"/>
          </a:xfrm>
        </p:grpSpPr>
        <p:sp>
          <p:nvSpPr>
            <p:cNvPr id="20" name="TextBox 19">
              <a:extLst>
                <a:ext uri="{FF2B5EF4-FFF2-40B4-BE49-F238E27FC236}">
                  <a16:creationId xmlns:a16="http://schemas.microsoft.com/office/drawing/2014/main" id="{06C4F92E-5125-9D06-1CF1-F511002567A7}"/>
                </a:ext>
              </a:extLst>
            </p:cNvPr>
            <p:cNvSpPr txBox="1">
              <a:spLocks/>
            </p:cNvSpPr>
            <p:nvPr/>
          </p:nvSpPr>
          <p:spPr>
            <a:xfrm>
              <a:off x="2337122" y="2692403"/>
              <a:ext cx="2456521"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Arial"/>
                </a:rPr>
                <a:t>“When will the Batch Zero Study allocation be finalized and communicated?”</a:t>
              </a:r>
            </a:p>
          </p:txBody>
        </p:sp>
        <p:sp>
          <p:nvSpPr>
            <p:cNvPr id="21" name="TextBox 20">
              <a:extLst>
                <a:ext uri="{FF2B5EF4-FFF2-40B4-BE49-F238E27FC236}">
                  <a16:creationId xmlns:a16="http://schemas.microsoft.com/office/drawing/2014/main" id="{6608DD20-5EF9-037F-5686-AEAF555651C2}"/>
                </a:ext>
              </a:extLst>
            </p:cNvPr>
            <p:cNvSpPr txBox="1">
              <a:spLocks/>
            </p:cNvSpPr>
            <p:nvPr/>
          </p:nvSpPr>
          <p:spPr>
            <a:xfrm>
              <a:off x="5005383" y="269240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Allocation timing is tied to completion of the Batch Zero study phase. Under the draft PGRR145 timeline, allocation results would be issued in January 2027; final dates will be confirmed following finalization of PGRR145</a:t>
              </a:r>
              <a:endParaRPr lang="en-US"/>
            </a:p>
          </p:txBody>
        </p:sp>
      </p:grpSp>
      <p:grpSp>
        <p:nvGrpSpPr>
          <p:cNvPr id="54" name="Group 53">
            <a:extLst>
              <a:ext uri="{FF2B5EF4-FFF2-40B4-BE49-F238E27FC236}">
                <a16:creationId xmlns:a16="http://schemas.microsoft.com/office/drawing/2014/main" id="{93E18518-C007-25BE-70F3-98D0DCEEC5BC}"/>
              </a:ext>
            </a:extLst>
          </p:cNvPr>
          <p:cNvGrpSpPr/>
          <p:nvPr/>
        </p:nvGrpSpPr>
        <p:grpSpPr>
          <a:xfrm>
            <a:off x="2337122" y="3211441"/>
            <a:ext cx="9300141" cy="646331"/>
            <a:chOff x="2337122" y="2849476"/>
            <a:chExt cx="9300141" cy="646331"/>
          </a:xfrm>
        </p:grpSpPr>
        <p:sp>
          <p:nvSpPr>
            <p:cNvPr id="23" name="TextBox 22">
              <a:extLst>
                <a:ext uri="{FF2B5EF4-FFF2-40B4-BE49-F238E27FC236}">
                  <a16:creationId xmlns:a16="http://schemas.microsoft.com/office/drawing/2014/main" id="{F43EB276-3E2D-3136-262B-082BC8343C90}"/>
                </a:ext>
              </a:extLst>
            </p:cNvPr>
            <p:cNvSpPr txBox="1">
              <a:spLocks/>
            </p:cNvSpPr>
            <p:nvPr/>
          </p:nvSpPr>
          <p:spPr>
            <a:xfrm>
              <a:off x="2337122" y="2849476"/>
              <a:ext cx="245652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the 30-day commitment window be extended?”</a:t>
              </a:r>
            </a:p>
          </p:txBody>
        </p:sp>
        <p:sp>
          <p:nvSpPr>
            <p:cNvPr id="24" name="TextBox 23">
              <a:extLst>
                <a:ext uri="{FF2B5EF4-FFF2-40B4-BE49-F238E27FC236}">
                  <a16:creationId xmlns:a16="http://schemas.microsoft.com/office/drawing/2014/main" id="{FB3C323C-76A9-1B5C-BFF3-6FC8B8A7E916}"/>
                </a:ext>
              </a:extLst>
            </p:cNvPr>
            <p:cNvSpPr txBox="1">
              <a:spLocks/>
            </p:cNvSpPr>
            <p:nvPr/>
          </p:nvSpPr>
          <p:spPr>
            <a:xfrm>
              <a:off x="5005383" y="2849476"/>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intends to maintain a 30-day commitment window consistent with the draft PFP in PUCT Project No. 58481. The full Batch Zero schedule, including the commitment deadline, will be published in advance</a:t>
              </a:r>
              <a:endParaRPr lang="en-US"/>
            </a:p>
          </p:txBody>
        </p:sp>
      </p:grpSp>
      <p:grpSp>
        <p:nvGrpSpPr>
          <p:cNvPr id="55" name="Group 54">
            <a:extLst>
              <a:ext uri="{FF2B5EF4-FFF2-40B4-BE49-F238E27FC236}">
                <a16:creationId xmlns:a16="http://schemas.microsoft.com/office/drawing/2014/main" id="{CF842E2E-3FF7-8E94-B0D7-3C3DFB481C75}"/>
              </a:ext>
            </a:extLst>
          </p:cNvPr>
          <p:cNvGrpSpPr/>
          <p:nvPr/>
        </p:nvGrpSpPr>
        <p:grpSpPr>
          <a:xfrm>
            <a:off x="2337122" y="4970806"/>
            <a:ext cx="9300141" cy="861774"/>
            <a:chOff x="2337122" y="4092988"/>
            <a:chExt cx="9300141" cy="861774"/>
          </a:xfrm>
        </p:grpSpPr>
        <p:sp>
          <p:nvSpPr>
            <p:cNvPr id="29" name="TextBox 28">
              <a:extLst>
                <a:ext uri="{FF2B5EF4-FFF2-40B4-BE49-F238E27FC236}">
                  <a16:creationId xmlns:a16="http://schemas.microsoft.com/office/drawing/2014/main" id="{4B02D636-BCEA-5AE0-64F5-08E6CAFF96D3}"/>
                </a:ext>
              </a:extLst>
            </p:cNvPr>
            <p:cNvSpPr txBox="1">
              <a:spLocks/>
            </p:cNvSpPr>
            <p:nvPr/>
          </p:nvSpPr>
          <p:spPr>
            <a:xfrm>
              <a:off x="2337122" y="4092988"/>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can Batch 1 proceed before Batch Zero Year-6 transmission solutions are fully identified and vetted?”</a:t>
              </a:r>
            </a:p>
          </p:txBody>
        </p:sp>
        <p:sp>
          <p:nvSpPr>
            <p:cNvPr id="30" name="TextBox 29">
              <a:extLst>
                <a:ext uri="{FF2B5EF4-FFF2-40B4-BE49-F238E27FC236}">
                  <a16:creationId xmlns:a16="http://schemas.microsoft.com/office/drawing/2014/main" id="{ABB4CC7D-C27E-0A07-0357-A9BFE9A70E86}"/>
                </a:ext>
              </a:extLst>
            </p:cNvPr>
            <p:cNvSpPr txBox="1">
              <a:spLocks/>
            </p:cNvSpPr>
            <p:nvPr/>
          </p:nvSpPr>
          <p:spPr>
            <a:xfrm>
              <a:off x="5005383" y="4092988"/>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Under a 6-month cadence, each batch produces actionable results for Years 1–5, while Year-6 transmission solutions may continue through the RTP/RPG process. This reflects a tradeoff between speed and full transmission vetting</a:t>
              </a:r>
              <a:endParaRPr lang="en-US"/>
            </a:p>
          </p:txBody>
        </p:sp>
      </p:grpSp>
      <p:grpSp>
        <p:nvGrpSpPr>
          <p:cNvPr id="6" name="Group 5">
            <a:extLst>
              <a:ext uri="{FF2B5EF4-FFF2-40B4-BE49-F238E27FC236}">
                <a16:creationId xmlns:a16="http://schemas.microsoft.com/office/drawing/2014/main" id="{57DF1DAD-3661-3D35-480A-C534BE257C72}"/>
              </a:ext>
            </a:extLst>
          </p:cNvPr>
          <p:cNvGrpSpPr/>
          <p:nvPr/>
        </p:nvGrpSpPr>
        <p:grpSpPr>
          <a:xfrm>
            <a:off x="2337122" y="4091124"/>
            <a:ext cx="9300141" cy="646331"/>
            <a:chOff x="2337122" y="4046413"/>
            <a:chExt cx="9300141" cy="646331"/>
          </a:xfrm>
        </p:grpSpPr>
        <p:sp>
          <p:nvSpPr>
            <p:cNvPr id="26" name="TextBox 25">
              <a:extLst>
                <a:ext uri="{FF2B5EF4-FFF2-40B4-BE49-F238E27FC236}">
                  <a16:creationId xmlns:a16="http://schemas.microsoft.com/office/drawing/2014/main" id="{2F6A3ED1-3E5D-CF18-947F-459F171ED9A1}"/>
                </a:ext>
              </a:extLst>
            </p:cNvPr>
            <p:cNvSpPr txBox="1">
              <a:spLocks/>
            </p:cNvSpPr>
            <p:nvPr/>
          </p:nvSpPr>
          <p:spPr>
            <a:xfrm>
              <a:off x="2337122" y="40464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“What is the date for meeting commitment criteria?”</a:t>
              </a:r>
            </a:p>
          </p:txBody>
        </p:sp>
        <p:sp>
          <p:nvSpPr>
            <p:cNvPr id="27" name="TextBox 26">
              <a:extLst>
                <a:ext uri="{FF2B5EF4-FFF2-40B4-BE49-F238E27FC236}">
                  <a16:creationId xmlns:a16="http://schemas.microsoft.com/office/drawing/2014/main" id="{619A975E-BCA1-2D18-9A66-E710D16E8B0E}"/>
                </a:ext>
              </a:extLst>
            </p:cNvPr>
            <p:cNvSpPr txBox="1">
              <a:spLocks/>
            </p:cNvSpPr>
            <p:nvPr/>
          </p:nvSpPr>
          <p:spPr>
            <a:xfrm>
              <a:off x="5005383" y="4046413"/>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date for meeting commitment criteria is proposed as March 1, 2027, in PGRR145 (9.3.1)</a:t>
              </a:r>
              <a:endParaRPr lang="en-US" sz="1400"/>
            </a:p>
          </p:txBody>
        </p:sp>
      </p:grpSp>
      <p:grpSp>
        <p:nvGrpSpPr>
          <p:cNvPr id="9" name="Group 8">
            <a:extLst>
              <a:ext uri="{FF2B5EF4-FFF2-40B4-BE49-F238E27FC236}">
                <a16:creationId xmlns:a16="http://schemas.microsoft.com/office/drawing/2014/main" id="{13301E46-307C-2C76-AEA5-0C851FE7B603}"/>
              </a:ext>
            </a:extLst>
          </p:cNvPr>
          <p:cNvGrpSpPr/>
          <p:nvPr/>
        </p:nvGrpSpPr>
        <p:grpSpPr>
          <a:xfrm>
            <a:off x="2337122" y="1236632"/>
            <a:ext cx="9300141" cy="861774"/>
            <a:chOff x="2337122" y="1236632"/>
            <a:chExt cx="9300141" cy="861774"/>
          </a:xfrm>
        </p:grpSpPr>
        <p:sp>
          <p:nvSpPr>
            <p:cNvPr id="12" name="TextBox 11">
              <a:extLst>
                <a:ext uri="{FF2B5EF4-FFF2-40B4-BE49-F238E27FC236}">
                  <a16:creationId xmlns:a16="http://schemas.microsoft.com/office/drawing/2014/main" id="{E9AACC75-BD48-DCEF-9392-F2311E622D43}"/>
                </a:ext>
              </a:extLst>
            </p:cNvPr>
            <p:cNvSpPr txBox="1">
              <a:spLocks/>
            </p:cNvSpPr>
            <p:nvPr/>
          </p:nvSpPr>
          <p:spPr>
            <a:xfrm>
              <a:off x="2337122" y="123663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“Is it possible to include a second, post-refinement decision point for participant opt-out?”</a:t>
              </a:r>
            </a:p>
          </p:txBody>
        </p:sp>
        <p:sp>
          <p:nvSpPr>
            <p:cNvPr id="38" name="TextBox 37">
              <a:extLst>
                <a:ext uri="{FF2B5EF4-FFF2-40B4-BE49-F238E27FC236}">
                  <a16:creationId xmlns:a16="http://schemas.microsoft.com/office/drawing/2014/main" id="{3BADCF84-F6CC-EF32-326F-53650F098D08}"/>
                </a:ext>
              </a:extLst>
            </p:cNvPr>
            <p:cNvSpPr txBox="1">
              <a:spLocks/>
            </p:cNvSpPr>
            <p:nvPr/>
          </p:nvSpPr>
          <p:spPr>
            <a:xfrm>
              <a:off x="5005383" y="1236632"/>
              <a:ext cx="6631880"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cs typeface="Arial"/>
                </a:rPr>
                <a:t>ERCOT is designing Batch Zero with one binding commitment point. Refinement does not change the committed ramp and is not intended to increase costs; it only finalizes the transmission solution. A second opt-out would reintroduce restudy loop risk</a:t>
              </a:r>
              <a:endParaRPr lang="en-US" sz="1400"/>
            </a:p>
          </p:txBody>
        </p:sp>
      </p:grpSp>
      <p:grpSp>
        <p:nvGrpSpPr>
          <p:cNvPr id="13" name="Group 12">
            <a:extLst>
              <a:ext uri="{FF2B5EF4-FFF2-40B4-BE49-F238E27FC236}">
                <a16:creationId xmlns:a16="http://schemas.microsoft.com/office/drawing/2014/main" id="{BFC75511-31D4-3533-CB7D-FC3D73C7137C}"/>
              </a:ext>
            </a:extLst>
          </p:cNvPr>
          <p:cNvGrpSpPr/>
          <p:nvPr/>
        </p:nvGrpSpPr>
        <p:grpSpPr>
          <a:xfrm>
            <a:off x="554736" y="820794"/>
            <a:ext cx="11082528" cy="295241"/>
            <a:chOff x="554736" y="820794"/>
            <a:chExt cx="11082528" cy="295241"/>
          </a:xfrm>
        </p:grpSpPr>
        <p:cxnSp>
          <p:nvCxnSpPr>
            <p:cNvPr id="15" name="LineBasicStrong 6">
              <a:extLst>
                <a:ext uri="{FF2B5EF4-FFF2-40B4-BE49-F238E27FC236}">
                  <a16:creationId xmlns:a16="http://schemas.microsoft.com/office/drawing/2014/main" id="{C49EB508-2AB1-1AED-DAB5-669977132814}"/>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46A5A2-1FB4-1EED-F9CC-A3930E2CCF0C}"/>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9" name="TextBox 18">
              <a:extLst>
                <a:ext uri="{FF2B5EF4-FFF2-40B4-BE49-F238E27FC236}">
                  <a16:creationId xmlns:a16="http://schemas.microsoft.com/office/drawing/2014/main" id="{E6424262-11FB-B158-A7C3-123EA126CCB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39" name="TextBox 38">
              <a:extLst>
                <a:ext uri="{FF2B5EF4-FFF2-40B4-BE49-F238E27FC236}">
                  <a16:creationId xmlns:a16="http://schemas.microsoft.com/office/drawing/2014/main" id="{D4CDB4BD-DB17-DCC5-2676-A467641C61D2}"/>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Tree>
    <p:extLst>
      <p:ext uri="{BB962C8B-B14F-4D97-AF65-F5344CB8AC3E}">
        <p14:creationId xmlns:p14="http://schemas.microsoft.com/office/powerpoint/2010/main" val="96171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55A686A-FE20-00BE-695B-3B778CA5B932}"/>
              </a:ext>
            </a:extLst>
          </p:cNvPr>
          <p:cNvGraphicFramePr>
            <a:graphicFrameLocks noChangeAspect="1"/>
          </p:cNvGraphicFramePr>
          <p:nvPr>
            <p:custDataLst>
              <p:tags r:id="rId1"/>
            </p:custDataLst>
            <p:extLst>
              <p:ext uri="{D42A27DB-BD31-4B8C-83A1-F6EECF244321}">
                <p14:modId xmlns:p14="http://schemas.microsoft.com/office/powerpoint/2010/main" val="138444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155A686A-FE20-00BE-695B-3B778CA5B9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itle 2" hidden="1">
            <a:extLst>
              <a:ext uri="{FF2B5EF4-FFF2-40B4-BE49-F238E27FC236}">
                <a16:creationId xmlns:a16="http://schemas.microsoft.com/office/drawing/2014/main" id="{9688B84B-156D-8CDC-BFF4-2A1D2B53600F}"/>
              </a:ext>
            </a:extLst>
          </p:cNvPr>
          <p:cNvSpPr>
            <a:spLocks noGrp="1"/>
          </p:cNvSpPr>
          <p:nvPr>
            <p:ph type="subTitle" idx="1"/>
          </p:nvPr>
        </p:nvSpPr>
        <p:spPr/>
        <p:txBody>
          <a:bodyPr/>
          <a:lstStyle/>
          <a:p>
            <a:endParaRPr lang="en-US"/>
          </a:p>
        </p:txBody>
      </p:sp>
      <p:sp>
        <p:nvSpPr>
          <p:cNvPr id="5" name="Text Placeholder 4" hidden="1">
            <a:extLst>
              <a:ext uri="{FF2B5EF4-FFF2-40B4-BE49-F238E27FC236}">
                <a16:creationId xmlns:a16="http://schemas.microsoft.com/office/drawing/2014/main" id="{5E252A62-0790-3C80-8095-60394C867636}"/>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a:xfrm>
            <a:off x="554736" y="22358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cs typeface="Arial"/>
              </a:rPr>
              <a:t>Related PUCT Activities</a:t>
            </a:r>
            <a:endParaRPr lang="en-US"/>
          </a:p>
        </p:txBody>
      </p:sp>
      <p:sp>
        <p:nvSpPr>
          <p:cNvPr id="6" name="TextBox 5">
            <a:extLst>
              <a:ext uri="{FF2B5EF4-FFF2-40B4-BE49-F238E27FC236}">
                <a16:creationId xmlns:a16="http://schemas.microsoft.com/office/drawing/2014/main" id="{1260F69C-FEA4-4504-CCFC-BE82FD9EDC79}"/>
              </a:ext>
            </a:extLst>
          </p:cNvPr>
          <p:cNvSpPr txBox="1">
            <a:spLocks/>
          </p:cNvSpPr>
          <p:nvPr/>
        </p:nvSpPr>
        <p:spPr>
          <a:xfrm>
            <a:off x="554736" y="888313"/>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619312" y="1457165"/>
            <a:ext cx="10979207" cy="1287229"/>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5" name="TextBox 14">
            <a:extLst>
              <a:ext uri="{FF2B5EF4-FFF2-40B4-BE49-F238E27FC236}">
                <a16:creationId xmlns:a16="http://schemas.microsoft.com/office/drawing/2014/main" id="{E0371883-472B-05FE-AB84-F5E024F3558A}"/>
              </a:ext>
            </a:extLst>
          </p:cNvPr>
          <p:cNvSpPr txBox="1">
            <a:spLocks/>
          </p:cNvSpPr>
          <p:nvPr/>
        </p:nvSpPr>
        <p:spPr>
          <a:xfrm>
            <a:off x="682993" y="1466878"/>
            <a:ext cx="10895849" cy="126957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a:cs typeface="+mn-cs"/>
              </a:rPr>
              <a:t>Establishes alternative gating criteria for Large Loads to be included in the 2026 Large Load Forecast, which is used in planning assessments until new cases are constructed in 2027 using new rule criteria.</a:t>
            </a:r>
          </a:p>
        </p:txBody>
      </p:sp>
      <p:sp>
        <p:nvSpPr>
          <p:cNvPr id="9" name="TextBox 8">
            <a:extLst>
              <a:ext uri="{FF2B5EF4-FFF2-40B4-BE49-F238E27FC236}">
                <a16:creationId xmlns:a16="http://schemas.microsoft.com/office/drawing/2014/main" id="{F9394607-EFBE-2891-7531-BF20461613A8}"/>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a:t>
            </a:r>
            <a:r>
              <a:rPr lang="en-US" b="1">
                <a:solidFill>
                  <a:srgbClr val="FF0000"/>
                </a:solidFill>
              </a:rPr>
              <a:t>(Proposal for Publication filed March 12,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632227" y="3475610"/>
            <a:ext cx="10963848" cy="270375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7" name="TextBox 16">
            <a:extLst>
              <a:ext uri="{FF2B5EF4-FFF2-40B4-BE49-F238E27FC236}">
                <a16:creationId xmlns:a16="http://schemas.microsoft.com/office/drawing/2014/main" id="{570AB28A-382A-1404-9562-1662A1792A8F}"/>
              </a:ext>
            </a:extLst>
          </p:cNvPr>
          <p:cNvSpPr txBox="1">
            <a:spLocks/>
          </p:cNvSpPr>
          <p:nvPr/>
        </p:nvSpPr>
        <p:spPr>
          <a:xfrm>
            <a:off x="682994" y="3549770"/>
            <a:ext cx="5132180" cy="163121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Intermediate Agreement Requirements: </a:t>
            </a:r>
          </a:p>
          <a:p>
            <a:pPr marL="438785" lvl="2" indent="-210185"/>
            <a:r>
              <a:rPr lang="en-US"/>
              <a:t>Site control </a:t>
            </a:r>
            <a:r>
              <a:rPr lang="en-US">
                <a:solidFill>
                  <a:srgbClr val="FF0000"/>
                </a:solidFill>
              </a:rPr>
              <a:t>(updated)</a:t>
            </a:r>
            <a:endParaRPr lang="en-US">
              <a:cs typeface="Arial"/>
            </a:endParaRPr>
          </a:p>
          <a:p>
            <a:pPr marL="438785" lvl="2" indent="-210185"/>
            <a:r>
              <a:rPr lang="en-US"/>
              <a:t>Financial Security </a:t>
            </a:r>
            <a:r>
              <a:rPr lang="en-US">
                <a:solidFill>
                  <a:srgbClr val="FF0000"/>
                </a:solidFill>
              </a:rPr>
              <a:t>($50,000/MW in current PFP; subject to final rule)</a:t>
            </a:r>
            <a:endParaRPr lang="en-US">
              <a:solidFill>
                <a:srgbClr val="FF0000"/>
              </a:solidFill>
              <a:cs typeface="Arial"/>
            </a:endParaRPr>
          </a:p>
          <a:p>
            <a:pPr marL="438785" lvl="2" indent="-210185"/>
            <a:r>
              <a:rPr lang="en-US"/>
              <a:t>Disclosures</a:t>
            </a:r>
            <a:endParaRPr lang="en-US">
              <a:cs typeface="Arial"/>
            </a:endParaRPr>
          </a:p>
          <a:p>
            <a:pPr marL="438785" lvl="2" indent="-210185"/>
            <a:r>
              <a:rPr lang="en-US"/>
              <a:t>Option to pay for significant equipment or services</a:t>
            </a:r>
            <a:endParaRPr lang="en-US">
              <a:cs typeface="Arial" panose="020B0604020202020204" pitchFamily="34" charset="0"/>
            </a:endParaRPr>
          </a:p>
        </p:txBody>
      </p:sp>
      <p:sp>
        <p:nvSpPr>
          <p:cNvPr id="4" name="TextBox 3">
            <a:extLst>
              <a:ext uri="{FF2B5EF4-FFF2-40B4-BE49-F238E27FC236}">
                <a16:creationId xmlns:a16="http://schemas.microsoft.com/office/drawing/2014/main" id="{6E46F637-8F96-2A28-893E-BB1FE17E0EE3}"/>
              </a:ext>
            </a:extLst>
          </p:cNvPr>
          <p:cNvSpPr txBox="1">
            <a:spLocks/>
          </p:cNvSpPr>
          <p:nvPr/>
        </p:nvSpPr>
        <p:spPr>
          <a:xfrm>
            <a:off x="6376828" y="3549770"/>
            <a:ext cx="5132180" cy="252376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t>Interconnection Agreement Requirements: </a:t>
            </a:r>
          </a:p>
          <a:p>
            <a:pPr marL="438785" lvl="2" indent="-210185"/>
            <a:r>
              <a:rPr lang="en-US">
                <a:solidFill>
                  <a:srgbClr val="FF0000"/>
                </a:solidFill>
                <a:cs typeface="Arial"/>
              </a:rPr>
              <a:t>Site control (updated)</a:t>
            </a:r>
            <a:endParaRPr lang="en-US">
              <a:cs typeface="Arial"/>
            </a:endParaRPr>
          </a:p>
          <a:p>
            <a:pPr marL="438785" lvl="2" indent="-210185"/>
            <a:r>
              <a:rPr lang="en-US">
                <a:cs typeface="Arial"/>
              </a:rPr>
              <a:t>Financial security</a:t>
            </a:r>
          </a:p>
          <a:p>
            <a:pPr marL="438785" lvl="2" indent="-210185"/>
            <a:r>
              <a:rPr lang="en-US">
                <a:solidFill>
                  <a:srgbClr val="FF0000"/>
                </a:solidFill>
              </a:rPr>
              <a:t>Interconnection fee ($50,000/MW, non-refundable)</a:t>
            </a:r>
            <a:endParaRPr lang="en-US">
              <a:solidFill>
                <a:srgbClr val="FF0000"/>
              </a:solidFill>
              <a:cs typeface="Arial" panose="020B0604020202020204" pitchFamily="34" charset="0"/>
            </a:endParaRPr>
          </a:p>
          <a:p>
            <a:pPr marL="438785" lvl="2" indent="-210185"/>
            <a:r>
              <a:rPr lang="en-US">
                <a:cs typeface="Arial" panose="020B0604020202020204" pitchFamily="34" charset="0"/>
              </a:rPr>
              <a:t>CIAC</a:t>
            </a:r>
          </a:p>
          <a:p>
            <a:pPr lvl="1"/>
            <a:r>
              <a:rPr lang="en-US"/>
              <a:t>Other Provisions</a:t>
            </a:r>
          </a:p>
          <a:p>
            <a:pPr marL="438785" lvl="2" indent="-210185"/>
            <a:r>
              <a:rPr lang="en-US"/>
              <a:t>Reallocation</a:t>
            </a:r>
            <a:endParaRPr lang="en-US">
              <a:cs typeface="Arial"/>
            </a:endParaRPr>
          </a:p>
          <a:p>
            <a:pPr marL="438785" lvl="2" indent="-210185"/>
            <a:r>
              <a:rPr lang="en-US"/>
              <a:t>Withdrawal Consequences</a:t>
            </a:r>
            <a:endParaRPr lang="en-US">
              <a:cs typeface="Arial"/>
            </a:endParaRPr>
          </a:p>
          <a:p>
            <a:pPr marL="438785" lvl="2" indent="-210185"/>
            <a:r>
              <a:rPr lang="en-US"/>
              <a:t>Refund Eligibility and Timing</a:t>
            </a:r>
            <a:endParaRPr lang="en-US">
              <a:cs typeface="Arial"/>
            </a:endParaRPr>
          </a:p>
        </p:txBody>
      </p:sp>
      <p:sp>
        <p:nvSpPr>
          <p:cNvPr id="12" name="5. Source">
            <a:extLst>
              <a:ext uri="{FF2B5EF4-FFF2-40B4-BE49-F238E27FC236}">
                <a16:creationId xmlns:a16="http://schemas.microsoft.com/office/drawing/2014/main" id="{B1E29D77-2EB2-B326-F0BE-14F59D38B8CC}"/>
              </a:ext>
            </a:extLst>
          </p:cNvPr>
          <p:cNvSpPr txBox="1"/>
          <p:nvPr>
            <p:custDataLst>
              <p:tags r:id="rId2"/>
            </p:custDataLst>
          </p:nvPr>
        </p:nvSpPr>
        <p:spPr>
          <a:xfrm>
            <a:off x="2125590"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sp>
        <p:nvSpPr>
          <p:cNvPr id="18" name="TextBox 17">
            <a:extLst>
              <a:ext uri="{FF2B5EF4-FFF2-40B4-BE49-F238E27FC236}">
                <a16:creationId xmlns:a16="http://schemas.microsoft.com/office/drawing/2014/main" id="{97AB8F2F-D57F-24E0-F77E-F36FA4BC886F}"/>
              </a:ext>
            </a:extLst>
          </p:cNvPr>
          <p:cNvSpPr txBox="1"/>
          <p:nvPr/>
        </p:nvSpPr>
        <p:spPr>
          <a:xfrm>
            <a:off x="8733607" y="48560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874485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8FCA-C878-7281-0923-970C006A168B}"/>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6AF9F7-8AD0-ED70-1DA7-FB3BC06151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5" name="Object 6" hidden="1">
                        <a:extLst>
                          <a:ext uri="{FF2B5EF4-FFF2-40B4-BE49-F238E27FC236}">
                            <a16:creationId xmlns:a16="http://schemas.microsoft.com/office/drawing/2014/main" id="{B56AF9F7-8AD0-ED70-1DA7-FB3BC061513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4D91F00-9F1D-6F0F-A6E3-30027983C80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(2/3)</a:t>
            </a:r>
          </a:p>
        </p:txBody>
      </p:sp>
      <p:sp>
        <p:nvSpPr>
          <p:cNvPr id="18" name="5. Source">
            <a:extLst>
              <a:ext uri="{FF2B5EF4-FFF2-40B4-BE49-F238E27FC236}">
                <a16:creationId xmlns:a16="http://schemas.microsoft.com/office/drawing/2014/main" id="{11D3B312-49BC-E12D-74D2-65090ECB4065}"/>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76" name="Group 75">
            <a:extLst>
              <a:ext uri="{FF2B5EF4-FFF2-40B4-BE49-F238E27FC236}">
                <a16:creationId xmlns:a16="http://schemas.microsoft.com/office/drawing/2014/main" id="{D7A1973F-7102-E37F-3178-7D9952FA2C76}"/>
              </a:ext>
            </a:extLst>
          </p:cNvPr>
          <p:cNvGrpSpPr/>
          <p:nvPr/>
        </p:nvGrpSpPr>
        <p:grpSpPr>
          <a:xfrm>
            <a:off x="554736" y="820794"/>
            <a:ext cx="11082528" cy="295241"/>
            <a:chOff x="554736" y="820794"/>
            <a:chExt cx="11082528" cy="295241"/>
          </a:xfrm>
        </p:grpSpPr>
        <p:cxnSp>
          <p:nvCxnSpPr>
            <p:cNvPr id="8" name="LineBasicStrong 6">
              <a:extLst>
                <a:ext uri="{FF2B5EF4-FFF2-40B4-BE49-F238E27FC236}">
                  <a16:creationId xmlns:a16="http://schemas.microsoft.com/office/drawing/2014/main" id="{4BF8B57A-E7DF-DBEF-C4AA-7CAA1DB5C7F4}"/>
                </a:ext>
              </a:extLst>
            </p:cNvPr>
            <p:cNvCxnSpPr>
              <a:cxnSpLocks/>
            </p:cNvCxnSpPr>
            <p:nvPr>
              <p:custDataLst>
                <p:tags r:id="rId7"/>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D5A965-01AC-8BC1-A41A-74AFE4DB5607}"/>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0" name="TextBox 9">
              <a:extLst>
                <a:ext uri="{FF2B5EF4-FFF2-40B4-BE49-F238E27FC236}">
                  <a16:creationId xmlns:a16="http://schemas.microsoft.com/office/drawing/2014/main" id="{E6C1E008-7474-3FA0-E2FB-B111CF202E16}"/>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1" name="TextBox 10">
              <a:extLst>
                <a:ext uri="{FF2B5EF4-FFF2-40B4-BE49-F238E27FC236}">
                  <a16:creationId xmlns:a16="http://schemas.microsoft.com/office/drawing/2014/main" id="{5F6AA2AA-DC48-E443-F749-C2D6574CFCAB}"/>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cxnSp>
        <p:nvCxnSpPr>
          <p:cNvPr id="35" name="LineBasicStrong 6">
            <a:extLst>
              <a:ext uri="{FF2B5EF4-FFF2-40B4-BE49-F238E27FC236}">
                <a16:creationId xmlns:a16="http://schemas.microsoft.com/office/drawing/2014/main" id="{97DA4E00-0F93-9262-7A72-DE8A6832D348}"/>
              </a:ext>
            </a:extLst>
          </p:cNvPr>
          <p:cNvCxnSpPr>
            <a:cxnSpLocks/>
          </p:cNvCxnSpPr>
          <p:nvPr>
            <p:custDataLst>
              <p:tags r:id="rId4"/>
            </p:custDataLst>
          </p:nvPr>
        </p:nvCxnSpPr>
        <p:spPr>
          <a:xfrm>
            <a:off x="2337122" y="1998749"/>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561FB59-9932-E32D-ABC9-DAC9F0528A2C}"/>
              </a:ext>
            </a:extLst>
          </p:cNvPr>
          <p:cNvGrpSpPr/>
          <p:nvPr/>
        </p:nvGrpSpPr>
        <p:grpSpPr>
          <a:xfrm>
            <a:off x="2337121" y="1236631"/>
            <a:ext cx="9300141" cy="646331"/>
            <a:chOff x="2337121" y="1236631"/>
            <a:chExt cx="9300141" cy="646331"/>
          </a:xfrm>
        </p:grpSpPr>
        <p:sp>
          <p:nvSpPr>
            <p:cNvPr id="36" name="TextBox 35">
              <a:extLst>
                <a:ext uri="{FF2B5EF4-FFF2-40B4-BE49-F238E27FC236}">
                  <a16:creationId xmlns:a16="http://schemas.microsoft.com/office/drawing/2014/main" id="{FF4509B7-3305-E4E7-F20C-CB2D778E8A3E}"/>
                </a:ext>
              </a:extLst>
            </p:cNvPr>
            <p:cNvSpPr txBox="1">
              <a:spLocks/>
            </p:cNvSpPr>
            <p:nvPr/>
          </p:nvSpPr>
          <p:spPr>
            <a:xfrm>
              <a:off x="2337121" y="1236631"/>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in-flight RPG projects incorporated into Batch Zero?”</a:t>
              </a:r>
            </a:p>
          </p:txBody>
        </p:sp>
        <p:sp>
          <p:nvSpPr>
            <p:cNvPr id="37" name="TextBox 36">
              <a:extLst>
                <a:ext uri="{FF2B5EF4-FFF2-40B4-BE49-F238E27FC236}">
                  <a16:creationId xmlns:a16="http://schemas.microsoft.com/office/drawing/2014/main" id="{835453F5-141C-E45D-AA0E-2691E0921C26}"/>
                </a:ext>
              </a:extLst>
            </p:cNvPr>
            <p:cNvSpPr txBox="1">
              <a:spLocks/>
            </p:cNvSpPr>
            <p:nvPr/>
          </p:nvSpPr>
          <p:spPr>
            <a:xfrm>
              <a:off x="5005382" y="1236631"/>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Projects that have progressed through RPG and received endorsement at the start of Batch Zero will be treated consistent with established planning practices and be incorporated into Batch Zero study</a:t>
              </a:r>
              <a:endParaRPr lang="en-US" sz="1400"/>
            </a:p>
          </p:txBody>
        </p:sp>
      </p:grpSp>
      <p:grpSp>
        <p:nvGrpSpPr>
          <p:cNvPr id="49" name="Group 48">
            <a:extLst>
              <a:ext uri="{FF2B5EF4-FFF2-40B4-BE49-F238E27FC236}">
                <a16:creationId xmlns:a16="http://schemas.microsoft.com/office/drawing/2014/main" id="{D2AC1118-C12F-1507-EDB9-6E0038754B53}"/>
              </a:ext>
            </a:extLst>
          </p:cNvPr>
          <p:cNvGrpSpPr/>
          <p:nvPr/>
        </p:nvGrpSpPr>
        <p:grpSpPr>
          <a:xfrm>
            <a:off x="2337122" y="2114536"/>
            <a:ext cx="9300141" cy="1077218"/>
            <a:chOff x="2337122" y="5446092"/>
            <a:chExt cx="9300141" cy="1077218"/>
          </a:xfrm>
        </p:grpSpPr>
        <p:sp>
          <p:nvSpPr>
            <p:cNvPr id="46" name="TextBox 45">
              <a:extLst>
                <a:ext uri="{FF2B5EF4-FFF2-40B4-BE49-F238E27FC236}">
                  <a16:creationId xmlns:a16="http://schemas.microsoft.com/office/drawing/2014/main" id="{940D3462-E9D9-A057-77A5-5245847B358C}"/>
                </a:ext>
              </a:extLst>
            </p:cNvPr>
            <p:cNvSpPr txBox="1">
              <a:spLocks/>
            </p:cNvSpPr>
            <p:nvPr/>
          </p:nvSpPr>
          <p:spPr>
            <a:xfrm>
              <a:off x="2337122" y="5446092"/>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does Batch Zero interact with the 2026 and 2027 RTP?”</a:t>
              </a:r>
            </a:p>
          </p:txBody>
        </p:sp>
        <p:sp>
          <p:nvSpPr>
            <p:cNvPr id="47" name="TextBox 46">
              <a:extLst>
                <a:ext uri="{FF2B5EF4-FFF2-40B4-BE49-F238E27FC236}">
                  <a16:creationId xmlns:a16="http://schemas.microsoft.com/office/drawing/2014/main" id="{8E4EA677-9EB5-767B-6603-9F0A05863740}"/>
                </a:ext>
              </a:extLst>
            </p:cNvPr>
            <p:cNvSpPr txBox="1">
              <a:spLocks/>
            </p:cNvSpPr>
            <p:nvPr/>
          </p:nvSpPr>
          <p:spPr>
            <a:xfrm>
              <a:off x="5005383" y="544609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current sequencing, Batch Zero will not affect the 2026 RTP because commitment occurs after the 2026 RTP modeling cycle is complete. Loads that meet commitment milestones in March 2027 may be incorporated into the 2027 RTP. Final timing alignment depends on finalization of PGRR145 and publication of the Batch Zero schedule</a:t>
              </a:r>
              <a:endParaRPr lang="en-US" sz="1400"/>
            </a:p>
          </p:txBody>
        </p:sp>
      </p:grpSp>
      <p:sp>
        <p:nvSpPr>
          <p:cNvPr id="50" name="Rectangle 49">
            <a:extLst>
              <a:ext uri="{FF2B5EF4-FFF2-40B4-BE49-F238E27FC236}">
                <a16:creationId xmlns:a16="http://schemas.microsoft.com/office/drawing/2014/main" id="{52EC05D9-539E-343D-F270-BFF7A5ECCE6B}"/>
              </a:ext>
            </a:extLst>
          </p:cNvPr>
          <p:cNvSpPr>
            <a:spLocks/>
          </p:cNvSpPr>
          <p:nvPr/>
        </p:nvSpPr>
        <p:spPr>
          <a:xfrm>
            <a:off x="554737" y="1236631"/>
            <a:ext cx="1570644" cy="1955115"/>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52" name="LineBasicStrong 6">
            <a:extLst>
              <a:ext uri="{FF2B5EF4-FFF2-40B4-BE49-F238E27FC236}">
                <a16:creationId xmlns:a16="http://schemas.microsoft.com/office/drawing/2014/main" id="{DD6D9C77-F399-9D78-8A73-98B1F4D78D56}"/>
              </a:ext>
            </a:extLst>
          </p:cNvPr>
          <p:cNvCxnSpPr>
            <a:cxnSpLocks/>
          </p:cNvCxnSpPr>
          <p:nvPr>
            <p:custDataLst>
              <p:tags r:id="rId5"/>
            </p:custDataLst>
          </p:nvPr>
        </p:nvCxnSpPr>
        <p:spPr>
          <a:xfrm>
            <a:off x="554736" y="3307541"/>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9A2702C-99D0-9AB7-3DB2-130F49E5A570}"/>
              </a:ext>
            </a:extLst>
          </p:cNvPr>
          <p:cNvSpPr>
            <a:spLocks/>
          </p:cNvSpPr>
          <p:nvPr/>
        </p:nvSpPr>
        <p:spPr>
          <a:xfrm>
            <a:off x="554737" y="3423327"/>
            <a:ext cx="1570644" cy="2383139"/>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Transmission upgrades</a:t>
            </a:r>
          </a:p>
        </p:txBody>
      </p:sp>
      <p:grpSp>
        <p:nvGrpSpPr>
          <p:cNvPr id="66" name="Group 65">
            <a:extLst>
              <a:ext uri="{FF2B5EF4-FFF2-40B4-BE49-F238E27FC236}">
                <a16:creationId xmlns:a16="http://schemas.microsoft.com/office/drawing/2014/main" id="{7AABAB48-137A-B243-DD7D-61C7FEDB340D}"/>
              </a:ext>
            </a:extLst>
          </p:cNvPr>
          <p:cNvGrpSpPr>
            <a:grpSpLocks/>
          </p:cNvGrpSpPr>
          <p:nvPr/>
        </p:nvGrpSpPr>
        <p:grpSpPr>
          <a:xfrm>
            <a:off x="2337122" y="3423328"/>
            <a:ext cx="9300141" cy="1077218"/>
            <a:chOff x="2337122" y="1227007"/>
            <a:chExt cx="9300141" cy="1077218"/>
          </a:xfrm>
        </p:grpSpPr>
        <p:sp>
          <p:nvSpPr>
            <p:cNvPr id="70" name="TextBox 69">
              <a:extLst>
                <a:ext uri="{FF2B5EF4-FFF2-40B4-BE49-F238E27FC236}">
                  <a16:creationId xmlns:a16="http://schemas.microsoft.com/office/drawing/2014/main" id="{F91CFD56-8BDB-AD23-C46B-83F9621130AA}"/>
                </a:ext>
              </a:extLst>
            </p:cNvPr>
            <p:cNvSpPr txBox="1">
              <a:spLocks/>
            </p:cNvSpPr>
            <p:nvPr/>
          </p:nvSpPr>
          <p:spPr>
            <a:xfrm>
              <a:off x="2337122" y="1227007"/>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multi-year (Year-6) upgrades and base cases handled?”</a:t>
              </a:r>
            </a:p>
          </p:txBody>
        </p:sp>
        <p:sp>
          <p:nvSpPr>
            <p:cNvPr id="71" name="TextBox 70">
              <a:extLst>
                <a:ext uri="{FF2B5EF4-FFF2-40B4-BE49-F238E27FC236}">
                  <a16:creationId xmlns:a16="http://schemas.microsoft.com/office/drawing/2014/main" id="{C76B3720-42FD-D4D6-4428-0399D585D4E4}"/>
                </a:ext>
              </a:extLst>
            </p:cNvPr>
            <p:cNvSpPr txBox="1">
              <a:spLocks/>
            </p:cNvSpPr>
            <p:nvPr/>
          </p:nvSpPr>
          <p:spPr>
            <a:xfrm>
              <a:off x="5005383" y="1227007"/>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recognizes that Year-6 solutions may involve complex, multi-year transmission upgrades. Batch Zero establishes a committed load baseline and provides earlier clarity on required improvements. Long-duration upgrades will continue to proceed through established transmission planning processes, including RTP and RPG pathways</a:t>
              </a:r>
              <a:endParaRPr lang="en-US" sz="1400"/>
            </a:p>
          </p:txBody>
        </p:sp>
      </p:grpSp>
      <p:grpSp>
        <p:nvGrpSpPr>
          <p:cNvPr id="67" name="Group 66">
            <a:extLst>
              <a:ext uri="{FF2B5EF4-FFF2-40B4-BE49-F238E27FC236}">
                <a16:creationId xmlns:a16="http://schemas.microsoft.com/office/drawing/2014/main" id="{35AA92AE-6A26-4601-C7AA-F193AC76A0F8}"/>
              </a:ext>
            </a:extLst>
          </p:cNvPr>
          <p:cNvGrpSpPr/>
          <p:nvPr/>
        </p:nvGrpSpPr>
        <p:grpSpPr>
          <a:xfrm>
            <a:off x="2337122" y="4732119"/>
            <a:ext cx="9300141" cy="1077218"/>
            <a:chOff x="2337122" y="2152082"/>
            <a:chExt cx="9300141" cy="1077218"/>
          </a:xfrm>
        </p:grpSpPr>
        <p:sp>
          <p:nvSpPr>
            <p:cNvPr id="68" name="TextBox 67">
              <a:extLst>
                <a:ext uri="{FF2B5EF4-FFF2-40B4-BE49-F238E27FC236}">
                  <a16:creationId xmlns:a16="http://schemas.microsoft.com/office/drawing/2014/main" id="{E890C3EB-AE27-F5ED-7BA3-B245282ADC5F}"/>
                </a:ext>
              </a:extLst>
            </p:cNvPr>
            <p:cNvSpPr txBox="1">
              <a:spLocks/>
            </p:cNvSpPr>
            <p:nvPr/>
          </p:nvSpPr>
          <p:spPr>
            <a:xfrm>
              <a:off x="2337122" y="215208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no reliable transmission solution exists within the study horizon, how will allocated MW be handled?”</a:t>
              </a:r>
            </a:p>
          </p:txBody>
        </p:sp>
        <p:sp>
          <p:nvSpPr>
            <p:cNvPr id="69" name="TextBox 68">
              <a:extLst>
                <a:ext uri="{FF2B5EF4-FFF2-40B4-BE49-F238E27FC236}">
                  <a16:creationId xmlns:a16="http://schemas.microsoft.com/office/drawing/2014/main" id="{F3226BA5-CD72-9B8D-76F6-3E6E504CABE4}"/>
                </a:ext>
              </a:extLst>
            </p:cNvPr>
            <p:cNvSpPr txBox="1">
              <a:spLocks/>
            </p:cNvSpPr>
            <p:nvPr/>
          </p:nvSpPr>
          <p:spPr>
            <a:xfrm>
              <a:off x="5005383" y="215208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Within Years 1–5, ERCOT will allocate the MW that can be reliably served based on existing system capability. Projects may receive partial allocations during this period if constraints exist. By Year 6, assumption is that RTP process will identify the transmission upgrades necessary to serve the full committed load. Accordingly, Year 6 reflects full service (100%) of the committed MW</a:t>
              </a:r>
              <a:endParaRPr lang="en-US" sz="1400"/>
            </a:p>
          </p:txBody>
        </p:sp>
      </p:grpSp>
      <p:cxnSp>
        <p:nvCxnSpPr>
          <p:cNvPr id="72" name="LineBasicStrong 6">
            <a:extLst>
              <a:ext uri="{FF2B5EF4-FFF2-40B4-BE49-F238E27FC236}">
                <a16:creationId xmlns:a16="http://schemas.microsoft.com/office/drawing/2014/main" id="{B70DC442-1E88-A3C0-381C-EBCB45B89E0A}"/>
              </a:ext>
            </a:extLst>
          </p:cNvPr>
          <p:cNvCxnSpPr>
            <a:cxnSpLocks/>
          </p:cNvCxnSpPr>
          <p:nvPr>
            <p:custDataLst>
              <p:tags r:id="rId6"/>
            </p:custDataLst>
          </p:nvPr>
        </p:nvCxnSpPr>
        <p:spPr>
          <a:xfrm>
            <a:off x="2337122" y="461633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77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E4F1-7AA7-6910-5AF3-D96715CCF81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4B380D-3F47-37B3-36B3-DDDE34DD89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B54B380D-3F47-37B3-36B3-DDDE34DD895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891713-1FC8-3F8F-1DAE-FC5F4B01A6A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(3/3)</a:t>
            </a:r>
          </a:p>
        </p:txBody>
      </p:sp>
      <p:sp>
        <p:nvSpPr>
          <p:cNvPr id="18" name="5. Source">
            <a:extLst>
              <a:ext uri="{FF2B5EF4-FFF2-40B4-BE49-F238E27FC236}">
                <a16:creationId xmlns:a16="http://schemas.microsoft.com/office/drawing/2014/main" id="{98553839-1624-15DA-0745-2262EE223211}"/>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3" name="Group 2">
            <a:extLst>
              <a:ext uri="{FF2B5EF4-FFF2-40B4-BE49-F238E27FC236}">
                <a16:creationId xmlns:a16="http://schemas.microsoft.com/office/drawing/2014/main" id="{E5CCF2FB-8CE9-B504-E7E3-E5A5CE5409E2}"/>
              </a:ext>
            </a:extLst>
          </p:cNvPr>
          <p:cNvGrpSpPr/>
          <p:nvPr/>
        </p:nvGrpSpPr>
        <p:grpSpPr>
          <a:xfrm>
            <a:off x="554736" y="820794"/>
            <a:ext cx="11082528" cy="295241"/>
            <a:chOff x="554736" y="820794"/>
            <a:chExt cx="11082528" cy="295241"/>
          </a:xfrm>
        </p:grpSpPr>
        <p:cxnSp>
          <p:nvCxnSpPr>
            <p:cNvPr id="6" name="LineBasicStrong 6">
              <a:extLst>
                <a:ext uri="{FF2B5EF4-FFF2-40B4-BE49-F238E27FC236}">
                  <a16:creationId xmlns:a16="http://schemas.microsoft.com/office/drawing/2014/main" id="{139C4312-DFC5-8C61-FFB3-205739F69A55}"/>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63EE63-5858-0446-CE62-0DFE93B0382F}"/>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2" name="TextBox 11">
              <a:extLst>
                <a:ext uri="{FF2B5EF4-FFF2-40B4-BE49-F238E27FC236}">
                  <a16:creationId xmlns:a16="http://schemas.microsoft.com/office/drawing/2014/main" id="{2D0675B1-505B-0B09-5CAE-C682C1D0810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3" name="TextBox 12">
              <a:extLst>
                <a:ext uri="{FF2B5EF4-FFF2-40B4-BE49-F238E27FC236}">
                  <a16:creationId xmlns:a16="http://schemas.microsoft.com/office/drawing/2014/main" id="{382E8D63-E8B7-DF9E-F6E9-50FC7BD1C32F}"/>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
        <p:nvSpPr>
          <p:cNvPr id="15" name="Rectangle 14">
            <a:extLst>
              <a:ext uri="{FF2B5EF4-FFF2-40B4-BE49-F238E27FC236}">
                <a16:creationId xmlns:a16="http://schemas.microsoft.com/office/drawing/2014/main" id="{43390C07-01AD-5F6E-D2F1-5DE929B95EB7}"/>
              </a:ext>
            </a:extLst>
          </p:cNvPr>
          <p:cNvSpPr>
            <a:spLocks/>
          </p:cNvSpPr>
          <p:nvPr/>
        </p:nvSpPr>
        <p:spPr>
          <a:xfrm>
            <a:off x="554737" y="1236631"/>
            <a:ext cx="1570644" cy="167752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Allocation outcomes and ramp schedules</a:t>
            </a:r>
          </a:p>
        </p:txBody>
      </p:sp>
      <p:cxnSp>
        <p:nvCxnSpPr>
          <p:cNvPr id="16" name="LineBasicStrong 6">
            <a:extLst>
              <a:ext uri="{FF2B5EF4-FFF2-40B4-BE49-F238E27FC236}">
                <a16:creationId xmlns:a16="http://schemas.microsoft.com/office/drawing/2014/main" id="{D4D273B9-8EA2-208C-5167-7152AA79BEC4}"/>
              </a:ext>
            </a:extLst>
          </p:cNvPr>
          <p:cNvCxnSpPr>
            <a:cxnSpLocks/>
          </p:cNvCxnSpPr>
          <p:nvPr>
            <p:custDataLst>
              <p:tags r:id="rId4"/>
            </p:custDataLst>
          </p:nvPr>
        </p:nvCxnSpPr>
        <p:spPr>
          <a:xfrm>
            <a:off x="2337122" y="1983259"/>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1033F66-1FE0-286C-7ACC-21D95DD2CBC0}"/>
              </a:ext>
            </a:extLst>
          </p:cNvPr>
          <p:cNvGrpSpPr/>
          <p:nvPr/>
        </p:nvGrpSpPr>
        <p:grpSpPr>
          <a:xfrm>
            <a:off x="2337122" y="2083555"/>
            <a:ext cx="9300141" cy="861774"/>
            <a:chOff x="2337122" y="3807366"/>
            <a:chExt cx="9300141" cy="861774"/>
          </a:xfrm>
        </p:grpSpPr>
        <p:sp>
          <p:nvSpPr>
            <p:cNvPr id="19" name="TextBox 18">
              <a:extLst>
                <a:ext uri="{FF2B5EF4-FFF2-40B4-BE49-F238E27FC236}">
                  <a16:creationId xmlns:a16="http://schemas.microsoft.com/office/drawing/2014/main" id="{BFF34C3B-A678-0183-3549-FC3492D8E85C}"/>
                </a:ext>
              </a:extLst>
            </p:cNvPr>
            <p:cNvSpPr txBox="1">
              <a:spLocks/>
            </p:cNvSpPr>
            <p:nvPr/>
          </p:nvSpPr>
          <p:spPr>
            <a:xfrm>
              <a:off x="2337122" y="3807366"/>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a project drops out, are MWs reallocated within the same batch?”</a:t>
              </a:r>
            </a:p>
          </p:txBody>
        </p:sp>
        <p:sp>
          <p:nvSpPr>
            <p:cNvPr id="20" name="TextBox 19">
              <a:extLst>
                <a:ext uri="{FF2B5EF4-FFF2-40B4-BE49-F238E27FC236}">
                  <a16:creationId xmlns:a16="http://schemas.microsoft.com/office/drawing/2014/main" id="{1C44909D-864A-ADDE-6E2B-DFAA62422EA4}"/>
                </a:ext>
              </a:extLst>
            </p:cNvPr>
            <p:cNvSpPr txBox="1">
              <a:spLocks/>
            </p:cNvSpPr>
            <p:nvPr/>
          </p:nvSpPr>
          <p:spPr>
            <a:xfrm>
              <a:off x="5005383" y="3807366"/>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ERCOT is not planning to reallocate MWs within Batch Zero after commitment because it creates complexity and reopens restudy cycles. Additional MWs would generally be addressed in subsequent batches, maintaining process stability and schedule certainty</a:t>
              </a:r>
              <a:endParaRPr lang="en-US" sz="1400"/>
            </a:p>
          </p:txBody>
        </p:sp>
      </p:grpSp>
      <p:grpSp>
        <p:nvGrpSpPr>
          <p:cNvPr id="21" name="Group 20">
            <a:extLst>
              <a:ext uri="{FF2B5EF4-FFF2-40B4-BE49-F238E27FC236}">
                <a16:creationId xmlns:a16="http://schemas.microsoft.com/office/drawing/2014/main" id="{DFBFFA53-B6E8-723B-654D-19C53D577545}"/>
              </a:ext>
            </a:extLst>
          </p:cNvPr>
          <p:cNvGrpSpPr/>
          <p:nvPr/>
        </p:nvGrpSpPr>
        <p:grpSpPr>
          <a:xfrm>
            <a:off x="2337122" y="1236632"/>
            <a:ext cx="9300141" cy="646331"/>
            <a:chOff x="2337122" y="3063313"/>
            <a:chExt cx="9300141" cy="646331"/>
          </a:xfrm>
        </p:grpSpPr>
        <p:sp>
          <p:nvSpPr>
            <p:cNvPr id="22" name="TextBox 21">
              <a:extLst>
                <a:ext uri="{FF2B5EF4-FFF2-40B4-BE49-F238E27FC236}">
                  <a16:creationId xmlns:a16="http://schemas.microsoft.com/office/drawing/2014/main" id="{F347602F-3A47-9D59-C814-1D695FFF0AC3}"/>
                </a:ext>
              </a:extLst>
            </p:cNvPr>
            <p:cNvSpPr txBox="1">
              <a:spLocks/>
            </p:cNvSpPr>
            <p:nvPr/>
          </p:nvSpPr>
          <p:spPr>
            <a:xfrm>
              <a:off x="2337122" y="30633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ERCOT change the MW allocations after commitment?”</a:t>
              </a:r>
            </a:p>
          </p:txBody>
        </p:sp>
        <p:sp>
          <p:nvSpPr>
            <p:cNvPr id="23" name="TextBox 22">
              <a:extLst>
                <a:ext uri="{FF2B5EF4-FFF2-40B4-BE49-F238E27FC236}">
                  <a16:creationId xmlns:a16="http://schemas.microsoft.com/office/drawing/2014/main" id="{423F9644-17CC-4E43-80E6-35FED1CB7EF1}"/>
                </a:ext>
              </a:extLst>
            </p:cNvPr>
            <p:cNvSpPr txBox="1">
              <a:spLocks/>
            </p:cNvSpPr>
            <p:nvPr/>
          </p:nvSpPr>
          <p:spPr>
            <a:xfrm>
              <a:off x="5005383" y="306331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For Batch Zero after the commitment point, the MW allocation by year is locked. The refinement phase is intended to finalize only the transmission plan, not reduce MW or delay delivery years for committed MW</a:t>
              </a:r>
              <a:endParaRPr lang="en-US" sz="1400"/>
            </a:p>
          </p:txBody>
        </p:sp>
      </p:grpSp>
      <p:cxnSp>
        <p:nvCxnSpPr>
          <p:cNvPr id="26" name="LineBasicStrong 6">
            <a:extLst>
              <a:ext uri="{FF2B5EF4-FFF2-40B4-BE49-F238E27FC236}">
                <a16:creationId xmlns:a16="http://schemas.microsoft.com/office/drawing/2014/main" id="{9364DB27-117B-2DB8-BB74-17DC55C860B8}"/>
              </a:ext>
            </a:extLst>
          </p:cNvPr>
          <p:cNvCxnSpPr>
            <a:cxnSpLocks/>
          </p:cNvCxnSpPr>
          <p:nvPr>
            <p:custDataLst>
              <p:tags r:id="rId5"/>
            </p:custDataLst>
          </p:nvPr>
        </p:nvCxnSpPr>
        <p:spPr>
          <a:xfrm>
            <a:off x="554736" y="3045625"/>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B8AE93B-E649-C912-A121-B9C8FA28CBB7}"/>
              </a:ext>
            </a:extLst>
          </p:cNvPr>
          <p:cNvSpPr>
            <a:spLocks/>
          </p:cNvSpPr>
          <p:nvPr/>
        </p:nvSpPr>
        <p:spPr>
          <a:xfrm>
            <a:off x="554737" y="3145921"/>
            <a:ext cx="1570644" cy="123271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Financial security and cost responsibility</a:t>
            </a:r>
          </a:p>
        </p:txBody>
      </p:sp>
      <p:grpSp>
        <p:nvGrpSpPr>
          <p:cNvPr id="29" name="Group 28">
            <a:extLst>
              <a:ext uri="{FF2B5EF4-FFF2-40B4-BE49-F238E27FC236}">
                <a16:creationId xmlns:a16="http://schemas.microsoft.com/office/drawing/2014/main" id="{6A90C6CB-B91C-5588-0F17-9BB953E6C16C}"/>
              </a:ext>
            </a:extLst>
          </p:cNvPr>
          <p:cNvGrpSpPr>
            <a:grpSpLocks/>
          </p:cNvGrpSpPr>
          <p:nvPr/>
        </p:nvGrpSpPr>
        <p:grpSpPr>
          <a:xfrm>
            <a:off x="2337122" y="3145921"/>
            <a:ext cx="9300141" cy="1292662"/>
            <a:chOff x="2337122" y="3150190"/>
            <a:chExt cx="9300141" cy="1292662"/>
          </a:xfrm>
        </p:grpSpPr>
        <p:sp>
          <p:nvSpPr>
            <p:cNvPr id="30" name="TextBox 29">
              <a:extLst>
                <a:ext uri="{FF2B5EF4-FFF2-40B4-BE49-F238E27FC236}">
                  <a16:creationId xmlns:a16="http://schemas.microsoft.com/office/drawing/2014/main" id="{A79FEA4D-EA1B-8A40-D2C4-6A0C20935DCD}"/>
                </a:ext>
              </a:extLst>
            </p:cNvPr>
            <p:cNvSpPr txBox="1">
              <a:spLocks/>
            </p:cNvSpPr>
            <p:nvPr/>
          </p:nvSpPr>
          <p:spPr>
            <a:xfrm>
              <a:off x="2337122" y="3150190"/>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“Are financial obligations (including CIAC and security) locked at commitment?”</a:t>
              </a:r>
            </a:p>
          </p:txBody>
        </p:sp>
        <p:sp>
          <p:nvSpPr>
            <p:cNvPr id="31" name="TextBox 30">
              <a:extLst>
                <a:ext uri="{FF2B5EF4-FFF2-40B4-BE49-F238E27FC236}">
                  <a16:creationId xmlns:a16="http://schemas.microsoft.com/office/drawing/2014/main" id="{0AD499DD-1E5D-DDC3-AE90-1E07BF0448A8}"/>
                </a:ext>
              </a:extLst>
            </p:cNvPr>
            <p:cNvSpPr txBox="1">
              <a:spLocks/>
            </p:cNvSpPr>
            <p:nvPr/>
          </p:nvSpPr>
          <p:spPr>
            <a:xfrm>
              <a:off x="5005383" y="3150190"/>
              <a:ext cx="6631880" cy="12926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draft PFP for PUCT Project No. 58481, ERCOT is proposing that financial obligations are established and locked at the commitment point. The refinement phase may adjust transmission solution details, but it is not intended to re-price commitments or introduce post-commitment true-ups. The process is designed to provide cost certainty and avoid reopening financial obligations in subsequent planning steps</a:t>
              </a:r>
              <a:endParaRPr lang="en-US" sz="1400"/>
            </a:p>
          </p:txBody>
        </p:sp>
      </p:grpSp>
      <p:cxnSp>
        <p:nvCxnSpPr>
          <p:cNvPr id="32" name="LineBasicStrong 6">
            <a:extLst>
              <a:ext uri="{FF2B5EF4-FFF2-40B4-BE49-F238E27FC236}">
                <a16:creationId xmlns:a16="http://schemas.microsoft.com/office/drawing/2014/main" id="{3B505977-0EAF-C491-7A70-804F2AA9663B}"/>
              </a:ext>
            </a:extLst>
          </p:cNvPr>
          <p:cNvCxnSpPr>
            <a:cxnSpLocks/>
          </p:cNvCxnSpPr>
          <p:nvPr>
            <p:custDataLst>
              <p:tags r:id="rId6"/>
            </p:custDataLst>
          </p:nvPr>
        </p:nvCxnSpPr>
        <p:spPr>
          <a:xfrm>
            <a:off x="554736" y="4498242"/>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6FDC6CE-C278-3F31-75D4-3DC1AB51E2F0}"/>
              </a:ext>
            </a:extLst>
          </p:cNvPr>
          <p:cNvSpPr>
            <a:spLocks/>
          </p:cNvSpPr>
          <p:nvPr/>
        </p:nvSpPr>
        <p:spPr>
          <a:xfrm>
            <a:off x="554737" y="4617853"/>
            <a:ext cx="1570644" cy="147193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Study modeling</a:t>
            </a:r>
          </a:p>
        </p:txBody>
      </p:sp>
      <p:cxnSp>
        <p:nvCxnSpPr>
          <p:cNvPr id="34" name="LineBasicStrong 6">
            <a:extLst>
              <a:ext uri="{FF2B5EF4-FFF2-40B4-BE49-F238E27FC236}">
                <a16:creationId xmlns:a16="http://schemas.microsoft.com/office/drawing/2014/main" id="{81681F46-1754-C465-C11A-A3FD0AB4C483}"/>
              </a:ext>
            </a:extLst>
          </p:cNvPr>
          <p:cNvCxnSpPr>
            <a:cxnSpLocks/>
          </p:cNvCxnSpPr>
          <p:nvPr>
            <p:custDataLst>
              <p:tags r:id="rId7"/>
            </p:custDataLst>
          </p:nvPr>
        </p:nvCxnSpPr>
        <p:spPr>
          <a:xfrm>
            <a:off x="2337121" y="557992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799E1A8-F314-614B-4C96-8865A4575695}"/>
              </a:ext>
            </a:extLst>
          </p:cNvPr>
          <p:cNvGrpSpPr/>
          <p:nvPr/>
        </p:nvGrpSpPr>
        <p:grpSpPr>
          <a:xfrm>
            <a:off x="2337122" y="4617853"/>
            <a:ext cx="9300141" cy="861774"/>
            <a:chOff x="2337122" y="4118632"/>
            <a:chExt cx="9300141" cy="861774"/>
          </a:xfrm>
        </p:grpSpPr>
        <p:sp>
          <p:nvSpPr>
            <p:cNvPr id="43" name="TextBox 42">
              <a:extLst>
                <a:ext uri="{FF2B5EF4-FFF2-40B4-BE49-F238E27FC236}">
                  <a16:creationId xmlns:a16="http://schemas.microsoft.com/office/drawing/2014/main" id="{701D62EF-2FA8-9493-72DE-14F0EDDACBFB}"/>
                </a:ext>
              </a:extLst>
            </p:cNvPr>
            <p:cNvSpPr txBox="1">
              <a:spLocks/>
            </p:cNvSpPr>
            <p:nvPr/>
          </p:nvSpPr>
          <p:spPr>
            <a:xfrm>
              <a:off x="2337122" y="4118632"/>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will additional generation be modeled in Batch Zero?”</a:t>
              </a:r>
            </a:p>
          </p:txBody>
        </p:sp>
        <p:sp>
          <p:nvSpPr>
            <p:cNvPr id="44" name="TextBox 43">
              <a:extLst>
                <a:ext uri="{FF2B5EF4-FFF2-40B4-BE49-F238E27FC236}">
                  <a16:creationId xmlns:a16="http://schemas.microsoft.com/office/drawing/2014/main" id="{074DF8C0-D51E-0A6F-5AC3-01201E2D11F7}"/>
                </a:ext>
              </a:extLst>
            </p:cNvPr>
            <p:cNvSpPr txBox="1">
              <a:spLocks/>
            </p:cNvSpPr>
            <p:nvPr/>
          </p:nvSpPr>
          <p:spPr>
            <a:xfrm>
              <a:off x="5005383" y="4118632"/>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will apply the methodology established in PGRR127 when modeling additional generation in Batch Zero Study cases. The modeling approach and associated assumptions will be documented in the published case assumptions to ensure transparency and consistency</a:t>
              </a:r>
              <a:endParaRPr lang="en-US" sz="1400"/>
            </a:p>
          </p:txBody>
        </p:sp>
      </p:grpSp>
      <p:grpSp>
        <p:nvGrpSpPr>
          <p:cNvPr id="40" name="Group 39">
            <a:extLst>
              <a:ext uri="{FF2B5EF4-FFF2-40B4-BE49-F238E27FC236}">
                <a16:creationId xmlns:a16="http://schemas.microsoft.com/office/drawing/2014/main" id="{219DA567-0302-FB07-A4AB-9D832DE46E16}"/>
              </a:ext>
            </a:extLst>
          </p:cNvPr>
          <p:cNvGrpSpPr/>
          <p:nvPr/>
        </p:nvGrpSpPr>
        <p:grpSpPr>
          <a:xfrm>
            <a:off x="2337122" y="5658897"/>
            <a:ext cx="9300141" cy="430887"/>
            <a:chOff x="2337122" y="4836405"/>
            <a:chExt cx="9300141" cy="430887"/>
          </a:xfrm>
        </p:grpSpPr>
        <p:sp>
          <p:nvSpPr>
            <p:cNvPr id="41" name="TextBox 40">
              <a:extLst>
                <a:ext uri="{FF2B5EF4-FFF2-40B4-BE49-F238E27FC236}">
                  <a16:creationId xmlns:a16="http://schemas.microsoft.com/office/drawing/2014/main" id="{969F5E6D-313F-3C57-36B9-FB4C1984AE6B}"/>
                </a:ext>
              </a:extLst>
            </p:cNvPr>
            <p:cNvSpPr txBox="1">
              <a:spLocks/>
            </p:cNvSpPr>
            <p:nvPr/>
          </p:nvSpPr>
          <p:spPr>
            <a:xfrm>
              <a:off x="2337122" y="4836405"/>
              <a:ext cx="245652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“Does Batch Zero include a low-solar scenario?”</a:t>
              </a:r>
            </a:p>
          </p:txBody>
        </p:sp>
        <p:sp>
          <p:nvSpPr>
            <p:cNvPr id="42" name="TextBox 41">
              <a:extLst>
                <a:ext uri="{FF2B5EF4-FFF2-40B4-BE49-F238E27FC236}">
                  <a16:creationId xmlns:a16="http://schemas.microsoft.com/office/drawing/2014/main" id="{90518C49-B43B-749B-C055-E2ADE0A54DD0}"/>
                </a:ext>
              </a:extLst>
            </p:cNvPr>
            <p:cNvSpPr txBox="1">
              <a:spLocks/>
            </p:cNvSpPr>
            <p:nvPr/>
          </p:nvSpPr>
          <p:spPr>
            <a:xfrm>
              <a:off x="5005383" y="4836405"/>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Batch Zero Study includes a no-solar scenario intended to reflect stressed conditions</a:t>
              </a:r>
              <a:endParaRPr lang="en-US" sz="1400"/>
            </a:p>
          </p:txBody>
        </p:sp>
      </p:grpSp>
    </p:spTree>
    <p:extLst>
      <p:ext uri="{BB962C8B-B14F-4D97-AF65-F5344CB8AC3E}">
        <p14:creationId xmlns:p14="http://schemas.microsoft.com/office/powerpoint/2010/main" val="3471696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AFD6-5CEF-9CAF-54D9-D8C85D50A7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60040BC0-01A7-12A2-35C9-154D4C3AE9D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60040BC0-01A7-12A2-35C9-154D4C3AE9D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281FD44-7F56-DBBE-8C74-7D4E6DFD5BE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73CE970B-ECD6-99A5-3246-84032A8947E8}"/>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3" name="Text Placeholder 2">
            <a:hlinkClick r:id="" action="ppaction://noaction"/>
            <a:extLst>
              <a:ext uri="{FF2B5EF4-FFF2-40B4-BE49-F238E27FC236}">
                <a16:creationId xmlns:a16="http://schemas.microsoft.com/office/drawing/2014/main" id="{7084008D-5592-AE38-3230-7AC893484015}"/>
              </a:ext>
            </a:extLst>
          </p:cNvPr>
          <p:cNvSpPr>
            <a:spLocks noGrp="1"/>
          </p:cNvSpPr>
          <p:nvPr>
            <p:custDataLst>
              <p:tags r:id="rId4"/>
            </p:custDataLst>
          </p:nvPr>
        </p:nvSpPr>
        <p:spPr bwMode="auto">
          <a:xfrm>
            <a:off x="4052888" y="1798638"/>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Deep-Dive</a:t>
            </a:r>
          </a:p>
        </p:txBody>
      </p:sp>
      <p:sp>
        <p:nvSpPr>
          <p:cNvPr id="14" name="Text Placeholder 2">
            <a:hlinkClick r:id="" action="ppaction://noaction"/>
            <a:extLst>
              <a:ext uri="{FF2B5EF4-FFF2-40B4-BE49-F238E27FC236}">
                <a16:creationId xmlns:a16="http://schemas.microsoft.com/office/drawing/2014/main" id="{9E9BAAA2-CEC1-B632-5AB9-173E04B6355F}"/>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5" name="Text Placeholder 2">
            <a:hlinkClick r:id="" action="ppaction://noaction"/>
            <a:extLst>
              <a:ext uri="{FF2B5EF4-FFF2-40B4-BE49-F238E27FC236}">
                <a16:creationId xmlns:a16="http://schemas.microsoft.com/office/drawing/2014/main" id="{49ED44FD-EC9F-C225-1831-CCF6593D082E}"/>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6" name="Text Placeholder 2">
            <a:hlinkClick r:id="" action="ppaction://noaction"/>
            <a:extLst>
              <a:ext uri="{FF2B5EF4-FFF2-40B4-BE49-F238E27FC236}">
                <a16:creationId xmlns:a16="http://schemas.microsoft.com/office/drawing/2014/main" id="{1DB75DF1-8513-9820-01C3-0CAA80A8558A}"/>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17" name="Text Placeholder 2">
            <a:hlinkClick r:id="" action="ppaction://noaction"/>
            <a:extLst>
              <a:ext uri="{FF2B5EF4-FFF2-40B4-BE49-F238E27FC236}">
                <a16:creationId xmlns:a16="http://schemas.microsoft.com/office/drawing/2014/main" id="{95C7570F-F239-6B7E-C339-3370B3F956C2}"/>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Frequently Asked Questions</a:t>
            </a:r>
          </a:p>
        </p:txBody>
      </p:sp>
      <p:sp>
        <p:nvSpPr>
          <p:cNvPr id="26" name="Text Placeholder 2">
            <a:extLst>
              <a:ext uri="{FF2B5EF4-FFF2-40B4-BE49-F238E27FC236}">
                <a16:creationId xmlns:a16="http://schemas.microsoft.com/office/drawing/2014/main" id="{6AC55A49-755E-798F-F05A-C6F2EFFC7C70}"/>
              </a:ext>
            </a:extLst>
          </p:cNvPr>
          <p:cNvSpPr>
            <a:spLocks noGrp="1"/>
          </p:cNvSpPr>
          <p:nvPr>
            <p:custDataLst>
              <p:tags r:id="rId9"/>
            </p:custDataLst>
          </p:nvPr>
        </p:nvSpPr>
        <p:spPr bwMode="auto">
          <a:xfrm>
            <a:off x="4052888" y="5002213"/>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Appendix – Other</a:t>
            </a:r>
            <a:endParaRPr lang="en-US">
              <a:solidFill>
                <a:schemeClr val="tx2"/>
              </a:solidFill>
            </a:endParaRPr>
          </a:p>
        </p:txBody>
      </p:sp>
      <p:sp>
        <p:nvSpPr>
          <p:cNvPr id="4" name="2. Slide Title">
            <a:extLst>
              <a:ext uri="{FF2B5EF4-FFF2-40B4-BE49-F238E27FC236}">
                <a16:creationId xmlns:a16="http://schemas.microsoft.com/office/drawing/2014/main" id="{86341216-936B-24D5-1C51-AEFEA6D44052}"/>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139016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5A5A-015F-BB6C-1EF8-E8BAB2A10657}"/>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3C71AE3A-2172-2816-E44C-D072E3E0CC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9" name="Object 6" hidden="1">
                        <a:extLst>
                          <a:ext uri="{FF2B5EF4-FFF2-40B4-BE49-F238E27FC236}">
                            <a16:creationId xmlns:a16="http://schemas.microsoft.com/office/drawing/2014/main" id="{3C71AE3A-2172-2816-E44C-D072E3E0CC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1. On-page tracker" hidden="1">
            <a:extLst>
              <a:ext uri="{FF2B5EF4-FFF2-40B4-BE49-F238E27FC236}">
                <a16:creationId xmlns:a16="http://schemas.microsoft.com/office/drawing/2014/main" id="{023C5C22-311A-3EA2-A0A9-6904FBD1B597}"/>
              </a:ext>
            </a:extLst>
          </p:cNvPr>
          <p:cNvSpPr>
            <a:spLocks noGrp="1"/>
          </p:cNvSpPr>
          <p:nvPr>
            <p:ph type="body" sz="quarter" idx="10"/>
            <p:custDataLst>
              <p:tags r:id="rId2"/>
            </p:custDataLst>
          </p:nvPr>
        </p:nvSpPr>
        <p:spPr/>
        <p:txBody>
          <a:bodyPr/>
          <a:lstStyle/>
          <a:p>
            <a:endParaRPr lang="en-GB"/>
          </a:p>
        </p:txBody>
      </p:sp>
      <p:sp>
        <p:nvSpPr>
          <p:cNvPr id="2" name="2. Slide Title">
            <a:extLst>
              <a:ext uri="{FF2B5EF4-FFF2-40B4-BE49-F238E27FC236}">
                <a16:creationId xmlns:a16="http://schemas.microsoft.com/office/drawing/2014/main" id="{57264EC7-567A-5CD4-F517-BDFCEE6BFEF9}"/>
              </a:ext>
            </a:extLst>
          </p:cNvPr>
          <p:cNvSpPr>
            <a:spLocks noGrp="1"/>
          </p:cNvSpPr>
          <p:nvPr>
            <p:ph type="title"/>
            <p:custDataLst>
              <p:tags r:id="rId3"/>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Controllable Load Resource Rules</a:t>
            </a:r>
          </a:p>
        </p:txBody>
      </p:sp>
      <p:sp>
        <p:nvSpPr>
          <p:cNvPr id="19" name="Rectangle 18">
            <a:extLst>
              <a:ext uri="{FF2B5EF4-FFF2-40B4-BE49-F238E27FC236}">
                <a16:creationId xmlns:a16="http://schemas.microsoft.com/office/drawing/2014/main" id="{885640C6-D7C0-9E2F-1BE6-65EFA0FE904D}"/>
              </a:ext>
            </a:extLst>
          </p:cNvPr>
          <p:cNvSpPr/>
          <p:nvPr/>
        </p:nvSpPr>
        <p:spPr>
          <a:xfrm>
            <a:off x="3923381" y="934758"/>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2892460-C815-FAF1-392E-94BC982FE1D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EBDE65F-E844-B36C-A387-772331E9B4E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D91EE13D-B81D-1E1F-FA47-35D689809641}"/>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EB3F276-3963-4D2B-FADC-DC4E264F76B5}"/>
              </a:ext>
            </a:extLst>
          </p:cNvPr>
          <p:cNvSpPr txBox="1">
            <a:spLocks/>
          </p:cNvSpPr>
          <p:nvPr/>
        </p:nvSpPr>
        <p:spPr>
          <a:xfrm>
            <a:off x="554737" y="1447653"/>
            <a:ext cx="3069242" cy="45012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 is an existing resource type in ERCOT Protocols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Similar to generators, CLRs can be dispatched down in real-time by ERCOT’s Security Constrained Economic Dispatch tool</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Some CLRs can be dispatched to zero load while others have a higher minimum load values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ILLEs registering loads as CLRs still want the transmission system to be planned to serve the full load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ERCOT and CLR entities need clearly defined rules to govern expectations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(expected late 2026 implementation) provides some but not all rules necessary for allowing specific consideration of CLRs in the Batch Study process</a:t>
            </a:r>
          </a:p>
        </p:txBody>
      </p:sp>
      <p:sp>
        <p:nvSpPr>
          <p:cNvPr id="29" name="TextBox 28">
            <a:extLst>
              <a:ext uri="{FF2B5EF4-FFF2-40B4-BE49-F238E27FC236}">
                <a16:creationId xmlns:a16="http://schemas.microsoft.com/office/drawing/2014/main" id="{227EA931-2092-5DF0-F60F-B694064537FA}"/>
              </a:ext>
            </a:extLst>
          </p:cNvPr>
          <p:cNvSpPr txBox="1">
            <a:spLocks/>
          </p:cNvSpPr>
          <p:nvPr/>
        </p:nvSpPr>
        <p:spPr>
          <a:xfrm>
            <a:off x="4110527" y="1447653"/>
            <a:ext cx="7526737" cy="336245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400" b="1" i="0" u="none" strike="noStrike" kern="1200" cap="none" spc="0" normalizeH="0" baseline="0" noProof="0">
                <a:ln>
                  <a:noFill/>
                </a:ln>
                <a:solidFill>
                  <a:srgbClr val="000000"/>
                </a:solidFill>
                <a:effectLst/>
                <a:uLnTx/>
                <a:uFillTx/>
                <a:latin typeface="Arial"/>
                <a:ea typeface="+mn-ea"/>
                <a:cs typeface="+mn-cs"/>
              </a:rPr>
              <a:t>Additional CLR Rules Needed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Offer mitigation or similar concept to ensure high CLR offers don’t result in constraint violations in SCED optimization (SCED Step2)</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Binding commitment and exit conditions so CLRs remain as CLRs until necessary transmission upgrades are complete </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does not support CLR composed of </a:t>
            </a:r>
            <a:r>
              <a:rPr kumimoji="0" lang="en-US" sz="1400" b="0" i="0" u="none" strike="noStrike" kern="1200" cap="none" spc="0" normalizeH="0" baseline="0" noProof="0" err="1">
                <a:ln>
                  <a:noFill/>
                </a:ln>
                <a:solidFill>
                  <a:srgbClr val="000000"/>
                </a:solidFill>
                <a:effectLst/>
                <a:uLnTx/>
                <a:uFillTx/>
                <a:latin typeface="Arial"/>
                <a:ea typeface="+mn-ea"/>
                <a:cs typeface="+mn-cs"/>
              </a:rPr>
              <a:t>Load+Gen</a:t>
            </a:r>
            <a:r>
              <a:rPr kumimoji="0" lang="en-US" sz="1400" b="0" i="0" u="none" strike="noStrike" kern="1200" cap="none" spc="0" normalizeH="0" baseline="0" noProof="0">
                <a:ln>
                  <a:noFill/>
                </a:ln>
                <a:solidFill>
                  <a:srgbClr val="000000"/>
                </a:solidFill>
                <a:effectLst/>
                <a:uLnTx/>
                <a:uFillTx/>
                <a:latin typeface="Arial"/>
                <a:ea typeface="+mn-ea"/>
                <a:cs typeface="+mn-cs"/>
              </a:rPr>
              <a:t>/Battery</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Batch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An ILLE’s designation of intent to register as CLR will be binding for the Batch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 CLR will be allocated its full load request but may be required to have a minimum load amount assigned in the Batch Study process</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Other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CLRs will be modeled at their full requested load in transmission planning studies and the FAC-002 stability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All TSP studies must consider the full load</a:t>
            </a:r>
            <a:endParaRPr kumimoji="0" lang="en-GB"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79887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435A401-3902-F6A4-6D51-BC3BED923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9435A401-3902-F6A4-6D51-BC3BED9237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 Placeholder 16" hidden="1">
            <a:extLst>
              <a:ext uri="{FF2B5EF4-FFF2-40B4-BE49-F238E27FC236}">
                <a16:creationId xmlns:a16="http://schemas.microsoft.com/office/drawing/2014/main" id="{4C2E22AF-F4C3-08FF-3FA4-89B48AAA799E}"/>
              </a:ext>
            </a:extLst>
          </p:cNvPr>
          <p:cNvSpPr>
            <a:spLocks noGrp="1"/>
          </p:cNvSpPr>
          <p:nvPr>
            <p:ph type="body" sz="quarter" idx="10"/>
          </p:nvPr>
        </p:nvSpPr>
        <p:spPr/>
        <p:txBody>
          <a:bodyPr/>
          <a:lstStyle/>
          <a:p>
            <a:endParaRPr lang="en-GB"/>
          </a:p>
        </p:txBody>
      </p:sp>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Existing Generation Rules</a:t>
            </a:r>
          </a:p>
        </p:txBody>
      </p:sp>
      <p:sp>
        <p:nvSpPr>
          <p:cNvPr id="20" name="Rectangle 19">
            <a:extLst>
              <a:ext uri="{FF2B5EF4-FFF2-40B4-BE49-F238E27FC236}">
                <a16:creationId xmlns:a16="http://schemas.microsoft.com/office/drawing/2014/main" id="{A83B88AB-EC80-6B11-285D-4D685022DBC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AE0939-DF32-4E61-A4C0-FF88815D84F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5D6DBAD4-8893-076F-DCCE-9363DA3DD8C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Co-Location with existing generation</a:t>
            </a:r>
          </a:p>
        </p:txBody>
      </p:sp>
      <p:cxnSp>
        <p:nvCxnSpPr>
          <p:cNvPr id="23" name="Straight Connector 22">
            <a:extLst>
              <a:ext uri="{FF2B5EF4-FFF2-40B4-BE49-F238E27FC236}">
                <a16:creationId xmlns:a16="http://schemas.microsoft.com/office/drawing/2014/main" id="{2E4CDEEB-B09B-4C3A-162C-46CC57178E5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C54AEA3-1006-5295-82BB-80518FD6479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EDDF56A-4E0B-E3C1-0DFE-506BB3F534F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9B506B3-F89F-9A4D-85F4-3152E35ED5A2}"/>
              </a:ext>
            </a:extLst>
          </p:cNvPr>
          <p:cNvSpPr txBox="1">
            <a:spLocks/>
          </p:cNvSpPr>
          <p:nvPr/>
        </p:nvSpPr>
        <p:spPr>
          <a:xfrm>
            <a:off x="554737" y="1447653"/>
            <a:ext cx="3069242"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Senate Bill 6 rules may apply for generators existing before September 1, 2025</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The transmission system has been planned assuming the existing generation supports the system</a:t>
            </a:r>
          </a:p>
        </p:txBody>
      </p:sp>
      <p:sp>
        <p:nvSpPr>
          <p:cNvPr id="27" name="TextBox 26">
            <a:extLst>
              <a:ext uri="{FF2B5EF4-FFF2-40B4-BE49-F238E27FC236}">
                <a16:creationId xmlns:a16="http://schemas.microsoft.com/office/drawing/2014/main" id="{B51F3977-290D-1D23-FF12-031C22AAD2DE}"/>
              </a:ext>
            </a:extLst>
          </p:cNvPr>
          <p:cNvSpPr txBox="1">
            <a:spLocks/>
          </p:cNvSpPr>
          <p:nvPr/>
        </p:nvSpPr>
        <p:spPr>
          <a:xfrm>
            <a:off x="4110527" y="1447653"/>
            <a:ext cx="7526737"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No specific rules aside from existing requirements in the Protocols (such as an updated Reactive Power study)</a:t>
            </a:r>
          </a:p>
        </p:txBody>
      </p:sp>
    </p:spTree>
    <p:extLst>
      <p:ext uri="{BB962C8B-B14F-4D97-AF65-F5344CB8AC3E}">
        <p14:creationId xmlns:p14="http://schemas.microsoft.com/office/powerpoint/2010/main" val="3857893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1FDFF4-321E-728B-8012-CF8851DB8B7F}"/>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C984E79F-A8A0-616D-0D0F-806A34DC35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4" name="think-cell data - do not delete" hidden="1">
                        <a:extLst>
                          <a:ext uri="{FF2B5EF4-FFF2-40B4-BE49-F238E27FC236}">
                            <a16:creationId xmlns:a16="http://schemas.microsoft.com/office/drawing/2014/main" id="{C984E79F-A8A0-616D-0D0F-806A34DC35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C4F6FB0-2F29-8ECC-013C-3C6D7B78A82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7C9B66D4-F7F3-8E42-1DA3-D5EA0A8380D3}"/>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B7A0BCF-A72F-1CD4-D506-9B73F5F8132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Examples</a:t>
            </a:r>
          </a:p>
        </p:txBody>
      </p:sp>
      <p:cxnSp>
        <p:nvCxnSpPr>
          <p:cNvPr id="7" name="Straight Connector 6">
            <a:extLst>
              <a:ext uri="{FF2B5EF4-FFF2-40B4-BE49-F238E27FC236}">
                <a16:creationId xmlns:a16="http://schemas.microsoft.com/office/drawing/2014/main" id="{F1D84392-5E2B-9408-6C96-9069CF5B99B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057226-673D-F51A-7910-AC1544AB339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2D3338"/>
              </a:solidFill>
              <a:effectLst/>
              <a:uLnTx/>
              <a:uFillTx/>
              <a:latin typeface="Arial"/>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FF03448F-0254-6AAC-0FA2-4A1844B6A38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0D2F6B-E74A-D2E1-1C39-CF24843DBE88}"/>
              </a:ext>
            </a:extLst>
          </p:cNvPr>
          <p:cNvSpPr txBox="1">
            <a:spLocks/>
          </p:cNvSpPr>
          <p:nvPr/>
        </p:nvSpPr>
        <p:spPr>
          <a:xfrm>
            <a:off x="554737" y="1447653"/>
            <a:ext cx="3069242" cy="30931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New co-located generators can reduce the need for the transmission system to support a new Large Load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There are multiple scenarios regarding how the co-located generation resource and Large Load interact with the transmission system, each requiring different rules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In some scenarios, new rules are needed to link generation interconnection requests to LLI requests</a:t>
            </a:r>
          </a:p>
        </p:txBody>
      </p:sp>
      <p:sp>
        <p:nvSpPr>
          <p:cNvPr id="20" name="Text Placeholder 19" hidden="1">
            <a:extLst>
              <a:ext uri="{FF2B5EF4-FFF2-40B4-BE49-F238E27FC236}">
                <a16:creationId xmlns:a16="http://schemas.microsoft.com/office/drawing/2014/main" id="{FCC095E0-549D-7D0C-CF6F-A7A93DBAD265}"/>
              </a:ext>
            </a:extLst>
          </p:cNvPr>
          <p:cNvSpPr>
            <a:spLocks noGrp="1"/>
          </p:cNvSpPr>
          <p:nvPr>
            <p:ph type="body" sz="quarter" idx="10"/>
          </p:nvPr>
        </p:nvSpPr>
        <p:spPr/>
        <p:txBody>
          <a:bodyPr/>
          <a:lstStyle/>
          <a:p>
            <a:endParaRPr lang="de-DE"/>
          </a:p>
        </p:txBody>
      </p:sp>
      <p:sp>
        <p:nvSpPr>
          <p:cNvPr id="18" name="Title 17">
            <a:extLst>
              <a:ext uri="{FF2B5EF4-FFF2-40B4-BE49-F238E27FC236}">
                <a16:creationId xmlns:a16="http://schemas.microsoft.com/office/drawing/2014/main" id="{011C4622-8365-3EB0-8C01-5D60E130293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New Generation Rules</a:t>
            </a:r>
            <a:endParaRPr lang="de-DE"/>
          </a:p>
        </p:txBody>
      </p:sp>
      <p:sp>
        <p:nvSpPr>
          <p:cNvPr id="24" name="TextBox 23">
            <a:extLst>
              <a:ext uri="{FF2B5EF4-FFF2-40B4-BE49-F238E27FC236}">
                <a16:creationId xmlns:a16="http://schemas.microsoft.com/office/drawing/2014/main" id="{2A2D61DA-C9DE-2889-3D33-AA069207B3CB}"/>
              </a:ext>
            </a:extLst>
          </p:cNvPr>
          <p:cNvSpPr txBox="1">
            <a:spLocks/>
          </p:cNvSpPr>
          <p:nvPr/>
        </p:nvSpPr>
        <p:spPr>
          <a:xfrm>
            <a:off x="4110527" y="1447653"/>
            <a:ext cx="7526737" cy="45550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1: Large Load does not consume from the grid – only from the co-located generation</a:t>
            </a:r>
            <a:endParaRPr kumimoji="0" lang="en-US" sz="1400" b="0" i="0" u="none" strike="noStrike" kern="1200" cap="none" spc="0" normalizeH="0" baseline="0" noProof="0">
              <a:ln>
                <a:noFill/>
              </a:ln>
              <a:solidFill>
                <a:srgbClr val="2D3338"/>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its full load request</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Large Load will never consume from the grid, even momentarily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de-DE" sz="1400" b="1" i="0" u="none" strike="noStrike" kern="1200" cap="none" spc="0" normalizeH="0" baseline="0" noProof="0">
                <a:ln>
                  <a:noFill/>
                </a:ln>
                <a:solidFill>
                  <a:srgbClr val="2D3338"/>
                </a:solidFill>
                <a:effectLst/>
                <a:uLnTx/>
                <a:uFillTx/>
                <a:latin typeface="Arial"/>
                <a:ea typeface="+mn-ea"/>
                <a:cs typeface="+mn-cs"/>
              </a:rPr>
              <a:t>Scenario 2: Scenario 1 temporarily until transmission upgrades are complete</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All Scenario 1 rules apply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 separate study is needed to determine the required transmission upgrades and rules needed to exit no-transmission-system-load status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3: Large Load has co-located dispatchable generation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their full load request except in the G-1+N-1 analysis</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4: Large Load has co-located intermittent generation and/or energy storage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de-DE" sz="1400" b="0" i="0" u="none" strike="noStrike" kern="1200" cap="none" spc="0" normalizeH="0" baseline="0" noProof="0">
                <a:ln>
                  <a:noFill/>
                </a:ln>
                <a:solidFill>
                  <a:srgbClr val="2D3338"/>
                </a:solidFill>
                <a:effectLst/>
                <a:uLnTx/>
                <a:uFillTx/>
                <a:latin typeface="Arial"/>
                <a:ea typeface="+mn-ea"/>
                <a:cs typeface="+mn-cs"/>
              </a:rPr>
              <a:t>No specific rules</a:t>
            </a:r>
          </a:p>
          <a:p>
            <a:pPr marL="0" marR="0" lvl="1" indent="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None/>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Not enough time in Batch Zero development for numerous scenarios; looking for feedback on priority and feasibility of scenario options (will also discuss as part of post-meeting survey).</a:t>
            </a:r>
            <a:endParaRPr kumimoji="0" lang="de-DE" sz="1400" b="0" i="0" u="none" strike="noStrike" kern="1200" cap="none" spc="0" normalizeH="0" baseline="0" noProof="0">
              <a:ln>
                <a:noFill/>
              </a:ln>
              <a:solidFill>
                <a:srgbClr val="2D3338"/>
              </a:solidFill>
              <a:effectLst/>
              <a:uLnTx/>
              <a:uFillTx/>
              <a:latin typeface="Arial"/>
              <a:ea typeface="+mn-ea"/>
              <a:cs typeface="+mn-cs"/>
            </a:endParaRPr>
          </a:p>
        </p:txBody>
      </p:sp>
    </p:spTree>
    <p:extLst>
      <p:ext uri="{BB962C8B-B14F-4D97-AF65-F5344CB8AC3E}">
        <p14:creationId xmlns:p14="http://schemas.microsoft.com/office/powerpoint/2010/main" val="213674385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27770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F90903-7A57-7019-6BCA-CE1B35F6F782}"/>
              </a:ext>
            </a:extLst>
          </p:cNvPr>
          <p:cNvSpPr>
            <a:spLocks noGrp="1"/>
          </p:cNvSpPr>
          <p:nvPr>
            <p:ph type="title"/>
            <p:custDataLst>
              <p:tags r:id="rId2"/>
            </p:custDataLst>
          </p:nvPr>
        </p:nvSpPr>
        <p:spPr>
          <a:xfrm>
            <a:off x="554736" y="203034"/>
            <a:ext cx="11082528" cy="384721"/>
          </a:xfrm>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259175"/>
            <a:ext cx="10781660" cy="433965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a:t>March 17 ERCOT comments filed: </a:t>
            </a:r>
            <a:r>
              <a:rPr lang="en-US"/>
              <a:t>ERCOT submitted follow-up </a:t>
            </a:r>
            <a:r>
              <a:rPr lang="en-US">
                <a:hlinkClick r:id="rId6"/>
              </a:rPr>
              <a:t>comments on PGRR145</a:t>
            </a:r>
            <a:r>
              <a:rPr lang="en-US"/>
              <a:t> (March 17) in response to stakeholder feedback on the March 4 draft, introducing targeted refinements (e.g., safe harbor for legacy LLIS, revised deadlines, alignment with PUCT PFP)</a:t>
            </a:r>
            <a:endParaRPr lang="en-US" b="1"/>
          </a:p>
          <a:p>
            <a:pPr marL="285750" indent="-285750">
              <a:spcBef>
                <a:spcPts val="300"/>
              </a:spcBef>
              <a:spcAft>
                <a:spcPts val="300"/>
              </a:spcAft>
              <a:buFont typeface="Arial" panose="020B0604020202020204" pitchFamily="34" charset="0"/>
              <a:buChar char="•"/>
            </a:pPr>
            <a:endParaRPr lang="en-US" b="1"/>
          </a:p>
          <a:p>
            <a:pPr marL="285750" indent="-285750">
              <a:spcBef>
                <a:spcPts val="300"/>
              </a:spcBef>
              <a:spcAft>
                <a:spcPts val="300"/>
              </a:spcAft>
              <a:buFont typeface="Arial" panose="020B0604020202020204" pitchFamily="34" charset="0"/>
              <a:buChar char="•"/>
            </a:pPr>
            <a:r>
              <a:rPr lang="en-US" b="1"/>
              <a:t>March 4 filings completed for Batch Zero: </a:t>
            </a:r>
            <a:r>
              <a:rPr lang="en-US"/>
              <a:t>ERCOT filed the Batch Zero </a:t>
            </a:r>
            <a:r>
              <a:rPr lang="en-US">
                <a:hlinkClick r:id="rId7"/>
              </a:rPr>
              <a:t>PGRR145</a:t>
            </a:r>
            <a:r>
              <a:rPr lang="en-US"/>
              <a:t> and related </a:t>
            </a:r>
            <a:r>
              <a:rPr lang="en-US">
                <a:hlinkClick r:id="rId8"/>
              </a:rPr>
              <a:t>NPRR1325</a:t>
            </a:r>
            <a:r>
              <a:rPr lang="en-US"/>
              <a:t> on March 4, initiating the formal governance process and aligning with the May PRS/ROS/TAC sequence and June 1 Board target reflected in the critical path timeline</a:t>
            </a: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b="1"/>
              <a:t>Additional filings on target (CLR and BYOG): </a:t>
            </a:r>
            <a:r>
              <a:rPr lang="en-US"/>
              <a:t>ERCOT is advancing targeted revision requests to clarify CLR and BYOG treatment and is currently targeting an April filing (</a:t>
            </a:r>
            <a:r>
              <a:rPr lang="en-US" i="1"/>
              <a:t>TBD</a:t>
            </a:r>
            <a:r>
              <a:rPr lang="en-US"/>
              <a:t>)</a:t>
            </a:r>
            <a:endParaRPr lang="en-US">
              <a:cs typeface="Arial"/>
            </a:endParaRPr>
          </a:p>
          <a:p>
            <a:pPr>
              <a:spcBef>
                <a:spcPts val="300"/>
              </a:spcBef>
              <a:spcAft>
                <a:spcPts val="300"/>
              </a:spcAft>
            </a:pPr>
            <a:endParaRPr lang="en-US" b="1"/>
          </a:p>
          <a:p>
            <a:pPr marL="285750" indent="-285750">
              <a:spcBef>
                <a:spcPts val="300"/>
              </a:spcBef>
              <a:spcAft>
                <a:spcPts val="300"/>
              </a:spcAft>
              <a:buFont typeface="Arial" panose="020B0604020202020204" pitchFamily="34" charset="0"/>
              <a:buChar char="•"/>
            </a:pPr>
            <a:r>
              <a:rPr lang="en-US" b="1"/>
              <a:t>Long-term Batch Process revisions:</a:t>
            </a:r>
            <a:r>
              <a:rPr lang="en-US"/>
              <a:t> development of the enduring batch framework is out of scope for the current filing. ERCOT will incorporate lessons learned from Batch Zero to inform future revision requests and the design of a durable, repeatable batch study process</a:t>
            </a:r>
            <a:endParaRPr lang="en-US">
              <a:cs typeface="Arial"/>
            </a:endParaRPr>
          </a:p>
        </p:txBody>
      </p:sp>
    </p:spTree>
    <p:extLst>
      <p:ext uri="{BB962C8B-B14F-4D97-AF65-F5344CB8AC3E}">
        <p14:creationId xmlns:p14="http://schemas.microsoft.com/office/powerpoint/2010/main" val="240439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8ECD4-D338-8AEB-CD6C-628E7EA1052B}"/>
            </a:ext>
          </a:extLst>
        </p:cNvPr>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806AF00F-6AAA-F7C9-8E80-D487744887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Object 2" hidden="1">
                        <a:extLst>
                          <a:ext uri="{FF2B5EF4-FFF2-40B4-BE49-F238E27FC236}">
                            <a16:creationId xmlns:a16="http://schemas.microsoft.com/office/drawing/2014/main" id="{806AF00F-6AAA-F7C9-8E80-D487744887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2819AC8-DE5D-AC36-41B5-4F9100CAEF1B}"/>
              </a:ext>
            </a:extLst>
          </p:cNvPr>
          <p:cNvSpPr>
            <a:spLocks noGrp="1"/>
          </p:cNvSpPr>
          <p:nvPr>
            <p:ph type="title"/>
            <p:custDataLst>
              <p:tags r:id="rId2"/>
            </p:custDataLst>
          </p:nvPr>
        </p:nvSpPr>
        <p:spPr>
          <a:xfrm>
            <a:off x="554736" y="203034"/>
            <a:ext cx="11082528" cy="384721"/>
          </a:xfrm>
        </p:spPr>
        <p:txBody>
          <a:bodyPr vert="horz">
            <a:spAutoFit/>
          </a:bodyPr>
          <a:lstStyle/>
          <a:p>
            <a:r>
              <a:rPr lang="en-US">
                <a:cs typeface="Arial"/>
              </a:rPr>
              <a:t>Corrections to ERCOT's March 17 Comments</a:t>
            </a:r>
          </a:p>
        </p:txBody>
      </p:sp>
      <p:sp>
        <p:nvSpPr>
          <p:cNvPr id="47" name="5. Source">
            <a:extLst>
              <a:ext uri="{FF2B5EF4-FFF2-40B4-BE49-F238E27FC236}">
                <a16:creationId xmlns:a16="http://schemas.microsoft.com/office/drawing/2014/main" id="{9C0B1D73-8B3E-E64C-D158-74263FBE1A3C}"/>
              </a:ext>
            </a:extLst>
          </p:cNvPr>
          <p:cNvSpPr txBox="1"/>
          <p:nvPr>
            <p:custDataLst>
              <p:tags r:id="rId3"/>
            </p:custDataLst>
          </p:nvPr>
        </p:nvSpPr>
        <p:spPr>
          <a:xfrm>
            <a:off x="2125590"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a:t>
            </a:r>
          </a:p>
        </p:txBody>
      </p:sp>
      <p:sp>
        <p:nvSpPr>
          <p:cNvPr id="4" name="TextBox 3">
            <a:extLst>
              <a:ext uri="{FF2B5EF4-FFF2-40B4-BE49-F238E27FC236}">
                <a16:creationId xmlns:a16="http://schemas.microsoft.com/office/drawing/2014/main" id="{23BB88EA-9EBA-D051-DF48-05B24DCA59EA}"/>
              </a:ext>
            </a:extLst>
          </p:cNvPr>
          <p:cNvSpPr txBox="1"/>
          <p:nvPr/>
        </p:nvSpPr>
        <p:spPr>
          <a:xfrm>
            <a:off x="583025" y="1259175"/>
            <a:ext cx="10781660" cy="515525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b="1">
                <a:cs typeface="Arial"/>
              </a:rPr>
              <a:t>ERCOT has identified minor corrections that are needed in the following sections. These will be addressed in future comments.</a:t>
            </a:r>
          </a:p>
          <a:p>
            <a:pPr marL="285750" indent="-285750">
              <a:spcBef>
                <a:spcPts val="300"/>
              </a:spcBef>
              <a:spcAft>
                <a:spcPts val="300"/>
              </a:spcAft>
              <a:buFont typeface="Arial" panose="020B0604020202020204" pitchFamily="34" charset="0"/>
              <a:buChar char="•"/>
            </a:pPr>
            <a:r>
              <a:rPr lang="en-US" b="1">
                <a:cs typeface="Arial"/>
              </a:rPr>
              <a:t>Section 9.2.1.2(1)(b)(ii)(A) – </a:t>
            </a:r>
            <a:r>
              <a:rPr lang="en-US">
                <a:cs typeface="Arial"/>
              </a:rPr>
              <a:t>Reference should refer to paragraphs (4), (4)(d), and (4)(e)</a:t>
            </a:r>
          </a:p>
          <a:p>
            <a:pPr marL="285750" indent="-285750">
              <a:spcBef>
                <a:spcPts val="300"/>
              </a:spcBef>
              <a:spcAft>
                <a:spcPts val="300"/>
              </a:spcAft>
              <a:buFont typeface="Arial" panose="020B0604020202020204" pitchFamily="34" charset="0"/>
              <a:buChar char="•"/>
            </a:pPr>
            <a:r>
              <a:rPr lang="en-US" b="1">
                <a:cs typeface="Arial"/>
              </a:rPr>
              <a:t>Section 9.2.1.3(2) – </a:t>
            </a:r>
            <a:r>
              <a:rPr lang="en-US">
                <a:cs typeface="Arial"/>
              </a:rPr>
              <a:t>Add "in" between "described" and "Sections 9.2.1.1“</a:t>
            </a:r>
          </a:p>
          <a:p>
            <a:pPr marL="285750" indent="-285750">
              <a:spcBef>
                <a:spcPts val="300"/>
              </a:spcBef>
              <a:spcAft>
                <a:spcPts val="300"/>
              </a:spcAft>
              <a:buFont typeface="Arial" panose="020B0604020202020204" pitchFamily="34" charset="0"/>
              <a:buChar char="•"/>
            </a:pPr>
            <a:r>
              <a:rPr lang="en-US" b="1">
                <a:cs typeface="Arial"/>
              </a:rPr>
              <a:t>Section 9.2.3(2) – </a:t>
            </a:r>
            <a:r>
              <a:rPr lang="en-US">
                <a:cs typeface="Arial"/>
              </a:rPr>
              <a:t>Replace "Interconnecting DSP" with "Interconnecting DSP“</a:t>
            </a:r>
          </a:p>
          <a:p>
            <a:pPr marL="285750" indent="-285750">
              <a:spcBef>
                <a:spcPts val="300"/>
              </a:spcBef>
              <a:spcAft>
                <a:spcPts val="300"/>
              </a:spcAft>
              <a:buFont typeface="Arial" panose="020B0604020202020204" pitchFamily="34" charset="0"/>
              <a:buChar char="•"/>
            </a:pPr>
            <a:r>
              <a:rPr lang="en-US" b="1">
                <a:cs typeface="Arial"/>
              </a:rPr>
              <a:t>Section 9.3.1(2)(b) – </a:t>
            </a:r>
            <a:r>
              <a:rPr lang="en-US">
                <a:cs typeface="Arial"/>
              </a:rPr>
              <a:t>Add "on" between "Interconnecting TSP" and "or“</a:t>
            </a:r>
          </a:p>
          <a:p>
            <a:pPr marL="285750" indent="-285750">
              <a:spcBef>
                <a:spcPts val="300"/>
              </a:spcBef>
              <a:spcAft>
                <a:spcPts val="300"/>
              </a:spcAft>
              <a:buFont typeface="Arial" panose="020B0604020202020204" pitchFamily="34" charset="0"/>
              <a:buChar char="•"/>
            </a:pPr>
            <a:r>
              <a:rPr lang="en-US" b="1">
                <a:cs typeface="Arial"/>
              </a:rPr>
              <a:t>Section 9.3.2(1) – </a:t>
            </a:r>
            <a:r>
              <a:rPr lang="en-US">
                <a:cs typeface="Arial"/>
              </a:rPr>
              <a:t>Update reference from Section 9.2.1.1 to 9.2.1.2</a:t>
            </a:r>
          </a:p>
          <a:p>
            <a:pPr marL="285750" indent="-285750">
              <a:spcBef>
                <a:spcPts val="300"/>
              </a:spcBef>
              <a:spcAft>
                <a:spcPts val="300"/>
              </a:spcAft>
              <a:buFont typeface="Arial" panose="020B0604020202020204" pitchFamily="34" charset="0"/>
              <a:buChar char="•"/>
            </a:pPr>
            <a:r>
              <a:rPr lang="en-US" b="1">
                <a:cs typeface="Arial"/>
              </a:rPr>
              <a:t>Section 9.7.1(1) – </a:t>
            </a:r>
            <a:r>
              <a:rPr lang="en-US">
                <a:cs typeface="Arial"/>
              </a:rPr>
              <a:t>Add "an" between "execute" and "intermediate“</a:t>
            </a:r>
          </a:p>
          <a:p>
            <a:pPr marL="285750" indent="-285750">
              <a:spcBef>
                <a:spcPts val="300"/>
              </a:spcBef>
              <a:spcAft>
                <a:spcPts val="300"/>
              </a:spcAft>
              <a:buFont typeface="Arial" panose="020B0604020202020204" pitchFamily="34" charset="0"/>
              <a:buChar char="•"/>
            </a:pPr>
            <a:r>
              <a:rPr lang="en-US" b="1">
                <a:cs typeface="Arial"/>
              </a:rPr>
              <a:t>Section 9.7.1(1)(j)(ii)(C) – </a:t>
            </a:r>
            <a:r>
              <a:rPr lang="en-US">
                <a:cs typeface="Arial"/>
              </a:rPr>
              <a:t>Replace "Power" with "Poor"</a:t>
            </a:r>
          </a:p>
          <a:p>
            <a:pPr marL="285750" indent="-285750">
              <a:spcBef>
                <a:spcPts val="300"/>
              </a:spcBef>
              <a:spcAft>
                <a:spcPts val="300"/>
              </a:spcAft>
              <a:buFont typeface="Arial" panose="020B0604020202020204" pitchFamily="34" charset="0"/>
              <a:buChar char="•"/>
            </a:pPr>
            <a:r>
              <a:rPr lang="en-US" b="1">
                <a:cs typeface="Arial"/>
              </a:rPr>
              <a:t>Section 9.7.2(1)(h) – </a:t>
            </a:r>
            <a:r>
              <a:rPr lang="en-US">
                <a:cs typeface="Arial"/>
              </a:rPr>
              <a:t>Correct numbering error, should be (iii) and (iv)</a:t>
            </a:r>
          </a:p>
          <a:p>
            <a:pPr marL="285750" indent="-285750">
              <a:spcBef>
                <a:spcPts val="300"/>
              </a:spcBef>
              <a:spcAft>
                <a:spcPts val="300"/>
              </a:spcAft>
              <a:buFont typeface="Arial" panose="020B0604020202020204" pitchFamily="34" charset="0"/>
              <a:buChar char="•"/>
            </a:pPr>
            <a:r>
              <a:rPr lang="en-US" b="1">
                <a:cs typeface="Arial"/>
              </a:rPr>
              <a:t>Section 9.8.1(2) – </a:t>
            </a:r>
            <a:r>
              <a:rPr lang="en-US">
                <a:cs typeface="Arial"/>
              </a:rPr>
              <a:t>Replace reference to Section 9.3 with Section 9.8</a:t>
            </a:r>
          </a:p>
          <a:p>
            <a:pPr marL="285750" indent="-285750">
              <a:spcBef>
                <a:spcPts val="300"/>
              </a:spcBef>
              <a:spcAft>
                <a:spcPts val="300"/>
              </a:spcAft>
              <a:buFont typeface="Arial" panose="020B0604020202020204" pitchFamily="34" charset="0"/>
              <a:buChar char="•"/>
            </a:pPr>
            <a:r>
              <a:rPr lang="en-US" b="1">
                <a:cs typeface="Arial"/>
              </a:rPr>
              <a:t>Section 9.8.4.1 – </a:t>
            </a:r>
            <a:r>
              <a:rPr lang="en-US">
                <a:cs typeface="Arial"/>
              </a:rPr>
              <a:t>Update Section reference from paragraph (6) to paragraph (7)</a:t>
            </a:r>
          </a:p>
          <a:p>
            <a:pPr marL="285750" indent="-285750">
              <a:spcBef>
                <a:spcPts val="300"/>
              </a:spcBef>
              <a:spcAft>
                <a:spcPts val="300"/>
              </a:spcAft>
              <a:buFont typeface="Arial" panose="020B0604020202020204" pitchFamily="34" charset="0"/>
              <a:buChar char="•"/>
            </a:pPr>
            <a:r>
              <a:rPr lang="en-US" b="1">
                <a:cs typeface="Arial"/>
              </a:rPr>
              <a:t>Section 9.9(1) – </a:t>
            </a:r>
            <a:r>
              <a:rPr lang="en-US">
                <a:cs typeface="Arial"/>
              </a:rPr>
              <a:t>Replace "Customer" with "Entity“</a:t>
            </a:r>
          </a:p>
          <a:p>
            <a:pPr marL="285750" indent="-285750">
              <a:spcBef>
                <a:spcPts val="300"/>
              </a:spcBef>
              <a:spcAft>
                <a:spcPts val="300"/>
              </a:spcAft>
              <a:buFont typeface="Arial" panose="020B0604020202020204" pitchFamily="34" charset="0"/>
              <a:buChar char="•"/>
            </a:pPr>
            <a:r>
              <a:rPr lang="en-US" b="1">
                <a:cs typeface="Arial"/>
              </a:rPr>
              <a:t>Corrections to cross references to section titles throughout</a:t>
            </a:r>
          </a:p>
          <a:p>
            <a:pPr marL="285750" indent="-285750">
              <a:spcBef>
                <a:spcPts val="300"/>
              </a:spcBef>
              <a:spcAft>
                <a:spcPts val="300"/>
              </a:spcAft>
              <a:buFont typeface="Arial" panose="020B0604020202020204" pitchFamily="34" charset="0"/>
              <a:buChar char="•"/>
            </a:pPr>
            <a:endParaRPr lang="en-US" b="1">
              <a:cs typeface="Arial"/>
            </a:endParaRPr>
          </a:p>
        </p:txBody>
      </p:sp>
    </p:spTree>
    <p:extLst>
      <p:ext uri="{BB962C8B-B14F-4D97-AF65-F5344CB8AC3E}">
        <p14:creationId xmlns:p14="http://schemas.microsoft.com/office/powerpoint/2010/main" val="70367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579E-3D29-A11D-FBC1-25590896D437}"/>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8E85AFF-47E3-4AD6-EFE1-4AB8356DC9D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8E85AFF-47E3-4AD6-EFE1-4AB8356DC9D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47190C8-2BA3-837E-F762-34AA86C5E14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A0D3661C-5859-2E74-B676-80ACC7CC57A5}"/>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26" name="Text Placeholder 2">
            <a:extLst>
              <a:ext uri="{FF2B5EF4-FFF2-40B4-BE49-F238E27FC236}">
                <a16:creationId xmlns:a16="http://schemas.microsoft.com/office/drawing/2014/main" id="{282A1388-B27A-D695-C2F8-9F878AA66D42}"/>
              </a:ext>
            </a:extLst>
          </p:cNvPr>
          <p:cNvSpPr>
            <a:spLocks noGrp="1"/>
          </p:cNvSpPr>
          <p:nvPr>
            <p:custDataLst>
              <p:tags r:id="rId4"/>
            </p:custDataLst>
          </p:nvPr>
        </p:nvSpPr>
        <p:spPr bwMode="auto">
          <a:xfrm>
            <a:off x="4052888" y="1798638"/>
            <a:ext cx="7594600" cy="639763"/>
          </a:xfrm>
          <a:prstGeom prst="rect">
            <a:avLst/>
          </a:prstGeom>
          <a:solidFill>
            <a:schemeClr val="accent1"/>
          </a:solidFill>
          <a:ln>
            <a:noFill/>
          </a:ln>
          <a:effec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Batch Zero Deep-Dive</a:t>
            </a:r>
            <a:endParaRPr lang="en-US">
              <a:solidFill>
                <a:schemeClr val="tx2"/>
              </a:solidFill>
            </a:endParaRPr>
          </a:p>
        </p:txBody>
      </p:sp>
      <p:sp>
        <p:nvSpPr>
          <p:cNvPr id="12" name="Text Placeholder 2">
            <a:hlinkClick r:id="" action="ppaction://noaction"/>
            <a:extLst>
              <a:ext uri="{FF2B5EF4-FFF2-40B4-BE49-F238E27FC236}">
                <a16:creationId xmlns:a16="http://schemas.microsoft.com/office/drawing/2014/main" id="{CE6D0817-A4B9-3F35-B943-05B642CA5066}"/>
              </a:ext>
            </a:extLst>
          </p:cNvPr>
          <p:cNvSpPr>
            <a:spLocks noGrp="1"/>
          </p:cNvSpPr>
          <p:nvPr>
            <p:custDataLst>
              <p:tags r:id="rId5"/>
            </p:custDataLst>
          </p:nvPr>
        </p:nvSpPr>
        <p:spPr bwMode="auto">
          <a:xfrm>
            <a:off x="4052888" y="24384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3" name="Text Placeholder 2">
            <a:hlinkClick r:id="" action="ppaction://noaction"/>
            <a:extLst>
              <a:ext uri="{FF2B5EF4-FFF2-40B4-BE49-F238E27FC236}">
                <a16:creationId xmlns:a16="http://schemas.microsoft.com/office/drawing/2014/main" id="{D45FE6AE-AE9F-8935-47D7-E72432E2F841}"/>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5" name="Text Placeholder 2">
            <a:hlinkClick r:id="" action="ppaction://noaction"/>
            <a:extLst>
              <a:ext uri="{FF2B5EF4-FFF2-40B4-BE49-F238E27FC236}">
                <a16:creationId xmlns:a16="http://schemas.microsoft.com/office/drawing/2014/main" id="{583A5FE4-0A76-4B8F-1812-C1E4C1DEAADD}"/>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16" name="Text Placeholder 2">
            <a:hlinkClick r:id="" action="ppaction://noaction"/>
            <a:extLst>
              <a:ext uri="{FF2B5EF4-FFF2-40B4-BE49-F238E27FC236}">
                <a16:creationId xmlns:a16="http://schemas.microsoft.com/office/drawing/2014/main" id="{C67A4F4C-2327-C560-6077-E1C5465A89D2}"/>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Frequently Asked Questions</a:t>
            </a:r>
          </a:p>
        </p:txBody>
      </p:sp>
      <p:sp>
        <p:nvSpPr>
          <p:cNvPr id="17" name="Text Placeholder 2">
            <a:hlinkClick r:id="" action="ppaction://noaction"/>
            <a:extLst>
              <a:ext uri="{FF2B5EF4-FFF2-40B4-BE49-F238E27FC236}">
                <a16:creationId xmlns:a16="http://schemas.microsoft.com/office/drawing/2014/main" id="{CD9B6273-4797-8D1B-5CED-6E47F6583819}"/>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 – Other</a:t>
            </a:r>
          </a:p>
        </p:txBody>
      </p:sp>
      <p:sp>
        <p:nvSpPr>
          <p:cNvPr id="4" name="2. Slide Title">
            <a:extLst>
              <a:ext uri="{FF2B5EF4-FFF2-40B4-BE49-F238E27FC236}">
                <a16:creationId xmlns:a16="http://schemas.microsoft.com/office/drawing/2014/main" id="{55BADAB1-4D9A-18C5-358A-A42E92FD2716}"/>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3601943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wtveRZO4WJrdyzn3d6iKQ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YE9qmEVTK3U5dyPe3yFxO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lyESghAGPiQZs6oQQwUmIg"/>
</p:tagLst>
</file>

<file path=ppt/tags/tag10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07.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2Uq4d.GNMW3iUdHQZUnnX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wTzLRB2OeWUKOKviV3DHK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_dB17XfzIEaN98oi1ZUgG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azBg6UZ1e95wGeuq.ByIU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xXQvjfDoTHS0mg0.lJmU0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8VLoysiOx70pL2mlfZuzFA"/>
</p:tagLst>
</file>

<file path=ppt/tags/tag10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9.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3.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4.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7.xml><?xml version="1.0" encoding="utf-8"?>
<p:tagLst xmlns:a="http://schemas.openxmlformats.org/drawingml/2006/main" xmlns:r="http://schemas.openxmlformats.org/officeDocument/2006/relationships" xmlns:p="http://schemas.openxmlformats.org/presentationml/2006/main">
  <p:tag name="SHAPENAME" val="5. Source"/>
</p:tagLst>
</file>

<file path=ppt/tags/tag1028.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9.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4.xml><?xml version="1.0" encoding="utf-8"?>
<p:tagLst xmlns:a="http://schemas.openxmlformats.org/drawingml/2006/main" xmlns:r="http://schemas.openxmlformats.org/officeDocument/2006/relationships" xmlns:p="http://schemas.openxmlformats.org/presentationml/2006/main">
  <p:tag name="SHAPENAME" val="5. Source"/>
</p:tagLst>
</file>

<file path=ppt/tags/tag1035.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6.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7.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8.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39.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4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79TIOCfnOuSMCQYJD3EaH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LVg1S6ZGKjpuVSzRapmxv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FWG8r9DhUpL72nrkUCE_u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PunPllglBaB7kqghg9sNF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7ZmtzRQZssbwLz.4DAYOp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Xds9iz7zV5wtvSHje.aer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0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Grid"/>
</p:tagLst>
</file>

<file path=ppt/tags/tag1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4.xml><?xml version="1.0" encoding="utf-8"?>
<p:tagLst xmlns:a="http://schemas.openxmlformats.org/drawingml/2006/main" xmlns:r="http://schemas.openxmlformats.org/officeDocument/2006/relationships" xmlns:p="http://schemas.openxmlformats.org/presentationml/2006/main">
  <p:tag name="NAME" val="ACET"/>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SHAPENAME" val="Subtitle"/>
</p:tagLst>
</file>

<file path=ppt/tags/tag128.xml><?xml version="1.0" encoding="utf-8"?>
<p:tagLst xmlns:a="http://schemas.openxmlformats.org/drawingml/2006/main" xmlns:r="http://schemas.openxmlformats.org/officeDocument/2006/relationships" xmlns:p="http://schemas.openxmlformats.org/presentationml/2006/main">
  <p:tag name="SHAPENAME" val="Titl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SHAPENAME" val="Title"/>
</p:tagLst>
</file>

<file path=ppt/tags/tag2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9.xml><?xml version="1.0" encoding="utf-8"?>
<p:tagLst xmlns:a="http://schemas.openxmlformats.org/drawingml/2006/main" xmlns:r="http://schemas.openxmlformats.org/officeDocument/2006/relationships" xmlns:p="http://schemas.openxmlformats.org/presentationml/2006/main">
  <p:tag name="NAME" val="TrackerNumBlue"/>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NAME" val="TrackerNumBlue"/>
</p:tagLst>
</file>

<file path=ppt/tags/tag251.xml><?xml version="1.0" encoding="utf-8"?>
<p:tagLst xmlns:a="http://schemas.openxmlformats.org/drawingml/2006/main" xmlns:r="http://schemas.openxmlformats.org/officeDocument/2006/relationships" xmlns:p="http://schemas.openxmlformats.org/presentationml/2006/main">
  <p:tag name="NAME" val="TrackerNumBlue"/>
</p:tagLst>
</file>

<file path=ppt/tags/tag252.xml><?xml version="1.0" encoding="utf-8"?>
<p:tagLst xmlns:a="http://schemas.openxmlformats.org/drawingml/2006/main" xmlns:r="http://schemas.openxmlformats.org/officeDocument/2006/relationships" xmlns:p="http://schemas.openxmlformats.org/presentationml/2006/main">
  <p:tag name="NAME" val="TrackerNumBlue"/>
</p:tagLst>
</file>

<file path=ppt/tags/tag253.xml><?xml version="1.0" encoding="utf-8"?>
<p:tagLst xmlns:a="http://schemas.openxmlformats.org/drawingml/2006/main" xmlns:r="http://schemas.openxmlformats.org/officeDocument/2006/relationships" xmlns:p="http://schemas.openxmlformats.org/presentationml/2006/main">
  <p:tag name="NAME" val="TrackerNumBlue"/>
</p:tagLst>
</file>

<file path=ppt/tags/tag254.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6.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qQFTtutlVB7lW70WbZCzKA"/>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r3Rm9j2f1t0H9klTlJe6r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2egjwhsfYjolBxhcp08cx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ysKKwd.KAXQs11zp0rJ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taSu13zw9Zkd39Nf9lqnX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nWRzlSzl8BvTv0pOyieQLw"/>
</p:tagLst>
</file>

<file path=ppt/tags/tag2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8.xml><?xml version="1.0" encoding="utf-8"?>
<p:tagLst xmlns:a="http://schemas.openxmlformats.org/drawingml/2006/main" xmlns:r="http://schemas.openxmlformats.org/officeDocument/2006/relationships" xmlns:p="http://schemas.openxmlformats.org/presentationml/2006/main">
  <p:tag name="NAME" val="SingleBoatText"/>
</p:tagLst>
</file>

<file path=ppt/tags/tag269.xml><?xml version="1.0" encoding="utf-8"?>
<p:tagLst xmlns:a="http://schemas.openxmlformats.org/drawingml/2006/main" xmlns:r="http://schemas.openxmlformats.org/officeDocument/2006/relationships" xmlns:p="http://schemas.openxmlformats.org/presentationml/2006/main">
  <p:tag name="NAME" val="SingleBoatText"/>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NAME" val="SingleBoatText"/>
</p:tagLst>
</file>

<file path=ppt/tags/tag271.xml><?xml version="1.0" encoding="utf-8"?>
<p:tagLst xmlns:a="http://schemas.openxmlformats.org/drawingml/2006/main" xmlns:r="http://schemas.openxmlformats.org/officeDocument/2006/relationships" xmlns:p="http://schemas.openxmlformats.org/presentationml/2006/main">
  <p:tag name="NAME" val="SingleBoatText"/>
</p:tagLst>
</file>

<file path=ppt/tags/tag272.xml><?xml version="1.0" encoding="utf-8"?>
<p:tagLst xmlns:a="http://schemas.openxmlformats.org/drawingml/2006/main" xmlns:r="http://schemas.openxmlformats.org/officeDocument/2006/relationships" xmlns:p="http://schemas.openxmlformats.org/presentationml/2006/main">
  <p:tag name="NAME" val="SingleBoatText"/>
</p:tagLst>
</file>

<file path=ppt/tags/tag273.xml><?xml version="1.0" encoding="utf-8"?>
<p:tagLst xmlns:a="http://schemas.openxmlformats.org/drawingml/2006/main" xmlns:r="http://schemas.openxmlformats.org/officeDocument/2006/relationships" xmlns:p="http://schemas.openxmlformats.org/presentationml/2006/main">
  <p:tag name="NAME" val="SingleBoatText"/>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6.xml><?xml version="1.0" encoding="utf-8"?>
<p:tagLst xmlns:a="http://schemas.openxmlformats.org/drawingml/2006/main" xmlns:r="http://schemas.openxmlformats.org/officeDocument/2006/relationships" xmlns:p="http://schemas.openxmlformats.org/presentationml/2006/main">
  <p:tag name="NAME" val="SingleBoatText"/>
</p:tagLst>
</file>

<file path=ppt/tags/tag3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38.xml><?xml version="1.0" encoding="utf-8"?>
<p:tagLst xmlns:a="http://schemas.openxmlformats.org/drawingml/2006/main" xmlns:r="http://schemas.openxmlformats.org/officeDocument/2006/relationships" xmlns:p="http://schemas.openxmlformats.org/presentationml/2006/main">
  <p:tag name="NAME" val="SingleBoatText"/>
</p:tagLst>
</file>

<file path=ppt/tags/tag339.xml><?xml version="1.0" encoding="utf-8"?>
<p:tagLst xmlns:a="http://schemas.openxmlformats.org/drawingml/2006/main" xmlns:r="http://schemas.openxmlformats.org/officeDocument/2006/relationships" xmlns:p="http://schemas.openxmlformats.org/presentationml/2006/main">
  <p:tag name="NAME" val="SingleBoatText"/>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NAME" val="SingleBoatText"/>
</p:tagLst>
</file>

<file path=ppt/tags/tag341.xml><?xml version="1.0" encoding="utf-8"?>
<p:tagLst xmlns:a="http://schemas.openxmlformats.org/drawingml/2006/main" xmlns:r="http://schemas.openxmlformats.org/officeDocument/2006/relationships" xmlns:p="http://schemas.openxmlformats.org/presentationml/2006/main">
  <p:tag name="NAME" val="SingleBoatText"/>
</p:tagLst>
</file>

<file path=ppt/tags/tag342.xml><?xml version="1.0" encoding="utf-8"?>
<p:tagLst xmlns:a="http://schemas.openxmlformats.org/drawingml/2006/main" xmlns:r="http://schemas.openxmlformats.org/officeDocument/2006/relationships" xmlns:p="http://schemas.openxmlformats.org/presentationml/2006/main">
  <p:tag name="NAME" val="SingleBoatText"/>
</p:tagLst>
</file>

<file path=ppt/tags/tag343.xml><?xml version="1.0" encoding="utf-8"?>
<p:tagLst xmlns:a="http://schemas.openxmlformats.org/drawingml/2006/main" xmlns:r="http://schemas.openxmlformats.org/officeDocument/2006/relationships" xmlns:p="http://schemas.openxmlformats.org/presentationml/2006/main">
  <p:tag name="NAME" val="SingleBoatText"/>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3.xml><?xml version="1.0" encoding="utf-8"?>
<p:tagLst xmlns:a="http://schemas.openxmlformats.org/drawingml/2006/main" xmlns:r="http://schemas.openxmlformats.org/officeDocument/2006/relationships" xmlns:p="http://schemas.openxmlformats.org/presentationml/2006/main">
  <p:tag name="NAME" val="SingleBoatText"/>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SingleBoatText"/>
</p:tagLst>
</file>

<file path=ppt/tags/tag356.xml><?xml version="1.0" encoding="utf-8"?>
<p:tagLst xmlns:a="http://schemas.openxmlformats.org/drawingml/2006/main" xmlns:r="http://schemas.openxmlformats.org/officeDocument/2006/relationships" xmlns:p="http://schemas.openxmlformats.org/presentationml/2006/main">
  <p:tag name="NAME" val="SingleBoatText"/>
</p:tagLst>
</file>

<file path=ppt/tags/tag357.xml><?xml version="1.0" encoding="utf-8"?>
<p:tagLst xmlns:a="http://schemas.openxmlformats.org/drawingml/2006/main" xmlns:r="http://schemas.openxmlformats.org/officeDocument/2006/relationships" xmlns:p="http://schemas.openxmlformats.org/presentationml/2006/main">
  <p:tag name="NAME" val="SingleBoatText"/>
</p:tagLst>
</file>

<file path=ppt/tags/tag358.xml><?xml version="1.0" encoding="utf-8"?>
<p:tagLst xmlns:a="http://schemas.openxmlformats.org/drawingml/2006/main" xmlns:r="http://schemas.openxmlformats.org/officeDocument/2006/relationships" xmlns:p="http://schemas.openxmlformats.org/presentationml/2006/main">
  <p:tag name="NAME" val="SingleBoatText"/>
</p:tagLst>
</file>

<file path=ppt/tags/tag359.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SingleBoatText"/>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Text"/>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SingleBoatText"/>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7.xml><?xml version="1.0" encoding="utf-8"?>
<p:tagLst xmlns:a="http://schemas.openxmlformats.org/drawingml/2006/main" xmlns:r="http://schemas.openxmlformats.org/officeDocument/2006/relationships" xmlns:p="http://schemas.openxmlformats.org/presentationml/2006/main">
  <p:tag name="NAME" val="SingleBoatText"/>
</p:tagLst>
</file>

<file path=ppt/tags/tag368.xml><?xml version="1.0" encoding="utf-8"?>
<p:tagLst xmlns:a="http://schemas.openxmlformats.org/drawingml/2006/main" xmlns:r="http://schemas.openxmlformats.org/officeDocument/2006/relationships" xmlns:p="http://schemas.openxmlformats.org/presentationml/2006/main">
  <p:tag name="NAME" val="SingleBoatText"/>
</p:tagLst>
</file>

<file path=ppt/tags/tag369.xml><?xml version="1.0" encoding="utf-8"?>
<p:tagLst xmlns:a="http://schemas.openxmlformats.org/drawingml/2006/main" xmlns:r="http://schemas.openxmlformats.org/officeDocument/2006/relationships" xmlns:p="http://schemas.openxmlformats.org/presentationml/2006/main">
  <p:tag name="NAME" val="SingleBoatText"/>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Text"/>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Text"/>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Text"/>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NAME" val="SingleBoatText"/>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SHAPENAME" val="5. Sourc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SHAPENAME" val="5. Source"/>
</p:tagLst>
</file>

<file path=ppt/tags/tag38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8tE3hvJ2p3VTgFBolEx1b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U9kTTDdbrRxQb6QRyaSZh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jl_X88up.1eBO8thUO0B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UJmF7hal3cPPW46D0ziTg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ZCJmiDdBbHkf5gct8kDiL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RMCfJmw_eQZDsHm1_A.e9w"/>
</p:tagLst>
</file>

<file path=ppt/tags/tag3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0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2.xml><?xml version="1.0" encoding="utf-8"?>
<p:tagLst xmlns:a="http://schemas.openxmlformats.org/drawingml/2006/main" xmlns:r="http://schemas.openxmlformats.org/officeDocument/2006/relationships" xmlns:p="http://schemas.openxmlformats.org/presentationml/2006/main">
  <p:tag name="NAME" val="TrackerNumBlue"/>
</p:tagLst>
</file>

<file path=ppt/tags/tag413.xml><?xml version="1.0" encoding="utf-8"?>
<p:tagLst xmlns:a="http://schemas.openxmlformats.org/drawingml/2006/main" xmlns:r="http://schemas.openxmlformats.org/officeDocument/2006/relationships" xmlns:p="http://schemas.openxmlformats.org/presentationml/2006/main">
  <p:tag name="NAME" val="TrackerNumBlue"/>
</p:tagLst>
</file>

<file path=ppt/tags/tag414.xml><?xml version="1.0" encoding="utf-8"?>
<p:tagLst xmlns:a="http://schemas.openxmlformats.org/drawingml/2006/main" xmlns:r="http://schemas.openxmlformats.org/officeDocument/2006/relationships" xmlns:p="http://schemas.openxmlformats.org/presentationml/2006/main">
  <p:tag name="NAME" val="TrackerNumBlue"/>
</p:tagLst>
</file>

<file path=ppt/tags/tag415.xml><?xml version="1.0" encoding="utf-8"?>
<p:tagLst xmlns:a="http://schemas.openxmlformats.org/drawingml/2006/main" xmlns:r="http://schemas.openxmlformats.org/officeDocument/2006/relationships" xmlns:p="http://schemas.openxmlformats.org/presentationml/2006/main">
  <p:tag name="NAME" val="TrackerNumBlue"/>
</p:tagLst>
</file>

<file path=ppt/tags/tag416.xml><?xml version="1.0" encoding="utf-8"?>
<p:tagLst xmlns:a="http://schemas.openxmlformats.org/drawingml/2006/main" xmlns:r="http://schemas.openxmlformats.org/officeDocument/2006/relationships" xmlns:p="http://schemas.openxmlformats.org/presentationml/2006/main">
  <p:tag name="NAME" val="TrackerNumBlue"/>
</p:tagLst>
</file>

<file path=ppt/tags/tag417.xml><?xml version="1.0" encoding="utf-8"?>
<p:tagLst xmlns:a="http://schemas.openxmlformats.org/drawingml/2006/main" xmlns:r="http://schemas.openxmlformats.org/officeDocument/2006/relationships" xmlns:p="http://schemas.openxmlformats.org/presentationml/2006/main">
  <p:tag name="NAME" val="TrackerNumBlue"/>
</p:tagLst>
</file>

<file path=ppt/tags/tag418.xml><?xml version="1.0" encoding="utf-8"?>
<p:tagLst xmlns:a="http://schemas.openxmlformats.org/drawingml/2006/main" xmlns:r="http://schemas.openxmlformats.org/officeDocument/2006/relationships" xmlns:p="http://schemas.openxmlformats.org/presentationml/2006/main">
  <p:tag name="NAME" val="TrackerNumBlue"/>
</p:tagLst>
</file>

<file path=ppt/tags/tag419.xml><?xml version="1.0" encoding="utf-8"?>
<p:tagLst xmlns:a="http://schemas.openxmlformats.org/drawingml/2006/main" xmlns:r="http://schemas.openxmlformats.org/officeDocument/2006/relationships" xmlns:p="http://schemas.openxmlformats.org/presentationml/2006/main">
  <p:tag name="NAME" val="TrackerNumBlu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NAME" val="TrackerNumBlue"/>
</p:tagLst>
</file>

<file path=ppt/tags/tag421.xml><?xml version="1.0" encoding="utf-8"?>
<p:tagLst xmlns:a="http://schemas.openxmlformats.org/drawingml/2006/main" xmlns:r="http://schemas.openxmlformats.org/officeDocument/2006/relationships" xmlns:p="http://schemas.openxmlformats.org/presentationml/2006/main">
  <p:tag name="NAME" val="TrackerNumBlu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9.xml><?xml version="1.0" encoding="utf-8"?>
<p:tagLst xmlns:a="http://schemas.openxmlformats.org/drawingml/2006/main" xmlns:r="http://schemas.openxmlformats.org/officeDocument/2006/relationships" xmlns:p="http://schemas.openxmlformats.org/presentationml/2006/main">
  <p:tag name="NAME" val="TrackerNumBlu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NAME" val="TrackerNumBlu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NAME" val="TrackerNumBlu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6.xml><?xml version="1.0" encoding="utf-8"?>
<p:tagLst xmlns:a="http://schemas.openxmlformats.org/drawingml/2006/main" xmlns:r="http://schemas.openxmlformats.org/officeDocument/2006/relationships" xmlns:p="http://schemas.openxmlformats.org/presentationml/2006/main">
  <p:tag name="NAME" val="TrackerNumBlu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NAME" val="TrackerNumBlu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NAME" val="TrackerNumBlu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NAME" val="TrackerNumBlue"/>
</p:tagLst>
</file>

<file path=ppt/tags/tag483.xml><?xml version="1.0" encoding="utf-8"?>
<p:tagLst xmlns:a="http://schemas.openxmlformats.org/drawingml/2006/main" xmlns:r="http://schemas.openxmlformats.org/officeDocument/2006/relationships" xmlns:p="http://schemas.openxmlformats.org/presentationml/2006/main">
  <p:tag name="NAME" val="Sticky"/>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6.xml><?xml version="1.0" encoding="utf-8"?>
<p:tagLst xmlns:a="http://schemas.openxmlformats.org/drawingml/2006/main" xmlns:r="http://schemas.openxmlformats.org/officeDocument/2006/relationships" xmlns:p="http://schemas.openxmlformats.org/presentationml/2006/main">
  <p:tag name="NAME" val="TrackerNumBlu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9.xml><?xml version="1.0" encoding="utf-8"?>
<p:tagLst xmlns:a="http://schemas.openxmlformats.org/drawingml/2006/main" xmlns:r="http://schemas.openxmlformats.org/officeDocument/2006/relationships" xmlns:p="http://schemas.openxmlformats.org/presentationml/2006/main">
  <p:tag name="NAME" val="TrackerNumBlue"/>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vveF__CrQUTGcWBm.eyjR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oGQqzHywfIoU4Za8Eulxc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noPHpjo7CNDh2ESUL.koQ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yXzqm66T6KQox_sS7LuZ_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jDanq5.9mTPjgGrn0tsno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kSh3TwETxRrSbRgLE10_a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Syp3eIG6zTjvsscMTUhD7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8OSFXA6y5NswKreO3m6h9w"/>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_CDgqcAHQHMBvVgSnU7XE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TCRr2xtjBygL3Cb2ZbS3b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soraEif1YEexV3uFH3r5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pNmRfWJwiwMlxeMuYx_hl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ebwy.AQDyubInu.dCHccc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kIS0NI2VFVyH9Nl6PR01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93KC4IUwPNEUaj9cRj9Ot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HiyyfwT_VP5_55WXDiZe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ymTzTKAdrF1f6snhEodtM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tbfyAIBWBOdXnoxMqKObaQ"/>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wwJwf2H6FKbf9lhzaNdmy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RAk_VUW7P3As2thGuUro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ZGBs97N89GB9xQdbuVec1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abiJMuyZ0SDw2ZD8TnMbx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Swc8hzbtpPCZRh6bT0Eii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OdZi8QBmxsTD3pp_.BoRZ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TUeXltfS5ZduA5j9._fBQ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ABxuV5RM5oB4oK9pBpa79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02gpFqT9C_soTG7dB8m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9hpJebU3szqVVO0auhyUtQ"/>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B28mnoudGoVCcdS8CaBN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02yK8VGYqT3dfMvaTRVNy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kHyD1WxsUk6ejr6TsFQNj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PAYQwZwE6gcEsBv1kjQlB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QGoke5iQJF4Y2lTTOMQRu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KANeT3OSftzE9v3A5Xmfp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gfIGBJTmiYTKCKIQjcrgy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EXUIyCt9LTT5YWr1FajhH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65gvE.TknzJGNyLfx7x9Z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BGX3sScn3i72PF7zEeV20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xs5kAfTrjISo4n4WSacas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Y4q1fQ5_yIbBktqo_UBWA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P3bpGRC8uFn3MQwGXLCP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0KQ7Vn2XSGkKHCwQqqCG9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6nbJ_gAPga6JMCiuproso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cx.A.fZ7if58GN6xkm_l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f1xWfXbFKJB5ZrHOvQRnN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FSDIBINd6R93HOf4xsrUP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OPCFpaQzTXBGKMkVKzuhg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D7KysC8BgVe0veJuxwls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Rgl5w.EnpqzCTyzNJ36R1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9zYKsHuaXeE8dYQeGWi0p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1RtvPYsYB7eA2njTZiJDf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dXCD4hZQTBetZMvITZVFE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_._vXPaDyb1Y5wHsba8h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TBRrdMiE4T.K3lko87075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ltWwLQshtGg2_.MbyLUoj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DkChGBg7Uj11BdsSbXNgc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NibdSOfLM8.K4Gb0AL7y2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b7fUDng6J7Y05K4cL6zlA"/>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swlQiqDM9MhLOt86Y9rAk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YpZGkWaMZQ0uPnHjyPNMo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4D_NoZtPYF6N5PdC2lhBf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Tc2RvRTOK9xUvd4t7RD6q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Ukr9ndb..N8v7A6HK35T7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uvKsuBplAs2yUTM4tF4B.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BXZwAcYVQZ1OKdXvr7orF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OMQ5MUWDbf9wlZizXTMv1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fuWlvtae5IhnZj__DOmGG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rrjVVS3p6svKaBWPYDPGgA"/>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onGO74tQFEh2WvQ6vFzm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jT.52NWKJ2W2w1LE292E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Ak8US7obe6_BOvm7qG6KZ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wxX4r7LLYt4__DWk1qma5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kBsa.4mIJaP8rB45ifwI2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jIg1WJrbCoDsuL4cJKQV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DfV.TC0Wbv5eu6Kutc0Mg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Mflmvw2CTE.AuwTdWGv1f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Cgg_VHnVKyUTUyLSUoySf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ZkfrpE_Dw.IqZkJG.Xr9zg"/>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EAZJwKS0I7gMN9AdzXcVnQ"/>
</p:tagLst>
</file>

<file path=ppt/tags/tag571.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572.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573.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574.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81.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2.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3.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4.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5.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586.xml><?xml version="1.0" encoding="utf-8"?>
<p:tagLst xmlns:a="http://schemas.openxmlformats.org/drawingml/2006/main" xmlns:r="http://schemas.openxmlformats.org/officeDocument/2006/relationships" xmlns:p="http://schemas.openxmlformats.org/presentationml/2006/main">
  <p:tag name="NAME" val="TrackerNumBlue"/>
</p:tagLst>
</file>

<file path=ppt/tags/tag587.xml><?xml version="1.0" encoding="utf-8"?>
<p:tagLst xmlns:a="http://schemas.openxmlformats.org/drawingml/2006/main" xmlns:r="http://schemas.openxmlformats.org/officeDocument/2006/relationships" xmlns:p="http://schemas.openxmlformats.org/presentationml/2006/main">
  <p:tag name="NAME" val="TrackerNumBlue"/>
</p:tagLst>
</file>

<file path=ppt/tags/tag588.xml><?xml version="1.0" encoding="utf-8"?>
<p:tagLst xmlns:a="http://schemas.openxmlformats.org/drawingml/2006/main" xmlns:r="http://schemas.openxmlformats.org/officeDocument/2006/relationships" xmlns:p="http://schemas.openxmlformats.org/presentationml/2006/main">
  <p:tag name="NAME" val="TrackerNumBlue"/>
</p:tagLst>
</file>

<file path=ppt/tags/tag589.xml><?xml version="1.0" encoding="utf-8"?>
<p:tagLst xmlns:a="http://schemas.openxmlformats.org/drawingml/2006/main" xmlns:r="http://schemas.openxmlformats.org/officeDocument/2006/relationships" xmlns:p="http://schemas.openxmlformats.org/presentationml/2006/main">
  <p:tag name="NAME" val="TrackerNumBlue"/>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NAME" val="TrackerNumBlue"/>
</p:tagLst>
</file>

<file path=ppt/tags/tag591.xml><?xml version="1.0" encoding="utf-8"?>
<p:tagLst xmlns:a="http://schemas.openxmlformats.org/drawingml/2006/main" xmlns:r="http://schemas.openxmlformats.org/officeDocument/2006/relationships" xmlns:p="http://schemas.openxmlformats.org/presentationml/2006/main">
  <p:tag name="NAME" val="TrackerNumBlu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94.xml><?xml version="1.0" encoding="utf-8"?>
<p:tagLst xmlns:a="http://schemas.openxmlformats.org/drawingml/2006/main" xmlns:r="http://schemas.openxmlformats.org/officeDocument/2006/relationships" xmlns:p="http://schemas.openxmlformats.org/presentationml/2006/main">
  <p:tag name="NAME" val="TrackerNumBlu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97.xml><?xml version="1.0" encoding="utf-8"?>
<p:tagLst xmlns:a="http://schemas.openxmlformats.org/drawingml/2006/main" xmlns:r="http://schemas.openxmlformats.org/officeDocument/2006/relationships" xmlns:p="http://schemas.openxmlformats.org/presentationml/2006/main">
  <p:tag name="NAME" val="TrackerNumBlu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NAME" val="TrackerNumBlu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NAME" val="TrackerNumBlue"/>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06.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07.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8.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9.xml><?xml version="1.0" encoding="utf-8"?>
<p:tagLst xmlns:a="http://schemas.openxmlformats.org/drawingml/2006/main" xmlns:r="http://schemas.openxmlformats.org/officeDocument/2006/relationships" xmlns:p="http://schemas.openxmlformats.org/presentationml/2006/main">
  <p:tag name="NAME" val="TrackerNumWhi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NAME" val="TrackerNumBlue"/>
</p:tagLst>
</file>

<file path=ppt/tags/tag6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17.xml><?xml version="1.0" encoding="utf-8"?>
<p:tagLst xmlns:a="http://schemas.openxmlformats.org/drawingml/2006/main" xmlns:r="http://schemas.openxmlformats.org/officeDocument/2006/relationships" xmlns:p="http://schemas.openxmlformats.org/presentationml/2006/main">
  <p:tag name="NAME" val="TrackerNumBlue"/>
</p:tagLst>
</file>

<file path=ppt/tags/tag618.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NAME" val="TrackerNumBlu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5.xml><?xml version="1.0" encoding="utf-8"?>
<p:tagLst xmlns:a="http://schemas.openxmlformats.org/drawingml/2006/main" xmlns:r="http://schemas.openxmlformats.org/officeDocument/2006/relationships" xmlns:p="http://schemas.openxmlformats.org/presentationml/2006/main">
  <p:tag name="NAME" val="LineBasicStrong"/>
</p:tagLst>
</file>

<file path=ppt/tags/tag626.xml><?xml version="1.0" encoding="utf-8"?>
<p:tagLst xmlns:a="http://schemas.openxmlformats.org/drawingml/2006/main" xmlns:r="http://schemas.openxmlformats.org/officeDocument/2006/relationships" xmlns:p="http://schemas.openxmlformats.org/presentationml/2006/main">
  <p:tag name="NAME" val="LineBasicStrong"/>
</p:tagLst>
</file>

<file path=ppt/tags/tag627.xml><?xml version="1.0" encoding="utf-8"?>
<p:tagLst xmlns:a="http://schemas.openxmlformats.org/drawingml/2006/main" xmlns:r="http://schemas.openxmlformats.org/officeDocument/2006/relationships" xmlns:p="http://schemas.openxmlformats.org/presentationml/2006/main">
  <p:tag name="NAME" val="LineBasicStron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Nv6sAU9Fm81LZ76KHe.Oh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CRbyZNygg70HOqP.kCugg"/>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tX4VdLuCD9Ty_M._1rNzV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58zyNkRgw4oAl9WZD7O6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xq1f7VLIwJ3.hFoZR2yQ9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WryUpl.QHSST7SPXn1Cw2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QOSKsTNd1cVWlR_V.fl9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RCahiJZHc2eiicC_WiLK4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qivZv17McewAEN5SYAeNr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9ZwEkwnizXCmYWQ6.Yts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qmri4lKQ5tYDDrMTk7Q7h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egyprnspgKEgjJvLGkuiFQ"/>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79Qy7SgoEOq3QOCzFL1.k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jTuaXC6EBoYhsrgat83So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ll3gGfb5TNPQ6NM.LroWd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0daG9yQ8vIGQk4bomxlTg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2UTj9nGpezDoCjNuvY1nP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sp7N9_TvY2ZTRykr6jvtq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NeDswBdOQ.nom9C3rcGLn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wgnzy8UYxNQyZpXlUOUo1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EQPk4lXugTQ0XGbl4bN3yA"/>
</p:tagLst>
</file>

<file path=ppt/tags/tag6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651.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652.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2Cup3f9S3LYkVKyfva4f6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jFyKnFz4Iz3BwlR5clkp_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Qvwt5Ab6sVHH1So8uH4._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8uHNybnT1RE2vZyk1gMat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2X9wVJlxa_PjV3D8w1ypJw"/>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Se61Dr6OgHHekdd_hPv53g"/>
</p:tagLst>
</file>

<file path=ppt/tags/tag6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NAME" val="LineBasicStrong"/>
</p:tagLst>
</file>

<file path=ppt/tags/tag664.xml><?xml version="1.0" encoding="utf-8"?>
<p:tagLst xmlns:a="http://schemas.openxmlformats.org/drawingml/2006/main" xmlns:r="http://schemas.openxmlformats.org/officeDocument/2006/relationships" xmlns:p="http://schemas.openxmlformats.org/presentationml/2006/main">
  <p:tag name="NAME" val="LineBasicStrong"/>
</p:tagLst>
</file>

<file path=ppt/tags/tag665.xml><?xml version="1.0" encoding="utf-8"?>
<p:tagLst xmlns:a="http://schemas.openxmlformats.org/drawingml/2006/main" xmlns:r="http://schemas.openxmlformats.org/officeDocument/2006/relationships" xmlns:p="http://schemas.openxmlformats.org/presentationml/2006/main">
  <p:tag name="NAME" val="LineBasicStrong"/>
</p:tagLst>
</file>

<file path=ppt/tags/tag666.xml><?xml version="1.0" encoding="utf-8"?>
<p:tagLst xmlns:a="http://schemas.openxmlformats.org/drawingml/2006/main" xmlns:r="http://schemas.openxmlformats.org/officeDocument/2006/relationships" xmlns:p="http://schemas.openxmlformats.org/presentationml/2006/main">
  <p:tag name="NAME" val="LineBasicStrong"/>
</p:tagLst>
</file>

<file path=ppt/tags/tag667.xml><?xml version="1.0" encoding="utf-8"?>
<p:tagLst xmlns:a="http://schemas.openxmlformats.org/drawingml/2006/main" xmlns:r="http://schemas.openxmlformats.org/officeDocument/2006/relationships" xmlns:p="http://schemas.openxmlformats.org/presentationml/2006/main">
  <p:tag name="NAME" val="LineBasicStrong"/>
</p:tagLst>
</file>

<file path=ppt/tags/tag6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669.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0.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1.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2.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3.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4.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5.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6.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7.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8.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9.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1.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2.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3.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4.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5.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6.xml><?xml version="1.0" encoding="utf-8"?>
<p:tagLst xmlns:a="http://schemas.openxmlformats.org/drawingml/2006/main" xmlns:r="http://schemas.openxmlformats.org/officeDocument/2006/relationships" xmlns:p="http://schemas.openxmlformats.org/presentationml/2006/main">
  <p:tag name="NAME" val="LineBasicStron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693.xml><?xml version="1.0" encoding="utf-8"?>
<p:tagLst xmlns:a="http://schemas.openxmlformats.org/drawingml/2006/main" xmlns:r="http://schemas.openxmlformats.org/officeDocument/2006/relationships" xmlns:p="http://schemas.openxmlformats.org/presentationml/2006/main">
  <p:tag name="NAME" val="TrackerNumBlue"/>
</p:tagLst>
</file>

<file path=ppt/tags/tag694.xml><?xml version="1.0" encoding="utf-8"?>
<p:tagLst xmlns:a="http://schemas.openxmlformats.org/drawingml/2006/main" xmlns:r="http://schemas.openxmlformats.org/officeDocument/2006/relationships" xmlns:p="http://schemas.openxmlformats.org/presentationml/2006/main">
  <p:tag name="NAME" val="TrackerNumBlue"/>
</p:tagLst>
</file>

<file path=ppt/tags/tag695.xml><?xml version="1.0" encoding="utf-8"?>
<p:tagLst xmlns:a="http://schemas.openxmlformats.org/drawingml/2006/main" xmlns:r="http://schemas.openxmlformats.org/officeDocument/2006/relationships" xmlns:p="http://schemas.openxmlformats.org/presentationml/2006/main">
  <p:tag name="NAME" val="TrackerNumBlue"/>
</p:tagLst>
</file>

<file path=ppt/tags/tag696.xml><?xml version="1.0" encoding="utf-8"?>
<p:tagLst xmlns:a="http://schemas.openxmlformats.org/drawingml/2006/main" xmlns:r="http://schemas.openxmlformats.org/officeDocument/2006/relationships" xmlns:p="http://schemas.openxmlformats.org/presentationml/2006/main">
  <p:tag name="NAME" val="TrackerNumBlue"/>
</p:tagLst>
</file>

<file path=ppt/tags/tag697.xml><?xml version="1.0" encoding="utf-8"?>
<p:tagLst xmlns:a="http://schemas.openxmlformats.org/drawingml/2006/main" xmlns:r="http://schemas.openxmlformats.org/officeDocument/2006/relationships" xmlns:p="http://schemas.openxmlformats.org/presentationml/2006/main">
  <p:tag name="NAME" val="TrackerNumBlu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0rkP3.Xgd_z1wfrNHj9VFg"/>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0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mrUj_aNBsHV9PnXnSNZoKg"/>
</p:tagLst>
</file>

<file path=ppt/tags/tag7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1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1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1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1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1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2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2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2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2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3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3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733.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6IWDWjoSVFnjBoabbs1fZ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3gxjilQv0R5vewDdJ6tS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xlVzYRZbjhuHe7BlSp6Rb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1krnNCGYJH7dp4uYTZtJug"/>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Sz4_VTrPkQHy2LC8AVcJs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V8nABxhmz7tGlaZiYIbTg"/>
</p:tagLst>
</file>

<file path=ppt/tags/tag7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3.xml><?xml version="1.0" encoding="utf-8"?>
<p:tagLst xmlns:a="http://schemas.openxmlformats.org/drawingml/2006/main" xmlns:r="http://schemas.openxmlformats.org/officeDocument/2006/relationships" xmlns:p="http://schemas.openxmlformats.org/presentationml/2006/main">
  <p:tag name="SLIDELOOKUP" val="20251029154851433214748363523"/>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5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52.xml><?xml version="1.0" encoding="utf-8"?>
<p:tagLst xmlns:a="http://schemas.openxmlformats.org/drawingml/2006/main" xmlns:r="http://schemas.openxmlformats.org/officeDocument/2006/relationships" xmlns:p="http://schemas.openxmlformats.org/presentationml/2006/main">
  <p:tag name="NAME" val="TrackerNumBlue"/>
</p:tagLst>
</file>

<file path=ppt/tags/tag753.xml><?xml version="1.0" encoding="utf-8"?>
<p:tagLst xmlns:a="http://schemas.openxmlformats.org/drawingml/2006/main" xmlns:r="http://schemas.openxmlformats.org/officeDocument/2006/relationships" xmlns:p="http://schemas.openxmlformats.org/presentationml/2006/main">
  <p:tag name="NAME" val="TrackerNumBlue"/>
</p:tagLst>
</file>

<file path=ppt/tags/tag754.xml><?xml version="1.0" encoding="utf-8"?>
<p:tagLst xmlns:a="http://schemas.openxmlformats.org/drawingml/2006/main" xmlns:r="http://schemas.openxmlformats.org/officeDocument/2006/relationships" xmlns:p="http://schemas.openxmlformats.org/presentationml/2006/main">
  <p:tag name="NAME" val="TrackerNumBlue"/>
</p:tagLst>
</file>

<file path=ppt/tags/tag755.xml><?xml version="1.0" encoding="utf-8"?>
<p:tagLst xmlns:a="http://schemas.openxmlformats.org/drawingml/2006/main" xmlns:r="http://schemas.openxmlformats.org/officeDocument/2006/relationships" xmlns:p="http://schemas.openxmlformats.org/presentationml/2006/main">
  <p:tag name="NAME" val="TrackerNumBlue"/>
</p:tagLst>
</file>

<file path=ppt/tags/tag756.xml><?xml version="1.0" encoding="utf-8"?>
<p:tagLst xmlns:a="http://schemas.openxmlformats.org/drawingml/2006/main" xmlns:r="http://schemas.openxmlformats.org/officeDocument/2006/relationships" xmlns:p="http://schemas.openxmlformats.org/presentationml/2006/main">
  <p:tag name="NAME" val="TrackerNumBlue"/>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9.xml><?xml version="1.0" encoding="utf-8"?>
<p:tagLst xmlns:a="http://schemas.openxmlformats.org/drawingml/2006/main" xmlns:r="http://schemas.openxmlformats.org/officeDocument/2006/relationships" xmlns:p="http://schemas.openxmlformats.org/presentationml/2006/main">
  <p:tag name="NAME" val="LineBasicStron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NAME" val="LineBasicStron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czGxB1PFOh2FT4BImD4do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6Gpn8Kjwvot0Hc2ie44.5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o5h2YBVtnzOSNv_cU0qXa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VJr7bQ5q6GUsdXMkzjWZg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X38IKIc.6TxZNL80GVNZ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tCHyfHU4j0Maqmbh.ck8p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jJ2kCf1H0_8N1d.0jcsLa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OWF43sE2ei_Tt3_7uQYf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t2MGt07mPv8BgyX3CEo67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blsk8XNqZoaW0TGJXTno6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IGrBdMYI9lkacxetXblpR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7ENqz0C0VOnq1esR4_RHU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Fi5JoSOPMcwiYl1w7fwkL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mKz_Y4OqcSyPGwwiC0z83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32EKNab8.L6h2xKz.i8mqQ"/>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if4A_0KoplUai6AJOpD8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J.oS_xZFPdqez93APvssG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9FWAGOMbq1S9w1uxBcCSX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5wtUCDT2MFcHNUwc09RV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WMhvvhLH.DWPidA1Vd9d1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Qg5ZsOEUqKDl7urche0b4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EBJqSZbt75TMmBwSpfXzN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ZLu_5fWjN.0_pWximAoZ3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oLJj6bwI_xip.kfsd7tS8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yFhzukzORSafE1Z2Nyn7Q"/>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2L8c.C_I5R1mKcZI70ZH0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UipNH8C1YfGh8SRHjvSBE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70kLNqbHGyl_.uXTKJ.5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grXTqb6mgGnSoEMItitbx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ZZ2I4JiviysTD1xaGuUQH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9S.E9sxdKdbFzO.cRpD8C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jPgzlYjia_zhUHTU4Symm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LRYD61w3MOxMDjos7DkX4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8JMCzS1RXAALWc53flsf0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PbRmgZkMrGnpulAhMVeQX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MWEZch0LsRdkv_80ugJ.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XNLouhGa89RMq6DqvPjpF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2432Iemt9MLeKwLaTrrFR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YXCh8nx0rhIgiw0Urbf5e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ktgGKYaTmM3EUoaLk6Xd3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ts7Qy5PfbF30B28Ugr.0zg"/>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K7kQWmKzKtd1XBWRhm7QQ"/>
</p:tagLst>
</file>

<file path=ppt/tags/tag814.xml><?xml version="1.0" encoding="utf-8"?>
<p:tagLst xmlns:a="http://schemas.openxmlformats.org/drawingml/2006/main" xmlns:r="http://schemas.openxmlformats.org/officeDocument/2006/relationships" xmlns:p="http://schemas.openxmlformats.org/presentationml/2006/main">
  <p:tag name="NAME" val="TrackerNumBlue"/>
</p:tagLst>
</file>

<file path=ppt/tags/tag81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9.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mKOobHvqziuxA1EmHt8VM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BUGarUBWRl3EtLV4biUQq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WOAuOLG_iwYyAlfLsdbsw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Gq8_f_LeQ5Ngl8EQi1ZOkg"/>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YB.93Mmur0hCPMUwTw6_Z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tQ0qtkgxA70iLlVxbDf6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PZ1cl5OXAdmSApJXNSmpH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NDBXhRsHRW2hXg6LYa8vL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CML2.EtT_1sU65sjvj5vF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tEfAW7MzP08e_9rER5zpbA"/>
</p:tagLst>
</file>

<file path=ppt/tags/tag842.xml><?xml version="1.0" encoding="utf-8"?>
<p:tagLst xmlns:a="http://schemas.openxmlformats.org/drawingml/2006/main" xmlns:r="http://schemas.openxmlformats.org/officeDocument/2006/relationships" xmlns:p="http://schemas.openxmlformats.org/presentationml/2006/main">
  <p:tag name="SHAPENAME" val="4. Footnote"/>
</p:tagLst>
</file>

<file path=ppt/tags/tag843.xml><?xml version="1.0" encoding="utf-8"?>
<p:tagLst xmlns:a="http://schemas.openxmlformats.org/drawingml/2006/main" xmlns:r="http://schemas.openxmlformats.org/officeDocument/2006/relationships" xmlns:p="http://schemas.openxmlformats.org/presentationml/2006/main">
  <p:tag name="NAME" val="TrackerNumBlue"/>
</p:tagLst>
</file>

<file path=ppt/tags/tag84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qqim.Oddb7BH9qNiGU4OK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RT4jhkBhG3hJmDx0jnJvI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73wy4DQCUAXtDYKfMlZy8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ENp95yVxbx0iGZRsii1E5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T4p29zR5wz20HAgW7A5iI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29vv.ty5lvM1vF0C7s3v3Q"/>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Vfjc7Zsc7ZMroB7rChsBX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ok022o5vFIsNqZqCCiS26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zv_Cu2V9f6YRfGR93dSc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fEoe.l16PEBNzFP7Fs3GiQ"/>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0.xml><?xml version="1.0" encoding="utf-8"?>
<p:tagLst xmlns:a="http://schemas.openxmlformats.org/drawingml/2006/main" xmlns:r="http://schemas.openxmlformats.org/officeDocument/2006/relationships" xmlns:p="http://schemas.openxmlformats.org/presentationml/2006/main">
  <p:tag name="SHAPENAME" val="4. Footnote"/>
</p:tagLst>
</file>

<file path=ppt/tags/tag871.xml><?xml version="1.0" encoding="utf-8"?>
<p:tagLst xmlns:a="http://schemas.openxmlformats.org/drawingml/2006/main" xmlns:r="http://schemas.openxmlformats.org/officeDocument/2006/relationships" xmlns:p="http://schemas.openxmlformats.org/presentationml/2006/main">
  <p:tag name="NAME" val="TrackerNumBlue"/>
</p:tagLst>
</file>

<file path=ppt/tags/tag87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5.xml><?xml version="1.0" encoding="utf-8"?>
<p:tagLst xmlns:a="http://schemas.openxmlformats.org/drawingml/2006/main" xmlns:r="http://schemas.openxmlformats.org/officeDocument/2006/relationships" xmlns:p="http://schemas.openxmlformats.org/presentationml/2006/main">
  <p:tag name="NAME" val="LineBasicStrong"/>
</p:tagLst>
</file>

<file path=ppt/tags/tag87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TcT2gVa03ak7T0wH4sw3f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LhoM10Sq5sSn1jZXMXVd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wR42DjqFkbaL1n_s8a4Pz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uU6UIV.ymqY8webcvAnjz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WiUw1.SO_1tVVglbY.QRG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839Bi2AXJETJ2iStGgJF3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6XppnMHRMfqeBBN8jTMj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dpgjHvF.cYZ7N0cL.4aPZQ"/>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v.DIY9s_YM8OoMpvExQHV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dB6dMrrxJoGr_MnakFSVQ"/>
</p:tagLst>
</file>

<file path=ppt/tags/tag8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899.xml><?xml version="1.0" encoding="utf-8"?>
<p:tagLst xmlns:a="http://schemas.openxmlformats.org/drawingml/2006/main" xmlns:r="http://schemas.openxmlformats.org/officeDocument/2006/relationships" xmlns:p="http://schemas.openxmlformats.org/presentationml/2006/main">
  <p:tag name="NAME" val="TrackerNumBlu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4.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yUKHGQ0vMRTqUQ8Lc9tKY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sUEMcP_BwDJ4FIrJO5RPM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f3EvD8RJlWkzpdpcMYabYA"/>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CcWj1Kn1HsS0eiwtEntC2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Cuc8s.VhV7CWmIKyGJ4Xg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15G8VhnggU41gxTPJVy.3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5_4hfY_.HQ1tnoseaQMKo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ySqfET4t4FmcRHBfcqFEt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qqh7kwpekeOpKK.7QcYDz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9HiYyQxgrdmz4mk2rjMw"/>
</p:tagLst>
</file>

<file path=ppt/tags/tag926.xml><?xml version="1.0" encoding="utf-8"?>
<p:tagLst xmlns:a="http://schemas.openxmlformats.org/drawingml/2006/main" xmlns:r="http://schemas.openxmlformats.org/officeDocument/2006/relationships" xmlns:p="http://schemas.openxmlformats.org/presentationml/2006/main">
  <p:tag name="SHAPENAME" val="4. Footnote"/>
</p:tagLst>
</file>

<file path=ppt/tags/tag927.xml><?xml version="1.0" encoding="utf-8"?>
<p:tagLst xmlns:a="http://schemas.openxmlformats.org/drawingml/2006/main" xmlns:r="http://schemas.openxmlformats.org/officeDocument/2006/relationships" xmlns:p="http://schemas.openxmlformats.org/presentationml/2006/main">
  <p:tag name="NAME" val="TrackerNumBlue"/>
</p:tagLst>
</file>

<file path=ppt/tags/tag92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0.xml><?xml version="1.0" encoding="utf-8"?>
<p:tagLst xmlns:a="http://schemas.openxmlformats.org/drawingml/2006/main" xmlns:r="http://schemas.openxmlformats.org/officeDocument/2006/relationships" xmlns:p="http://schemas.openxmlformats.org/presentationml/2006/main">
  <p:tag name="NAME" val="TrackerNumBlue"/>
</p:tagLst>
</file>

<file path=ppt/tags/tag931.xml><?xml version="1.0" encoding="utf-8"?>
<p:tagLst xmlns:a="http://schemas.openxmlformats.org/drawingml/2006/main" xmlns:r="http://schemas.openxmlformats.org/officeDocument/2006/relationships" xmlns:p="http://schemas.openxmlformats.org/presentationml/2006/main">
  <p:tag name="CIRCLESTATUS" val="White"/>
  <p:tag name="NAME" val="CheckmarkDashWhite"/>
  <p:tag name="SYMBOLNAME" val="CheckmarkDash"/>
</p:tagLst>
</file>

<file path=ppt/tags/tag932.xml><?xml version="1.0" encoding="utf-8"?>
<p:tagLst xmlns:a="http://schemas.openxmlformats.org/drawingml/2006/main" xmlns:r="http://schemas.openxmlformats.org/officeDocument/2006/relationships" xmlns:p="http://schemas.openxmlformats.org/presentationml/2006/main">
  <p:tag name="NAME" val="TrackerNumBlue"/>
</p:tagLst>
</file>

<file path=ppt/tags/tag933.xml><?xml version="1.0" encoding="utf-8"?>
<p:tagLst xmlns:a="http://schemas.openxmlformats.org/drawingml/2006/main" xmlns:r="http://schemas.openxmlformats.org/officeDocument/2006/relationships" xmlns:p="http://schemas.openxmlformats.org/presentationml/2006/main">
  <p:tag name="CIRCLESTATUS" val="White"/>
  <p:tag name="NAME" val="CheckmarkDashWhite"/>
  <p:tag name="SYMBOLNAME" val="CheckmarkDash"/>
</p:tagLst>
</file>

<file path=ppt/tags/tag934.xml><?xml version="1.0" encoding="utf-8"?>
<p:tagLst xmlns:a="http://schemas.openxmlformats.org/drawingml/2006/main" xmlns:r="http://schemas.openxmlformats.org/officeDocument/2006/relationships" xmlns:p="http://schemas.openxmlformats.org/presentationml/2006/main">
  <p:tag name="NAME" val="TrackerNumBlue"/>
</p:tagLst>
</file>

<file path=ppt/tags/tag935.xml><?xml version="1.0" encoding="utf-8"?>
<p:tagLst xmlns:a="http://schemas.openxmlformats.org/drawingml/2006/main" xmlns:r="http://schemas.openxmlformats.org/officeDocument/2006/relationships" xmlns:p="http://schemas.openxmlformats.org/presentationml/2006/main">
  <p:tag name="CIRCLESTATUS" val="White"/>
  <p:tag name="NAME" val="CheckmarkDashWhite"/>
  <p:tag name="SYMBOLNAME" val="CheckmarkDash"/>
</p:tagLst>
</file>

<file path=ppt/tags/tag936.xml><?xml version="1.0" encoding="utf-8"?>
<p:tagLst xmlns:a="http://schemas.openxmlformats.org/drawingml/2006/main" xmlns:r="http://schemas.openxmlformats.org/officeDocument/2006/relationships" xmlns:p="http://schemas.openxmlformats.org/presentationml/2006/main">
  <p:tag name="NAME" val="TrackerNumBlue"/>
</p:tagLst>
</file>

<file path=ppt/tags/tag93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941.xml><?xml version="1.0" encoding="utf-8"?>
<p:tagLst xmlns:a="http://schemas.openxmlformats.org/drawingml/2006/main" xmlns:r="http://schemas.openxmlformats.org/officeDocument/2006/relationships" xmlns:p="http://schemas.openxmlformats.org/presentationml/2006/main">
  <p:tag name="SHAPENAME" val="4. Footnote"/>
</p:tagLst>
</file>

<file path=ppt/tags/tag94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958.xml><?xml version="1.0" encoding="utf-8"?>
<p:tagLst xmlns:a="http://schemas.openxmlformats.org/drawingml/2006/main" xmlns:r="http://schemas.openxmlformats.org/officeDocument/2006/relationships" xmlns:p="http://schemas.openxmlformats.org/presentationml/2006/main">
  <p:tag name="NAME" val="TrackerNumBlue"/>
</p:tagLst>
</file>

<file path=ppt/tags/tag95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963.xml><?xml version="1.0" encoding="utf-8"?>
<p:tagLst xmlns:a="http://schemas.openxmlformats.org/drawingml/2006/main" xmlns:r="http://schemas.openxmlformats.org/officeDocument/2006/relationships" xmlns:p="http://schemas.openxmlformats.org/presentationml/2006/main">
  <p:tag name="NAME" val="TrackerNumBlue"/>
</p:tagLst>
</file>

<file path=ppt/tags/tag964.xml><?xml version="1.0" encoding="utf-8"?>
<p:tagLst xmlns:a="http://schemas.openxmlformats.org/drawingml/2006/main" xmlns:r="http://schemas.openxmlformats.org/officeDocument/2006/relationships" xmlns:p="http://schemas.openxmlformats.org/presentationml/2006/main">
  <p:tag name="SHAPENAME" val="4. Footnote"/>
</p:tagLst>
</file>

<file path=ppt/tags/tag96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66.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6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0.xml><?xml version="1.0" encoding="utf-8"?>
<p:tagLst xmlns:a="http://schemas.openxmlformats.org/drawingml/2006/main" xmlns:r="http://schemas.openxmlformats.org/officeDocument/2006/relationships" xmlns:p="http://schemas.openxmlformats.org/presentationml/2006/main">
  <p:tag name="SHAPENAME" val="4. Footnote"/>
</p:tagLst>
</file>

<file path=ppt/tags/tag971.xml><?xml version="1.0" encoding="utf-8"?>
<p:tagLst xmlns:a="http://schemas.openxmlformats.org/drawingml/2006/main" xmlns:r="http://schemas.openxmlformats.org/officeDocument/2006/relationships" xmlns:p="http://schemas.openxmlformats.org/presentationml/2006/main">
  <p:tag name="NAME" val="TrackerNumBlue"/>
</p:tagLst>
</file>

<file path=ppt/tags/tag97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7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7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978.xml><?xml version="1.0" encoding="utf-8"?>
<p:tagLst xmlns:a="http://schemas.openxmlformats.org/drawingml/2006/main" xmlns:r="http://schemas.openxmlformats.org/officeDocument/2006/relationships" xmlns:p="http://schemas.openxmlformats.org/presentationml/2006/main">
  <p:tag name="NAME" val="TrackerNumBlue"/>
</p:tagLst>
</file>

<file path=ppt/tags/tag97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8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98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85.xml><?xml version="1.0" encoding="utf-8"?>
<p:tagLst xmlns:a="http://schemas.openxmlformats.org/drawingml/2006/main" xmlns:r="http://schemas.openxmlformats.org/officeDocument/2006/relationships" xmlns:p="http://schemas.openxmlformats.org/presentationml/2006/main">
  <p:tag name="SHAPENAME" val="4. Footnote"/>
</p:tagLst>
</file>

<file path=ppt/tags/tag9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98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88.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8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9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9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5.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qEQeWXeVL9agXF2Onvbh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lW7gO14cqiFOVsnPiPSnh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nYyDtlOfOWIrbUdokNGr2Q"/>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3">
    <wetp:webextensionref xmlns:r="http://schemas.openxmlformats.org/officeDocument/2006/relationships" r:id="rId1"/>
  </wetp:taskpane>
  <wetp:taskpane dockstate="right" visibility="0" width="525" row="1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DF4A24-324D-4782-9E87-0490BC21775F}">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8595HP01_CF_16x9_ENG_V1</Template>
  <Application>Microsoft Office PowerPoint</Application>
  <PresentationFormat>Widescreen</PresentationFormat>
  <Slides>65</Slides>
  <Notes>7</Notes>
  <HiddenSlides>0</HiddenSlide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White</vt:lpstr>
      <vt:lpstr>Contrast</vt:lpstr>
      <vt:lpstr>Large Load Interconnection Batch Study Workshop</vt:lpstr>
      <vt:lpstr>Agenda</vt:lpstr>
      <vt:lpstr>Agenda</vt:lpstr>
      <vt:lpstr>Batch Zero Revision Request Timeline</vt:lpstr>
      <vt:lpstr>Revision Request Process Flow</vt:lpstr>
      <vt:lpstr>Related PUCT Activities</vt:lpstr>
      <vt:lpstr>Reminder of Scope and Priorities for Workshops</vt:lpstr>
      <vt:lpstr>Corrections to ERCOT's March 17 Comments</vt:lpstr>
      <vt:lpstr>Agenda</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Steady State Analysis</vt:lpstr>
      <vt:lpstr>Stability Screening Study</vt:lpstr>
      <vt:lpstr>Final Report</vt:lpstr>
      <vt:lpstr>Developer Commitment Deadline</vt:lpstr>
      <vt:lpstr>Batch Refinement Study</vt:lpstr>
      <vt:lpstr>RPG Comment Period</vt:lpstr>
      <vt:lpstr>RPG Study Mode</vt:lpstr>
      <vt:lpstr>TAC and Board</vt:lpstr>
      <vt:lpstr>Steady-State Batch Study process: 6-month study cadence with continuous planning integration</vt:lpstr>
      <vt:lpstr>Fundamental Principles for ERCOT's Proposed Batch Zero Criteria</vt:lpstr>
      <vt:lpstr>Eligibility flowchart: how to assess if a load is included for Batch Zero?</vt:lpstr>
      <vt:lpstr>Deep-dive: “Included as base load” (1/2)</vt:lpstr>
      <vt:lpstr>Deep-dive: “Included as base load” (2/2)</vt:lpstr>
      <vt:lpstr>Deep-dive: “Studied in Batch Zero”</vt:lpstr>
      <vt:lpstr>Interconnection Studies – Treatment of complete and valid existing studies</vt:lpstr>
      <vt:lpstr>ERCOT sequentially evaluates legacy interconnection studies based on timing to determine eligibility for treatment as base load</vt:lpstr>
      <vt:lpstr>Deep-dive: “Not included in Batch Zero”</vt:lpstr>
      <vt:lpstr>Demonstrated Development Activity</vt:lpstr>
      <vt:lpstr>Incorporating PUC Project 58481 into Batch Zero: Two Implementation Pathways</vt:lpstr>
      <vt:lpstr>Agenda</vt:lpstr>
      <vt:lpstr>Stakeholder feedback received to date</vt:lpstr>
      <vt:lpstr>Stakeholder feedback highlights: key themes across submissions</vt:lpstr>
      <vt:lpstr>Stakeholder feedback concentrates on legacy project treatment and study validity in Batch Zero</vt:lpstr>
      <vt:lpstr>Deep dive: Section 9.2 stakeholder feedback on eligibility and study validity</vt:lpstr>
      <vt:lpstr>Study validity and re-evaluation (9.2.1.4): stakeholder feedback deep-dive</vt:lpstr>
      <vt:lpstr>Base load eligibility criteria (9.2.1.1): stakeholder feedback deep-dive</vt:lpstr>
      <vt:lpstr>Agenda</vt:lpstr>
      <vt:lpstr>Process redesign survey insights summary</vt:lpstr>
      <vt:lpstr>CLR and BYOG: Configurations</vt:lpstr>
      <vt:lpstr>CLR and BYOG: BYOG Self-Limiting Facility</vt:lpstr>
      <vt:lpstr>CLR and BYOG: CLR as a bridge solution</vt:lpstr>
      <vt:lpstr>CLR and BYOG: CLR concept expansion</vt:lpstr>
      <vt:lpstr>CLR and BYOG: Pre-registration of non-firm MW as CLR</vt:lpstr>
      <vt:lpstr>Four different constructs were identified by ERCOT to integrate CLR and BYOG concepts into PGRR145</vt:lpstr>
      <vt:lpstr>Load-Only CLR (Not netted with any Generation or Batteries)</vt:lpstr>
      <vt:lpstr>CLR with Non-Synchronous Backup Generation</vt:lpstr>
      <vt:lpstr>BYOG Self-Limiting Facility (SLF)</vt:lpstr>
      <vt:lpstr>Netted Network</vt:lpstr>
      <vt:lpstr>Conceptual Batch Zero BYOG operating configurations for Large Load interconnection3</vt:lpstr>
      <vt:lpstr>Agenda</vt:lpstr>
      <vt:lpstr>Q&amp;A session</vt:lpstr>
      <vt:lpstr>Agenda</vt:lpstr>
      <vt:lpstr>Frequently Asked Questions (1/3)</vt:lpstr>
      <vt:lpstr>Frequently Asked Questions (2/3)</vt:lpstr>
      <vt:lpstr>Frequently Asked Questions (3/3)</vt:lpstr>
      <vt:lpstr>Agenda</vt:lpstr>
      <vt:lpstr>Controllable Load Resource Rules</vt:lpstr>
      <vt:lpstr>Co-Location with Existing Generation Rules</vt:lpstr>
      <vt:lpstr>Co-Location with New Generation Rules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44</cp:revision>
  <dcterms:created xsi:type="dcterms:W3CDTF">2026-03-23T21:54:52Z</dcterms:created>
  <dcterms:modified xsi:type="dcterms:W3CDTF">2026-03-24T14:01:36Z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ContentTypeId">
    <vt:lpwstr>0x0101003CD0E9D229717A45A0F014C745A02018</vt:lpwstr>
  </property>
  <property fmtid="{D5CDD505-2E9C-101B-9397-08002B2CF9AE}" pid="11" name="MediaServiceImageTags">
    <vt:lpwstr/>
  </property>
  <property fmtid="{D5CDD505-2E9C-101B-9397-08002B2CF9AE}" pid="12" name="MSIP_Label_7084cbda-52b8-46fb-a7b7-cb5bd465ed85_Enabled">
    <vt:lpwstr>true</vt:lpwstr>
  </property>
  <property fmtid="{D5CDD505-2E9C-101B-9397-08002B2CF9AE}" pid="13" name="MSIP_Label_7084cbda-52b8-46fb-a7b7-cb5bd465ed85_SetDate">
    <vt:lpwstr>2026-03-23T22:29:58Z</vt:lpwstr>
  </property>
  <property fmtid="{D5CDD505-2E9C-101B-9397-08002B2CF9AE}" pid="14" name="MSIP_Label_7084cbda-52b8-46fb-a7b7-cb5bd465ed85_Method">
    <vt:lpwstr>Standard</vt:lpwstr>
  </property>
  <property fmtid="{D5CDD505-2E9C-101B-9397-08002B2CF9AE}" pid="15" name="MSIP_Label_7084cbda-52b8-46fb-a7b7-cb5bd465ed85_Name">
    <vt:lpwstr>Internal</vt:lpwstr>
  </property>
  <property fmtid="{D5CDD505-2E9C-101B-9397-08002B2CF9AE}" pid="16" name="MSIP_Label_7084cbda-52b8-46fb-a7b7-cb5bd465ed85_SiteId">
    <vt:lpwstr>0afb747d-bff7-4596-a9fc-950ef9e0ec45</vt:lpwstr>
  </property>
  <property fmtid="{D5CDD505-2E9C-101B-9397-08002B2CF9AE}" pid="17" name="MSIP_Label_7084cbda-52b8-46fb-a7b7-cb5bd465ed85_ActionId">
    <vt:lpwstr>508ae287-7fd8-4e1f-aa98-6eff3bb679d0</vt:lpwstr>
  </property>
  <property fmtid="{D5CDD505-2E9C-101B-9397-08002B2CF9AE}" pid="18" name="MSIP_Label_7084cbda-52b8-46fb-a7b7-cb5bd465ed85_ContentBits">
    <vt:lpwstr>0</vt:lpwstr>
  </property>
  <property fmtid="{D5CDD505-2E9C-101B-9397-08002B2CF9AE}" pid="19" name="MSIP_Label_7084cbda-52b8-46fb-a7b7-cb5bd465ed85_Tag">
    <vt:lpwstr>10, 3, 0, 2</vt:lpwstr>
  </property>
</Properties>
</file>