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3"/>
  </p:notesMasterIdLst>
  <p:handoutMasterIdLst>
    <p:handoutMasterId r:id="rId24"/>
  </p:handoutMasterIdLst>
  <p:sldIdLst>
    <p:sldId id="260" r:id="rId6"/>
    <p:sldId id="372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73" r:id="rId18"/>
    <p:sldId id="374" r:id="rId19"/>
    <p:sldId id="354" r:id="rId20"/>
    <p:sldId id="370" r:id="rId21"/>
    <p:sldId id="36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3A28CD78-C3BD-553F-EDD2-06EF5A4564FC}" name="Skiles, Matthew" initials="SM" userId="S::matthew.skiles@ercot.com::bb9b5f1e-7301-452e-a4f0-46a9b1f017c7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A7351-F77B-404B-8FA3-0D10264984DB}" v="54" dt="2026-02-12T16:55:22.849"/>
    <p1510:client id="{D686AF5F-9F77-4EED-8434-CED129EE3BCB}" v="48" dt="2026-02-12T16:59:30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, Zhengguo" userId="46b45079-141b-4798-8f61-111a7cd7aa1e" providerId="ADAL" clId="{E68FA7E8-B9A9-46E2-A908-3F366042CE26}"/>
    <pc:docChg chg="custSel modSld">
      <pc:chgData name="Chu, Zhengguo" userId="46b45079-141b-4798-8f61-111a7cd7aa1e" providerId="ADAL" clId="{E68FA7E8-B9A9-46E2-A908-3F366042CE26}" dt="2026-02-12T16:59:30.771" v="254" actId="1076"/>
      <pc:docMkLst>
        <pc:docMk/>
      </pc:docMkLst>
      <pc:sldChg chg="addSp delSp modSp mod">
        <pc:chgData name="Chu, Zhengguo" userId="46b45079-141b-4798-8f61-111a7cd7aa1e" providerId="ADAL" clId="{E68FA7E8-B9A9-46E2-A908-3F366042CE26}" dt="2026-02-12T16:59:30.771" v="254" actId="1076"/>
        <pc:sldMkLst>
          <pc:docMk/>
          <pc:sldMk cId="1324424397" sldId="261"/>
        </pc:sldMkLst>
        <pc:spChg chg="del">
          <ac:chgData name="Chu, Zhengguo" userId="46b45079-141b-4798-8f61-111a7cd7aa1e" providerId="ADAL" clId="{E68FA7E8-B9A9-46E2-A908-3F366042CE26}" dt="2026-02-12T16:58:25.138" v="208" actId="21"/>
          <ac:spMkLst>
            <pc:docMk/>
            <pc:sldMk cId="1324424397" sldId="261"/>
            <ac:spMk id="3" creationId="{A510A095-202C-70C4-D630-EA3E53955F25}"/>
          </ac:spMkLst>
        </pc:spChg>
        <pc:spChg chg="add mod">
          <ac:chgData name="Chu, Zhengguo" userId="46b45079-141b-4798-8f61-111a7cd7aa1e" providerId="ADAL" clId="{E68FA7E8-B9A9-46E2-A908-3F366042CE26}" dt="2026-02-12T16:59:27.120" v="253" actId="20577"/>
          <ac:spMkLst>
            <pc:docMk/>
            <pc:sldMk cId="1324424397" sldId="261"/>
            <ac:spMk id="5" creationId="{A510A095-202C-70C4-D630-EA3E53955F25}"/>
          </ac:spMkLst>
        </pc:spChg>
        <pc:picChg chg="mod">
          <ac:chgData name="Chu, Zhengguo" userId="46b45079-141b-4798-8f61-111a7cd7aa1e" providerId="ADAL" clId="{E68FA7E8-B9A9-46E2-A908-3F366042CE26}" dt="2026-02-12T16:59:30.771" v="254" actId="1076"/>
          <ac:picMkLst>
            <pc:docMk/>
            <pc:sldMk cId="1324424397" sldId="261"/>
            <ac:picMk id="6" creationId="{39D80B9B-939B-3874-3CB1-B60972EF07D6}"/>
          </ac:picMkLst>
        </pc:picChg>
      </pc:sldChg>
      <pc:sldChg chg="modSp mod">
        <pc:chgData name="Chu, Zhengguo" userId="46b45079-141b-4798-8f61-111a7cd7aa1e" providerId="ADAL" clId="{E68FA7E8-B9A9-46E2-A908-3F366042CE26}" dt="2026-02-12T16:37:41.404" v="126" actId="404"/>
        <pc:sldMkLst>
          <pc:docMk/>
          <pc:sldMk cId="587539909" sldId="353"/>
        </pc:sldMkLst>
        <pc:spChg chg="mod">
          <ac:chgData name="Chu, Zhengguo" userId="46b45079-141b-4798-8f61-111a7cd7aa1e" providerId="ADAL" clId="{E68FA7E8-B9A9-46E2-A908-3F366042CE26}" dt="2026-02-12T16:37:41.404" v="126" actId="404"/>
          <ac:spMkLst>
            <pc:docMk/>
            <pc:sldMk cId="587539909" sldId="353"/>
            <ac:spMk id="2" creationId="{00000000-0000-0000-0000-000000000000}"/>
          </ac:spMkLst>
        </pc:spChg>
      </pc:sldChg>
      <pc:sldChg chg="addSp delSp modSp mod">
        <pc:chgData name="Chu, Zhengguo" userId="46b45079-141b-4798-8f61-111a7cd7aa1e" providerId="ADAL" clId="{E68FA7E8-B9A9-46E2-A908-3F366042CE26}" dt="2026-02-12T16:59:20.151" v="232" actId="21"/>
        <pc:sldMkLst>
          <pc:docMk/>
          <pc:sldMk cId="3306108906" sldId="368"/>
        </pc:sldMkLst>
        <pc:spChg chg="mod">
          <ac:chgData name="Chu, Zhengguo" userId="46b45079-141b-4798-8f61-111a7cd7aa1e" providerId="ADAL" clId="{E68FA7E8-B9A9-46E2-A908-3F366042CE26}" dt="2026-02-12T16:58:49.712" v="231" actId="1076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E68FA7E8-B9A9-46E2-A908-3F366042CE26}" dt="2026-02-12T16:59:20.151" v="232" actId="21"/>
          <ac:spMkLst>
            <pc:docMk/>
            <pc:sldMk cId="3306108906" sldId="368"/>
            <ac:spMk id="5" creationId="{A510A095-202C-70C4-D630-EA3E53955F25}"/>
          </ac:spMkLst>
        </pc:spChg>
        <pc:picChg chg="mod">
          <ac:chgData name="Chu, Zhengguo" userId="46b45079-141b-4798-8f61-111a7cd7aa1e" providerId="ADAL" clId="{E68FA7E8-B9A9-46E2-A908-3F366042CE26}" dt="2026-02-12T16:58:46.506" v="230" actId="1076"/>
          <ac:picMkLst>
            <pc:docMk/>
            <pc:sldMk cId="3306108906" sldId="368"/>
            <ac:picMk id="6" creationId="{8397B9B5-27BE-EF7C-8D85-01782CE4151C}"/>
          </ac:picMkLst>
        </pc:picChg>
      </pc:sldChg>
      <pc:sldChg chg="modSp mod">
        <pc:chgData name="Chu, Zhengguo" userId="46b45079-141b-4798-8f61-111a7cd7aa1e" providerId="ADAL" clId="{E68FA7E8-B9A9-46E2-A908-3F366042CE26}" dt="2026-02-12T16:40:20.577" v="205" actId="20577"/>
        <pc:sldMkLst>
          <pc:docMk/>
          <pc:sldMk cId="1695304790" sldId="373"/>
        </pc:sldMkLst>
        <pc:spChg chg="mod">
          <ac:chgData name="Chu, Zhengguo" userId="46b45079-141b-4798-8f61-111a7cd7aa1e" providerId="ADAL" clId="{E68FA7E8-B9A9-46E2-A908-3F366042CE26}" dt="2026-02-12T16:40:20.577" v="205" actId="20577"/>
          <ac:spMkLst>
            <pc:docMk/>
            <pc:sldMk cId="1695304790" sldId="373"/>
            <ac:spMk id="3" creationId="{1B99A432-CE46-7C91-233B-57BA09AE37C9}"/>
          </ac:spMkLst>
        </pc:spChg>
      </pc:sldChg>
    </pc:docChg>
  </pc:docChgLst>
  <pc:docChgLst>
    <pc:chgData name="Petro, Nick" userId="f4669e5d-3df0-43f0-bbe8-5e3e7b0cdbca" providerId="ADAL" clId="{304A6B01-3F95-4D4E-966C-F49FD11FF614}"/>
    <pc:docChg chg="undo custSel addSld modSld">
      <pc:chgData name="Petro, Nick" userId="f4669e5d-3df0-43f0-bbe8-5e3e7b0cdbca" providerId="ADAL" clId="{304A6B01-3F95-4D4E-966C-F49FD11FF614}" dt="2026-02-12T16:55:22.849" v="93"/>
      <pc:docMkLst>
        <pc:docMk/>
      </pc:docMkLst>
      <pc:sldChg chg="addSp modSp mod">
        <pc:chgData name="Petro, Nick" userId="f4669e5d-3df0-43f0-bbe8-5e3e7b0cdbca" providerId="ADAL" clId="{304A6B01-3F95-4D4E-966C-F49FD11FF614}" dt="2026-02-12T16:55:22.849" v="93"/>
        <pc:sldMkLst>
          <pc:docMk/>
          <pc:sldMk cId="1324424397" sldId="261"/>
        </pc:sldMkLst>
        <pc:spChg chg="add mod">
          <ac:chgData name="Petro, Nick" userId="f4669e5d-3df0-43f0-bbe8-5e3e7b0cdbca" providerId="ADAL" clId="{304A6B01-3F95-4D4E-966C-F49FD11FF614}" dt="2026-02-12T16:55:22.849" v="93"/>
          <ac:spMkLst>
            <pc:docMk/>
            <pc:sldMk cId="1324424397" sldId="261"/>
            <ac:spMk id="3" creationId="{A510A095-202C-70C4-D630-EA3E53955F25}"/>
          </ac:spMkLst>
        </pc:spChg>
        <pc:picChg chg="mod">
          <ac:chgData name="Petro, Nick" userId="f4669e5d-3df0-43f0-bbe8-5e3e7b0cdbca" providerId="ADAL" clId="{304A6B01-3F95-4D4E-966C-F49FD11FF614}" dt="2026-02-12T16:46:56.007" v="90" actId="1035"/>
          <ac:picMkLst>
            <pc:docMk/>
            <pc:sldMk cId="1324424397" sldId="261"/>
            <ac:picMk id="6" creationId="{39D80B9B-939B-3874-3CB1-B60972EF07D6}"/>
          </ac:picMkLst>
        </pc:picChg>
      </pc:sldChg>
      <pc:sldChg chg="addSp delSp modSp add mod">
        <pc:chgData name="Petro, Nick" userId="f4669e5d-3df0-43f0-bbe8-5e3e7b0cdbca" providerId="ADAL" clId="{304A6B01-3F95-4D4E-966C-F49FD11FF614}" dt="2026-02-11T21:03:35.101" v="38" actId="1076"/>
        <pc:sldMkLst>
          <pc:docMk/>
          <pc:sldMk cId="1695304790" sldId="373"/>
        </pc:sldMkLst>
        <pc:spChg chg="mod">
          <ac:chgData name="Petro, Nick" userId="f4669e5d-3df0-43f0-bbe8-5e3e7b0cdbca" providerId="ADAL" clId="{304A6B01-3F95-4D4E-966C-F49FD11FF614}" dt="2026-02-11T20:58:22.924" v="12" actId="20577"/>
          <ac:spMkLst>
            <pc:docMk/>
            <pc:sldMk cId="1695304790" sldId="373"/>
            <ac:spMk id="2" creationId="{01A63288-6ABB-42AD-FC1C-7117F34D54E9}"/>
          </ac:spMkLst>
        </pc:spChg>
        <pc:spChg chg="mod">
          <ac:chgData name="Petro, Nick" userId="f4669e5d-3df0-43f0-bbe8-5e3e7b0cdbca" providerId="ADAL" clId="{304A6B01-3F95-4D4E-966C-F49FD11FF614}" dt="2026-02-11T20:58:30.629" v="13" actId="20577"/>
          <ac:spMkLst>
            <pc:docMk/>
            <pc:sldMk cId="1695304790" sldId="373"/>
            <ac:spMk id="3" creationId="{1B99A432-CE46-7C91-233B-57BA09AE37C9}"/>
          </ac:spMkLst>
        </pc:spChg>
        <pc:spChg chg="add del mod">
          <ac:chgData name="Petro, Nick" userId="f4669e5d-3df0-43f0-bbe8-5e3e7b0cdbca" providerId="ADAL" clId="{304A6B01-3F95-4D4E-966C-F49FD11FF614}" dt="2026-02-11T21:03:21.103" v="33" actId="478"/>
          <ac:spMkLst>
            <pc:docMk/>
            <pc:sldMk cId="1695304790" sldId="373"/>
            <ac:spMk id="8" creationId="{BC06F358-71BF-7C96-23E3-966543FF978C}"/>
          </ac:spMkLst>
        </pc:spChg>
        <pc:graphicFrameChg chg="del modGraphic">
          <ac:chgData name="Petro, Nick" userId="f4669e5d-3df0-43f0-bbe8-5e3e7b0cdbca" providerId="ADAL" clId="{304A6B01-3F95-4D4E-966C-F49FD11FF614}" dt="2026-02-11T21:03:10.117" v="31" actId="478"/>
          <ac:graphicFrameMkLst>
            <pc:docMk/>
            <pc:sldMk cId="1695304790" sldId="373"/>
            <ac:graphicFrameMk id="7" creationId="{110B29D2-E095-8EA1-A62D-7B5B33FD2ADA}"/>
          </ac:graphicFrameMkLst>
        </pc:graphicFrameChg>
        <pc:picChg chg="mod">
          <ac:chgData name="Petro, Nick" userId="f4669e5d-3df0-43f0-bbe8-5e3e7b0cdbca" providerId="ADAL" clId="{304A6B01-3F95-4D4E-966C-F49FD11FF614}" dt="2026-02-11T21:03:35.101" v="38" actId="1076"/>
          <ac:picMkLst>
            <pc:docMk/>
            <pc:sldMk cId="1695304790" sldId="373"/>
            <ac:picMk id="11" creationId="{DFB626EE-75F2-FD3C-2DA2-7F1B80D61F6A}"/>
          </ac:picMkLst>
        </pc:picChg>
      </pc:sldChg>
      <pc:sldChg chg="addSp delSp modSp add mod">
        <pc:chgData name="Petro, Nick" userId="f4669e5d-3df0-43f0-bbe8-5e3e7b0cdbca" providerId="ADAL" clId="{304A6B01-3F95-4D4E-966C-F49FD11FF614}" dt="2026-02-12T16:53:31.537" v="92" actId="14826"/>
        <pc:sldMkLst>
          <pc:docMk/>
          <pc:sldMk cId="108375746" sldId="374"/>
        </pc:sldMkLst>
        <pc:spChg chg="mod">
          <ac:chgData name="Petro, Nick" userId="f4669e5d-3df0-43f0-bbe8-5e3e7b0cdbca" providerId="ADAL" clId="{304A6B01-3F95-4D4E-966C-F49FD11FF614}" dt="2026-02-11T22:31:31.736" v="81" actId="20577"/>
          <ac:spMkLst>
            <pc:docMk/>
            <pc:sldMk cId="108375746" sldId="374"/>
            <ac:spMk id="3" creationId="{F87B6158-F9A9-CD4D-4D89-DCEF8A7A1DA0}"/>
          </ac:spMkLst>
        </pc:spChg>
        <pc:spChg chg="mod">
          <ac:chgData name="Petro, Nick" userId="f4669e5d-3df0-43f0-bbe8-5e3e7b0cdbca" providerId="ADAL" clId="{304A6B01-3F95-4D4E-966C-F49FD11FF614}" dt="2026-02-11T21:31:52.515" v="77" actId="1037"/>
          <ac:spMkLst>
            <pc:docMk/>
            <pc:sldMk cId="108375746" sldId="374"/>
            <ac:spMk id="8" creationId="{E631B73D-E338-03E2-39A1-963A64F3AB75}"/>
          </ac:spMkLst>
        </pc:spChg>
        <pc:graphicFrameChg chg="mod">
          <ac:chgData name="Petro, Nick" userId="f4669e5d-3df0-43f0-bbe8-5e3e7b0cdbca" providerId="ADAL" clId="{304A6B01-3F95-4D4E-966C-F49FD11FF614}" dt="2026-02-11T21:31:45.399" v="57" actId="1037"/>
          <ac:graphicFrameMkLst>
            <pc:docMk/>
            <pc:sldMk cId="108375746" sldId="374"/>
            <ac:graphicFrameMk id="7" creationId="{100FAB0C-DD42-32C2-46FC-B78E9B0474C2}"/>
          </ac:graphicFrameMkLst>
        </pc:graphicFrameChg>
        <pc:picChg chg="add mod">
          <ac:chgData name="Petro, Nick" userId="f4669e5d-3df0-43f0-bbe8-5e3e7b0cdbca" providerId="ADAL" clId="{304A6B01-3F95-4D4E-966C-F49FD11FF614}" dt="2026-02-12T16:53:31.537" v="92" actId="14826"/>
          <ac:picMkLst>
            <pc:docMk/>
            <pc:sldMk cId="108375746" sldId="374"/>
            <ac:picMk id="6" creationId="{6CB9C651-83A6-13D2-E441-B14306E90C1D}"/>
          </ac:picMkLst>
        </pc:picChg>
        <pc:picChg chg="del">
          <ac:chgData name="Petro, Nick" userId="f4669e5d-3df0-43f0-bbe8-5e3e7b0cdbca" providerId="ADAL" clId="{304A6B01-3F95-4D4E-966C-F49FD11FF614}" dt="2026-02-11T21:03:45.189" v="39" actId="478"/>
          <ac:picMkLst>
            <pc:docMk/>
            <pc:sldMk cId="108375746" sldId="374"/>
            <ac:picMk id="11" creationId="{8C53FBB4-C842-F65E-46BC-4C7927E3237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CE736-1572-C121-4B3D-9B76710D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250C8-86D0-B64E-155E-5FE7FDC52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EE039-98A5-21B1-52F2-D41DAB7D0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635CE-0AD8-2FC1-DB68-71413888E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C020-A641-FCF1-AD96-7E9C25B5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0C4F7-372D-3993-A5AC-546DA37A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14229-6CFA-A934-AFDD-4432DA556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50291-AEF6-CD66-67E0-2EAF080AF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8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56642CD1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6448" y="1828800"/>
            <a:ext cx="569671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tx2"/>
                </a:solidFill>
              </a:rPr>
              <a:t>Monthly Review of Reliability Unit Commitment Market Impacts – January 2026 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 anchor="t"/>
          <a:lstStyle/>
          <a:p>
            <a:r>
              <a:rPr lang="en-US" sz="2400"/>
              <a:t>RUC-Instructed Resource Dispatch above Low Dispatch Limit (LDL) in Non-Opt-Out Hours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58" y="1134861"/>
            <a:ext cx="8304543" cy="4736621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en-US" sz="1800">
                <a:solidFill>
                  <a:schemeClr val="tx2"/>
                </a:solidFill>
                <a:cs typeface="Arial"/>
              </a:rPr>
              <a:t>Out of all 323.1 non-opt-out Effective Resource-hours, RUC-instructed Resources were dispatched above their LDL for 20.6 Resource-hours.</a:t>
            </a:r>
            <a:endParaRPr lang="en-US" sz="2000" b="1">
              <a:solidFill>
                <a:schemeClr val="tx2"/>
              </a:solidFill>
              <a:cs typeface="Arial"/>
            </a:endParaRPr>
          </a:p>
          <a:p>
            <a:pPr lvl="1">
              <a:defRPr/>
            </a:pP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In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15.6 of these Resource-hours, the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Locational Marginal Price (LMP)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the RUC-instructed Resource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exceeded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the RUC offer floor.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1">
              <a:defRPr/>
            </a:pP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In 5.0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fell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below the RUC offer floor.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All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400">
                <a:solidFill>
                  <a:srgbClr val="5B6770"/>
                </a:solidFill>
              </a:rPr>
              <a:t>5.0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Resource-hours 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saw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RUC-instructed Resource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 being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mitigated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Resources committed by RUC.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561832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January 2026 had a total of 136.9 RTORDPA hours with a time-weighted average value of $6.05/MWh.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7B4D5-C1D7-2DE4-3DCB-30496E8E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9471" y="990600"/>
            <a:ext cx="6064887" cy="48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000"/>
              <a:t>Reliability Deployment Price Adder for Energy: January 2026</a:t>
            </a:r>
            <a:br>
              <a:rPr lang="en-US" sz="2000"/>
            </a:br>
            <a:r>
              <a:rPr lang="en-US" sz="1200"/>
              <a:t>OD 1/28 had the highest daily time-weighted average RTORDPA of $38.79/MWh.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6CF72-2A87-DDD0-3A67-C8A734E54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2696" y="912090"/>
            <a:ext cx="6014805" cy="48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6EDE0-A949-4991-F60F-A18DDCDA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3288-6ABB-42AD-FC1C-7117F34D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43682"/>
            <a:ext cx="8899939" cy="670718"/>
          </a:xfrm>
        </p:spPr>
        <p:txBody>
          <a:bodyPr/>
          <a:lstStyle/>
          <a:p>
            <a:r>
              <a:rPr lang="en-US" sz="1800"/>
              <a:t>Reliability Deployment Price Adder for Ancillary Services: January 2026</a:t>
            </a:r>
            <a:br>
              <a:rPr lang="en-US" sz="2400"/>
            </a:br>
            <a:r>
              <a:rPr lang="en-US" sz="1400"/>
              <a:t>OD 1/28 had the highest daily time-weighted average RT RDPA for Ancillary Services.</a:t>
            </a: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226B9-751A-266D-B0A2-45CD15E76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9A432-CE46-7C91-233B-57BA09AE37C9}"/>
              </a:ext>
            </a:extLst>
          </p:cNvPr>
          <p:cNvSpPr txBox="1"/>
          <p:nvPr/>
        </p:nvSpPr>
        <p:spPr>
          <a:xfrm>
            <a:off x="895282" y="5160459"/>
            <a:ext cx="76056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  <a:p>
            <a:r>
              <a:rPr lang="en-US"/>
              <a:t>The daily average values are calculated as time-weighted average Real-Time Reliability Deployment Price Adders for each Ancillary Service during SCED intervals with RDPA active for any reliability event trigger. </a:t>
            </a:r>
          </a:p>
          <a:p>
            <a:endParaRPr lang="en-US"/>
          </a:p>
          <a:p>
            <a:r>
              <a:rPr lang="en-US" altLang="zh-CN"/>
              <a:t>For details on the triggers for reliability price adders, please refer to the previous slide titled “</a:t>
            </a:r>
            <a:r>
              <a:rPr lang="en-US"/>
              <a:t>Reliability Deployment Price Adder for Energy: January 2026</a:t>
            </a:r>
            <a:r>
              <a:rPr lang="en-US" altLang="zh-CN"/>
              <a:t>”</a:t>
            </a:r>
            <a:endParaRPr lang="en-US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B626EE-75F2-FD3C-2DA2-7F1B80D61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549" y="1051210"/>
            <a:ext cx="6834902" cy="42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F6688-886F-647C-CF97-5999E3E83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592B-36B5-4FC0-A7BC-74077179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43682"/>
            <a:ext cx="8899939" cy="670718"/>
          </a:xfrm>
        </p:spPr>
        <p:txBody>
          <a:bodyPr/>
          <a:lstStyle/>
          <a:p>
            <a:r>
              <a:rPr lang="en-US" sz="1800"/>
              <a:t>Reliability Deployment Price Adder for Ancillary Services: January 2026</a:t>
            </a:r>
            <a:br>
              <a:rPr lang="en-US" sz="2400"/>
            </a:br>
            <a:r>
              <a:rPr lang="en-US" sz="1400"/>
              <a:t>OD 1/28 had the highest daily time-weighted average RT RDPA for Ancillary Services.</a:t>
            </a: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E48A8-8821-9D86-67C3-4D6B73182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B6158-F9A9-CD4D-4D89-DCEF8A7A1DA0}"/>
              </a:ext>
            </a:extLst>
          </p:cNvPr>
          <p:cNvSpPr txBox="1"/>
          <p:nvPr/>
        </p:nvSpPr>
        <p:spPr>
          <a:xfrm>
            <a:off x="895282" y="5160459"/>
            <a:ext cx="760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  <a:p>
            <a:r>
              <a:rPr lang="en-US"/>
              <a:t>The average values are calculated as time-weighted average Real-Time Reliability Deployment Price Adders for each Ancillary Service during SCED intervals with RDPA active for any reliability event trigger. </a:t>
            </a:r>
          </a:p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0FAB0C-DD42-32C2-46FC-B78E9B047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855212"/>
              </p:ext>
            </p:extLst>
          </p:nvPr>
        </p:nvGraphicFramePr>
        <p:xfrm>
          <a:off x="5581093" y="1384183"/>
          <a:ext cx="3219276" cy="3361358"/>
        </p:xfrm>
        <a:graphic>
          <a:graphicData uri="http://schemas.openxmlformats.org/drawingml/2006/table">
            <a:tbl>
              <a:tblPr/>
              <a:tblGrid>
                <a:gridCol w="1790856">
                  <a:extLst>
                    <a:ext uri="{9D8B030D-6E8A-4147-A177-3AD203B41FA5}">
                      <a16:colId xmlns:a16="http://schemas.microsoft.com/office/drawing/2014/main" val="3729118107"/>
                    </a:ext>
                  </a:extLst>
                </a:gridCol>
                <a:gridCol w="1428420">
                  <a:extLst>
                    <a:ext uri="{9D8B030D-6E8A-4147-A177-3AD203B41FA5}">
                      <a16:colId xmlns:a16="http://schemas.microsoft.com/office/drawing/2014/main" val="2868777895"/>
                    </a:ext>
                  </a:extLst>
                </a:gridCol>
              </a:tblGrid>
              <a:tr h="71086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RDPA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Monthly Time Weighted Average ($/MWh)*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57382"/>
                  </a:ext>
                </a:extLst>
              </a:tr>
              <a:tr h="5077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Regulation Up (Reg-Up)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0.40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940416"/>
                  </a:ext>
                </a:extLst>
              </a:tr>
              <a:tr h="5077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Regulation Down (Reg-Down)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0.05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7681"/>
                  </a:ext>
                </a:extLst>
              </a:tr>
              <a:tr h="5077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Non-Spinning Reserves (Non-Spin)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0.60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27002"/>
                  </a:ext>
                </a:extLst>
              </a:tr>
              <a:tr h="5077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Responsive Reserve Service (RRS)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0.35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91512"/>
                  </a:ext>
                </a:extLst>
              </a:tr>
              <a:tr h="61946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ERCOT Contingency Reserve Service (ECRS)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0.61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528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31B73D-E338-03E2-39A1-963A64F3AB75}"/>
              </a:ext>
            </a:extLst>
          </p:cNvPr>
          <p:cNvSpPr txBox="1"/>
          <p:nvPr/>
        </p:nvSpPr>
        <p:spPr>
          <a:xfrm>
            <a:off x="5570716" y="4791127"/>
            <a:ext cx="33274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* RDPAs for Ancillary Services are only available after RTC+B implementation on December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9C651-83A6-13D2-E441-B14306E90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309" y="1384183"/>
            <a:ext cx="4895816" cy="36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/>
              <a:t>RUC Clawback, Make-Whole, and Shortfall</a:t>
            </a:r>
            <a:br>
              <a:rPr lang="en-US" sz="2400"/>
            </a:br>
            <a:r>
              <a:rPr lang="en-US" sz="1400"/>
              <a:t>For January 2026, the total Clawback Charge was</a:t>
            </a:r>
            <a:r>
              <a:rPr lang="en-US" sz="1400">
                <a:latin typeface="Arial (Headings)"/>
              </a:rPr>
              <a:t> $1,130,396</a:t>
            </a:r>
            <a:r>
              <a:rPr lang="en-US" sz="1400"/>
              <a:t>. The total Make-Whole Payment was $431,895.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</a:t>
            </a:r>
            <a:r>
              <a:rPr lang="en-US" sz="900"/>
              <a:t>431,895</a:t>
            </a: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 in Make-Whole Payments made in January 2026, $0.51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January 9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F8161-0A4C-7E0C-D8B5-5B560F3EA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938" y="1006365"/>
            <a:ext cx="7189022" cy="50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E93D7A-A135-9728-4D87-0DD920A4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44682"/>
              </p:ext>
            </p:extLst>
          </p:nvPr>
        </p:nvGraphicFramePr>
        <p:xfrm>
          <a:off x="1276350" y="1173538"/>
          <a:ext cx="6591300" cy="382905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45026279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717025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9897456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6242218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4310709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Jan 4, 2026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7515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-294,094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743,623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1562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-2,138,639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1,133,673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9942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545,642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-87,084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458,558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3559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993,341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-418,816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187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625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8874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246,345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396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4699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122,634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968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128,343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2665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61,933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61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233,499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865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1,130,396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8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80CCAD-B0DA-FF86-0CE2-15C76FB74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54532"/>
              </p:ext>
            </p:extLst>
          </p:nvPr>
        </p:nvGraphicFramePr>
        <p:xfrm>
          <a:off x="1295400" y="1173538"/>
          <a:ext cx="6553200" cy="3829050"/>
        </p:xfrm>
        <a:graphic>
          <a:graphicData uri="http://schemas.openxmlformats.org/drawingml/2006/table">
            <a:tbl>
              <a:tblPr/>
              <a:tblGrid>
                <a:gridCol w="647386">
                  <a:extLst>
                    <a:ext uri="{9D8B030D-6E8A-4147-A177-3AD203B41FA5}">
                      <a16:colId xmlns:a16="http://schemas.microsoft.com/office/drawing/2014/main" val="4185023845"/>
                    </a:ext>
                  </a:extLst>
                </a:gridCol>
                <a:gridCol w="1180528">
                  <a:extLst>
                    <a:ext uri="{9D8B030D-6E8A-4147-A177-3AD203B41FA5}">
                      <a16:colId xmlns:a16="http://schemas.microsoft.com/office/drawing/2014/main" val="2612524207"/>
                    </a:ext>
                  </a:extLst>
                </a:gridCol>
                <a:gridCol w="1383630">
                  <a:extLst>
                    <a:ext uri="{9D8B030D-6E8A-4147-A177-3AD203B41FA5}">
                      <a16:colId xmlns:a16="http://schemas.microsoft.com/office/drawing/2014/main" val="2926289917"/>
                    </a:ext>
                  </a:extLst>
                </a:gridCol>
                <a:gridCol w="1637507">
                  <a:extLst>
                    <a:ext uri="{9D8B030D-6E8A-4147-A177-3AD203B41FA5}">
                      <a16:colId xmlns:a16="http://schemas.microsoft.com/office/drawing/2014/main" val="1185989540"/>
                    </a:ext>
                  </a:extLst>
                </a:gridCol>
                <a:gridCol w="1704149">
                  <a:extLst>
                    <a:ext uri="{9D8B030D-6E8A-4147-A177-3AD203B41FA5}">
                      <a16:colId xmlns:a16="http://schemas.microsoft.com/office/drawing/2014/main" val="210676323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Jan 4, 2026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4296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-834,867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-80,530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-1,947,157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-2,862,554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532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-1,198,579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-4,344,131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-5,560,472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5159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-1,701,707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-111,462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-1,813,169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292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-594,864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-3,693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104,830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7083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335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-1,285,661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1041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-382,594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6633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-487,773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60786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-2,035,251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4016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-1,016,193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1305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-1,119,452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960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-271,995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293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-431,895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2DA5744-A0FB-DF1B-CE4E-F3FDB2BCD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146637"/>
              </p:ext>
            </p:extLst>
          </p:nvPr>
        </p:nvGraphicFramePr>
        <p:xfrm>
          <a:off x="366713" y="1074738"/>
          <a:ext cx="86487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48523" imgH="4495737" progId="Excel.Sheet.12">
                  <p:embed/>
                </p:oleObj>
              </mc:Choice>
              <mc:Fallback>
                <p:oleObj name="Worksheet" r:id="rId3" imgW="8648523" imgH="449573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2DA5744-A0FB-DF1B-CE4E-F3FDB2BCD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3" y="1074738"/>
                        <a:ext cx="86487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9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84% of RUC effective hours in January 2026 were nominally attributed to congestion.</a:t>
            </a:r>
            <a:br>
              <a:rPr lang="en-US" sz="2400">
                <a:highlight>
                  <a:srgbClr val="FFFF00"/>
                </a:highlight>
              </a:rPr>
            </a:b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80B9B-939B-3874-3CB1-B60972EF0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91" y="1284514"/>
            <a:ext cx="8458200" cy="422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0A095-202C-70C4-D630-EA3E53955F25}"/>
              </a:ext>
            </a:extLst>
          </p:cNvPr>
          <p:cNvSpPr txBox="1"/>
          <p:nvPr/>
        </p:nvSpPr>
        <p:spPr>
          <a:xfrm>
            <a:off x="97092" y="5513614"/>
            <a:ext cx="90677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5B6770"/>
                </a:solidFill>
                <a:cs typeface="Arial"/>
              </a:rPr>
              <a:t>For January 2026, 72% of non-opt-out RUC activity (233.0 effective hours) was RMR for congestion (primarily E_PASP)</a:t>
            </a:r>
            <a:r>
              <a:rPr lang="en-US" sz="1400">
                <a:solidFill>
                  <a:schemeClr val="tx2"/>
                </a:solidFill>
                <a:cs typeface="Arial"/>
              </a:rPr>
              <a:t> during Winter Storm Fern (1/24 to 1/27) including: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cs typeface="Arial"/>
              </a:rPr>
              <a:t>Life Cycle Units (167.3 effective hours)</a:t>
            </a:r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lang="en-US" sz="2400">
                <a:solidFill>
                  <a:srgbClr val="00AEC7"/>
                </a:solidFill>
                <a:latin typeface="Arial" panose="020B0604020202020204"/>
              </a:rPr>
              <a:t>January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2026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86616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>
                <a:solidFill>
                  <a:schemeClr val="tx2"/>
                </a:solidFill>
              </a:rPr>
              <a:t>340.4 RUC effective Resource-hours: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285.7 hours (84%) for congestion</a:t>
            </a:r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7B9B5-27BE-EF7C-8D85-01782CE41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557060"/>
            <a:ext cx="7987991" cy="399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January 2026 had a total of 323.1 non-opt-out effective resource-hours (95%) and 17.3 opt-out effective resource-hours (5%).</a:t>
            </a:r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5CB33-FEEE-FE7C-E1FD-3128CB9D0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246" y="1271989"/>
            <a:ext cx="7168893" cy="50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January 2026 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DE7F3-EE8C-A89B-A9CC-DF3810747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65" y="903434"/>
            <a:ext cx="7662669" cy="53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January 2026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Most RUC commitment windows (97%) had a lead time margin of 2 hours or less.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71D1E-60B5-0467-DE8A-50976BA1C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0" y="1359586"/>
            <a:ext cx="3266868" cy="3431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8D66E5-85DB-7D9E-5507-FF813931D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4466" y="1320259"/>
            <a:ext cx="5719505" cy="34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January 2026, the average age of RUC-committed Resources was 19.6 years for Non-opt-out Resource-hours.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5980645"/>
            <a:ext cx="6440618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02CCA-BD23-1486-E574-C501DA33F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361" y="1152603"/>
            <a:ext cx="7811277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31D07B-0E07-5197-B6F3-F0B02F2B8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281" y="3584811"/>
            <a:ext cx="5556665" cy="2500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22435-79F6-AAA1-A0D5-4AE6D8C99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052" y="1056037"/>
            <a:ext cx="5684486" cy="2558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In January 2026, 50% of RUC Effective Resource-Hours were provided by resources that were at least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4279213" y="130227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391124" y="386054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1f25472f7952a823f26b82c9247c2399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fa16fa066c0db69e062a31bbb6beaa7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75FCA6-B0BE-4A71-B9B4-A459E6FE9FC5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17</Slides>
  <Notes>16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1_Custom Design</vt:lpstr>
      <vt:lpstr>Office Theme</vt:lpstr>
      <vt:lpstr>PowerPoint Presentation</vt:lpstr>
      <vt:lpstr>RUC Resource-Hours</vt:lpstr>
      <vt:lpstr>RUC Instruction Reasons: Last 13 Months 84% of RUC effective hours in January 2026 were nominally attributed to congestion. </vt:lpstr>
      <vt:lpstr>RUC Instruction Reasons in January 2026 </vt:lpstr>
      <vt:lpstr>Non-opt-out and Opt-out Totals: Last 13 Months January 2026 had a total of 323.1 non-opt-out effective resource-hours (95%) and 17.3 opt-out effective resource-hours (5%).</vt:lpstr>
      <vt:lpstr>Non-opt-out and Opt-out Totals: January 2026    </vt:lpstr>
      <vt:lpstr>RUC Lead Time Margin: January 2026 </vt:lpstr>
      <vt:lpstr>Average Resource Age: Last 13 Months In January 2026, the average age of RUC-committed Resources was 19.6 years for Non-opt-out Resource-hours.</vt:lpstr>
      <vt:lpstr>Age Category: Last 13 Months In January 2026, 50% of RUC Effective Resource-Hours were provided by resources that were at least 50 years old.</vt:lpstr>
      <vt:lpstr>RUC-Instructed Resource Dispatch above Low Dispatch Limit (LDL) in Non-Opt-Out Hours</vt:lpstr>
      <vt:lpstr>Reliability Deployment Price Adder: Last 13 Months January 2026 had a total of 136.9 RTORDPA hours with a time-weighted average value of $6.05/MWh. </vt:lpstr>
      <vt:lpstr>Reliability Deployment Price Adder for Energy: January 2026 OD 1/28 had the highest daily time-weighted average RTORDPA of $38.79/MWh.</vt:lpstr>
      <vt:lpstr>Reliability Deployment Price Adder for Ancillary Services: January 2026 OD 1/28 had the highest daily time-weighted average RT RDPA for Ancillary Services.</vt:lpstr>
      <vt:lpstr>Reliability Deployment Price Adder for Ancillary Services: January 2026 OD 1/28 had the highest daily time-weighted average RT RDPA for Ancillary Services.</vt:lpstr>
      <vt:lpstr>RUC Clawback, Make-Whole, and Shortfall For January 2026, the total Clawback Charge was $1,130,396. The total Make-Whole Payment was $431,895.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2026-02-12T17:00:00Z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2025-06-11T14:23:39Z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