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1"/>
  </p:notesMasterIdLst>
  <p:sldIdLst>
    <p:sldId id="1135" r:id="rId3"/>
    <p:sldId id="1134" r:id="rId4"/>
    <p:sldId id="1136" r:id="rId5"/>
    <p:sldId id="256" r:id="rId6"/>
    <p:sldId id="1132" r:id="rId7"/>
    <p:sldId id="1133" r:id="rId8"/>
    <p:sldId id="1172" r:id="rId9"/>
    <p:sldId id="114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6B47AF-8AB2-47BE-80EC-3C57A975AFF5}" v="11" dt="2026-03-16T17:53:50.9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tt L. Price" userId="bea8a9ae-cdf2-42f9-afae-5db3c97259c3" providerId="ADAL" clId="{03A8F5DB-A8C4-4AEB-A193-BFD0426A7A5F}"/>
    <pc:docChg chg="undo custSel delSld modSld">
      <pc:chgData name="Jett L. Price" userId="bea8a9ae-cdf2-42f9-afae-5db3c97259c3" providerId="ADAL" clId="{03A8F5DB-A8C4-4AEB-A193-BFD0426A7A5F}" dt="2026-03-16T17:54:13.544" v="130" actId="47"/>
      <pc:docMkLst>
        <pc:docMk/>
      </pc:docMkLst>
      <pc:sldChg chg="addSp delSp modSp mod">
        <pc:chgData name="Jett L. Price" userId="bea8a9ae-cdf2-42f9-afae-5db3c97259c3" providerId="ADAL" clId="{03A8F5DB-A8C4-4AEB-A193-BFD0426A7A5F}" dt="2026-03-16T17:52:15.860" v="74" actId="15"/>
        <pc:sldMkLst>
          <pc:docMk/>
          <pc:sldMk cId="473303827" sldId="256"/>
        </pc:sldMkLst>
        <pc:spChg chg="mod">
          <ac:chgData name="Jett L. Price" userId="bea8a9ae-cdf2-42f9-afae-5db3c97259c3" providerId="ADAL" clId="{03A8F5DB-A8C4-4AEB-A193-BFD0426A7A5F}" dt="2026-03-16T17:51:20.011" v="68" actId="20577"/>
          <ac:spMkLst>
            <pc:docMk/>
            <pc:sldMk cId="473303827" sldId="256"/>
            <ac:spMk id="2" creationId="{11ED38AC-05D9-4176-BBDB-E15B79F14695}"/>
          </ac:spMkLst>
        </pc:spChg>
        <pc:spChg chg="mod">
          <ac:chgData name="Jett L. Price" userId="bea8a9ae-cdf2-42f9-afae-5db3c97259c3" providerId="ADAL" clId="{03A8F5DB-A8C4-4AEB-A193-BFD0426A7A5F}" dt="2026-03-16T17:52:15.860" v="74" actId="15"/>
          <ac:spMkLst>
            <pc:docMk/>
            <pc:sldMk cId="473303827" sldId="256"/>
            <ac:spMk id="5" creationId="{CDCFF607-9103-4ED4-B8CA-ADCE0DAAEF4F}"/>
          </ac:spMkLst>
        </pc:spChg>
        <pc:picChg chg="add del">
          <ac:chgData name="Jett L. Price" userId="bea8a9ae-cdf2-42f9-afae-5db3c97259c3" providerId="ADAL" clId="{03A8F5DB-A8C4-4AEB-A193-BFD0426A7A5F}" dt="2026-03-16T17:51:47.361" v="70" actId="22"/>
          <ac:picMkLst>
            <pc:docMk/>
            <pc:sldMk cId="473303827" sldId="256"/>
            <ac:picMk id="4" creationId="{3DDC7F49-17FB-6D31-426C-E79BD5CBE816}"/>
          </ac:picMkLst>
        </pc:picChg>
      </pc:sldChg>
      <pc:sldChg chg="addSp delSp modSp mod">
        <pc:chgData name="Jett L. Price" userId="bea8a9ae-cdf2-42f9-afae-5db3c97259c3" providerId="ADAL" clId="{03A8F5DB-A8C4-4AEB-A193-BFD0426A7A5F}" dt="2026-03-16T17:52:59.271" v="87" actId="404"/>
        <pc:sldMkLst>
          <pc:docMk/>
          <pc:sldMk cId="1744205016" sldId="1132"/>
        </pc:sldMkLst>
        <pc:spChg chg="mod">
          <ac:chgData name="Jett L. Price" userId="bea8a9ae-cdf2-42f9-afae-5db3c97259c3" providerId="ADAL" clId="{03A8F5DB-A8C4-4AEB-A193-BFD0426A7A5F}" dt="2026-03-16T17:52:35.748" v="81" actId="20577"/>
          <ac:spMkLst>
            <pc:docMk/>
            <pc:sldMk cId="1744205016" sldId="1132"/>
            <ac:spMk id="2" creationId="{A00C2AA3-8A92-4E93-826D-4991323BFA0B}"/>
          </ac:spMkLst>
        </pc:spChg>
        <pc:spChg chg="mod">
          <ac:chgData name="Jett L. Price" userId="bea8a9ae-cdf2-42f9-afae-5db3c97259c3" providerId="ADAL" clId="{03A8F5DB-A8C4-4AEB-A193-BFD0426A7A5F}" dt="2026-03-16T17:52:59.271" v="87" actId="404"/>
          <ac:spMkLst>
            <pc:docMk/>
            <pc:sldMk cId="1744205016" sldId="1132"/>
            <ac:spMk id="5" creationId="{50729CD5-23C6-E7A4-2C26-74D3EAFD921D}"/>
          </ac:spMkLst>
        </pc:spChg>
        <pc:picChg chg="del">
          <ac:chgData name="Jett L. Price" userId="bea8a9ae-cdf2-42f9-afae-5db3c97259c3" providerId="ADAL" clId="{03A8F5DB-A8C4-4AEB-A193-BFD0426A7A5F}" dt="2026-03-16T17:52:41.362" v="82" actId="478"/>
          <ac:picMkLst>
            <pc:docMk/>
            <pc:sldMk cId="1744205016" sldId="1132"/>
            <ac:picMk id="3" creationId="{39E504CF-D9ED-7FE3-B8FC-FD650D4CEDC7}"/>
          </ac:picMkLst>
        </pc:picChg>
        <pc:picChg chg="add mod">
          <ac:chgData name="Jett L. Price" userId="bea8a9ae-cdf2-42f9-afae-5db3c97259c3" providerId="ADAL" clId="{03A8F5DB-A8C4-4AEB-A193-BFD0426A7A5F}" dt="2026-03-16T17:52:53.606" v="85" actId="14100"/>
          <ac:picMkLst>
            <pc:docMk/>
            <pc:sldMk cId="1744205016" sldId="1132"/>
            <ac:picMk id="4" creationId="{9898489E-ECAB-C4C8-3FCD-3979950BAF54}"/>
          </ac:picMkLst>
        </pc:picChg>
      </pc:sldChg>
      <pc:sldChg chg="addSp delSp modSp mod">
        <pc:chgData name="Jett L. Price" userId="bea8a9ae-cdf2-42f9-afae-5db3c97259c3" providerId="ADAL" clId="{03A8F5DB-A8C4-4AEB-A193-BFD0426A7A5F}" dt="2026-03-16T17:54:05.307" v="129" actId="14100"/>
        <pc:sldMkLst>
          <pc:docMk/>
          <pc:sldMk cId="1994485191" sldId="1133"/>
        </pc:sldMkLst>
        <pc:spChg chg="mod">
          <ac:chgData name="Jett L. Price" userId="bea8a9ae-cdf2-42f9-afae-5db3c97259c3" providerId="ADAL" clId="{03A8F5DB-A8C4-4AEB-A193-BFD0426A7A5F}" dt="2026-03-16T17:53:44.194" v="123" actId="20577"/>
          <ac:spMkLst>
            <pc:docMk/>
            <pc:sldMk cId="1994485191" sldId="1133"/>
            <ac:spMk id="2" creationId="{99463115-A32D-4B9A-B2FF-012E96271313}"/>
          </ac:spMkLst>
        </pc:spChg>
        <pc:picChg chg="del">
          <ac:chgData name="Jett L. Price" userId="bea8a9ae-cdf2-42f9-afae-5db3c97259c3" providerId="ADAL" clId="{03A8F5DB-A8C4-4AEB-A193-BFD0426A7A5F}" dt="2026-03-16T17:53:47.036" v="124" actId="478"/>
          <ac:picMkLst>
            <pc:docMk/>
            <pc:sldMk cId="1994485191" sldId="1133"/>
            <ac:picMk id="3" creationId="{4116EE2D-F6BF-8284-61CF-1D9F783CE8E5}"/>
          </ac:picMkLst>
        </pc:picChg>
        <pc:picChg chg="add mod">
          <ac:chgData name="Jett L. Price" userId="bea8a9ae-cdf2-42f9-afae-5db3c97259c3" providerId="ADAL" clId="{03A8F5DB-A8C4-4AEB-A193-BFD0426A7A5F}" dt="2026-03-16T17:54:05.307" v="129" actId="14100"/>
          <ac:picMkLst>
            <pc:docMk/>
            <pc:sldMk cId="1994485191" sldId="1133"/>
            <ac:picMk id="4" creationId="{3D9CF300-5384-4AB5-AF88-50210C666670}"/>
          </ac:picMkLst>
        </pc:picChg>
      </pc:sldChg>
      <pc:sldChg chg="modSp mod">
        <pc:chgData name="Jett L. Price" userId="bea8a9ae-cdf2-42f9-afae-5db3c97259c3" providerId="ADAL" clId="{03A8F5DB-A8C4-4AEB-A193-BFD0426A7A5F}" dt="2026-03-16T17:45:20.662" v="16" actId="20577"/>
        <pc:sldMkLst>
          <pc:docMk/>
          <pc:sldMk cId="2712649147" sldId="1134"/>
        </pc:sldMkLst>
        <pc:spChg chg="mod">
          <ac:chgData name="Jett L. Price" userId="bea8a9ae-cdf2-42f9-afae-5db3c97259c3" providerId="ADAL" clId="{03A8F5DB-A8C4-4AEB-A193-BFD0426A7A5F}" dt="2026-03-16T17:45:20.662" v="16" actId="20577"/>
          <ac:spMkLst>
            <pc:docMk/>
            <pc:sldMk cId="2712649147" sldId="1134"/>
            <ac:spMk id="3" creationId="{3FFE9BD2-307A-4E7D-A5B1-8A2D4D3A467B}"/>
          </ac:spMkLst>
        </pc:spChg>
      </pc:sldChg>
      <pc:sldChg chg="modSp mod">
        <pc:chgData name="Jett L. Price" userId="bea8a9ae-cdf2-42f9-afae-5db3c97259c3" providerId="ADAL" clId="{03A8F5DB-A8C4-4AEB-A193-BFD0426A7A5F}" dt="2026-03-16T17:42:44.152" v="4" actId="20577"/>
        <pc:sldMkLst>
          <pc:docMk/>
          <pc:sldMk cId="3329429921" sldId="1135"/>
        </pc:sldMkLst>
        <pc:spChg chg="mod">
          <ac:chgData name="Jett L. Price" userId="bea8a9ae-cdf2-42f9-afae-5db3c97259c3" providerId="ADAL" clId="{03A8F5DB-A8C4-4AEB-A193-BFD0426A7A5F}" dt="2026-03-16T17:42:44.152" v="4" actId="20577"/>
          <ac:spMkLst>
            <pc:docMk/>
            <pc:sldMk cId="3329429921" sldId="1135"/>
            <ac:spMk id="3" creationId="{00000000-0000-0000-0000-000000000000}"/>
          </ac:spMkLst>
        </pc:spChg>
      </pc:sldChg>
      <pc:sldChg chg="modSp mod">
        <pc:chgData name="Jett L. Price" userId="bea8a9ae-cdf2-42f9-afae-5db3c97259c3" providerId="ADAL" clId="{03A8F5DB-A8C4-4AEB-A193-BFD0426A7A5F}" dt="2026-03-16T17:49:43.012" v="46" actId="27636"/>
        <pc:sldMkLst>
          <pc:docMk/>
          <pc:sldMk cId="2360931214" sldId="1136"/>
        </pc:sldMkLst>
        <pc:spChg chg="mod">
          <ac:chgData name="Jett L. Price" userId="bea8a9ae-cdf2-42f9-afae-5db3c97259c3" providerId="ADAL" clId="{03A8F5DB-A8C4-4AEB-A193-BFD0426A7A5F}" dt="2026-03-16T17:49:34.508" v="42" actId="1076"/>
          <ac:spMkLst>
            <pc:docMk/>
            <pc:sldMk cId="2360931214" sldId="1136"/>
            <ac:spMk id="2" creationId="{599D3362-1899-4EC3-9D1B-D87355DB9F64}"/>
          </ac:spMkLst>
        </pc:spChg>
        <pc:spChg chg="mod">
          <ac:chgData name="Jett L. Price" userId="bea8a9ae-cdf2-42f9-afae-5db3c97259c3" providerId="ADAL" clId="{03A8F5DB-A8C4-4AEB-A193-BFD0426A7A5F}" dt="2026-03-16T17:49:43.012" v="46" actId="27636"/>
          <ac:spMkLst>
            <pc:docMk/>
            <pc:sldMk cId="2360931214" sldId="1136"/>
            <ac:spMk id="3" creationId="{4E2942D8-46C5-494A-A41B-18E9D3AF7D30}"/>
          </ac:spMkLst>
        </pc:spChg>
      </pc:sldChg>
      <pc:sldChg chg="addSp delSp modSp mod">
        <pc:chgData name="Jett L. Price" userId="bea8a9ae-cdf2-42f9-afae-5db3c97259c3" providerId="ADAL" clId="{03A8F5DB-A8C4-4AEB-A193-BFD0426A7A5F}" dt="2026-03-16T17:53:26.695" v="105" actId="20577"/>
        <pc:sldMkLst>
          <pc:docMk/>
          <pc:sldMk cId="1463771511" sldId="1172"/>
        </pc:sldMkLst>
        <pc:spChg chg="mod">
          <ac:chgData name="Jett L. Price" userId="bea8a9ae-cdf2-42f9-afae-5db3c97259c3" providerId="ADAL" clId="{03A8F5DB-A8C4-4AEB-A193-BFD0426A7A5F}" dt="2026-03-16T17:53:26.695" v="105" actId="20577"/>
          <ac:spMkLst>
            <pc:docMk/>
            <pc:sldMk cId="1463771511" sldId="1172"/>
            <ac:spMk id="7" creationId="{8D28952B-DD9D-EF56-EED5-86D4E7DDC0BB}"/>
          </ac:spMkLst>
        </pc:spChg>
        <pc:picChg chg="add mod">
          <ac:chgData name="Jett L. Price" userId="bea8a9ae-cdf2-42f9-afae-5db3c97259c3" providerId="ADAL" clId="{03A8F5DB-A8C4-4AEB-A193-BFD0426A7A5F}" dt="2026-03-16T17:53:20.589" v="91" actId="1076"/>
          <ac:picMkLst>
            <pc:docMk/>
            <pc:sldMk cId="1463771511" sldId="1172"/>
            <ac:picMk id="3" creationId="{029A224E-AA2C-0600-9267-04960B2C10F0}"/>
          </ac:picMkLst>
        </pc:picChg>
        <pc:picChg chg="del">
          <ac:chgData name="Jett L. Price" userId="bea8a9ae-cdf2-42f9-afae-5db3c97259c3" providerId="ADAL" clId="{03A8F5DB-A8C4-4AEB-A193-BFD0426A7A5F}" dt="2026-03-16T17:53:12.501" v="88" actId="478"/>
          <ac:picMkLst>
            <pc:docMk/>
            <pc:sldMk cId="1463771511" sldId="1172"/>
            <ac:picMk id="6" creationId="{FE8F7FA8-6E0A-438B-B366-12DB8767CCCB}"/>
          </ac:picMkLst>
        </pc:picChg>
      </pc:sldChg>
      <pc:sldChg chg="del">
        <pc:chgData name="Jett L. Price" userId="bea8a9ae-cdf2-42f9-afae-5db3c97259c3" providerId="ADAL" clId="{03A8F5DB-A8C4-4AEB-A193-BFD0426A7A5F}" dt="2026-03-16T17:54:13.544" v="130" actId="47"/>
        <pc:sldMkLst>
          <pc:docMk/>
          <pc:sldMk cId="2989397827" sldId="11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4710B-2A8D-4608-B15A-1620BC8A888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35A3A-9FC9-44A2-9465-F34739611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491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5C47D-1CE2-413C-A42F-8013714F2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07C4D-CD50-4CA7-9D6D-C74188DC9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129DF-DA0A-40DD-8EDE-43AD685CB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5FF23-8721-4E50-9DB4-20ED06D5A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DB3B2-2A1F-44BC-9111-A1D27F52F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7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61E69-42CD-471D-A39A-834B27B9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33CD8B-8404-4BB7-96C6-40E36052F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A3DC2-DB8D-4909-A2E2-74461866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6C78D-DAB0-4909-8606-E3266B8E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C8A75-AFEC-4D12-AE5F-9D8A48AAC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30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276F8D-2037-47E3-A74E-9F58D57FA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D6158-56FA-4493-85BC-EDAE355B8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CF1E7-CAA8-45D4-9B3A-CA9237B6E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CAD08-FCEF-4563-88A3-581A8F5C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26FC-3564-4B0B-8D72-A68AF20C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04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65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92DCE-F78D-4EC9-ABAB-28F5A10A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100DF-D0D1-4870-8CC2-79C10637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16D3A-2552-4982-87E0-6AC0BE19A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E84A-E2E9-40A8-9FDB-90A5D9F0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B279D-5085-42A1-856E-63D32778F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CF7CC-4CD2-4B1C-8453-7BEE19D19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D56FC-1A31-4323-8F73-C89060302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D6E0-1DFB-4B60-A053-A170DF8B7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3AD3E-67D1-455F-BAD9-D7DA783A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0BC51-D5C9-4B30-95CA-EAA0499C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3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F7D2C-6F0C-4A8F-8CD6-1C89C10E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E5BE-69D6-4DBC-A6B8-4D26A3214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72FF47-CC70-454A-9EEB-76C9F6F48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1112FC-912B-47EE-AB68-C65BADCC4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F5D72-9E90-4871-B27B-DB93FD2A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1BC402-678A-4537-B63D-33B3B3EF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1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06BDB-20CF-41C9-8C2E-E7984E47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4CBE24-03BD-401E-AF3A-0EE17F030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3812-3F85-42D9-B48C-860D5CE52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F3F69C-BC30-4D1A-BD5F-A02331E56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B5E5BE-B11C-4EF7-BF12-344BE0C11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312F1B-DDB6-47D7-9555-F899EA1B0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FDB4BD-54B7-414D-8D5D-4C6F1482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3657D-6647-4119-B3E0-ED7719D0B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4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46D78-0C5D-436E-8219-CDECD9AA9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E3232-DE48-4131-9CF3-F43D8AFB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B1F46-0693-49A5-804C-09C59CF84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DF0D1-E545-41C5-A2AA-1DCE3FCC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1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335D95-6F31-416C-B0E4-CFEB563D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F940D4-DA7E-4AC1-93C7-03A3C963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B732E-5E4D-41F4-A80A-60C86E08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0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D0511-6355-491A-9294-E83850FAB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0C296-91D3-4B69-9911-4CA851AC6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7B1D9-CB14-4619-9781-70C316F9E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3FE32-930F-4B4E-8BFC-F7857599B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6187B-0564-4277-9C02-75884F05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48283-9961-4E4A-91E5-99EA941C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9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C3FF-D6EE-4B9F-8657-B9AB324AA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46719-2938-426F-AE45-7A3751F3E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DB69C-35A0-4C97-A518-A33EA665E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C9F4C-0612-4E19-BE76-9BADA7BF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B30CC-324D-4DAF-97B6-3F518EFD7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18BE4-61DF-44F6-8ABC-FE001CAEE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96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5C4691-FAB5-44C7-991C-E554C5C1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4B742-645D-46C5-A3C8-66AD51BDF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9D426-6B3B-4947-A9ED-9A343CBB71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D4F99-19F7-4184-8A3F-7D883BAD107F}" type="datetimeFigureOut">
              <a:rPr lang="en-US" smtClean="0"/>
              <a:t>3/16/2026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EB096-3D66-4D48-8EF0-DDBFA0C52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52A1-BA78-4A43-BE55-81E1FB45D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8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600200"/>
            <a:ext cx="7772400" cy="1676400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Credit Finance Sub Group Update to the Technical Advisory Committee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9404" y="51816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/>
              <a:t>March 25,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7541" y="3962401"/>
            <a:ext cx="5655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b="1" dirty="0"/>
              <a:t>Jett Price, Golden Spread Electric Cooperative, Chair</a:t>
            </a:r>
          </a:p>
          <a:p>
            <a:pPr algn="ctr"/>
            <a:r>
              <a:rPr lang="en-US" dirty="0"/>
              <a:t> </a:t>
            </a:r>
            <a:r>
              <a:rPr lang="en-US" b="1" dirty="0"/>
              <a:t>Loretto Martin, Reliant, Vice Chair</a:t>
            </a:r>
          </a:p>
        </p:txBody>
      </p:sp>
    </p:spTree>
    <p:extLst>
      <p:ext uri="{BB962C8B-B14F-4D97-AF65-F5344CB8AC3E}">
        <p14:creationId xmlns:p14="http://schemas.microsoft.com/office/powerpoint/2010/main" val="332942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EC8F-2D4F-4A40-B1DE-C737D9B7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18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General Update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9BD2-307A-4E7D-A5B1-8A2D4D3A4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March 13</a:t>
            </a:r>
            <a:r>
              <a:rPr lang="en-US" sz="3200" baseline="30000" dirty="0"/>
              <a:t>th</a:t>
            </a:r>
            <a:r>
              <a:rPr lang="en-US" sz="3200" dirty="0"/>
              <a:t> CFSG meeting</a:t>
            </a:r>
            <a:endParaRPr lang="en-US" sz="3200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Voting matters: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NPRRs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Approval of minutes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Regular credit exposure updates</a:t>
            </a:r>
          </a:p>
        </p:txBody>
      </p:sp>
    </p:spTree>
    <p:extLst>
      <p:ext uri="{BB962C8B-B14F-4D97-AF65-F5344CB8AC3E}">
        <p14:creationId xmlns:p14="http://schemas.microsoft.com/office/powerpoint/2010/main" val="2712649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D3362-1899-4EC3-9D1B-D87355DB9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62"/>
            <a:ext cx="10515600" cy="868057"/>
          </a:xfrm>
        </p:spPr>
        <p:txBody>
          <a:bodyPr/>
          <a:lstStyle/>
          <a:p>
            <a:pPr algn="ctr"/>
            <a:r>
              <a:rPr lang="en-US" b="1" dirty="0"/>
              <a:t>NPRRs Reviewed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942D8-46C5-494A-A41B-18E9D3AF7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96" y="1216576"/>
            <a:ext cx="11114988" cy="5474261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NPRR1323, Correction to Inadvertent Removal of Real-Time MCPC Capping for NPRR1290 Phase 2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NPRR1292, Granular Product Type for CRR TOU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NPRR1307, Revised Definition of Mitigation Plan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NPRR1302, Addition of a Market Participant Service Portal within the MIS Certified Area and Revision of Forms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NPRR1306, Removal of Digital Certificate References for Market Participants with ERCOT MIS Access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NPRR1318, Specific Exclusion of the Incentive Factor to ERCOT Approved Outside Attorney Fees and Approved Emissions Costs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NPRR1322, 60-Day Disclosure of the Day-Ahead Market (DAM) Ancillary Service Only Offer Awards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altLang="en-US" sz="2000" b="1" dirty="0">
                <a:solidFill>
                  <a:srgbClr val="000000"/>
                </a:solidFill>
                <a:cs typeface="Calibri" panose="020F0502020204030204" pitchFamily="34" charset="0"/>
              </a:rPr>
              <a:t>NPRR1324, Clarification of the Process to Determine RUC Warmth State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0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31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D38AC-05D9-4176-BBDB-E15B79F14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014" y="179109"/>
            <a:ext cx="10821972" cy="853323"/>
          </a:xfrm>
        </p:spPr>
        <p:txBody>
          <a:bodyPr>
            <a:normAutofit/>
          </a:bodyPr>
          <a:lstStyle/>
          <a:p>
            <a:r>
              <a:rPr lang="en-US" sz="3600" b="1" dirty="0">
                <a:cs typeface="Times New Roman" panose="02020603050405020304" pitchFamily="18" charset="0"/>
              </a:rPr>
              <a:t>Monthly Highlights: January 2026 – February 2026</a:t>
            </a:r>
            <a:endParaRPr lang="en-US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FF607-9103-4ED4-B8CA-ADCE0DAAEF4F}"/>
              </a:ext>
            </a:extLst>
          </p:cNvPr>
          <p:cNvSpPr txBox="1"/>
          <p:nvPr/>
        </p:nvSpPr>
        <p:spPr>
          <a:xfrm>
            <a:off x="563417" y="1638300"/>
            <a:ext cx="112591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Market-wide average Total Potential Exposure (TPE) decreased from $ 2.27 billion in January to $2.01 billion in February</a:t>
            </a:r>
          </a:p>
          <a:p>
            <a: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Forward adjustment factors on average decreased during the month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Discretionary Collateral is defined as Secured Collateral in excess of TPE, CRR Locked ACL and DAM Exposure</a:t>
            </a:r>
          </a:p>
          <a:p>
            <a: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Average Discretionary Collateral decreased from $ 5.66 billion in January compared to $5.45 billion in February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No unusual collateral call activity</a:t>
            </a:r>
          </a:p>
        </p:txBody>
      </p:sp>
    </p:spTree>
    <p:extLst>
      <p:ext uri="{BB962C8B-B14F-4D97-AF65-F5344CB8AC3E}">
        <p14:creationId xmlns:p14="http://schemas.microsoft.com/office/powerpoint/2010/main" val="47330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C2AA3-8A92-4E93-826D-4991323BF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53" y="160256"/>
            <a:ext cx="10248491" cy="810705"/>
          </a:xfrm>
        </p:spPr>
        <p:txBody>
          <a:bodyPr>
            <a:noAutofit/>
          </a:bodyPr>
          <a:lstStyle/>
          <a:p>
            <a:r>
              <a:rPr lang="en-US" sz="3200" b="1" dirty="0"/>
              <a:t>Available Credit by Type Compared to Total Potential Exposure (TPE): Feb 2025 to Feb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729CD5-23C6-E7A4-2C26-74D3EAFD921D}"/>
              </a:ext>
            </a:extLst>
          </p:cNvPr>
          <p:cNvSpPr/>
          <p:nvPr/>
        </p:nvSpPr>
        <p:spPr>
          <a:xfrm>
            <a:off x="1763998" y="6022412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Numbers are as of month-end except for Max TPE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Max TPE is the highest TPE for the corresponding month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98489E-ECAB-C4C8-3FCD-3979950BA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133475"/>
            <a:ext cx="10111681" cy="472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05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63115-A32D-4B9A-B2FF-012E9627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2099"/>
            <a:ext cx="10923166" cy="10541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cs typeface="Times New Roman" panose="02020603050405020304" pitchFamily="18" charset="0"/>
              </a:rPr>
              <a:t>Discretionary Collateral January 2026 – February 2026</a:t>
            </a:r>
            <a:endParaRPr lang="en-US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9CF300-5384-4AB5-AF88-50210C666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460" y="1702541"/>
            <a:ext cx="10243079" cy="41326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48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53CCC-6A3A-0D96-DF93-7C9BFCC0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Issuer Credit Limits vs Total LC Amounts Per Issuer: EOM – January 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28952B-DD9D-EF56-EED5-86D4E7DDC0BB}"/>
              </a:ext>
            </a:extLst>
          </p:cNvPr>
          <p:cNvSpPr/>
          <p:nvPr/>
        </p:nvSpPr>
        <p:spPr>
          <a:xfrm>
            <a:off x="1002681" y="5582144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As of February 28, 2026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There are a total of 36 banks that have issued LCs.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9A224E-AA2C-0600-9267-04960B2C1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59" y="2014218"/>
            <a:ext cx="10203081" cy="345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71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0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4" descr="Question marks in a line and one question mark is lit">
            <a:extLst>
              <a:ext uri="{FF2B5EF4-FFF2-40B4-BE49-F238E27FC236}">
                <a16:creationId xmlns:a16="http://schemas.microsoft.com/office/drawing/2014/main" id="{6B2C015A-608E-460E-AEF9-3985F55107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0" r="23298" b="711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2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6D4A7F-F05A-475E-92CE-D3F0E16C2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Questions?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4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487ff0d5-859f-4698-9b9b-079befd22fd5}" enabled="1" method="Standard" siteId="{482dc10d-9180-4c99-816e-70ee2557afd5}" removed="0"/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3176</TotalTime>
  <Words>313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</vt:lpstr>
      <vt:lpstr>Calibri Light</vt:lpstr>
      <vt:lpstr>Times New Roman</vt:lpstr>
      <vt:lpstr>Office Theme</vt:lpstr>
      <vt:lpstr>1_Custom Design</vt:lpstr>
      <vt:lpstr>Credit Finance Sub Group Update to the Technical Advisory Committee</vt:lpstr>
      <vt:lpstr>General Update</vt:lpstr>
      <vt:lpstr>NPRRs Reviewed</vt:lpstr>
      <vt:lpstr>Monthly Highlights: January 2026 – February 2026</vt:lpstr>
      <vt:lpstr>Available Credit by Type Compared to Total Potential Exposure (TPE): Feb 2025 to Feb 2026</vt:lpstr>
      <vt:lpstr>Discretionary Collateral January 2026 – February 2026</vt:lpstr>
      <vt:lpstr>Issuer Credit Limits vs Total LC Amounts Per Issuer: EOM – January 2026</vt:lpstr>
      <vt:lpstr>Questions?</vt:lpstr>
    </vt:vector>
  </TitlesOfParts>
  <Company>Austin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Another credit calculation adjustment proposal</dc:title>
  <dc:creator>Sager, Brenden</dc:creator>
  <cp:lastModifiedBy>Jett L. Price</cp:lastModifiedBy>
  <cp:revision>79</cp:revision>
  <dcterms:created xsi:type="dcterms:W3CDTF">2022-08-01T15:23:51Z</dcterms:created>
  <dcterms:modified xsi:type="dcterms:W3CDTF">2026-03-16T17:54:14Z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2024-09-18T20:41:41Z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fb0cf853-2bb6-46bc-b0a5-93f16a1c1c2c</vt:lpwstr>
  </property>
  <property fmtid="{D5CDD505-2E9C-101B-9397-08002B2CF9AE}" pid="8" name="MSIP_Label_7084cbda-52b8-46fb-a7b7-cb5bd465ed85_ContentBits">
    <vt:lpwstr>0</vt:lpwstr>
  </property>
</Properties>
</file>