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8"/>
  </p:notesMasterIdLst>
  <p:sldIdLst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FDB3F-5E17-4F6C-81AE-D2F7375F35E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A8244-0881-4609-B212-F57308157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0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5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98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467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67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26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18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09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1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640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1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77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336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20,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67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rcot.com/files/docs/2026/03/11/055OBDRR-05-ERCOT-Comments-031126.docx" TargetMode="External"/><Relationship Id="rId3" Type="http://schemas.openxmlformats.org/officeDocument/2006/relationships/hyperlink" Target="https://www.ercot.com/calendar/12152025-RTCBTF-Meeting-_-Webex" TargetMode="External"/><Relationship Id="rId7" Type="http://schemas.openxmlformats.org/officeDocument/2006/relationships/hyperlink" Target="https://www.ercot.com/calendar/03042026-WMS-Meeting" TargetMode="External"/><Relationship Id="rId2" Type="http://schemas.openxmlformats.org/officeDocument/2006/relationships/hyperlink" Target="https://www.ercot.com/mktrules/issues/OBDRR055#summary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ercot.com/calendar/02252026-TAC-Meeting" TargetMode="External"/><Relationship Id="rId5" Type="http://schemas.openxmlformats.org/officeDocument/2006/relationships/hyperlink" Target="https://www.ercot.com/calendar/02182026-PDCWG-Meeting-_-Webex" TargetMode="External"/><Relationship Id="rId4" Type="http://schemas.openxmlformats.org/officeDocument/2006/relationships/hyperlink" Target="https://www.ercot.com/calendar/01202026-RTCBTF-Meet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ww.ercot.com/mktrules/issues/OBDRR055#summary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oseLuis.Hinojosa@ercot.com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4C9626F-7CC4-69F1-5A98-93811E01E1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Item 4: OBDRR055 - Revisions to Non-Spinning Reserve Deployment and Recall Procedure for RTC+B</a:t>
            </a:r>
            <a:br>
              <a:rPr lang="en-US" dirty="0"/>
            </a:br>
            <a:br>
              <a:rPr lang="en-US" sz="1800" dirty="0"/>
            </a:br>
            <a:r>
              <a:rPr lang="en-US" sz="1800" b="0" dirty="0"/>
              <a:t>Luis Hinojosa</a:t>
            </a:r>
            <a:br>
              <a:rPr lang="en-US" sz="1800" b="0" dirty="0"/>
            </a:br>
            <a:r>
              <a:rPr lang="en-US" sz="1800" b="0" dirty="0"/>
              <a:t>Manager, Ancillary Services &amp; Operations Analytics</a:t>
            </a:r>
            <a:br>
              <a:rPr lang="en-US" sz="1800" b="0" dirty="0"/>
            </a:br>
            <a:br>
              <a:rPr lang="en-US" sz="1800" b="0" dirty="0"/>
            </a:br>
            <a:r>
              <a:rPr lang="en-US" sz="1600" b="0" dirty="0"/>
              <a:t>WMWG</a:t>
            </a:r>
            <a:br>
              <a:rPr lang="en-US" sz="1800" b="0" dirty="0"/>
            </a:br>
            <a:br>
              <a:rPr lang="en-US" sz="1800" b="0" dirty="0"/>
            </a:br>
            <a:r>
              <a:rPr lang="en-US" sz="1600" b="0" dirty="0"/>
              <a:t>March 23, 2026</a:t>
            </a:r>
            <a:endParaRPr lang="en-US" b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804D957-A452-4317-8F66-5752C4E753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3355041"/>
            <a:ext cx="5201214" cy="3156596"/>
          </a:xfrm>
        </p:spPr>
        <p:txBody>
          <a:bodyPr/>
          <a:lstStyle/>
          <a:p>
            <a:r>
              <a:rPr lang="en-US" dirty="0"/>
              <a:t>Key Takeaways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The OBDRR aligns the procedure with ERCOT market rules with implementation of RTC+B and enhances the trigger for offline Non-Spin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The OBDRR055 is up for a possible vote at the upcoming March 25th, 2026 TAC meeting</a:t>
            </a:r>
            <a:endParaRPr lang="en-US" b="0" baseline="30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ERCOT intends to have this OBDRR approved for Summer 2026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249EFCD-5BAF-DD72-E75C-1BA68B2EC905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Provide an update on OBDRR055 and previous discussions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Review key changes to the procedure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Discuss additional market feedback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0671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03144BF-65FE-7C25-79F6-4DE9A6F5E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OBDRR055 Overview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AC7AA80-1B67-52B2-46AF-790030C52A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371600"/>
            <a:ext cx="11163300" cy="2924175"/>
          </a:xfrm>
        </p:spPr>
        <p:txBody>
          <a:bodyPr/>
          <a:lstStyle/>
          <a:p>
            <a:r>
              <a:rPr lang="en-US" dirty="0"/>
              <a:t>ERCOT has submitted </a:t>
            </a:r>
            <a:r>
              <a:rPr lang="en-US" dirty="0">
                <a:hlinkClick r:id="rId2"/>
              </a:rPr>
              <a:t>OBDRR055</a:t>
            </a:r>
            <a:r>
              <a:rPr lang="en-US" dirty="0"/>
              <a:t> to reflect these key changes:</a:t>
            </a:r>
          </a:p>
          <a:p>
            <a:pPr lvl="1"/>
            <a:r>
              <a:rPr lang="en-US" dirty="0"/>
              <a:t>Remove outdated references of Ancillary Service Responsibility and Schedules, telemetered schedule performance monitoring, HASL calculation, Non-Spin deployment grouping, online Generation Resource sand Controllable Load Resources</a:t>
            </a:r>
          </a:p>
          <a:p>
            <a:pPr lvl="1"/>
            <a:r>
              <a:rPr lang="en-US" dirty="0"/>
              <a:t>Add in references for RTC+B AS Awards</a:t>
            </a:r>
          </a:p>
          <a:p>
            <a:pPr lvl="1"/>
            <a:r>
              <a:rPr lang="en-US" dirty="0"/>
              <a:t>Enhance the offline Non-Spin deployment trigger</a:t>
            </a:r>
          </a:p>
          <a:p>
            <a:pPr lvl="1"/>
            <a:endParaRPr lang="en-US" dirty="0"/>
          </a:p>
          <a:p>
            <a:r>
              <a:rPr lang="en-US" dirty="0"/>
              <a:t>ERCOT previously presented at RTCBTF on </a:t>
            </a:r>
            <a:r>
              <a:rPr lang="en-US" dirty="0">
                <a:hlinkClick r:id="rId3"/>
              </a:rPr>
              <a:t>12/15/2025</a:t>
            </a:r>
            <a:r>
              <a:rPr lang="en-US" dirty="0"/>
              <a:t>, and </a:t>
            </a:r>
            <a:r>
              <a:rPr lang="en-US" dirty="0">
                <a:hlinkClick r:id="rId4"/>
              </a:rPr>
              <a:t>1/20/2025</a:t>
            </a:r>
            <a:r>
              <a:rPr lang="en-US" dirty="0"/>
              <a:t>, PDCWG on </a:t>
            </a:r>
            <a:r>
              <a:rPr lang="en-US" dirty="0">
                <a:hlinkClick r:id="rId5"/>
              </a:rPr>
              <a:t>2/18/2026</a:t>
            </a:r>
            <a:r>
              <a:rPr lang="en-US" dirty="0"/>
              <a:t>, and TAC on </a:t>
            </a:r>
            <a:r>
              <a:rPr lang="en-US" dirty="0">
                <a:hlinkClick r:id="rId6"/>
              </a:rPr>
              <a:t>2/25/2026</a:t>
            </a:r>
            <a:r>
              <a:rPr lang="en-US" dirty="0"/>
              <a:t>. TAC tabled to allow additional discussion with WMS on </a:t>
            </a:r>
            <a:r>
              <a:rPr lang="en-US" dirty="0">
                <a:hlinkClick r:id="rId7"/>
              </a:rPr>
              <a:t>03/04/2026</a:t>
            </a:r>
            <a:r>
              <a:rPr lang="en-US" dirty="0"/>
              <a:t> and WMWG in March. Proposed changes were needed to align the procedure with ERCOT market rules that are now effective post implementation of RTC+B. This OBDRR also enhances the trigger calculation that is used to recommend deployment of offline Non-Spin such that it takes the available energy into account when assessing capability to meet the 30-minute out forecasted Load. </a:t>
            </a:r>
          </a:p>
          <a:p>
            <a:endParaRPr lang="en-US" sz="1800" dirty="0"/>
          </a:p>
          <a:p>
            <a:r>
              <a:rPr lang="en-US" dirty="0"/>
              <a:t>At WMS, ERCOT discussed stakeholder feedback and ERCOT agreed to make those changes, and we filed comments on </a:t>
            </a:r>
            <a:r>
              <a:rPr lang="en-US" dirty="0">
                <a:hlinkClick r:id="rId8"/>
              </a:rPr>
              <a:t>03/11/2026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8E30E8C-8306-34F9-098F-3D76235164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5378824"/>
            <a:ext cx="11163298" cy="1021976"/>
          </a:xfrm>
        </p:spPr>
        <p:txBody>
          <a:bodyPr/>
          <a:lstStyle/>
          <a:p>
            <a:r>
              <a:rPr lang="en-US" dirty="0"/>
              <a:t>ERCOT has shared and discussed the OBDRR and changes needed with the market and has worked to incorporate market feedback.</a:t>
            </a:r>
          </a:p>
        </p:txBody>
      </p:sp>
    </p:spTree>
    <p:extLst>
      <p:ext uri="{BB962C8B-B14F-4D97-AF65-F5344CB8AC3E}">
        <p14:creationId xmlns:p14="http://schemas.microsoft.com/office/powerpoint/2010/main" val="243026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1DDDF-B257-3B67-41F0-CF10BF8F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offline Non-Spin Deployment for 1/28/2026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68E8E-9CDB-3944-8A6F-68C3AA61B3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46412"/>
            <a:ext cx="11163300" cy="31493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trigger for deploying offline NSRS used on 1/28 </a:t>
            </a:r>
            <a:r>
              <a:rPr lang="en-US" dirty="0">
                <a:solidFill>
                  <a:schemeClr val="accent5"/>
                </a:solidFill>
              </a:rPr>
              <a:t>(purple) </a:t>
            </a:r>
            <a:r>
              <a:rPr lang="en-US" dirty="0"/>
              <a:t>did not indicate a need to deploy offline Non-spin.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Operators, using awareness of tight system conditions, deployed offline Non-Spin at 06:58. Maximum of 3,410 MW deployed during this period.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has recognized this trigger needs to be modified to account for RTCB going short on the AS plan and to be SOC </a:t>
            </a:r>
            <a:r>
              <a:rPr lang="en-US" dirty="0">
                <a:solidFill>
                  <a:srgbClr val="FF33CC"/>
                </a:solidFill>
              </a:rPr>
              <a:t>(pink)</a:t>
            </a:r>
            <a:r>
              <a:rPr lang="en-US" dirty="0"/>
              <a:t> aware.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has submitted </a:t>
            </a:r>
            <a:r>
              <a:rPr lang="en-US" dirty="0">
                <a:hlinkClick r:id="rId2"/>
              </a:rPr>
              <a:t>OBDRR055</a:t>
            </a:r>
            <a:r>
              <a:rPr lang="en-US" dirty="0"/>
              <a:t> to update the Non-Spinning Reserve Deployment and Recall Procedure to align with RTCB and propose trigger </a:t>
            </a:r>
            <a:r>
              <a:rPr lang="en-US" dirty="0">
                <a:solidFill>
                  <a:schemeClr val="accent3"/>
                </a:solidFill>
              </a:rPr>
              <a:t>(green)</a:t>
            </a:r>
            <a:r>
              <a:rPr lang="en-US" dirty="0"/>
              <a:t> enhancements. The proposed trigger suggests a deployment at ~06:00 due to AS Plan shortfall, dwindling ESR capability, and increased Non-Spin not covered by thermal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96D40-EAA7-6414-4766-DB26FA98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184F9B-2582-B1D9-5125-A1B869576F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136" y="3324810"/>
            <a:ext cx="8595255" cy="307599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281F1E-4AA9-A676-C56B-87219DAADF92}"/>
              </a:ext>
            </a:extLst>
          </p:cNvPr>
          <p:cNvSpPr txBox="1"/>
          <p:nvPr/>
        </p:nvSpPr>
        <p:spPr>
          <a:xfrm>
            <a:off x="6934200" y="6518560"/>
            <a:ext cx="4419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Shaded area represents offline Non-Spin Deployment</a:t>
            </a:r>
          </a:p>
        </p:txBody>
      </p:sp>
    </p:spTree>
    <p:extLst>
      <p:ext uri="{BB962C8B-B14F-4D97-AF65-F5344CB8AC3E}">
        <p14:creationId xmlns:p14="http://schemas.microsoft.com/office/powerpoint/2010/main" val="397909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5D47C-9E5A-0BAC-9920-1DB38CF4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18CAE-1965-4766-93CE-DAF44224F1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ERCOT’s requests that OBDRR055 be put on a timeline so that it can be approved for Summer 2026 (endorsement at Mar TAC will help achieve this).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has submitted comments on March 11, 2026 to update the trigger in OBDRR055 based on pervious market discussions.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requests that any further feedback or comments be shared with </a:t>
            </a:r>
            <a:r>
              <a:rPr lang="en-US" dirty="0">
                <a:hlinkClick r:id="rId2"/>
              </a:rPr>
              <a:t>JoseLuis.Hinojosa@ercot.com</a:t>
            </a:r>
            <a:r>
              <a:rPr lang="en-US" dirty="0"/>
              <a:t> or filed as soon as practicable so that we can continue moving this OBDRR forward.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DA6A77-588A-8CAA-427A-5953C9429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00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40F718A-6FB1-73FC-798A-289DAED008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7917BD9-FD4D-40FA-723D-D2F2E4513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70470-082C-B92C-F840-0FFE6A3E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93512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70</TotalTime>
  <Words>534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Wingdings</vt:lpstr>
      <vt:lpstr>1_Cover</vt:lpstr>
      <vt:lpstr>Page Design</vt:lpstr>
      <vt:lpstr>Item 4: OBDRR055 - Revisions to Non-Spinning Reserve Deployment and Recall Procedure for RTC+B  Luis Hinojosa Manager, Ancillary Services &amp; Operations Analytics  WMWG  March 23, 2026</vt:lpstr>
      <vt:lpstr>OBDRR055 Overview</vt:lpstr>
      <vt:lpstr>Impact on offline Non-Spin Deployment for 1/28/2026</vt:lpstr>
      <vt:lpstr>Summary and Next Steps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Hinojosa, Luis</dc:creator>
  <cp:lastModifiedBy>Hinojosa, Luis</cp:lastModifiedBy>
  <cp:revision>22</cp:revision>
  <dcterms:created xsi:type="dcterms:W3CDTF">2026-03-20T16:13:11Z</dcterms:created>
  <dcterms:modified xsi:type="dcterms:W3CDTF">2026-03-20T17:31:31Z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2026-03-20T16:19:19Z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ea6b1302-5424-4b1f-b9a8-9eed0120f1ec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