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1474722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ncor" initials="HM" lastIdx="1" clrIdx="0">
    <p:extLst>
      <p:ext uri="{19B8F6BF-5375-455C-9EA6-DF929625EA0E}">
        <p15:presenceInfo xmlns:p15="http://schemas.microsoft.com/office/powerpoint/2012/main" userId="Onco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C48170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7758" autoAdjust="0"/>
    <p:restoredTop sz="94582" autoAdjust="0"/>
  </p:normalViewPr>
  <p:slideViewPr>
    <p:cSldViewPr snapToGrid="0" snapToObjects="1">
      <p:cViewPr>
        <p:scale>
          <a:sx n="60" d="100"/>
          <a:sy n="60" d="100"/>
        </p:scale>
        <p:origin x="1368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3/19/2026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8C6C538-2D90-4DD1-81CC-1F7E5484769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752672" y="185738"/>
            <a:ext cx="1161227" cy="858448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>
            <a:normAutofit/>
          </a:bodyPr>
          <a:lstStyle/>
          <a:p>
            <a:r>
              <a:rPr lang="en-US" dirty="0"/>
              <a:t>PGRR145 – Oncor Comment 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52" y="1416268"/>
            <a:ext cx="11834948" cy="5269500"/>
          </a:xfrm>
        </p:spPr>
        <p:txBody>
          <a:bodyPr>
            <a:normAutofit lnSpcReduction="10000"/>
          </a:bodyPr>
          <a:lstStyle/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Batch Zero entry requirements are based on PUC Project 58481 PFP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Batch Zero load requests may have a higher hurdle to meet than load requests in future batch studies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Permit true-up of Batch Zero entry requirements after 58481 is finalized, or use Intermediate Agreement for Base Load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Create ERCOT-standardized attestation forms; clarify which entity (DSP vs TSP) attests, where possible (9.2.1.1)</a:t>
            </a:r>
          </a:p>
          <a:p>
            <a:pPr marL="804863" lvl="2" indent="-34290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Remove ILLE evidence of construction requirement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Restore PGRR115 TSP roles, where possible:</a:t>
            </a:r>
          </a:p>
          <a:p>
            <a:pPr marL="804863" lvl="2" indent="-34290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TSP submits ILLE’s dynamic data to ERCOT; performs short-circuit; responsible for LCP</a:t>
            </a:r>
          </a:p>
          <a:p>
            <a:pPr marL="804863" lvl="2" indent="-34290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DSP and TSP both receive updates to project information from ILLE	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RPG projects submitte</a:t>
            </a:r>
            <a:r>
              <a:rPr lang="en-US" dirty="0">
                <a:solidFill>
                  <a:schemeClr val="tx1"/>
                </a:solidFill>
              </a:rPr>
              <a:t>d before 12/15/25, and accepted/endorsed by 7/10/26, should be considered valid studies (9.2.1.4(3))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Clarify dynamic data requirements (9.2.2)</a:t>
            </a:r>
          </a:p>
          <a:p>
            <a:pPr marL="804863" lvl="2" indent="-34290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Does the dynamic data due by 7/10/26 trigger dynamic data updates from Base Loads?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Clarify TSP roles and review ti</a:t>
            </a:r>
            <a:r>
              <a:rPr lang="en-US" dirty="0">
                <a:solidFill>
                  <a:schemeClr val="tx1"/>
                </a:solidFill>
              </a:rPr>
              <a:t>melines in the Batch Zero Study (9.3.2)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Extend Batch Study horizon into a sixth year</a:t>
            </a:r>
            <a:r>
              <a:rPr lang="en-US" dirty="0">
                <a:solidFill>
                  <a:schemeClr val="tx1"/>
                </a:solidFill>
              </a:rPr>
              <a:t>, to fully identify the transmission projects necessary to serve the entirety of the load requests (9.3.2(3))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Recommend a 60 day commitment window for ILLEs to execute Interconnection Agreements (9.4)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For TSPs to achieve the short-circuit study timeline, </a:t>
            </a:r>
            <a:r>
              <a:rPr lang="en-US" sz="1600" dirty="0">
                <a:solidFill>
                  <a:schemeClr val="tx1"/>
                </a:solidFill>
              </a:rPr>
              <a:t>ERCOT should develop a case usable for short-circuit analysis (9.5.2)</a:t>
            </a:r>
          </a:p>
          <a:p>
            <a:pPr marL="579438" lvl="1" indent="-342900">
              <a:lnSpc>
                <a:spcPct val="100000"/>
              </a:lnSpc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Detail lacking on how projects identified in short-circuit analysis will be reconciled with Refinement Study results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/>
                </a:solidFill>
              </a:rPr>
              <a:t>Supportive of the proposed Batch Study RPG review process as described in PGRR145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endParaRPr lang="en-US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endParaRPr lang="en-US" sz="2000" dirty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endParaRPr lang="en-US" sz="2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503180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1</a:t>
            </a:fld>
            <a:endParaRPr lang="en-US" sz="1000" dirty="0"/>
          </a:p>
        </p:txBody>
      </p:sp>
      <p:sp>
        <p:nvSpPr>
          <p:cNvPr id="8" name="Date Placeholder 5">
            <a:extLst>
              <a:ext uri="{FF2B5EF4-FFF2-40B4-BE49-F238E27FC236}">
                <a16:creationId xmlns:a16="http://schemas.microsoft.com/office/drawing/2014/main" id="{5A9FC8D9-8D87-4275-A4C0-F4120E3AEAEF}"/>
              </a:ext>
            </a:extLst>
          </p:cNvPr>
          <p:cNvSpPr txBox="1">
            <a:spLocks/>
          </p:cNvSpPr>
          <p:nvPr/>
        </p:nvSpPr>
        <p:spPr>
          <a:xfrm>
            <a:off x="8782466" y="6503180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717073"/>
                </a:solidFill>
              </a:rPr>
              <a:t>©2026 Oncor Electric Delivery Company LLC. All rights reserved.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82902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C Field trans lineman template 16x9.potx" id="{52CC585D-5962-4FAD-B25A-E793FD6E5323}" vid="{9C7B7240-99DD-4951-8C49-49FCB71371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ONC Field trans lineman template 16x9</Template>
  <TotalTime>5723</TotalTime>
  <Words>275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Oncor Theme</vt:lpstr>
      <vt:lpstr>PGRR145 – Oncor Comment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Oncor Template</dc:title>
  <dc:creator>Martha.Henson@oncor.com</dc:creator>
  <cp:lastModifiedBy>Oncor</cp:lastModifiedBy>
  <cp:revision>273</cp:revision>
  <dcterms:created xsi:type="dcterms:W3CDTF">2025-06-25T13:56:52Z</dcterms:created>
  <dcterms:modified xsi:type="dcterms:W3CDTF">2026-03-20T12:03:37Z</dcterms:modified>
</cp:coreProperties>
</file>