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8"/>
  </p:notesMasterIdLst>
  <p:handoutMasterIdLst>
    <p:handoutMasterId r:id="rId19"/>
  </p:handoutMasterIdLst>
  <p:sldIdLst>
    <p:sldId id="260" r:id="rId7"/>
    <p:sldId id="258" r:id="rId8"/>
    <p:sldId id="257" r:id="rId9"/>
    <p:sldId id="266" r:id="rId10"/>
    <p:sldId id="265" r:id="rId11"/>
    <p:sldId id="269" r:id="rId12"/>
    <p:sldId id="270" r:id="rId13"/>
    <p:sldId id="268" r:id="rId14"/>
    <p:sldId id="263" r:id="rId15"/>
    <p:sldId id="267" r:id="rId16"/>
    <p:sldId id="264"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C090"/>
    <a:srgbClr val="E46C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20" d="100"/>
          <a:sy n="120" d="100"/>
        </p:scale>
        <p:origin x="1344" y="96"/>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3/20/2026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3/20/2026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122361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36525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982204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952865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677179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7376466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2954771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2440302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2823649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33600"/>
            <a:ext cx="5646034" cy="2554545"/>
          </a:xfrm>
          <a:prstGeom prst="rect">
            <a:avLst/>
          </a:prstGeom>
          <a:noFill/>
        </p:spPr>
        <p:txBody>
          <a:bodyPr wrap="square" rtlCol="0">
            <a:spAutoFit/>
          </a:bodyPr>
          <a:lstStyle/>
          <a:p>
            <a:r>
              <a:rPr lang="en-US" sz="3200" b="1" dirty="0"/>
              <a:t>IAS Stats by REP</a:t>
            </a:r>
          </a:p>
          <a:p>
            <a:r>
              <a:rPr lang="en-US" sz="2000" b="1" dirty="0"/>
              <a:t>As of 02/06/2026</a:t>
            </a:r>
          </a:p>
          <a:p>
            <a:endParaRPr lang="en-US" dirty="0"/>
          </a:p>
          <a:p>
            <a:r>
              <a:rPr lang="en-US" dirty="0"/>
              <a:t>David Michelsen</a:t>
            </a:r>
          </a:p>
          <a:p>
            <a:r>
              <a:rPr lang="en-US" dirty="0"/>
              <a:t>Manager Retail Operations</a:t>
            </a:r>
          </a:p>
          <a:p>
            <a:endParaRPr lang="en-US" dirty="0"/>
          </a:p>
          <a:p>
            <a:r>
              <a:rPr lang="en-US" dirty="0"/>
              <a:t>Retail Market Subcommittee</a:t>
            </a:r>
          </a:p>
          <a:p>
            <a:r>
              <a:rPr lang="en-US" dirty="0"/>
              <a:t>02/17/2026</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648700" y="6563003"/>
            <a:ext cx="381000" cy="220662"/>
          </a:xfrm>
        </p:spPr>
        <p:txBody>
          <a:bodyPr/>
          <a:lstStyle/>
          <a:p>
            <a:fld id="{1D93BD3E-1E9A-4970-A6F7-E7AC52762E0C}" type="slidenum">
              <a:rPr lang="en-US" smtClean="0"/>
              <a:t>10</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02/17/26</a:t>
            </a:r>
          </a:p>
        </p:txBody>
      </p:sp>
      <p:sp>
        <p:nvSpPr>
          <p:cNvPr id="4" name="Title 3"/>
          <p:cNvSpPr>
            <a:spLocks noGrp="1"/>
          </p:cNvSpPr>
          <p:nvPr>
            <p:ph type="title"/>
          </p:nvPr>
        </p:nvSpPr>
        <p:spPr>
          <a:xfrm>
            <a:off x="380994" y="243682"/>
            <a:ext cx="8458206" cy="1143000"/>
          </a:xfrm>
        </p:spPr>
        <p:txBody>
          <a:bodyPr/>
          <a:lstStyle/>
          <a:p>
            <a:r>
              <a:rPr lang="en-US" altLang="en-US" dirty="0">
                <a:solidFill>
                  <a:schemeClr val="tx1"/>
                </a:solidFill>
              </a:rPr>
              <a:t>18 Month Running Market Totals</a:t>
            </a:r>
            <a:endParaRPr lang="en-US" dirty="0"/>
          </a:p>
        </p:txBody>
      </p:sp>
      <p:graphicFrame>
        <p:nvGraphicFramePr>
          <p:cNvPr id="2" name="Table 1">
            <a:extLst>
              <a:ext uri="{FF2B5EF4-FFF2-40B4-BE49-F238E27FC236}">
                <a16:creationId xmlns:a16="http://schemas.microsoft.com/office/drawing/2014/main" id="{F593B671-C9C5-6803-4067-EF7F71313705}"/>
              </a:ext>
            </a:extLst>
          </p:cNvPr>
          <p:cNvGraphicFramePr>
            <a:graphicFrameLocks noGrp="1"/>
          </p:cNvGraphicFramePr>
          <p:nvPr>
            <p:extLst>
              <p:ext uri="{D42A27DB-BD31-4B8C-83A1-F6EECF244321}">
                <p14:modId xmlns:p14="http://schemas.microsoft.com/office/powerpoint/2010/main" val="3533466713"/>
              </p:ext>
            </p:extLst>
          </p:nvPr>
        </p:nvGraphicFramePr>
        <p:xfrm>
          <a:off x="380994" y="990601"/>
          <a:ext cx="8382000" cy="5029203"/>
        </p:xfrm>
        <a:graphic>
          <a:graphicData uri="http://schemas.openxmlformats.org/drawingml/2006/table">
            <a:tbl>
              <a:tblPr/>
              <a:tblGrid>
                <a:gridCol w="698500">
                  <a:extLst>
                    <a:ext uri="{9D8B030D-6E8A-4147-A177-3AD203B41FA5}">
                      <a16:colId xmlns:a16="http://schemas.microsoft.com/office/drawing/2014/main" val="25721351"/>
                    </a:ext>
                  </a:extLst>
                </a:gridCol>
                <a:gridCol w="698500">
                  <a:extLst>
                    <a:ext uri="{9D8B030D-6E8A-4147-A177-3AD203B41FA5}">
                      <a16:colId xmlns:a16="http://schemas.microsoft.com/office/drawing/2014/main" val="2027855309"/>
                    </a:ext>
                  </a:extLst>
                </a:gridCol>
                <a:gridCol w="698500">
                  <a:extLst>
                    <a:ext uri="{9D8B030D-6E8A-4147-A177-3AD203B41FA5}">
                      <a16:colId xmlns:a16="http://schemas.microsoft.com/office/drawing/2014/main" val="1662203488"/>
                    </a:ext>
                  </a:extLst>
                </a:gridCol>
                <a:gridCol w="698500">
                  <a:extLst>
                    <a:ext uri="{9D8B030D-6E8A-4147-A177-3AD203B41FA5}">
                      <a16:colId xmlns:a16="http://schemas.microsoft.com/office/drawing/2014/main" val="332937745"/>
                    </a:ext>
                  </a:extLst>
                </a:gridCol>
                <a:gridCol w="698500">
                  <a:extLst>
                    <a:ext uri="{9D8B030D-6E8A-4147-A177-3AD203B41FA5}">
                      <a16:colId xmlns:a16="http://schemas.microsoft.com/office/drawing/2014/main" val="769430515"/>
                    </a:ext>
                  </a:extLst>
                </a:gridCol>
                <a:gridCol w="698500">
                  <a:extLst>
                    <a:ext uri="{9D8B030D-6E8A-4147-A177-3AD203B41FA5}">
                      <a16:colId xmlns:a16="http://schemas.microsoft.com/office/drawing/2014/main" val="625898426"/>
                    </a:ext>
                  </a:extLst>
                </a:gridCol>
                <a:gridCol w="698500">
                  <a:extLst>
                    <a:ext uri="{9D8B030D-6E8A-4147-A177-3AD203B41FA5}">
                      <a16:colId xmlns:a16="http://schemas.microsoft.com/office/drawing/2014/main" val="1543286804"/>
                    </a:ext>
                  </a:extLst>
                </a:gridCol>
                <a:gridCol w="698500">
                  <a:extLst>
                    <a:ext uri="{9D8B030D-6E8A-4147-A177-3AD203B41FA5}">
                      <a16:colId xmlns:a16="http://schemas.microsoft.com/office/drawing/2014/main" val="45380155"/>
                    </a:ext>
                  </a:extLst>
                </a:gridCol>
                <a:gridCol w="698500">
                  <a:extLst>
                    <a:ext uri="{9D8B030D-6E8A-4147-A177-3AD203B41FA5}">
                      <a16:colId xmlns:a16="http://schemas.microsoft.com/office/drawing/2014/main" val="2925922462"/>
                    </a:ext>
                  </a:extLst>
                </a:gridCol>
                <a:gridCol w="698500">
                  <a:extLst>
                    <a:ext uri="{9D8B030D-6E8A-4147-A177-3AD203B41FA5}">
                      <a16:colId xmlns:a16="http://schemas.microsoft.com/office/drawing/2014/main" val="2631880483"/>
                    </a:ext>
                  </a:extLst>
                </a:gridCol>
                <a:gridCol w="698500">
                  <a:extLst>
                    <a:ext uri="{9D8B030D-6E8A-4147-A177-3AD203B41FA5}">
                      <a16:colId xmlns:a16="http://schemas.microsoft.com/office/drawing/2014/main" val="11288393"/>
                    </a:ext>
                  </a:extLst>
                </a:gridCol>
                <a:gridCol w="698500">
                  <a:extLst>
                    <a:ext uri="{9D8B030D-6E8A-4147-A177-3AD203B41FA5}">
                      <a16:colId xmlns:a16="http://schemas.microsoft.com/office/drawing/2014/main" val="323911597"/>
                    </a:ext>
                  </a:extLst>
                </a:gridCol>
              </a:tblGrid>
              <a:tr h="238817">
                <a:tc>
                  <a:txBody>
                    <a:bodyPr/>
                    <a:lstStyle/>
                    <a:p>
                      <a:pPr algn="ctr" fontAlgn="b">
                        <a:buNone/>
                      </a:pPr>
                      <a:r>
                        <a:rPr lang="en-US" sz="800" b="0" i="0" u="none" strike="noStrike">
                          <a:solidFill>
                            <a:srgbClr val="000000"/>
                          </a:solidFill>
                          <a:effectLst/>
                          <a:latin typeface="Calibri" panose="020F0502020204030204" pitchFamily="34" charset="0"/>
                        </a:rPr>
                        <a:t>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pPr algn="ctr" fontAlgn="b">
                        <a:buNone/>
                      </a:pPr>
                      <a:r>
                        <a:rPr lang="en-US" sz="800" b="1" i="0" u="none" strike="noStrike">
                          <a:solidFill>
                            <a:srgbClr val="000000"/>
                          </a:solidFill>
                          <a:effectLst/>
                          <a:latin typeface="Calibri" panose="020F0502020204030204" pitchFamily="34" charset="0"/>
                        </a:rPr>
                        <a:t>Enrollments</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gridSpan="5">
                  <a:txBody>
                    <a:bodyPr/>
                    <a:lstStyle/>
                    <a:p>
                      <a:pPr algn="ctr" fontAlgn="b">
                        <a:buNone/>
                      </a:pPr>
                      <a:r>
                        <a:rPr lang="en-US" sz="800" b="1" i="0" u="none" strike="noStrike">
                          <a:solidFill>
                            <a:srgbClr val="000000"/>
                          </a:solidFill>
                          <a:effectLst/>
                          <a:latin typeface="Calibri" panose="020F0502020204030204" pitchFamily="34" charset="0"/>
                        </a:rPr>
                        <a:t>IAG, IAL, 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b">
                        <a:buNone/>
                      </a:pPr>
                      <a:r>
                        <a:rPr lang="en-US" sz="800" b="1" i="0" u="none" strike="noStrike">
                          <a:solidFill>
                            <a:srgbClr val="000000"/>
                          </a:solidFill>
                          <a:effectLst/>
                          <a:latin typeface="Calibri" panose="020F0502020204030204" pitchFamily="34" charset="0"/>
                        </a:rPr>
                        <a:t>Days to Resolution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5367597"/>
                  </a:ext>
                </a:extLst>
              </a:tr>
              <a:tr h="491680">
                <a:tc>
                  <a:txBody>
                    <a:bodyPr/>
                    <a:lstStyle/>
                    <a:p>
                      <a:pPr algn="ctr" fontAlgn="b">
                        <a:buNone/>
                      </a:pPr>
                      <a:r>
                        <a:rPr lang="en-US" sz="800" b="0" i="0" u="none" strike="noStrike">
                          <a:solidFill>
                            <a:srgbClr val="000000"/>
                          </a:solidFill>
                          <a:effectLst/>
                          <a:latin typeface="Calibri" panose="020F0502020204030204" pitchFamily="34" charset="0"/>
                        </a:rPr>
                        <a:t>Month</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SWI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MVI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IAG,IAL,Res 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Overall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82353576"/>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2024-06</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106,772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255,906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362,678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2,237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2,240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564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5,041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41634926"/>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2024-07</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114,296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269,449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383,745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2,255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2,491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5,290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30605761"/>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2024-08</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104,312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282,027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386,339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2,036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2,426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578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5,040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15900786"/>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2024-09</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98,473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262,630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361,103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2,786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3,726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559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7,071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41026923"/>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2024-10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86,198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270,801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356,999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2,122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2,356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4,994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13086705"/>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2024-11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69,512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220,829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290,341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1,692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2,050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4,102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77382216"/>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2024-12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82,578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213,001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295,579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1,979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3,912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95307175"/>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2025-01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83,765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230,136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313,901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1,868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2,035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380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4,283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8171484"/>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2025-02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80,791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220,508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301,299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1,678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1,922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4,044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79133866"/>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2025-03</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215,134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246,258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461,392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1,892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2,008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4,360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0.94%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55934647"/>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2025-04</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115,540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238,444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353,984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2,081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2,092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59652821"/>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2025-05</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110,689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250,670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361,359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1,894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2,105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4,445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2015211"/>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2025-06</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124,872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257,580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382,452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2,158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2,284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398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4,840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52879067"/>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2025-07</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121,440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282,238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403,678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2,163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417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4,999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83201235"/>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2025-08</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150,960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291,138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442,098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2,019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2,649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5,137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99611776"/>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2025-09</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102,183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256,600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358,783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2,477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404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4,921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91822684"/>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2025-10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141,210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253,264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394,474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1,958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2,609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400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4,967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50589225"/>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2025-11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108,222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203,437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311,659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1,552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2,396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4,267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dirty="0">
                          <a:solidFill>
                            <a:srgbClr val="000000"/>
                          </a:solidFill>
                          <a:effectLst/>
                          <a:latin typeface="Calibri" panose="020F0502020204030204" pitchFamily="34" charset="0"/>
                        </a:rPr>
                        <a:t>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82176366"/>
                  </a:ext>
                </a:extLst>
              </a:tr>
            </a:tbl>
          </a:graphicData>
        </a:graphic>
      </p:graphicFrame>
    </p:spTree>
    <p:extLst>
      <p:ext uri="{BB962C8B-B14F-4D97-AF65-F5344CB8AC3E}">
        <p14:creationId xmlns:p14="http://schemas.microsoft.com/office/powerpoint/2010/main" val="204625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IAS Stats by REP</a:t>
            </a:r>
            <a:br>
              <a:rPr lang="en-US" dirty="0"/>
            </a:br>
            <a:endParaRPr lang="en-US" dirty="0"/>
          </a:p>
        </p:txBody>
      </p:sp>
      <p:sp>
        <p:nvSpPr>
          <p:cNvPr id="3" name="Content Placeholder 2"/>
          <p:cNvSpPr>
            <a:spLocks noGrp="1"/>
          </p:cNvSpPr>
          <p:nvPr>
            <p:ph idx="1"/>
          </p:nvPr>
        </p:nvSpPr>
        <p:spPr>
          <a:xfrm>
            <a:off x="304800" y="1752600"/>
            <a:ext cx="8534400" cy="4319832"/>
          </a:xfrm>
        </p:spPr>
        <p:txBody>
          <a:bodyPr/>
          <a:lstStyle/>
          <a:p>
            <a:pPr marL="0" indent="0" algn="ctr">
              <a:buNone/>
            </a:pPr>
            <a:endParaRPr lang="en-US" sz="6000" dirty="0"/>
          </a:p>
          <a:p>
            <a:pPr marL="0" indent="0" algn="ctr">
              <a:buNone/>
            </a:pPr>
            <a:r>
              <a:rPr lang="en-US" sz="6000" dirty="0"/>
              <a:t>Questions?</a:t>
            </a:r>
          </a:p>
          <a:p>
            <a:pPr marL="0" indent="0" algn="ctr">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02/17/26</a:t>
            </a:r>
          </a:p>
        </p:txBody>
      </p:sp>
    </p:spTree>
    <p:extLst>
      <p:ext uri="{BB962C8B-B14F-4D97-AF65-F5344CB8AC3E}">
        <p14:creationId xmlns:p14="http://schemas.microsoft.com/office/powerpoint/2010/main" val="3066233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828800" y="381000"/>
            <a:ext cx="6781800" cy="5867400"/>
          </a:xfrm>
        </p:spPr>
        <p:txBody>
          <a:bodyPr/>
          <a:lstStyle/>
          <a:p>
            <a:pPr marL="0" indent="0">
              <a:buNone/>
            </a:pPr>
            <a:r>
              <a:rPr lang="en-US" b="1" dirty="0"/>
              <a:t>Agenda</a:t>
            </a:r>
          </a:p>
          <a:p>
            <a:pPr marL="0" indent="0">
              <a:buNone/>
            </a:pPr>
            <a:endParaRPr lang="en-US" sz="2000" b="1" dirty="0"/>
          </a:p>
          <a:p>
            <a:r>
              <a:rPr lang="en-US" altLang="en-US" dirty="0"/>
              <a:t>November 2025 - IAG/IAL Statistics</a:t>
            </a:r>
          </a:p>
          <a:p>
            <a:r>
              <a:rPr lang="en-US" altLang="en-US" dirty="0"/>
              <a:t>Top 10 – November 2025 - IAG/IAL </a:t>
            </a:r>
          </a:p>
          <a:p>
            <a:r>
              <a:rPr lang="en-US" altLang="en-US" dirty="0"/>
              <a:t>Top 10 - 12 Month Average IAG/IAL</a:t>
            </a:r>
          </a:p>
          <a:p>
            <a:r>
              <a:rPr lang="en-US" altLang="en-US" dirty="0"/>
              <a:t>Explanation of IAG/IAL Stats</a:t>
            </a:r>
            <a:endParaRPr lang="en-US" dirty="0"/>
          </a:p>
          <a:p>
            <a:r>
              <a:rPr lang="en-US" altLang="en-US" dirty="0"/>
              <a:t>Top - 12 Month Average Rescission</a:t>
            </a:r>
            <a:endParaRPr lang="en-US" dirty="0"/>
          </a:p>
          <a:p>
            <a:r>
              <a:rPr lang="en-US" dirty="0"/>
              <a:t>Explanation of Rescission Stats</a:t>
            </a:r>
          </a:p>
          <a:p>
            <a:r>
              <a:rPr lang="en-US" altLang="en-US" dirty="0"/>
              <a:t>18 Month Running Market Totals</a:t>
            </a:r>
          </a:p>
          <a:p>
            <a:r>
              <a:rPr lang="en-US" dirty="0"/>
              <a:t>Questions</a:t>
            </a:r>
          </a:p>
        </p:txBody>
      </p:sp>
    </p:spTree>
    <p:extLst>
      <p:ext uri="{BB962C8B-B14F-4D97-AF65-F5344CB8AC3E}">
        <p14:creationId xmlns:p14="http://schemas.microsoft.com/office/powerpoint/2010/main" val="530499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sz="2400" dirty="0">
                <a:solidFill>
                  <a:schemeClr val="tx1"/>
                </a:solidFill>
              </a:rPr>
              <a:t>     November 2025 - IAG/IAL Statistics</a:t>
            </a:r>
            <a:endParaRPr lang="en-US" altLang="en-US" sz="2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02/17/26</a:t>
            </a:r>
          </a:p>
        </p:txBody>
      </p:sp>
      <p:graphicFrame>
        <p:nvGraphicFramePr>
          <p:cNvPr id="3" name="Table 2">
            <a:extLst>
              <a:ext uri="{FF2B5EF4-FFF2-40B4-BE49-F238E27FC236}">
                <a16:creationId xmlns:a16="http://schemas.microsoft.com/office/drawing/2014/main" id="{236DE680-9BC7-6D09-4585-948AB8FE6F07}"/>
              </a:ext>
            </a:extLst>
          </p:cNvPr>
          <p:cNvGraphicFramePr>
            <a:graphicFrameLocks noGrp="1"/>
          </p:cNvGraphicFramePr>
          <p:nvPr>
            <p:extLst>
              <p:ext uri="{D42A27DB-BD31-4B8C-83A1-F6EECF244321}">
                <p14:modId xmlns:p14="http://schemas.microsoft.com/office/powerpoint/2010/main" val="42924237"/>
              </p:ext>
            </p:extLst>
          </p:nvPr>
        </p:nvGraphicFramePr>
        <p:xfrm>
          <a:off x="2120899" y="1101365"/>
          <a:ext cx="4902201" cy="3914775"/>
        </p:xfrm>
        <a:graphic>
          <a:graphicData uri="http://schemas.openxmlformats.org/drawingml/2006/table">
            <a:tbl>
              <a:tblPr/>
              <a:tblGrid>
                <a:gridCol w="1148953">
                  <a:extLst>
                    <a:ext uri="{9D8B030D-6E8A-4147-A177-3AD203B41FA5}">
                      <a16:colId xmlns:a16="http://schemas.microsoft.com/office/drawing/2014/main" val="3113075702"/>
                    </a:ext>
                  </a:extLst>
                </a:gridCol>
                <a:gridCol w="938312">
                  <a:extLst>
                    <a:ext uri="{9D8B030D-6E8A-4147-A177-3AD203B41FA5}">
                      <a16:colId xmlns:a16="http://schemas.microsoft.com/office/drawing/2014/main" val="4238541707"/>
                    </a:ext>
                  </a:extLst>
                </a:gridCol>
                <a:gridCol w="938312">
                  <a:extLst>
                    <a:ext uri="{9D8B030D-6E8A-4147-A177-3AD203B41FA5}">
                      <a16:colId xmlns:a16="http://schemas.microsoft.com/office/drawing/2014/main" val="761031093"/>
                    </a:ext>
                  </a:extLst>
                </a:gridCol>
                <a:gridCol w="938312">
                  <a:extLst>
                    <a:ext uri="{9D8B030D-6E8A-4147-A177-3AD203B41FA5}">
                      <a16:colId xmlns:a16="http://schemas.microsoft.com/office/drawing/2014/main" val="128982266"/>
                    </a:ext>
                  </a:extLst>
                </a:gridCol>
                <a:gridCol w="938312">
                  <a:extLst>
                    <a:ext uri="{9D8B030D-6E8A-4147-A177-3AD203B41FA5}">
                      <a16:colId xmlns:a16="http://schemas.microsoft.com/office/drawing/2014/main" val="2841662786"/>
                    </a:ext>
                  </a:extLst>
                </a:gridCol>
              </a:tblGrid>
              <a:tr h="295275">
                <a:tc gridSpan="5">
                  <a:txBody>
                    <a:bodyPr/>
                    <a:lstStyle/>
                    <a:p>
                      <a:pPr algn="ctr" fontAlgn="b">
                        <a:buNone/>
                      </a:pPr>
                      <a:r>
                        <a:rPr lang="en-US" sz="1800" b="1" i="0" u="none" strike="noStrike">
                          <a:solidFill>
                            <a:srgbClr val="000000"/>
                          </a:solidFill>
                          <a:effectLst/>
                          <a:latin typeface="Arial" panose="020B0604020202020204" pitchFamily="34" charset="0"/>
                        </a:rPr>
                        <a:t>Total IAG+IAL % of Total Enrollments: 1.27%</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32050826"/>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2043374938"/>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2418235283"/>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IAG/IAL % Greater Than 1% of Enrollments</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75126871"/>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Total IAG+IAL Count: 3,435</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30747965"/>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410929186"/>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445744813"/>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IAG/IAL % Less Than 1% of Enrollments</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65274944"/>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Total IAG+IAL Count: 513</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67246545"/>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3998815296"/>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2911523595"/>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Retail Electric Provider Counts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52552882"/>
                  </a:ext>
                </a:extLst>
              </a:tr>
              <a:tr h="238125">
                <a:tc>
                  <a:txBody>
                    <a:bodyPr/>
                    <a:lstStyle/>
                    <a:p>
                      <a:pPr algn="ctr" fontAlgn="b">
                        <a:buNone/>
                      </a:pPr>
                      <a:r>
                        <a:rPr lang="en-US" sz="11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4">
                  <a:txBody>
                    <a:bodyPr/>
                    <a:lstStyle/>
                    <a:p>
                      <a:pPr algn="ctr" fontAlgn="b">
                        <a:buNone/>
                      </a:pPr>
                      <a:r>
                        <a:rPr lang="en-US" sz="1400" b="1" i="0" u="none" strike="noStrike">
                          <a:solidFill>
                            <a:srgbClr val="000000"/>
                          </a:solidFill>
                          <a:effectLst/>
                          <a:latin typeface="Calibri" panose="020F0502020204030204" pitchFamily="34" charset="0"/>
                        </a:rPr>
                        <a:t>Percent of Enrollments Resulting in IAG/IAL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44827964"/>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Enrollment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.00% to .25%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.26% to .50%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.51% to .75%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.76% to 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4124783203"/>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&lt;= 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extLst>
                  <a:ext uri="{0D108BD9-81ED-4DB2-BD59-A6C34878D82A}">
                    <a16:rowId xmlns:a16="http://schemas.microsoft.com/office/drawing/2014/main" val="1538203197"/>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&gt; 500 and &lt;=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extLst>
                  <a:ext uri="{0D108BD9-81ED-4DB2-BD59-A6C34878D82A}">
                    <a16:rowId xmlns:a16="http://schemas.microsoft.com/office/drawing/2014/main" val="2072032770"/>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&gt;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extLst>
                  <a:ext uri="{0D108BD9-81ED-4DB2-BD59-A6C34878D82A}">
                    <a16:rowId xmlns:a16="http://schemas.microsoft.com/office/drawing/2014/main" val="3962644372"/>
                  </a:ext>
                </a:extLst>
              </a:tr>
            </a:tbl>
          </a:graphicData>
        </a:graphic>
      </p:graphicFrame>
      <p:graphicFrame>
        <p:nvGraphicFramePr>
          <p:cNvPr id="4" name="Object 3">
            <a:extLst>
              <a:ext uri="{FF2B5EF4-FFF2-40B4-BE49-F238E27FC236}">
                <a16:creationId xmlns:a16="http://schemas.microsoft.com/office/drawing/2014/main" id="{C21501F4-738B-9D9A-536B-AAA121C8D9FA}"/>
              </a:ext>
            </a:extLst>
          </p:cNvPr>
          <p:cNvGraphicFramePr>
            <a:graphicFrameLocks noChangeAspect="1"/>
          </p:cNvGraphicFramePr>
          <p:nvPr>
            <p:extLst>
              <p:ext uri="{D42A27DB-BD31-4B8C-83A1-F6EECF244321}">
                <p14:modId xmlns:p14="http://schemas.microsoft.com/office/powerpoint/2010/main" val="759749452"/>
              </p:ext>
            </p:extLst>
          </p:nvPr>
        </p:nvGraphicFramePr>
        <p:xfrm>
          <a:off x="4114799" y="5279305"/>
          <a:ext cx="914400" cy="771525"/>
        </p:xfrm>
        <a:graphic>
          <a:graphicData uri="http://schemas.openxmlformats.org/presentationml/2006/ole">
            <mc:AlternateContent xmlns:mc="http://schemas.openxmlformats.org/markup-compatibility/2006">
              <mc:Choice xmlns:v="urn:schemas-microsoft-com:vml" Requires="v">
                <p:oleObj name="Worksheet" showAsIcon="1" r:id="rId3" imgW="914400" imgH="771525" progId="Excel.Sheet.12">
                  <p:embed/>
                </p:oleObj>
              </mc:Choice>
              <mc:Fallback>
                <p:oleObj name="Worksheet" showAsIcon="1" r:id="rId3" imgW="914400" imgH="771525" progId="Excel.Sheet.12">
                  <p:embed/>
                  <p:pic>
                    <p:nvPicPr>
                      <p:cNvPr id="0" name=""/>
                      <p:cNvPicPr/>
                      <p:nvPr/>
                    </p:nvPicPr>
                    <p:blipFill>
                      <a:blip r:embed="rId4"/>
                      <a:stretch>
                        <a:fillRect/>
                      </a:stretch>
                    </p:blipFill>
                    <p:spPr>
                      <a:xfrm>
                        <a:off x="4114799" y="5279305"/>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024058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Chart&#10;&#10;AI-generated content may be incorrect.">
            <a:extLst>
              <a:ext uri="{FF2B5EF4-FFF2-40B4-BE49-F238E27FC236}">
                <a16:creationId xmlns:a16="http://schemas.microsoft.com/office/drawing/2014/main" id="{993E3A75-D7CD-4A3A-B446-A1A34C87CAB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4" name="Picture 3">
            <a:extLst>
              <a:ext uri="{FF2B5EF4-FFF2-40B4-BE49-F238E27FC236}">
                <a16:creationId xmlns:a16="http://schemas.microsoft.com/office/drawing/2014/main" id="{EF34E57A-D266-A082-6561-4EC1541E46B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58" y="1008220"/>
            <a:ext cx="9144000" cy="1524000"/>
          </a:xfrm>
          <a:prstGeom prst="rect">
            <a:avLst/>
          </a:prstGeom>
        </p:spPr>
      </p:pic>
      <p:sp>
        <p:nvSpPr>
          <p:cNvPr id="2" name="Title 1"/>
          <p:cNvSpPr>
            <a:spLocks noGrp="1"/>
          </p:cNvSpPr>
          <p:nvPr>
            <p:ph type="title"/>
          </p:nvPr>
        </p:nvSpPr>
        <p:spPr>
          <a:xfrm>
            <a:off x="381000" y="243681"/>
            <a:ext cx="8534400" cy="629760"/>
          </a:xfrm>
        </p:spPr>
        <p:txBody>
          <a:bodyPr/>
          <a:lstStyle/>
          <a:p>
            <a:pPr algn="ctr"/>
            <a:r>
              <a:rPr lang="en-US" altLang="en-US" sz="2000" dirty="0">
                <a:solidFill>
                  <a:schemeClr val="tx1"/>
                </a:solidFill>
              </a:rPr>
              <a:t>Top 10 - November 2025 - IAG/IAL % </a:t>
            </a:r>
            <a:r>
              <a:rPr lang="en-US" altLang="en-US" sz="2000" u="sng" dirty="0">
                <a:solidFill>
                  <a:schemeClr val="tx1"/>
                </a:solidFill>
              </a:rPr>
              <a:t>Greater</a:t>
            </a:r>
            <a:r>
              <a:rPr lang="en-US" altLang="en-US" sz="2000" dirty="0">
                <a:solidFill>
                  <a:schemeClr val="tx1"/>
                </a:solidFill>
              </a:rPr>
              <a:t> Than 1% of Enrollments</a:t>
            </a:r>
            <a:br>
              <a:rPr lang="en-US" altLang="en-US" sz="2000" dirty="0">
                <a:solidFill>
                  <a:schemeClr val="tx1"/>
                </a:solidFill>
              </a:rPr>
            </a:br>
            <a:r>
              <a:rPr lang="en-US" altLang="en-US" sz="2000" dirty="0">
                <a:solidFill>
                  <a:schemeClr val="tx1"/>
                </a:solidFill>
              </a:rPr>
              <a:t>With number of months Greater Than 1%</a:t>
            </a:r>
            <a:br>
              <a:rPr lang="en-US" altLang="en-US" sz="2000" dirty="0">
                <a:solidFill>
                  <a:schemeClr val="tx1"/>
                </a:solidFill>
              </a:rPr>
            </a:br>
            <a:br>
              <a:rPr lang="en-US" altLang="en-US" sz="1600" dirty="0"/>
            </a:br>
            <a:endParaRPr lang="en-US" altLang="en-US" sz="16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4</a:t>
            </a:fld>
            <a:endParaRPr lang="en-US">
              <a:solidFill>
                <a:prstClr val="black">
                  <a:tint val="75000"/>
                </a:prstClr>
              </a:solidFill>
            </a:endParaRPr>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02/17/26</a:t>
            </a:r>
          </a:p>
        </p:txBody>
      </p:sp>
      <p:sp>
        <p:nvSpPr>
          <p:cNvPr id="14" name="TextBox 13">
            <a:extLst>
              <a:ext uri="{FF2B5EF4-FFF2-40B4-BE49-F238E27FC236}">
                <a16:creationId xmlns:a16="http://schemas.microsoft.com/office/drawing/2014/main" id="{AC7B71A8-0DF1-E7EA-B774-798BA09A390D}"/>
              </a:ext>
            </a:extLst>
          </p:cNvPr>
          <p:cNvSpPr txBox="1"/>
          <p:nvPr/>
        </p:nvSpPr>
        <p:spPr>
          <a:xfrm>
            <a:off x="7467600" y="2553819"/>
            <a:ext cx="228600" cy="215444"/>
          </a:xfrm>
          <a:prstGeom prst="rect">
            <a:avLst/>
          </a:prstGeom>
          <a:noFill/>
        </p:spPr>
        <p:txBody>
          <a:bodyPr wrap="square" rtlCol="0">
            <a:spAutoFit/>
          </a:bodyPr>
          <a:lstStyle/>
          <a:p>
            <a:r>
              <a:rPr lang="en-US" sz="800" b="1" dirty="0">
                <a:latin typeface="Times New Roman" panose="02020603050405020304" pitchFamily="18" charset="0"/>
                <a:cs typeface="Times New Roman" panose="02020603050405020304" pitchFamily="18" charset="0"/>
              </a:rPr>
              <a:t>2</a:t>
            </a:r>
          </a:p>
        </p:txBody>
      </p:sp>
      <p:sp>
        <p:nvSpPr>
          <p:cNvPr id="7" name="TextBox 6">
            <a:extLst>
              <a:ext uri="{FF2B5EF4-FFF2-40B4-BE49-F238E27FC236}">
                <a16:creationId xmlns:a16="http://schemas.microsoft.com/office/drawing/2014/main" id="{87CACA1D-4D8C-7A37-8A2E-159DD88D520C}"/>
              </a:ext>
            </a:extLst>
          </p:cNvPr>
          <p:cNvSpPr txBox="1"/>
          <p:nvPr/>
        </p:nvSpPr>
        <p:spPr>
          <a:xfrm>
            <a:off x="7467600" y="895040"/>
            <a:ext cx="228600" cy="215444"/>
          </a:xfrm>
          <a:prstGeom prst="rect">
            <a:avLst/>
          </a:prstGeom>
          <a:noFill/>
        </p:spPr>
        <p:txBody>
          <a:bodyPr wrap="square" rtlCol="0">
            <a:spAutoFit/>
          </a:bodyPr>
          <a:lstStyle/>
          <a:p>
            <a:r>
              <a:rPr lang="en-US" sz="800" b="1" dirty="0">
                <a:latin typeface="Times New Roman" panose="02020603050405020304" pitchFamily="18" charset="0"/>
                <a:cs typeface="Times New Roman" panose="02020603050405020304" pitchFamily="18" charset="0"/>
              </a:rPr>
              <a:t>2</a:t>
            </a:r>
          </a:p>
        </p:txBody>
      </p:sp>
      <p:sp>
        <p:nvSpPr>
          <p:cNvPr id="8" name="TextBox 7">
            <a:extLst>
              <a:ext uri="{FF2B5EF4-FFF2-40B4-BE49-F238E27FC236}">
                <a16:creationId xmlns:a16="http://schemas.microsoft.com/office/drawing/2014/main" id="{B45630E8-E43B-E944-3A90-42046397F26B}"/>
              </a:ext>
            </a:extLst>
          </p:cNvPr>
          <p:cNvSpPr txBox="1"/>
          <p:nvPr/>
        </p:nvSpPr>
        <p:spPr>
          <a:xfrm>
            <a:off x="8075971" y="908571"/>
            <a:ext cx="228600" cy="215444"/>
          </a:xfrm>
          <a:prstGeom prst="rect">
            <a:avLst/>
          </a:prstGeom>
          <a:noFill/>
        </p:spPr>
        <p:txBody>
          <a:bodyPr wrap="square" rtlCol="0">
            <a:spAutoFit/>
          </a:bodyPr>
          <a:lstStyle/>
          <a:p>
            <a:r>
              <a:rPr lang="en-US" sz="800" b="1" dirty="0">
                <a:latin typeface="Times New Roman" panose="02020603050405020304" pitchFamily="18" charset="0"/>
                <a:cs typeface="Times New Roman" panose="02020603050405020304" pitchFamily="18" charset="0"/>
              </a:rPr>
              <a:t>1</a:t>
            </a:r>
          </a:p>
        </p:txBody>
      </p:sp>
      <p:pic>
        <p:nvPicPr>
          <p:cNvPr id="16" name="Picture 15" descr="Chart&#10;&#10;AI-generated content may be incorrect.">
            <a:extLst>
              <a:ext uri="{FF2B5EF4-FFF2-40B4-BE49-F238E27FC236}">
                <a16:creationId xmlns:a16="http://schemas.microsoft.com/office/drawing/2014/main" id="{CF66E73A-7B0C-E721-1200-430AA324E5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58" y="4325780"/>
            <a:ext cx="9144000" cy="1524000"/>
          </a:xfrm>
          <a:prstGeom prst="rect">
            <a:avLst/>
          </a:prstGeom>
        </p:spPr>
      </p:pic>
    </p:spTree>
    <p:extLst>
      <p:ext uri="{BB962C8B-B14F-4D97-AF65-F5344CB8AC3E}">
        <p14:creationId xmlns:p14="http://schemas.microsoft.com/office/powerpoint/2010/main" val="3975167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algn="ctr"/>
            <a:r>
              <a:rPr lang="en-US" altLang="en-US" sz="1800" dirty="0">
                <a:solidFill>
                  <a:schemeClr val="tx1"/>
                </a:solidFill>
              </a:rPr>
              <a:t>Top 10 - 12 Month Average IAG/IAL % </a:t>
            </a:r>
            <a:r>
              <a:rPr lang="en-US" altLang="en-US" sz="1800" u="sng" dirty="0">
                <a:solidFill>
                  <a:schemeClr val="tx1"/>
                </a:solidFill>
              </a:rPr>
              <a:t>Greater</a:t>
            </a:r>
            <a:r>
              <a:rPr lang="en-US" altLang="en-US" sz="1800" dirty="0">
                <a:solidFill>
                  <a:schemeClr val="tx1"/>
                </a:solidFill>
              </a:rPr>
              <a:t> Than 1% of Enrollments thru November 2025 With number of months Greater Than 1%</a:t>
            </a:r>
            <a:br>
              <a:rPr lang="en-US" altLang="en-US" sz="1800" dirty="0"/>
            </a:br>
            <a:endParaRPr lang="en-US" altLang="en-US" sz="18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02/17/26</a:t>
            </a:r>
          </a:p>
        </p:txBody>
      </p:sp>
      <p:pic>
        <p:nvPicPr>
          <p:cNvPr id="4" name="Picture 3" descr="Chart&#10;&#10;AI-generated content may be incorrect.">
            <a:extLst>
              <a:ext uri="{FF2B5EF4-FFF2-40B4-BE49-F238E27FC236}">
                <a16:creationId xmlns:a16="http://schemas.microsoft.com/office/drawing/2014/main" id="{F543F32B-9C6F-1633-8497-148391EBF7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13220"/>
            <a:ext cx="9144000" cy="1524000"/>
          </a:xfrm>
          <a:prstGeom prst="rect">
            <a:avLst/>
          </a:prstGeom>
        </p:spPr>
      </p:pic>
      <p:pic>
        <p:nvPicPr>
          <p:cNvPr id="8" name="Picture 7" descr="Chart, bar chart, box and whisker chart&#10;&#10;AI-generated content may be incorrect.">
            <a:extLst>
              <a:ext uri="{FF2B5EF4-FFF2-40B4-BE49-F238E27FC236}">
                <a16:creationId xmlns:a16="http://schemas.microsoft.com/office/drawing/2014/main" id="{6D0FEADA-7684-32D0-2676-7F563331F3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2" name="Picture 11" descr="Chart&#10;&#10;AI-generated content may be incorrect.">
            <a:extLst>
              <a:ext uri="{FF2B5EF4-FFF2-40B4-BE49-F238E27FC236}">
                <a16:creationId xmlns:a16="http://schemas.microsoft.com/office/drawing/2014/main" id="{EAF161E8-A8ED-7DD2-5DC1-79486896B47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73" y="4324341"/>
            <a:ext cx="9144000" cy="1524000"/>
          </a:xfrm>
          <a:prstGeom prst="rect">
            <a:avLst/>
          </a:prstGeom>
        </p:spPr>
      </p:pic>
    </p:spTree>
    <p:extLst>
      <p:ext uri="{BB962C8B-B14F-4D97-AF65-F5344CB8AC3E}">
        <p14:creationId xmlns:p14="http://schemas.microsoft.com/office/powerpoint/2010/main" val="997206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a:t>
            </a:r>
            <a:endParaRPr lang="en-US" b="1" dirty="0">
              <a:solidFill>
                <a:schemeClr val="tx1"/>
              </a:solidFill>
            </a:endParaRPr>
          </a:p>
        </p:txBody>
      </p:sp>
      <p:sp>
        <p:nvSpPr>
          <p:cNvPr id="3" name="Content Placeholder 2"/>
          <p:cNvSpPr>
            <a:spLocks noGrp="1"/>
          </p:cNvSpPr>
          <p:nvPr>
            <p:ph idx="1"/>
          </p:nvPr>
        </p:nvSpPr>
        <p:spPr>
          <a:xfrm>
            <a:off x="142875" y="990600"/>
            <a:ext cx="8839200" cy="5105400"/>
          </a:xfrm>
        </p:spPr>
        <p:txBody>
          <a:bodyPr/>
          <a:lstStyle/>
          <a:p>
            <a:pPr marL="0" indent="0">
              <a:buNone/>
            </a:pPr>
            <a:r>
              <a:rPr lang="en-US" sz="1800" b="1" dirty="0">
                <a:solidFill>
                  <a:srgbClr val="FF0000"/>
                </a:solidFill>
              </a:rPr>
              <a:t>NOTE: </a:t>
            </a:r>
            <a:endParaRPr lang="en-US" sz="1800" dirty="0">
              <a:solidFill>
                <a:srgbClr val="FF0000"/>
              </a:solidFill>
            </a:endParaRPr>
          </a:p>
          <a:p>
            <a:pPr marL="0" indent="0">
              <a:buNone/>
            </a:pPr>
            <a:r>
              <a:rPr lang="en-US" sz="1800" b="1" dirty="0"/>
              <a:t>The IAG/IAL totals and percentages in this presentation are calculated using the counts of the </a:t>
            </a:r>
            <a:r>
              <a:rPr lang="en-US" sz="1800" b="1" dirty="0">
                <a:solidFill>
                  <a:srgbClr val="FF0000"/>
                </a:solidFill>
              </a:rPr>
              <a:t>Acknowledged</a:t>
            </a:r>
            <a:r>
              <a:rPr lang="en-US" sz="1800" b="1" dirty="0"/>
              <a:t> </a:t>
            </a:r>
            <a:r>
              <a:rPr lang="en-US" sz="1800" b="1" dirty="0">
                <a:solidFill>
                  <a:srgbClr val="FF0000"/>
                </a:solidFill>
              </a:rPr>
              <a:t>Inadvertent Gaining REP Only </a:t>
            </a:r>
            <a:r>
              <a:rPr lang="en-US" sz="1800" b="1" dirty="0"/>
              <a:t>in both IAG and IAL issues. If the Gaining REP in a submitted IAL issue does not agree they are the Gaining REP, that issue will not be counted. The losing REP is not represented in any of the Totals or Percentages in any data contained in this presentation.</a:t>
            </a:r>
            <a:endParaRPr lang="en-US" altLang="en-US" sz="1500" b="1" dirty="0"/>
          </a:p>
          <a:p>
            <a:pPr marL="0" indent="0">
              <a:buNone/>
            </a:pPr>
            <a:r>
              <a:rPr lang="en-US" altLang="en-US" sz="1800" b="1" dirty="0">
                <a:solidFill>
                  <a:srgbClr val="FF0000"/>
                </a:solidFill>
              </a:rPr>
              <a:t>NOTE:</a:t>
            </a:r>
          </a:p>
          <a:p>
            <a:pPr marL="0" indent="0">
              <a:buNone/>
            </a:pPr>
            <a:r>
              <a:rPr lang="en-US" altLang="en-US" sz="1500" b="1" dirty="0"/>
              <a:t>A 10% chart range limit has been set. REPs data points that exceed 10% will be bordered in yellow. Please see the spreadsheet on page 3 for actual percentages of these </a:t>
            </a:r>
            <a:r>
              <a:rPr lang="en-US" altLang="en-US" sz="1500" b="1" dirty="0" err="1"/>
              <a:t>REPs.</a:t>
            </a:r>
            <a:endParaRPr lang="en-US" altLang="en-US" sz="1500" b="1" dirty="0"/>
          </a:p>
          <a:p>
            <a:pPr marL="0" indent="0">
              <a:buNone/>
            </a:pPr>
            <a:endParaRPr lang="en-US" altLang="en-US" sz="1500" b="1" dirty="0"/>
          </a:p>
          <a:p>
            <a:r>
              <a:rPr lang="en-US" altLang="en-US" sz="1800" b="1" dirty="0"/>
              <a:t>The page 3 chart shows a count of REPs whose IAG/IAL percentage of their total enrollments is below 1%.</a:t>
            </a:r>
          </a:p>
          <a:p>
            <a:pPr lvl="1"/>
            <a:r>
              <a:rPr lang="en-US" altLang="en-US" sz="1400" dirty="0"/>
              <a:t>Blue row shows counts of REPs that have less than 500 total enrollments by their percentage ranges</a:t>
            </a:r>
          </a:p>
          <a:p>
            <a:pPr lvl="1"/>
            <a:r>
              <a:rPr lang="en-US" altLang="en-US" sz="1400" dirty="0"/>
              <a:t>Orange row shows counts of REPs that have between 500 and 2500 total enrollments by their percentage ranges</a:t>
            </a:r>
          </a:p>
          <a:p>
            <a:pPr lvl="1"/>
            <a:r>
              <a:rPr lang="en-US" altLang="en-US" sz="1400" dirty="0"/>
              <a:t>Purple row shows counts of REPs that have greater than 2500 total enrollments by their percentage ranges</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6</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02/17/26</a:t>
            </a:r>
          </a:p>
        </p:txBody>
      </p:sp>
    </p:spTree>
    <p:extLst>
      <p:ext uri="{BB962C8B-B14F-4D97-AF65-F5344CB8AC3E}">
        <p14:creationId xmlns:p14="http://schemas.microsoft.com/office/powerpoint/2010/main" val="1659612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 (</a:t>
            </a:r>
            <a:r>
              <a:rPr lang="en-US" altLang="en-US" dirty="0" err="1">
                <a:solidFill>
                  <a:schemeClr val="tx1"/>
                </a:solidFill>
              </a:rPr>
              <a:t>Cont</a:t>
            </a:r>
            <a:r>
              <a:rPr lang="en-US" altLang="en-US" dirty="0">
                <a:solidFill>
                  <a:schemeClr val="tx1"/>
                </a:solidFill>
              </a:rPr>
              <a:t>)</a:t>
            </a:r>
            <a:endParaRPr lang="en-US" b="1" dirty="0">
              <a:solidFill>
                <a:schemeClr val="tx1"/>
              </a:solidFill>
            </a:endParaRPr>
          </a:p>
        </p:txBody>
      </p:sp>
      <p:sp>
        <p:nvSpPr>
          <p:cNvPr id="3" name="Content Placeholder 2"/>
          <p:cNvSpPr>
            <a:spLocks noGrp="1"/>
          </p:cNvSpPr>
          <p:nvPr>
            <p:ph idx="1"/>
          </p:nvPr>
        </p:nvSpPr>
        <p:spPr>
          <a:xfrm>
            <a:off x="152400" y="1143000"/>
            <a:ext cx="8839200" cy="4724400"/>
          </a:xfrm>
        </p:spPr>
        <p:txBody>
          <a:bodyPr/>
          <a:lstStyle/>
          <a:p>
            <a:r>
              <a:rPr lang="en-US" altLang="en-US" sz="1800" b="1" dirty="0"/>
              <a:t>The page 4 charts show the top 10 REPs whose IAG/IAL percentage of their total enrollments is above 1%. </a:t>
            </a:r>
          </a:p>
          <a:p>
            <a:pPr lvl="1"/>
            <a:r>
              <a:rPr lang="en-US" altLang="en-US" sz="1400" dirty="0"/>
              <a:t>The blue chart shows enrollment totals of less than 500 for the month being reported</a:t>
            </a:r>
          </a:p>
          <a:p>
            <a:pPr lvl="1"/>
            <a:r>
              <a:rPr lang="en-US" altLang="en-US" sz="1400" dirty="0"/>
              <a:t>The orange chart shows enrollment totals between 500 and 2500 for the month being reported</a:t>
            </a:r>
          </a:p>
          <a:p>
            <a:pPr lvl="1"/>
            <a:r>
              <a:rPr lang="en-US" altLang="en-US" sz="1400" dirty="0"/>
              <a:t>The purple charts show enrollment totals of over 2500 for the month being reported</a:t>
            </a:r>
          </a:p>
          <a:p>
            <a:pPr lvl="1"/>
            <a:r>
              <a:rPr lang="en-US" altLang="en-US" sz="1400" dirty="0"/>
              <a:t>REPs with the lowest AG/IAL totals start on the left, and move to the highest counts on the right</a:t>
            </a:r>
          </a:p>
          <a:p>
            <a:pPr lvl="1"/>
            <a:r>
              <a:rPr lang="en-US" altLang="en-US" sz="1400" dirty="0"/>
              <a:t>Number labels represent the number of months the REP has been over 1% during the 12 month period</a:t>
            </a:r>
          </a:p>
          <a:p>
            <a:endParaRPr lang="en-US" altLang="en-US" sz="1500" b="1" dirty="0"/>
          </a:p>
          <a:p>
            <a:r>
              <a:rPr lang="en-US" altLang="en-US" sz="1800" b="1" dirty="0"/>
              <a:t>The page 5 charts show the top 10 REPs whose 12 month average IAG/IAL percentage of their total enrollments is above 1%.</a:t>
            </a:r>
          </a:p>
          <a:p>
            <a:pPr lvl="1"/>
            <a:r>
              <a:rPr lang="en-US" altLang="en-US" sz="1400" dirty="0"/>
              <a:t>The blue chart shows enrollment total averages of less than 500 for the month being reported</a:t>
            </a:r>
          </a:p>
          <a:p>
            <a:pPr lvl="1"/>
            <a:r>
              <a:rPr lang="en-US" altLang="en-US" sz="1400" dirty="0"/>
              <a:t>The orange chart shows enrollment total averages between 500 and 2500 for the month being reported</a:t>
            </a:r>
          </a:p>
          <a:p>
            <a:pPr lvl="1"/>
            <a:r>
              <a:rPr lang="en-US" altLang="en-US" sz="1400" dirty="0"/>
              <a:t>The purple charts show enrollment total averages of over 2500 for the month being reported</a:t>
            </a:r>
          </a:p>
          <a:p>
            <a:pPr lvl="1"/>
            <a:r>
              <a:rPr lang="en-US" altLang="en-US" sz="1400" dirty="0"/>
              <a:t>REPs with the lowest IAG/IAL averages start on the left, and move to the highest counts on the right</a:t>
            </a:r>
          </a:p>
          <a:p>
            <a:pPr lvl="1"/>
            <a:r>
              <a:rPr lang="en-US" altLang="en-US" sz="1400" dirty="0"/>
              <a:t>Number labels represent the number of months the REP has been over 1% during the 12 month period</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7</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02/17/26</a:t>
            </a:r>
          </a:p>
        </p:txBody>
      </p:sp>
    </p:spTree>
    <p:extLst>
      <p:ext uri="{BB962C8B-B14F-4D97-AF65-F5344CB8AC3E}">
        <p14:creationId xmlns:p14="http://schemas.microsoft.com/office/powerpoint/2010/main" val="1504251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marL="279400" algn="ctr"/>
            <a:r>
              <a:rPr lang="en-US" altLang="en-US" sz="1800" dirty="0">
                <a:solidFill>
                  <a:schemeClr val="tx1"/>
                </a:solidFill>
              </a:rPr>
              <a:t>Top - 12 Month Average Rescission % </a:t>
            </a:r>
            <a:r>
              <a:rPr lang="en-US" altLang="en-US" sz="1800" u="sng" dirty="0">
                <a:solidFill>
                  <a:schemeClr val="tx1"/>
                </a:solidFill>
              </a:rPr>
              <a:t>Greater</a:t>
            </a:r>
            <a:r>
              <a:rPr lang="en-US" altLang="en-US" sz="1800" dirty="0">
                <a:solidFill>
                  <a:schemeClr val="tx1"/>
                </a:solidFill>
              </a:rPr>
              <a:t> Than 1% of Switches thru November 2025 With number of months Greater Than 1%</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8</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02/17/26</a:t>
            </a:r>
          </a:p>
        </p:txBody>
      </p:sp>
      <p:pic>
        <p:nvPicPr>
          <p:cNvPr id="4" name="Picture 3" descr="Chart, bar chart&#10;&#10;AI-generated content may be incorrect.">
            <a:extLst>
              <a:ext uri="{FF2B5EF4-FFF2-40B4-BE49-F238E27FC236}">
                <a16:creationId xmlns:a16="http://schemas.microsoft.com/office/drawing/2014/main" id="{8965CCF6-A47F-17EB-E88E-00A0328BD9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143000"/>
            <a:ext cx="9144000" cy="4572000"/>
          </a:xfrm>
          <a:prstGeom prst="rect">
            <a:avLst/>
          </a:prstGeom>
        </p:spPr>
      </p:pic>
    </p:spTree>
    <p:extLst>
      <p:ext uri="{BB962C8B-B14F-4D97-AF65-F5344CB8AC3E}">
        <p14:creationId xmlns:p14="http://schemas.microsoft.com/office/powerpoint/2010/main" val="3637304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solidFill>
                  <a:schemeClr val="tx1"/>
                </a:solidFill>
              </a:rPr>
              <a:t>Explanation of Rescission Slide Data</a:t>
            </a:r>
            <a:endParaRPr lang="en-US" b="1" dirty="0">
              <a:solidFill>
                <a:schemeClr val="tx1"/>
              </a:solidFill>
            </a:endParaRPr>
          </a:p>
        </p:txBody>
      </p:sp>
      <p:sp>
        <p:nvSpPr>
          <p:cNvPr id="3" name="Content Placeholder 2"/>
          <p:cNvSpPr>
            <a:spLocks noGrp="1"/>
          </p:cNvSpPr>
          <p:nvPr>
            <p:ph idx="1"/>
          </p:nvPr>
        </p:nvSpPr>
        <p:spPr>
          <a:xfrm>
            <a:off x="304800" y="1143000"/>
            <a:ext cx="8534400" cy="4495800"/>
          </a:xfrm>
        </p:spPr>
        <p:txBody>
          <a:bodyPr/>
          <a:lstStyle/>
          <a:p>
            <a:pPr marL="0" indent="0">
              <a:buNone/>
            </a:pPr>
            <a:r>
              <a:rPr lang="en-US" altLang="en-US" sz="1800" b="1" dirty="0">
                <a:solidFill>
                  <a:srgbClr val="FF0000"/>
                </a:solidFill>
              </a:rPr>
              <a:t>NOTE:</a:t>
            </a:r>
          </a:p>
          <a:p>
            <a:pPr marL="0" indent="0">
              <a:buNone/>
            </a:pPr>
            <a:r>
              <a:rPr lang="en-US" altLang="en-US" sz="1800" b="1" dirty="0"/>
              <a:t>A 10% chart range limit has been set. REPs data points that exceed 10% will be bordered in yellow. Please see the spreadsheet on page 3 for actual percentages of these </a:t>
            </a:r>
            <a:r>
              <a:rPr lang="en-US" altLang="en-US" sz="1800" b="1" dirty="0" err="1"/>
              <a:t>REPs.</a:t>
            </a:r>
            <a:endParaRPr lang="en-US" altLang="en-US" sz="1800" b="1" dirty="0"/>
          </a:p>
          <a:p>
            <a:pPr marL="0" indent="0">
              <a:buNone/>
            </a:pPr>
            <a:endParaRPr lang="en-US" altLang="en-US" sz="1800" b="1" dirty="0"/>
          </a:p>
          <a:p>
            <a:r>
              <a:rPr lang="en-US" altLang="en-US" sz="1800" b="1" dirty="0"/>
              <a:t>The page 8 charts show the top REPs whose 12 month average Rescission percentage of their total Switches is above 1%.</a:t>
            </a:r>
          </a:p>
          <a:p>
            <a:pPr marL="0" indent="0">
              <a:buNone/>
            </a:pPr>
            <a:endParaRPr lang="en-US" altLang="en-US" sz="1600" b="1" dirty="0"/>
          </a:p>
          <a:p>
            <a:pPr lvl="1"/>
            <a:r>
              <a:rPr lang="en-US" altLang="en-US" sz="1400" dirty="0"/>
              <a:t>The blue shades show switch totals of less than 250 for the month being reported</a:t>
            </a:r>
          </a:p>
          <a:p>
            <a:pPr lvl="1"/>
            <a:r>
              <a:rPr lang="en-US" altLang="en-US" sz="1400" dirty="0"/>
              <a:t>The orange shades show switch totals between 250 and 1750 for the month being reported</a:t>
            </a:r>
          </a:p>
          <a:p>
            <a:pPr lvl="1"/>
            <a:r>
              <a:rPr lang="en-US" altLang="en-US" sz="1400" dirty="0"/>
              <a:t>The purple shades show switch totals of over 1750 for the month being reported</a:t>
            </a:r>
          </a:p>
          <a:p>
            <a:pPr lvl="1"/>
            <a:r>
              <a:rPr lang="en-US" altLang="en-US" sz="1400" dirty="0"/>
              <a:t>The REPs with the lowest count of rescission totals start on the left, and move to the highest counts on the right</a:t>
            </a:r>
          </a:p>
          <a:p>
            <a:pPr lvl="1"/>
            <a:r>
              <a:rPr lang="en-US" altLang="en-US" sz="1400" dirty="0"/>
              <a:t>Number labels represent the number of months the REP has been over 1% during the 12 month period</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9</a:t>
            </a:fld>
            <a:endParaRPr lang="en-US"/>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02/17/26</a:t>
            </a:r>
          </a:p>
        </p:txBody>
      </p:sp>
    </p:spTree>
    <p:extLst>
      <p:ext uri="{BB962C8B-B14F-4D97-AF65-F5344CB8AC3E}">
        <p14:creationId xmlns:p14="http://schemas.microsoft.com/office/powerpoint/2010/main" val="4108778329"/>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E9AA12-8AF9-4AA6-90FE-24669859CDF3}">
  <ds:schemaRefs>
    <ds:schemaRef ds:uri="http://schemas.microsoft.com/office/2006/documentManagement/types"/>
    <ds:schemaRef ds:uri="c34af464-7aa1-4edd-9be4-83dffc1cb926"/>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23572</TotalTime>
  <Words>1169</Words>
  <Application>Microsoft Office PowerPoint</Application>
  <PresentationFormat>On-screen Show (4:3)</PresentationFormat>
  <Paragraphs>360</Paragraphs>
  <Slides>11</Slides>
  <Notes>9</Notes>
  <HiddenSlides>0</HiddenSlides>
  <MMClips>0</MMClips>
  <ScaleCrop>false</ScaleCrop>
  <HeadingPairs>
    <vt:vector size="8"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11</vt:i4>
      </vt:variant>
    </vt:vector>
  </HeadingPairs>
  <TitlesOfParts>
    <vt:vector size="18" baseType="lpstr">
      <vt:lpstr>Arial</vt:lpstr>
      <vt:lpstr>Calibri</vt:lpstr>
      <vt:lpstr>Times New Roman</vt:lpstr>
      <vt:lpstr>1_Custom Design</vt:lpstr>
      <vt:lpstr>Office Theme</vt:lpstr>
      <vt:lpstr>Custom Design</vt:lpstr>
      <vt:lpstr>Worksheet</vt:lpstr>
      <vt:lpstr>PowerPoint Presentation</vt:lpstr>
      <vt:lpstr>PowerPoint Presentation</vt:lpstr>
      <vt:lpstr>     November 2025 - IAG/IAL Statistics</vt:lpstr>
      <vt:lpstr>Top 10 - November 2025 - IAG/IAL % Greater Than 1% of Enrollments With number of months Greater Than 1%  </vt:lpstr>
      <vt:lpstr>Top 10 - 12 Month Average IAG/IAL % Greater Than 1% of Enrollments thru November 2025 With number of months Greater Than 1% </vt:lpstr>
      <vt:lpstr>Explanation of IAG/IAL Slides Data</vt:lpstr>
      <vt:lpstr>Explanation of IAG/IAL Slides Data (Cont)</vt:lpstr>
      <vt:lpstr>Top - 12 Month Average Rescission % Greater Than 1% of Switches thru November 2025 With number of months Greater Than 1%</vt:lpstr>
      <vt:lpstr>Explanation of Rescission Slide Data</vt:lpstr>
      <vt:lpstr>18 Month Running Market Totals</vt:lpstr>
      <vt:lpstr>IAS Stats by REP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Lightener, Debbie</cp:lastModifiedBy>
  <cp:revision>483</cp:revision>
  <cp:lastPrinted>2016-01-21T20:53:15Z</cp:lastPrinted>
  <dcterms:created xsi:type="dcterms:W3CDTF">2016-01-21T15:20:31Z</dcterms:created>
  <dcterms:modified xsi:type="dcterms:W3CDTF">2026-03-20T17:53:13Z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2023-07-27T18:52:37Z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f659e144-ea40-4eb8-9716-d60e96740848</vt:lpwstr>
  </property>
  <property fmtid="{D5CDD505-2E9C-101B-9397-08002B2CF9AE}" pid="9" name="MSIP_Label_7084cbda-52b8-46fb-a7b7-cb5bd465ed85_ContentBits">
    <vt:lpwstr>0</vt:lpwstr>
  </property>
</Properties>
</file>