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4"/>
    <p:sldMasterId id="2147483660" r:id="rId5"/>
  </p:sldMasterIdLst>
  <p:notesMasterIdLst>
    <p:notesMasterId r:id="rId7"/>
  </p:notesMasterIdLst>
  <p:handoutMasterIdLst>
    <p:handoutMasterId r:id="rId8"/>
  </p:handoutMasterIdLst>
  <p:sldIdLst>
    <p:sldId id="273"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1E5ED"/>
    <a:srgbClr val="2794A4"/>
    <a:srgbClr val="00343B"/>
    <a:srgbClr val="00829B"/>
    <a:srgbClr val="E6EBF0"/>
    <a:srgbClr val="FFFFFF"/>
    <a:srgbClr val="DADCDE"/>
    <a:srgbClr val="A9E5EA"/>
    <a:srgbClr val="00AEC7"/>
    <a:srgbClr val="D6D9D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66" d="100"/>
          <a:sy n="66" d="100"/>
        </p:scale>
        <p:origin x="1253" y="278"/>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84" d="100"/>
          <a:sy n="84" d="100"/>
        </p:scale>
        <p:origin x="3054" y="9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theme" Target="theme/theme1.xml"/><Relationship Id="rId5" Type="http://schemas.openxmlformats.org/officeDocument/2006/relationships/slideMaster" Target="slideMasters/slideMaster2.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654C447-F63E-708A-7640-F379BC3B6F4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B9E9CD3C-9D08-D54A-E18D-CB66DD9854F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E3C7D50-3744-4F5E-B211-7EE7AB53D25A}" type="datetimeFigureOut">
              <a:rPr lang="en-US" smtClean="0"/>
              <a:t>3/20/2026</a:t>
            </a:fld>
            <a:endParaRPr lang="en-US" dirty="0"/>
          </a:p>
        </p:txBody>
      </p:sp>
      <p:sp>
        <p:nvSpPr>
          <p:cNvPr id="4" name="Footer Placeholder 3">
            <a:extLst>
              <a:ext uri="{FF2B5EF4-FFF2-40B4-BE49-F238E27FC236}">
                <a16:creationId xmlns:a16="http://schemas.microsoft.com/office/drawing/2014/main" id="{93A76D3F-B471-2F90-E003-19CC7E13919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3AFA019F-EAF7-AC1D-CF33-3B24307B5D1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3BB4229-F194-457F-858D-7FD6DC77E739}" type="slidenum">
              <a:rPr lang="en-US" smtClean="0"/>
              <a:t>‹#›</a:t>
            </a:fld>
            <a:endParaRPr lang="en-US" dirty="0"/>
          </a:p>
        </p:txBody>
      </p:sp>
    </p:spTree>
    <p:extLst>
      <p:ext uri="{BB962C8B-B14F-4D97-AF65-F5344CB8AC3E}">
        <p14:creationId xmlns:p14="http://schemas.microsoft.com/office/powerpoint/2010/main" val="3125549398"/>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832203-7F7F-406D-A6A3-240BE64C5DFA}" type="datetimeFigureOut">
              <a:rPr lang="en-US" smtClean="0"/>
              <a:t>3/20/2026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94BC6D-B4C2-499C-B968-7B53BF050EFF}" type="slidenum">
              <a:rPr lang="en-US" smtClean="0"/>
              <a:t>‹#›</a:t>
            </a:fld>
            <a:endParaRPr lang="en-US"/>
          </a:p>
        </p:txBody>
      </p:sp>
    </p:spTree>
    <p:extLst>
      <p:ext uri="{BB962C8B-B14F-4D97-AF65-F5344CB8AC3E}">
        <p14:creationId xmlns:p14="http://schemas.microsoft.com/office/powerpoint/2010/main" val="31770387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svg"/><Relationship Id="rId7" Type="http://schemas.openxmlformats.org/officeDocument/2006/relationships/image" Target="../media/image12.svg"/><Relationship Id="rId2" Type="http://schemas.openxmlformats.org/officeDocument/2006/relationships/image" Target="../media/image7.png"/><Relationship Id="rId1" Type="http://schemas.openxmlformats.org/officeDocument/2006/relationships/slideMaster" Target="../slideMasters/slideMaster2.xml"/><Relationship Id="rId6" Type="http://schemas.openxmlformats.org/officeDocument/2006/relationships/image" Target="../media/image11.png"/><Relationship Id="rId11" Type="http://schemas.openxmlformats.org/officeDocument/2006/relationships/image" Target="../media/image16.svg"/><Relationship Id="rId5" Type="http://schemas.openxmlformats.org/officeDocument/2006/relationships/image" Target="../media/image10.sv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sv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F6855-B24E-92AB-2FE8-002F720AEB18}"/>
              </a:ext>
            </a:extLst>
          </p:cNvPr>
          <p:cNvSpPr>
            <a:spLocks noGrp="1"/>
          </p:cNvSpPr>
          <p:nvPr>
            <p:ph type="ctrTitle" hasCustomPrompt="1"/>
          </p:nvPr>
        </p:nvSpPr>
        <p:spPr>
          <a:xfrm>
            <a:off x="882069" y="2564247"/>
            <a:ext cx="4882568" cy="3999346"/>
          </a:xfrm>
          <a:prstGeom prst="rect">
            <a:avLst/>
          </a:prstGeom>
        </p:spPr>
        <p:txBody>
          <a:bodyPr anchor="t"/>
          <a:lstStyle>
            <a:lvl1pPr algn="l">
              <a:defRPr lang="en-US" sz="2000" b="1" dirty="0">
                <a:solidFill>
                  <a:schemeClr val="tx1"/>
                </a:solidFill>
              </a:defRPr>
            </a:lvl1pPr>
          </a:lstStyle>
          <a:p>
            <a:r>
              <a:rPr lang="en-US" dirty="0"/>
              <a:t>Click to edit Master title style</a:t>
            </a:r>
            <a:br>
              <a:rPr lang="en-US" dirty="0"/>
            </a:br>
            <a:endParaRPr lang="en-US" dirty="0"/>
          </a:p>
        </p:txBody>
      </p:sp>
      <p:sp>
        <p:nvSpPr>
          <p:cNvPr id="4" name="Text Placeholder 11">
            <a:extLst>
              <a:ext uri="{FF2B5EF4-FFF2-40B4-BE49-F238E27FC236}">
                <a16:creationId xmlns:a16="http://schemas.microsoft.com/office/drawing/2014/main" id="{BED41D71-8915-53EB-36A0-392D41DD0EAB}"/>
              </a:ext>
            </a:extLst>
          </p:cNvPr>
          <p:cNvSpPr>
            <a:spLocks noGrp="1"/>
          </p:cNvSpPr>
          <p:nvPr>
            <p:ph type="body" sz="quarter" idx="15"/>
          </p:nvPr>
        </p:nvSpPr>
        <p:spPr>
          <a:xfrm flipH="1">
            <a:off x="6427363" y="5054600"/>
            <a:ext cx="5201214" cy="1457037"/>
          </a:xfrm>
          <a:prstGeom prst="foldedCorner">
            <a:avLst>
              <a:gd name="adj" fmla="val 21194"/>
            </a:avLst>
          </a:prstGeom>
          <a:solidFill>
            <a:srgbClr val="E6EBF0">
              <a:alpha val="68000"/>
            </a:srgbClr>
          </a:solidFill>
          <a:ln w="9525" cap="rnd">
            <a:noFill/>
          </a:ln>
          <a:effectLst>
            <a:outerShdw blurRad="50800" dist="38100" dir="10800000" sx="1000" sy="1000" algn="r" rotWithShape="0">
              <a:prstClr val="black">
                <a:alpha val="46000"/>
              </a:prstClr>
            </a:outerShdw>
          </a:effectLst>
        </p:spPr>
        <p:txBody>
          <a:bodyPr vert="horz" wrap="square" lIns="274320" tIns="182880" rIns="640080" bIns="182880">
            <a:noAutofit/>
          </a:bodyPr>
          <a:lstStyle>
            <a:lvl1pPr marL="0" indent="0">
              <a:buNone/>
              <a:defRPr lang="en-US" sz="1600" b="1" dirty="0"/>
            </a:lvl1pPr>
            <a:lvl2pPr marL="548640" indent="-182880">
              <a:lnSpc>
                <a:spcPct val="100000"/>
              </a:lnSpc>
              <a:spcBef>
                <a:spcPts val="300"/>
              </a:spcBef>
              <a:spcAft>
                <a:spcPts val="300"/>
              </a:spcAft>
              <a:buFont typeface="Arial" panose="020B0604020202020204" pitchFamily="34" charset="0"/>
              <a:buChar char="•"/>
              <a:defRPr lang="en-US" sz="1400" dirty="0" smtClean="0"/>
            </a:lvl2pPr>
            <a:lvl3pPr marL="548640" indent="-182880">
              <a:lnSpc>
                <a:spcPct val="100000"/>
              </a:lnSpc>
              <a:spcBef>
                <a:spcPts val="100"/>
              </a:spcBef>
              <a:buFont typeface="Arial" panose="020B0604020202020204" pitchFamily="34" charset="0"/>
              <a:buChar char="◦"/>
              <a:defRPr lang="en-US" sz="1400" dirty="0"/>
            </a:lvl3pPr>
            <a:lvl4pPr marL="731520" indent="-182880">
              <a:lnSpc>
                <a:spcPct val="100000"/>
              </a:lnSpc>
              <a:spcBef>
                <a:spcPts val="300"/>
              </a:spcBef>
              <a:spcAft>
                <a:spcPts val="300"/>
              </a:spcAft>
              <a:buFont typeface="Arial" panose="020B0604020202020204" pitchFamily="34" charset="0"/>
              <a:buChar char="-"/>
              <a:defRPr lang="en-US" sz="1400" dirty="0" smtClean="0"/>
            </a:lvl4pPr>
            <a:lvl5pPr marL="914400" indent="-182880">
              <a:lnSpc>
                <a:spcPct val="100000"/>
              </a:lnSpc>
              <a:spcBef>
                <a:spcPts val="300"/>
              </a:spcBef>
              <a:spcAft>
                <a:spcPts val="300"/>
              </a:spcAft>
              <a:buFont typeface="Arial" panose="020B0604020202020204" pitchFamily="34" charset="0"/>
              <a:buChar char="◦"/>
              <a:defRPr lang="en-US" sz="1400" dirty="0"/>
            </a:lvl5pPr>
            <a:lvl6pPr marL="1097280" indent="-182880">
              <a:lnSpc>
                <a:spcPct val="100000"/>
              </a:lnSpc>
              <a:spcBef>
                <a:spcPts val="300"/>
              </a:spcBef>
              <a:spcAft>
                <a:spcPts val="300"/>
              </a:spcAft>
              <a:buFont typeface="Wingdings" panose="05000000000000000000" pitchFamily="2" charset="2"/>
              <a:buChar char="§"/>
              <a:defRPr sz="140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8">
            <a:extLst>
              <a:ext uri="{FF2B5EF4-FFF2-40B4-BE49-F238E27FC236}">
                <a16:creationId xmlns:a16="http://schemas.microsoft.com/office/drawing/2014/main" id="{4A302066-7B9E-F90D-A634-1CEEF4EAA7FF}"/>
              </a:ext>
            </a:extLst>
          </p:cNvPr>
          <p:cNvSpPr>
            <a:spLocks noGrp="1"/>
          </p:cNvSpPr>
          <p:nvPr>
            <p:ph sz="quarter" idx="16"/>
          </p:nvPr>
        </p:nvSpPr>
        <p:spPr>
          <a:xfrm>
            <a:off x="6427365" y="1092200"/>
            <a:ext cx="5201213" cy="2551584"/>
          </a:xfrm>
          <a:prstGeom prst="rect">
            <a:avLst/>
          </a:prstGeom>
        </p:spPr>
        <p:txBody>
          <a:bodyPr lIns="0" tIns="0" rIns="0" bIns="0"/>
          <a:lstStyle>
            <a:lvl1pPr marL="0" indent="0">
              <a:lnSpc>
                <a:spcPct val="100000"/>
              </a:lnSpc>
              <a:spcBef>
                <a:spcPts val="300"/>
              </a:spcBef>
              <a:spcAft>
                <a:spcPts val="300"/>
              </a:spcAft>
              <a:buFont typeface="Arial" panose="020B0604020202020204" pitchFamily="34" charset="0"/>
              <a:buNone/>
              <a:defRPr sz="1600" b="1" i="0"/>
            </a:lvl1pPr>
            <a:lvl2pPr marL="548640" indent="-182880">
              <a:lnSpc>
                <a:spcPct val="100000"/>
              </a:lnSpc>
              <a:spcBef>
                <a:spcPts val="300"/>
              </a:spcBef>
              <a:spcAft>
                <a:spcPts val="300"/>
              </a:spcAft>
              <a:defRPr sz="1400"/>
            </a:lvl2pPr>
            <a:lvl3pPr marL="731520" indent="-182880">
              <a:lnSpc>
                <a:spcPct val="100000"/>
              </a:lnSpc>
              <a:spcBef>
                <a:spcPts val="300"/>
              </a:spcBef>
              <a:spcAft>
                <a:spcPts val="300"/>
              </a:spcAft>
              <a:buFont typeface="Arial" panose="020B0604020202020204" pitchFamily="34" charset="0"/>
              <a:buChar char="-"/>
              <a:defRPr sz="1400"/>
            </a:lvl3pPr>
            <a:lvl4pPr marL="914400" indent="-182880">
              <a:lnSpc>
                <a:spcPct val="100000"/>
              </a:lnSpc>
              <a:spcBef>
                <a:spcPts val="300"/>
              </a:spcBef>
              <a:spcAft>
                <a:spcPts val="300"/>
              </a:spcAft>
              <a:buFont typeface="Arial" panose="020B0604020202020204" pitchFamily="34" charset="0"/>
              <a:buChar char="◦"/>
              <a:defRPr sz="1400"/>
            </a:lvl4pPr>
            <a:lvl5pPr marL="1097280" indent="-182880">
              <a:lnSpc>
                <a:spcPct val="100000"/>
              </a:lnSpc>
              <a:spcBef>
                <a:spcPts val="300"/>
              </a:spcBef>
              <a:spcAft>
                <a:spcPts val="300"/>
              </a:spcAft>
              <a:buFont typeface="Wingdings" panose="05000000000000000000" pitchFamily="2" charset="2"/>
              <a:buChar cha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34552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lide with Social">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021CF500-4BD3-92C6-CCBD-156DED65A672}"/>
              </a:ext>
            </a:extLst>
          </p:cNvPr>
          <p:cNvSpPr>
            <a:spLocks noGrp="1"/>
          </p:cNvSpPr>
          <p:nvPr>
            <p:ph type="title"/>
          </p:nvPr>
        </p:nvSpPr>
        <p:spPr>
          <a:xfrm>
            <a:off x="530868" y="1430448"/>
            <a:ext cx="5565131" cy="1848259"/>
          </a:xfrm>
        </p:spPr>
        <p:txBody>
          <a:bodyPr anchor="ctr"/>
          <a:lstStyle>
            <a:lvl1pPr>
              <a:defRPr sz="4000"/>
            </a:lvl1pPr>
          </a:lstStyle>
          <a:p>
            <a:r>
              <a:rPr lang="en-US" dirty="0"/>
              <a:t>Click to edit Master title style</a:t>
            </a:r>
          </a:p>
        </p:txBody>
      </p:sp>
      <p:sp>
        <p:nvSpPr>
          <p:cNvPr id="22" name="Text Placeholder 22">
            <a:extLst>
              <a:ext uri="{FF2B5EF4-FFF2-40B4-BE49-F238E27FC236}">
                <a16:creationId xmlns:a16="http://schemas.microsoft.com/office/drawing/2014/main" id="{5BFBC12E-0B6E-E8C7-9088-B497FB49171C}"/>
              </a:ext>
            </a:extLst>
          </p:cNvPr>
          <p:cNvSpPr>
            <a:spLocks noGrp="1"/>
          </p:cNvSpPr>
          <p:nvPr>
            <p:ph type="body" sz="quarter" idx="13"/>
          </p:nvPr>
        </p:nvSpPr>
        <p:spPr>
          <a:xfrm>
            <a:off x="530868" y="3501136"/>
            <a:ext cx="5565131"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dirty="0"/>
              <a:t>Click to edit Master text styles</a:t>
            </a:r>
          </a:p>
        </p:txBody>
      </p:sp>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62E7750B-0863-BB91-0C67-54B5E9B868D6}"/>
              </a:ext>
            </a:extLst>
          </p:cNvPr>
          <p:cNvSpPr txBox="1"/>
          <p:nvPr userDrawn="1"/>
        </p:nvSpPr>
        <p:spPr>
          <a:xfrm>
            <a:off x="8032876" y="1370524"/>
            <a:ext cx="3625724" cy="369332"/>
          </a:xfrm>
          <a:prstGeom prst="rect">
            <a:avLst/>
          </a:prstGeom>
          <a:noFill/>
        </p:spPr>
        <p:txBody>
          <a:bodyPr wrap="square" rtlCol="0">
            <a:spAutoFit/>
          </a:bodyPr>
          <a:lstStyle/>
          <a:p>
            <a:r>
              <a:rPr lang="en-US" b="1" dirty="0"/>
              <a:t>Learn More</a:t>
            </a:r>
          </a:p>
        </p:txBody>
      </p:sp>
      <p:sp>
        <p:nvSpPr>
          <p:cNvPr id="7" name="TextBox 6">
            <a:extLst>
              <a:ext uri="{FF2B5EF4-FFF2-40B4-BE49-F238E27FC236}">
                <a16:creationId xmlns:a16="http://schemas.microsoft.com/office/drawing/2014/main" id="{3B961C0C-432D-CBAD-EA65-6543DA81C252}"/>
              </a:ext>
            </a:extLst>
          </p:cNvPr>
          <p:cNvSpPr txBox="1"/>
          <p:nvPr userDrawn="1"/>
        </p:nvSpPr>
        <p:spPr>
          <a:xfrm>
            <a:off x="8054878" y="1783080"/>
            <a:ext cx="3320924" cy="338554"/>
          </a:xfrm>
          <a:prstGeom prst="rect">
            <a:avLst/>
          </a:prstGeom>
          <a:noFill/>
        </p:spPr>
        <p:txBody>
          <a:bodyPr wrap="square" rtlCol="0">
            <a:spAutoFit/>
          </a:bodyPr>
          <a:lstStyle/>
          <a:p>
            <a:r>
              <a:rPr lang="en-US" sz="1600" dirty="0">
                <a:solidFill>
                  <a:srgbClr val="00829B"/>
                </a:solidFill>
              </a:rPr>
              <a:t>www.ercot.com</a:t>
            </a:r>
          </a:p>
        </p:txBody>
      </p:sp>
      <p:sp>
        <p:nvSpPr>
          <p:cNvPr id="8" name="TextBox 7">
            <a:extLst>
              <a:ext uri="{FF2B5EF4-FFF2-40B4-BE49-F238E27FC236}">
                <a16:creationId xmlns:a16="http://schemas.microsoft.com/office/drawing/2014/main" id="{74781169-74C0-5084-B1E5-21B24E64EBD9}"/>
              </a:ext>
            </a:extLst>
          </p:cNvPr>
          <p:cNvSpPr txBox="1"/>
          <p:nvPr userDrawn="1"/>
        </p:nvSpPr>
        <p:spPr>
          <a:xfrm>
            <a:off x="8032876" y="2442045"/>
            <a:ext cx="3625724" cy="369332"/>
          </a:xfrm>
          <a:prstGeom prst="rect">
            <a:avLst/>
          </a:prstGeom>
          <a:noFill/>
        </p:spPr>
        <p:txBody>
          <a:bodyPr wrap="square" rtlCol="0">
            <a:spAutoFit/>
          </a:bodyPr>
          <a:lstStyle/>
          <a:p>
            <a:r>
              <a:rPr lang="en-US" b="1" dirty="0"/>
              <a:t>Download ERCOT Mobile App</a:t>
            </a:r>
          </a:p>
        </p:txBody>
      </p:sp>
      <p:pic>
        <p:nvPicPr>
          <p:cNvPr id="9" name="Graphic 8" descr="Google play logo on the left and App Store logo on the right">
            <a:extLst>
              <a:ext uri="{FF2B5EF4-FFF2-40B4-BE49-F238E27FC236}">
                <a16:creationId xmlns:a16="http://schemas.microsoft.com/office/drawing/2014/main" id="{4CC00E98-A942-2688-815D-B898449C0BC2}"/>
              </a:ext>
              <a:ext uri="{C183D7F6-B498-43B3-948B-1728B52AA6E4}">
                <adec:decorative xmlns:adec="http://schemas.microsoft.com/office/drawing/2017/decorative" val="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341368" y="2987763"/>
            <a:ext cx="2635124" cy="367447"/>
          </a:xfrm>
          <a:prstGeom prst="rect">
            <a:avLst/>
          </a:prstGeom>
        </p:spPr>
      </p:pic>
      <p:sp>
        <p:nvSpPr>
          <p:cNvPr id="10" name="TextBox 9">
            <a:extLst>
              <a:ext uri="{FF2B5EF4-FFF2-40B4-BE49-F238E27FC236}">
                <a16:creationId xmlns:a16="http://schemas.microsoft.com/office/drawing/2014/main" id="{1EBBA5BE-9DD2-6EE7-CE28-D076D6D33E94}"/>
              </a:ext>
            </a:extLst>
          </p:cNvPr>
          <p:cNvSpPr txBox="1"/>
          <p:nvPr userDrawn="1"/>
        </p:nvSpPr>
        <p:spPr>
          <a:xfrm>
            <a:off x="8054878" y="3786789"/>
            <a:ext cx="3625724" cy="369332"/>
          </a:xfrm>
          <a:prstGeom prst="rect">
            <a:avLst/>
          </a:prstGeom>
          <a:noFill/>
        </p:spPr>
        <p:txBody>
          <a:bodyPr wrap="square" rtlCol="0">
            <a:spAutoFit/>
          </a:bodyPr>
          <a:lstStyle/>
          <a:p>
            <a:r>
              <a:rPr lang="en-US" b="1" dirty="0"/>
              <a:t>Connect With Us</a:t>
            </a:r>
          </a:p>
        </p:txBody>
      </p:sp>
      <p:pic>
        <p:nvPicPr>
          <p:cNvPr id="11" name="Graphic 10" descr="Instagram icon">
            <a:extLst>
              <a:ext uri="{FF2B5EF4-FFF2-40B4-BE49-F238E27FC236}">
                <a16:creationId xmlns:a16="http://schemas.microsoft.com/office/drawing/2014/main" id="{808F1D0F-170C-B600-9B14-471787DABDB6}"/>
              </a:ext>
              <a:ext uri="{C183D7F6-B498-43B3-948B-1728B52AA6E4}">
                <adec:decorative xmlns:adec="http://schemas.microsoft.com/office/drawing/2017/decorative" val="0"/>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8326128" y="4359746"/>
            <a:ext cx="314995" cy="314995"/>
          </a:xfrm>
          <a:prstGeom prst="rect">
            <a:avLst/>
          </a:prstGeom>
        </p:spPr>
      </p:pic>
      <p:sp>
        <p:nvSpPr>
          <p:cNvPr id="12" name="TextBox 11">
            <a:extLst>
              <a:ext uri="{FF2B5EF4-FFF2-40B4-BE49-F238E27FC236}">
                <a16:creationId xmlns:a16="http://schemas.microsoft.com/office/drawing/2014/main" id="{80EB4558-FE65-DD30-A396-E7A22D6A4264}"/>
              </a:ext>
            </a:extLst>
          </p:cNvPr>
          <p:cNvSpPr txBox="1"/>
          <p:nvPr userDrawn="1"/>
        </p:nvSpPr>
        <p:spPr>
          <a:xfrm>
            <a:off x="8715473" y="4378550"/>
            <a:ext cx="3098730" cy="307777"/>
          </a:xfrm>
          <a:prstGeom prst="rect">
            <a:avLst/>
          </a:prstGeom>
          <a:noFill/>
        </p:spPr>
        <p:txBody>
          <a:bodyPr wrap="square" rtlCol="0">
            <a:spAutoFit/>
          </a:bodyPr>
          <a:lstStyle/>
          <a:p>
            <a:r>
              <a:rPr lang="en-US" sz="1400" dirty="0"/>
              <a:t>facebook.com/ERCOTISO</a:t>
            </a:r>
          </a:p>
        </p:txBody>
      </p:sp>
      <p:pic>
        <p:nvPicPr>
          <p:cNvPr id="13" name="Graphic 12" descr="Twitter or X  icon">
            <a:extLst>
              <a:ext uri="{FF2B5EF4-FFF2-40B4-BE49-F238E27FC236}">
                <a16:creationId xmlns:a16="http://schemas.microsoft.com/office/drawing/2014/main" id="{787C2377-716C-DE29-E499-06278CE1DB08}"/>
              </a:ext>
              <a:ext uri="{C183D7F6-B498-43B3-948B-1728B52AA6E4}">
                <adec:decorative xmlns:adec="http://schemas.microsoft.com/office/drawing/2017/decorative" val="0"/>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8326128" y="4816173"/>
            <a:ext cx="314995" cy="314995"/>
          </a:xfrm>
          <a:prstGeom prst="rect">
            <a:avLst/>
          </a:prstGeom>
        </p:spPr>
      </p:pic>
      <p:sp>
        <p:nvSpPr>
          <p:cNvPr id="14" name="TextBox 13">
            <a:extLst>
              <a:ext uri="{FF2B5EF4-FFF2-40B4-BE49-F238E27FC236}">
                <a16:creationId xmlns:a16="http://schemas.microsoft.com/office/drawing/2014/main" id="{D6BFB969-D759-088E-D454-9701B3843365}"/>
              </a:ext>
            </a:extLst>
          </p:cNvPr>
          <p:cNvSpPr txBox="1"/>
          <p:nvPr userDrawn="1"/>
        </p:nvSpPr>
        <p:spPr>
          <a:xfrm>
            <a:off x="8715473" y="4823175"/>
            <a:ext cx="2108130" cy="307777"/>
          </a:xfrm>
          <a:prstGeom prst="rect">
            <a:avLst/>
          </a:prstGeom>
          <a:noFill/>
        </p:spPr>
        <p:txBody>
          <a:bodyPr wrap="square" lIns="91440" tIns="45720" rIns="91440" bIns="45720" rtlCol="0" anchor="t">
            <a:spAutoFit/>
          </a:bodyPr>
          <a:lstStyle/>
          <a:p>
            <a:r>
              <a:rPr lang="en-US" sz="1400" dirty="0"/>
              <a:t>x.com/ercot_iso</a:t>
            </a:r>
          </a:p>
        </p:txBody>
      </p:sp>
      <p:pic>
        <p:nvPicPr>
          <p:cNvPr id="15" name="Graphic 14" descr="LinkedIn icon">
            <a:extLst>
              <a:ext uri="{FF2B5EF4-FFF2-40B4-BE49-F238E27FC236}">
                <a16:creationId xmlns:a16="http://schemas.microsoft.com/office/drawing/2014/main" id="{44604974-1959-249D-D54A-C4A63E150B5F}"/>
              </a:ext>
              <a:ext uri="{C183D7F6-B498-43B3-948B-1728B52AA6E4}">
                <adec:decorative xmlns:adec="http://schemas.microsoft.com/office/drawing/2017/decorative" val="0"/>
              </a:ext>
            </a:extLst>
          </p:cNvPr>
          <p:cNvPicPr>
            <a:picLocks noChangeAspect="1"/>
          </p:cNvPicPr>
          <p:nvPr userDrawn="1"/>
        </p:nvPicPr>
        <p:blipFill>
          <a:blip r:embed="rId8">
            <a:extLst>
              <a:ext uri="{96DAC541-7B7A-43D3-8B79-37D633B846F1}">
                <asvg:svgBlip xmlns:asvg="http://schemas.microsoft.com/office/drawing/2016/SVG/main" r:embed="rId9"/>
              </a:ext>
            </a:extLst>
          </a:blip>
          <a:srcRect/>
          <a:stretch/>
        </p:blipFill>
        <p:spPr>
          <a:xfrm>
            <a:off x="8326128" y="5292078"/>
            <a:ext cx="314995" cy="314995"/>
          </a:xfrm>
          <a:prstGeom prst="rect">
            <a:avLst/>
          </a:prstGeom>
        </p:spPr>
      </p:pic>
      <p:sp>
        <p:nvSpPr>
          <p:cNvPr id="16" name="TextBox 15">
            <a:extLst>
              <a:ext uri="{FF2B5EF4-FFF2-40B4-BE49-F238E27FC236}">
                <a16:creationId xmlns:a16="http://schemas.microsoft.com/office/drawing/2014/main" id="{2405696A-1EA6-9F4D-1D36-33EB7B0D95CF}"/>
              </a:ext>
            </a:extLst>
          </p:cNvPr>
          <p:cNvSpPr txBox="1"/>
          <p:nvPr userDrawn="1"/>
        </p:nvSpPr>
        <p:spPr>
          <a:xfrm>
            <a:off x="8715473" y="5299080"/>
            <a:ext cx="3132351" cy="307777"/>
          </a:xfrm>
          <a:prstGeom prst="rect">
            <a:avLst/>
          </a:prstGeom>
          <a:noFill/>
        </p:spPr>
        <p:txBody>
          <a:bodyPr wrap="square" lIns="91440" tIns="45720" rIns="91440" bIns="45720" rtlCol="0" anchor="t">
            <a:spAutoFit/>
          </a:bodyPr>
          <a:lstStyle/>
          <a:p>
            <a:r>
              <a:rPr lang="en-US" sz="1400" dirty="0"/>
              <a:t>linkedin.com/company/ercot</a:t>
            </a:r>
          </a:p>
        </p:txBody>
      </p:sp>
      <p:pic>
        <p:nvPicPr>
          <p:cNvPr id="17" name="Graphic 16" descr="Instagram icon">
            <a:extLst>
              <a:ext uri="{FF2B5EF4-FFF2-40B4-BE49-F238E27FC236}">
                <a16:creationId xmlns:a16="http://schemas.microsoft.com/office/drawing/2014/main" id="{253A132C-4DFA-62F1-D25A-9C176280377F}"/>
              </a:ext>
              <a:ext uri="{C183D7F6-B498-43B3-948B-1728B52AA6E4}">
                <adec:decorative xmlns:adec="http://schemas.microsoft.com/office/drawing/2017/decorative" val="0"/>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8326128" y="5773360"/>
            <a:ext cx="314996" cy="314996"/>
          </a:xfrm>
          <a:prstGeom prst="rect">
            <a:avLst/>
          </a:prstGeom>
        </p:spPr>
      </p:pic>
      <p:sp>
        <p:nvSpPr>
          <p:cNvPr id="18" name="TextBox 17">
            <a:extLst>
              <a:ext uri="{FF2B5EF4-FFF2-40B4-BE49-F238E27FC236}">
                <a16:creationId xmlns:a16="http://schemas.microsoft.com/office/drawing/2014/main" id="{C36F1584-300D-A8F1-CE34-0DF564E44055}"/>
              </a:ext>
              <a:ext uri="{C183D7F6-B498-43B3-948B-1728B52AA6E4}">
                <adec:decorative xmlns:adec="http://schemas.microsoft.com/office/drawing/2017/decorative" val="0"/>
              </a:ext>
            </a:extLst>
          </p:cNvPr>
          <p:cNvSpPr txBox="1"/>
          <p:nvPr userDrawn="1"/>
        </p:nvSpPr>
        <p:spPr>
          <a:xfrm>
            <a:off x="8706121" y="5773359"/>
            <a:ext cx="3132351" cy="307777"/>
          </a:xfrm>
          <a:prstGeom prst="rect">
            <a:avLst/>
          </a:prstGeom>
          <a:noFill/>
        </p:spPr>
        <p:txBody>
          <a:bodyPr wrap="square" lIns="91440" tIns="45720" rIns="91440" bIns="45720" rtlCol="0" anchor="t">
            <a:spAutoFit/>
          </a:bodyPr>
          <a:lstStyle/>
          <a:p>
            <a:r>
              <a:rPr lang="en-US" sz="1400" dirty="0"/>
              <a:t>instagram.com/ercot_iso</a:t>
            </a:r>
          </a:p>
        </p:txBody>
      </p:sp>
      <p:sp>
        <p:nvSpPr>
          <p:cNvPr id="20" name="Footer Placeholder 3">
            <a:extLst>
              <a:ext uri="{FF2B5EF4-FFF2-40B4-BE49-F238E27FC236}">
                <a16:creationId xmlns:a16="http://schemas.microsoft.com/office/drawing/2014/main" id="{7C754C4F-B602-D803-BB7A-BEE1415CE0E5}"/>
              </a:ext>
            </a:extLst>
          </p:cNvPr>
          <p:cNvSpPr>
            <a:spLocks noGrp="1"/>
          </p:cNvSpPr>
          <p:nvPr>
            <p:ph type="ftr" sz="quarter" idx="11"/>
          </p:nvPr>
        </p:nvSpPr>
        <p:spPr>
          <a:xfrm>
            <a:off x="530869" y="6356350"/>
            <a:ext cx="5565131"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March 20,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17860560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Slide with Social">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0511CB1D-D7A8-8516-A8D6-FDE88BB37837}"/>
              </a:ext>
            </a:extLst>
          </p:cNvPr>
          <p:cNvSpPr>
            <a:spLocks noGrp="1"/>
          </p:cNvSpPr>
          <p:nvPr>
            <p:ph type="title"/>
          </p:nvPr>
        </p:nvSpPr>
        <p:spPr>
          <a:xfrm>
            <a:off x="530868" y="1430448"/>
            <a:ext cx="5565132" cy="1848259"/>
          </a:xfrm>
        </p:spPr>
        <p:txBody>
          <a:bodyPr anchor="ctr"/>
          <a:lstStyle>
            <a:lvl1pPr>
              <a:defRPr sz="4000"/>
            </a:lvl1pPr>
          </a:lstStyle>
          <a:p>
            <a:r>
              <a:rPr lang="en-US" dirty="0"/>
              <a:t>Click to edit Master title style</a:t>
            </a:r>
          </a:p>
        </p:txBody>
      </p:sp>
      <p:sp>
        <p:nvSpPr>
          <p:cNvPr id="26" name="Text Placeholder 22">
            <a:extLst>
              <a:ext uri="{FF2B5EF4-FFF2-40B4-BE49-F238E27FC236}">
                <a16:creationId xmlns:a16="http://schemas.microsoft.com/office/drawing/2014/main" id="{7DB85F87-C4AC-5AA2-4395-ABB6B533D5DF}"/>
              </a:ext>
            </a:extLst>
          </p:cNvPr>
          <p:cNvSpPr>
            <a:spLocks noGrp="1"/>
          </p:cNvSpPr>
          <p:nvPr>
            <p:ph type="body" sz="quarter" idx="13"/>
          </p:nvPr>
        </p:nvSpPr>
        <p:spPr>
          <a:xfrm>
            <a:off x="530868" y="3501136"/>
            <a:ext cx="5565132"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dirty="0"/>
              <a:t>Click to edit Master text styles</a:t>
            </a:r>
          </a:p>
        </p:txBody>
      </p:sp>
      <p:sp>
        <p:nvSpPr>
          <p:cNvPr id="25" name="Footer Placeholder 3">
            <a:extLst>
              <a:ext uri="{FF2B5EF4-FFF2-40B4-BE49-F238E27FC236}">
                <a16:creationId xmlns:a16="http://schemas.microsoft.com/office/drawing/2014/main" id="{524951DF-39E3-E4DB-EB22-28C36CEEB99F}"/>
              </a:ext>
            </a:extLst>
          </p:cNvPr>
          <p:cNvSpPr>
            <a:spLocks noGrp="1"/>
          </p:cNvSpPr>
          <p:nvPr>
            <p:ph type="ftr" sz="quarter" idx="11"/>
          </p:nvPr>
        </p:nvSpPr>
        <p:spPr>
          <a:xfrm>
            <a:off x="530869" y="6356350"/>
            <a:ext cx="8010526"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March 20,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27099429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ppendix1">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0"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9" name="Graphic 18" descr="ERCOT logo">
            <a:extLst>
              <a:ext uri="{FF2B5EF4-FFF2-40B4-BE49-F238E27FC236}">
                <a16:creationId xmlns:a16="http://schemas.microsoft.com/office/drawing/2014/main" id="{B751E01E-9D1B-AB32-9537-F544F49949E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37956" y="108220"/>
            <a:ext cx="703682" cy="259285"/>
          </a:xfrm>
          <a:prstGeom prst="rect">
            <a:avLst/>
          </a:prstGeom>
        </p:spPr>
      </p:pic>
      <p:sp>
        <p:nvSpPr>
          <p:cNvPr id="2" name="Title 1">
            <a:extLst>
              <a:ext uri="{FF2B5EF4-FFF2-40B4-BE49-F238E27FC236}">
                <a16:creationId xmlns:a16="http://schemas.microsoft.com/office/drawing/2014/main" id="{C5AB5A33-CD56-3912-4016-20DF30F14CCA}"/>
              </a:ext>
            </a:extLst>
          </p:cNvPr>
          <p:cNvSpPr>
            <a:spLocks noGrp="1"/>
          </p:cNvSpPr>
          <p:nvPr>
            <p:ph type="title"/>
          </p:nvPr>
        </p:nvSpPr>
        <p:spPr>
          <a:xfrm>
            <a:off x="530869" y="1430448"/>
            <a:ext cx="4064224" cy="1848259"/>
          </a:xfrm>
        </p:spPr>
        <p:txBody>
          <a:bodyPr anchor="ctr"/>
          <a:lstStyle>
            <a:lvl1pPr>
              <a:defRPr sz="4000"/>
            </a:lvl1pPr>
          </a:lstStyle>
          <a:p>
            <a:r>
              <a:rPr lang="en-US" dirty="0"/>
              <a:t>Click to edit Master title style</a:t>
            </a:r>
          </a:p>
        </p:txBody>
      </p:sp>
      <p:sp>
        <p:nvSpPr>
          <p:cNvPr id="23" name="Text Placeholder 22">
            <a:extLst>
              <a:ext uri="{FF2B5EF4-FFF2-40B4-BE49-F238E27FC236}">
                <a16:creationId xmlns:a16="http://schemas.microsoft.com/office/drawing/2014/main" id="{113BE72E-F22F-EA59-A56F-ACBBDAEAF810}"/>
              </a:ext>
            </a:extLst>
          </p:cNvPr>
          <p:cNvSpPr>
            <a:spLocks noGrp="1"/>
          </p:cNvSpPr>
          <p:nvPr>
            <p:ph type="body" sz="quarter" idx="13"/>
          </p:nvPr>
        </p:nvSpPr>
        <p:spPr>
          <a:xfrm>
            <a:off x="530869" y="3501136"/>
            <a:ext cx="4078434"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dirty="0"/>
              <a:t>Click to edit Master text styles</a:t>
            </a:r>
          </a:p>
        </p:txBody>
      </p:sp>
      <p:sp>
        <p:nvSpPr>
          <p:cNvPr id="7" name="Text Placeholder 6">
            <a:extLst>
              <a:ext uri="{FF2B5EF4-FFF2-40B4-BE49-F238E27FC236}">
                <a16:creationId xmlns:a16="http://schemas.microsoft.com/office/drawing/2014/main" id="{6A05AE35-B341-C586-A0DD-9B916DA1D819}"/>
              </a:ext>
            </a:extLst>
          </p:cNvPr>
          <p:cNvSpPr>
            <a:spLocks noGrp="1"/>
          </p:cNvSpPr>
          <p:nvPr>
            <p:ph type="body" sz="quarter" idx="14"/>
          </p:nvPr>
        </p:nvSpPr>
        <p:spPr>
          <a:xfrm>
            <a:off x="5076825" y="1371600"/>
            <a:ext cx="6581775"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a:xfrm>
            <a:off x="530869" y="6356350"/>
            <a:ext cx="8010526"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March 20,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grpSp>
        <p:nvGrpSpPr>
          <p:cNvPr id="8" name="Group 7" descr="Confidential document label">
            <a:extLst>
              <a:ext uri="{FF2B5EF4-FFF2-40B4-BE49-F238E27FC236}">
                <a16:creationId xmlns:a16="http://schemas.microsoft.com/office/drawing/2014/main" id="{CDD9FF63-9408-EDE4-8E4D-207871A99374}"/>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0E25432-F52F-28E3-5AF1-36B3BEC45282}"/>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89B3A409-F400-7551-A8C4-6293E631585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spTree>
    <p:extLst>
      <p:ext uri="{BB962C8B-B14F-4D97-AF65-F5344CB8AC3E}">
        <p14:creationId xmlns:p14="http://schemas.microsoft.com/office/powerpoint/2010/main" val="19646740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9C062-513C-DF24-5E8C-7A974D572078}"/>
              </a:ext>
            </a:extLst>
          </p:cNvPr>
          <p:cNvSpPr>
            <a:spLocks noGrp="1"/>
          </p:cNvSpPr>
          <p:nvPr>
            <p:ph type="ctrTitle"/>
          </p:nvPr>
        </p:nvSpPr>
        <p:spPr>
          <a:xfrm>
            <a:off x="533400" y="1122363"/>
            <a:ext cx="11125200" cy="2387600"/>
          </a:xfrm>
        </p:spPr>
        <p:txBody>
          <a:bodyPr anchor="ctr">
            <a:normAutofit/>
          </a:bodyPr>
          <a:lstStyle>
            <a:lvl1pPr algn="ctr">
              <a:defRPr sz="4000"/>
            </a:lvl1pPr>
          </a:lstStyle>
          <a:p>
            <a:r>
              <a:rPr lang="en-US"/>
              <a:t>Click to edit Master title style</a:t>
            </a:r>
          </a:p>
        </p:txBody>
      </p:sp>
      <p:sp>
        <p:nvSpPr>
          <p:cNvPr id="3" name="Subtitle 2">
            <a:extLst>
              <a:ext uri="{FF2B5EF4-FFF2-40B4-BE49-F238E27FC236}">
                <a16:creationId xmlns:a16="http://schemas.microsoft.com/office/drawing/2014/main" id="{532C3F11-2763-0216-A1B0-5E8B4FA80139}"/>
              </a:ext>
            </a:extLst>
          </p:cNvPr>
          <p:cNvSpPr>
            <a:spLocks noGrp="1"/>
          </p:cNvSpPr>
          <p:nvPr>
            <p:ph type="subTitle" idx="1"/>
          </p:nvPr>
        </p:nvSpPr>
        <p:spPr>
          <a:xfrm>
            <a:off x="533400" y="3602038"/>
            <a:ext cx="11125200" cy="1655762"/>
          </a:xfrm>
        </p:spPr>
        <p:txBody>
          <a:bodyPr wrap="square"/>
          <a:lstStyle>
            <a:lvl1pPr marL="0" indent="0" algn="ctr">
              <a:buNone/>
              <a:defRPr sz="2400" b="1">
                <a:solidFill>
                  <a:srgbClr val="00829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a:extLst>
              <a:ext uri="{FF2B5EF4-FFF2-40B4-BE49-F238E27FC236}">
                <a16:creationId xmlns:a16="http://schemas.microsoft.com/office/drawing/2014/main" id="{E95C98B8-43D7-C7B4-9956-25AC1BBC5587}"/>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C6E9BF30-5D82-5572-733E-882E0C0D3307}"/>
              </a:ext>
            </a:extLst>
          </p:cNvPr>
          <p:cNvSpPr>
            <a:spLocks noGrp="1"/>
          </p:cNvSpPr>
          <p:nvPr>
            <p:ph type="dt" sz="half" idx="10"/>
          </p:nvPr>
        </p:nvSpPr>
        <p:spPr/>
        <p:txBody>
          <a:bodyPr/>
          <a:lstStyle/>
          <a:p>
            <a:fld id="{8D345B5F-6A76-46F9-AC11-757A044249AE}" type="datetime4">
              <a:rPr lang="en-US" smtClean="0"/>
              <a:t>March 20, 2026</a:t>
            </a:fld>
            <a:endParaRPr lang="en-US" dirty="0"/>
          </a:p>
        </p:txBody>
      </p:sp>
      <p:sp>
        <p:nvSpPr>
          <p:cNvPr id="6" name="Slide Number Placeholder 5">
            <a:extLst>
              <a:ext uri="{FF2B5EF4-FFF2-40B4-BE49-F238E27FC236}">
                <a16:creationId xmlns:a16="http://schemas.microsoft.com/office/drawing/2014/main" id="{BB5906F4-426A-AD9D-021A-D7E95E349F77}"/>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42651303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ide Keynot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6867525"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1">
            <a:extLst>
              <a:ext uri="{FF2B5EF4-FFF2-40B4-BE49-F238E27FC236}">
                <a16:creationId xmlns:a16="http://schemas.microsoft.com/office/drawing/2014/main" id="{28CAB249-6E2A-0D66-037F-C8C994EC04ED}"/>
              </a:ext>
            </a:extLst>
          </p:cNvPr>
          <p:cNvSpPr>
            <a:spLocks noGrp="1"/>
          </p:cNvSpPr>
          <p:nvPr>
            <p:ph type="body" sz="quarter" idx="15"/>
          </p:nvPr>
        </p:nvSpPr>
        <p:spPr>
          <a:xfrm flipH="1">
            <a:off x="7598003" y="1676400"/>
            <a:ext cx="4060596" cy="3190875"/>
          </a:xfrm>
          <a:prstGeom prst="foldedCorner">
            <a:avLst>
              <a:gd name="adj" fmla="val 8542"/>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b="1" dirty="0"/>
            </a:lvl1pPr>
            <a:lvl2pPr marL="548640" indent="-182880">
              <a:buFont typeface="Arial" panose="020B0604020202020204" pitchFamily="34" charset="0"/>
              <a:buChar char="•"/>
              <a:defRPr lang="en-US" dirty="0"/>
            </a:lvl2pPr>
            <a:lvl3pPr>
              <a:defRPr lang="en-US" dirty="0"/>
            </a:lvl3pPr>
            <a:lvl4pPr>
              <a:defRPr lang="en-US" dirty="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14560760-0B16-41B8-81DA-58FA2187E1CC}" type="datetime4">
              <a:rPr lang="en-US" smtClean="0"/>
              <a:t>March 20, 2026</a:t>
            </a:fld>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22419914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Keynote with Sidebar">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EF24F99E-0EFC-4E0E-5FA5-D6E2097368DF}"/>
              </a:ext>
            </a:extLst>
          </p:cNvPr>
          <p:cNvSpPr>
            <a:spLocks noGrp="1"/>
          </p:cNvSpPr>
          <p:nvPr>
            <p:ph type="title"/>
          </p:nvPr>
        </p:nvSpPr>
        <p:spPr>
          <a:xfrm>
            <a:off x="1257300" y="457200"/>
            <a:ext cx="5991225" cy="914400"/>
          </a:xfrm>
          <a:prstGeom prst="rect">
            <a:avLst/>
          </a:prstGeom>
          <a:noFill/>
        </p:spPr>
        <p:txBody>
          <a:bodyPr vert="horz" lIns="0" tIns="0" rIns="0" bIns="0" rtlCol="0" anchor="t">
            <a:normAutofit/>
          </a:bodyPr>
          <a:lstStyle/>
          <a:p>
            <a:r>
              <a:rPr lang="en-US" dirty="0"/>
              <a:t>Click to edit Master title style</a:t>
            </a:r>
          </a:p>
        </p:txBody>
      </p:sp>
      <p:sp>
        <p:nvSpPr>
          <p:cNvPr id="13" name="Text Placeholder 12">
            <a:extLst>
              <a:ext uri="{FF2B5EF4-FFF2-40B4-BE49-F238E27FC236}">
                <a16:creationId xmlns:a16="http://schemas.microsoft.com/office/drawing/2014/main" id="{56CB17BE-2CF2-5B69-2FA2-C556C75E78C7}"/>
              </a:ext>
            </a:extLst>
          </p:cNvPr>
          <p:cNvSpPr>
            <a:spLocks noGrp="1"/>
          </p:cNvSpPr>
          <p:nvPr>
            <p:ph type="body" sz="quarter" idx="17"/>
          </p:nvPr>
        </p:nvSpPr>
        <p:spPr>
          <a:xfrm>
            <a:off x="495299" y="1676400"/>
            <a:ext cx="6791325" cy="26098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300" y="4463716"/>
            <a:ext cx="6800850" cy="1744579"/>
          </a:xfrm>
          <a:prstGeom prst="foldedCorner">
            <a:avLst>
              <a:gd name="adj" fmla="val 16667"/>
            </a:avLst>
          </a:prstGeom>
          <a:solidFill>
            <a:schemeClr val="accent2">
              <a:lumMod val="20000"/>
              <a:lumOff val="8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a:extLst>
              <a:ext uri="{FF2B5EF4-FFF2-40B4-BE49-F238E27FC236}">
                <a16:creationId xmlns:a16="http://schemas.microsoft.com/office/drawing/2014/main" id="{8C5D5F82-2DE8-D31E-AE3D-018BD935DE3D}"/>
              </a:ext>
            </a:extLst>
          </p:cNvPr>
          <p:cNvSpPr>
            <a:spLocks noGrp="1"/>
          </p:cNvSpPr>
          <p:nvPr>
            <p:ph idx="16"/>
          </p:nvPr>
        </p:nvSpPr>
        <p:spPr>
          <a:xfrm>
            <a:off x="8077201" y="533400"/>
            <a:ext cx="3581400" cy="5638799"/>
          </a:xfrm>
        </p:spPr>
        <p:txBody>
          <a:bodyPr>
            <a:noAutofit/>
          </a:bodyPr>
          <a:lstStyle>
            <a:lvl1pPr>
              <a:defRPr lang="en-US" dirty="0"/>
            </a:lvl1pPr>
            <a:lvl2pPr>
              <a:defRPr lang="en-US" dirty="0"/>
            </a:lvl2pPr>
            <a:lvl3pPr>
              <a:defRPr lang="en-US" dirty="0"/>
            </a:lvl3pPr>
            <a:lvl4pPr>
              <a:defRPr lang="en-US" dirty="0"/>
            </a:lvl4pPr>
            <a:lvl5pPr>
              <a:defRPr lang="en-US" dirty="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1" y="6356350"/>
            <a:ext cx="6762749" cy="365125"/>
          </a:xfrm>
        </p:spPr>
        <p:txBody>
          <a:bodyPr wrap="square" lIns="0"/>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March 20, 2026</a:t>
            </a:fld>
            <a:endParaRPr lang="en-US" dirty="0"/>
          </a:p>
        </p:txBody>
      </p:sp>
      <p:sp>
        <p:nvSpPr>
          <p:cNvPr id="7" name="Rectangle 6">
            <a:extLst>
              <a:ext uri="{FF2B5EF4-FFF2-40B4-BE49-F238E27FC236}">
                <a16:creationId xmlns:a16="http://schemas.microsoft.com/office/drawing/2014/main" id="{155086D0-23A2-1C6B-A4BF-B6E909DA999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6574750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Keynote Horizontal">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11163300" cy="2619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299" y="4463716"/>
            <a:ext cx="11163298" cy="1744579"/>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March 20, 2026</a:t>
            </a:fld>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3463351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1" name="Title Placeholder 1">
            <a:extLst>
              <a:ext uri="{FF2B5EF4-FFF2-40B4-BE49-F238E27FC236}">
                <a16:creationId xmlns:a16="http://schemas.microsoft.com/office/drawing/2014/main" id="{03A0C87A-E909-99E5-543B-B8CA963FA44D}"/>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21" name="Text Placeholder 20">
            <a:extLst>
              <a:ext uri="{FF2B5EF4-FFF2-40B4-BE49-F238E27FC236}">
                <a16:creationId xmlns:a16="http://schemas.microsoft.com/office/drawing/2014/main" id="{43EC354D-D331-C418-3300-B354E37BE146}"/>
              </a:ext>
            </a:extLst>
          </p:cNvPr>
          <p:cNvSpPr>
            <a:spLocks noGrp="1"/>
          </p:cNvSpPr>
          <p:nvPr>
            <p:ph type="body" sz="quarter" idx="13"/>
          </p:nvPr>
        </p:nvSpPr>
        <p:spPr>
          <a:xfrm>
            <a:off x="495300" y="1981200"/>
            <a:ext cx="5381625"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2">
            <a:extLst>
              <a:ext uri="{FF2B5EF4-FFF2-40B4-BE49-F238E27FC236}">
                <a16:creationId xmlns:a16="http://schemas.microsoft.com/office/drawing/2014/main" id="{8AF89336-B087-2FA3-5FA7-10663E499445}"/>
              </a:ext>
            </a:extLst>
          </p:cNvPr>
          <p:cNvSpPr>
            <a:spLocks noGrp="1"/>
          </p:cNvSpPr>
          <p:nvPr>
            <p:ph type="body" sz="quarter" idx="14"/>
          </p:nvPr>
        </p:nvSpPr>
        <p:spPr>
          <a:xfrm>
            <a:off x="6343650" y="1971674"/>
            <a:ext cx="5314950" cy="42107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615AFFA6-4F88-DA05-B2CA-9691F408E98F}"/>
              </a:ext>
            </a:extLst>
          </p:cNvPr>
          <p:cNvSpPr>
            <a:spLocks noGrp="1"/>
          </p:cNvSpPr>
          <p:nvPr>
            <p:ph type="ftr" sz="quarter" idx="11"/>
          </p:nvPr>
        </p:nvSpPr>
        <p:spPr/>
        <p:txBody>
          <a:bodyPr/>
          <a:lstStyle/>
          <a:p>
            <a:endParaRPr lang="en-US" dirty="0"/>
          </a:p>
        </p:txBody>
      </p:sp>
      <p:sp>
        <p:nvSpPr>
          <p:cNvPr id="5" name="Date Placeholder 4">
            <a:extLst>
              <a:ext uri="{FF2B5EF4-FFF2-40B4-BE49-F238E27FC236}">
                <a16:creationId xmlns:a16="http://schemas.microsoft.com/office/drawing/2014/main" id="{0AD51180-8907-F3FB-F8E0-201D1BE61650}"/>
              </a:ext>
            </a:extLst>
          </p:cNvPr>
          <p:cNvSpPr>
            <a:spLocks noGrp="1"/>
          </p:cNvSpPr>
          <p:nvPr>
            <p:ph type="dt" sz="half" idx="10"/>
          </p:nvPr>
        </p:nvSpPr>
        <p:spPr/>
        <p:txBody>
          <a:bodyPr/>
          <a:lstStyle/>
          <a:p>
            <a:fld id="{91B5BA03-1E8A-4A71-9375-E941FF070046}" type="datetime4">
              <a:rPr lang="en-US" smtClean="0"/>
              <a:t>March 20, 2026</a:t>
            </a:fld>
            <a:endParaRPr lang="en-US" dirty="0"/>
          </a:p>
        </p:txBody>
      </p:sp>
      <p:sp>
        <p:nvSpPr>
          <p:cNvPr id="7" name="Slide Number Placeholder 6">
            <a:extLst>
              <a:ext uri="{FF2B5EF4-FFF2-40B4-BE49-F238E27FC236}">
                <a16:creationId xmlns:a16="http://schemas.microsoft.com/office/drawing/2014/main" id="{A7C96C78-7C87-2BC7-8FE9-856E3E375E71}"/>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16075441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5BA45-4981-AC22-EC96-99A5E0901D64}"/>
              </a:ext>
            </a:extLst>
          </p:cNvPr>
          <p:cNvSpPr>
            <a:spLocks noGrp="1"/>
          </p:cNvSpPr>
          <p:nvPr>
            <p:ph type="title"/>
          </p:nvPr>
        </p:nvSpPr>
        <p:spPr>
          <a:xfrm>
            <a:off x="1257300" y="461962"/>
            <a:ext cx="4838700" cy="1527094"/>
          </a:xfrm>
        </p:spPr>
        <p:txBody>
          <a:bodyPr anchor="t">
            <a:normAutofit/>
          </a:bodyPr>
          <a:lstStyle>
            <a:lvl1pPr>
              <a:defRPr lang="en-US" dirty="0"/>
            </a:lvl1pPr>
          </a:lstStyle>
          <a:p>
            <a:r>
              <a:rPr lang="en-US" dirty="0"/>
              <a:t>Click to edit Master title style</a:t>
            </a:r>
          </a:p>
        </p:txBody>
      </p:sp>
      <p:sp>
        <p:nvSpPr>
          <p:cNvPr id="5" name="Date Placeholder 4">
            <a:extLst>
              <a:ext uri="{FF2B5EF4-FFF2-40B4-BE49-F238E27FC236}">
                <a16:creationId xmlns:a16="http://schemas.microsoft.com/office/drawing/2014/main" id="{D0273643-F605-4790-3956-B453E9FC90CB}"/>
              </a:ext>
            </a:extLst>
          </p:cNvPr>
          <p:cNvSpPr>
            <a:spLocks noGrp="1"/>
          </p:cNvSpPr>
          <p:nvPr>
            <p:ph type="dt" sz="half" idx="10"/>
          </p:nvPr>
        </p:nvSpPr>
        <p:spPr/>
        <p:txBody>
          <a:bodyPr/>
          <a:lstStyle/>
          <a:p>
            <a:fld id="{2DF188F8-67CB-419F-AAD4-5AB1C4EFBB40}" type="datetime4">
              <a:rPr lang="en-US" smtClean="0"/>
              <a:t>March 20, 2026</a:t>
            </a:fld>
            <a:endParaRPr lang="en-US" dirty="0"/>
          </a:p>
        </p:txBody>
      </p:sp>
      <p:sp>
        <p:nvSpPr>
          <p:cNvPr id="6" name="Footer Placeholder 5">
            <a:extLst>
              <a:ext uri="{FF2B5EF4-FFF2-40B4-BE49-F238E27FC236}">
                <a16:creationId xmlns:a16="http://schemas.microsoft.com/office/drawing/2014/main" id="{B0265AF8-0057-EBA2-2E30-0B741139752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85ADE8A-3AB5-3C00-B26E-3F6DD6EA52F2}"/>
              </a:ext>
            </a:extLst>
          </p:cNvPr>
          <p:cNvSpPr>
            <a:spLocks noGrp="1"/>
          </p:cNvSpPr>
          <p:nvPr>
            <p:ph type="sldNum" sz="quarter" idx="12"/>
          </p:nvPr>
        </p:nvSpPr>
        <p:spPr/>
        <p:txBody>
          <a:bodyPr/>
          <a:lstStyle/>
          <a:p>
            <a:fld id="{BCDE79FB-97BA-492B-8D57-F1373F9ADA95}" type="slidenum">
              <a:rPr lang="en-US" smtClean="0"/>
              <a:t>‹#›</a:t>
            </a:fld>
            <a:endParaRPr lang="en-US" dirty="0"/>
          </a:p>
        </p:txBody>
      </p:sp>
      <p:sp>
        <p:nvSpPr>
          <p:cNvPr id="16" name="Text Placeholder 15">
            <a:extLst>
              <a:ext uri="{FF2B5EF4-FFF2-40B4-BE49-F238E27FC236}">
                <a16:creationId xmlns:a16="http://schemas.microsoft.com/office/drawing/2014/main" id="{581ED5FB-5036-27D9-26F4-B48307D67C6E}"/>
              </a:ext>
            </a:extLst>
          </p:cNvPr>
          <p:cNvSpPr>
            <a:spLocks noGrp="1"/>
          </p:cNvSpPr>
          <p:nvPr>
            <p:ph type="body" sz="quarter" idx="13"/>
          </p:nvPr>
        </p:nvSpPr>
        <p:spPr>
          <a:xfrm>
            <a:off x="495300" y="2181225"/>
            <a:ext cx="5600700" cy="4000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17">
            <a:extLst>
              <a:ext uri="{FF2B5EF4-FFF2-40B4-BE49-F238E27FC236}">
                <a16:creationId xmlns:a16="http://schemas.microsoft.com/office/drawing/2014/main" id="{B0ACB72E-F2A9-AC8B-FAC7-489B4728504C}"/>
              </a:ext>
            </a:extLst>
          </p:cNvPr>
          <p:cNvSpPr>
            <a:spLocks noGrp="1"/>
          </p:cNvSpPr>
          <p:nvPr>
            <p:ph type="body" sz="quarter" idx="14"/>
          </p:nvPr>
        </p:nvSpPr>
        <p:spPr>
          <a:xfrm>
            <a:off x="6457950" y="457200"/>
            <a:ext cx="5200650" cy="5724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445951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3" name="Title Placeholder 1">
            <a:extLst>
              <a:ext uri="{FF2B5EF4-FFF2-40B4-BE49-F238E27FC236}">
                <a16:creationId xmlns:a16="http://schemas.microsoft.com/office/drawing/2014/main" id="{197228CF-7CDD-26CC-CA47-4AF0A314BDEA}"/>
              </a:ext>
            </a:extLst>
          </p:cNvPr>
          <p:cNvSpPr>
            <a:spLocks noGrp="1"/>
          </p:cNvSpPr>
          <p:nvPr>
            <p:ph type="title"/>
          </p:nvPr>
        </p:nvSpPr>
        <p:spPr>
          <a:xfrm>
            <a:off x="1257300" y="457200"/>
            <a:ext cx="4838700" cy="1219200"/>
          </a:xfrm>
          <a:prstGeom prst="rect">
            <a:avLst/>
          </a:prstGeom>
          <a:noFill/>
        </p:spPr>
        <p:txBody>
          <a:bodyPr vert="horz" lIns="0" tIns="0" rIns="0" bIns="0" rtlCol="0" anchor="t">
            <a:normAutofit/>
          </a:bodyPr>
          <a:lstStyle/>
          <a:p>
            <a:r>
              <a:rPr lang="en-US" dirty="0"/>
              <a:t>Click to edit Master title style</a:t>
            </a:r>
          </a:p>
        </p:txBody>
      </p:sp>
      <p:sp>
        <p:nvSpPr>
          <p:cNvPr id="12" name="Text Placeholder 11">
            <a:extLst>
              <a:ext uri="{FF2B5EF4-FFF2-40B4-BE49-F238E27FC236}">
                <a16:creationId xmlns:a16="http://schemas.microsoft.com/office/drawing/2014/main" id="{C277CEE6-13A0-6BA8-8A3C-EA3A8B9CA323}"/>
              </a:ext>
            </a:extLst>
          </p:cNvPr>
          <p:cNvSpPr>
            <a:spLocks noGrp="1"/>
          </p:cNvSpPr>
          <p:nvPr>
            <p:ph type="body" sz="quarter" idx="13"/>
          </p:nvPr>
        </p:nvSpPr>
        <p:spPr>
          <a:xfrm>
            <a:off x="493776" y="2152650"/>
            <a:ext cx="5602224" cy="40195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Picture Placeholder 2">
            <a:extLst>
              <a:ext uri="{FF2B5EF4-FFF2-40B4-BE49-F238E27FC236}">
                <a16:creationId xmlns:a16="http://schemas.microsoft.com/office/drawing/2014/main" id="{5E24E62B-01AB-F5DE-E2D4-85B1DECC92BB}"/>
              </a:ext>
              <a:ext uri="{C183D7F6-B498-43B3-948B-1728B52AA6E4}">
                <adec:decorative xmlns:adec="http://schemas.microsoft.com/office/drawing/2017/decorative" val="1"/>
              </a:ext>
            </a:extLst>
          </p:cNvPr>
          <p:cNvSpPr>
            <a:spLocks noGrp="1"/>
          </p:cNvSpPr>
          <p:nvPr>
            <p:ph type="pic" idx="1"/>
          </p:nvPr>
        </p:nvSpPr>
        <p:spPr>
          <a:xfrm>
            <a:off x="6496050" y="0"/>
            <a:ext cx="569595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8" name="Rectangle 7">
            <a:extLst>
              <a:ext uri="{FF2B5EF4-FFF2-40B4-BE49-F238E27FC236}">
                <a16:creationId xmlns:a16="http://schemas.microsoft.com/office/drawing/2014/main" id="{4C33291D-BE72-DBF6-5318-1BD0E7127EE8}"/>
              </a:ext>
              <a:ext uri="{C183D7F6-B498-43B3-948B-1728B52AA6E4}">
                <adec:decorative xmlns:adec="http://schemas.microsoft.com/office/drawing/2017/decorative" val="1"/>
              </a:ext>
            </a:extLst>
          </p:cNvPr>
          <p:cNvSpPr/>
          <p:nvPr/>
        </p:nvSpPr>
        <p:spPr>
          <a:xfrm>
            <a:off x="10853288" y="6356350"/>
            <a:ext cx="1338712" cy="3651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ooter Placeholder 5">
            <a:extLst>
              <a:ext uri="{FF2B5EF4-FFF2-40B4-BE49-F238E27FC236}">
                <a16:creationId xmlns:a16="http://schemas.microsoft.com/office/drawing/2014/main" id="{21138100-AC14-9CC0-AD86-426AD89D4336}"/>
              </a:ext>
            </a:extLst>
          </p:cNvPr>
          <p:cNvSpPr>
            <a:spLocks noGrp="1"/>
          </p:cNvSpPr>
          <p:nvPr>
            <p:ph type="ftr" sz="quarter" idx="11"/>
          </p:nvPr>
        </p:nvSpPr>
        <p:spPr/>
        <p:txBody>
          <a:bodyPr/>
          <a:lstStyle/>
          <a:p>
            <a:endParaRPr lang="en-US" dirty="0"/>
          </a:p>
        </p:txBody>
      </p:sp>
      <p:sp>
        <p:nvSpPr>
          <p:cNvPr id="5" name="Date Placeholder 4">
            <a:extLst>
              <a:ext uri="{FF2B5EF4-FFF2-40B4-BE49-F238E27FC236}">
                <a16:creationId xmlns:a16="http://schemas.microsoft.com/office/drawing/2014/main" id="{1D796E23-B521-5C07-85E1-BA73A20DB266}"/>
              </a:ext>
            </a:extLst>
          </p:cNvPr>
          <p:cNvSpPr>
            <a:spLocks noGrp="1"/>
          </p:cNvSpPr>
          <p:nvPr>
            <p:ph type="dt" sz="half" idx="10"/>
          </p:nvPr>
        </p:nvSpPr>
        <p:spPr/>
        <p:txBody>
          <a:bodyPr/>
          <a:lstStyle/>
          <a:p>
            <a:fld id="{E710D0B2-8800-4E48-BDCE-A19E57C7C5AF}" type="datetime4">
              <a:rPr lang="en-US" smtClean="0"/>
              <a:t>March 20, 2026</a:t>
            </a:fld>
            <a:endParaRPr lang="en-US" dirty="0"/>
          </a:p>
        </p:txBody>
      </p:sp>
      <p:sp>
        <p:nvSpPr>
          <p:cNvPr id="7" name="Slide Number Placeholder 6">
            <a:extLst>
              <a:ext uri="{FF2B5EF4-FFF2-40B4-BE49-F238E27FC236}">
                <a16:creationId xmlns:a16="http://schemas.microsoft.com/office/drawing/2014/main" id="{742A00A7-6A1E-80A0-8EB9-F7F0592559B3}"/>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38823126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B285AF9-0372-9C81-F75D-2589F4F48723}"/>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March 20,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57284803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sv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image" Target="../media/image5.png"/><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image" Target="../media/image6.sv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A1678F26-9E3A-1EC0-39CE-8DC562CAF93C}"/>
              </a:ext>
              <a:ext uri="{C183D7F6-B498-43B3-948B-1728B52AA6E4}">
                <adec:decorative xmlns:adec="http://schemas.microsoft.com/office/drawing/2017/decorative" val="1"/>
              </a:ext>
            </a:extLst>
          </p:cNvPr>
          <p:cNvPicPr>
            <a:picLocks noChangeAspect="1"/>
          </p:cNvPicPr>
          <p:nvPr userDrawn="1"/>
        </p:nvPicPr>
        <p:blipFill>
          <a:blip r:embed="rId3">
            <a:extLst>
              <a:ext uri="{96DAC541-7B7A-43D3-8B79-37D633B846F1}">
                <asvg:svgBlip xmlns:asvg="http://schemas.microsoft.com/office/drawing/2016/SVG/main" r:embed="rId4"/>
              </a:ext>
            </a:extLst>
          </a:blip>
          <a:srcRect l="59827" t="14818" r="10238" b="43257"/>
          <a:stretch>
            <a:fillRect/>
          </a:stretch>
        </p:blipFill>
        <p:spPr>
          <a:xfrm>
            <a:off x="-1" y="-1"/>
            <a:ext cx="12192001" cy="5732047"/>
          </a:xfrm>
          <a:prstGeom prst="rect">
            <a:avLst/>
          </a:prstGeom>
        </p:spPr>
      </p:pic>
      <p:sp>
        <p:nvSpPr>
          <p:cNvPr id="2" name="Rectangle 1">
            <a:extLst>
              <a:ext uri="{FF2B5EF4-FFF2-40B4-BE49-F238E27FC236}">
                <a16:creationId xmlns:a16="http://schemas.microsoft.com/office/drawing/2014/main" id="{F83DA6C0-622C-56B9-A11A-C7B46D6B1872}"/>
              </a:ext>
              <a:ext uri="{C183D7F6-B498-43B3-948B-1728B52AA6E4}">
                <adec:decorative xmlns:adec="http://schemas.microsoft.com/office/drawing/2017/decorative" val="1"/>
              </a:ext>
            </a:extLst>
          </p:cNvPr>
          <p:cNvSpPr>
            <a:spLocks/>
          </p:cNvSpPr>
          <p:nvPr userDrawn="1"/>
        </p:nvSpPr>
        <p:spPr>
          <a:xfrm>
            <a:off x="-1" y="0"/>
            <a:ext cx="6096001" cy="6858000"/>
          </a:xfrm>
          <a:prstGeom prst="rect">
            <a:avLst/>
          </a:prstGeom>
          <a:gradFill flip="none" rotWithShape="1">
            <a:gsLst>
              <a:gs pos="0">
                <a:schemeClr val="bg1">
                  <a:alpha val="0"/>
                </a:schemeClr>
              </a:gs>
              <a:gs pos="51000">
                <a:srgbClr val="B1E5ED">
                  <a:alpha val="6667"/>
                </a:srgbClr>
              </a:gs>
              <a:gs pos="71000">
                <a:srgbClr val="2794A4">
                  <a:alpha val="83922"/>
                </a:srgbClr>
              </a:gs>
              <a:gs pos="98000">
                <a:srgbClr val="00343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descr="ERCOT logo white on background">
            <a:extLst>
              <a:ext uri="{FF2B5EF4-FFF2-40B4-BE49-F238E27FC236}">
                <a16:creationId xmlns:a16="http://schemas.microsoft.com/office/drawing/2014/main" id="{24916EE6-D8BD-2246-322B-E4425F0F9A21}"/>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974555" y="1125953"/>
            <a:ext cx="2425881" cy="889910"/>
          </a:xfrm>
          <a:prstGeom prst="rect">
            <a:avLst/>
          </a:prstGeom>
          <a:effectLst>
            <a:outerShdw blurRad="50800" dist="12700" dir="10800000" algn="r" rotWithShape="0">
              <a:schemeClr val="tx2">
                <a:alpha val="40000"/>
              </a:schemeClr>
            </a:outerShdw>
          </a:effectLst>
        </p:spPr>
      </p:pic>
      <p:sp>
        <p:nvSpPr>
          <p:cNvPr id="18" name="TextBox 17">
            <a:extLst>
              <a:ext uri="{FF2B5EF4-FFF2-40B4-BE49-F238E27FC236}">
                <a16:creationId xmlns:a16="http://schemas.microsoft.com/office/drawing/2014/main" id="{EDC1132D-9952-07F0-B506-0AC57F014644}"/>
              </a:ext>
            </a:extLst>
          </p:cNvPr>
          <p:cNvSpPr txBox="1"/>
          <p:nvPr userDrawn="1"/>
        </p:nvSpPr>
        <p:spPr>
          <a:xfrm>
            <a:off x="-91688" y="503044"/>
            <a:ext cx="1162970" cy="230832"/>
          </a:xfrm>
          <a:prstGeom prst="rect">
            <a:avLst/>
          </a:prstGeom>
          <a:noFill/>
        </p:spPr>
        <p:txBody>
          <a:bodyPr wrap="square" rtlCol="0">
            <a:spAutoFit/>
          </a:bodyPr>
          <a:lstStyle/>
          <a:p>
            <a:pPr algn="ctr"/>
            <a:r>
              <a:rPr lang="en-US" sz="900" b="1" spc="0" dirty="0">
                <a:solidFill>
                  <a:schemeClr val="bg1"/>
                </a:solidFill>
              </a:rPr>
              <a:t>CONFIDENTIAL</a:t>
            </a:r>
          </a:p>
        </p:txBody>
      </p:sp>
      <p:grpSp>
        <p:nvGrpSpPr>
          <p:cNvPr id="19" name="Group 18">
            <a:extLst>
              <a:ext uri="{FF2B5EF4-FFF2-40B4-BE49-F238E27FC236}">
                <a16:creationId xmlns:a16="http://schemas.microsoft.com/office/drawing/2014/main" id="{DFE356D3-1829-BA32-62D3-D6BBF887FF81}"/>
              </a:ext>
              <a:ext uri="{C183D7F6-B498-43B3-948B-1728B52AA6E4}">
                <adec:decorative xmlns:adec="http://schemas.microsoft.com/office/drawing/2017/decorative" val="1"/>
              </a:ext>
            </a:extLst>
          </p:cNvPr>
          <p:cNvGrpSpPr/>
          <p:nvPr userDrawn="1"/>
        </p:nvGrpSpPr>
        <p:grpSpPr>
          <a:xfrm>
            <a:off x="-91688" y="457199"/>
            <a:ext cx="1162970" cy="358775"/>
            <a:chOff x="-91688" y="6362698"/>
            <a:chExt cx="1162970" cy="358775"/>
          </a:xfrm>
        </p:grpSpPr>
        <p:sp>
          <p:nvSpPr>
            <p:cNvPr id="20" name="Rectangle 19">
              <a:extLst>
                <a:ext uri="{FF2B5EF4-FFF2-40B4-BE49-F238E27FC236}">
                  <a16:creationId xmlns:a16="http://schemas.microsoft.com/office/drawing/2014/main" id="{769F1A3B-7D9E-6E0C-224F-7FFACD1B9397}"/>
                </a:ext>
              </a:extLst>
            </p:cNvPr>
            <p:cNvSpPr/>
            <p:nvPr/>
          </p:nvSpPr>
          <p:spPr>
            <a:xfrm rot="10800000">
              <a:off x="-12035" y="6362698"/>
              <a:ext cx="986590" cy="3587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432CD704-9BA3-CCE0-2685-8FBAA5974224}"/>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spTree>
    <p:extLst>
      <p:ext uri="{BB962C8B-B14F-4D97-AF65-F5344CB8AC3E}">
        <p14:creationId xmlns:p14="http://schemas.microsoft.com/office/powerpoint/2010/main" val="3338138243"/>
      </p:ext>
    </p:extLst>
  </p:cSld>
  <p:clrMap bg1="lt1" tx1="dk1" bg2="lt2" tx2="dk2" accent1="accent1" accent2="accent2" accent3="accent3" accent4="accent4" accent5="accent5" accent6="accent6" hlink="hlink" folHlink="folHlink"/>
  <p:sldLayoutIdLst>
    <p:sldLayoutId id="2147483678"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D23ED7C-25D4-4004-0ADC-2942F5EF2DDF}"/>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3" name="Text Placeholder 2">
            <a:extLst>
              <a:ext uri="{FF2B5EF4-FFF2-40B4-BE49-F238E27FC236}">
                <a16:creationId xmlns:a16="http://schemas.microsoft.com/office/drawing/2014/main" id="{E117534D-C175-91CE-AB0E-8AF761299486}"/>
              </a:ext>
            </a:extLst>
          </p:cNvPr>
          <p:cNvSpPr>
            <a:spLocks noGrp="1"/>
          </p:cNvSpPr>
          <p:nvPr>
            <p:ph type="body" idx="1"/>
          </p:nvPr>
        </p:nvSpPr>
        <p:spPr>
          <a:xfrm>
            <a:off x="533400" y="1706252"/>
            <a:ext cx="11125201" cy="4470711"/>
          </a:xfrm>
          <a:prstGeom prst="rect">
            <a:avLst/>
          </a:prstGeom>
        </p:spPr>
        <p:txBody>
          <a:bodyPr vert="horz" wrap="square"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AC8CF572-2776-A000-A27C-E69A8CD2DB0E}"/>
              </a:ext>
            </a:extLst>
          </p:cNvPr>
          <p:cNvSpPr>
            <a:spLocks noGrp="1"/>
          </p:cNvSpPr>
          <p:nvPr>
            <p:ph type="dt" sz="half" idx="2"/>
          </p:nvPr>
        </p:nvSpPr>
        <p:spPr>
          <a:xfrm>
            <a:off x="8716884" y="6356350"/>
            <a:ext cx="2773273" cy="365125"/>
          </a:xfrm>
          <a:prstGeom prst="rect">
            <a:avLst/>
          </a:prstGeom>
        </p:spPr>
        <p:txBody>
          <a:bodyPr vert="horz" lIns="0" tIns="0" rIns="0" bIns="0" rtlCol="0" anchor="ctr"/>
          <a:lstStyle>
            <a:lvl1pPr algn="ctr">
              <a:defRPr sz="1200">
                <a:solidFill>
                  <a:srgbClr val="5B6770"/>
                </a:solidFill>
              </a:defRPr>
            </a:lvl1pPr>
          </a:lstStyle>
          <a:p>
            <a:fld id="{B145F6E8-FE0B-4A87-A96D-6C3DE3AC3724}" type="datetime4">
              <a:rPr lang="en-US" smtClean="0"/>
              <a:t>March 20, 2026</a:t>
            </a:fld>
            <a:endParaRPr lang="en-US" dirty="0"/>
          </a:p>
        </p:txBody>
      </p:sp>
      <p:sp>
        <p:nvSpPr>
          <p:cNvPr id="5" name="Footer Placeholder 4">
            <a:extLst>
              <a:ext uri="{FF2B5EF4-FFF2-40B4-BE49-F238E27FC236}">
                <a16:creationId xmlns:a16="http://schemas.microsoft.com/office/drawing/2014/main" id="{1C71D105-0AFC-E989-21E7-4A7577224539}"/>
              </a:ext>
            </a:extLst>
          </p:cNvPr>
          <p:cNvSpPr>
            <a:spLocks noGrp="1"/>
          </p:cNvSpPr>
          <p:nvPr>
            <p:ph type="ftr" sz="quarter" idx="3"/>
          </p:nvPr>
        </p:nvSpPr>
        <p:spPr>
          <a:xfrm>
            <a:off x="533400" y="6356350"/>
            <a:ext cx="8010526" cy="365125"/>
          </a:xfrm>
          <a:prstGeom prst="rect">
            <a:avLst/>
          </a:prstGeom>
          <a:solidFill>
            <a:schemeClr val="bg1"/>
          </a:solidFill>
        </p:spPr>
        <p:txBody>
          <a:bodyPr vert="horz" lIns="0" tIns="0" rIns="0" bIns="0" rtlCol="0" anchor="ctr"/>
          <a:lstStyle>
            <a:lvl1pPr algn="l">
              <a:defRPr sz="1200">
                <a:solidFill>
                  <a:srgbClr val="5B6770"/>
                </a:solidFill>
              </a:defRPr>
            </a:lvl1pPr>
          </a:lstStyle>
          <a:p>
            <a:endParaRPr lang="en-US" dirty="0"/>
          </a:p>
        </p:txBody>
      </p:sp>
      <p:sp>
        <p:nvSpPr>
          <p:cNvPr id="6" name="Slide Number Placeholder 5">
            <a:extLst>
              <a:ext uri="{FF2B5EF4-FFF2-40B4-BE49-F238E27FC236}">
                <a16:creationId xmlns:a16="http://schemas.microsoft.com/office/drawing/2014/main" id="{AD294E2B-7999-A86B-70B0-0CA8AF3AB003}"/>
              </a:ext>
            </a:extLst>
          </p:cNvPr>
          <p:cNvSpPr>
            <a:spLocks noGrp="1"/>
          </p:cNvSpPr>
          <p:nvPr>
            <p:ph type="sldNum" sz="quarter" idx="4"/>
          </p:nvPr>
        </p:nvSpPr>
        <p:spPr>
          <a:xfrm>
            <a:off x="11658600" y="6356350"/>
            <a:ext cx="533400" cy="365125"/>
          </a:xfrm>
          <a:prstGeom prst="rect">
            <a:avLst/>
          </a:prstGeom>
          <a:solidFill>
            <a:schemeClr val="bg1"/>
          </a:solidFill>
        </p:spPr>
        <p:txBody>
          <a:bodyPr vert="horz" wrap="square" lIns="91440" tIns="45720" rIns="91440" bIns="45720" rtlCol="0" anchor="ctr">
            <a:normAutofit/>
          </a:bodyPr>
          <a:lstStyle>
            <a:lvl1pPr algn="ctr">
              <a:defRPr sz="1200" b="1">
                <a:solidFill>
                  <a:schemeClr val="accent1"/>
                </a:solidFill>
              </a:defRPr>
            </a:lvl1pPr>
          </a:lstStyle>
          <a:p>
            <a:fld id="{BCDE79FB-97BA-492B-8D57-F1373F9ADA95}" type="slidenum">
              <a:rPr lang="en-US" smtClean="0"/>
              <a:pPr/>
              <a:t>‹#›</a:t>
            </a:fld>
            <a:endParaRPr lang="en-US" dirty="0"/>
          </a:p>
        </p:txBody>
      </p:sp>
      <p:pic>
        <p:nvPicPr>
          <p:cNvPr id="23" name="Graphic 22" descr="ERCOT logo">
            <a:extLst>
              <a:ext uri="{FF2B5EF4-FFF2-40B4-BE49-F238E27FC236}">
                <a16:creationId xmlns:a16="http://schemas.microsoft.com/office/drawing/2014/main" id="{860966C1-7702-678E-6F8A-91940323E9F1}"/>
              </a:ext>
            </a:extLst>
          </p:cNvPr>
          <p:cNvPicPr>
            <a:picLocks noChangeAspect="1"/>
          </p:cNvPicPr>
          <p:nvPr userDrawn="1"/>
        </p:nvPicPr>
        <p:blipFill>
          <a:blip r:embed="rId13">
            <a:extLst>
              <a:ext uri="{96DAC541-7B7A-43D3-8B79-37D633B846F1}">
                <asvg:svgBlip xmlns:asvg="http://schemas.microsoft.com/office/drawing/2016/SVG/main" r:embed="rId14"/>
              </a:ext>
            </a:extLst>
          </a:blip>
          <a:srcRect/>
          <a:stretch/>
        </p:blipFill>
        <p:spPr>
          <a:xfrm>
            <a:off x="137956" y="108220"/>
            <a:ext cx="703682" cy="259285"/>
          </a:xfrm>
          <a:prstGeom prst="rect">
            <a:avLst/>
          </a:prstGeom>
        </p:spPr>
      </p:pic>
      <p:grpSp>
        <p:nvGrpSpPr>
          <p:cNvPr id="7" name="Group 6" descr="Confidential document label">
            <a:extLst>
              <a:ext uri="{FF2B5EF4-FFF2-40B4-BE49-F238E27FC236}">
                <a16:creationId xmlns:a16="http://schemas.microsoft.com/office/drawing/2014/main" id="{7CE24704-51D7-2CB8-A1DB-A39B7EEEA928}"/>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22AAAB4-B1A4-DCFD-AF60-75F135DD9F6D}"/>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2209C7F2-C29B-60A9-D309-0B97779BE9DF}"/>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spTree>
    <p:extLst>
      <p:ext uri="{BB962C8B-B14F-4D97-AF65-F5344CB8AC3E}">
        <p14:creationId xmlns:p14="http://schemas.microsoft.com/office/powerpoint/2010/main" val="3499037964"/>
      </p:ext>
    </p:extLst>
  </p:cSld>
  <p:clrMap bg1="lt1" tx1="dk1" bg2="lt2" tx2="dk2" accent1="accent1" accent2="accent2" accent3="accent3" accent4="accent4" accent5="accent5" accent6="accent6" hlink="hlink" folHlink="folHlink"/>
  <p:sldLayoutIdLst>
    <p:sldLayoutId id="2147483661" r:id="rId1"/>
    <p:sldLayoutId id="2147483671" r:id="rId2"/>
    <p:sldLayoutId id="2147483673" r:id="rId3"/>
    <p:sldLayoutId id="2147483672" r:id="rId4"/>
    <p:sldLayoutId id="2147483664" r:id="rId5"/>
    <p:sldLayoutId id="2147483668" r:id="rId6"/>
    <p:sldLayoutId id="2147483669" r:id="rId7"/>
    <p:sldLayoutId id="2147483666" r:id="rId8"/>
    <p:sldLayoutId id="2147483675" r:id="rId9"/>
    <p:sldLayoutId id="2147483679" r:id="rId10"/>
    <p:sldLayoutId id="2147483676" r:id="rId11"/>
  </p:sldLayoutIdLst>
  <p:hf hdr="0" ftr="0" dt="0"/>
  <p:txStyles>
    <p:title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344">
          <p15:clr>
            <a:srgbClr val="F26B43"/>
          </p15:clr>
        </p15:guide>
        <p15:guide id="3" pos="312" userDrawn="1">
          <p15:clr>
            <a:srgbClr val="F26B43"/>
          </p15:clr>
        </p15:guide>
        <p15:guide id="5" pos="3840" userDrawn="1">
          <p15:clr>
            <a:srgbClr val="F26B43"/>
          </p15:clr>
        </p15:guide>
        <p15:guide id="6" orient="horz" pos="216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BEFDD4C-2255-C7D5-2991-41521A75BFC3}"/>
              </a:ext>
            </a:extLst>
          </p:cNvPr>
          <p:cNvSpPr>
            <a:spLocks noGrp="1"/>
          </p:cNvSpPr>
          <p:nvPr>
            <p:ph type="sldNum" sz="quarter" idx="12"/>
          </p:nvPr>
        </p:nvSpPr>
        <p:spPr/>
        <p:txBody>
          <a:bodyPr/>
          <a:lstStyle/>
          <a:p>
            <a:fld id="{BCDE79FB-97BA-492B-8D57-F1373F9ADA95}" type="slidenum">
              <a:rPr lang="en-US" smtClean="0"/>
              <a:t>1</a:t>
            </a:fld>
            <a:endParaRPr lang="en-US" dirty="0"/>
          </a:p>
        </p:txBody>
      </p:sp>
      <p:sp>
        <p:nvSpPr>
          <p:cNvPr id="4" name="Title 3">
            <a:extLst>
              <a:ext uri="{FF2B5EF4-FFF2-40B4-BE49-F238E27FC236}">
                <a16:creationId xmlns:a16="http://schemas.microsoft.com/office/drawing/2014/main" id="{82CEE743-FAC8-4536-6D1F-9DA259116DB4}"/>
              </a:ext>
            </a:extLst>
          </p:cNvPr>
          <p:cNvSpPr>
            <a:spLocks noGrp="1"/>
          </p:cNvSpPr>
          <p:nvPr>
            <p:ph type="title"/>
          </p:nvPr>
        </p:nvSpPr>
        <p:spPr/>
        <p:txBody>
          <a:bodyPr/>
          <a:lstStyle/>
          <a:p>
            <a:r>
              <a:rPr lang="en-US" altLang="en-US" dirty="0"/>
              <a:t>Revision Request Summary for 3/25/26 TAC</a:t>
            </a:r>
            <a:endParaRPr lang="en-US" dirty="0"/>
          </a:p>
        </p:txBody>
      </p:sp>
      <p:sp>
        <p:nvSpPr>
          <p:cNvPr id="5" name="Text Placeholder 4">
            <a:extLst>
              <a:ext uri="{FF2B5EF4-FFF2-40B4-BE49-F238E27FC236}">
                <a16:creationId xmlns:a16="http://schemas.microsoft.com/office/drawing/2014/main" id="{FEEC331C-6A59-FCFF-1F14-DD25475D0EF5}"/>
              </a:ext>
            </a:extLst>
          </p:cNvPr>
          <p:cNvSpPr>
            <a:spLocks noGrp="1"/>
          </p:cNvSpPr>
          <p:nvPr>
            <p:ph type="body" sz="quarter" idx="16"/>
          </p:nvPr>
        </p:nvSpPr>
        <p:spPr>
          <a:xfrm>
            <a:off x="495300" y="1108364"/>
            <a:ext cx="11163300" cy="3187411"/>
          </a:xfrm>
        </p:spPr>
        <p:txBody>
          <a:bodyPr/>
          <a:lstStyle/>
          <a:p>
            <a:endParaRPr lang="en-US" dirty="0"/>
          </a:p>
        </p:txBody>
      </p:sp>
      <p:graphicFrame>
        <p:nvGraphicFramePr>
          <p:cNvPr id="6" name="Table 5">
            <a:extLst>
              <a:ext uri="{FF2B5EF4-FFF2-40B4-BE49-F238E27FC236}">
                <a16:creationId xmlns:a16="http://schemas.microsoft.com/office/drawing/2014/main" id="{949C922B-2E4A-A950-CCA2-FADECCE11242}"/>
              </a:ext>
            </a:extLst>
          </p:cNvPr>
          <p:cNvGraphicFramePr>
            <a:graphicFrameLocks noGrp="1"/>
          </p:cNvGraphicFramePr>
          <p:nvPr>
            <p:extLst>
              <p:ext uri="{D42A27DB-BD31-4B8C-83A1-F6EECF244321}">
                <p14:modId xmlns:p14="http://schemas.microsoft.com/office/powerpoint/2010/main" val="3937309453"/>
              </p:ext>
            </p:extLst>
          </p:nvPr>
        </p:nvGraphicFramePr>
        <p:xfrm>
          <a:off x="289367" y="868101"/>
          <a:ext cx="11609408" cy="5573381"/>
        </p:xfrm>
        <a:graphic>
          <a:graphicData uri="http://schemas.openxmlformats.org/drawingml/2006/table">
            <a:tbl>
              <a:tblPr firstRow="1" bandRow="1">
                <a:tableStyleId>{5C22544A-7EE6-4342-B048-85BDC9FD1C3A}</a:tableStyleId>
              </a:tblPr>
              <a:tblGrid>
                <a:gridCol w="1934901">
                  <a:extLst>
                    <a:ext uri="{9D8B030D-6E8A-4147-A177-3AD203B41FA5}">
                      <a16:colId xmlns:a16="http://schemas.microsoft.com/office/drawing/2014/main" val="2501475975"/>
                    </a:ext>
                  </a:extLst>
                </a:gridCol>
                <a:gridCol w="1294436">
                  <a:extLst>
                    <a:ext uri="{9D8B030D-6E8A-4147-A177-3AD203B41FA5}">
                      <a16:colId xmlns:a16="http://schemas.microsoft.com/office/drawing/2014/main" val="550370893"/>
                    </a:ext>
                  </a:extLst>
                </a:gridCol>
                <a:gridCol w="1226916">
                  <a:extLst>
                    <a:ext uri="{9D8B030D-6E8A-4147-A177-3AD203B41FA5}">
                      <a16:colId xmlns:a16="http://schemas.microsoft.com/office/drawing/2014/main" val="3624094483"/>
                    </a:ext>
                  </a:extLst>
                </a:gridCol>
                <a:gridCol w="3715474">
                  <a:extLst>
                    <a:ext uri="{9D8B030D-6E8A-4147-A177-3AD203B41FA5}">
                      <a16:colId xmlns:a16="http://schemas.microsoft.com/office/drawing/2014/main" val="1111301993"/>
                    </a:ext>
                  </a:extLst>
                </a:gridCol>
                <a:gridCol w="2002420">
                  <a:extLst>
                    <a:ext uri="{9D8B030D-6E8A-4147-A177-3AD203B41FA5}">
                      <a16:colId xmlns:a16="http://schemas.microsoft.com/office/drawing/2014/main" val="2654946733"/>
                    </a:ext>
                  </a:extLst>
                </a:gridCol>
                <a:gridCol w="1435261">
                  <a:extLst>
                    <a:ext uri="{9D8B030D-6E8A-4147-A177-3AD203B41FA5}">
                      <a16:colId xmlns:a16="http://schemas.microsoft.com/office/drawing/2014/main" val="4065439479"/>
                    </a:ext>
                  </a:extLst>
                </a:gridCol>
              </a:tblGrid>
              <a:tr h="312517">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Revision Request</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Reason for Revision</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Impacts</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ERCOT Opinion/ERCOT Market Impact Statement</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CFSG Review</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IMM Opinion</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extLst>
                  <a:ext uri="{0D108BD9-81ED-4DB2-BD59-A6C34878D82A}">
                    <a16:rowId xmlns:a16="http://schemas.microsoft.com/office/drawing/2014/main" val="2860446428"/>
                  </a:ext>
                </a:extLst>
              </a:tr>
              <a:tr h="787078">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NPRR1275, Expansion of Qualifying Pipeline Definition for Firm Fuel Supply Service in Phase 3</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General system and/or process improvement(s)</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No impact</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NPRR1275.</a:t>
                      </a:r>
                    </a:p>
                    <a:p>
                      <a:pPr marL="0" marR="0">
                        <a:lnSpc>
                          <a:spcPct val="107000"/>
                        </a:lnSpc>
                        <a:spcBef>
                          <a:spcPts val="0"/>
                        </a:spcBef>
                        <a:spcAft>
                          <a:spcPts val="0"/>
                        </a:spcAft>
                      </a:pPr>
                      <a:endParaRPr lang="en-US" sz="900" dirty="0">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Staff has reviewed NPRR1275 and believes the market impact for NPRR1275, in line with recent discussions at the PUCT, expands the definition of FFSS Qualifying Pipeline and has the potential to increase the number of Resources able to offer into the upcoming 2025/2026 FFSS winter season.</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Credit Staff and the Credit Finance Sub Group (CFSG) have reviewed NPRR1275 and do not believe that it requires changes to credit monitoring activity or the calculation of liability.</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NPRR1275</a:t>
                      </a:r>
                    </a:p>
                  </a:txBody>
                  <a:tcPr marL="13681" marR="13681" marT="0" marB="0"/>
                </a:tc>
                <a:extLst>
                  <a:ext uri="{0D108BD9-81ED-4DB2-BD59-A6C34878D82A}">
                    <a16:rowId xmlns:a16="http://schemas.microsoft.com/office/drawing/2014/main" val="1406180187"/>
                  </a:ext>
                </a:extLst>
              </a:tr>
              <a:tr h="775504">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NPRR1313, Adjustment to the Calculation of the Initial Standby Cost for RMR Resources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General system and/or process improvement(s)</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No impact</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NPRR1313.</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9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ERCOT Staff has reviewed NPRR1313 and believes the changes to the calculation of the Initial Standy Cost for Reliability Must Run (RMR) Resources ensures that each month’s initial cost reflects the anticipated budget for that month and will allow for more predictability for Qualified Scheduling Entities (QSEs).</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Credit Staff and the Credit Finance Sub Group (CFSG) have reviewed NPRR1313 and do not believe that it requires changes to credit monitoring activity or the calculation of liability.</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NPRR1313</a:t>
                      </a:r>
                    </a:p>
                  </a:txBody>
                  <a:tcPr marL="13681" marR="13681" marT="0" marB="0"/>
                </a:tc>
                <a:extLst>
                  <a:ext uri="{0D108BD9-81ED-4DB2-BD59-A6C34878D82A}">
                    <a16:rowId xmlns:a16="http://schemas.microsoft.com/office/drawing/2014/main" val="2142554683"/>
                  </a:ext>
                </a:extLst>
              </a:tr>
              <a:tr h="706056">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NPRR1323, Correction to Inadvertent Removal of Real-Time MCPC Capping for NPRR1290 Phase 2 – URGENT </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General system and/or process improvement(s)</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Between $25K - $45K</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NPRR1323.</a:t>
                      </a:r>
                    </a:p>
                    <a:p>
                      <a:pPr marL="0" marR="0">
                        <a:lnSpc>
                          <a:spcPct val="107000"/>
                        </a:lnSpc>
                        <a:spcBef>
                          <a:spcPts val="0"/>
                        </a:spcBef>
                        <a:spcAft>
                          <a:spcPts val="0"/>
                        </a:spcAft>
                      </a:pPr>
                      <a:endParaRPr lang="en-US" sz="900" dirty="0">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Staff has reviewed NPRR1323 and believes the market impact for NPRR1323 resolves an unintended gap in the grey-box language for NPRR1290 related to the capping of Real-Time MCPCs at VOLL and the associated reporting requirements.</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Credit Staff and the Credit Finance Sub Group (CFSG) have reviewed NPRR1323 and do not believe that it requires changes to credit monitoring activity or the calculation of liability.</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supports NPRR1323</a:t>
                      </a:r>
                    </a:p>
                  </a:txBody>
                  <a:tcPr marL="13681" marR="13681" marT="0" marB="0"/>
                </a:tc>
                <a:extLst>
                  <a:ext uri="{0D108BD9-81ED-4DB2-BD59-A6C34878D82A}">
                    <a16:rowId xmlns:a16="http://schemas.microsoft.com/office/drawing/2014/main" val="4258754543"/>
                  </a:ext>
                </a:extLst>
              </a:tr>
              <a:tr h="1157468">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OBDRR055, Revisions to Non-Spinning Reserve Deployment and Recall Procedure for RTC+B</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General system and/or process improvement(s)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Less than $5K</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OBDRR055. </a:t>
                      </a:r>
                    </a:p>
                    <a:p>
                      <a:pPr marL="0" marR="0">
                        <a:lnSpc>
                          <a:spcPct val="107000"/>
                        </a:lnSpc>
                        <a:spcBef>
                          <a:spcPts val="0"/>
                        </a:spcBef>
                        <a:spcAft>
                          <a:spcPts val="0"/>
                        </a:spcAft>
                      </a:pPr>
                      <a:endParaRPr lang="en-US" sz="900" dirty="0">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staff has reviewed the OBDRR055 and believes it has a positive market impact because it aligns the Non-Spinning Reserve (Non-Spin) Deployment and Recall Procedure with Real Time Co-optimization plus Batteries (RTC+B) implementation, enhances the Non-Spin Deployment trigger to better align with the RTC+B framework and the evolving needs of the ERCOT grid, and improves overall grid reliability by improving the situational awareness of the ERCOT System Operators during the deployment and recall of Non-Spin.</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Not applicable</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OBDRR055</a:t>
                      </a:r>
                    </a:p>
                  </a:txBody>
                  <a:tcPr marL="13681" marR="13681" marT="0" marB="0"/>
                </a:tc>
                <a:extLst>
                  <a:ext uri="{0D108BD9-81ED-4DB2-BD59-A6C34878D82A}">
                    <a16:rowId xmlns:a16="http://schemas.microsoft.com/office/drawing/2014/main" val="192405546"/>
                  </a:ext>
                </a:extLst>
              </a:tr>
              <a:tr h="1177813">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NOGRR281, Related to NPRR1307, Revised Definition of Mitigation Plan</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General system and/or process improvement(s)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No impact (impacts captured by NPRR1307)</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NOGRR281.</a:t>
                      </a:r>
                    </a:p>
                    <a:p>
                      <a:pPr marL="0" marR="0">
                        <a:lnSpc>
                          <a:spcPct val="107000"/>
                        </a:lnSpc>
                        <a:spcBef>
                          <a:spcPts val="0"/>
                        </a:spcBef>
                        <a:spcAft>
                          <a:spcPts val="0"/>
                        </a:spcAft>
                      </a:pPr>
                      <a:endParaRPr lang="en-US" sz="900" dirty="0">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Staff has reviewed NOGRR281 and believes it modifies when an approved Mitigation Plan can be executed, allowing for the use of pre-contingency actions under specific conditions that threaten grid reliability, and clarifies when a Transmission Operator (TO) can execute the plan without instruction from ERCOT.</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Not applicable</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Awaiting NPRR1307</a:t>
                      </a:r>
                    </a:p>
                  </a:txBody>
                  <a:tcPr marL="13681" marR="13681" marT="0" marB="0"/>
                </a:tc>
                <a:extLst>
                  <a:ext uri="{0D108BD9-81ED-4DB2-BD59-A6C34878D82A}">
                    <a16:rowId xmlns:a16="http://schemas.microsoft.com/office/drawing/2014/main" val="2984371539"/>
                  </a:ext>
                </a:extLst>
              </a:tr>
            </a:tbl>
          </a:graphicData>
        </a:graphic>
      </p:graphicFrame>
    </p:spTree>
    <p:extLst>
      <p:ext uri="{BB962C8B-B14F-4D97-AF65-F5344CB8AC3E}">
        <p14:creationId xmlns:p14="http://schemas.microsoft.com/office/powerpoint/2010/main" val="528621009"/>
      </p:ext>
    </p:extLst>
  </p:cSld>
  <p:clrMapOvr>
    <a:masterClrMapping/>
  </p:clrMapOvr>
</p:sld>
</file>

<file path=ppt/theme/theme1.xml><?xml version="1.0" encoding="utf-8"?>
<a:theme xmlns:a="http://schemas.openxmlformats.org/drawingml/2006/main" name="1_Cover">
  <a:themeElements>
    <a:clrScheme name="ERCOT">
      <a:dk1>
        <a:srgbClr val="000000"/>
      </a:dk1>
      <a:lt1>
        <a:srgbClr val="FFFFFF"/>
      </a:lt1>
      <a:dk2>
        <a:srgbClr val="2D3338"/>
      </a:dk2>
      <a:lt2>
        <a:srgbClr val="FFFFFF"/>
      </a:lt2>
      <a:accent1>
        <a:srgbClr val="003865"/>
      </a:accent1>
      <a:accent2>
        <a:srgbClr val="5B6770"/>
      </a:accent2>
      <a:accent3>
        <a:srgbClr val="26D07C"/>
      </a:accent3>
      <a:accent4>
        <a:srgbClr val="00829B"/>
      </a:accent4>
      <a:accent5>
        <a:srgbClr val="685BC7"/>
      </a:accent5>
      <a:accent6>
        <a:srgbClr val="890C58"/>
      </a:accent6>
      <a:hlink>
        <a:srgbClr val="3996DF"/>
      </a:hlink>
      <a:folHlink>
        <a:srgbClr val="867ED0"/>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4ECE1372-0C99-4BBD-8C9A-66BB973B0715}" vid="{E42129F1-9979-45CE-AC99-7AED524228ED}"/>
    </a:ext>
  </a:extLst>
</a:theme>
</file>

<file path=ppt/theme/theme2.xml><?xml version="1.0" encoding="utf-8"?>
<a:theme xmlns:a="http://schemas.openxmlformats.org/drawingml/2006/main" name="Page Design">
  <a:themeElements>
    <a:clrScheme name="ERCOT colors">
      <a:dk1>
        <a:srgbClr val="171A1C"/>
      </a:dk1>
      <a:lt1>
        <a:srgbClr val="FFFFFF"/>
      </a:lt1>
      <a:dk2>
        <a:srgbClr val="4A525A"/>
      </a:dk2>
      <a:lt2>
        <a:srgbClr val="E6EBEF"/>
      </a:lt2>
      <a:accent1>
        <a:srgbClr val="005763"/>
      </a:accent1>
      <a:accent2>
        <a:srgbClr val="3DBED1"/>
      </a:accent2>
      <a:accent3>
        <a:srgbClr val="003865"/>
      </a:accent3>
      <a:accent4>
        <a:srgbClr val="0063B4"/>
      </a:accent4>
      <a:accent5>
        <a:srgbClr val="26D07C"/>
      </a:accent5>
      <a:accent6>
        <a:srgbClr val="867ED0"/>
      </a:accent6>
      <a:hlink>
        <a:srgbClr val="00AEC7"/>
      </a:hlink>
      <a:folHlink>
        <a:srgbClr val="685BC7"/>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4ECE1372-0C99-4BBD-8C9A-66BB973B0715}" vid="{AF2A68AE-DF5A-41FA-8DA3-295978B7C7E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Audience xmlns="3c917f14-8d40-4289-92aa-fd10f73581c9">Public</Audienc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6779995893D9842BA3FA5B9B5E7FD29" ma:contentTypeVersion="5" ma:contentTypeDescription="Create a new document." ma:contentTypeScope="" ma:versionID="6d199b3ad5f5b9d872d256308c85908b">
  <xsd:schema xmlns:xsd="http://www.w3.org/2001/XMLSchema" xmlns:xs="http://www.w3.org/2001/XMLSchema" xmlns:p="http://schemas.microsoft.com/office/2006/metadata/properties" xmlns:ns2="3c917f14-8d40-4289-92aa-fd10f73581c9" targetNamespace="http://schemas.microsoft.com/office/2006/metadata/properties" ma:root="true" ma:fieldsID="dcedc2ff92fcc6164a822d33fd796499" ns2:_="">
    <xsd:import namespace="3c917f14-8d40-4289-92aa-fd10f73581c9"/>
    <xsd:element name="properties">
      <xsd:complexType>
        <xsd:sequence>
          <xsd:element name="documentManagement">
            <xsd:complexType>
              <xsd:all>
                <xsd:element ref="ns2:Audience" minOccurs="0"/>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c917f14-8d40-4289-92aa-fd10f73581c9" elementFormDefault="qualified">
    <xsd:import namespace="http://schemas.microsoft.com/office/2006/documentManagement/types"/>
    <xsd:import namespace="http://schemas.microsoft.com/office/infopath/2007/PartnerControls"/>
    <xsd:element name="Audience" ma:index="8" nillable="true" ma:displayName="Audience" ma:format="Dropdown" ma:internalName="Audience">
      <xsd:simpleType>
        <xsd:restriction base="dms:Choice">
          <xsd:enumeration value="Public"/>
          <xsd:enumeration value="Internal"/>
          <xsd:enumeration value="Confidential"/>
          <xsd:enumeration value="Board of Directors"/>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E754FD2-17D2-4534-9157-8CFDD0166132}">
  <ds:schemaRefs>
    <ds:schemaRef ds:uri="http://purl.org/dc/dcmitype/"/>
    <ds:schemaRef ds:uri="http://schemas.microsoft.com/office/2006/documentManagement/types"/>
    <ds:schemaRef ds:uri="http://www.w3.org/XML/1998/namespace"/>
    <ds:schemaRef ds:uri="http://purl.org/dc/terms/"/>
    <ds:schemaRef ds:uri="http://schemas.microsoft.com/office/infopath/2007/PartnerControls"/>
    <ds:schemaRef ds:uri="http://schemas.openxmlformats.org/package/2006/metadata/core-properties"/>
    <ds:schemaRef ds:uri="http://schemas.microsoft.com/office/2006/metadata/properties"/>
    <ds:schemaRef ds:uri="cf8c9251-373f-4ee3-86cf-d97122226a81"/>
    <ds:schemaRef ds:uri="5f527160-b6a2-448e-b210-55bbe2178a90"/>
    <ds:schemaRef ds:uri="http://purl.org/dc/elements/1.1/"/>
    <ds:schemaRef ds:uri="3c917f14-8d40-4289-92aa-fd10f73581c9"/>
  </ds:schemaRefs>
</ds:datastoreItem>
</file>

<file path=customXml/itemProps2.xml><?xml version="1.0" encoding="utf-8"?>
<ds:datastoreItem xmlns:ds="http://schemas.openxmlformats.org/officeDocument/2006/customXml" ds:itemID="{B57DC9A4-2D51-40CB-BA99-0BF7D516F6D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c917f14-8d40-4289-92aa-fd10f73581c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A5F3B15-1EDA-47D5-B690-303F08E28C2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ERCOT Official PowerPoint Template - Public</Template>
  <TotalTime>10</TotalTime>
  <Words>597</Words>
  <Application>Microsoft Office PowerPoint</Application>
  <PresentationFormat>Widescreen</PresentationFormat>
  <Paragraphs>48</Paragraphs>
  <Slides>1</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vt:i4>
      </vt:variant>
    </vt:vector>
  </HeadingPairs>
  <TitlesOfParts>
    <vt:vector size="7" baseType="lpstr">
      <vt:lpstr>Aptos</vt:lpstr>
      <vt:lpstr>Arial</vt:lpstr>
      <vt:lpstr>Calibri</vt:lpstr>
      <vt:lpstr>Wingdings</vt:lpstr>
      <vt:lpstr>1_Cover</vt:lpstr>
      <vt:lpstr>Page Design</vt:lpstr>
      <vt:lpstr>Revision Request Summary for 3/25/26 TAC</vt:lpstr>
    </vt:vector>
  </TitlesOfParts>
  <Company>ERCOT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C Phillips</dc:creator>
  <cp:keywords/>
  <cp:lastModifiedBy>C Phillips</cp:lastModifiedBy>
  <cp:revision>3</cp:revision>
  <dcterms:created xsi:type="dcterms:W3CDTF">2026-03-11T18:16:52Z</dcterms:created>
  <dcterms:modified xsi:type="dcterms:W3CDTF">2026-03-20T18:28:51Z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0x01010056779995893D9842BA3FA5B9B5E7FD29</vt:lpwstr>
  </property>
  <property fmtid="{D5CDD505-2E9C-101B-9397-08002B2CF9AE}" pid="3" name="MediaServiceImageTags">
    <vt:lpwstr/>
  </property>
  <property fmtid="{D5CDD505-2E9C-101B-9397-08002B2CF9AE}" pid="4" name="MSIP_Label_c144db1d-993e-40da-980d-6eea152adc50_Enabled">
    <vt:lpwstr>true</vt:lpwstr>
  </property>
  <property fmtid="{D5CDD505-2E9C-101B-9397-08002B2CF9AE}" pid="5" name="MSIP_Label_c144db1d-993e-40da-980d-6eea152adc50_SetDate">
    <vt:lpwstr>2026-02-04T21:33:56Z</vt:lpwstr>
  </property>
  <property fmtid="{D5CDD505-2E9C-101B-9397-08002B2CF9AE}" pid="6" name="MSIP_Label_c144db1d-993e-40da-980d-6eea152adc50_Method">
    <vt:lpwstr>Privileged</vt:lpwstr>
  </property>
  <property fmtid="{D5CDD505-2E9C-101B-9397-08002B2CF9AE}" pid="7" name="MSIP_Label_c144db1d-993e-40da-980d-6eea152adc50_Name">
    <vt:lpwstr>Public</vt:lpwstr>
  </property>
  <property fmtid="{D5CDD505-2E9C-101B-9397-08002B2CF9AE}" pid="8" name="MSIP_Label_c144db1d-993e-40da-980d-6eea152adc50_SiteId">
    <vt:lpwstr>0afb747d-bff7-4596-a9fc-950ef9e0ec45</vt:lpwstr>
  </property>
  <property fmtid="{D5CDD505-2E9C-101B-9397-08002B2CF9AE}" pid="9" name="MSIP_Label_c144db1d-993e-40da-980d-6eea152adc50_ActionId">
    <vt:lpwstr>1d14393e-8913-4215-8969-3d0b24cf798e</vt:lpwstr>
  </property>
  <property fmtid="{D5CDD505-2E9C-101B-9397-08002B2CF9AE}" pid="10" name="MSIP_Label_c144db1d-993e-40da-980d-6eea152adc50_ContentBits">
    <vt:lpwstr>0</vt:lpwstr>
  </property>
  <property fmtid="{D5CDD505-2E9C-101B-9397-08002B2CF9AE}" pid="11" name="MSIP_Label_c144db1d-993e-40da-980d-6eea152adc50_Tag">
    <vt:lpwstr>10, 0, 1, 1</vt:lpwstr>
  </property>
</Properties>
</file>