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3"/>
  </p:notesMasterIdLst>
  <p:handoutMasterIdLst>
    <p:handoutMasterId r:id="rId34"/>
  </p:handoutMasterIdLst>
  <p:sldIdLst>
    <p:sldId id="260" r:id="rId7"/>
    <p:sldId id="258" r:id="rId8"/>
    <p:sldId id="263" r:id="rId9"/>
    <p:sldId id="272" r:id="rId10"/>
    <p:sldId id="308" r:id="rId11"/>
    <p:sldId id="310" r:id="rId12"/>
    <p:sldId id="313" r:id="rId13"/>
    <p:sldId id="314" r:id="rId14"/>
    <p:sldId id="266" r:id="rId15"/>
    <p:sldId id="275" r:id="rId16"/>
    <p:sldId id="317" r:id="rId17"/>
    <p:sldId id="269" r:id="rId18"/>
    <p:sldId id="282" r:id="rId19"/>
    <p:sldId id="318" r:id="rId20"/>
    <p:sldId id="270" r:id="rId21"/>
    <p:sldId id="284" r:id="rId22"/>
    <p:sldId id="285" r:id="rId23"/>
    <p:sldId id="295" r:id="rId24"/>
    <p:sldId id="286" r:id="rId25"/>
    <p:sldId id="293" r:id="rId26"/>
    <p:sldId id="316" r:id="rId27"/>
    <p:sldId id="287" r:id="rId28"/>
    <p:sldId id="305" r:id="rId29"/>
    <p:sldId id="289" r:id="rId30"/>
    <p:sldId id="315" r:id="rId31"/>
    <p:sldId id="290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80315" autoAdjust="0"/>
  </p:normalViewPr>
  <p:slideViewPr>
    <p:cSldViewPr showGuides="1">
      <p:cViewPr varScale="1">
        <p:scale>
          <a:sx n="81" d="100"/>
          <a:sy n="81" d="100"/>
        </p:scale>
        <p:origin x="2394" y="30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3/17/2026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9B485-29B8-2102-6166-363E0C9B5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172128-64C7-BB26-18ED-A0933A8ABA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67A11E-92DD-F236-D0E0-F0F114F95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E679D-2A21-B7A2-2A19-5A5E418847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973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136 and peak hours is 48.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6A1BA-F6DF-CE8A-ABE7-CA605FD4C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CB5D0C-C903-53B7-FDB5-972ECCF042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FC2974-0411-803E-A442-373E3EF031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1398A-2EEF-F0D8-DD01-73C7C8D197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53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Load is seeing an overall increase compared to the last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load is more than the last year. </a:t>
            </a:r>
          </a:p>
          <a:p>
            <a:endParaRPr lang="en-US" dirty="0"/>
          </a:p>
          <a:p>
            <a:r>
              <a:rPr lang="en-US" dirty="0"/>
              <a:t>More Net Load during Up ramp hours.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remained similar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lower than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4C29C8-0964-8C3F-B674-13046BCDA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3E60BC-10FD-456B-A6EF-1BC6CF821E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3A718E-5A18-0DC2-54B6-1D16F8E8E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lower than last year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28F51A-C107-DA19-6353-8D255869AD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85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More capacity during sunset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/>
              <a:t>Min, Max,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15-minute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="0" baseline="0" dirty="0">
                <a:solidFill>
                  <a:srgbClr val="FF0000"/>
                </a:solidFill>
                <a:highlight>
                  <a:srgbClr val="FF0000"/>
                </a:highlight>
              </a:rPr>
              <a:t>10/2025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HE10 -&gt;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495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="0" baseline="0" dirty="0"/>
              <a:t>10/2025</a:t>
            </a:r>
            <a:r>
              <a:rPr lang="en-US" baseline="0" dirty="0"/>
              <a:t> HE9 -&gt;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-625 </a:t>
            </a:r>
            <a:r>
              <a:rPr lang="en-US" baseline="0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We see a positive average expected generation deviation in October.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NSLL ramp values were examined in bins of 10 MWs  (as tracked on x-axis) and the average rate of intervals during which regulation was exhausted (i.e. remaining regulation was less than 5 MW) was computed (as tracked on y-axis).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NSLL includes Large Loads and Steel Mills that are not following SCED dispatch.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Trend is the same: we see low correlation between regulation exhaustion and NSLL ramp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3/7/24 – PSRR threshold increased from 100 MW/Min to 120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8/28/24 – PSS Dynamic Threshold changed from 120 MW/Min – 180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10/31/24– K5 changed to 0.5 to 1 to correct the time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11/1/24  - K5 changed from 1 to 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11/5/24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11/18/24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11/22/24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3/5/25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3/6/25 – K5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Max Ace Integral Feedback changed from 350 MW to 400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PSRR Dynamic Threshold for sunrise and sunset changed from 180 MW/Min to 225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3/11/25 – Max Ace Integral Feedback changed from 400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3/12/25 – K5 changed from 1 to 0.5</a:t>
            </a:r>
          </a:p>
          <a:p>
            <a:r>
              <a:rPr lang="en-US" baseline="0" dirty="0"/>
              <a:t>6/6/25 – K5 changed from 0.5 to 0.75</a:t>
            </a:r>
          </a:p>
          <a:p>
            <a:r>
              <a:rPr lang="en-US" baseline="0" dirty="0"/>
              <a:t>6/13/25 – K5 changes from 0.75 to 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/>
              <a:t>Reference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smaller than the Persistence forecast with more errors occur during ramping hours.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errors during ramping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RTC</a:t>
            </a:r>
          </a:p>
          <a:p>
            <a:r>
              <a:rPr lang="en-US" dirty="0"/>
              <a:t>February 2026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March 16th, 2026 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8" y="1136568"/>
            <a:ext cx="8210103" cy="45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F8A13-1151-EF4B-9AFB-E070DDEF8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D9B4-9332-52AD-3980-F5BD6BB5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 - Monthly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193F4-0887-49B6-B9AF-19F975A73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48" y="1136568"/>
            <a:ext cx="8210103" cy="458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39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>
                <a:latin typeface="+mn-lt"/>
              </a:rPr>
              <a:t>REG Bias for Consecutive 5-min Intervals</a:t>
            </a:r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80921A-4603-731E-12FB-35BF23E6D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219200"/>
            <a:ext cx="2015167" cy="681939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1219200"/>
            <a:ext cx="8458200" cy="48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3AFB9-C962-1296-80C7-6FDF493A7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5C24D-06A1-21F9-D295-20524B80A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Zero-Crossing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F86BCB-B3B8-0C87-19B6-841079D7F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CE067-C59B-94DE-87B0-3BAFEEB24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600" y="1219200"/>
            <a:ext cx="2015167" cy="681939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1" y="1219200"/>
            <a:ext cx="8458200" cy="483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17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Accumulated Time Error, Load, Wind Ramp, Solar Ramp, Start-Up/Shut-Down Hours, STLF Error and NSLL Ramping.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32" y="1186254"/>
            <a:ext cx="7453333" cy="448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7" name="Picture 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38" y="1212910"/>
            <a:ext cx="7491122" cy="443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50" y="1213651"/>
            <a:ext cx="7494298" cy="443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66" y="1225002"/>
            <a:ext cx="7442067" cy="440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PDCWG Regulation Report post RTC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Wind and Solar Ramp Rate MAE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(yearly/monthly)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and Accumulation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Profiles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Solar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55" y="1143000"/>
            <a:ext cx="74644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A53241-4252-039B-0A9E-3FF4792EEE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3ED7-D717-3690-DC2E-68C04F021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849AB-2528-593D-2889-B6E1C4220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855" y="1143000"/>
            <a:ext cx="746448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5371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09" y="1142423"/>
            <a:ext cx="7567581" cy="45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78" y="1219200"/>
            <a:ext cx="8764166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A19ED0-A6A0-3C84-CB1B-40388CAEE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143000"/>
            <a:ext cx="1914525" cy="1028700"/>
          </a:xfrm>
          <a:prstGeom prst="rect">
            <a:avLst/>
          </a:prstGeom>
        </p:spPr>
      </p:pic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815" y="1067846"/>
            <a:ext cx="7692368" cy="472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Large Load (NSLL) Ramping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F62AFBA6-17BC-4271-9472-BA24BE5C2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92964"/>
            <a:ext cx="8458200" cy="500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37" y="1676400"/>
            <a:ext cx="850312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47" y="904661"/>
            <a:ext cx="7932368" cy="515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012" y="971935"/>
            <a:ext cx="7719974" cy="509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19" y="897556"/>
            <a:ext cx="7918760" cy="51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129" y="900534"/>
            <a:ext cx="7909740" cy="515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000" dirty="0"/>
              <a:t>Total </a:t>
            </a:r>
            <a:r>
              <a:rPr lang="en-US" sz="3000" dirty="0">
                <a:latin typeface="+mn-lt"/>
              </a:rPr>
              <a:t>Regulation</a:t>
            </a:r>
            <a:r>
              <a:rPr lang="en-US" sz="3000" dirty="0"/>
              <a:t> Deployed Comparisons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131607</TotalTime>
  <Words>1161</Words>
  <Application>Microsoft Office PowerPoint</Application>
  <PresentationFormat>On-screen Show (4:3)</PresentationFormat>
  <Paragraphs>170</Paragraphs>
  <Slides>26</Slides>
  <Notes>23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References</vt:lpstr>
      <vt:lpstr>Projected Wind Ramp Rate MAE</vt:lpstr>
      <vt:lpstr>Projected Wind Ramp Rate Error</vt:lpstr>
      <vt:lpstr>Projected Solar Ramp Rate MAE</vt:lpstr>
      <vt:lpstr>Projected Solar Ramp Rate Error</vt:lpstr>
      <vt:lpstr>Total Regulation Deployed Comparisons</vt:lpstr>
      <vt:lpstr>Total Regulation Deployed Comparison</vt:lpstr>
      <vt:lpstr>Regulation Deployed Comparison - Monthly</vt:lpstr>
      <vt:lpstr>REG Bias for Consecutive 5-min Intervals</vt:lpstr>
      <vt:lpstr>Regulation Bias for Consecutive SCED Intervals</vt:lpstr>
      <vt:lpstr>Zero-Crossing</vt:lpstr>
      <vt:lpstr>Time Error and Contributing Factors</vt:lpstr>
      <vt:lpstr>Time Error Accumulation</vt:lpstr>
      <vt:lpstr>Load Profile</vt:lpstr>
      <vt:lpstr>Net Load Profile</vt:lpstr>
      <vt:lpstr>Load Ramp</vt:lpstr>
      <vt:lpstr>Solar Profile</vt:lpstr>
      <vt:lpstr>Wind Profile</vt:lpstr>
      <vt:lpstr>Start-Up &amp; Shut-Down Hours</vt:lpstr>
      <vt:lpstr>STLF Error Chart</vt:lpstr>
      <vt:lpstr>Expected Generation Deviation</vt:lpstr>
      <vt:lpstr>Non-SCED Qualified Large Load (NSLL) Ramping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McDowell, Matthew</cp:lastModifiedBy>
  <cp:revision>1316</cp:revision>
  <cp:lastPrinted>2016-01-21T20:53:15Z</cp:lastPrinted>
  <dcterms:created xsi:type="dcterms:W3CDTF">2016-01-21T15:20:31Z</dcterms:created>
  <dcterms:modified xsi:type="dcterms:W3CDTF">2026-03-17T20:37:56Z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