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6"/>
  </p:notesMasterIdLst>
  <p:handoutMasterIdLst>
    <p:handoutMasterId r:id="rId37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10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261" r:id="rId34"/>
    <p:sldId id="264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87064" autoAdjust="0"/>
  </p:normalViewPr>
  <p:slideViewPr>
    <p:cSldViewPr showGuides="1">
      <p:cViewPr varScale="1">
        <p:scale>
          <a:sx n="88" d="100"/>
          <a:sy n="88" d="100"/>
        </p:scale>
        <p:origin x="2118" y="30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data with 10 years shown instead of 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February 2025 and 2026. </a:t>
            </a:r>
            <a:r>
              <a:rPr lang="en-US" strike="noStrike" dirty="0"/>
              <a:t>Compared to last year, there are slightly less instances of frequency hovering around the dead bands.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February 2024 and 2026.</a:t>
            </a:r>
            <a:r>
              <a:rPr lang="en-US" strike="noStrike" dirty="0"/>
              <a:t> Like the previous slide, there are less instances of frequency hovering around the dead bands.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48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trike="noStrike" baseline="0" dirty="0"/>
              <a:t>We see low time error accumulation throughout the month of February.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90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OP2021: FRO = -471.0, FRM median = -913.56, FRM average = -992.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OP2022: FRO = -412.0, FRM median = -1060.40, FRM average = -1153.4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OP2023: FRO = -463.0, FRM median = -1130.21, FRM average = -1302.7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OP2024: FRO = -395.0, FRM median = -1127.76, FRM average = -1264.3</a:t>
            </a:r>
          </a:p>
          <a:p>
            <a:r>
              <a:rPr lang="en-US" baseline="0" dirty="0"/>
              <a:t>OP2025: FRO = -455.0,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1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33,149,419</a:t>
            </a:r>
            <a:r>
              <a:rPr lang="en-US" sz="2800" dirty="0"/>
              <a:t> </a:t>
            </a:r>
            <a:r>
              <a:rPr lang="en-US" sz="1800" b="1" dirty="0">
                <a:solidFill>
                  <a:schemeClr val="accent2"/>
                </a:solidFill>
              </a:rPr>
              <a:t>MWh</a:t>
            </a:r>
            <a:endParaRPr lang="en-US" sz="1800" b="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9,552,593</a:t>
            </a:r>
            <a:r>
              <a:rPr lang="en-US" sz="2800" dirty="0"/>
              <a:t> </a:t>
            </a:r>
            <a:r>
              <a:rPr lang="en-US" sz="1200" b="1" dirty="0">
                <a:solidFill>
                  <a:schemeClr val="accent2"/>
                </a:solidFill>
              </a:rPr>
              <a:t>MWH</a:t>
            </a: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28.82% </a:t>
            </a:r>
            <a:r>
              <a:rPr lang="en-US" sz="2800" dirty="0"/>
              <a:t>o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f total energy was provided by wind generation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5,359,927</a:t>
            </a:r>
            <a:r>
              <a:rPr lang="en-US" sz="2800" dirty="0"/>
              <a:t> </a:t>
            </a:r>
            <a:r>
              <a:rPr lang="en-US" sz="1200" b="1" i="0" dirty="0">
                <a:solidFill>
                  <a:schemeClr val="accent2"/>
                </a:solidFill>
              </a:rPr>
              <a:t> MWh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16.17% 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Minimum Inertia</a:t>
            </a:r>
            <a:r>
              <a:rPr lang="en-US" strike="noStrike" baseline="0" dirty="0"/>
              <a:t> in February 2026 =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153,786</a:t>
            </a:r>
            <a:r>
              <a:rPr lang="en-US" sz="3200" strike="noStrike" dirty="0"/>
              <a:t>  </a:t>
            </a:r>
            <a:r>
              <a:rPr lang="en-US" sz="3200" b="1" strike="noStrike" dirty="0"/>
              <a:t> </a:t>
            </a:r>
            <a:r>
              <a:rPr lang="en-US" sz="1800" b="1" strike="noStrike" dirty="0">
                <a:solidFill>
                  <a:schemeClr val="accent2"/>
                </a:solidFill>
              </a:rPr>
              <a:t>MW*s</a:t>
            </a:r>
            <a:r>
              <a:rPr lang="en-US" sz="18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1800" strike="noStrike" dirty="0">
                <a:solidFill>
                  <a:schemeClr val="accent2"/>
                </a:solidFill>
              </a:rPr>
              <a:t>on February 25th</a:t>
            </a:r>
            <a:endParaRPr lang="en-US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Historical Overall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sngStrik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February 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Mean: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176,951</a:t>
            </a:r>
            <a:r>
              <a:rPr lang="en-US" sz="2800" dirty="0"/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Max: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242,094</a:t>
            </a:r>
            <a:r>
              <a:rPr lang="en-US" sz="2800" dirty="0"/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  <a:r>
              <a:rPr lang="en-US" sz="16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1600" strike="noStrike" dirty="0">
                <a:solidFill>
                  <a:schemeClr val="accent2"/>
                </a:solidFill>
              </a:rPr>
              <a:t>on February 11</a:t>
            </a:r>
            <a:r>
              <a:rPr lang="en-US" sz="16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1600" strike="noStrike" dirty="0">
                <a:solidFill>
                  <a:schemeClr val="accent2"/>
                </a:solidFill>
              </a:rPr>
              <a:t> </a:t>
            </a:r>
            <a:endParaRPr lang="en-US" sz="1600" b="1" strike="noStrike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Min: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153,786</a:t>
            </a:r>
            <a:r>
              <a:rPr lang="en-US" sz="2800" strike="noStrike" dirty="0"/>
              <a:t>  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  <a:r>
              <a:rPr lang="en-US" sz="1600" b="1" strike="noStrike" baseline="0" dirty="0">
                <a:solidFill>
                  <a:schemeClr val="accent2"/>
                </a:solidFill>
              </a:rPr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 </a:t>
            </a:r>
            <a:r>
              <a:rPr lang="en-US" sz="1600" strike="noStrike" dirty="0">
                <a:solidFill>
                  <a:schemeClr val="accent2"/>
                </a:solidFill>
              </a:rPr>
              <a:t>on February 25</a:t>
            </a:r>
            <a:r>
              <a:rPr lang="en-US" sz="16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1600" strike="noStrike" dirty="0">
                <a:solidFill>
                  <a:schemeClr val="accent2"/>
                </a:solidFill>
              </a:rPr>
              <a:t> </a:t>
            </a:r>
            <a:endParaRPr lang="en-US" sz="1600" b="1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64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trike="noStrike" baseline="0" dirty="0"/>
              <a:t> CPS1 Score is 185.86%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trike="noStrike" baseline="0" dirty="0"/>
              <a:t>Scores Below 100%: One instance below 100% occurred on Feb 4</a:t>
            </a:r>
            <a:r>
              <a:rPr lang="en-US" strike="noStrike" baseline="30000" dirty="0"/>
              <a:t>th</a:t>
            </a:r>
            <a:r>
              <a:rPr lang="en-US" strike="noStrike" baseline="0" dirty="0"/>
              <a:t> --This score was 92.85%</a:t>
            </a:r>
            <a:br>
              <a:rPr lang="en-US" strike="noStrike" baseline="0" dirty="0"/>
            </a:br>
            <a:r>
              <a:rPr lang="en-US" strike="noStrike" baseline="0" dirty="0"/>
              <a:t>Mention this:</a:t>
            </a: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30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CPS1 score is above 160% for all 15-minute intervals.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 month rolling average CPS1 score is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178.47</a:t>
            </a:r>
            <a:r>
              <a:rPr lang="en-US" sz="1200" b="0" dirty="0">
                <a:solidFill>
                  <a:schemeClr val="accent2"/>
                </a:solidFill>
              </a:rPr>
              <a:t> </a:t>
            </a:r>
            <a:r>
              <a:rPr lang="en-US" dirty="0"/>
              <a:t>which is continuing the increasing trend of CPS1 scores.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u="none" strike="noStrike" dirty="0">
                <a:solidFill>
                  <a:srgbClr val="FF0000"/>
                </a:solidFill>
              </a:rPr>
              <a:t>Daily RMS1 frequency by year is similar compared to 2025.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strike="sngStrike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2026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11.26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09.47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14.75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A More granular look at last 15 years of RMS1 by month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11.26</a:t>
            </a:r>
            <a:r>
              <a:rPr lang="en-US" sz="1600" dirty="0"/>
              <a:t> </a:t>
            </a:r>
            <a:r>
              <a:rPr lang="en-US" sz="1600" dirty="0" err="1"/>
              <a:t>mHz</a:t>
            </a:r>
            <a:r>
              <a:rPr lang="en-US" sz="1600" dirty="0"/>
              <a:t> on avg for February 2026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1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9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2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6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1" y="3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1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40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February 2026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March 18</a:t>
            </a:r>
            <a:r>
              <a:rPr lang="en-US" baseline="30000" dirty="0"/>
              <a:t>th</a:t>
            </a:r>
            <a:r>
              <a:rPr lang="en-US" dirty="0"/>
              <a:t> , 2026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1EB353-8314-BCF2-48C1-2B0A4F0E3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838199"/>
            <a:ext cx="8458199" cy="53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B74EB7-7D86-5745-D189-200FFB41D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1" y="762000"/>
            <a:ext cx="8458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AA0673-6FC2-B3D5-59D0-4CCF4C536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838200"/>
            <a:ext cx="8458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C3A0D0-75EB-EC78-1BD9-99D87E0F2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762000"/>
            <a:ext cx="8458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7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>
                <a:solidFill>
                  <a:schemeClr val="tx1"/>
                </a:solidFill>
              </a:rPr>
              <a:t>Op. Year 2024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8CCE84-9009-D9C8-C4F1-8B293CD45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757" y="1989314"/>
            <a:ext cx="8210023" cy="4206526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2024 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4FA297-1371-ABEB-DEAE-6A4584BD6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86" y="1676400"/>
            <a:ext cx="7451910" cy="106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C17786-4680-B9C2-54BA-2EB7D8A10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" b="10116"/>
          <a:stretch>
            <a:fillRect/>
          </a:stretch>
        </p:blipFill>
        <p:spPr>
          <a:xfrm>
            <a:off x="990292" y="3505200"/>
            <a:ext cx="7544108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36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February 2026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60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accent2"/>
                </a:solidFill>
              </a:rPr>
              <a:t>185.86%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accent2"/>
                </a:solidFill>
              </a:rPr>
              <a:t>178.47%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0</a:t>
            </a:r>
            <a:r>
              <a:rPr lang="en-US" sz="1800" dirty="0">
                <a:solidFill>
                  <a:schemeClr val="tx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1 </a:t>
            </a:r>
            <a:r>
              <a:rPr lang="en-US" sz="1800" dirty="0">
                <a:solidFill>
                  <a:schemeClr val="tx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BAAL-003 Events have updated through 2024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2024 BAAL-003 FRM Performance: </a:t>
            </a:r>
            <a:r>
              <a:rPr lang="en-US" sz="1800" b="1" dirty="0">
                <a:solidFill>
                  <a:schemeClr val="tx2"/>
                </a:solidFill>
              </a:rPr>
              <a:t>-1127.76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80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</a:rPr>
              <a:t>2026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11.26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09.47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14.75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Total Energy: </a:t>
            </a:r>
            <a:r>
              <a:rPr lang="en-US" sz="1600" b="1" dirty="0">
                <a:solidFill>
                  <a:schemeClr val="tx2"/>
                </a:solidFill>
              </a:rPr>
              <a:t>33,149,419 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Wind Energy: </a:t>
            </a:r>
            <a:r>
              <a:rPr lang="en-US" sz="1600" b="1" dirty="0">
                <a:solidFill>
                  <a:schemeClr val="tx2"/>
                </a:solidFill>
              </a:rPr>
              <a:t>9,552,593 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Wind: </a:t>
            </a:r>
            <a:r>
              <a:rPr lang="en-US" sz="1600" b="1" dirty="0">
                <a:solidFill>
                  <a:schemeClr val="tx2"/>
                </a:solidFill>
              </a:rPr>
              <a:t>28.82%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Solar Energy: </a:t>
            </a:r>
            <a:r>
              <a:rPr lang="en-US" sz="1600" b="1" dirty="0">
                <a:solidFill>
                  <a:schemeClr val="tx2"/>
                </a:solidFill>
              </a:rPr>
              <a:t>5,359,927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Solar: </a:t>
            </a:r>
            <a:r>
              <a:rPr lang="en-US" sz="1600" b="1" dirty="0">
                <a:solidFill>
                  <a:schemeClr val="tx2"/>
                </a:solidFill>
              </a:rPr>
              <a:t>16.17%</a:t>
            </a:r>
          </a:p>
          <a:p>
            <a:r>
              <a:rPr lang="en-US" sz="1800" dirty="0">
                <a:solidFill>
                  <a:schemeClr val="tx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Mean: 176,951 MW*s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Max: 242,094 MW*s  on February 11th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Min: 153,786   MW*s  on February 25th </a:t>
            </a:r>
          </a:p>
          <a:p>
            <a:pPr marL="457200" lvl="1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6C4186-F746-C294-C99F-B89BAA200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1" y="838200"/>
            <a:ext cx="8458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6A5A5A-3111-8B9A-FD09-E021118F2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838200"/>
            <a:ext cx="8458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A9368A-9065-BB6B-3AF8-8743690A1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838200"/>
            <a:ext cx="8458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E38AC7-CBB8-6D68-CD5B-B673CC19C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1" y="838200"/>
            <a:ext cx="8458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40C40-51A0-1498-AA31-BAB5E1311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838200"/>
            <a:ext cx="8458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DFEF7D-35CA-6137-3110-3B69EB75B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838200"/>
            <a:ext cx="8458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B32878-A0C0-4CFD-0E3A-ADE8860AF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3" y="741145"/>
            <a:ext cx="8749751" cy="2878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497463"/>
          </a:xfrm>
        </p:spPr>
        <p:txBody>
          <a:bodyPr/>
          <a:lstStyle/>
          <a:p>
            <a:r>
              <a:rPr lang="en-US" dirty="0"/>
              <a:t>Total Inertia 2016-2026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</p:nvPr>
        </p:nvGraphicFramePr>
        <p:xfrm>
          <a:off x="197124" y="3619366"/>
          <a:ext cx="8749752" cy="2588222"/>
        </p:xfrm>
        <a:graphic>
          <a:graphicData uri="http://schemas.openxmlformats.org/drawingml/2006/table">
            <a:tbl>
              <a:tblPr firstRow="1" firstCol="1" bandRow="1"/>
              <a:tblGrid>
                <a:gridCol w="1238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2337587236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2384336016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2943866847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1582310058"/>
                    </a:ext>
                  </a:extLst>
                </a:gridCol>
              </a:tblGrid>
              <a:tr h="4811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and Time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 AM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4:00 AM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11/03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3:30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3/27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05/01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950" b="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 AM</a:t>
                      </a:r>
                      <a:endParaRPr lang="en-US" sz="95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950" b="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3:00 AM</a:t>
                      </a:r>
                      <a:endParaRPr lang="en-US" sz="95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en-US" sz="950" b="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4:00 AM</a:t>
                      </a:r>
                      <a:endParaRPr lang="en-US" sz="95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en-US" sz="950" b="0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 PM</a:t>
                      </a:r>
                      <a:endParaRPr lang="en-US" sz="95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en-US" sz="95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950" b="0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03/01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 PM</a:t>
                      </a:r>
                      <a:endParaRPr lang="en-US" sz="95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9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synch. Inertia (GW*s)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1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load at minimum synch. Inertia (MW)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27,831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28,425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28,397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29,883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30,679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31,767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33,784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35,578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37,039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50,209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3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Non-synch. Gen. in % of System Load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54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53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FFR Responsibility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095031"/>
                  </a:ext>
                </a:extLst>
              </a:tr>
              <a:tr h="3263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Critical Inertia (GW*s)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01465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1D68BF2-B098-6A40-AAA9-A7412705FB86}"/>
              </a:ext>
            </a:extLst>
          </p:cNvPr>
          <p:cNvSpPr txBox="1"/>
          <p:nvPr/>
        </p:nvSpPr>
        <p:spPr>
          <a:xfrm>
            <a:off x="5169658" y="6207588"/>
            <a:ext cx="3839363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800" dirty="0"/>
              <a:t>Red circles denote inertia at max IRR penetration (= IRR Gen/Total Gen) </a:t>
            </a:r>
          </a:p>
        </p:txBody>
      </p:sp>
    </p:spTree>
    <p:extLst>
      <p:ext uri="{BB962C8B-B14F-4D97-AF65-F5344CB8AC3E}">
        <p14:creationId xmlns:p14="http://schemas.microsoft.com/office/powerpoint/2010/main" val="2146613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8DAC07-12DA-8A22-3DE2-13BA95394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10664" y="748917"/>
            <a:ext cx="7536070" cy="5476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3311E7-7EDD-8821-E1C7-AA51B960C8EE}"/>
              </a:ext>
            </a:extLst>
          </p:cNvPr>
          <p:cNvSpPr txBox="1"/>
          <p:nvPr/>
        </p:nvSpPr>
        <p:spPr>
          <a:xfrm>
            <a:off x="5181600" y="5733916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Feb-26 CPS1 (%): 185.86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were 0 BAAL exceedance(s) in February.</a:t>
            </a:r>
          </a:p>
          <a:p>
            <a:pPr marL="0" indent="0">
              <a:buNone/>
            </a:pPr>
            <a:endParaRPr lang="en-US" sz="1600" dirty="0">
              <a:highlight>
                <a:srgbClr val="FFFF00"/>
              </a:highlight>
            </a:endParaRPr>
          </a:p>
          <a:p>
            <a:pPr marL="457200" lvl="1" indent="0">
              <a:buNone/>
            </a:pP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84D979-BBF3-483E-3549-132D4AB1B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9939" y="721102"/>
            <a:ext cx="7464118" cy="5415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0E55C8-5439-C5C9-8EEB-8F332A67425D}"/>
              </a:ext>
            </a:extLst>
          </p:cNvPr>
          <p:cNvSpPr txBox="1"/>
          <p:nvPr/>
        </p:nvSpPr>
        <p:spPr>
          <a:xfrm>
            <a:off x="5320437" y="762000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Feb-26 CPS1 (%): 185.86</a:t>
            </a: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43458-2884-33DE-06FF-723C65B35324}"/>
              </a:ext>
            </a:extLst>
          </p:cNvPr>
          <p:cNvSpPr txBox="1"/>
          <p:nvPr/>
        </p:nvSpPr>
        <p:spPr>
          <a:xfrm>
            <a:off x="4800600" y="859654"/>
            <a:ext cx="3643626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Current 12-Month Rolling Average 178.47%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3FC447-8114-EC29-15CA-6D601DE3A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1208718"/>
            <a:ext cx="8458200" cy="473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4478AD-0B03-53F2-9F28-D860832A9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1" y="838200"/>
            <a:ext cx="8458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99B1AB-8105-F0FD-2774-F334EEA84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1" y="914399"/>
            <a:ext cx="8458200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117365</TotalTime>
  <Words>894</Words>
  <Application>Microsoft Office PowerPoint</Application>
  <PresentationFormat>On-screen Show (4:3)</PresentationFormat>
  <Paragraphs>248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</vt:lpstr>
      <vt:lpstr>Wingdings</vt:lpstr>
      <vt:lpstr>1_Custom Design</vt:lpstr>
      <vt:lpstr>Office Theme</vt:lpstr>
      <vt:lpstr>Custom Design</vt:lpstr>
      <vt:lpstr>PowerPoint Presentation</vt:lpstr>
      <vt:lpstr>Summary of February 2026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2024 BAL-003 Selected Events – Update</vt:lpstr>
      <vt:lpstr>Op. Year 2024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Total Inertia 2016-2026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McDowell, Matthew</cp:lastModifiedBy>
  <cp:revision>1831</cp:revision>
  <cp:lastPrinted>2016-01-21T20:53:15Z</cp:lastPrinted>
  <dcterms:created xsi:type="dcterms:W3CDTF">2016-01-21T15:20:31Z</dcterms:created>
  <dcterms:modified xsi:type="dcterms:W3CDTF">2026-03-17T19:46:26Z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2023-07-20T20:05:58Z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4bb8b6c0-eb8f-4d74-95a4-9b16df83a852</vt:lpwstr>
  </property>
  <property fmtid="{D5CDD505-2E9C-101B-9397-08002B2CF9AE}" pid="9" name="MSIP_Label_7084cbda-52b8-46fb-a7b7-cb5bd465ed85_ContentBits">
    <vt:lpwstr>0</vt:lpwstr>
  </property>
</Properties>
</file>