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4"/>
  </p:notesMasterIdLst>
  <p:handoutMasterIdLst>
    <p:handoutMasterId r:id="rId15"/>
  </p:handoutMasterIdLst>
  <p:sldIdLst>
    <p:sldId id="260" r:id="rId7"/>
    <p:sldId id="300" r:id="rId8"/>
    <p:sldId id="302" r:id="rId9"/>
    <p:sldId id="303" r:id="rId10"/>
    <p:sldId id="304" r:id="rId11"/>
    <p:sldId id="305" r:id="rId12"/>
    <p:sldId id="264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nojosa, Jose Luis" initials="HJL" lastIdx="1" clrIdx="0">
    <p:extLst>
      <p:ext uri="{19B8F6BF-5375-455C-9EA6-DF929625EA0E}">
        <p15:presenceInfo xmlns:p15="http://schemas.microsoft.com/office/powerpoint/2012/main" userId="S-1-5-21-639947351-343809578-3807592339-379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23" autoAdjust="0"/>
    <p:restoredTop sz="78614" autoAdjust="0"/>
  </p:normalViewPr>
  <p:slideViewPr>
    <p:cSldViewPr showGuides="1">
      <p:cViewPr varScale="1">
        <p:scale>
          <a:sx n="79" d="100"/>
          <a:sy n="79" d="100"/>
        </p:scale>
        <p:origin x="2142" y="29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unit tripped in steps while carrying ~596 MW</a:t>
            </a:r>
          </a:p>
          <a:p>
            <a:endParaRPr lang="en-US" baseline="0" dirty="0"/>
          </a:p>
          <a:p>
            <a:r>
              <a:rPr lang="en-US" baseline="0" dirty="0"/>
              <a:t>Starting Frequency: 59.998 Hz</a:t>
            </a:r>
          </a:p>
          <a:p>
            <a:r>
              <a:rPr lang="en-US" baseline="0" dirty="0"/>
              <a:t>Minimum Frequency: 59.965 Hz</a:t>
            </a:r>
          </a:p>
          <a:p>
            <a:r>
              <a:rPr lang="en-US" baseline="0" dirty="0"/>
              <a:t>A-C Time : 39 seconds</a:t>
            </a:r>
          </a:p>
          <a:p>
            <a:r>
              <a:rPr lang="en-US" baseline="0" dirty="0"/>
              <a:t>Recovery Time(back to deadband): 3 minutes 22 seconds</a:t>
            </a:r>
          </a:p>
          <a:p>
            <a:r>
              <a:rPr lang="en-US" baseline="0" dirty="0"/>
              <a:t>ECRS Released: 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Trip Reason: </a:t>
            </a:r>
            <a:r>
              <a:rPr lang="en-US" b="0" i="0" dirty="0">
                <a:solidFill>
                  <a:srgbClr val="5B6770"/>
                </a:solidFill>
                <a:effectLst/>
                <a:latin typeface="Trade Gothic Pro Light"/>
              </a:rPr>
              <a:t> An air compressor trip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Contextual Information: A total of 272 MW of regulation Up was deployed during the event.</a:t>
            </a:r>
          </a:p>
          <a:p>
            <a:endParaRPr lang="en-US" baseline="0" dirty="0"/>
          </a:p>
          <a:p>
            <a:r>
              <a:rPr lang="en-US" baseline="0" dirty="0"/>
              <a:t>Reason for no selection:  Partial trip and C point is 59.965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49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A37AF6-D1CD-5260-0C94-52BBC6E45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C726C6-DC91-072D-C932-C55AC96223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E09C34-8E63-665E-DC8E-9E5F25A63E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unit tripped offline while carrying ~469 MW</a:t>
            </a:r>
          </a:p>
          <a:p>
            <a:endParaRPr lang="en-US" baseline="0" dirty="0"/>
          </a:p>
          <a:p>
            <a:r>
              <a:rPr lang="en-US" baseline="0" dirty="0"/>
              <a:t>Starting Frequency: 60.008 Hz</a:t>
            </a:r>
          </a:p>
          <a:p>
            <a:r>
              <a:rPr lang="en-US" baseline="0" dirty="0"/>
              <a:t>Minimum Frequency: 59.958 Hz</a:t>
            </a:r>
          </a:p>
          <a:p>
            <a:r>
              <a:rPr lang="en-US" baseline="0" dirty="0"/>
              <a:t>A-C Time : 3 seconds</a:t>
            </a:r>
          </a:p>
          <a:p>
            <a:r>
              <a:rPr lang="en-US" baseline="0" dirty="0"/>
              <a:t>Recovery Time(back to deadband): 1 minutes 57 seconds</a:t>
            </a:r>
          </a:p>
          <a:p>
            <a:r>
              <a:rPr lang="en-US" baseline="0" dirty="0"/>
              <a:t>ECRS Released: 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Trip Reason: </a:t>
            </a:r>
            <a:r>
              <a:rPr lang="en-US" b="0" i="0" dirty="0">
                <a:solidFill>
                  <a:srgbClr val="5B6770"/>
                </a:solidFill>
                <a:effectLst/>
                <a:latin typeface="Trade Gothic Pro Light"/>
              </a:rPr>
              <a:t> Unknown at this time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Contextual Information: A total of 164 MW of regulation Up was deployed during the event.</a:t>
            </a:r>
          </a:p>
          <a:p>
            <a:endParaRPr lang="en-US" baseline="0" dirty="0"/>
          </a:p>
          <a:p>
            <a:r>
              <a:rPr lang="en-US" baseline="0" dirty="0"/>
              <a:t>Reason for no selection:  Partial trip and C point is 59.958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F4E2A8-FB50-73C5-DB7E-0FD009F314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027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2A60A4-CB6E-145B-2665-265EB900D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8D0B94-0529-F8F7-3056-9AD939FEB6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F731F4-0DFE-3BA6-B55C-884AE8F242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unit tripped offline while carrying ~466 MW</a:t>
            </a:r>
          </a:p>
          <a:p>
            <a:endParaRPr lang="en-US" baseline="0" dirty="0"/>
          </a:p>
          <a:p>
            <a:r>
              <a:rPr lang="en-US" baseline="0" dirty="0"/>
              <a:t>Starting Frequency: 59.986 Hz</a:t>
            </a:r>
          </a:p>
          <a:p>
            <a:r>
              <a:rPr lang="en-US" baseline="0" dirty="0"/>
              <a:t>Minimum Frequency: 59.960 Hz</a:t>
            </a:r>
          </a:p>
          <a:p>
            <a:r>
              <a:rPr lang="en-US" baseline="0" dirty="0"/>
              <a:t>A-C Time : 3 seconds</a:t>
            </a:r>
          </a:p>
          <a:p>
            <a:r>
              <a:rPr lang="en-US" baseline="0" dirty="0"/>
              <a:t>Recovery Time(back to deadband): 2 minutes 56 seconds</a:t>
            </a:r>
          </a:p>
          <a:p>
            <a:r>
              <a:rPr lang="en-US" baseline="0" dirty="0"/>
              <a:t>ECRS Released: 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Trip Reason: </a:t>
            </a:r>
            <a:r>
              <a:rPr lang="en-US" b="0" i="0" dirty="0">
                <a:solidFill>
                  <a:srgbClr val="5B6770"/>
                </a:solidFill>
                <a:effectLst/>
                <a:latin typeface="Trade Gothic Pro Light"/>
              </a:rPr>
              <a:t> Unknown at this time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Contextual Information: A total of 355 MW of regulation Up was deployed during the event.</a:t>
            </a:r>
          </a:p>
          <a:p>
            <a:endParaRPr lang="en-US" baseline="0" dirty="0"/>
          </a:p>
          <a:p>
            <a:r>
              <a:rPr lang="en-US" baseline="0" dirty="0"/>
              <a:t>Reason for no selection:  Partial trip and C point is 59.958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E01841-7603-9C0E-F4CC-3F2400A741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422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70B68-3AA7-AA6B-445B-4D012D887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EA2598-F721-C743-1A19-8C190C81E3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A2314C-B797-4A66-EA67-D6BBD0CDE1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Multiple units tripped while carrying a total of ~492 MW</a:t>
            </a:r>
          </a:p>
          <a:p>
            <a:endParaRPr lang="en-US" baseline="0" dirty="0"/>
          </a:p>
          <a:p>
            <a:r>
              <a:rPr lang="en-US" baseline="0" dirty="0"/>
              <a:t>Starting Frequency: 60.006 Hz</a:t>
            </a:r>
          </a:p>
          <a:p>
            <a:r>
              <a:rPr lang="en-US" baseline="0" dirty="0"/>
              <a:t>Minimum Frequency: 59.938 Hz</a:t>
            </a:r>
          </a:p>
          <a:p>
            <a:r>
              <a:rPr lang="en-US" baseline="0" dirty="0"/>
              <a:t>A-C Time : 2 seconds</a:t>
            </a:r>
          </a:p>
          <a:p>
            <a:r>
              <a:rPr lang="en-US" baseline="0" dirty="0"/>
              <a:t>Recovery Time(back to deadband): 4 minutes 16 seconds</a:t>
            </a:r>
          </a:p>
          <a:p>
            <a:r>
              <a:rPr lang="en-US" baseline="0" dirty="0"/>
              <a:t>ECRS Released: 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Trip Reason(s): </a:t>
            </a:r>
            <a:r>
              <a:rPr lang="en-US" b="0" i="0" dirty="0">
                <a:solidFill>
                  <a:srgbClr val="5B6770"/>
                </a:solidFill>
                <a:effectLst/>
                <a:latin typeface="Trade Gothic Pro Light"/>
              </a:rPr>
              <a:t> Transmission line failure and voltage incursion 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Contextual Information: A total of 355 MW of regulation Up was deployed during the event.</a:t>
            </a:r>
          </a:p>
          <a:p>
            <a:endParaRPr lang="en-US" baseline="0" dirty="0"/>
          </a:p>
          <a:p>
            <a:r>
              <a:rPr lang="en-US" baseline="0" dirty="0"/>
              <a:t>Reason for no selection:  Some units experienced run backs and C point is 59.938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F1D595-420A-E832-CBA6-155C023B9F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969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E538FF-13C5-EF4D-1C5A-C674767CD5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D35EAD-A20A-A3FA-F13D-485953E7A1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99707F-BA38-E534-802C-C5068F5B67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combine cycle tripped while carrying ~503 MW</a:t>
            </a:r>
          </a:p>
          <a:p>
            <a:endParaRPr lang="en-US" baseline="0" dirty="0"/>
          </a:p>
          <a:p>
            <a:r>
              <a:rPr lang="en-US" baseline="0" dirty="0"/>
              <a:t>Starting Frequency: 59.977 Hz</a:t>
            </a:r>
          </a:p>
          <a:p>
            <a:r>
              <a:rPr lang="en-US" baseline="0" dirty="0"/>
              <a:t>Minimum Frequency: 59.958 Hz</a:t>
            </a:r>
          </a:p>
          <a:p>
            <a:r>
              <a:rPr lang="en-US" baseline="0" dirty="0"/>
              <a:t>A-C Time : 1 minutes 36 seconds</a:t>
            </a:r>
          </a:p>
          <a:p>
            <a:r>
              <a:rPr lang="en-US" baseline="0" dirty="0"/>
              <a:t>Recovery Time(back to deadband): 4 minutes 51 seconds</a:t>
            </a:r>
          </a:p>
          <a:p>
            <a:r>
              <a:rPr lang="en-US" baseline="0" dirty="0"/>
              <a:t>ECRS Released: 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Trip Reason: </a:t>
            </a:r>
            <a:r>
              <a:rPr lang="en-US" b="0" i="0" dirty="0">
                <a:solidFill>
                  <a:srgbClr val="5B6770"/>
                </a:solidFill>
                <a:effectLst/>
                <a:latin typeface="Trade Gothic Pro Light"/>
              </a:rPr>
              <a:t> Unknown at this time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Contextual Information: A total of 320 MW of regulation Up was deployed during the event.</a:t>
            </a:r>
          </a:p>
          <a:p>
            <a:endParaRPr lang="en-US" baseline="0" dirty="0"/>
          </a:p>
          <a:p>
            <a:r>
              <a:rPr lang="en-US" baseline="0" dirty="0"/>
              <a:t>Reason for no selection:  C point is 59.958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7C5B33-D034-6F58-4BE6-C1F3F7E19E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57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181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5B6770"/>
                </a:solidFill>
              </a:rPr>
              <a:t>ERCOT Frequency Events</a:t>
            </a:r>
          </a:p>
          <a:p>
            <a:r>
              <a:rPr lang="en-US" b="1" dirty="0">
                <a:solidFill>
                  <a:srgbClr val="5B6770"/>
                </a:solidFill>
              </a:rPr>
              <a:t>February 2026</a:t>
            </a:r>
          </a:p>
          <a:p>
            <a:endParaRPr lang="en-US" dirty="0">
              <a:solidFill>
                <a:srgbClr val="5B6770"/>
              </a:solidFill>
            </a:endParaRPr>
          </a:p>
          <a:p>
            <a:r>
              <a:rPr lang="en-US" dirty="0">
                <a:solidFill>
                  <a:srgbClr val="5B6770"/>
                </a:solidFill>
              </a:rPr>
              <a:t>ERCOT</a:t>
            </a:r>
          </a:p>
          <a:p>
            <a:r>
              <a:rPr lang="en-US" dirty="0">
                <a:solidFill>
                  <a:srgbClr val="5B6770"/>
                </a:solidFill>
              </a:rPr>
              <a:t>Operations Planning</a:t>
            </a:r>
          </a:p>
          <a:p>
            <a:endParaRPr lang="en-US" dirty="0">
              <a:solidFill>
                <a:srgbClr val="5B6770"/>
              </a:solidFill>
            </a:endParaRPr>
          </a:p>
          <a:p>
            <a:r>
              <a:rPr lang="en-US" dirty="0">
                <a:solidFill>
                  <a:srgbClr val="5B6770"/>
                </a:solidFill>
              </a:rPr>
              <a:t>PDCWG | Mar 18,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2/1/2026 7:23:41 (Non-FME)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E285CA-C1A0-BEB6-413D-11DC9A83AF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000" y="1806519"/>
            <a:ext cx="8229600" cy="3771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751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E9B4D-CC80-A96E-1A08-AF1DDAB66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24EA8-33B4-2F35-F762-AED119E27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2/21/2026 11:59:22 (Non-FME)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94EC19-8D24-9E3E-4E92-08F597913F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B26184-619A-E277-3080-CAF7F6A82D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000" y="1849223"/>
            <a:ext cx="8229600" cy="3631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811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F9969F-57BF-3FA5-92F5-C4C5ADC19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D893C-4B88-48A1-5EC9-B2FE7E387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2/24/2026 23:45:37 (Non-FME)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106626-1DCA-7EA7-84E4-A804C7D8B4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1B0B21-83BA-770D-0591-1009796B11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000" y="1731899"/>
            <a:ext cx="82296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909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7AEC67-25C0-1D7A-A6F0-3A37489A6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28F43-C676-B1BC-5B6A-9A3AD3468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2/26/2026 6:13:31 (Non-FME)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FBB8C3-62B1-31CA-4FCB-ABD901E74B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3B0B92-F31B-04E6-8480-72586307B9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1388" y="1524000"/>
            <a:ext cx="8621223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214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99651C-C31E-2606-8C59-84CB12A75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9C635-0FA7-965D-50BC-9F35A561A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2/26/2026 15:37:21 (Non-FME)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347F05-3C00-C11D-2278-4389A5F09F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CD04FD-5911-6B47-AA56-B5EA1AC8F7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616075"/>
            <a:ext cx="822960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427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77766965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44201</TotalTime>
  <Words>448</Words>
  <Application>Microsoft Office PowerPoint</Application>
  <PresentationFormat>On-screen Show (4:3)</PresentationFormat>
  <Paragraphs>84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Trade Gothic Pro Light</vt:lpstr>
      <vt:lpstr>1_Custom Design</vt:lpstr>
      <vt:lpstr>Office Theme</vt:lpstr>
      <vt:lpstr>Custom Design</vt:lpstr>
      <vt:lpstr>PowerPoint Presentation</vt:lpstr>
      <vt:lpstr>2/1/2026 7:23:41 (Non-FME) </vt:lpstr>
      <vt:lpstr>2/21/2026 11:59:22 (Non-FME) </vt:lpstr>
      <vt:lpstr>2/24/2026 23:45:37 (Non-FME) </vt:lpstr>
      <vt:lpstr>2/26/2026 6:13:31 (Non-FME) </vt:lpstr>
      <vt:lpstr>2/26/2026 15:37:21 (Non-FME) 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Lara, Marissa</cp:lastModifiedBy>
  <cp:revision>787</cp:revision>
  <cp:lastPrinted>2016-01-21T20:53:15Z</cp:lastPrinted>
  <dcterms:created xsi:type="dcterms:W3CDTF">2016-01-21T15:20:31Z</dcterms:created>
  <dcterms:modified xsi:type="dcterms:W3CDTF">2026-03-16T21:10:34Z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2024-03-18T21:24:07Z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4127d4af-8dd8-4877-a4f5-cbcc996acc3f</vt:lpwstr>
  </property>
  <property fmtid="{D5CDD505-2E9C-101B-9397-08002B2CF9AE}" pid="9" name="MSIP_Label_7084cbda-52b8-46fb-a7b7-cb5bd465ed85_ContentBits">
    <vt:lpwstr>0</vt:lpwstr>
  </property>
</Properties>
</file>