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57" r:id="rId8"/>
    <p:sldId id="265" r:id="rId9"/>
    <p:sldId id="268" r:id="rId10"/>
    <p:sldId id="266" r:id="rId11"/>
    <p:sldId id="270" r:id="rId12"/>
    <p:sldId id="269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90129" autoAdjust="0"/>
  </p:normalViewPr>
  <p:slideViewPr>
    <p:cSldViewPr showGuides="1">
      <p:cViewPr varScale="1">
        <p:scale>
          <a:sx n="91" d="100"/>
          <a:sy n="91" d="100"/>
        </p:scale>
        <p:origin x="2466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Sheet1!$A$30:$A$41</c:f>
              <c:strCache>
                <c:ptCount val="12"/>
                <c:pt idx="0">
                  <c:v>2025/03</c:v>
                </c:pt>
                <c:pt idx="1">
                  <c:v>2025/04</c:v>
                </c:pt>
                <c:pt idx="2">
                  <c:v>2025/05</c:v>
                </c:pt>
                <c:pt idx="3">
                  <c:v>2025/06</c:v>
                </c:pt>
                <c:pt idx="4">
                  <c:v>2025/07</c:v>
                </c:pt>
                <c:pt idx="5">
                  <c:v>2025/08</c:v>
                </c:pt>
                <c:pt idx="6">
                  <c:v>2025/09</c:v>
                </c:pt>
                <c:pt idx="7">
                  <c:v>2025/10</c:v>
                </c:pt>
                <c:pt idx="8">
                  <c:v>2025/11</c:v>
                </c:pt>
                <c:pt idx="9">
                  <c:v>2025/12</c:v>
                </c:pt>
                <c:pt idx="10">
                  <c:v>2026/01</c:v>
                </c:pt>
                <c:pt idx="11">
                  <c:v>2026/02</c:v>
                </c:pt>
              </c:strCache>
            </c:strRef>
          </c:cat>
          <c:val>
            <c:numRef>
              <c:f>Sheet1!$B$30:$B$41</c:f>
              <c:numCache>
                <c:formatCode>General</c:formatCode>
                <c:ptCount val="12"/>
                <c:pt idx="0">
                  <c:v>0.25</c:v>
                </c:pt>
                <c:pt idx="1">
                  <c:v>0.23</c:v>
                </c:pt>
                <c:pt idx="2">
                  <c:v>0.37</c:v>
                </c:pt>
                <c:pt idx="3">
                  <c:v>0.27</c:v>
                </c:pt>
                <c:pt idx="4">
                  <c:v>0.38</c:v>
                </c:pt>
                <c:pt idx="5">
                  <c:v>0.32</c:v>
                </c:pt>
                <c:pt idx="6">
                  <c:v>0.32</c:v>
                </c:pt>
                <c:pt idx="7">
                  <c:v>0.36</c:v>
                </c:pt>
                <c:pt idx="8">
                  <c:v>0.36</c:v>
                </c:pt>
                <c:pt idx="9">
                  <c:v>0.41</c:v>
                </c:pt>
                <c:pt idx="10">
                  <c:v>0.41</c:v>
                </c:pt>
                <c:pt idx="11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Sheet1!$A$30:$A$41</c:f>
              <c:strCache>
                <c:ptCount val="12"/>
                <c:pt idx="0">
                  <c:v>2025/03</c:v>
                </c:pt>
                <c:pt idx="1">
                  <c:v>2025/04</c:v>
                </c:pt>
                <c:pt idx="2">
                  <c:v>2025/05</c:v>
                </c:pt>
                <c:pt idx="3">
                  <c:v>2025/06</c:v>
                </c:pt>
                <c:pt idx="4">
                  <c:v>2025/07</c:v>
                </c:pt>
                <c:pt idx="5">
                  <c:v>2025/08</c:v>
                </c:pt>
                <c:pt idx="6">
                  <c:v>2025/09</c:v>
                </c:pt>
                <c:pt idx="7">
                  <c:v>2025/10</c:v>
                </c:pt>
                <c:pt idx="8">
                  <c:v>2025/11</c:v>
                </c:pt>
                <c:pt idx="9">
                  <c:v>2025/12</c:v>
                </c:pt>
                <c:pt idx="10">
                  <c:v>2026/01</c:v>
                </c:pt>
                <c:pt idx="11">
                  <c:v>2026/02</c:v>
                </c:pt>
              </c:strCache>
            </c:strRef>
          </c:cat>
          <c:val>
            <c:numRef>
              <c:f>Sheet1!$C$30:$C$41</c:f>
              <c:numCache>
                <c:formatCode>General</c:formatCode>
                <c:ptCount val="12"/>
                <c:pt idx="0">
                  <c:v>1.31</c:v>
                </c:pt>
                <c:pt idx="1">
                  <c:v>1.17</c:v>
                </c:pt>
                <c:pt idx="2">
                  <c:v>1.07</c:v>
                </c:pt>
                <c:pt idx="3">
                  <c:v>0.96</c:v>
                </c:pt>
                <c:pt idx="4">
                  <c:v>1.0900000000000001</c:v>
                </c:pt>
                <c:pt idx="5">
                  <c:v>2.31</c:v>
                </c:pt>
                <c:pt idx="6">
                  <c:v>2.12</c:v>
                </c:pt>
                <c:pt idx="7">
                  <c:v>2.11</c:v>
                </c:pt>
                <c:pt idx="8">
                  <c:v>2.11</c:v>
                </c:pt>
                <c:pt idx="9">
                  <c:v>1.76</c:v>
                </c:pt>
                <c:pt idx="10">
                  <c:v>1.36</c:v>
                </c:pt>
                <c:pt idx="11">
                  <c:v>1.23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Sheet1!$A$30:$A$41</c:f>
              <c:strCache>
                <c:ptCount val="12"/>
                <c:pt idx="0">
                  <c:v>2025/03</c:v>
                </c:pt>
                <c:pt idx="1">
                  <c:v>2025/04</c:v>
                </c:pt>
                <c:pt idx="2">
                  <c:v>2025/05</c:v>
                </c:pt>
                <c:pt idx="3">
                  <c:v>2025/06</c:v>
                </c:pt>
                <c:pt idx="4">
                  <c:v>2025/07</c:v>
                </c:pt>
                <c:pt idx="5">
                  <c:v>2025/08</c:v>
                </c:pt>
                <c:pt idx="6">
                  <c:v>2025/09</c:v>
                </c:pt>
                <c:pt idx="7">
                  <c:v>2025/10</c:v>
                </c:pt>
                <c:pt idx="8">
                  <c:v>2025/11</c:v>
                </c:pt>
                <c:pt idx="9">
                  <c:v>2025/12</c:v>
                </c:pt>
                <c:pt idx="10">
                  <c:v>2026/01</c:v>
                </c:pt>
                <c:pt idx="11">
                  <c:v>2026/02</c:v>
                </c:pt>
              </c:strCache>
            </c:strRef>
          </c:cat>
          <c:val>
            <c:numRef>
              <c:f>Sheet1!$D$30:$D$41</c:f>
              <c:numCache>
                <c:formatCode>General</c:formatCode>
                <c:ptCount val="12"/>
                <c:pt idx="0">
                  <c:v>0.4</c:v>
                </c:pt>
                <c:pt idx="1">
                  <c:v>0.41</c:v>
                </c:pt>
                <c:pt idx="2">
                  <c:v>0.59</c:v>
                </c:pt>
                <c:pt idx="3">
                  <c:v>0.43</c:v>
                </c:pt>
                <c:pt idx="4">
                  <c:v>0.54</c:v>
                </c:pt>
                <c:pt idx="5">
                  <c:v>0.41</c:v>
                </c:pt>
                <c:pt idx="6">
                  <c:v>0.42</c:v>
                </c:pt>
                <c:pt idx="7">
                  <c:v>0.46</c:v>
                </c:pt>
                <c:pt idx="8">
                  <c:v>0.46</c:v>
                </c:pt>
                <c:pt idx="9">
                  <c:v>0.43</c:v>
                </c:pt>
                <c:pt idx="10">
                  <c:v>0.51</c:v>
                </c:pt>
                <c:pt idx="11">
                  <c:v>0.43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Sheet1!$A$30:$A$41</c:f>
              <c:strCache>
                <c:ptCount val="12"/>
                <c:pt idx="0">
                  <c:v>2025/03</c:v>
                </c:pt>
                <c:pt idx="1">
                  <c:v>2025/04</c:v>
                </c:pt>
                <c:pt idx="2">
                  <c:v>2025/05</c:v>
                </c:pt>
                <c:pt idx="3">
                  <c:v>2025/06</c:v>
                </c:pt>
                <c:pt idx="4">
                  <c:v>2025/07</c:v>
                </c:pt>
                <c:pt idx="5">
                  <c:v>2025/08</c:v>
                </c:pt>
                <c:pt idx="6">
                  <c:v>2025/09</c:v>
                </c:pt>
                <c:pt idx="7">
                  <c:v>2025/10</c:v>
                </c:pt>
                <c:pt idx="8">
                  <c:v>2025/11</c:v>
                </c:pt>
                <c:pt idx="9">
                  <c:v>2025/12</c:v>
                </c:pt>
                <c:pt idx="10">
                  <c:v>2026/01</c:v>
                </c:pt>
                <c:pt idx="11">
                  <c:v>2026/02</c:v>
                </c:pt>
              </c:strCache>
            </c:strRef>
          </c:cat>
          <c:val>
            <c:numRef>
              <c:f>Sheet1!$B$30:$B$41</c:f>
              <c:numCache>
                <c:formatCode>General</c:formatCode>
                <c:ptCount val="12"/>
                <c:pt idx="0">
                  <c:v>93909</c:v>
                </c:pt>
                <c:pt idx="1">
                  <c:v>93010</c:v>
                </c:pt>
                <c:pt idx="2">
                  <c:v>88532</c:v>
                </c:pt>
                <c:pt idx="3">
                  <c:v>80916</c:v>
                </c:pt>
                <c:pt idx="4">
                  <c:v>102485</c:v>
                </c:pt>
                <c:pt idx="5">
                  <c:v>95236</c:v>
                </c:pt>
                <c:pt idx="6">
                  <c:v>99253</c:v>
                </c:pt>
                <c:pt idx="7">
                  <c:v>96863</c:v>
                </c:pt>
                <c:pt idx="8">
                  <c:v>76246</c:v>
                </c:pt>
                <c:pt idx="9">
                  <c:v>84824</c:v>
                </c:pt>
                <c:pt idx="10">
                  <c:v>96183</c:v>
                </c:pt>
                <c:pt idx="11">
                  <c:v>81658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Sheet1!$A$30:$A$41</c:f>
              <c:strCache>
                <c:ptCount val="12"/>
                <c:pt idx="0">
                  <c:v>2025/03</c:v>
                </c:pt>
                <c:pt idx="1">
                  <c:v>2025/04</c:v>
                </c:pt>
                <c:pt idx="2">
                  <c:v>2025/05</c:v>
                </c:pt>
                <c:pt idx="3">
                  <c:v>2025/06</c:v>
                </c:pt>
                <c:pt idx="4">
                  <c:v>2025/07</c:v>
                </c:pt>
                <c:pt idx="5">
                  <c:v>2025/08</c:v>
                </c:pt>
                <c:pt idx="6">
                  <c:v>2025/09</c:v>
                </c:pt>
                <c:pt idx="7">
                  <c:v>2025/10</c:v>
                </c:pt>
                <c:pt idx="8">
                  <c:v>2025/11</c:v>
                </c:pt>
                <c:pt idx="9">
                  <c:v>2025/12</c:v>
                </c:pt>
                <c:pt idx="10">
                  <c:v>2026/01</c:v>
                </c:pt>
                <c:pt idx="11">
                  <c:v>2026/02</c:v>
                </c:pt>
              </c:strCache>
            </c:strRef>
          </c:cat>
          <c:val>
            <c:numRef>
              <c:f>Sheet1!$C$30:$C$41</c:f>
              <c:numCache>
                <c:formatCode>General</c:formatCode>
                <c:ptCount val="12"/>
                <c:pt idx="0">
                  <c:v>69627</c:v>
                </c:pt>
                <c:pt idx="1">
                  <c:v>71027</c:v>
                </c:pt>
                <c:pt idx="2">
                  <c:v>74416</c:v>
                </c:pt>
                <c:pt idx="3">
                  <c:v>70472</c:v>
                </c:pt>
                <c:pt idx="4">
                  <c:v>70429</c:v>
                </c:pt>
                <c:pt idx="5">
                  <c:v>74498</c:v>
                </c:pt>
                <c:pt idx="6">
                  <c:v>67252</c:v>
                </c:pt>
                <c:pt idx="7">
                  <c:v>75117</c:v>
                </c:pt>
                <c:pt idx="8">
                  <c:v>73134</c:v>
                </c:pt>
                <c:pt idx="9">
                  <c:v>79692</c:v>
                </c:pt>
                <c:pt idx="10">
                  <c:v>75746</c:v>
                </c:pt>
                <c:pt idx="11">
                  <c:v>70213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Sheet1!$A$30:$A$41</c:f>
              <c:strCache>
                <c:ptCount val="12"/>
                <c:pt idx="0">
                  <c:v>2025/03</c:v>
                </c:pt>
                <c:pt idx="1">
                  <c:v>2025/04</c:v>
                </c:pt>
                <c:pt idx="2">
                  <c:v>2025/05</c:v>
                </c:pt>
                <c:pt idx="3">
                  <c:v>2025/06</c:v>
                </c:pt>
                <c:pt idx="4">
                  <c:v>2025/07</c:v>
                </c:pt>
                <c:pt idx="5">
                  <c:v>2025/08</c:v>
                </c:pt>
                <c:pt idx="6">
                  <c:v>2025/09</c:v>
                </c:pt>
                <c:pt idx="7">
                  <c:v>2025/10</c:v>
                </c:pt>
                <c:pt idx="8">
                  <c:v>2025/11</c:v>
                </c:pt>
                <c:pt idx="9">
                  <c:v>2025/12</c:v>
                </c:pt>
                <c:pt idx="10">
                  <c:v>2026/01</c:v>
                </c:pt>
                <c:pt idx="11">
                  <c:v>2026/02</c:v>
                </c:pt>
              </c:strCache>
            </c:strRef>
          </c:cat>
          <c:val>
            <c:numRef>
              <c:f>Sheet1!$D$30:$D$41</c:f>
              <c:numCache>
                <c:formatCode>General</c:formatCode>
                <c:ptCount val="12"/>
                <c:pt idx="0">
                  <c:v>15806</c:v>
                </c:pt>
                <c:pt idx="1">
                  <c:v>14027</c:v>
                </c:pt>
                <c:pt idx="2">
                  <c:v>16387</c:v>
                </c:pt>
                <c:pt idx="3">
                  <c:v>10325</c:v>
                </c:pt>
                <c:pt idx="4">
                  <c:v>11718</c:v>
                </c:pt>
                <c:pt idx="5">
                  <c:v>12092</c:v>
                </c:pt>
                <c:pt idx="6">
                  <c:v>13241</c:v>
                </c:pt>
                <c:pt idx="7">
                  <c:v>12376</c:v>
                </c:pt>
                <c:pt idx="8">
                  <c:v>8071</c:v>
                </c:pt>
                <c:pt idx="9">
                  <c:v>9265</c:v>
                </c:pt>
                <c:pt idx="10">
                  <c:v>10368</c:v>
                </c:pt>
                <c:pt idx="11">
                  <c:v>10646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2025/03</c:v>
                </c:pt>
                <c:pt idx="1">
                  <c:v>2025/04</c:v>
                </c:pt>
                <c:pt idx="2">
                  <c:v>2025/05</c:v>
                </c:pt>
                <c:pt idx="3">
                  <c:v>2025/06</c:v>
                </c:pt>
                <c:pt idx="4">
                  <c:v>2025/07</c:v>
                </c:pt>
                <c:pt idx="5">
                  <c:v>2025/08</c:v>
                </c:pt>
                <c:pt idx="6">
                  <c:v>2025/09</c:v>
                </c:pt>
                <c:pt idx="7">
                  <c:v>2025/10</c:v>
                </c:pt>
                <c:pt idx="8">
                  <c:v>2025/11</c:v>
                </c:pt>
                <c:pt idx="9">
                  <c:v>2025/12</c:v>
                </c:pt>
                <c:pt idx="10">
                  <c:v>2026/01</c:v>
                </c:pt>
                <c:pt idx="11">
                  <c:v>2026/02</c:v>
                </c:pt>
              </c:strCache>
            </c:strRef>
          </c:cat>
          <c:val>
            <c:numRef>
              <c:f>Sheet1!$B$31:$B$42</c:f>
              <c:numCache>
                <c:formatCode>General</c:formatCode>
                <c:ptCount val="12"/>
                <c:pt idx="0">
                  <c:v>352929</c:v>
                </c:pt>
                <c:pt idx="1">
                  <c:v>339169</c:v>
                </c:pt>
                <c:pt idx="2">
                  <c:v>363968</c:v>
                </c:pt>
                <c:pt idx="3">
                  <c:v>379463</c:v>
                </c:pt>
                <c:pt idx="4">
                  <c:v>408650</c:v>
                </c:pt>
                <c:pt idx="5">
                  <c:v>433487</c:v>
                </c:pt>
                <c:pt idx="6">
                  <c:v>401968</c:v>
                </c:pt>
                <c:pt idx="7">
                  <c:v>370047</c:v>
                </c:pt>
                <c:pt idx="8">
                  <c:v>423657</c:v>
                </c:pt>
                <c:pt idx="9">
                  <c:v>388212</c:v>
                </c:pt>
                <c:pt idx="10">
                  <c:v>495741</c:v>
                </c:pt>
                <c:pt idx="11">
                  <c:v>386822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Sheet1!$A$29:$A$40</c:f>
              <c:strCache>
                <c:ptCount val="12"/>
                <c:pt idx="0">
                  <c:v>2025/03</c:v>
                </c:pt>
                <c:pt idx="1">
                  <c:v>2025/04</c:v>
                </c:pt>
                <c:pt idx="2">
                  <c:v>2025/05</c:v>
                </c:pt>
                <c:pt idx="3">
                  <c:v>2025/06</c:v>
                </c:pt>
                <c:pt idx="4">
                  <c:v>2025/07</c:v>
                </c:pt>
                <c:pt idx="5">
                  <c:v>2025/08</c:v>
                </c:pt>
                <c:pt idx="6">
                  <c:v>2025/09</c:v>
                </c:pt>
                <c:pt idx="7">
                  <c:v>2025/10</c:v>
                </c:pt>
                <c:pt idx="8">
                  <c:v>2025/11</c:v>
                </c:pt>
                <c:pt idx="9">
                  <c:v>2025/12</c:v>
                </c:pt>
                <c:pt idx="10">
                  <c:v>2026/01</c:v>
                </c:pt>
                <c:pt idx="11">
                  <c:v>2026/02</c:v>
                </c:pt>
              </c:strCache>
            </c:strRef>
          </c:cat>
          <c:val>
            <c:numRef>
              <c:f>Sheet1!$B$29:$B$40</c:f>
              <c:numCache>
                <c:formatCode>General</c:formatCode>
                <c:ptCount val="12"/>
                <c:pt idx="0">
                  <c:v>3651</c:v>
                </c:pt>
                <c:pt idx="1">
                  <c:v>3500</c:v>
                </c:pt>
                <c:pt idx="2">
                  <c:v>3740</c:v>
                </c:pt>
                <c:pt idx="3">
                  <c:v>3511</c:v>
                </c:pt>
                <c:pt idx="4">
                  <c:v>3679</c:v>
                </c:pt>
                <c:pt idx="5">
                  <c:v>3666</c:v>
                </c:pt>
                <c:pt idx="6">
                  <c:v>3539</c:v>
                </c:pt>
                <c:pt idx="7">
                  <c:v>3646</c:v>
                </c:pt>
                <c:pt idx="8">
                  <c:v>3631</c:v>
                </c:pt>
                <c:pt idx="9">
                  <c:v>3587</c:v>
                </c:pt>
                <c:pt idx="10">
                  <c:v>3487</c:v>
                </c:pt>
                <c:pt idx="11">
                  <c:v>3339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 - TDTMS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Vikram Gupta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Retail &amp; Metering Application Services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March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–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Retail Market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b="1" kern="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2000" b="1" kern="0" dirty="0">
                <a:solidFill>
                  <a:srgbClr val="000000"/>
                </a:solidFill>
              </a:rPr>
              <a:t>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2/8/2026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2/8/2026 NAESB Upgrade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Non-Retail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b="1" kern="0" dirty="0" err="1">
                <a:solidFill>
                  <a:srgbClr val="000000"/>
                </a:solidFill>
              </a:rPr>
              <a:t>ListServ</a:t>
            </a:r>
            <a:r>
              <a:rPr lang="en-US" sz="20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2/8/2026 Site Failover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061947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99.96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8452758"/>
              </p:ext>
            </p:extLst>
          </p:nvPr>
        </p:nvGraphicFramePr>
        <p:xfrm>
          <a:off x="0" y="3165593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807203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QueryDetail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81658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90760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70213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1125494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9084"/>
            <a:ext cx="8915400" cy="4319832"/>
          </a:xfrm>
        </p:spPr>
        <p:txBody>
          <a:bodyPr/>
          <a:lstStyle/>
          <a:p>
            <a:r>
              <a:rPr lang="en-US" sz="2400" dirty="0"/>
              <a:t>Posts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Recipients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8841949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83386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452B71-C2E9-4AD6-BBFE-4D797FA46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700954"/>
              </p:ext>
            </p:extLst>
          </p:nvPr>
        </p:nvGraphicFramePr>
        <p:xfrm>
          <a:off x="381000" y="1828800"/>
          <a:ext cx="29718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3733960442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167194838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r>
                        <a:rPr lang="en-US" dirty="0"/>
                        <a:t>Jan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435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r>
                        <a:rPr lang="en-US" dirty="0"/>
                        <a:t>3487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9224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B88115-C5E6-EA1A-2B6D-A21A48315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194200"/>
              </p:ext>
            </p:extLst>
          </p:nvPr>
        </p:nvGraphicFramePr>
        <p:xfrm>
          <a:off x="381000" y="4495800"/>
          <a:ext cx="29718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320252681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9736601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Jan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4105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495741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386822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171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332-92EC-9DB4-92B2-314784002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9A3D-91F8-8C9B-2F19-C5E5FE7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ListServ</a:t>
            </a:r>
            <a:r>
              <a:rPr lang="en-US" dirty="0"/>
              <a:t> Retail List Stats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D1FF3-8F0A-16E1-64B8-4FB3622B5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B2C939-94E6-9329-4C5C-0445D988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5182"/>
            <a:ext cx="8610600" cy="4899818"/>
          </a:xfrm>
        </p:spPr>
        <p:txBody>
          <a:bodyPr/>
          <a:lstStyle/>
          <a:p>
            <a:r>
              <a:rPr lang="en-US" sz="2400" dirty="0"/>
              <a:t>RMS List Highlights</a:t>
            </a:r>
          </a:p>
          <a:p>
            <a:pPr lvl="1"/>
            <a:r>
              <a:rPr lang="en-US" sz="2400" dirty="0"/>
              <a:t>53 Posts</a:t>
            </a:r>
          </a:p>
          <a:p>
            <a:pPr lvl="1"/>
            <a:r>
              <a:rPr lang="en-US" sz="2400" dirty="0"/>
              <a:t>6 New Subscriptions</a:t>
            </a:r>
          </a:p>
          <a:p>
            <a:pPr lvl="1"/>
            <a:r>
              <a:rPr lang="en-US" sz="2400" dirty="0"/>
              <a:t>4 Unsubscribes</a:t>
            </a:r>
          </a:p>
          <a:p>
            <a:r>
              <a:rPr lang="en-US" sz="2400" dirty="0"/>
              <a:t>TDTMS List Highlights</a:t>
            </a:r>
          </a:p>
          <a:p>
            <a:pPr lvl="1"/>
            <a:r>
              <a:rPr lang="en-US" sz="2400" dirty="0"/>
              <a:t>1 Posts</a:t>
            </a:r>
          </a:p>
          <a:p>
            <a:pPr lvl="1"/>
            <a:r>
              <a:rPr lang="en-US" sz="2400" dirty="0"/>
              <a:t>2 New Subscriptions</a:t>
            </a:r>
          </a:p>
          <a:p>
            <a:pPr lvl="1"/>
            <a:r>
              <a:rPr lang="en-US" sz="2400" dirty="0"/>
              <a:t>0 Unsubscribe</a:t>
            </a:r>
          </a:p>
          <a:p>
            <a:r>
              <a:rPr lang="en-US" sz="2400" dirty="0"/>
              <a:t>TXSETLP List Highlights</a:t>
            </a:r>
          </a:p>
          <a:p>
            <a:pPr lvl="1"/>
            <a:r>
              <a:rPr lang="en-US" sz="2400" dirty="0"/>
              <a:t>1 Posts</a:t>
            </a:r>
          </a:p>
          <a:p>
            <a:pPr lvl="1"/>
            <a:r>
              <a:rPr lang="en-US" sz="2400" dirty="0"/>
              <a:t>4 New Subscriptions</a:t>
            </a:r>
          </a:p>
          <a:p>
            <a:pPr lvl="1"/>
            <a:r>
              <a:rPr lang="en-US" sz="2400" dirty="0"/>
              <a:t>0 Unsubscribes</a:t>
            </a:r>
          </a:p>
        </p:txBody>
      </p:sp>
    </p:spTree>
    <p:extLst>
      <p:ext uri="{BB962C8B-B14F-4D97-AF65-F5344CB8AC3E}">
        <p14:creationId xmlns:p14="http://schemas.microsoft.com/office/powerpoint/2010/main" val="1705206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A5957-5016-4FA7-4F37-27695BC7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Moratorium Removals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121B41C-4F7B-81A0-51EC-1E87AB4DC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854089"/>
              </p:ext>
            </p:extLst>
          </p:nvPr>
        </p:nvGraphicFramePr>
        <p:xfrm>
          <a:off x="381001" y="1386682"/>
          <a:ext cx="7772399" cy="879958"/>
        </p:xfrm>
        <a:graphic>
          <a:graphicData uri="http://schemas.openxmlformats.org/drawingml/2006/table">
            <a:tbl>
              <a:tblPr/>
              <a:tblGrid>
                <a:gridCol w="1828799">
                  <a:extLst>
                    <a:ext uri="{9D8B030D-6E8A-4147-A177-3AD203B41FA5}">
                      <a16:colId xmlns:a16="http://schemas.microsoft.com/office/drawing/2014/main" val="4260989681"/>
                    </a:ext>
                  </a:extLst>
                </a:gridCol>
                <a:gridCol w="3998732">
                  <a:extLst>
                    <a:ext uri="{9D8B030D-6E8A-4147-A177-3AD203B41FA5}">
                      <a16:colId xmlns:a16="http://schemas.microsoft.com/office/drawing/2014/main" val="2366605627"/>
                    </a:ext>
                  </a:extLst>
                </a:gridCol>
                <a:gridCol w="1944868">
                  <a:extLst>
                    <a:ext uri="{9D8B030D-6E8A-4147-A177-3AD203B41FA5}">
                      <a16:colId xmlns:a16="http://schemas.microsoft.com/office/drawing/2014/main" val="164186763"/>
                    </a:ext>
                  </a:extLst>
                </a:gridCol>
              </a:tblGrid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DATE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EMAIL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ACTION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69486"/>
                  </a:ext>
                </a:extLst>
              </a:tr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2026-02-03 15:05:21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jgilari@GMAIL.COM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SIGNOFF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2277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1AB0C-1C04-626F-CE14-359BDF42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4540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57295</TotalTime>
  <Words>225</Words>
  <Application>Microsoft Office PowerPoint</Application>
  <PresentationFormat>On-screen Show (4:3)</PresentationFormat>
  <Paragraphs>121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– </vt:lpstr>
      <vt:lpstr>MarkeTrak Performance</vt:lpstr>
      <vt:lpstr>MarkeTrak Volumes</vt:lpstr>
      <vt:lpstr> ListServ Stats</vt:lpstr>
      <vt:lpstr>ListServ Retail List Stats</vt:lpstr>
      <vt:lpstr>Weather Moratorium Removals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Gupta, Vikram</cp:lastModifiedBy>
  <cp:revision>416</cp:revision>
  <cp:lastPrinted>2019-05-06T20:09:17Z</cp:lastPrinted>
  <dcterms:created xsi:type="dcterms:W3CDTF">2016-01-21T15:20:31Z</dcterms:created>
  <dcterms:modified xsi:type="dcterms:W3CDTF">2026-03-17T14:53:02Z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