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705" r:id="rId5"/>
    <p:sldMasterId id="2147483724" r:id="rId6"/>
  </p:sldMasterIdLst>
  <p:notesMasterIdLst>
    <p:notesMasterId r:id="rId12"/>
  </p:notesMasterIdLst>
  <p:handoutMasterIdLst>
    <p:handoutMasterId r:id="rId13"/>
  </p:handoutMasterIdLst>
  <p:sldIdLst>
    <p:sldId id="543" r:id="rId7"/>
    <p:sldId id="2743" r:id="rId8"/>
    <p:sldId id="2765" r:id="rId9"/>
    <p:sldId id="2767" r:id="rId10"/>
    <p:sldId id="2758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ADFC70-D61D-4656-8B06-8883CD9AA798}">
          <p14:sldIdLst>
            <p14:sldId id="543"/>
            <p14:sldId id="2743"/>
            <p14:sldId id="2765"/>
            <p14:sldId id="2767"/>
            <p14:sldId id="27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4CEF7A-2E4C-9E46-94A3-5D31EB18D995}" name="Webster, Trudi" initials="WT" userId="S::trudi.webster@ercot.com::8d3e025b-0265-4fbd-b136-a7bc92c16fd8" providerId="AD"/>
  <p188:author id="{FAF841F7-8C07-BB5D-903B-88FBBF7ABABF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789DB4"/>
    <a:srgbClr val="720000"/>
    <a:srgbClr val="D98452"/>
    <a:srgbClr val="BC4D4D"/>
    <a:srgbClr val="9E170D"/>
    <a:srgbClr val="003865"/>
    <a:srgbClr val="8DC3E5"/>
    <a:srgbClr val="0063B4"/>
    <a:srgbClr val="F5CB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 varScale="1">
        <p:scale>
          <a:sx n="54" d="100"/>
          <a:sy n="54" d="100"/>
        </p:scale>
        <p:origin x="7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2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96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9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59413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29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430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11283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043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1982081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3912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05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377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552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262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21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62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84D1CB6-92C2-F892-BEE2-D7DE748ACA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55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2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09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3E071B-3191-735B-1E53-53195D771F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2790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F5775D9C-A163-0AE2-B1A6-0B1992510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7EF50F-9FD6-D876-630B-1BB9772ED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00623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219200" y="0"/>
            <a:ext cx="10160003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CA9812F-1971-A6EB-3683-540A75704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9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53FC956-A879-5B22-35BA-D236C87FB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410FC-F79C-D1EE-BC59-B3D7D4980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28222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96012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A8D8C4E-4BE2-888F-3F85-54FC3D912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3ABB5D-9742-CBF2-15A7-11E66774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6096000" cy="61722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180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and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42DC6D-47B2-4BEB-A8AA-8A0002CC1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922C3B1-E57B-52E5-9F21-33863CDB2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925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426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3182A6B-DC34-4468-C956-97A4DC543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7AFAAF5-F226-6389-E586-DC04636007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133600" y="3429000"/>
            <a:ext cx="9347200" cy="2819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99807EB-47DD-8DF6-305A-C4E5A3D8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0"/>
            <a:ext cx="10261600" cy="3429000"/>
          </a:xfrm>
          <a:prstGeom prst="rect">
            <a:avLst/>
          </a:prstGeom>
        </p:spPr>
        <p:txBody>
          <a:bodyPr lIns="914400" tIns="91440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48325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4A3320-2AAB-0F80-784F-76D0C98A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17BDA0E-C1F9-FF52-4A21-937465BDD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449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4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CF171C-297F-4950-0C7E-D8D375822F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B5CE23-0801-2645-C33A-9F9E19FF4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A263E8-3DE1-FE29-FE2A-6585C0D4DCC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A24D0FB-E176-3A85-94A0-3D5271A7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46612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99664-72AA-34F1-784C-6E6582F03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06EE49-B184-8DE1-DEB3-C9D706F27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00" y="990600"/>
            <a:ext cx="44704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0830282-F265-20EB-31BA-835917B411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807200" y="990601"/>
            <a:ext cx="4673600" cy="541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52C17FD-3EC6-0937-A579-73189B204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9254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2184400" y="1127931"/>
            <a:ext cx="9618453" cy="2056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 marL="914400" indent="0">
              <a:buNone/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2184400" y="3962401"/>
            <a:ext cx="9618453" cy="2056973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6FB956A1-A25D-DD57-0C23-A5E2DB94E5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F52A6F6-BF09-CAD7-9F06-9654C6694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472282"/>
            <a:ext cx="9753600" cy="518318"/>
          </a:xfrm>
          <a:prstGeom prst="rect">
            <a:avLst/>
          </a:prstGeom>
        </p:spPr>
        <p:txBody>
          <a:bodyPr lIns="274320"/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911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1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4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182880" rIns="274320" bIns="18288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2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8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21" Type="http://schemas.openxmlformats.org/officeDocument/2006/relationships/slideLayout" Target="../slideLayouts/slideLayout22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1.xml"/><Relationship Id="rId19" Type="http://schemas.openxmlformats.org/officeDocument/2006/relationships/slideLayout" Target="../slideLayouts/slideLayout20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37C3E-B8C6-3479-C42C-1589CDA47C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66" y="2837923"/>
            <a:ext cx="3558291" cy="14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5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27BBE96-0B6E-DC6F-634C-1066027ADE9F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316238" y="6296044"/>
            <a:ext cx="1248477" cy="5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11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1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  <p:sldLayoutId id="2147483723" r:id="rId20"/>
    <p:sldLayoutId id="2147483738" r:id="rId2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H="1">
            <a:off x="1219204" y="6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88" y="5257800"/>
            <a:ext cx="1575824" cy="45720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/>
        </p:nvCxnSpPr>
        <p:spPr>
          <a:xfrm flipH="1">
            <a:off x="1219201" y="6019800"/>
            <a:ext cx="4" cy="4572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E627B9B1-E043-8DC1-3EC7-0618B8D4608F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60C3A2F-8F20-B658-C764-43B7B4E03C14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B88D08-DDEE-00ED-73FF-063414CEEA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AB031E7-226A-613D-9699-D5B9B138274C}"/>
              </a:ext>
            </a:extLst>
          </p:cNvPr>
          <p:cNvCxnSpPr>
            <a:cxnSpLocks/>
          </p:cNvCxnSpPr>
          <p:nvPr/>
        </p:nvCxnSpPr>
        <p:spPr>
          <a:xfrm>
            <a:off x="1219203" y="6477005"/>
            <a:ext cx="10850877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4A18A6C-1485-2DE6-42D7-00D0F66FEAE0}"/>
              </a:ext>
            </a:extLst>
          </p:cNvPr>
          <p:cNvSpPr txBox="1"/>
          <p:nvPr/>
        </p:nvSpPr>
        <p:spPr>
          <a:xfrm>
            <a:off x="1117601" y="6553201"/>
            <a:ext cx="12478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2461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91219F-9478-F2FF-1656-D11DB6797B34}"/>
              </a:ext>
            </a:extLst>
          </p:cNvPr>
          <p:cNvSpPr txBox="1"/>
          <p:nvPr/>
        </p:nvSpPr>
        <p:spPr>
          <a:xfrm>
            <a:off x="5333999" y="2105561"/>
            <a:ext cx="6389571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dirty="0"/>
              <a:t>TSAT Implementation Updates</a:t>
            </a:r>
          </a:p>
          <a:p>
            <a:r>
              <a:rPr lang="en-US" sz="2400" b="1" dirty="0"/>
              <a:t>For CMWG 3/16/2026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b="1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Douglas Bernhoft</a:t>
            </a:r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,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Supervisor, Operations Engineering and Application Support</a:t>
            </a:r>
          </a:p>
          <a:p>
            <a:endParaRPr lang="en-US" dirty="0">
              <a:solidFill>
                <a:schemeClr val="tx2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103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D1788-0D2C-0E08-AB56-CBDD7C8B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8FB54-5758-ED2A-97E2-9CE04A7A3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GTC Limit Source in Real Time</a:t>
            </a:r>
          </a:p>
          <a:p>
            <a:r>
              <a:rPr lang="en-US" dirty="0"/>
              <a:t>Plans in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574D4-6030-AF6F-8498-DDC5F8A99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9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69AC0-6607-F0E4-D9BA-ECC5ED320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897E8-F8D9-D4FF-1370-EEE0A8946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GTC Limit Source in Real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7BCF3-250A-C70B-3953-CD480D5BA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82B343-B891-D6A1-6C2B-15984578AD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576390"/>
              </p:ext>
            </p:extLst>
          </p:nvPr>
        </p:nvGraphicFramePr>
        <p:xfrm>
          <a:off x="508000" y="883686"/>
          <a:ext cx="11277601" cy="2490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7563">
                  <a:extLst>
                    <a:ext uri="{9D8B030D-6E8A-4147-A177-3AD203B41FA5}">
                      <a16:colId xmlns:a16="http://schemas.microsoft.com/office/drawing/2014/main" val="3451467233"/>
                    </a:ext>
                  </a:extLst>
                </a:gridCol>
                <a:gridCol w="2028682">
                  <a:extLst>
                    <a:ext uri="{9D8B030D-6E8A-4147-A177-3AD203B41FA5}">
                      <a16:colId xmlns:a16="http://schemas.microsoft.com/office/drawing/2014/main" val="1613312380"/>
                    </a:ext>
                  </a:extLst>
                </a:gridCol>
                <a:gridCol w="2223655">
                  <a:extLst>
                    <a:ext uri="{9D8B030D-6E8A-4147-A177-3AD203B41FA5}">
                      <a16:colId xmlns:a16="http://schemas.microsoft.com/office/drawing/2014/main" val="3465435157"/>
                    </a:ext>
                  </a:extLst>
                </a:gridCol>
                <a:gridCol w="2618509">
                  <a:extLst>
                    <a:ext uri="{9D8B030D-6E8A-4147-A177-3AD203B41FA5}">
                      <a16:colId xmlns:a16="http://schemas.microsoft.com/office/drawing/2014/main" val="3782027900"/>
                    </a:ext>
                  </a:extLst>
                </a:gridCol>
                <a:gridCol w="3109192">
                  <a:extLst>
                    <a:ext uri="{9D8B030D-6E8A-4147-A177-3AD203B41FA5}">
                      <a16:colId xmlns:a16="http://schemas.microsoft.com/office/drawing/2014/main" val="1478776809"/>
                    </a:ext>
                  </a:extLst>
                </a:gridCol>
              </a:tblGrid>
              <a:tr h="3670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Scenario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Has Real Time VSAT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Has Real Time TSAT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Has Offline Study Limit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Real Time Limit Source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801145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limiting of Real Time VSAT and Real Time TSAT used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3399978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limiting of Real Time VSAT and Offline Study Limit used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501416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 Time TSAT limit used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1542599"/>
                  </a:ext>
                </a:extLst>
              </a:tr>
              <a:tr h="3670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Offline Study Limit used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1381826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53CEB2-1ED5-8247-93C2-AD9183000196}"/>
              </a:ext>
            </a:extLst>
          </p:cNvPr>
          <p:cNvSpPr>
            <a:spLocks noGrp="1"/>
          </p:cNvSpPr>
          <p:nvPr/>
        </p:nvSpPr>
        <p:spPr>
          <a:xfrm>
            <a:off x="388594" y="3891203"/>
            <a:ext cx="11379200" cy="2462466"/>
          </a:xfrm>
          <a:prstGeom prst="rect">
            <a:avLst/>
          </a:prstGeom>
        </p:spPr>
        <p:txBody>
          <a:bodyPr lIns="274320" tIns="182880" rIns="274320" bIns="18288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rgbClr val="5B677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TSAT as the primary source of generating limits went into effect on 1/7/2026. </a:t>
            </a:r>
          </a:p>
        </p:txBody>
      </p:sp>
    </p:spTree>
    <p:extLst>
      <p:ext uri="{BB962C8B-B14F-4D97-AF65-F5344CB8AC3E}">
        <p14:creationId xmlns:p14="http://schemas.microsoft.com/office/powerpoint/2010/main" val="79792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FD4AE-71A4-3268-93D2-DA73BB845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in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7D087-2C44-35A0-9AE8-24B010C12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Completed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Improve modeling and computation capabilities</a:t>
            </a:r>
          </a:p>
          <a:p>
            <a:pPr lvl="2"/>
            <a:r>
              <a:rPr lang="en-US" sz="1800" dirty="0">
                <a:solidFill>
                  <a:schemeClr val="tx1"/>
                </a:solidFill>
              </a:rPr>
              <a:t>New high performance computer acquired to allow for multiple test scenarios to always be running in parallel.</a:t>
            </a:r>
          </a:p>
          <a:p>
            <a:pPr lvl="3"/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/>
              <a:t>Plans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Continue testing the WESTEX, MCCAMY, ZAPSTR, TRDWEL, and BANDER TSAT scenarios.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After scenarios fully complete testing and are ready, move scenarios into production.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r>
              <a:rPr lang="en-US" sz="1800" dirty="0"/>
              <a:t>WESTEX Update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Continuing to have issues with User Defined Models (UDMs) causing long calculation times. </a:t>
            </a:r>
          </a:p>
          <a:p>
            <a:pPr lvl="2"/>
            <a:r>
              <a:rPr lang="en-US" sz="1800" dirty="0">
                <a:solidFill>
                  <a:schemeClr val="tx1"/>
                </a:solidFill>
              </a:rPr>
              <a:t>Having conversations with vendor and UDM creators to find solutions.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Using the new testing computer to run multiple WESTEX scenarios.</a:t>
            </a:r>
          </a:p>
          <a:p>
            <a:pPr lvl="1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9F58D-2541-7F7D-E7C7-A13729A63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8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D56FED-44CB-8680-15D8-B908652AFBE1}"/>
              </a:ext>
            </a:extLst>
          </p:cNvPr>
          <p:cNvSpPr txBox="1"/>
          <p:nvPr/>
        </p:nvSpPr>
        <p:spPr>
          <a:xfrm>
            <a:off x="5778500" y="2644170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71158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0f6bd377a20fd807022af7c242a5f6d1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3cd54cdcc8ce6596be0db7cc58664dce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www.w3.org/XML/1998/namespace"/>
    <ds:schemaRef ds:uri="3c917f14-8d40-4289-92aa-fd10f73581c9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03371E9-E5FE-4CE0-995D-2FAC14F9867D}">
  <ds:schemaRefs>
    <ds:schemaRef ds:uri="3c917f14-8d40-4289-92aa-fd10f7358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5942</TotalTime>
  <Words>213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Roboto</vt:lpstr>
      <vt:lpstr>1_Custom Design</vt:lpstr>
      <vt:lpstr>Horizontal Theme</vt:lpstr>
      <vt:lpstr>Vertical Theme</vt:lpstr>
      <vt:lpstr>PowerPoint Presentation</vt:lpstr>
      <vt:lpstr>Agenda</vt:lpstr>
      <vt:lpstr>GTC Limit Source in Real Time</vt:lpstr>
      <vt:lpstr>Plans in 2026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Lightener, Debbie</cp:lastModifiedBy>
  <cp:revision>156</cp:revision>
  <cp:lastPrinted>2017-10-10T21:31:05Z</cp:lastPrinted>
  <dcterms:created xsi:type="dcterms:W3CDTF">2016-01-21T15:20:31Z</dcterms:created>
  <dcterms:modified xsi:type="dcterms:W3CDTF">2026-03-16T12:59:26Z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2010146c-0011-47e0-87c0-aaebb2024fc3</vt:lpwstr>
  </property>
  <property fmtid="{D5CDD505-2E9C-101B-9397-08002B2CF9AE}" pid="8" name="MSIP_Label_7084cbda-52b8-46fb-a7b7-cb5bd465ed85_ContentBits">
    <vt:lpwstr>0</vt:lpwstr>
  </property>
  <property fmtid="{D5CDD505-2E9C-101B-9397-08002B2CF9AE}" pid="9" name="Order">
    <vt:r8>2600</vt:r8>
  </property>
  <property fmtid="{D5CDD505-2E9C-101B-9397-08002B2CF9AE}" pid="10" name="xd_Signature">
    <vt:bool>false</vt:bool>
  </property>
  <property fmtid="{D5CDD505-2E9C-101B-9397-08002B2CF9AE}" pid="11" name="xd_ProgID">
    <vt:lpwstr/>
  </property>
  <property fmtid="{D5CDD505-2E9C-101B-9397-08002B2CF9AE}" pid="12" name="Audience">
    <vt:lpwstr>Public</vt:lpwstr>
  </property>
  <property fmtid="{D5CDD505-2E9C-101B-9397-08002B2CF9AE}" pid="13" name="ComplianceAssetId">
    <vt:lpwstr/>
  </property>
  <property fmtid="{D5CDD505-2E9C-101B-9397-08002B2CF9AE}" pid="14" name="TemplateUrl">
    <vt:lpwstr/>
  </property>
  <property fmtid="{D5CDD505-2E9C-101B-9397-08002B2CF9AE}" pid="15" name="Dimensions">
    <vt:lpwstr>Default Width</vt:lpwstr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MSIP_Label_7084cbda-52b8-46fb-a7b7-cb5bd465ed85_Tag">
    <vt:lpwstr>10, 3, 0, 2</vt:lpwstr>
  </property>
  <property fmtid="{D5CDD505-2E9C-101B-9397-08002B2CF9AE}" pid="19" name="MSIP_Label_7084cbda-52b8-46fb-a7b7-cb5bd465ed85_SetDate">
    <vt:lpwstr>2025-02-26T17:11:51Z</vt:lpwstr>
  </property>
</Properties>
</file>