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6">
  <p:sldMasterIdLst>
    <p:sldMasterId id="2147483653" r:id="rId1"/>
    <p:sldMasterId id="2147483648" r:id="rId2"/>
    <p:sldMasterId id="2147483651" r:id="rId3"/>
  </p:sldMasterIdLst>
  <p:notesMasterIdLst>
    <p:notesMasterId r:id="rId15"/>
  </p:notesMasterIdLst>
  <p:handoutMasterIdLst>
    <p:handoutMasterId r:id="rId16"/>
  </p:handoutMasterIdLst>
  <p:sldIdLst>
    <p:sldId id="260" r:id="rId4"/>
    <p:sldId id="267" r:id="rId5"/>
    <p:sldId id="299" r:id="rId6"/>
    <p:sldId id="292" r:id="rId7"/>
    <p:sldId id="305" r:id="rId8"/>
    <p:sldId id="300" r:id="rId9"/>
    <p:sldId id="301" r:id="rId10"/>
    <p:sldId id="302" r:id="rId11"/>
    <p:sldId id="303" r:id="rId12"/>
    <p:sldId id="304" r:id="rId13"/>
    <p:sldId id="306" r:id="rId14"/>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howGuides="1">
      <p:cViewPr varScale="1">
        <p:scale>
          <a:sx n="54" d="100"/>
          <a:sy n="54" d="100"/>
        </p:scale>
        <p:origin x="1326" y="6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67374" cy="470072"/>
          </a:xfrm>
          <a:prstGeom prst="rect">
            <a:avLst/>
          </a:prstGeom>
        </p:spPr>
        <p:txBody>
          <a:bodyPr vert="horz" lIns="92181" tIns="46090" rIns="92181" bIns="46090" rtlCol="0"/>
          <a:lstStyle>
            <a:lvl1pPr algn="l">
              <a:defRPr sz="1200"/>
            </a:lvl1pPr>
          </a:lstStyle>
          <a:p>
            <a:endParaRPr lang="en-US"/>
          </a:p>
        </p:txBody>
      </p:sp>
      <p:sp>
        <p:nvSpPr>
          <p:cNvPr id="3" name="Date Placeholder 2"/>
          <p:cNvSpPr>
            <a:spLocks noGrp="1"/>
          </p:cNvSpPr>
          <p:nvPr>
            <p:ph type="dt" sz="quarter" idx="1"/>
          </p:nvPr>
        </p:nvSpPr>
        <p:spPr>
          <a:xfrm>
            <a:off x="4008100" y="1"/>
            <a:ext cx="3067374" cy="470072"/>
          </a:xfrm>
          <a:prstGeom prst="rect">
            <a:avLst/>
          </a:prstGeom>
        </p:spPr>
        <p:txBody>
          <a:bodyPr vert="horz" lIns="92181" tIns="46090" rIns="92181" bIns="46090" rtlCol="0"/>
          <a:lstStyle>
            <a:lvl1pPr algn="r">
              <a:defRPr sz="1200"/>
            </a:lvl1pPr>
          </a:lstStyle>
          <a:p>
            <a:fld id="{F750BF31-E9A8-4E88-81E7-44C5092290FC}" type="datetimeFigureOut">
              <a:rPr lang="en-US" smtClean="0"/>
              <a:t>3/13/2026</a:t>
            </a:fld>
            <a:endParaRPr lang="en-US"/>
          </a:p>
        </p:txBody>
      </p:sp>
      <p:sp>
        <p:nvSpPr>
          <p:cNvPr id="4" name="Footer Placeholder 3"/>
          <p:cNvSpPr>
            <a:spLocks noGrp="1"/>
          </p:cNvSpPr>
          <p:nvPr>
            <p:ph type="ftr" sz="quarter" idx="2"/>
          </p:nvPr>
        </p:nvSpPr>
        <p:spPr>
          <a:xfrm>
            <a:off x="0" y="8893003"/>
            <a:ext cx="3067374" cy="470072"/>
          </a:xfrm>
          <a:prstGeom prst="rect">
            <a:avLst/>
          </a:prstGeom>
        </p:spPr>
        <p:txBody>
          <a:bodyPr vert="horz" lIns="92181" tIns="46090" rIns="92181" bIns="46090" rtlCol="0" anchor="b"/>
          <a:lstStyle>
            <a:lvl1pPr algn="l">
              <a:defRPr sz="1200"/>
            </a:lvl1pPr>
          </a:lstStyle>
          <a:p>
            <a:endParaRPr lang="en-US"/>
          </a:p>
        </p:txBody>
      </p:sp>
      <p:sp>
        <p:nvSpPr>
          <p:cNvPr id="5" name="Slide Number Placeholder 4"/>
          <p:cNvSpPr>
            <a:spLocks noGrp="1"/>
          </p:cNvSpPr>
          <p:nvPr>
            <p:ph type="sldNum" sz="quarter" idx="3"/>
          </p:nvPr>
        </p:nvSpPr>
        <p:spPr>
          <a:xfrm>
            <a:off x="4008100" y="8893003"/>
            <a:ext cx="3067374" cy="470072"/>
          </a:xfrm>
          <a:prstGeom prst="rect">
            <a:avLst/>
          </a:prstGeom>
        </p:spPr>
        <p:txBody>
          <a:bodyPr vert="horz" lIns="92181" tIns="46090" rIns="92181" bIns="4609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2" tIns="46966" rIns="93932" bIns="46966"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2" tIns="46966" rIns="93932" bIns="46966" rtlCol="0"/>
          <a:lstStyle>
            <a:lvl1pPr algn="r">
              <a:defRPr sz="1200"/>
            </a:lvl1pPr>
          </a:lstStyle>
          <a:p>
            <a:fld id="{67EFB637-CCC9-4803-8851-F6915048CBB4}" type="datetimeFigureOut">
              <a:rPr lang="en-US" smtClean="0"/>
              <a:t>3/13/2026</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2" tIns="46966" rIns="93932" bIns="46966"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2" tIns="46966" rIns="93932" bIns="469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8154"/>
          </a:xfrm>
          <a:prstGeom prst="rect">
            <a:avLst/>
          </a:prstGeom>
        </p:spPr>
        <p:txBody>
          <a:bodyPr vert="horz" lIns="93932" tIns="46966" rIns="93932" bIns="4696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32" tIns="46966" rIns="93932" bIns="46966"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822138"/>
            <a:ext cx="5029200" cy="1569660"/>
          </a:xfrm>
          <a:prstGeom prst="rect">
            <a:avLst/>
          </a:prstGeom>
          <a:noFill/>
        </p:spPr>
        <p:txBody>
          <a:bodyPr wrap="square" rtlCol="0">
            <a:spAutoFit/>
          </a:bodyPr>
          <a:lstStyle/>
          <a:p>
            <a:r>
              <a:rPr lang="en-US" sz="2400" b="1" dirty="0"/>
              <a:t>CRR Updates at CMWG</a:t>
            </a:r>
          </a:p>
          <a:p>
            <a:endParaRPr lang="en-US" dirty="0"/>
          </a:p>
          <a:p>
            <a:r>
              <a:rPr lang="en-US" i="1" dirty="0"/>
              <a:t>Samantha Findley</a:t>
            </a:r>
          </a:p>
          <a:p>
            <a:endParaRPr lang="en-US" dirty="0"/>
          </a:p>
          <a:p>
            <a:r>
              <a:rPr lang="en-US" dirty="0"/>
              <a:t>March 16, 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2F654-435E-C06D-40C2-81723789658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32E151B-0655-59D4-E2A5-CB99634F4C2A}"/>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11" name="Title 1">
            <a:extLst>
              <a:ext uri="{FF2B5EF4-FFF2-40B4-BE49-F238E27FC236}">
                <a16:creationId xmlns:a16="http://schemas.microsoft.com/office/drawing/2014/main" id="{BEB52230-7E35-5384-20EE-8B550AE16565}"/>
              </a:ext>
            </a:extLst>
          </p:cNvPr>
          <p:cNvSpPr>
            <a:spLocks noGrp="1"/>
          </p:cNvSpPr>
          <p:nvPr>
            <p:ph type="title"/>
          </p:nvPr>
        </p:nvSpPr>
        <p:spPr>
          <a:xfrm>
            <a:off x="381000" y="243682"/>
            <a:ext cx="8458200" cy="1143000"/>
          </a:xfrm>
        </p:spPr>
        <p:txBody>
          <a:bodyPr/>
          <a:lstStyle/>
          <a:p>
            <a:r>
              <a:rPr lang="en-US" sz="2000" dirty="0"/>
              <a:t>DRAFT NPRRxxxx Restructure Long-Term Auction Sequence Auctions to Six Monthly Optimizations</a:t>
            </a:r>
          </a:p>
        </p:txBody>
      </p:sp>
      <p:graphicFrame>
        <p:nvGraphicFramePr>
          <p:cNvPr id="2" name="Table 1">
            <a:extLst>
              <a:ext uri="{FF2B5EF4-FFF2-40B4-BE49-F238E27FC236}">
                <a16:creationId xmlns:a16="http://schemas.microsoft.com/office/drawing/2014/main" id="{0BFB4301-9C44-04D0-6AC4-2CD6246A9664}"/>
              </a:ext>
            </a:extLst>
          </p:cNvPr>
          <p:cNvGraphicFramePr>
            <a:graphicFrameLocks noGrp="1"/>
          </p:cNvGraphicFramePr>
          <p:nvPr>
            <p:extLst>
              <p:ext uri="{D42A27DB-BD31-4B8C-83A1-F6EECF244321}">
                <p14:modId xmlns:p14="http://schemas.microsoft.com/office/powerpoint/2010/main" val="1807053049"/>
              </p:ext>
            </p:extLst>
          </p:nvPr>
        </p:nvGraphicFramePr>
        <p:xfrm>
          <a:off x="533400" y="1524000"/>
          <a:ext cx="8077200" cy="830897"/>
        </p:xfrm>
        <a:graphic>
          <a:graphicData uri="http://schemas.openxmlformats.org/drawingml/2006/table">
            <a:tbl>
              <a:tblPr firstRow="1" firstCol="1" bandRow="1">
                <a:tableStyleId>{5C22544A-7EE6-4342-B048-85BDC9FD1C3A}</a:tableStyleId>
              </a:tblPr>
              <a:tblGrid>
                <a:gridCol w="8077200">
                  <a:extLst>
                    <a:ext uri="{9D8B030D-6E8A-4147-A177-3AD203B41FA5}">
                      <a16:colId xmlns:a16="http://schemas.microsoft.com/office/drawing/2014/main" val="3643009617"/>
                    </a:ext>
                  </a:extLst>
                </a:gridCol>
              </a:tblGrid>
              <a:tr h="830897">
                <a:tc>
                  <a:txBody>
                    <a:bodyPr/>
                    <a:lstStyle/>
                    <a:p>
                      <a:pPr marL="0" marR="0" indent="0">
                        <a:spcBef>
                          <a:spcPts val="600"/>
                        </a:spcBef>
                        <a:spcAft>
                          <a:spcPts val="1200"/>
                        </a:spcAft>
                        <a:buNone/>
                      </a:pPr>
                      <a:r>
                        <a:rPr lang="en-US" sz="1400" i="1" dirty="0">
                          <a:solidFill>
                            <a:schemeClr val="tx1"/>
                          </a:solidFill>
                          <a:effectLst/>
                          <a:latin typeface="Times New Roman" panose="02020603050405020304" pitchFamily="18" charset="0"/>
                          <a:cs typeface="Times New Roman" panose="02020603050405020304" pitchFamily="18" charset="0"/>
                        </a:rPr>
                        <a:t>[NPRR1289:  Replace paragraph (e) above with the following upon system implementation:]</a:t>
                      </a:r>
                    </a:p>
                    <a:p>
                      <a:pPr marL="914400" marR="0" indent="-457200">
                        <a:spcAft>
                          <a:spcPts val="1200"/>
                        </a:spcAft>
                        <a:buNone/>
                      </a:pPr>
                      <a:r>
                        <a:rPr lang="en-US" sz="1400" b="0" dirty="0">
                          <a:solidFill>
                            <a:schemeClr val="tx1"/>
                          </a:solidFill>
                          <a:effectLst/>
                          <a:latin typeface="Times New Roman" panose="02020603050405020304" pitchFamily="18" charset="0"/>
                          <a:cs typeface="Times New Roman" panose="02020603050405020304" pitchFamily="18" charset="0"/>
                        </a:rPr>
                        <a:t>(e)	The quantity of CRRs in MW with a minimum of 0.1 MW, which must be the same for each hour within the block, for which the Minimum Reservation Price is effective; and</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108382352"/>
                  </a:ext>
                </a:extLst>
              </a:tr>
            </a:tbl>
          </a:graphicData>
        </a:graphic>
      </p:graphicFrame>
      <p:sp>
        <p:nvSpPr>
          <p:cNvPr id="6" name="TextBox 5">
            <a:extLst>
              <a:ext uri="{FF2B5EF4-FFF2-40B4-BE49-F238E27FC236}">
                <a16:creationId xmlns:a16="http://schemas.microsoft.com/office/drawing/2014/main" id="{1E5989DE-C68A-BA1A-D894-43415784A159}"/>
              </a:ext>
            </a:extLst>
          </p:cNvPr>
          <p:cNvSpPr txBox="1"/>
          <p:nvPr/>
        </p:nvSpPr>
        <p:spPr>
          <a:xfrm>
            <a:off x="533400" y="990600"/>
            <a:ext cx="7848600" cy="523220"/>
          </a:xfrm>
          <a:prstGeom prst="rect">
            <a:avLst/>
          </a:prstGeom>
          <a:noFill/>
        </p:spPr>
        <p:txBody>
          <a:bodyPr wrap="square">
            <a:spAutoFit/>
          </a:bodyPr>
          <a:lstStyle/>
          <a:p>
            <a:pPr marL="914400" marR="0" indent="-457200">
              <a:spcBef>
                <a:spcPts val="1200"/>
              </a:spcBef>
              <a:spcAft>
                <a:spcPts val="1200"/>
              </a:spcAft>
              <a:buNone/>
            </a:pPr>
            <a:r>
              <a:rPr lang="en-US" sz="1400" dirty="0">
                <a:effectLst/>
                <a:latin typeface="Times New Roman" panose="02020603050405020304" pitchFamily="18" charset="0"/>
                <a:ea typeface="Times New Roman" panose="02020603050405020304" pitchFamily="18" charset="0"/>
              </a:rPr>
              <a:t>(e)	The quantity of CRRs in MW, which must be the same for each hour within the block, for which the Not-to-Exceed Price is effective; and</a:t>
            </a:r>
          </a:p>
        </p:txBody>
      </p:sp>
      <p:sp>
        <p:nvSpPr>
          <p:cNvPr id="9" name="TextBox 8">
            <a:extLst>
              <a:ext uri="{FF2B5EF4-FFF2-40B4-BE49-F238E27FC236}">
                <a16:creationId xmlns:a16="http://schemas.microsoft.com/office/drawing/2014/main" id="{0BC28EB0-1C75-7058-8F09-6BA08EB43562}"/>
              </a:ext>
            </a:extLst>
          </p:cNvPr>
          <p:cNvSpPr txBox="1"/>
          <p:nvPr/>
        </p:nvSpPr>
        <p:spPr>
          <a:xfrm>
            <a:off x="228600" y="2509659"/>
            <a:ext cx="8686800" cy="3662541"/>
          </a:xfrm>
          <a:prstGeom prst="rect">
            <a:avLst/>
          </a:prstGeom>
          <a:noFill/>
        </p:spPr>
        <p:txBody>
          <a:bodyPr wrap="square">
            <a:spAutoFit/>
          </a:bodyPr>
          <a:lstStyle/>
          <a:p>
            <a:pPr marL="914400" marR="0" indent="-457200">
              <a:spcBef>
                <a:spcPts val="1200"/>
              </a:spcBef>
              <a:spcAft>
                <a:spcPts val="1200"/>
              </a:spcAft>
              <a:buNone/>
            </a:pPr>
            <a:r>
              <a:rPr lang="en-US" sz="1400" dirty="0">
                <a:effectLst/>
                <a:latin typeface="Times New Roman" panose="02020603050405020304" pitchFamily="18" charset="0"/>
                <a:ea typeface="Times New Roman" panose="02020603050405020304" pitchFamily="18" charset="0"/>
              </a:rPr>
              <a:t>(f)	A dollars per CRR (i.e. dollars per MW per hour) for the Not-to-Exceed Price.</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(2)	The Participating CRR Account Holder may submit a self-imposed credit limit for the CRR Monthly Auction or for each </a:t>
            </a:r>
            <a:r>
              <a:rPr lang="en-US" sz="1400" strike="sngStrike" dirty="0">
                <a:solidFill>
                  <a:srgbClr val="FF0000"/>
                </a:solidFill>
                <a:effectLst/>
                <a:latin typeface="Times New Roman" panose="02020603050405020304" pitchFamily="18" charset="0"/>
                <a:ea typeface="Times New Roman" panose="02020603050405020304" pitchFamily="18" charset="0"/>
              </a:rPr>
              <a:t>time-of-use</a:t>
            </a:r>
            <a:r>
              <a:rPr lang="en-US" sz="1400" dirty="0">
                <a:solidFill>
                  <a:srgbClr val="FF0000"/>
                </a:solidFill>
                <a:effectLst/>
                <a:latin typeface="Times New Roman" panose="02020603050405020304" pitchFamily="18" charset="0"/>
                <a:ea typeface="Times New Roman" panose="02020603050405020304" pitchFamily="18" charset="0"/>
              </a:rPr>
              <a:t> month </a:t>
            </a:r>
            <a:r>
              <a:rPr lang="en-US" sz="1400" dirty="0">
                <a:effectLst/>
                <a:latin typeface="Times New Roman" panose="02020603050405020304" pitchFamily="18" charset="0"/>
                <a:ea typeface="Times New Roman" panose="02020603050405020304" pitchFamily="18" charset="0"/>
              </a:rPr>
              <a:t>in a CRR Auction that is part of a CRR Long-Term Auction Sequence, if desired. </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(3)	A bid to buy a PTP Option cannot specify a non-positive Not-to-Exceed Price less than the Minimum PTP Option Bid Price.  </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(4)	A bid to buy a PTP Obligation can specify a negative Not-to-Exceed Price.</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(5)	A CRR bid for a specified MW quantity of CRRs constitutes a bid to buy a quantity of CRRs equal to or less than the specified quantity.  A CRR bid may not specify a minimum quantity of MW that the Participating CRR Account Holder wishes to buy.</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(6)	A CRR bid may not contain a source Settlement Point and a sink Settlement Point that are Electrically Similar Settlement Points, nor may CRR bids be submitted by any combination of Participating CRR Account Holders within the same Counter-Party to create the net effect of a single PTP Obligation bid containing a source Settlement Point and a sink Settlement Point that are Electrically Similar Settlement Points.</a:t>
            </a:r>
          </a:p>
        </p:txBody>
      </p:sp>
    </p:spTree>
    <p:extLst>
      <p:ext uri="{BB962C8B-B14F-4D97-AF65-F5344CB8AC3E}">
        <p14:creationId xmlns:p14="http://schemas.microsoft.com/office/powerpoint/2010/main" val="3058093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2462-D434-D08C-4C8B-21EB4E32ECB8}"/>
              </a:ext>
            </a:extLst>
          </p:cNvPr>
          <p:cNvSpPr>
            <a:spLocks noGrp="1"/>
          </p:cNvSpPr>
          <p:nvPr>
            <p:ph type="title"/>
          </p:nvPr>
        </p:nvSpPr>
        <p:spPr/>
        <p:txBody>
          <a:bodyPr/>
          <a:lstStyle/>
          <a:p>
            <a:r>
              <a:rPr lang="en-US" dirty="0"/>
              <a:t>Removal of historical data from the CRR system</a:t>
            </a:r>
          </a:p>
        </p:txBody>
      </p:sp>
      <p:sp>
        <p:nvSpPr>
          <p:cNvPr id="3" name="Content Placeholder 2">
            <a:extLst>
              <a:ext uri="{FF2B5EF4-FFF2-40B4-BE49-F238E27FC236}">
                <a16:creationId xmlns:a16="http://schemas.microsoft.com/office/drawing/2014/main" id="{766B3C3A-11BA-5CDB-9264-18F0CB79C113}"/>
              </a:ext>
            </a:extLst>
          </p:cNvPr>
          <p:cNvSpPr>
            <a:spLocks noGrp="1"/>
          </p:cNvSpPr>
          <p:nvPr>
            <p:ph idx="1"/>
          </p:nvPr>
        </p:nvSpPr>
        <p:spPr>
          <a:xfrm>
            <a:off x="300872" y="1395168"/>
            <a:ext cx="8534400" cy="4319832"/>
          </a:xfrm>
        </p:spPr>
        <p:txBody>
          <a:bodyPr/>
          <a:lstStyle/>
          <a:p>
            <a:r>
              <a:rPr lang="en-US" sz="2000" dirty="0"/>
              <a:t>The production database currently contains data from all markets back to Nodal go-live (~16 years of data).</a:t>
            </a:r>
          </a:p>
          <a:p>
            <a:endParaRPr lang="en-US" sz="2000" dirty="0"/>
          </a:p>
          <a:p>
            <a:r>
              <a:rPr lang="en-US" sz="2000" dirty="0"/>
              <a:t>CRR system performance is negatively impacted by containing this much data.</a:t>
            </a:r>
          </a:p>
          <a:p>
            <a:endParaRPr lang="en-US" sz="2000" dirty="0"/>
          </a:p>
          <a:p>
            <a:r>
              <a:rPr lang="en-US" sz="2000" dirty="0"/>
              <a:t>Historical data more than 7 years old will be removed from the CRR system on April 24, 2026, in alignment with ERCOT’s data retention policy. After the data is removed from production, it will no longer be available in the CRR Market User Interface.</a:t>
            </a:r>
          </a:p>
          <a:p>
            <a:endParaRPr lang="en-US" sz="2000" dirty="0"/>
          </a:p>
          <a:p>
            <a:r>
              <a:rPr lang="en-US" sz="2000" dirty="0"/>
              <a:t>30-day and 10-day market notices announcing the data removal will be sent prior to April 24, 2026.</a:t>
            </a:r>
          </a:p>
        </p:txBody>
      </p:sp>
      <p:sp>
        <p:nvSpPr>
          <p:cNvPr id="4" name="Slide Number Placeholder 3">
            <a:extLst>
              <a:ext uri="{FF2B5EF4-FFF2-40B4-BE49-F238E27FC236}">
                <a16:creationId xmlns:a16="http://schemas.microsoft.com/office/drawing/2014/main" id="{B18E22BE-1203-6739-FB5D-580BEA6F7E23}"/>
              </a:ext>
            </a:extLst>
          </p:cNvPr>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2126696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36581-A32F-61A4-357E-C3240C46B198}"/>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8E88F42-DB93-1542-D0D5-834B40C1BEE5}"/>
              </a:ext>
            </a:extLst>
          </p:cNvPr>
          <p:cNvSpPr>
            <a:spLocks noGrp="1"/>
          </p:cNvSpPr>
          <p:nvPr>
            <p:ph idx="1"/>
          </p:nvPr>
        </p:nvSpPr>
        <p:spPr/>
        <p:txBody>
          <a:bodyPr/>
          <a:lstStyle/>
          <a:p>
            <a:endParaRPr lang="en-US" sz="2400" dirty="0"/>
          </a:p>
          <a:p>
            <a:r>
              <a:rPr lang="en-US" sz="2000" dirty="0"/>
              <a:t>LTAS transactions and solution times</a:t>
            </a:r>
          </a:p>
          <a:p>
            <a:r>
              <a:rPr lang="en-US" sz="2000" dirty="0">
                <a:effectLst/>
                <a:ea typeface="Times New Roman" panose="02020603050405020304" pitchFamily="18" charset="0"/>
              </a:rPr>
              <a:t>CRR auction limits table – no changes</a:t>
            </a:r>
            <a:endParaRPr lang="en-US" sz="2000" dirty="0">
              <a:ea typeface="Times New Roman" panose="02020603050405020304" pitchFamily="18" charset="0"/>
            </a:endParaRPr>
          </a:p>
          <a:p>
            <a:r>
              <a:rPr lang="en-US" sz="2000" dirty="0">
                <a:ea typeface="Times New Roman" panose="02020603050405020304" pitchFamily="18" charset="0"/>
              </a:rPr>
              <a:t>Draft language for NPRRxxxx_Restructure_LTAS_to_Six_Monthly_Optimizations</a:t>
            </a:r>
          </a:p>
          <a:p>
            <a:r>
              <a:rPr lang="en-US" sz="2000" dirty="0">
                <a:ea typeface="Times New Roman" panose="02020603050405020304" pitchFamily="18" charset="0"/>
              </a:rPr>
              <a:t>Upcoming data removal from the CRR MUI (data &gt; 7 years old)</a:t>
            </a:r>
          </a:p>
          <a:p>
            <a:endParaRPr lang="en-US" sz="2400" dirty="0">
              <a:ea typeface="Times New Roman" panose="02020603050405020304" pitchFamily="18" charset="0"/>
            </a:endParaRPr>
          </a:p>
          <a:p>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3803278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D96A6-2116-5CB2-B2CF-F1B4B3CA313E}"/>
              </a:ext>
            </a:extLst>
          </p:cNvPr>
          <p:cNvSpPr>
            <a:spLocks noGrp="1"/>
          </p:cNvSpPr>
          <p:nvPr>
            <p:ph type="title"/>
          </p:nvPr>
        </p:nvSpPr>
        <p:spPr/>
        <p:txBody>
          <a:bodyPr/>
          <a:lstStyle/>
          <a:p>
            <a:r>
              <a:rPr lang="en-US" dirty="0"/>
              <a:t>Historical LTAS transactions and solution times</a:t>
            </a:r>
          </a:p>
        </p:txBody>
      </p:sp>
      <p:sp>
        <p:nvSpPr>
          <p:cNvPr id="4" name="Slide Number Placeholder 3">
            <a:extLst>
              <a:ext uri="{FF2B5EF4-FFF2-40B4-BE49-F238E27FC236}">
                <a16:creationId xmlns:a16="http://schemas.microsoft.com/office/drawing/2014/main" id="{B01206FF-9160-CC5B-6878-6BCA9C62EF25}"/>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5" name="Picture 4" descr="Chart, bar chart, histogram&#10;&#10;AI-generated content may be incorrect.">
            <a:extLst>
              <a:ext uri="{FF2B5EF4-FFF2-40B4-BE49-F238E27FC236}">
                <a16:creationId xmlns:a16="http://schemas.microsoft.com/office/drawing/2014/main" id="{76CD3EE2-D6E2-0556-7D23-A3D5FC42ED77}"/>
              </a:ext>
            </a:extLst>
          </p:cNvPr>
          <p:cNvPicPr>
            <a:picLocks noChangeAspect="1"/>
          </p:cNvPicPr>
          <p:nvPr/>
        </p:nvPicPr>
        <p:blipFill>
          <a:blip r:embed="rId2"/>
          <a:stretch>
            <a:fillRect/>
          </a:stretch>
        </p:blipFill>
        <p:spPr>
          <a:xfrm>
            <a:off x="152400" y="914399"/>
            <a:ext cx="8885122" cy="5180129"/>
          </a:xfrm>
          <a:prstGeom prst="rect">
            <a:avLst/>
          </a:prstGeom>
        </p:spPr>
      </p:pic>
    </p:spTree>
    <p:extLst>
      <p:ext uri="{BB962C8B-B14F-4D97-AF65-F5344CB8AC3E}">
        <p14:creationId xmlns:p14="http://schemas.microsoft.com/office/powerpoint/2010/main" val="3039539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924A8-7A71-4F35-D72B-075962CB4947}"/>
              </a:ext>
            </a:extLst>
          </p:cNvPr>
          <p:cNvSpPr>
            <a:spLocks noGrp="1"/>
          </p:cNvSpPr>
          <p:nvPr>
            <p:ph type="title"/>
          </p:nvPr>
        </p:nvSpPr>
        <p:spPr/>
        <p:txBody>
          <a:bodyPr/>
          <a:lstStyle/>
          <a:p>
            <a:r>
              <a:rPr lang="en-US" dirty="0">
                <a:ea typeface="Times New Roman" panose="02020603050405020304" pitchFamily="18" charset="0"/>
              </a:rPr>
              <a:t>CRR auction transaction limits</a:t>
            </a:r>
            <a:endParaRPr lang="en-US" dirty="0"/>
          </a:p>
        </p:txBody>
      </p:sp>
      <p:sp>
        <p:nvSpPr>
          <p:cNvPr id="4" name="Slide Number Placeholder 3">
            <a:extLst>
              <a:ext uri="{FF2B5EF4-FFF2-40B4-BE49-F238E27FC236}">
                <a16:creationId xmlns:a16="http://schemas.microsoft.com/office/drawing/2014/main" id="{508739A3-F250-95D8-E8EE-6841E4F673E2}"/>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8" name="Picture 7" descr="Table&#10;&#10;AI-generated content may be incorrect.">
            <a:extLst>
              <a:ext uri="{FF2B5EF4-FFF2-40B4-BE49-F238E27FC236}">
                <a16:creationId xmlns:a16="http://schemas.microsoft.com/office/drawing/2014/main" id="{73E64339-054C-F8A7-301D-644E81BD58E7}"/>
              </a:ext>
            </a:extLst>
          </p:cNvPr>
          <p:cNvPicPr>
            <a:picLocks noChangeAspect="1"/>
          </p:cNvPicPr>
          <p:nvPr/>
        </p:nvPicPr>
        <p:blipFill>
          <a:blip r:embed="rId2"/>
          <a:stretch>
            <a:fillRect/>
          </a:stretch>
        </p:blipFill>
        <p:spPr>
          <a:xfrm>
            <a:off x="1752600" y="2123818"/>
            <a:ext cx="5591030" cy="2067182"/>
          </a:xfrm>
          <a:prstGeom prst="rect">
            <a:avLst/>
          </a:prstGeom>
        </p:spPr>
      </p:pic>
    </p:spTree>
    <p:extLst>
      <p:ext uri="{BB962C8B-B14F-4D97-AF65-F5344CB8AC3E}">
        <p14:creationId xmlns:p14="http://schemas.microsoft.com/office/powerpoint/2010/main" val="1120171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1FB4-5E01-7965-ADF4-1B82705A539E}"/>
              </a:ext>
            </a:extLst>
          </p:cNvPr>
          <p:cNvSpPr>
            <a:spLocks noGrp="1"/>
          </p:cNvSpPr>
          <p:nvPr>
            <p:ph type="title"/>
          </p:nvPr>
        </p:nvSpPr>
        <p:spPr/>
        <p:txBody>
          <a:bodyPr/>
          <a:lstStyle/>
          <a:p>
            <a:r>
              <a:rPr lang="en-US" sz="2400" dirty="0"/>
              <a:t>Registered CRR Account Holders and Counter-Parties</a:t>
            </a:r>
            <a:br>
              <a:rPr lang="en-US" dirty="0">
                <a:solidFill>
                  <a:sysClr val="windowText" lastClr="000000"/>
                </a:solidFill>
              </a:rPr>
            </a:br>
            <a:endParaRPr lang="en-US" dirty="0"/>
          </a:p>
        </p:txBody>
      </p:sp>
      <p:sp>
        <p:nvSpPr>
          <p:cNvPr id="4" name="Slide Number Placeholder 3">
            <a:extLst>
              <a:ext uri="{FF2B5EF4-FFF2-40B4-BE49-F238E27FC236}">
                <a16:creationId xmlns:a16="http://schemas.microsoft.com/office/drawing/2014/main" id="{61EC7B0B-6A24-6F17-0795-26894BBC9D4F}"/>
              </a:ext>
            </a:extLst>
          </p:cNvPr>
          <p:cNvSpPr>
            <a:spLocks noGrp="1"/>
          </p:cNvSpPr>
          <p:nvPr>
            <p:ph type="sldNum" sz="quarter" idx="4"/>
          </p:nvPr>
        </p:nvSpPr>
        <p:spPr/>
        <p:txBody>
          <a:bodyPr/>
          <a:lstStyle/>
          <a:p>
            <a:fld id="{1D93BD3E-1E9A-4970-A6F7-E7AC52762E0C}" type="slidenum">
              <a:rPr lang="en-US" smtClean="0"/>
              <a:pPr/>
              <a:t>5</a:t>
            </a:fld>
            <a:endParaRPr lang="en-US"/>
          </a:p>
        </p:txBody>
      </p:sp>
      <p:pic>
        <p:nvPicPr>
          <p:cNvPr id="6" name="Picture 5" descr="Chart, waterfall chart&#10;&#10;AI-generated content may be incorrect.">
            <a:extLst>
              <a:ext uri="{FF2B5EF4-FFF2-40B4-BE49-F238E27FC236}">
                <a16:creationId xmlns:a16="http://schemas.microsoft.com/office/drawing/2014/main" id="{79BFE14F-8357-AB38-734B-63545EE7E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219200"/>
            <a:ext cx="8001000" cy="4933259"/>
          </a:xfrm>
          <a:prstGeom prst="rect">
            <a:avLst/>
          </a:prstGeom>
        </p:spPr>
      </p:pic>
    </p:spTree>
    <p:extLst>
      <p:ext uri="{BB962C8B-B14F-4D97-AF65-F5344CB8AC3E}">
        <p14:creationId xmlns:p14="http://schemas.microsoft.com/office/powerpoint/2010/main" val="595496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9FF5-FA90-C929-F72B-FDF01F3F886F}"/>
              </a:ext>
            </a:extLst>
          </p:cNvPr>
          <p:cNvSpPr>
            <a:spLocks noGrp="1"/>
          </p:cNvSpPr>
          <p:nvPr>
            <p:ph type="title"/>
          </p:nvPr>
        </p:nvSpPr>
        <p:spPr/>
        <p:txBody>
          <a:bodyPr/>
          <a:lstStyle/>
          <a:p>
            <a:r>
              <a:rPr lang="en-US" sz="2000" dirty="0"/>
              <a:t>DRAFT NPRRxxxx Restructure Long-Term Auction Sequence Auctions to Six Monthly Optimizations</a:t>
            </a:r>
          </a:p>
        </p:txBody>
      </p:sp>
      <p:sp>
        <p:nvSpPr>
          <p:cNvPr id="4" name="Slide Number Placeholder 3">
            <a:extLst>
              <a:ext uri="{FF2B5EF4-FFF2-40B4-BE49-F238E27FC236}">
                <a16:creationId xmlns:a16="http://schemas.microsoft.com/office/drawing/2014/main" id="{5466C609-E1CB-47B5-10D3-16FAC6A13E02}"/>
              </a:ext>
            </a:extLst>
          </p:cNvPr>
          <p:cNvSpPr>
            <a:spLocks noGrp="1"/>
          </p:cNvSpPr>
          <p:nvPr>
            <p:ph type="sldNum" sz="quarter" idx="4"/>
          </p:nvPr>
        </p:nvSpPr>
        <p:spPr/>
        <p:txBody>
          <a:bodyPr/>
          <a:lstStyle/>
          <a:p>
            <a:fld id="{1D93BD3E-1E9A-4970-A6F7-E7AC52762E0C}" type="slidenum">
              <a:rPr lang="en-US" smtClean="0"/>
              <a:pPr/>
              <a:t>6</a:t>
            </a:fld>
            <a:endParaRPr lang="en-US"/>
          </a:p>
        </p:txBody>
      </p:sp>
      <p:graphicFrame>
        <p:nvGraphicFramePr>
          <p:cNvPr id="10" name="Table 9">
            <a:extLst>
              <a:ext uri="{FF2B5EF4-FFF2-40B4-BE49-F238E27FC236}">
                <a16:creationId xmlns:a16="http://schemas.microsoft.com/office/drawing/2014/main" id="{196C7484-C353-CE87-62F6-B10A4CC7EAEC}"/>
              </a:ext>
            </a:extLst>
          </p:cNvPr>
          <p:cNvGraphicFramePr>
            <a:graphicFrameLocks noGrp="1"/>
          </p:cNvGraphicFramePr>
          <p:nvPr>
            <p:extLst>
              <p:ext uri="{D42A27DB-BD31-4B8C-83A1-F6EECF244321}">
                <p14:modId xmlns:p14="http://schemas.microsoft.com/office/powerpoint/2010/main" val="2064657957"/>
              </p:ext>
            </p:extLst>
          </p:nvPr>
        </p:nvGraphicFramePr>
        <p:xfrm>
          <a:off x="381000" y="1828800"/>
          <a:ext cx="8382000" cy="490855"/>
        </p:xfrm>
        <a:graphic>
          <a:graphicData uri="http://schemas.openxmlformats.org/drawingml/2006/table">
            <a:tbl>
              <a:tblPr>
                <a:tableStyleId>{5C22544A-7EE6-4342-B048-85BDC9FD1C3A}</a:tableStyleId>
              </a:tblPr>
              <a:tblGrid>
                <a:gridCol w="2312276">
                  <a:extLst>
                    <a:ext uri="{9D8B030D-6E8A-4147-A177-3AD203B41FA5}">
                      <a16:colId xmlns:a16="http://schemas.microsoft.com/office/drawing/2014/main" val="843441318"/>
                    </a:ext>
                  </a:extLst>
                </a:gridCol>
                <a:gridCol w="6069724">
                  <a:extLst>
                    <a:ext uri="{9D8B030D-6E8A-4147-A177-3AD203B41FA5}">
                      <a16:colId xmlns:a16="http://schemas.microsoft.com/office/drawing/2014/main" val="2756977300"/>
                    </a:ext>
                  </a:extLst>
                </a:gridCol>
              </a:tblGrid>
              <a:tr h="490855">
                <a:tc>
                  <a:txBody>
                    <a:bodyPr/>
                    <a:lstStyle/>
                    <a:p>
                      <a:pPr marL="0" marR="0">
                        <a:spcBef>
                          <a:spcPts val="600"/>
                        </a:spcBef>
                        <a:spcAft>
                          <a:spcPts val="600"/>
                        </a:spcAft>
                        <a:buNone/>
                        <a:tabLst>
                          <a:tab pos="2743200" algn="ctr"/>
                          <a:tab pos="5486400" algn="r"/>
                        </a:tabLst>
                      </a:pPr>
                      <a:r>
                        <a:rPr lang="en-US" sz="1200">
                          <a:effectLst/>
                        </a:rPr>
                        <a:t>Nodal Protocol Sections Requiring Revision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spcBef>
                          <a:spcPts val="600"/>
                        </a:spcBef>
                        <a:spcAft>
                          <a:spcPts val="600"/>
                        </a:spcAft>
                        <a:buNone/>
                        <a:tabLst>
                          <a:tab pos="800100" algn="l"/>
                        </a:tabLst>
                      </a:pPr>
                      <a:r>
                        <a:rPr lang="en-US" sz="1200" dirty="0">
                          <a:effectLst/>
                        </a:rPr>
                        <a:t>7.5.2.1, CRR Auction Offer Criteria</a:t>
                      </a:r>
                      <a:br>
                        <a:rPr lang="en-US" sz="1200" dirty="0">
                          <a:effectLst/>
                        </a:rPr>
                      </a:br>
                      <a:r>
                        <a:rPr lang="en-US" sz="1200" dirty="0">
                          <a:effectLst/>
                        </a:rPr>
                        <a:t>7.5.2.3, CRR Auction Bid Criteria</a:t>
                      </a:r>
                      <a:endParaRPr lang="en-US" sz="12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711536441"/>
                  </a:ext>
                </a:extLst>
              </a:tr>
            </a:tbl>
          </a:graphicData>
        </a:graphic>
      </p:graphicFrame>
      <p:graphicFrame>
        <p:nvGraphicFramePr>
          <p:cNvPr id="11" name="Table 10">
            <a:extLst>
              <a:ext uri="{FF2B5EF4-FFF2-40B4-BE49-F238E27FC236}">
                <a16:creationId xmlns:a16="http://schemas.microsoft.com/office/drawing/2014/main" id="{AB943A21-C579-78FC-3438-AD9DB325BAA3}"/>
              </a:ext>
            </a:extLst>
          </p:cNvPr>
          <p:cNvGraphicFramePr>
            <a:graphicFrameLocks noGrp="1"/>
          </p:cNvGraphicFramePr>
          <p:nvPr>
            <p:extLst>
              <p:ext uri="{D42A27DB-BD31-4B8C-83A1-F6EECF244321}">
                <p14:modId xmlns:p14="http://schemas.microsoft.com/office/powerpoint/2010/main" val="3066328755"/>
              </p:ext>
            </p:extLst>
          </p:nvPr>
        </p:nvGraphicFramePr>
        <p:xfrm>
          <a:off x="381000" y="2286000"/>
          <a:ext cx="8382000" cy="838200"/>
        </p:xfrm>
        <a:graphic>
          <a:graphicData uri="http://schemas.openxmlformats.org/drawingml/2006/table">
            <a:tbl>
              <a:tblPr>
                <a:tableStyleId>{5C22544A-7EE6-4342-B048-85BDC9FD1C3A}</a:tableStyleId>
              </a:tblPr>
              <a:tblGrid>
                <a:gridCol w="2312276">
                  <a:extLst>
                    <a:ext uri="{9D8B030D-6E8A-4147-A177-3AD203B41FA5}">
                      <a16:colId xmlns:a16="http://schemas.microsoft.com/office/drawing/2014/main" val="4145300241"/>
                    </a:ext>
                  </a:extLst>
                </a:gridCol>
                <a:gridCol w="6069724">
                  <a:extLst>
                    <a:ext uri="{9D8B030D-6E8A-4147-A177-3AD203B41FA5}">
                      <a16:colId xmlns:a16="http://schemas.microsoft.com/office/drawing/2014/main" val="3134866601"/>
                    </a:ext>
                  </a:extLst>
                </a:gridCol>
              </a:tblGrid>
              <a:tr h="838200">
                <a:tc>
                  <a:txBody>
                    <a:bodyPr/>
                    <a:lstStyle/>
                    <a:p>
                      <a:pPr marL="0" marR="0">
                        <a:spcBef>
                          <a:spcPts val="600"/>
                        </a:spcBef>
                        <a:spcAft>
                          <a:spcPts val="600"/>
                        </a:spcAft>
                        <a:buNone/>
                        <a:tabLst>
                          <a:tab pos="2743200" algn="ctr"/>
                          <a:tab pos="5486400" algn="r"/>
                        </a:tabLst>
                      </a:pPr>
                      <a:r>
                        <a:rPr lang="en-US" sz="1200" dirty="0">
                          <a:effectLst/>
                        </a:rPr>
                        <a:t>Revision Description</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600"/>
                        </a:spcBef>
                        <a:spcAft>
                          <a:spcPts val="600"/>
                        </a:spcAft>
                        <a:buNone/>
                      </a:pPr>
                      <a:r>
                        <a:rPr lang="en-US" sz="1200" dirty="0">
                          <a:effectLst/>
                        </a:rPr>
                        <a:t>This Nodal Protocol Revision Request (NPRR) will restructure the Long-Term Auction Sequence auctions, currently structured as three time-of-use optimizations, to six single-month optimizations.</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2036749"/>
                  </a:ext>
                </a:extLst>
              </a:tr>
            </a:tbl>
          </a:graphicData>
        </a:graphic>
      </p:graphicFrame>
      <p:graphicFrame>
        <p:nvGraphicFramePr>
          <p:cNvPr id="14" name="Table 13">
            <a:extLst>
              <a:ext uri="{FF2B5EF4-FFF2-40B4-BE49-F238E27FC236}">
                <a16:creationId xmlns:a16="http://schemas.microsoft.com/office/drawing/2014/main" id="{F011886F-A397-533C-43E6-324CE480524B}"/>
              </a:ext>
            </a:extLst>
          </p:cNvPr>
          <p:cNvGraphicFramePr>
            <a:graphicFrameLocks noGrp="1"/>
          </p:cNvGraphicFramePr>
          <p:nvPr>
            <p:extLst>
              <p:ext uri="{D42A27DB-BD31-4B8C-83A1-F6EECF244321}">
                <p14:modId xmlns:p14="http://schemas.microsoft.com/office/powerpoint/2010/main" val="2829236922"/>
              </p:ext>
            </p:extLst>
          </p:nvPr>
        </p:nvGraphicFramePr>
        <p:xfrm>
          <a:off x="381000" y="3124200"/>
          <a:ext cx="8382000" cy="731520"/>
        </p:xfrm>
        <a:graphic>
          <a:graphicData uri="http://schemas.openxmlformats.org/drawingml/2006/table">
            <a:tbl>
              <a:tblPr>
                <a:tableStyleId>{5C22544A-7EE6-4342-B048-85BDC9FD1C3A}</a:tableStyleId>
              </a:tblPr>
              <a:tblGrid>
                <a:gridCol w="2312276">
                  <a:extLst>
                    <a:ext uri="{9D8B030D-6E8A-4147-A177-3AD203B41FA5}">
                      <a16:colId xmlns:a16="http://schemas.microsoft.com/office/drawing/2014/main" val="2306864405"/>
                    </a:ext>
                  </a:extLst>
                </a:gridCol>
                <a:gridCol w="6069724">
                  <a:extLst>
                    <a:ext uri="{9D8B030D-6E8A-4147-A177-3AD203B41FA5}">
                      <a16:colId xmlns:a16="http://schemas.microsoft.com/office/drawing/2014/main" val="1251806168"/>
                    </a:ext>
                  </a:extLst>
                </a:gridCol>
              </a:tblGrid>
              <a:tr h="328930">
                <a:tc>
                  <a:txBody>
                    <a:bodyPr/>
                    <a:lstStyle/>
                    <a:p>
                      <a:pPr marL="0" marR="0">
                        <a:spcBef>
                          <a:spcPts val="600"/>
                        </a:spcBef>
                        <a:spcAft>
                          <a:spcPts val="600"/>
                        </a:spcAft>
                        <a:buNone/>
                        <a:tabLst>
                          <a:tab pos="2743200" algn="ctr"/>
                          <a:tab pos="5486400" algn="r"/>
                        </a:tabLst>
                      </a:pPr>
                      <a:r>
                        <a:rPr lang="en-US" sz="1200">
                          <a:effectLst/>
                        </a:rPr>
                        <a:t>Justification of Reason for Revision and Market Impacts</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600"/>
                        </a:spcBef>
                        <a:spcAft>
                          <a:spcPts val="600"/>
                        </a:spcAft>
                        <a:buNone/>
                      </a:pPr>
                      <a:r>
                        <a:rPr lang="en-US" sz="1200" dirty="0">
                          <a:effectLst/>
                        </a:rPr>
                        <a:t>Restructuring the LTAS auctions from 3 TOU optimizations to 6 single-month optimizations will increase optimization efficiency by defining credit constraints for each month, rather than the current credit constraint that spans all 6 months of a TOU optimization.</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1847107"/>
                  </a:ext>
                </a:extLst>
              </a:tr>
            </a:tbl>
          </a:graphicData>
        </a:graphic>
      </p:graphicFrame>
    </p:spTree>
    <p:extLst>
      <p:ext uri="{BB962C8B-B14F-4D97-AF65-F5344CB8AC3E}">
        <p14:creationId xmlns:p14="http://schemas.microsoft.com/office/powerpoint/2010/main" val="4051756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A9FE964-DDA4-5987-C88B-6183FD5593D3}"/>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10" name="TextBox 9">
            <a:extLst>
              <a:ext uri="{FF2B5EF4-FFF2-40B4-BE49-F238E27FC236}">
                <a16:creationId xmlns:a16="http://schemas.microsoft.com/office/drawing/2014/main" id="{A5073C3C-88C9-2E32-6D86-9A1CC1ED6785}"/>
              </a:ext>
            </a:extLst>
          </p:cNvPr>
          <p:cNvSpPr txBox="1"/>
          <p:nvPr/>
        </p:nvSpPr>
        <p:spPr>
          <a:xfrm>
            <a:off x="304800" y="1479590"/>
            <a:ext cx="8610600" cy="3016210"/>
          </a:xfrm>
          <a:prstGeom prst="rect">
            <a:avLst/>
          </a:prstGeom>
          <a:noFill/>
        </p:spPr>
        <p:txBody>
          <a:bodyPr wrap="square">
            <a:spAutoFit/>
          </a:bodyPr>
          <a:lstStyle/>
          <a:p>
            <a:pPr marL="804545" marR="0" indent="-804545">
              <a:spcBef>
                <a:spcPts val="2400"/>
              </a:spcBef>
              <a:spcAft>
                <a:spcPts val="1200"/>
              </a:spcAft>
              <a:buNone/>
              <a:tabLst>
                <a:tab pos="800100" algn="l"/>
              </a:tabLst>
            </a:pPr>
            <a:r>
              <a:rPr lang="en-US" sz="1400" b="1" dirty="0">
                <a:effectLst/>
                <a:latin typeface="Times New Roman" panose="02020603050405020304" pitchFamily="18" charset="0"/>
                <a:ea typeface="Times New Roman" panose="02020603050405020304" pitchFamily="18" charset="0"/>
              </a:rPr>
              <a:t>7.5.2.1	CRR Auction Offer Criteria</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(1)	A CRR Auction Offer indicates a willingness to sell CRRs at the auction clearing price, if it equals or exceeds the Minimum Reservation Price.  It must be submitted by a Participating CRR Account Holder and must include the following: </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(a)	The short name of the Participating CRR Account Holder;</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(b)	The unique identifier for each CRR being offered, which must include the single type of CRR being offered;</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(c)	The source Settlement Point and the sink Settlement Point for the block of CRRs being offered;</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(d)	The month, or strip of consecutive months, for which the block of CRRs is being offered, including time-of-use designation except that a 7x24 offer may not be designated;</a:t>
            </a:r>
          </a:p>
        </p:txBody>
      </p:sp>
      <p:sp>
        <p:nvSpPr>
          <p:cNvPr id="11" name="Title 1">
            <a:extLst>
              <a:ext uri="{FF2B5EF4-FFF2-40B4-BE49-F238E27FC236}">
                <a16:creationId xmlns:a16="http://schemas.microsoft.com/office/drawing/2014/main" id="{B09ACC8F-C65C-AE62-FF40-3BF16BE9E769}"/>
              </a:ext>
            </a:extLst>
          </p:cNvPr>
          <p:cNvSpPr>
            <a:spLocks noGrp="1"/>
          </p:cNvSpPr>
          <p:nvPr>
            <p:ph type="title"/>
          </p:nvPr>
        </p:nvSpPr>
        <p:spPr>
          <a:xfrm>
            <a:off x="381000" y="243682"/>
            <a:ext cx="8458200" cy="1143000"/>
          </a:xfrm>
        </p:spPr>
        <p:txBody>
          <a:bodyPr/>
          <a:lstStyle/>
          <a:p>
            <a:r>
              <a:rPr lang="en-US" sz="2000" dirty="0"/>
              <a:t>DRAFT NPRRxxxx Restructure Long-Term Auction Sequence Auctions to Six Monthly Optimizations</a:t>
            </a:r>
          </a:p>
        </p:txBody>
      </p:sp>
      <p:graphicFrame>
        <p:nvGraphicFramePr>
          <p:cNvPr id="12" name="Table 11">
            <a:extLst>
              <a:ext uri="{FF2B5EF4-FFF2-40B4-BE49-F238E27FC236}">
                <a16:creationId xmlns:a16="http://schemas.microsoft.com/office/drawing/2014/main" id="{7D3806EE-6341-65AC-EC59-9726297FBDB6}"/>
              </a:ext>
            </a:extLst>
          </p:cNvPr>
          <p:cNvGraphicFramePr>
            <a:graphicFrameLocks noGrp="1"/>
          </p:cNvGraphicFramePr>
          <p:nvPr>
            <p:extLst>
              <p:ext uri="{D42A27DB-BD31-4B8C-83A1-F6EECF244321}">
                <p14:modId xmlns:p14="http://schemas.microsoft.com/office/powerpoint/2010/main" val="3846113166"/>
              </p:ext>
            </p:extLst>
          </p:nvPr>
        </p:nvGraphicFramePr>
        <p:xfrm>
          <a:off x="533400" y="4724400"/>
          <a:ext cx="8077200" cy="914400"/>
        </p:xfrm>
        <a:graphic>
          <a:graphicData uri="http://schemas.openxmlformats.org/drawingml/2006/table">
            <a:tbl>
              <a:tblPr firstRow="1" firstCol="1" bandRow="1">
                <a:effectLst/>
                <a:tableStyleId>{5C22544A-7EE6-4342-B048-85BDC9FD1C3A}</a:tableStyleId>
              </a:tblPr>
              <a:tblGrid>
                <a:gridCol w="8077200">
                  <a:extLst>
                    <a:ext uri="{9D8B030D-6E8A-4147-A177-3AD203B41FA5}">
                      <a16:colId xmlns:a16="http://schemas.microsoft.com/office/drawing/2014/main" val="539759213"/>
                    </a:ext>
                  </a:extLst>
                </a:gridCol>
              </a:tblGrid>
              <a:tr h="914400">
                <a:tc>
                  <a:txBody>
                    <a:bodyPr/>
                    <a:lstStyle/>
                    <a:p>
                      <a:pPr marL="0" marR="0" indent="0">
                        <a:spcBef>
                          <a:spcPts val="600"/>
                        </a:spcBef>
                        <a:spcAft>
                          <a:spcPts val="1200"/>
                        </a:spcAft>
                        <a:buNone/>
                      </a:pPr>
                      <a:r>
                        <a:rPr lang="en-US" sz="1400" i="1" dirty="0">
                          <a:solidFill>
                            <a:schemeClr val="tx1"/>
                          </a:solidFill>
                          <a:effectLst/>
                          <a:latin typeface="Times New Roman" panose="02020603050405020304" pitchFamily="18" charset="0"/>
                          <a:cs typeface="Times New Roman" panose="02020603050405020304" pitchFamily="18" charset="0"/>
                        </a:rPr>
                        <a:t>[NPRR1288:  Replace paragraph (d) above with the following upon system implementation:]</a:t>
                      </a:r>
                    </a:p>
                    <a:p>
                      <a:pPr marL="914400" marR="0" indent="-457200">
                        <a:spcAft>
                          <a:spcPts val="1200"/>
                        </a:spcAft>
                        <a:buNone/>
                      </a:pPr>
                      <a:r>
                        <a:rPr lang="en-US" sz="1400" b="0" dirty="0">
                          <a:solidFill>
                            <a:schemeClr val="tx1"/>
                          </a:solidFill>
                          <a:effectLst/>
                          <a:latin typeface="Times New Roman" panose="02020603050405020304" pitchFamily="18" charset="0"/>
                          <a:cs typeface="Times New Roman" panose="02020603050405020304" pitchFamily="18" charset="0"/>
                        </a:rPr>
                        <a:t>(d)	The month for which the block of CRRs is being offered, including time-of-use designation except that a 7x24 offer may not be designated;</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770390694"/>
                  </a:ext>
                </a:extLst>
              </a:tr>
            </a:tbl>
          </a:graphicData>
        </a:graphic>
      </p:graphicFrame>
    </p:spTree>
    <p:extLst>
      <p:ext uri="{BB962C8B-B14F-4D97-AF65-F5344CB8AC3E}">
        <p14:creationId xmlns:p14="http://schemas.microsoft.com/office/powerpoint/2010/main" val="352207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4F360-43EB-90ED-6282-1DDD321CB33B}"/>
            </a:ext>
          </a:extLst>
        </p:cNvPr>
        <p:cNvGrpSpPr/>
        <p:nvPr/>
      </p:nvGrpSpPr>
      <p:grpSpPr>
        <a:xfrm>
          <a:off x="0" y="0"/>
          <a:ext cx="0" cy="0"/>
          <a:chOff x="0" y="0"/>
          <a:chExt cx="0" cy="0"/>
        </a:xfrm>
      </p:grpSpPr>
      <p:sp>
        <p:nvSpPr>
          <p:cNvPr id="5" name="Rectangle 1">
            <a:extLst>
              <a:ext uri="{FF2B5EF4-FFF2-40B4-BE49-F238E27FC236}">
                <a16:creationId xmlns:a16="http://schemas.microsoft.com/office/drawing/2014/main" id="{2AD094C7-F812-2515-684B-78F9454A4DE8}"/>
              </a:ext>
            </a:extLst>
          </p:cNvPr>
          <p:cNvSpPr>
            <a:spLocks noChangeArrowheads="1"/>
          </p:cNvSpPr>
          <p:nvPr/>
        </p:nvSpPr>
        <p:spPr bwMode="auto">
          <a:xfrm>
            <a:off x="304800" y="975240"/>
            <a:ext cx="8763000"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685800" lvl="1" indent="-228600">
              <a:buFontTx/>
              <a:buAutoNum type="alphaLcParenBoth" startAt="5"/>
            </a:pP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quantity of CRRs in MW, which must be the same for each hour within the block, for which the Minimum Reservation Price is effective; and</a:t>
            </a:r>
          </a:p>
          <a:p>
            <a:pPr marL="228600" marR="0" lvl="0" indent="-228600" algn="l" defTabSz="914400" rtl="0" eaLnBrk="0" fontAlgn="base" latinLnBrk="0" hangingPunct="0">
              <a:lnSpc>
                <a:spcPct val="100000"/>
              </a:lnSpc>
              <a:spcBef>
                <a:spcPct val="0"/>
              </a:spcBef>
              <a:spcAft>
                <a:spcPct val="0"/>
              </a:spcAft>
              <a:buClrTx/>
              <a:buSzTx/>
              <a:buFontTx/>
              <a:buAutoNum type="alphaLcParenBoth" startAt="5"/>
              <a:tabLst/>
            </a:pPr>
            <a:endParaRPr lang="en-US" alt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lphaLcParenBoth" startAt="5"/>
              <a:tabLst/>
            </a:pPr>
            <a:endParaRPr lang="en-US" alt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lphaLcParenBoth" startAt="5"/>
              <a:tabLst/>
            </a:pPr>
            <a:endPar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0" lvl="1" indent="-228600">
              <a:buAutoNum type="alphaLcParenBoth" startAt="6"/>
            </a:pP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dollars per CRR (i.e. dollars per MW per hour) for the Minimum Reservation Price.</a:t>
            </a:r>
          </a:p>
          <a:p>
            <a:pPr marL="685800" lvl="1" indent="-228600">
              <a:buAutoNum type="alphaLcParenBoth" startAt="6"/>
            </a:pP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8600" indent="-228600">
              <a:buAutoNum type="arabicParenBoth" startAt="2"/>
            </a:pP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The Participating CRR Account Holder may submit a self-imposed credit limit for the CRR Monthly Auction or for each </a:t>
            </a:r>
            <a:r>
              <a:rPr kumimoji="0" lang="en-US" altLang="en-US" sz="1400" b="0" i="0" u="none" strike="sng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time-of-use</a:t>
            </a:r>
            <a:r>
              <a:rPr kumimoji="0" lang="en-US" altLang="en-US" sz="1400" b="0"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month </a:t>
            </a: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a CRR Auction that is part of a CRR Long-Term Auction Sequence, if desired.</a:t>
            </a:r>
          </a:p>
          <a:p>
            <a:pPr marL="228600" indent="-228600">
              <a:buAutoNum type="arabicParenBoth" startAt="2"/>
            </a:pP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Participating CRR Account Holder can only offer to sell one-month or multi-month strips of CRRs for which it is the CRR Owner of record at the time of the offer.  Multi-month CRR offers must consist of consecutive months that are within the period of the relevant CRR Auction and can only be submitted as part of a CRR Long-Term Auction Sequence.</a:t>
            </a: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lang="en-US" altLang="en-US" sz="1400" dirty="0">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lang="en-US" altLang="en-US" sz="1400" dirty="0">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lang="en-US" altLang="en-US" sz="1400" dirty="0">
              <a:latin typeface="Times New Roman" panose="02020603050405020304" pitchFamily="18" charset="0"/>
              <a:cs typeface="Times New Roman" panose="02020603050405020304" pitchFamily="18" charset="0"/>
            </a:endParaRPr>
          </a:p>
          <a:p>
            <a:pPr marL="228600" marR="0" lvl="0" indent="-228600" algn="l" defTabSz="914400" rtl="0" eaLnBrk="0" fontAlgn="base" latinLnBrk="0" hangingPunct="0">
              <a:lnSpc>
                <a:spcPct val="100000"/>
              </a:lnSpc>
              <a:spcBef>
                <a:spcPct val="0"/>
              </a:spcBef>
              <a:spcAft>
                <a:spcPct val="0"/>
              </a:spcAft>
              <a:buClrTx/>
              <a:buSzTx/>
              <a:buFontTx/>
              <a:buAutoNum type="arabicParenBoth" startAt="3"/>
              <a:tabLst/>
            </a:pP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	A CRR offer for a specified MW quantity of CRRs constitutes an offer to sell a quantity of CRRs equal to or less than the specified quantity.  A CRR offer may not specify a minimum quantity of MW that the Participating CRR Account Holder wishes to sell.</a:t>
            </a:r>
            <a:endParaRPr kumimoji="0" lang="en-US" altLang="en-US"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DDC3377-3865-D6A9-BF87-1B2DB083AB84}"/>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11" name="Title 1">
            <a:extLst>
              <a:ext uri="{FF2B5EF4-FFF2-40B4-BE49-F238E27FC236}">
                <a16:creationId xmlns:a16="http://schemas.microsoft.com/office/drawing/2014/main" id="{C37638A4-410F-94F8-4AB8-27B13F9A5EBB}"/>
              </a:ext>
            </a:extLst>
          </p:cNvPr>
          <p:cNvSpPr>
            <a:spLocks noGrp="1"/>
          </p:cNvSpPr>
          <p:nvPr>
            <p:ph type="title"/>
          </p:nvPr>
        </p:nvSpPr>
        <p:spPr>
          <a:xfrm>
            <a:off x="381000" y="243682"/>
            <a:ext cx="8458200" cy="1143000"/>
          </a:xfrm>
        </p:spPr>
        <p:txBody>
          <a:bodyPr/>
          <a:lstStyle/>
          <a:p>
            <a:r>
              <a:rPr lang="en-US" sz="2000" dirty="0"/>
              <a:t>DRAFT NPRRxxxx Restructure Long-Term Auction Sequence Auctions to Six Monthly Optimizations</a:t>
            </a:r>
          </a:p>
        </p:txBody>
      </p:sp>
      <p:graphicFrame>
        <p:nvGraphicFramePr>
          <p:cNvPr id="2" name="Table 1">
            <a:extLst>
              <a:ext uri="{FF2B5EF4-FFF2-40B4-BE49-F238E27FC236}">
                <a16:creationId xmlns:a16="http://schemas.microsoft.com/office/drawing/2014/main" id="{B7673EE9-45F8-9DDB-5388-4E6BA5EB9172}"/>
              </a:ext>
            </a:extLst>
          </p:cNvPr>
          <p:cNvGraphicFramePr>
            <a:graphicFrameLocks noGrp="1"/>
          </p:cNvGraphicFramePr>
          <p:nvPr>
            <p:extLst>
              <p:ext uri="{D42A27DB-BD31-4B8C-83A1-F6EECF244321}">
                <p14:modId xmlns:p14="http://schemas.microsoft.com/office/powerpoint/2010/main" val="2633898471"/>
              </p:ext>
            </p:extLst>
          </p:nvPr>
        </p:nvGraphicFramePr>
        <p:xfrm>
          <a:off x="533400" y="1600200"/>
          <a:ext cx="8077200" cy="830897"/>
        </p:xfrm>
        <a:graphic>
          <a:graphicData uri="http://schemas.openxmlformats.org/drawingml/2006/table">
            <a:tbl>
              <a:tblPr firstRow="1" firstCol="1" bandRow="1">
                <a:tableStyleId>{5C22544A-7EE6-4342-B048-85BDC9FD1C3A}</a:tableStyleId>
              </a:tblPr>
              <a:tblGrid>
                <a:gridCol w="8077200">
                  <a:extLst>
                    <a:ext uri="{9D8B030D-6E8A-4147-A177-3AD203B41FA5}">
                      <a16:colId xmlns:a16="http://schemas.microsoft.com/office/drawing/2014/main" val="3643009617"/>
                    </a:ext>
                  </a:extLst>
                </a:gridCol>
              </a:tblGrid>
              <a:tr h="830897">
                <a:tc>
                  <a:txBody>
                    <a:bodyPr/>
                    <a:lstStyle/>
                    <a:p>
                      <a:pPr marL="0" marR="0" indent="0">
                        <a:spcBef>
                          <a:spcPts val="600"/>
                        </a:spcBef>
                        <a:spcAft>
                          <a:spcPts val="1200"/>
                        </a:spcAft>
                        <a:buNone/>
                      </a:pPr>
                      <a:r>
                        <a:rPr lang="en-US" sz="1400" i="1" dirty="0">
                          <a:solidFill>
                            <a:schemeClr val="tx1"/>
                          </a:solidFill>
                          <a:effectLst/>
                          <a:latin typeface="Times New Roman" panose="02020603050405020304" pitchFamily="18" charset="0"/>
                          <a:cs typeface="Times New Roman" panose="02020603050405020304" pitchFamily="18" charset="0"/>
                        </a:rPr>
                        <a:t>[NPRR1289:  Replace paragraph (e) above with the following upon system implementation:]</a:t>
                      </a:r>
                    </a:p>
                    <a:p>
                      <a:pPr marL="914400" marR="0" indent="-457200">
                        <a:spcAft>
                          <a:spcPts val="1200"/>
                        </a:spcAft>
                        <a:buNone/>
                      </a:pPr>
                      <a:r>
                        <a:rPr lang="en-US" sz="1400" b="0" dirty="0">
                          <a:solidFill>
                            <a:schemeClr val="tx1"/>
                          </a:solidFill>
                          <a:effectLst/>
                          <a:latin typeface="Times New Roman" panose="02020603050405020304" pitchFamily="18" charset="0"/>
                          <a:cs typeface="Times New Roman" panose="02020603050405020304" pitchFamily="18" charset="0"/>
                        </a:rPr>
                        <a:t>(e)	The quantity of CRRs in MW with a minimum of 0.1 MW, which must be the same for each hour within the block, for which the Minimum Reservation Price is effective; and</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108382352"/>
                  </a:ext>
                </a:extLst>
              </a:tr>
            </a:tbl>
          </a:graphicData>
        </a:graphic>
      </p:graphicFrame>
      <p:graphicFrame>
        <p:nvGraphicFramePr>
          <p:cNvPr id="3" name="Table 2">
            <a:extLst>
              <a:ext uri="{FF2B5EF4-FFF2-40B4-BE49-F238E27FC236}">
                <a16:creationId xmlns:a16="http://schemas.microsoft.com/office/drawing/2014/main" id="{FECF9FED-ED59-28ED-0A7B-B6B6AB5BD16B}"/>
              </a:ext>
            </a:extLst>
          </p:cNvPr>
          <p:cNvGraphicFramePr>
            <a:graphicFrameLocks noGrp="1"/>
          </p:cNvGraphicFramePr>
          <p:nvPr>
            <p:extLst>
              <p:ext uri="{D42A27DB-BD31-4B8C-83A1-F6EECF244321}">
                <p14:modId xmlns:p14="http://schemas.microsoft.com/office/powerpoint/2010/main" val="2733012427"/>
              </p:ext>
            </p:extLst>
          </p:nvPr>
        </p:nvGraphicFramePr>
        <p:xfrm>
          <a:off x="533400" y="4267200"/>
          <a:ext cx="8077200" cy="830897"/>
        </p:xfrm>
        <a:graphic>
          <a:graphicData uri="http://schemas.openxmlformats.org/drawingml/2006/table">
            <a:tbl>
              <a:tblPr firstRow="1" firstCol="1" bandRow="1">
                <a:tableStyleId>{5C22544A-7EE6-4342-B048-85BDC9FD1C3A}</a:tableStyleId>
              </a:tblPr>
              <a:tblGrid>
                <a:gridCol w="8077200">
                  <a:extLst>
                    <a:ext uri="{9D8B030D-6E8A-4147-A177-3AD203B41FA5}">
                      <a16:colId xmlns:a16="http://schemas.microsoft.com/office/drawing/2014/main" val="875653864"/>
                    </a:ext>
                  </a:extLst>
                </a:gridCol>
              </a:tblGrid>
              <a:tr h="830897">
                <a:tc>
                  <a:txBody>
                    <a:bodyPr/>
                    <a:lstStyle/>
                    <a:p>
                      <a:pPr marL="0" marR="0" indent="0">
                        <a:spcBef>
                          <a:spcPts val="600"/>
                        </a:spcBef>
                        <a:spcAft>
                          <a:spcPts val="1200"/>
                        </a:spcAft>
                        <a:buNone/>
                      </a:pPr>
                      <a:r>
                        <a:rPr lang="en-US" sz="1400" i="1" dirty="0">
                          <a:solidFill>
                            <a:schemeClr val="tx1"/>
                          </a:solidFill>
                          <a:effectLst/>
                          <a:latin typeface="Times New Roman" panose="02020603050405020304" pitchFamily="18" charset="0"/>
                          <a:cs typeface="Times New Roman" panose="02020603050405020304" pitchFamily="18" charset="0"/>
                        </a:rPr>
                        <a:t>[NPRR1288:  Replace paragraph (3) above with the following upon system implementation:]</a:t>
                      </a:r>
                    </a:p>
                    <a:p>
                      <a:pPr marL="457200" marR="0" indent="-457200">
                        <a:spcAft>
                          <a:spcPts val="1200"/>
                        </a:spcAft>
                        <a:buNone/>
                      </a:pPr>
                      <a:r>
                        <a:rPr lang="en-US" sz="1400" b="0" dirty="0">
                          <a:solidFill>
                            <a:schemeClr val="tx1"/>
                          </a:solidFill>
                          <a:effectLst/>
                          <a:latin typeface="Times New Roman" panose="02020603050405020304" pitchFamily="18" charset="0"/>
                          <a:cs typeface="Times New Roman" panose="02020603050405020304" pitchFamily="18" charset="0"/>
                        </a:rPr>
                        <a:t>(3)	A Participating CRR Account Holder can only offer to sell one-month strips of CRRs for which it is the CRR Owner of record at the time of the offer.</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531848148"/>
                  </a:ext>
                </a:extLst>
              </a:tr>
            </a:tbl>
          </a:graphicData>
        </a:graphic>
      </p:graphicFrame>
    </p:spTree>
    <p:extLst>
      <p:ext uri="{BB962C8B-B14F-4D97-AF65-F5344CB8AC3E}">
        <p14:creationId xmlns:p14="http://schemas.microsoft.com/office/powerpoint/2010/main" val="1867007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6D37A-43E5-3102-A3B7-C999A3E183A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27F11BB-CDCD-7C4F-729B-0665084C2168}"/>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11" name="Title 1">
            <a:extLst>
              <a:ext uri="{FF2B5EF4-FFF2-40B4-BE49-F238E27FC236}">
                <a16:creationId xmlns:a16="http://schemas.microsoft.com/office/drawing/2014/main" id="{0FC63E70-7E20-C995-30AE-49E425FB844B}"/>
              </a:ext>
            </a:extLst>
          </p:cNvPr>
          <p:cNvSpPr>
            <a:spLocks noGrp="1"/>
          </p:cNvSpPr>
          <p:nvPr>
            <p:ph type="title"/>
          </p:nvPr>
        </p:nvSpPr>
        <p:spPr>
          <a:xfrm>
            <a:off x="381000" y="243682"/>
            <a:ext cx="8458200" cy="1143000"/>
          </a:xfrm>
        </p:spPr>
        <p:txBody>
          <a:bodyPr/>
          <a:lstStyle/>
          <a:p>
            <a:r>
              <a:rPr lang="en-US" sz="2000" dirty="0"/>
              <a:t>DRAFT NPRRxxxx Restructure Long-Term Auction Sequence Auctions to Six Monthly Optimizations</a:t>
            </a:r>
          </a:p>
        </p:txBody>
      </p:sp>
      <p:graphicFrame>
        <p:nvGraphicFramePr>
          <p:cNvPr id="3" name="Table 2">
            <a:extLst>
              <a:ext uri="{FF2B5EF4-FFF2-40B4-BE49-F238E27FC236}">
                <a16:creationId xmlns:a16="http://schemas.microsoft.com/office/drawing/2014/main" id="{D17DD41E-B189-8468-4CE9-4ABD4C6B3828}"/>
              </a:ext>
            </a:extLst>
          </p:cNvPr>
          <p:cNvGraphicFramePr>
            <a:graphicFrameLocks noGrp="1"/>
          </p:cNvGraphicFramePr>
          <p:nvPr>
            <p:extLst>
              <p:ext uri="{D42A27DB-BD31-4B8C-83A1-F6EECF244321}">
                <p14:modId xmlns:p14="http://schemas.microsoft.com/office/powerpoint/2010/main" val="1525172139"/>
              </p:ext>
            </p:extLst>
          </p:nvPr>
        </p:nvGraphicFramePr>
        <p:xfrm>
          <a:off x="533400" y="4343400"/>
          <a:ext cx="8077200" cy="1143000"/>
        </p:xfrm>
        <a:graphic>
          <a:graphicData uri="http://schemas.openxmlformats.org/drawingml/2006/table">
            <a:tbl>
              <a:tblPr firstRow="1" firstCol="1" bandRow="1">
                <a:tableStyleId>{5C22544A-7EE6-4342-B048-85BDC9FD1C3A}</a:tableStyleId>
              </a:tblPr>
              <a:tblGrid>
                <a:gridCol w="8077200">
                  <a:extLst>
                    <a:ext uri="{9D8B030D-6E8A-4147-A177-3AD203B41FA5}">
                      <a16:colId xmlns:a16="http://schemas.microsoft.com/office/drawing/2014/main" val="875653864"/>
                    </a:ext>
                  </a:extLst>
                </a:gridCol>
              </a:tblGrid>
              <a:tr h="1143000">
                <a:tc>
                  <a:txBody>
                    <a:bodyPr/>
                    <a:lstStyle/>
                    <a:p>
                      <a:pPr marL="0" marR="0" indent="0">
                        <a:spcBef>
                          <a:spcPts val="600"/>
                        </a:spcBef>
                        <a:spcAft>
                          <a:spcPts val="1200"/>
                        </a:spcAft>
                        <a:buNone/>
                      </a:pPr>
                      <a:r>
                        <a:rPr lang="en-US" sz="1400" b="1" i="1" dirty="0">
                          <a:solidFill>
                            <a:srgbClr val="000000"/>
                          </a:solidFill>
                          <a:effectLst/>
                          <a:latin typeface="Times New Roman" panose="02020603050405020304" pitchFamily="18" charset="0"/>
                          <a:ea typeface="Times New Roman" panose="02020603050405020304" pitchFamily="18" charset="0"/>
                        </a:rPr>
                        <a:t>[NPRR1288:  Replace paragraph (d) above with the following upon system implementation:]</a:t>
                      </a:r>
                      <a:endParaRPr lang="en-US" sz="1400" dirty="0">
                        <a:effectLst/>
                        <a:latin typeface="Times New Roman" panose="02020603050405020304" pitchFamily="18" charset="0"/>
                        <a:ea typeface="Times New Roman" panose="02020603050405020304" pitchFamily="18" charset="0"/>
                      </a:endParaRPr>
                    </a:p>
                    <a:p>
                      <a:pPr marL="914400" marR="0" indent="-457200">
                        <a:spcAft>
                          <a:spcPts val="1200"/>
                        </a:spcAft>
                        <a:buNone/>
                      </a:pPr>
                      <a:r>
                        <a:rPr lang="en-US" sz="1400" b="0" dirty="0">
                          <a:solidFill>
                            <a:srgbClr val="000000"/>
                          </a:solidFill>
                          <a:effectLst/>
                          <a:latin typeface="Times New Roman" panose="02020603050405020304" pitchFamily="18" charset="0"/>
                          <a:ea typeface="Times New Roman" panose="02020603050405020304" pitchFamily="18" charset="0"/>
                        </a:rPr>
                        <a:t>(d)	The month for which the block of CRRs is being bid, including time-of-use designation, which may include a 7x24 block in a CRR Monthly Auction but not in a CRR Auction held as part of a CRR Long-Term Auction Sequence;</a:t>
                      </a:r>
                      <a:endParaRPr lang="en-US" sz="1400" b="0" dirty="0">
                        <a:effectLst/>
                        <a:latin typeface="Times New Roman" panose="02020603050405020304" pitchFamily="18" charset="0"/>
                        <a:ea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531848148"/>
                  </a:ext>
                </a:extLst>
              </a:tr>
            </a:tbl>
          </a:graphicData>
        </a:graphic>
      </p:graphicFrame>
      <p:sp>
        <p:nvSpPr>
          <p:cNvPr id="7" name="TextBox 6">
            <a:extLst>
              <a:ext uri="{FF2B5EF4-FFF2-40B4-BE49-F238E27FC236}">
                <a16:creationId xmlns:a16="http://schemas.microsoft.com/office/drawing/2014/main" id="{27C80BF2-CEA4-DD3B-E65F-8E99FEE1FAF3}"/>
              </a:ext>
            </a:extLst>
          </p:cNvPr>
          <p:cNvSpPr txBox="1"/>
          <p:nvPr/>
        </p:nvSpPr>
        <p:spPr>
          <a:xfrm>
            <a:off x="152400" y="1219200"/>
            <a:ext cx="8229600" cy="3016210"/>
          </a:xfrm>
          <a:prstGeom prst="rect">
            <a:avLst/>
          </a:prstGeom>
          <a:noFill/>
        </p:spPr>
        <p:txBody>
          <a:bodyPr wrap="square">
            <a:spAutoFit/>
          </a:bodyPr>
          <a:lstStyle/>
          <a:p>
            <a:pPr marL="804545" marR="0" indent="-804545">
              <a:spcBef>
                <a:spcPts val="1200"/>
              </a:spcBef>
              <a:spcAft>
                <a:spcPts val="1200"/>
              </a:spcAft>
              <a:buNone/>
              <a:tabLst>
                <a:tab pos="800100" algn="l"/>
              </a:tabLst>
            </a:pPr>
            <a:r>
              <a:rPr lang="en-US" sz="1400" b="1" dirty="0">
                <a:effectLst/>
                <a:latin typeface="Times New Roman" panose="02020603050405020304" pitchFamily="18" charset="0"/>
                <a:ea typeface="Times New Roman" panose="02020603050405020304" pitchFamily="18" charset="0"/>
              </a:rPr>
              <a:t>7.5.2.3	CRR Auction Bid Criteria </a:t>
            </a:r>
          </a:p>
          <a:p>
            <a:pPr marL="457200" marR="0" indent="-457200">
              <a:spcAft>
                <a:spcPts val="1200"/>
              </a:spcAft>
              <a:buNone/>
            </a:pPr>
            <a:r>
              <a:rPr lang="en-US" sz="1400" dirty="0">
                <a:effectLst/>
                <a:latin typeface="Times New Roman" panose="02020603050405020304" pitchFamily="18" charset="0"/>
                <a:ea typeface="Times New Roman" panose="02020603050405020304" pitchFamily="18" charset="0"/>
              </a:rPr>
              <a:t>(1)	A CRR Auction Bid indicates a willingness to buy CRRs at the auction clearing price, if it is equal to or less than the Not-to-Exceed Price.  It must be submitted by a Participating CRR Account Holder and must include the following:</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(a)	The short name of the Participating CRR Account Holder;</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(b)	The single type of CRR being bid;</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(c)	The source Settlement Point and the sink Settlement Point for the block of CRRs being bid;</a:t>
            </a:r>
          </a:p>
          <a:p>
            <a:pPr marL="914400" marR="0" indent="-457200">
              <a:spcAft>
                <a:spcPts val="1200"/>
              </a:spcAft>
              <a:buNone/>
            </a:pPr>
            <a:r>
              <a:rPr lang="en-US" sz="1400" dirty="0">
                <a:effectLst/>
                <a:latin typeface="Times New Roman" panose="02020603050405020304" pitchFamily="18" charset="0"/>
                <a:ea typeface="Times New Roman" panose="02020603050405020304" pitchFamily="18" charset="0"/>
              </a:rPr>
              <a:t>(d)	The month or strip of consecutive months for which the block of CRRs is being bid, including time-of-use designation, which may include a 7x24 block in a CRR Monthly Auction but not in a CRR Auction held as part of a CRR Long-Term Auction Sequence;</a:t>
            </a:r>
          </a:p>
        </p:txBody>
      </p:sp>
    </p:spTree>
    <p:extLst>
      <p:ext uri="{BB962C8B-B14F-4D97-AF65-F5344CB8AC3E}">
        <p14:creationId xmlns:p14="http://schemas.microsoft.com/office/powerpoint/2010/main" val="1823769300"/>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41775</TotalTime>
  <Words>1378</Words>
  <Application>Microsoft Office PowerPoint</Application>
  <PresentationFormat>On-screen Show (4:3)</PresentationFormat>
  <Paragraphs>87</Paragraphs>
  <Slides>11</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11</vt:i4>
      </vt:variant>
    </vt:vector>
  </HeadingPairs>
  <TitlesOfParts>
    <vt:vector size="17" baseType="lpstr">
      <vt:lpstr>Arial</vt:lpstr>
      <vt:lpstr>Calibri</vt:lpstr>
      <vt:lpstr>Times New Roman</vt:lpstr>
      <vt:lpstr>1_Custom Design</vt:lpstr>
      <vt:lpstr>Office Theme</vt:lpstr>
      <vt:lpstr>Custom Design</vt:lpstr>
      <vt:lpstr>PowerPoint Presentation</vt:lpstr>
      <vt:lpstr>Agenda</vt:lpstr>
      <vt:lpstr>Historical LTAS transactions and solution times</vt:lpstr>
      <vt:lpstr>CRR auction transaction limits</vt:lpstr>
      <vt:lpstr>Registered CRR Account Holders and Counter-Parties </vt:lpstr>
      <vt:lpstr>DRAFT NPRRxxxx Restructure Long-Term Auction Sequence Auctions to Six Monthly Optimizations</vt:lpstr>
      <vt:lpstr>DRAFT NPRRxxxx Restructure Long-Term Auction Sequence Auctions to Six Monthly Optimizations</vt:lpstr>
      <vt:lpstr>DRAFT NPRRxxxx Restructure Long-Term Auction Sequence Auctions to Six Monthly Optimizations</vt:lpstr>
      <vt:lpstr>DRAFT NPRRxxxx Restructure Long-Term Auction Sequence Auctions to Six Monthly Optimizations</vt:lpstr>
      <vt:lpstr>DRAFT NPRRxxxx Restructure Long-Term Auction Sequence Auctions to Six Monthly Optimizations</vt:lpstr>
      <vt:lpstr>Removal of historical data from the CRR 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Findley, Samantha</dc:creator>
  <cp:lastModifiedBy>Lightener, Debbie</cp:lastModifiedBy>
  <cp:revision>29</cp:revision>
  <cp:lastPrinted>2026-02-13T01:04:23Z</cp:lastPrinted>
  <dcterms:created xsi:type="dcterms:W3CDTF">2016-10-07T18:07:55Z</dcterms:created>
  <dcterms:modified xsi:type="dcterms:W3CDTF">2026-03-13T18:47:44Z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2024-01-22T22:35:43Z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354487cd-844f-485b-a665-d1e5a4197d8b</vt:lpwstr>
  </property>
  <property fmtid="{D5CDD505-2E9C-101B-9397-08002B2CF9AE}" pid="8" name="MSIP_Label_7084cbda-52b8-46fb-a7b7-cb5bd465ed85_ContentBits">
    <vt:lpwstr>0</vt:lpwstr>
  </property>
</Properties>
</file>