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2"/>
  </p:notesMasterIdLst>
  <p:handoutMasterIdLst>
    <p:handoutMasterId r:id="rId13"/>
  </p:handoutMasterIdLst>
  <p:sldIdLst>
    <p:sldId id="272" r:id="rId6"/>
    <p:sldId id="2147478763" r:id="rId7"/>
    <p:sldId id="273" r:id="rId8"/>
    <p:sldId id="270" r:id="rId9"/>
    <p:sldId id="2147478764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449" autoAdjust="0"/>
  </p:normalViewPr>
  <p:slideViewPr>
    <p:cSldViewPr snapToGrid="0">
      <p:cViewPr varScale="1">
        <p:scale>
          <a:sx n="50" d="100"/>
          <a:sy n="50" d="100"/>
        </p:scale>
        <p:origin x="93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6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March 13,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lfredo.moreno@ercot.com" TargetMode="External"/><Relationship Id="rId2" Type="http://schemas.openxmlformats.org/officeDocument/2006/relationships/hyperlink" Target="mailto:curry.holden@ercot.com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DAM PTP Bid Fee NPRR Update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Alfredo Moreno</a:t>
            </a:r>
            <a:br>
              <a:rPr lang="en-US" sz="1800" b="0" i="1" dirty="0"/>
            </a:br>
            <a:br>
              <a:rPr lang="en-US" sz="1800" b="0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200" b="0" dirty="0"/>
              <a:t>March 16, 2026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83F62B0-6886-0C8B-6EFE-6D66885D0E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607532" y="5224007"/>
            <a:ext cx="5021043" cy="1287630"/>
          </a:xfrm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b="0" dirty="0"/>
              <a:t>Feedback on bid fee structure options requested.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PTPs are a key contributor of long solution times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This NPRR will introduce a PTP bid fee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Structure of bid fee still under discussion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ERCOT seeks feedback from market participants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endParaRPr lang="en-US" b="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4FD2B-AD8F-E9B5-7058-F18D68181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392080-3319-A291-A845-57A357A3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FE685C-5040-1675-5FB4-2051A8F10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NPRR Background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22CA76-C7B1-F966-EEDD-A2F950C216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0401300" cy="368745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PTP and PTPLO hourly bids are the most challenging products for the DAM engine to solve for. They significantly slow solve times. 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original NPRR language described at the last CMWG would assess a fee for all unawarded PTP bids.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received feedback from stakeholders and the IMM that unawarded PTPs could deter nearly-awarded bids, which provide useful price signals even though not awarded. 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411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EFDD4C-2255-C7D5-2991-41521A75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CEE743-FAC8-4536-6D1F-9DA25911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Options Being Considered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EC331C-6A59-FCFF-1F14-DD25475D0E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399"/>
            <a:ext cx="11163300" cy="467995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Based on stakeholder and IMM feedback, we are now considering two options for the bid fee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/>
            <a:endParaRPr lang="en-US" sz="2400" dirty="0"/>
          </a:p>
          <a:p>
            <a:pPr marL="285750" indent="-285750"/>
            <a:endParaRPr lang="en-US" sz="2400" dirty="0"/>
          </a:p>
          <a:p>
            <a:pPr marL="285750" indent="-285750"/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/>
            <a:endParaRPr lang="en-US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7DF924-1481-1D1F-7DB6-35C79748D423}"/>
              </a:ext>
            </a:extLst>
          </p:cNvPr>
          <p:cNvSpPr txBox="1"/>
          <p:nvPr/>
        </p:nvSpPr>
        <p:spPr>
          <a:xfrm>
            <a:off x="999241" y="2667784"/>
            <a:ext cx="4647415" cy="2160247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</p:spPr>
        <p:txBody>
          <a:bodyPr wrap="square" rtlCol="0">
            <a:noAutofit/>
          </a:bodyPr>
          <a:lstStyle/>
          <a:p>
            <a:r>
              <a:rPr lang="en-US" sz="2400" b="1" dirty="0"/>
              <a:t>Option 1: </a:t>
            </a:r>
          </a:p>
          <a:p>
            <a:r>
              <a:rPr lang="en-US" sz="2400" dirty="0"/>
              <a:t>All PTPs are assessed a bid fee.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333C37-51DE-8041-1C9E-6F3623E6D606}"/>
              </a:ext>
            </a:extLst>
          </p:cNvPr>
          <p:cNvSpPr txBox="1"/>
          <p:nvPr/>
        </p:nvSpPr>
        <p:spPr>
          <a:xfrm>
            <a:off x="6545344" y="2667784"/>
            <a:ext cx="4647415" cy="2160248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</p:spPr>
        <p:txBody>
          <a:bodyPr wrap="square" rtlCol="0">
            <a:noAutofit/>
          </a:bodyPr>
          <a:lstStyle/>
          <a:p>
            <a:r>
              <a:rPr lang="en-US" sz="2400" b="1" dirty="0"/>
              <a:t>Option 2: 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Only uncompetitive bids are assessed a bid fee.</a:t>
            </a:r>
          </a:p>
          <a:p>
            <a:pPr>
              <a:spcAft>
                <a:spcPts val="600"/>
              </a:spcAft>
            </a:pPr>
            <a:r>
              <a:rPr lang="en-US" sz="1600" dirty="0"/>
              <a:t>The competitiveness of a PTP would be determined based on the clearing price of the path it is placed on. </a:t>
            </a:r>
          </a:p>
        </p:txBody>
      </p:sp>
    </p:spTree>
    <p:extLst>
      <p:ext uri="{BB962C8B-B14F-4D97-AF65-F5344CB8AC3E}">
        <p14:creationId xmlns:p14="http://schemas.microsoft.com/office/powerpoint/2010/main" val="528621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EF47D-90BD-08F9-4196-98B75A459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DAF50-88E5-CE90-EDA1-E0FE2B693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Bid Fee Structure Comparison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CE4EED-50B5-3D40-FA1B-CC62AF1C39E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533397" y="5593450"/>
            <a:ext cx="11163298" cy="738335"/>
          </a:xfrm>
          <a:prstGeom prst="foldedCorner">
            <a:avLst>
              <a:gd name="adj" fmla="val 14728"/>
            </a:avLst>
          </a:prstGeom>
        </p:spPr>
        <p:txBody>
          <a:bodyPr/>
          <a:lstStyle/>
          <a:p>
            <a:r>
              <a:rPr lang="en-US" dirty="0"/>
              <a:t>Key Takeaway: </a:t>
            </a:r>
            <a:r>
              <a:rPr lang="en-US" b="0" dirty="0"/>
              <a:t>Option 1 would be easier and less expensive to set up and maintain. However, Option 1 has a greater anticipated impact on real-time hedging and is less targeted towards the most computationally intensive submissions.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934B1-18CD-7874-91DF-CE3B993F4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FA07EF8-3F5A-FA64-AE7A-74B1A4AF3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779696"/>
              </p:ext>
            </p:extLst>
          </p:nvPr>
        </p:nvGraphicFramePr>
        <p:xfrm>
          <a:off x="556181" y="1444411"/>
          <a:ext cx="11117870" cy="328563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142966">
                  <a:extLst>
                    <a:ext uri="{9D8B030D-6E8A-4147-A177-3AD203B41FA5}">
                      <a16:colId xmlns:a16="http://schemas.microsoft.com/office/drawing/2014/main" val="3668715897"/>
                    </a:ext>
                  </a:extLst>
                </a:gridCol>
                <a:gridCol w="3266504">
                  <a:extLst>
                    <a:ext uri="{9D8B030D-6E8A-4147-A177-3AD203B41FA5}">
                      <a16:colId xmlns:a16="http://schemas.microsoft.com/office/drawing/2014/main" val="2921331168"/>
                    </a:ext>
                  </a:extLst>
                </a:gridCol>
                <a:gridCol w="3708400">
                  <a:extLst>
                    <a:ext uri="{9D8B030D-6E8A-4147-A177-3AD203B41FA5}">
                      <a16:colId xmlns:a16="http://schemas.microsoft.com/office/drawing/2014/main" val="2433389326"/>
                    </a:ext>
                  </a:extLst>
                </a:gridCol>
              </a:tblGrid>
              <a:tr h="471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Consideration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Option 1: Bid Fees for All PTPs Submitted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Option 2: Bid Fees for Only Uncompetitive PTPs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4141225"/>
                  </a:ext>
                </a:extLst>
              </a:tr>
              <a:tr h="438008">
                <a:tc>
                  <a:txBody>
                    <a:bodyPr/>
                    <a:lstStyle/>
                    <a:p>
                      <a:r>
                        <a:rPr lang="en-US" sz="1200" b="0" dirty="0"/>
                        <a:t>Number of parameters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200" b="0" dirty="0"/>
                        <a:t>1 (fee rate)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3 (fee rate, absolute uncompetitive threshold, and relative uncompetitive threshold)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0349377"/>
                  </a:ext>
                </a:extLst>
              </a:tr>
              <a:tr h="471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Fee rate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$     Lower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$$$ Higher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5946940"/>
                  </a:ext>
                </a:extLst>
              </a:tr>
              <a:tr h="471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Complexity of analysis to determine parameter values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High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069753"/>
                  </a:ext>
                </a:extLst>
              </a:tr>
              <a:tr h="471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Expected timeline to approve change in parameter values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Shorter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Longer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2830263"/>
                  </a:ext>
                </a:extLst>
              </a:tr>
              <a:tr h="471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Expected impact to entities hedging real-time congestion</a:t>
                      </a: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Medium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Low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2881752"/>
                  </a:ext>
                </a:extLst>
              </a:tr>
              <a:tr h="471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Targets worst offenders?</a:t>
                      </a:r>
                      <a:endParaRPr lang="en-US" sz="1200" b="0" dirty="0"/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       Yes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0313796"/>
                  </a:ext>
                </a:extLst>
              </a:tr>
            </a:tbl>
          </a:graphicData>
        </a:graphic>
      </p:graphicFrame>
      <p:sp>
        <p:nvSpPr>
          <p:cNvPr id="9" name="Oval 8">
            <a:extLst>
              <a:ext uri="{FF2B5EF4-FFF2-40B4-BE49-F238E27FC236}">
                <a16:creationId xmlns:a16="http://schemas.microsoft.com/office/drawing/2014/main" id="{925CA1A4-27FC-EE6E-7434-D03D32159FA4}"/>
              </a:ext>
            </a:extLst>
          </p:cNvPr>
          <p:cNvSpPr/>
          <p:nvPr/>
        </p:nvSpPr>
        <p:spPr>
          <a:xfrm>
            <a:off x="8051836" y="3466295"/>
            <a:ext cx="169683" cy="16025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A8F5809-CE9E-1B88-90C7-F0B19C067432}"/>
              </a:ext>
            </a:extLst>
          </p:cNvPr>
          <p:cNvSpPr/>
          <p:nvPr/>
        </p:nvSpPr>
        <p:spPr>
          <a:xfrm>
            <a:off x="8051836" y="3001504"/>
            <a:ext cx="169683" cy="16025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74243F7-DAF5-BF42-6CF6-44854599C555}"/>
              </a:ext>
            </a:extLst>
          </p:cNvPr>
          <p:cNvSpPr/>
          <p:nvPr/>
        </p:nvSpPr>
        <p:spPr>
          <a:xfrm>
            <a:off x="4780952" y="2992119"/>
            <a:ext cx="169683" cy="16025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A8C9C91-B27A-0339-8A02-850634C340A9}"/>
              </a:ext>
            </a:extLst>
          </p:cNvPr>
          <p:cNvSpPr/>
          <p:nvPr/>
        </p:nvSpPr>
        <p:spPr>
          <a:xfrm>
            <a:off x="4782514" y="3466294"/>
            <a:ext cx="169683" cy="16025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2C1590C-DCFD-4EC1-0661-B2DD5D6916F5}"/>
              </a:ext>
            </a:extLst>
          </p:cNvPr>
          <p:cNvSpPr/>
          <p:nvPr/>
        </p:nvSpPr>
        <p:spPr>
          <a:xfrm>
            <a:off x="4780952" y="3931042"/>
            <a:ext cx="169683" cy="16025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79A0ED2-6B9A-D179-6343-E2E7DABC178C}"/>
              </a:ext>
            </a:extLst>
          </p:cNvPr>
          <p:cNvSpPr/>
          <p:nvPr/>
        </p:nvSpPr>
        <p:spPr>
          <a:xfrm>
            <a:off x="8051836" y="3935578"/>
            <a:ext cx="169683" cy="16025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6C818EB-AA23-CCBA-9C2C-2314AE3C5A9A}"/>
              </a:ext>
            </a:extLst>
          </p:cNvPr>
          <p:cNvSpPr/>
          <p:nvPr/>
        </p:nvSpPr>
        <p:spPr>
          <a:xfrm>
            <a:off x="8051836" y="4404861"/>
            <a:ext cx="169683" cy="16025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DD0F0CC-9070-1B87-1917-1FDAF333EF70}"/>
              </a:ext>
            </a:extLst>
          </p:cNvPr>
          <p:cNvSpPr/>
          <p:nvPr/>
        </p:nvSpPr>
        <p:spPr>
          <a:xfrm>
            <a:off x="4780952" y="4404861"/>
            <a:ext cx="169683" cy="16025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4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43763-B394-BA1C-17F3-55229DE42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Feedback Request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0051B0-2606-3EF9-1185-9AFCD571766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298" cy="418490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are still researching the impact of each option and discussing the best approach internally. We want to hear from market participants about how each option will impact your organizations.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would a fee on all PTPs impact your participation in DAM?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would a fee on only uncompetitive PTPs impact your participation in DAM?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Send feedback to </a:t>
            </a:r>
            <a:r>
              <a:rPr lang="en-US" sz="2400" dirty="0">
                <a:hlinkClick r:id="rId2"/>
              </a:rPr>
              <a:t>curry.holden@ercot.com</a:t>
            </a:r>
            <a:r>
              <a:rPr lang="en-US" sz="2400" dirty="0"/>
              <a:t> and </a:t>
            </a:r>
            <a:r>
              <a:rPr lang="en-US" sz="2400" dirty="0">
                <a:hlinkClick r:id="rId3"/>
              </a:rPr>
              <a:t>alfredo.moreno@ercot.com</a:t>
            </a:r>
            <a:r>
              <a:rPr lang="en-US" sz="2400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AB7DC7-8476-D9BD-818E-DD2C4797E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22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dcmitype/"/>
    <ds:schemaRef ds:uri="3c917f14-8d40-4289-92aa-fd10f73581c9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709</TotalTime>
  <Words>417</Words>
  <Application>Microsoft Office PowerPoint</Application>
  <PresentationFormat>Widescreen</PresentationFormat>
  <Paragraphs>64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Wingdings</vt:lpstr>
      <vt:lpstr>1_Cover</vt:lpstr>
      <vt:lpstr>Page Design</vt:lpstr>
      <vt:lpstr>DAM PTP Bid Fee NPRR Update   Alfredo Moreno    March 16, 2026</vt:lpstr>
      <vt:lpstr>NPRR Background</vt:lpstr>
      <vt:lpstr>Options Being Considered</vt:lpstr>
      <vt:lpstr>Bid Fee Structure Comparison</vt:lpstr>
      <vt:lpstr>Feedback Request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Holden, Curry</dc:creator>
  <cp:keywords/>
  <cp:lastModifiedBy>Lightener, Debbie</cp:lastModifiedBy>
  <cp:revision>35</cp:revision>
  <dcterms:created xsi:type="dcterms:W3CDTF">2026-03-11T15:59:49Z</dcterms:created>
  <dcterms:modified xsi:type="dcterms:W3CDTF">2026-03-13T18:47:02Z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