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4"/>
  </p:notesMasterIdLst>
  <p:handoutMasterIdLst>
    <p:handoutMasterId r:id="rId15"/>
  </p:handoutMasterIdLst>
  <p:sldIdLst>
    <p:sldId id="260" r:id="rId6"/>
    <p:sldId id="267" r:id="rId7"/>
    <p:sldId id="276" r:id="rId8"/>
    <p:sldId id="268" r:id="rId9"/>
    <p:sldId id="278" r:id="rId10"/>
    <p:sldId id="277" r:id="rId11"/>
    <p:sldId id="272" r:id="rId12"/>
    <p:sldId id="274" r:id="rId1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2" d="100"/>
          <a:sy n="112" d="100"/>
        </p:scale>
        <p:origin x="516" y="324"/>
      </p:cViewPr>
      <p:guideLst>
        <p:guide orient="horz" pos="2160"/>
        <p:guide pos="384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1FB683D-F076-4ECF-B557-08BCD324A549}"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B90BC865-6D28-411F-A4F0-60A9ABACF70A}">
      <dgm:prSet phldrT="[Text]" phldr="0" custT="1"/>
      <dgm:spPr/>
      <dgm:t>
        <a:bodyPr/>
        <a:lstStyle/>
        <a:p>
          <a:r>
            <a:rPr lang="en-US" sz="1600" dirty="0"/>
            <a:t>ROS Vote</a:t>
          </a:r>
        </a:p>
        <a:p>
          <a:r>
            <a:rPr lang="en-US" sz="1600" dirty="0"/>
            <a:t>April 2</a:t>
          </a:r>
        </a:p>
      </dgm:t>
    </dgm:pt>
    <dgm:pt modelId="{E8E91C09-DEE3-4531-8942-A700ED68FA94}" type="parTrans" cxnId="{D6D89EB3-68A7-4F29-85FE-FC8CDF5FFAD6}">
      <dgm:prSet/>
      <dgm:spPr/>
      <dgm:t>
        <a:bodyPr/>
        <a:lstStyle/>
        <a:p>
          <a:endParaRPr lang="en-US"/>
        </a:p>
      </dgm:t>
    </dgm:pt>
    <dgm:pt modelId="{54F1AF7B-6ECB-479C-8F2E-87B4F5132E84}" type="sibTrans" cxnId="{D6D89EB3-68A7-4F29-85FE-FC8CDF5FFAD6}">
      <dgm:prSet/>
      <dgm:spPr/>
      <dgm:t>
        <a:bodyPr/>
        <a:lstStyle/>
        <a:p>
          <a:endParaRPr lang="en-US"/>
        </a:p>
      </dgm:t>
    </dgm:pt>
    <dgm:pt modelId="{E3CC14BC-63C0-4BFD-825C-8A4976FEB315}">
      <dgm:prSet phldrT="[Text]" phldr="0" custT="1"/>
      <dgm:spPr/>
      <dgm:t>
        <a:bodyPr/>
        <a:lstStyle/>
        <a:p>
          <a:r>
            <a:rPr lang="en-US" sz="1600" dirty="0"/>
            <a:t>PRS Vote </a:t>
          </a:r>
        </a:p>
        <a:p>
          <a:r>
            <a:rPr lang="en-US" sz="1600" dirty="0"/>
            <a:t>April 15</a:t>
          </a:r>
        </a:p>
      </dgm:t>
    </dgm:pt>
    <dgm:pt modelId="{24B96FD5-5FD0-480C-89A1-0C8B1D471360}" type="parTrans" cxnId="{BE5ED9FD-C9EA-4A65-B724-AFA91BA2C00D}">
      <dgm:prSet/>
      <dgm:spPr/>
      <dgm:t>
        <a:bodyPr/>
        <a:lstStyle/>
        <a:p>
          <a:endParaRPr lang="en-US"/>
        </a:p>
      </dgm:t>
    </dgm:pt>
    <dgm:pt modelId="{04439F5A-1E1F-4227-88B8-682D772C578B}" type="sibTrans" cxnId="{BE5ED9FD-C9EA-4A65-B724-AFA91BA2C00D}">
      <dgm:prSet/>
      <dgm:spPr/>
      <dgm:t>
        <a:bodyPr/>
        <a:lstStyle/>
        <a:p>
          <a:endParaRPr lang="en-US"/>
        </a:p>
      </dgm:t>
    </dgm:pt>
    <dgm:pt modelId="{162F0650-F02F-49D5-9DE0-675E49B74073}">
      <dgm:prSet phldrT="[Text]" phldr="0" custT="1"/>
      <dgm:spPr/>
      <dgm:t>
        <a:bodyPr/>
        <a:lstStyle/>
        <a:p>
          <a:r>
            <a:rPr lang="en-US" sz="1600" dirty="0"/>
            <a:t>BOD Update</a:t>
          </a:r>
        </a:p>
        <a:p>
          <a:r>
            <a:rPr lang="en-US" sz="1600" dirty="0"/>
            <a:t>April 20-21</a:t>
          </a:r>
        </a:p>
      </dgm:t>
    </dgm:pt>
    <dgm:pt modelId="{F5CB5EC2-1011-4655-815E-4F98C7BB4C11}" type="parTrans" cxnId="{6496296F-BE54-45AE-AD66-B703F4B54189}">
      <dgm:prSet/>
      <dgm:spPr/>
      <dgm:t>
        <a:bodyPr/>
        <a:lstStyle/>
        <a:p>
          <a:endParaRPr lang="en-US"/>
        </a:p>
      </dgm:t>
    </dgm:pt>
    <dgm:pt modelId="{94AB6588-01E6-413C-9EF0-3B69529A70F0}" type="sibTrans" cxnId="{6496296F-BE54-45AE-AD66-B703F4B54189}">
      <dgm:prSet/>
      <dgm:spPr/>
      <dgm:t>
        <a:bodyPr/>
        <a:lstStyle/>
        <a:p>
          <a:endParaRPr lang="en-US"/>
        </a:p>
      </dgm:t>
    </dgm:pt>
    <dgm:pt modelId="{E3F4B444-83C3-4CF7-BD52-A15DD5F70E74}">
      <dgm:prSet custT="1"/>
      <dgm:spPr/>
      <dgm:t>
        <a:bodyPr/>
        <a:lstStyle/>
        <a:p>
          <a:r>
            <a:rPr lang="en-US" sz="1600" dirty="0"/>
            <a:t>TAC Vote</a:t>
          </a:r>
        </a:p>
        <a:p>
          <a:r>
            <a:rPr lang="en-US" sz="1600" dirty="0"/>
            <a:t>April 29</a:t>
          </a:r>
        </a:p>
      </dgm:t>
    </dgm:pt>
    <dgm:pt modelId="{79630EC3-5494-42E6-AB80-4F6AFCBC2074}" type="parTrans" cxnId="{9F082107-CF4A-47C9-8112-811322F7559F}">
      <dgm:prSet/>
      <dgm:spPr/>
      <dgm:t>
        <a:bodyPr/>
        <a:lstStyle/>
        <a:p>
          <a:endParaRPr lang="en-US"/>
        </a:p>
      </dgm:t>
    </dgm:pt>
    <dgm:pt modelId="{9AC5D8CE-69E9-46F2-B203-ABAC0F6555F3}" type="sibTrans" cxnId="{9F082107-CF4A-47C9-8112-811322F7559F}">
      <dgm:prSet/>
      <dgm:spPr/>
      <dgm:t>
        <a:bodyPr/>
        <a:lstStyle/>
        <a:p>
          <a:endParaRPr lang="en-US"/>
        </a:p>
      </dgm:t>
    </dgm:pt>
    <dgm:pt modelId="{D880EF71-130B-4EF0-9731-D389B44C8FB5}">
      <dgm:prSet custT="1"/>
      <dgm:spPr/>
      <dgm:t>
        <a:bodyPr/>
        <a:lstStyle/>
        <a:p>
          <a:r>
            <a:rPr lang="en-US" sz="1600" dirty="0"/>
            <a:t>BOD Vote</a:t>
          </a:r>
        </a:p>
        <a:p>
          <a:r>
            <a:rPr lang="en-US" sz="1600" dirty="0"/>
            <a:t>June 1-2 </a:t>
          </a:r>
        </a:p>
      </dgm:t>
    </dgm:pt>
    <dgm:pt modelId="{B4C98D3A-B5DA-4BDE-A64F-B11D51A0ACD5}" type="parTrans" cxnId="{CA29CB61-98FB-40F8-A6CF-2958C030C083}">
      <dgm:prSet/>
      <dgm:spPr/>
      <dgm:t>
        <a:bodyPr/>
        <a:lstStyle/>
        <a:p>
          <a:endParaRPr lang="en-US"/>
        </a:p>
      </dgm:t>
    </dgm:pt>
    <dgm:pt modelId="{5BB042B8-821D-4653-9F19-AC70D640ECC2}" type="sibTrans" cxnId="{CA29CB61-98FB-40F8-A6CF-2958C030C083}">
      <dgm:prSet/>
      <dgm:spPr/>
      <dgm:t>
        <a:bodyPr/>
        <a:lstStyle/>
        <a:p>
          <a:endParaRPr lang="en-US"/>
        </a:p>
      </dgm:t>
    </dgm:pt>
    <dgm:pt modelId="{604EFDC6-BD20-43E6-AA89-A4739BE48345}">
      <dgm:prSet custT="1"/>
      <dgm:spPr/>
      <dgm:t>
        <a:bodyPr/>
        <a:lstStyle/>
        <a:p>
          <a:r>
            <a:rPr lang="en-US" sz="1600" dirty="0"/>
            <a:t>TAC Update</a:t>
          </a:r>
        </a:p>
        <a:p>
          <a:r>
            <a:rPr lang="en-US" sz="1600" dirty="0"/>
            <a:t>March 25</a:t>
          </a:r>
        </a:p>
      </dgm:t>
    </dgm:pt>
    <dgm:pt modelId="{BE02F16E-8E47-4C67-B8F1-851A181DB768}" type="parTrans" cxnId="{F7CB7F2E-9C09-42FD-8E1E-0D7E5C738F50}">
      <dgm:prSet/>
      <dgm:spPr/>
      <dgm:t>
        <a:bodyPr/>
        <a:lstStyle/>
        <a:p>
          <a:endParaRPr lang="en-US"/>
        </a:p>
      </dgm:t>
    </dgm:pt>
    <dgm:pt modelId="{7F7F5080-4C8A-4C3B-8FA5-823DB20BEEEF}" type="sibTrans" cxnId="{F7CB7F2E-9C09-42FD-8E1E-0D7E5C738F50}">
      <dgm:prSet/>
      <dgm:spPr/>
      <dgm:t>
        <a:bodyPr/>
        <a:lstStyle/>
        <a:p>
          <a:endParaRPr lang="en-US"/>
        </a:p>
      </dgm:t>
    </dgm:pt>
    <dgm:pt modelId="{247BB3AA-7DD0-4BC1-A641-7A2AAC9CD7F4}" type="pres">
      <dgm:prSet presAssocID="{51FB683D-F076-4ECF-B557-08BCD324A549}" presName="Name0" presStyleCnt="0">
        <dgm:presLayoutVars>
          <dgm:dir/>
          <dgm:animLvl val="lvl"/>
          <dgm:resizeHandles val="exact"/>
        </dgm:presLayoutVars>
      </dgm:prSet>
      <dgm:spPr/>
    </dgm:pt>
    <dgm:pt modelId="{6FADA062-E02A-446F-8D19-0C54F67726C4}" type="pres">
      <dgm:prSet presAssocID="{604EFDC6-BD20-43E6-AA89-A4739BE48345}" presName="parTxOnly" presStyleLbl="node1" presStyleIdx="0" presStyleCnt="6">
        <dgm:presLayoutVars>
          <dgm:chMax val="0"/>
          <dgm:chPref val="0"/>
          <dgm:bulletEnabled val="1"/>
        </dgm:presLayoutVars>
      </dgm:prSet>
      <dgm:spPr/>
    </dgm:pt>
    <dgm:pt modelId="{B4C79523-AB76-4B61-9F91-9D6E4974A61C}" type="pres">
      <dgm:prSet presAssocID="{7F7F5080-4C8A-4C3B-8FA5-823DB20BEEEF}" presName="parTxOnlySpace" presStyleCnt="0"/>
      <dgm:spPr/>
    </dgm:pt>
    <dgm:pt modelId="{8C19CF89-78AA-4285-92EA-15737A38C811}" type="pres">
      <dgm:prSet presAssocID="{B90BC865-6D28-411F-A4F0-60A9ABACF70A}" presName="parTxOnly" presStyleLbl="node1" presStyleIdx="1" presStyleCnt="6">
        <dgm:presLayoutVars>
          <dgm:chMax val="0"/>
          <dgm:chPref val="0"/>
          <dgm:bulletEnabled val="1"/>
        </dgm:presLayoutVars>
      </dgm:prSet>
      <dgm:spPr/>
    </dgm:pt>
    <dgm:pt modelId="{6655ABC0-AF1A-4029-B845-2F0B61F01CA6}" type="pres">
      <dgm:prSet presAssocID="{54F1AF7B-6ECB-479C-8F2E-87B4F5132E84}" presName="parTxOnlySpace" presStyleCnt="0"/>
      <dgm:spPr/>
    </dgm:pt>
    <dgm:pt modelId="{0790F833-1934-4F43-971E-A1C86D70E186}" type="pres">
      <dgm:prSet presAssocID="{E3CC14BC-63C0-4BFD-825C-8A4976FEB315}" presName="parTxOnly" presStyleLbl="node1" presStyleIdx="2" presStyleCnt="6">
        <dgm:presLayoutVars>
          <dgm:chMax val="0"/>
          <dgm:chPref val="0"/>
          <dgm:bulletEnabled val="1"/>
        </dgm:presLayoutVars>
      </dgm:prSet>
      <dgm:spPr/>
    </dgm:pt>
    <dgm:pt modelId="{C2249ED9-4621-4457-9E8B-C4D9ACA6577C}" type="pres">
      <dgm:prSet presAssocID="{04439F5A-1E1F-4227-88B8-682D772C578B}" presName="parTxOnlySpace" presStyleCnt="0"/>
      <dgm:spPr/>
    </dgm:pt>
    <dgm:pt modelId="{6475EE2F-275E-43A7-A5B3-6AD3CDAFFFBE}" type="pres">
      <dgm:prSet presAssocID="{162F0650-F02F-49D5-9DE0-675E49B74073}" presName="parTxOnly" presStyleLbl="node1" presStyleIdx="3" presStyleCnt="6">
        <dgm:presLayoutVars>
          <dgm:chMax val="0"/>
          <dgm:chPref val="0"/>
          <dgm:bulletEnabled val="1"/>
        </dgm:presLayoutVars>
      </dgm:prSet>
      <dgm:spPr/>
    </dgm:pt>
    <dgm:pt modelId="{8B59C34B-D641-4959-93CA-8440E1FBCCC5}" type="pres">
      <dgm:prSet presAssocID="{94AB6588-01E6-413C-9EF0-3B69529A70F0}" presName="parTxOnlySpace" presStyleCnt="0"/>
      <dgm:spPr/>
    </dgm:pt>
    <dgm:pt modelId="{8799E830-AD5B-472F-B0FF-E0737884FFC0}" type="pres">
      <dgm:prSet presAssocID="{E3F4B444-83C3-4CF7-BD52-A15DD5F70E74}" presName="parTxOnly" presStyleLbl="node1" presStyleIdx="4" presStyleCnt="6">
        <dgm:presLayoutVars>
          <dgm:chMax val="0"/>
          <dgm:chPref val="0"/>
          <dgm:bulletEnabled val="1"/>
        </dgm:presLayoutVars>
      </dgm:prSet>
      <dgm:spPr/>
    </dgm:pt>
    <dgm:pt modelId="{6DF631E6-F080-4E88-89F0-194B79AF7F39}" type="pres">
      <dgm:prSet presAssocID="{9AC5D8CE-69E9-46F2-B203-ABAC0F6555F3}" presName="parTxOnlySpace" presStyleCnt="0"/>
      <dgm:spPr/>
    </dgm:pt>
    <dgm:pt modelId="{964151AC-30F1-4FF1-A4BB-247F64A5C2DF}" type="pres">
      <dgm:prSet presAssocID="{D880EF71-130B-4EF0-9731-D389B44C8FB5}" presName="parTxOnly" presStyleLbl="node1" presStyleIdx="5" presStyleCnt="6">
        <dgm:presLayoutVars>
          <dgm:chMax val="0"/>
          <dgm:chPref val="0"/>
          <dgm:bulletEnabled val="1"/>
        </dgm:presLayoutVars>
      </dgm:prSet>
      <dgm:spPr/>
    </dgm:pt>
  </dgm:ptLst>
  <dgm:cxnLst>
    <dgm:cxn modelId="{9F082107-CF4A-47C9-8112-811322F7559F}" srcId="{51FB683D-F076-4ECF-B557-08BCD324A549}" destId="{E3F4B444-83C3-4CF7-BD52-A15DD5F70E74}" srcOrd="4" destOrd="0" parTransId="{79630EC3-5494-42E6-AB80-4F6AFCBC2074}" sibTransId="{9AC5D8CE-69E9-46F2-B203-ABAC0F6555F3}"/>
    <dgm:cxn modelId="{F4E7E522-9B2A-4DEB-A9A0-BB4CF02359A8}" type="presOf" srcId="{E3F4B444-83C3-4CF7-BD52-A15DD5F70E74}" destId="{8799E830-AD5B-472F-B0FF-E0737884FFC0}" srcOrd="0" destOrd="0" presId="urn:microsoft.com/office/officeart/2005/8/layout/chevron1"/>
    <dgm:cxn modelId="{F7CB7F2E-9C09-42FD-8E1E-0D7E5C738F50}" srcId="{51FB683D-F076-4ECF-B557-08BCD324A549}" destId="{604EFDC6-BD20-43E6-AA89-A4739BE48345}" srcOrd="0" destOrd="0" parTransId="{BE02F16E-8E47-4C67-B8F1-851A181DB768}" sibTransId="{7F7F5080-4C8A-4C3B-8FA5-823DB20BEEEF}"/>
    <dgm:cxn modelId="{CCF5F633-E5D8-4CA7-AA72-CC18D70ACE6F}" type="presOf" srcId="{604EFDC6-BD20-43E6-AA89-A4739BE48345}" destId="{6FADA062-E02A-446F-8D19-0C54F67726C4}" srcOrd="0" destOrd="0" presId="urn:microsoft.com/office/officeart/2005/8/layout/chevron1"/>
    <dgm:cxn modelId="{6D977F3B-A9A6-4EC4-98DB-EE7B78588792}" type="presOf" srcId="{E3CC14BC-63C0-4BFD-825C-8A4976FEB315}" destId="{0790F833-1934-4F43-971E-A1C86D70E186}" srcOrd="0" destOrd="0" presId="urn:microsoft.com/office/officeart/2005/8/layout/chevron1"/>
    <dgm:cxn modelId="{CA29CB61-98FB-40F8-A6CF-2958C030C083}" srcId="{51FB683D-F076-4ECF-B557-08BCD324A549}" destId="{D880EF71-130B-4EF0-9731-D389B44C8FB5}" srcOrd="5" destOrd="0" parTransId="{B4C98D3A-B5DA-4BDE-A64F-B11D51A0ACD5}" sibTransId="{5BB042B8-821D-4653-9F19-AC70D640ECC2}"/>
    <dgm:cxn modelId="{6496296F-BE54-45AE-AD66-B703F4B54189}" srcId="{51FB683D-F076-4ECF-B557-08BCD324A549}" destId="{162F0650-F02F-49D5-9DE0-675E49B74073}" srcOrd="3" destOrd="0" parTransId="{F5CB5EC2-1011-4655-815E-4F98C7BB4C11}" sibTransId="{94AB6588-01E6-413C-9EF0-3B69529A70F0}"/>
    <dgm:cxn modelId="{1CB1BF59-CCE5-4E4D-B9A5-BC9F61242572}" type="presOf" srcId="{51FB683D-F076-4ECF-B557-08BCD324A549}" destId="{247BB3AA-7DD0-4BC1-A641-7A2AAC9CD7F4}" srcOrd="0" destOrd="0" presId="urn:microsoft.com/office/officeart/2005/8/layout/chevron1"/>
    <dgm:cxn modelId="{7475D38F-1665-4CB3-8FE0-314286F522D8}" type="presOf" srcId="{B90BC865-6D28-411F-A4F0-60A9ABACF70A}" destId="{8C19CF89-78AA-4285-92EA-15737A38C811}" srcOrd="0" destOrd="0" presId="urn:microsoft.com/office/officeart/2005/8/layout/chevron1"/>
    <dgm:cxn modelId="{B1BA8A93-C292-4FFD-B9C2-AB18DE39C4A1}" type="presOf" srcId="{D880EF71-130B-4EF0-9731-D389B44C8FB5}" destId="{964151AC-30F1-4FF1-A4BB-247F64A5C2DF}" srcOrd="0" destOrd="0" presId="urn:microsoft.com/office/officeart/2005/8/layout/chevron1"/>
    <dgm:cxn modelId="{D6D89EB3-68A7-4F29-85FE-FC8CDF5FFAD6}" srcId="{51FB683D-F076-4ECF-B557-08BCD324A549}" destId="{B90BC865-6D28-411F-A4F0-60A9ABACF70A}" srcOrd="1" destOrd="0" parTransId="{E8E91C09-DEE3-4531-8942-A700ED68FA94}" sibTransId="{54F1AF7B-6ECB-479C-8F2E-87B4F5132E84}"/>
    <dgm:cxn modelId="{F2F0D0BB-FD19-4AE4-9DF3-069E17412466}" type="presOf" srcId="{162F0650-F02F-49D5-9DE0-675E49B74073}" destId="{6475EE2F-275E-43A7-A5B3-6AD3CDAFFFBE}" srcOrd="0" destOrd="0" presId="urn:microsoft.com/office/officeart/2005/8/layout/chevron1"/>
    <dgm:cxn modelId="{BE5ED9FD-C9EA-4A65-B724-AFA91BA2C00D}" srcId="{51FB683D-F076-4ECF-B557-08BCD324A549}" destId="{E3CC14BC-63C0-4BFD-825C-8A4976FEB315}" srcOrd="2" destOrd="0" parTransId="{24B96FD5-5FD0-480C-89A1-0C8B1D471360}" sibTransId="{04439F5A-1E1F-4227-88B8-682D772C578B}"/>
    <dgm:cxn modelId="{9825C125-0A6E-47FC-AF06-20C53F5E73D3}" type="presParOf" srcId="{247BB3AA-7DD0-4BC1-A641-7A2AAC9CD7F4}" destId="{6FADA062-E02A-446F-8D19-0C54F67726C4}" srcOrd="0" destOrd="0" presId="urn:microsoft.com/office/officeart/2005/8/layout/chevron1"/>
    <dgm:cxn modelId="{679C50E1-1F4E-4F36-B19B-41375751C677}" type="presParOf" srcId="{247BB3AA-7DD0-4BC1-A641-7A2AAC9CD7F4}" destId="{B4C79523-AB76-4B61-9F91-9D6E4974A61C}" srcOrd="1" destOrd="0" presId="urn:microsoft.com/office/officeart/2005/8/layout/chevron1"/>
    <dgm:cxn modelId="{77B9675E-30F8-4BCA-A25F-8CEB8CB3E756}" type="presParOf" srcId="{247BB3AA-7DD0-4BC1-A641-7A2AAC9CD7F4}" destId="{8C19CF89-78AA-4285-92EA-15737A38C811}" srcOrd="2" destOrd="0" presId="urn:microsoft.com/office/officeart/2005/8/layout/chevron1"/>
    <dgm:cxn modelId="{0328E668-9895-4C5A-B442-FF5724B42F8D}" type="presParOf" srcId="{247BB3AA-7DD0-4BC1-A641-7A2AAC9CD7F4}" destId="{6655ABC0-AF1A-4029-B845-2F0B61F01CA6}" srcOrd="3" destOrd="0" presId="urn:microsoft.com/office/officeart/2005/8/layout/chevron1"/>
    <dgm:cxn modelId="{D3A43C4C-007C-4E13-9706-110859B8465F}" type="presParOf" srcId="{247BB3AA-7DD0-4BC1-A641-7A2AAC9CD7F4}" destId="{0790F833-1934-4F43-971E-A1C86D70E186}" srcOrd="4" destOrd="0" presId="urn:microsoft.com/office/officeart/2005/8/layout/chevron1"/>
    <dgm:cxn modelId="{7A0CDC52-754D-44AD-83C4-E64D5D0F1C83}" type="presParOf" srcId="{247BB3AA-7DD0-4BC1-A641-7A2AAC9CD7F4}" destId="{C2249ED9-4621-4457-9E8B-C4D9ACA6577C}" srcOrd="5" destOrd="0" presId="urn:microsoft.com/office/officeart/2005/8/layout/chevron1"/>
    <dgm:cxn modelId="{74E4E93B-82D1-4E97-8DD8-F01EFE48C579}" type="presParOf" srcId="{247BB3AA-7DD0-4BC1-A641-7A2AAC9CD7F4}" destId="{6475EE2F-275E-43A7-A5B3-6AD3CDAFFFBE}" srcOrd="6" destOrd="0" presId="urn:microsoft.com/office/officeart/2005/8/layout/chevron1"/>
    <dgm:cxn modelId="{69FBC54B-802F-4B21-BF2D-168E325F001C}" type="presParOf" srcId="{247BB3AA-7DD0-4BC1-A641-7A2AAC9CD7F4}" destId="{8B59C34B-D641-4959-93CA-8440E1FBCCC5}" srcOrd="7" destOrd="0" presId="urn:microsoft.com/office/officeart/2005/8/layout/chevron1"/>
    <dgm:cxn modelId="{C02E2217-9A18-4246-B181-579CFD7BDF76}" type="presParOf" srcId="{247BB3AA-7DD0-4BC1-A641-7A2AAC9CD7F4}" destId="{8799E830-AD5B-472F-B0FF-E0737884FFC0}" srcOrd="8" destOrd="0" presId="urn:microsoft.com/office/officeart/2005/8/layout/chevron1"/>
    <dgm:cxn modelId="{DA3D2AEF-DD91-42A2-9F55-45953A3BEFD5}" type="presParOf" srcId="{247BB3AA-7DD0-4BC1-A641-7A2AAC9CD7F4}" destId="{6DF631E6-F080-4E88-89F0-194B79AF7F39}" srcOrd="9" destOrd="0" presId="urn:microsoft.com/office/officeart/2005/8/layout/chevron1"/>
    <dgm:cxn modelId="{79CFF092-E2DD-46F7-A636-0EC87A80E813}" type="presParOf" srcId="{247BB3AA-7DD0-4BC1-A641-7A2AAC9CD7F4}" destId="{964151AC-30F1-4FF1-A4BB-247F64A5C2DF}"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ADA062-E02A-446F-8D19-0C54F67726C4}">
      <dsp:nvSpPr>
        <dsp:cNvPr id="0" name=""/>
        <dsp:cNvSpPr/>
      </dsp:nvSpPr>
      <dsp:spPr>
        <a:xfrm>
          <a:off x="5556" y="462915"/>
          <a:ext cx="2066924" cy="82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TAC Update</a:t>
          </a:r>
        </a:p>
        <a:p>
          <a:pPr marL="0" lvl="0" indent="0" algn="ctr" defTabSz="711200">
            <a:lnSpc>
              <a:spcPct val="90000"/>
            </a:lnSpc>
            <a:spcBef>
              <a:spcPct val="0"/>
            </a:spcBef>
            <a:spcAft>
              <a:spcPct val="35000"/>
            </a:spcAft>
            <a:buNone/>
          </a:pPr>
          <a:r>
            <a:rPr lang="en-US" sz="1600" kern="1200" dirty="0"/>
            <a:t>March 25</a:t>
          </a:r>
        </a:p>
      </dsp:txBody>
      <dsp:txXfrm>
        <a:off x="418941" y="462915"/>
        <a:ext cx="1240154" cy="826770"/>
      </dsp:txXfrm>
    </dsp:sp>
    <dsp:sp modelId="{8C19CF89-78AA-4285-92EA-15737A38C811}">
      <dsp:nvSpPr>
        <dsp:cNvPr id="0" name=""/>
        <dsp:cNvSpPr/>
      </dsp:nvSpPr>
      <dsp:spPr>
        <a:xfrm>
          <a:off x="1865788" y="462915"/>
          <a:ext cx="2066924" cy="82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ROS Vote</a:t>
          </a:r>
        </a:p>
        <a:p>
          <a:pPr marL="0" lvl="0" indent="0" algn="ctr" defTabSz="711200">
            <a:lnSpc>
              <a:spcPct val="90000"/>
            </a:lnSpc>
            <a:spcBef>
              <a:spcPct val="0"/>
            </a:spcBef>
            <a:spcAft>
              <a:spcPct val="35000"/>
            </a:spcAft>
            <a:buNone/>
          </a:pPr>
          <a:r>
            <a:rPr lang="en-US" sz="1600" kern="1200" dirty="0"/>
            <a:t>April 2</a:t>
          </a:r>
        </a:p>
      </dsp:txBody>
      <dsp:txXfrm>
        <a:off x="2279173" y="462915"/>
        <a:ext cx="1240154" cy="826770"/>
      </dsp:txXfrm>
    </dsp:sp>
    <dsp:sp modelId="{0790F833-1934-4F43-971E-A1C86D70E186}">
      <dsp:nvSpPr>
        <dsp:cNvPr id="0" name=""/>
        <dsp:cNvSpPr/>
      </dsp:nvSpPr>
      <dsp:spPr>
        <a:xfrm>
          <a:off x="3726021" y="462915"/>
          <a:ext cx="2066924" cy="82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PRS Vote </a:t>
          </a:r>
        </a:p>
        <a:p>
          <a:pPr marL="0" lvl="0" indent="0" algn="ctr" defTabSz="711200">
            <a:lnSpc>
              <a:spcPct val="90000"/>
            </a:lnSpc>
            <a:spcBef>
              <a:spcPct val="0"/>
            </a:spcBef>
            <a:spcAft>
              <a:spcPct val="35000"/>
            </a:spcAft>
            <a:buNone/>
          </a:pPr>
          <a:r>
            <a:rPr lang="en-US" sz="1600" kern="1200" dirty="0"/>
            <a:t>April 15</a:t>
          </a:r>
        </a:p>
      </dsp:txBody>
      <dsp:txXfrm>
        <a:off x="4139406" y="462915"/>
        <a:ext cx="1240154" cy="826770"/>
      </dsp:txXfrm>
    </dsp:sp>
    <dsp:sp modelId="{6475EE2F-275E-43A7-A5B3-6AD3CDAFFFBE}">
      <dsp:nvSpPr>
        <dsp:cNvPr id="0" name=""/>
        <dsp:cNvSpPr/>
      </dsp:nvSpPr>
      <dsp:spPr>
        <a:xfrm>
          <a:off x="5586253" y="462915"/>
          <a:ext cx="2066924" cy="82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BOD Update</a:t>
          </a:r>
        </a:p>
        <a:p>
          <a:pPr marL="0" lvl="0" indent="0" algn="ctr" defTabSz="711200">
            <a:lnSpc>
              <a:spcPct val="90000"/>
            </a:lnSpc>
            <a:spcBef>
              <a:spcPct val="0"/>
            </a:spcBef>
            <a:spcAft>
              <a:spcPct val="35000"/>
            </a:spcAft>
            <a:buNone/>
          </a:pPr>
          <a:r>
            <a:rPr lang="en-US" sz="1600" kern="1200" dirty="0"/>
            <a:t>April 20-21</a:t>
          </a:r>
        </a:p>
      </dsp:txBody>
      <dsp:txXfrm>
        <a:off x="5999638" y="462915"/>
        <a:ext cx="1240154" cy="826770"/>
      </dsp:txXfrm>
    </dsp:sp>
    <dsp:sp modelId="{8799E830-AD5B-472F-B0FF-E0737884FFC0}">
      <dsp:nvSpPr>
        <dsp:cNvPr id="0" name=""/>
        <dsp:cNvSpPr/>
      </dsp:nvSpPr>
      <dsp:spPr>
        <a:xfrm>
          <a:off x="7446486" y="462915"/>
          <a:ext cx="2066924" cy="82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TAC Vote</a:t>
          </a:r>
        </a:p>
        <a:p>
          <a:pPr marL="0" lvl="0" indent="0" algn="ctr" defTabSz="711200">
            <a:lnSpc>
              <a:spcPct val="90000"/>
            </a:lnSpc>
            <a:spcBef>
              <a:spcPct val="0"/>
            </a:spcBef>
            <a:spcAft>
              <a:spcPct val="35000"/>
            </a:spcAft>
            <a:buNone/>
          </a:pPr>
          <a:r>
            <a:rPr lang="en-US" sz="1600" kern="1200" dirty="0"/>
            <a:t>April 29</a:t>
          </a:r>
        </a:p>
      </dsp:txBody>
      <dsp:txXfrm>
        <a:off x="7859871" y="462915"/>
        <a:ext cx="1240154" cy="826770"/>
      </dsp:txXfrm>
    </dsp:sp>
    <dsp:sp modelId="{964151AC-30F1-4FF1-A4BB-247F64A5C2DF}">
      <dsp:nvSpPr>
        <dsp:cNvPr id="0" name=""/>
        <dsp:cNvSpPr/>
      </dsp:nvSpPr>
      <dsp:spPr>
        <a:xfrm>
          <a:off x="9306718" y="462915"/>
          <a:ext cx="2066924" cy="826770"/>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en-US" sz="1600" kern="1200" dirty="0"/>
            <a:t>BOD Vote</a:t>
          </a:r>
        </a:p>
        <a:p>
          <a:pPr marL="0" lvl="0" indent="0" algn="ctr" defTabSz="711200">
            <a:lnSpc>
              <a:spcPct val="90000"/>
            </a:lnSpc>
            <a:spcBef>
              <a:spcPct val="0"/>
            </a:spcBef>
            <a:spcAft>
              <a:spcPct val="35000"/>
            </a:spcAft>
            <a:buNone/>
          </a:pPr>
          <a:r>
            <a:rPr lang="en-US" sz="1600" kern="1200" dirty="0"/>
            <a:t>June 1-2 </a:t>
          </a:r>
        </a:p>
      </dsp:txBody>
      <dsp:txXfrm>
        <a:off x="9720103" y="462915"/>
        <a:ext cx="1240154" cy="826770"/>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3/11/2026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3/10/2026</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dirty="0"/>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990601"/>
            <a:ext cx="113792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Footer Placeholder 4"/>
          <p:cNvSpPr>
            <a:spLocks noGrp="1"/>
          </p:cNvSpPr>
          <p:nvPr>
            <p:ph type="ftr" sz="quarter" idx="11"/>
          </p:nvPr>
        </p:nvSpPr>
        <p:spPr>
          <a:xfrm>
            <a:off x="3657600" y="6553200"/>
            <a:ext cx="5384800" cy="228600"/>
          </a:xfrm>
        </p:spPr>
        <p:txBody>
          <a:bodyPr/>
          <a:lstStyle/>
          <a:p>
            <a:r>
              <a:rPr lang="en-US" dirty="0"/>
              <a:t>Footer text goes here.</a:t>
            </a: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Footer text goes here.</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838200" y="990601"/>
            <a:ext cx="51816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6172200" y="990601"/>
            <a:ext cx="51816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673600" y="0"/>
            <a:ext cx="75184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33349" y="2876278"/>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657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cxnSp>
        <p:nvCxnSpPr>
          <p:cNvPr id="7" name="Straight Connector 6"/>
          <p:cNvCxnSpPr/>
          <p:nvPr userDrawn="1"/>
        </p:nvCxnSpPr>
        <p:spPr>
          <a:xfrm>
            <a:off x="101600" y="6477000"/>
            <a:ext cx="10058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667000" y="6477001"/>
            <a:ext cx="950976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2734" y="6248400"/>
            <a:ext cx="1181866" cy="457200"/>
          </a:xfrm>
          <a:prstGeom prst="rect">
            <a:avLst/>
          </a:prstGeom>
        </p:spPr>
      </p:pic>
      <p:sp>
        <p:nvSpPr>
          <p:cNvPr id="9" name="TextBox 8"/>
          <p:cNvSpPr txBox="1"/>
          <p:nvPr userDrawn="1"/>
        </p:nvSpPr>
        <p:spPr>
          <a:xfrm>
            <a:off x="72901" y="6553200"/>
            <a:ext cx="943100"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11379200" y="6561138"/>
            <a:ext cx="7112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www.ercot.com/files/docs/2026/02/18/282NOGRR-11-Texas-Blockchain-Council-Comments-021826.docx"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ercot.com/files/docs/2025/12/05/282NOGRR-05-AEP-Comments-120525.docx" TargetMode="External"/><Relationship Id="rId2" Type="http://schemas.openxmlformats.org/officeDocument/2006/relationships/hyperlink" Target="https://www.ercot.com/calendar/03052026-ROS-Meeting" TargetMode="External"/><Relationship Id="rId1" Type="http://schemas.openxmlformats.org/officeDocument/2006/relationships/slideLayout" Target="../slideLayouts/slideLayout3.xml"/><Relationship Id="rId4" Type="http://schemas.openxmlformats.org/officeDocument/2006/relationships/hyperlink" Target="https://www.ercot.com/files/docs/2026/03/11/282NOGRR-12-ERCOT-Comments-031126.doc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s://www.ercot.com/files/docs/2026/03/11/282NOGRR-12-ERCOT-Comments-031126.docx" TargetMode="External"/><Relationship Id="rId2" Type="http://schemas.openxmlformats.org/officeDocument/2006/relationships/hyperlink" Target="https://www.ercot.com/files/docs/2026/02/09/282NOGRR-09-Data-Center-Coalition-Comments-020926.docx"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34000" y="2105561"/>
            <a:ext cx="5646034" cy="3231654"/>
          </a:xfrm>
          <a:prstGeom prst="rect">
            <a:avLst/>
          </a:prstGeom>
          <a:noFill/>
        </p:spPr>
        <p:txBody>
          <a:bodyPr wrap="square" rtlCol="0">
            <a:spAutoFit/>
          </a:bodyPr>
          <a:lstStyle/>
          <a:p>
            <a:r>
              <a:rPr lang="en-US" sz="3200" b="1" dirty="0">
                <a:solidFill>
                  <a:schemeClr val="tx2"/>
                </a:solidFill>
              </a:rPr>
              <a:t>NOGRR282 Updates</a:t>
            </a:r>
          </a:p>
          <a:p>
            <a:endParaRPr lang="en-US" dirty="0">
              <a:solidFill>
                <a:schemeClr val="tx2"/>
              </a:solidFill>
            </a:endParaRPr>
          </a:p>
          <a:p>
            <a:endParaRPr lang="en-US" dirty="0">
              <a:solidFill>
                <a:schemeClr val="tx2"/>
              </a:solidFill>
            </a:endParaRPr>
          </a:p>
          <a:p>
            <a:endParaRPr lang="en-US" dirty="0">
              <a:solidFill>
                <a:schemeClr val="tx2"/>
              </a:solidFill>
            </a:endParaRPr>
          </a:p>
          <a:p>
            <a:r>
              <a:rPr lang="en-US" sz="2000" dirty="0">
                <a:solidFill>
                  <a:schemeClr val="tx2"/>
                </a:solidFill>
              </a:rPr>
              <a:t>Patrick Gravois</a:t>
            </a:r>
          </a:p>
          <a:p>
            <a:r>
              <a:rPr lang="en-US" sz="2000" dirty="0">
                <a:solidFill>
                  <a:schemeClr val="tx2"/>
                </a:solidFill>
              </a:rPr>
              <a:t>Principal Operations Engineer</a:t>
            </a:r>
          </a:p>
          <a:p>
            <a:endParaRPr lang="en-US" sz="2000" dirty="0">
              <a:solidFill>
                <a:schemeClr val="tx2"/>
              </a:solidFill>
            </a:endParaRPr>
          </a:p>
          <a:p>
            <a:endParaRPr lang="en-US" sz="2000" dirty="0">
              <a:solidFill>
                <a:schemeClr val="tx2"/>
              </a:solidFill>
            </a:endParaRPr>
          </a:p>
          <a:p>
            <a:r>
              <a:rPr lang="en-US" sz="2000" dirty="0">
                <a:solidFill>
                  <a:schemeClr val="tx2"/>
                </a:solidFill>
              </a:rPr>
              <a:t>LLWG Meeting</a:t>
            </a:r>
          </a:p>
          <a:p>
            <a:r>
              <a:rPr lang="en-US" sz="2000" dirty="0">
                <a:solidFill>
                  <a:schemeClr val="tx2"/>
                </a:solidFill>
              </a:rPr>
              <a:t>March 13, 2026</a:t>
            </a: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5" name="Title 4"/>
          <p:cNvSpPr>
            <a:spLocks noGrp="1"/>
          </p:cNvSpPr>
          <p:nvPr>
            <p:ph type="title"/>
          </p:nvPr>
        </p:nvSpPr>
        <p:spPr/>
        <p:txBody>
          <a:bodyPr/>
          <a:lstStyle/>
          <a:p>
            <a:r>
              <a:rPr lang="en-US" dirty="0"/>
              <a:t>NOGRR282 Updates - Agenda</a:t>
            </a:r>
          </a:p>
        </p:txBody>
      </p:sp>
      <p:sp>
        <p:nvSpPr>
          <p:cNvPr id="6" name="Content Placeholder 5"/>
          <p:cNvSpPr>
            <a:spLocks noGrp="1"/>
          </p:cNvSpPr>
          <p:nvPr>
            <p:ph idx="1"/>
          </p:nvPr>
        </p:nvSpPr>
        <p:spPr/>
        <p:txBody>
          <a:bodyPr/>
          <a:lstStyle/>
          <a:p>
            <a:r>
              <a:rPr lang="en-US" dirty="0"/>
              <a:t>Texas Blockchain Council 2/18/26 Comments</a:t>
            </a:r>
          </a:p>
          <a:p>
            <a:r>
              <a:rPr lang="en-US" dirty="0"/>
              <a:t>ERCOT 3/11/2026 Comments</a:t>
            </a:r>
          </a:p>
          <a:p>
            <a:pPr lvl="1"/>
            <a:r>
              <a:rPr lang="en-US" dirty="0"/>
              <a:t>Response to AEP comments and DWG feedback</a:t>
            </a:r>
          </a:p>
          <a:p>
            <a:pPr lvl="1"/>
            <a:r>
              <a:rPr lang="en-US" dirty="0"/>
              <a:t>Response to Data Center Coalition 2/9/2026 comments</a:t>
            </a:r>
          </a:p>
          <a:p>
            <a:r>
              <a:rPr lang="en-US" dirty="0"/>
              <a:t>Next Steps</a:t>
            </a:r>
          </a:p>
        </p:txBody>
      </p:sp>
    </p:spTree>
    <p:extLst>
      <p:ext uri="{BB962C8B-B14F-4D97-AF65-F5344CB8AC3E}">
        <p14:creationId xmlns:p14="http://schemas.microsoft.com/office/powerpoint/2010/main" val="319092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F1DF3-97DF-B4F3-C826-23087ECB2384}"/>
              </a:ext>
            </a:extLst>
          </p:cNvPr>
          <p:cNvSpPr>
            <a:spLocks noGrp="1"/>
          </p:cNvSpPr>
          <p:nvPr>
            <p:ph type="title"/>
          </p:nvPr>
        </p:nvSpPr>
        <p:spPr/>
        <p:txBody>
          <a:bodyPr/>
          <a:lstStyle/>
          <a:p>
            <a:r>
              <a:rPr lang="en-US" dirty="0"/>
              <a:t>Texas Blockchain Council 2/18/26 Comments</a:t>
            </a:r>
          </a:p>
        </p:txBody>
      </p:sp>
      <p:sp>
        <p:nvSpPr>
          <p:cNvPr id="3" name="Content Placeholder 2">
            <a:extLst>
              <a:ext uri="{FF2B5EF4-FFF2-40B4-BE49-F238E27FC236}">
                <a16:creationId xmlns:a16="http://schemas.microsoft.com/office/drawing/2014/main" id="{FC54CCAE-660B-0527-B73E-5AFB0D6096D1}"/>
              </a:ext>
            </a:extLst>
          </p:cNvPr>
          <p:cNvSpPr>
            <a:spLocks noGrp="1"/>
          </p:cNvSpPr>
          <p:nvPr>
            <p:ph idx="1"/>
          </p:nvPr>
        </p:nvSpPr>
        <p:spPr/>
        <p:txBody>
          <a:bodyPr/>
          <a:lstStyle/>
          <a:p>
            <a:r>
              <a:rPr lang="en-US" dirty="0">
                <a:hlinkClick r:id="rId2"/>
              </a:rPr>
              <a:t>TBC comments</a:t>
            </a:r>
            <a:endParaRPr lang="en-US" dirty="0"/>
          </a:p>
          <a:p>
            <a:r>
              <a:rPr lang="en-US" dirty="0"/>
              <a:t>ERCOT response (verbal)</a:t>
            </a:r>
          </a:p>
        </p:txBody>
      </p:sp>
      <p:sp>
        <p:nvSpPr>
          <p:cNvPr id="4" name="Slide Number Placeholder 3">
            <a:extLst>
              <a:ext uri="{FF2B5EF4-FFF2-40B4-BE49-F238E27FC236}">
                <a16:creationId xmlns:a16="http://schemas.microsoft.com/office/drawing/2014/main" id="{7D9A37BF-FF2A-8A80-7747-4CC3152A1B6F}"/>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761337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538C8-467B-54FF-85A9-97DF92EBC67E}"/>
              </a:ext>
            </a:extLst>
          </p:cNvPr>
          <p:cNvSpPr>
            <a:spLocks noGrp="1"/>
          </p:cNvSpPr>
          <p:nvPr>
            <p:ph type="title"/>
          </p:nvPr>
        </p:nvSpPr>
        <p:spPr/>
        <p:txBody>
          <a:bodyPr/>
          <a:lstStyle/>
          <a:p>
            <a:r>
              <a:rPr lang="en-US" dirty="0"/>
              <a:t>ERCOT 3/11/2026 Comments – AEP/DWG Feedback</a:t>
            </a:r>
          </a:p>
        </p:txBody>
      </p:sp>
      <p:sp>
        <p:nvSpPr>
          <p:cNvPr id="3" name="Content Placeholder 2">
            <a:extLst>
              <a:ext uri="{FF2B5EF4-FFF2-40B4-BE49-F238E27FC236}">
                <a16:creationId xmlns:a16="http://schemas.microsoft.com/office/drawing/2014/main" id="{911F0CE4-794D-69C5-CAED-32EEEE2384A3}"/>
              </a:ext>
            </a:extLst>
          </p:cNvPr>
          <p:cNvSpPr>
            <a:spLocks noGrp="1"/>
          </p:cNvSpPr>
          <p:nvPr>
            <p:ph idx="1"/>
          </p:nvPr>
        </p:nvSpPr>
        <p:spPr>
          <a:xfrm>
            <a:off x="266700" y="990600"/>
            <a:ext cx="11658600" cy="5333999"/>
          </a:xfrm>
        </p:spPr>
        <p:txBody>
          <a:bodyPr/>
          <a:lstStyle/>
          <a:p>
            <a:r>
              <a:rPr lang="en-US" sz="2200" dirty="0"/>
              <a:t>DWG discussed NOGRR282 on 2/12/2026 and presented feedback to </a:t>
            </a:r>
            <a:r>
              <a:rPr lang="en-US" sz="2200" dirty="0">
                <a:hlinkClick r:id="rId2"/>
              </a:rPr>
              <a:t>ROS on 3/5/2026</a:t>
            </a:r>
            <a:endParaRPr lang="en-US" sz="2200" dirty="0"/>
          </a:p>
          <a:p>
            <a:r>
              <a:rPr lang="en-US" sz="2200" dirty="0">
                <a:hlinkClick r:id="rId3"/>
              </a:rPr>
              <a:t>AEP’s 12/5/2025 comments </a:t>
            </a:r>
            <a:r>
              <a:rPr lang="en-US" sz="2200" dirty="0"/>
              <a:t>were addressed at DWG</a:t>
            </a:r>
          </a:p>
          <a:p>
            <a:r>
              <a:rPr lang="en-US" sz="2200" dirty="0">
                <a:hlinkClick r:id="rId4"/>
              </a:rPr>
              <a:t>ERCOT submitted comments on 3/11/2026 </a:t>
            </a:r>
            <a:r>
              <a:rPr lang="en-US" sz="2200" dirty="0"/>
              <a:t>in response:</a:t>
            </a:r>
          </a:p>
          <a:p>
            <a:pPr lvl="1"/>
            <a:r>
              <a:rPr lang="en-US" sz="2000" dirty="0"/>
              <a:t>ERCOT and DWG agreed to increase high frequency ride-through threshold in Table A in Section 2.6.4(3) from 61.8 Hz to 63.0 Hz; as per AEP’s comments</a:t>
            </a:r>
          </a:p>
          <a:p>
            <a:pPr lvl="1"/>
            <a:r>
              <a:rPr lang="en-US" sz="2000" dirty="0"/>
              <a:t>LEL developer feedback indicates high frequency is not a ride-through concern</a:t>
            </a:r>
          </a:p>
          <a:p>
            <a:pPr lvl="1"/>
            <a:r>
              <a:rPr lang="en-US" sz="2000" dirty="0"/>
              <a:t>Increased high frequency threshold improves system reliability during events</a:t>
            </a:r>
          </a:p>
          <a:p>
            <a:endParaRPr lang="en-US" sz="2400" dirty="0"/>
          </a:p>
        </p:txBody>
      </p:sp>
      <p:sp>
        <p:nvSpPr>
          <p:cNvPr id="4" name="Slide Number Placeholder 3">
            <a:extLst>
              <a:ext uri="{FF2B5EF4-FFF2-40B4-BE49-F238E27FC236}">
                <a16:creationId xmlns:a16="http://schemas.microsoft.com/office/drawing/2014/main" id="{BB72147D-A85F-6044-FACF-1D01865F3EA1}"/>
              </a:ext>
            </a:extLst>
          </p:cNvPr>
          <p:cNvSpPr>
            <a:spLocks noGrp="1"/>
          </p:cNvSpPr>
          <p:nvPr>
            <p:ph type="sldNum" sz="quarter" idx="4"/>
          </p:nvPr>
        </p:nvSpPr>
        <p:spPr/>
        <p:txBody>
          <a:bodyPr/>
          <a:lstStyle/>
          <a:p>
            <a:fld id="{1D93BD3E-1E9A-4970-A6F7-E7AC52762E0C}" type="slidenum">
              <a:rPr lang="en-US" smtClean="0"/>
              <a:pPr/>
              <a:t>4</a:t>
            </a:fld>
            <a:endParaRPr lang="en-US" dirty="0"/>
          </a:p>
        </p:txBody>
      </p:sp>
      <p:graphicFrame>
        <p:nvGraphicFramePr>
          <p:cNvPr id="7" name="Table 6">
            <a:extLst>
              <a:ext uri="{FF2B5EF4-FFF2-40B4-BE49-F238E27FC236}">
                <a16:creationId xmlns:a16="http://schemas.microsoft.com/office/drawing/2014/main" id="{E8B03187-F40C-4E7C-7902-E63EBED3F6E0}"/>
              </a:ext>
            </a:extLst>
          </p:cNvPr>
          <p:cNvGraphicFramePr>
            <a:graphicFrameLocks noGrp="1"/>
          </p:cNvGraphicFramePr>
          <p:nvPr>
            <p:extLst>
              <p:ext uri="{D42A27DB-BD31-4B8C-83A1-F6EECF244321}">
                <p14:modId xmlns:p14="http://schemas.microsoft.com/office/powerpoint/2010/main" val="4130960"/>
              </p:ext>
            </p:extLst>
          </p:nvPr>
        </p:nvGraphicFramePr>
        <p:xfrm>
          <a:off x="3771900" y="4166170"/>
          <a:ext cx="4648200" cy="2082232"/>
        </p:xfrm>
        <a:graphic>
          <a:graphicData uri="http://schemas.openxmlformats.org/drawingml/2006/table">
            <a:tbl>
              <a:tblPr firstRow="1" firstCol="1" bandRow="1"/>
              <a:tblGrid>
                <a:gridCol w="2190199">
                  <a:extLst>
                    <a:ext uri="{9D8B030D-6E8A-4147-A177-3AD203B41FA5}">
                      <a16:colId xmlns:a16="http://schemas.microsoft.com/office/drawing/2014/main" val="4185401303"/>
                    </a:ext>
                  </a:extLst>
                </a:gridCol>
                <a:gridCol w="2458001">
                  <a:extLst>
                    <a:ext uri="{9D8B030D-6E8A-4147-A177-3AD203B41FA5}">
                      <a16:colId xmlns:a16="http://schemas.microsoft.com/office/drawing/2014/main" val="240645922"/>
                    </a:ext>
                  </a:extLst>
                </a:gridCol>
              </a:tblGrid>
              <a:tr h="594922">
                <a:tc>
                  <a:txBody>
                    <a:bodyPr/>
                    <a:lstStyle/>
                    <a:p>
                      <a:pPr marL="457200" marR="0" indent="-457200" algn="ctr">
                        <a:buNone/>
                      </a:pPr>
                      <a:r>
                        <a:rPr lang="en-US" sz="1200" u="sng" dirty="0">
                          <a:solidFill>
                            <a:srgbClr val="008080"/>
                          </a:solidFill>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457200" marR="0" indent="-457200" algn="ctr">
                        <a:buNone/>
                      </a:pPr>
                      <a:r>
                        <a:rPr lang="en-US" sz="1200" u="sng" dirty="0">
                          <a:solidFill>
                            <a:srgbClr val="008080"/>
                          </a:solidFill>
                          <a:effectLst/>
                          <a:latin typeface="Times New Roman" panose="02020603050405020304" pitchFamily="18" charset="0"/>
                          <a:ea typeface="Times New Roman" panose="02020603050405020304" pitchFamily="18" charset="0"/>
                        </a:rPr>
                        <a:t>Frequency (f) in (Hz)</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Minimum Ride-Through Time</a:t>
                      </a:r>
                      <a:endParaRPr lang="en-US" sz="1200" dirty="0">
                        <a:effectLst/>
                        <a:latin typeface="Times New Roman" panose="02020603050405020304" pitchFamily="18" charset="0"/>
                        <a:ea typeface="Times New Roman" panose="02020603050405020304" pitchFamily="18" charset="0"/>
                      </a:endParaRPr>
                    </a:p>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(seconds)</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extLst>
                  <a:ext uri="{0D108BD9-81ED-4DB2-BD59-A6C34878D82A}">
                    <a16:rowId xmlns:a16="http://schemas.microsoft.com/office/drawing/2014/main" val="398686550"/>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f &gt; </a:t>
                      </a:r>
                      <a:r>
                        <a:rPr lang="en-US" sz="1200" u="sng" strike="sngStrike" dirty="0">
                          <a:solidFill>
                            <a:srgbClr val="FF0000"/>
                          </a:solidFill>
                          <a:effectLst/>
                          <a:latin typeface="Times New Roman" panose="02020603050405020304" pitchFamily="18" charset="0"/>
                          <a:ea typeface="Times New Roman" panose="02020603050405020304" pitchFamily="18" charset="0"/>
                        </a:rPr>
                        <a:t>61.8</a:t>
                      </a:r>
                      <a:r>
                        <a:rPr lang="en-US" sz="1200" u="sng" dirty="0">
                          <a:solidFill>
                            <a:srgbClr val="008080"/>
                          </a:solidFill>
                          <a:effectLst/>
                          <a:latin typeface="Times New Roman" panose="02020603050405020304" pitchFamily="18" charset="0"/>
                          <a:ea typeface="Times New Roman" panose="02020603050405020304" pitchFamily="18" charset="0"/>
                        </a:rPr>
                        <a:t>63.0</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May ride-through or trip</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229083106"/>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61.2 &lt; f ≤ </a:t>
                      </a:r>
                      <a:r>
                        <a:rPr lang="en-US" sz="1200" u="sng" strike="sngStrike" dirty="0">
                          <a:solidFill>
                            <a:srgbClr val="FF0000"/>
                          </a:solidFill>
                          <a:effectLst/>
                          <a:latin typeface="Times New Roman" panose="02020603050405020304" pitchFamily="18" charset="0"/>
                          <a:ea typeface="Times New Roman" panose="02020603050405020304" pitchFamily="18" charset="0"/>
                        </a:rPr>
                        <a:t>61.8</a:t>
                      </a:r>
                      <a:r>
                        <a:rPr lang="en-US" sz="1200" u="sng" dirty="0">
                          <a:solidFill>
                            <a:srgbClr val="008080"/>
                          </a:solidFill>
                          <a:effectLst/>
                          <a:latin typeface="Times New Roman" panose="02020603050405020304" pitchFamily="18" charset="0"/>
                          <a:ea typeface="Times New Roman" panose="02020603050405020304" pitchFamily="18" charset="0"/>
                        </a:rPr>
                        <a:t>63.0</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299</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728370401"/>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58.8 ≤ f ≤ 61.2</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continuous</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939722418"/>
                  </a:ext>
                </a:extLst>
              </a:tr>
              <a:tr h="297462">
                <a:tc>
                  <a:txBody>
                    <a:bodyPr/>
                    <a:lstStyle/>
                    <a:p>
                      <a:pPr marL="0" marR="0" algn="ctr">
                        <a:buNone/>
                      </a:pPr>
                      <a:r>
                        <a:rPr lang="en-US" sz="1200" u="sng" kern="1200" dirty="0">
                          <a:solidFill>
                            <a:srgbClr val="008080"/>
                          </a:solidFill>
                          <a:effectLst/>
                          <a:latin typeface="Times New Roman" panose="02020603050405020304" pitchFamily="18" charset="0"/>
                          <a:ea typeface="Times New Roman" panose="02020603050405020304" pitchFamily="18" charset="0"/>
                          <a:cs typeface="+mn-cs"/>
                        </a:rPr>
                        <a:t>57.0</a:t>
                      </a:r>
                      <a:r>
                        <a:rPr lang="en-US" sz="1200" u="sng" dirty="0">
                          <a:solidFill>
                            <a:srgbClr val="008080"/>
                          </a:solidFill>
                          <a:effectLst/>
                          <a:latin typeface="Times New Roman" panose="02020603050405020304" pitchFamily="18" charset="0"/>
                          <a:ea typeface="Times New Roman" panose="02020603050405020304" pitchFamily="18" charset="0"/>
                        </a:rPr>
                        <a:t>≤ f &lt; 58.8</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299</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42573050"/>
                  </a:ext>
                </a:extLst>
              </a:tr>
              <a:tr h="297462">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f </a:t>
                      </a:r>
                      <a:r>
                        <a:rPr lang="en-US" sz="1200" u="sng" kern="1200" dirty="0">
                          <a:solidFill>
                            <a:srgbClr val="008080"/>
                          </a:solidFill>
                          <a:effectLst/>
                          <a:latin typeface="Times New Roman" panose="02020603050405020304" pitchFamily="18" charset="0"/>
                          <a:ea typeface="Times New Roman" panose="02020603050405020304" pitchFamily="18" charset="0"/>
                          <a:cs typeface="+mn-cs"/>
                        </a:rPr>
                        <a:t>&lt; 57.0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DEBF7"/>
                    </a:solidFill>
                  </a:tcPr>
                </a:tc>
                <a:tc>
                  <a:txBody>
                    <a:bodyPr/>
                    <a:lstStyle/>
                    <a:p>
                      <a:pPr marL="0" marR="0" algn="ctr">
                        <a:buNone/>
                      </a:pPr>
                      <a:r>
                        <a:rPr lang="en-US" sz="1200" u="sng" dirty="0">
                          <a:solidFill>
                            <a:srgbClr val="008080"/>
                          </a:solidFill>
                          <a:effectLst/>
                          <a:latin typeface="Times New Roman" panose="02020603050405020304" pitchFamily="18" charset="0"/>
                          <a:ea typeface="Times New Roman" panose="02020603050405020304" pitchFamily="18" charset="0"/>
                        </a:rPr>
                        <a:t>May ride-through or trip</a:t>
                      </a:r>
                      <a:endParaRPr lang="en-US" sz="1200" dirty="0">
                        <a:effectLst/>
                        <a:latin typeface="Times New Roman" panose="02020603050405020304" pitchFamily="18" charset="0"/>
                        <a:ea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870274485"/>
                  </a:ext>
                </a:extLst>
              </a:tr>
            </a:tbl>
          </a:graphicData>
        </a:graphic>
      </p:graphicFrame>
      <p:sp>
        <p:nvSpPr>
          <p:cNvPr id="9" name="TextBox 8">
            <a:extLst>
              <a:ext uri="{FF2B5EF4-FFF2-40B4-BE49-F238E27FC236}">
                <a16:creationId xmlns:a16="http://schemas.microsoft.com/office/drawing/2014/main" id="{C82D42A0-FD60-ECD8-C932-1E42226AE674}"/>
              </a:ext>
            </a:extLst>
          </p:cNvPr>
          <p:cNvSpPr txBox="1"/>
          <p:nvPr/>
        </p:nvSpPr>
        <p:spPr>
          <a:xfrm>
            <a:off x="4394200" y="3751419"/>
            <a:ext cx="3403600" cy="369332"/>
          </a:xfrm>
          <a:prstGeom prst="rect">
            <a:avLst/>
          </a:prstGeom>
          <a:noFill/>
        </p:spPr>
        <p:txBody>
          <a:bodyPr wrap="square" rtlCol="0">
            <a:spAutoFit/>
          </a:bodyPr>
          <a:lstStyle/>
          <a:p>
            <a:r>
              <a:rPr lang="en-US" b="1" dirty="0">
                <a:solidFill>
                  <a:schemeClr val="tx2"/>
                </a:solidFill>
              </a:rPr>
              <a:t>New Proposed FRT curve</a:t>
            </a:r>
          </a:p>
        </p:txBody>
      </p:sp>
    </p:spTree>
    <p:extLst>
      <p:ext uri="{BB962C8B-B14F-4D97-AF65-F5344CB8AC3E}">
        <p14:creationId xmlns:p14="http://schemas.microsoft.com/office/powerpoint/2010/main" val="3355240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5B6127-79F1-1D2C-7CF5-EFDC0A3C4CFC}"/>
              </a:ext>
            </a:extLst>
          </p:cNvPr>
          <p:cNvSpPr>
            <a:spLocks noGrp="1"/>
          </p:cNvSpPr>
          <p:nvPr>
            <p:ph type="title"/>
          </p:nvPr>
        </p:nvSpPr>
        <p:spPr/>
        <p:txBody>
          <a:bodyPr/>
          <a:lstStyle/>
          <a:p>
            <a:r>
              <a:rPr lang="en-US" dirty="0"/>
              <a:t>ERCOT 3/11/2026 Comments – AEP/DWG Feedback</a:t>
            </a:r>
          </a:p>
        </p:txBody>
      </p:sp>
      <p:sp>
        <p:nvSpPr>
          <p:cNvPr id="3" name="Content Placeholder 2">
            <a:extLst>
              <a:ext uri="{FF2B5EF4-FFF2-40B4-BE49-F238E27FC236}">
                <a16:creationId xmlns:a16="http://schemas.microsoft.com/office/drawing/2014/main" id="{70998368-8491-E9C1-C20E-55190803F5D5}"/>
              </a:ext>
            </a:extLst>
          </p:cNvPr>
          <p:cNvSpPr>
            <a:spLocks noGrp="1"/>
          </p:cNvSpPr>
          <p:nvPr>
            <p:ph idx="1"/>
          </p:nvPr>
        </p:nvSpPr>
        <p:spPr/>
        <p:txBody>
          <a:bodyPr/>
          <a:lstStyle/>
          <a:p>
            <a:r>
              <a:rPr lang="en-US" sz="2200" dirty="0"/>
              <a:t>DWG members wanted clarifying language for Section 2.15(3)(d)</a:t>
            </a:r>
          </a:p>
          <a:p>
            <a:pPr lvl="1"/>
            <a:r>
              <a:rPr lang="en-US" sz="2000" dirty="0"/>
              <a:t>Paragraph defines allowable overcurrent of 125% during voltage disturbance</a:t>
            </a:r>
          </a:p>
          <a:p>
            <a:pPr lvl="1"/>
            <a:r>
              <a:rPr lang="en-US" sz="2000" dirty="0"/>
              <a:t>ERCOT Comments included the following added sentence:</a:t>
            </a:r>
          </a:p>
          <a:p>
            <a:pPr lvl="2"/>
            <a:r>
              <a:rPr lang="en-US" sz="2000" dirty="0">
                <a:solidFill>
                  <a:srgbClr val="FF0000"/>
                </a:solidFill>
              </a:rPr>
              <a:t>The allowable overcurrent up to 125% shall only persist during the voltage transient with a duration not to exceed 0.5 seconds. </a:t>
            </a:r>
          </a:p>
          <a:p>
            <a:r>
              <a:rPr lang="en-US" sz="2200" dirty="0"/>
              <a:t>Additional AEP feedback not addressed in ERCOT comments</a:t>
            </a:r>
          </a:p>
          <a:p>
            <a:pPr lvl="1"/>
            <a:r>
              <a:rPr lang="en-US" sz="2000" dirty="0"/>
              <a:t>AEP comments suggested increasing low frequency thresholds from 57.0 Hz to 58.2 Hz</a:t>
            </a:r>
          </a:p>
          <a:p>
            <a:pPr lvl="2"/>
            <a:r>
              <a:rPr lang="en-US" sz="1800" dirty="0"/>
              <a:t>ERCOT and DWG members agreed to keep the criteria as currently written so LELs would not trip on underfrequency events unless they are performing in accordance with UFLS or Ancillary Service obligations</a:t>
            </a:r>
          </a:p>
          <a:p>
            <a:pPr lvl="1"/>
            <a:r>
              <a:rPr lang="en-US" sz="2000" dirty="0"/>
              <a:t>AEP comments suggested additional requirement that LELs shall return to pre-disturbance consumption within 2 seconds when voltage conditions exceed “must ride-through” curve</a:t>
            </a:r>
          </a:p>
          <a:p>
            <a:pPr lvl="2"/>
            <a:r>
              <a:rPr lang="en-US" sz="1800" dirty="0"/>
              <a:t>ERCOT decided not to include additional requirement since it could lead to the unintended consequence of LELs choosing to trip rather than riding through these conditions</a:t>
            </a:r>
          </a:p>
          <a:p>
            <a:pPr lvl="2"/>
            <a:r>
              <a:rPr lang="en-US" sz="1800" dirty="0"/>
              <a:t>However, ERCOT agrees this </a:t>
            </a:r>
            <a:r>
              <a:rPr lang="en-US" sz="1800" i="1" dirty="0"/>
              <a:t>should </a:t>
            </a:r>
            <a:r>
              <a:rPr lang="en-US" sz="1800" dirty="0"/>
              <a:t>be the desired performance</a:t>
            </a:r>
          </a:p>
          <a:p>
            <a:pPr lvl="1"/>
            <a:endParaRPr lang="en-US" dirty="0"/>
          </a:p>
        </p:txBody>
      </p:sp>
      <p:sp>
        <p:nvSpPr>
          <p:cNvPr id="4" name="Slide Number Placeholder 3">
            <a:extLst>
              <a:ext uri="{FF2B5EF4-FFF2-40B4-BE49-F238E27FC236}">
                <a16:creationId xmlns:a16="http://schemas.microsoft.com/office/drawing/2014/main" id="{EE79D777-71C8-E672-DAFC-80F060D079E5}"/>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27961820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1676B-CAB1-3ED9-B236-757DF70A286F}"/>
              </a:ext>
            </a:extLst>
          </p:cNvPr>
          <p:cNvSpPr>
            <a:spLocks noGrp="1"/>
          </p:cNvSpPr>
          <p:nvPr>
            <p:ph type="title"/>
          </p:nvPr>
        </p:nvSpPr>
        <p:spPr/>
        <p:txBody>
          <a:bodyPr/>
          <a:lstStyle/>
          <a:p>
            <a:r>
              <a:rPr lang="en-US" dirty="0"/>
              <a:t>ERCOT Response to DCC 2/9/2026 Comments</a:t>
            </a:r>
          </a:p>
        </p:txBody>
      </p:sp>
      <p:sp>
        <p:nvSpPr>
          <p:cNvPr id="3" name="Content Placeholder 2">
            <a:extLst>
              <a:ext uri="{FF2B5EF4-FFF2-40B4-BE49-F238E27FC236}">
                <a16:creationId xmlns:a16="http://schemas.microsoft.com/office/drawing/2014/main" id="{BC97556B-2615-A8DB-CD71-1D31F6E2C0CC}"/>
              </a:ext>
            </a:extLst>
          </p:cNvPr>
          <p:cNvSpPr>
            <a:spLocks noGrp="1"/>
          </p:cNvSpPr>
          <p:nvPr>
            <p:ph idx="1"/>
          </p:nvPr>
        </p:nvSpPr>
        <p:spPr>
          <a:xfrm>
            <a:off x="406400" y="990601"/>
            <a:ext cx="11379200" cy="5257799"/>
          </a:xfrm>
        </p:spPr>
        <p:txBody>
          <a:bodyPr/>
          <a:lstStyle/>
          <a:p>
            <a:r>
              <a:rPr lang="en-US" sz="2000" dirty="0">
                <a:hlinkClick r:id="rId2"/>
              </a:rPr>
              <a:t>DCC comments </a:t>
            </a:r>
            <a:r>
              <a:rPr lang="en-US" sz="2000" dirty="0"/>
              <a:t>propose the following revisions:</a:t>
            </a:r>
          </a:p>
          <a:p>
            <a:pPr lvl="1"/>
            <a:r>
              <a:rPr lang="en-US" sz="1800" dirty="0"/>
              <a:t>Replace Large Electronic Load with Large Load in all of NOGRR282</a:t>
            </a:r>
          </a:p>
          <a:p>
            <a:pPr lvl="1"/>
            <a:r>
              <a:rPr lang="en-US" sz="1800" dirty="0"/>
              <a:t>Change exemption date from 11/14/2025 to 1/1/2027</a:t>
            </a:r>
          </a:p>
          <a:p>
            <a:pPr lvl="1"/>
            <a:r>
              <a:rPr lang="en-US" sz="1800" dirty="0"/>
              <a:t>Apply VRT requirements to only 50% of the Demand at the facility</a:t>
            </a:r>
          </a:p>
          <a:p>
            <a:r>
              <a:rPr lang="en-US" sz="2000" dirty="0">
                <a:hlinkClick r:id="rId3"/>
              </a:rPr>
              <a:t>ERCOT response </a:t>
            </a:r>
            <a:r>
              <a:rPr lang="en-US" sz="2000" dirty="0"/>
              <a:t>does not agree with these revisions</a:t>
            </a:r>
          </a:p>
          <a:p>
            <a:pPr lvl="1"/>
            <a:r>
              <a:rPr lang="en-US" sz="1800" dirty="0"/>
              <a:t>LELs pose a more imminent risk to ERCOT System reliability than other LLs</a:t>
            </a:r>
          </a:p>
          <a:p>
            <a:pPr lvl="2"/>
            <a:r>
              <a:rPr lang="en-US" sz="1600" dirty="0"/>
              <a:t>LELs are more sensitive to voltage disturbances than traditional LLs</a:t>
            </a:r>
          </a:p>
          <a:p>
            <a:pPr lvl="2"/>
            <a:r>
              <a:rPr lang="en-US" sz="1600" dirty="0"/>
              <a:t>LELs are &gt;80% of the projected Demand growth in ERCOT</a:t>
            </a:r>
          </a:p>
          <a:p>
            <a:pPr lvl="2"/>
            <a:r>
              <a:rPr lang="en-US" sz="1600" dirty="0"/>
              <a:t>Additional requirements on other LLs may still be needed (VFDs, hydrogen, etc.)</a:t>
            </a:r>
          </a:p>
          <a:p>
            <a:pPr lvl="1"/>
            <a:r>
              <a:rPr lang="en-US" sz="1800" dirty="0"/>
              <a:t>Many operational and approved LELs will be exempt from RT requirements</a:t>
            </a:r>
          </a:p>
          <a:p>
            <a:pPr lvl="2"/>
            <a:r>
              <a:rPr lang="en-US" sz="1600" dirty="0"/>
              <a:t>Extending the exemption date would worsen existing reliability risk</a:t>
            </a:r>
          </a:p>
          <a:p>
            <a:pPr lvl="1"/>
            <a:r>
              <a:rPr lang="en-US" sz="1800" dirty="0"/>
              <a:t>Applying VRT requirements to only 50% of the load would not mitigate risk</a:t>
            </a:r>
          </a:p>
          <a:p>
            <a:r>
              <a:rPr lang="en-US" sz="2000" dirty="0"/>
              <a:t>ERCOT provided additional supporting evidence in response to DCC comments</a:t>
            </a:r>
          </a:p>
          <a:p>
            <a:pPr lvl="1"/>
            <a:r>
              <a:rPr lang="en-US" sz="1800" dirty="0"/>
              <a:t>Referenced multiple LLWG and LL workshop presentations showing need for LEL RT requirements</a:t>
            </a:r>
          </a:p>
          <a:p>
            <a:pPr lvl="1"/>
            <a:r>
              <a:rPr lang="en-US" sz="1800" dirty="0"/>
              <a:t>ERCOT continues to examine transmission and market solutions to help mitigate risks; but maintain these solutions alone cannot mitigate risk without improved LEL RT capability</a:t>
            </a:r>
            <a:endParaRPr lang="en-US" dirty="0"/>
          </a:p>
          <a:p>
            <a:endParaRPr lang="en-US" dirty="0"/>
          </a:p>
          <a:p>
            <a:pPr lvl="1"/>
            <a:endParaRPr lang="en-US" dirty="0"/>
          </a:p>
        </p:txBody>
      </p:sp>
      <p:sp>
        <p:nvSpPr>
          <p:cNvPr id="4" name="Slide Number Placeholder 3">
            <a:extLst>
              <a:ext uri="{FF2B5EF4-FFF2-40B4-BE49-F238E27FC236}">
                <a16:creationId xmlns:a16="http://schemas.microsoft.com/office/drawing/2014/main" id="{59C71BD4-CC87-1185-2654-7AA452782891}"/>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1405640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0F3C6-AD26-F5C2-78DB-726B2FAEAFE0}"/>
              </a:ext>
            </a:extLst>
          </p:cNvPr>
          <p:cNvSpPr>
            <a:spLocks noGrp="1"/>
          </p:cNvSpPr>
          <p:nvPr>
            <p:ph type="title"/>
          </p:nvPr>
        </p:nvSpPr>
        <p:spPr/>
        <p:txBody>
          <a:bodyPr/>
          <a:lstStyle/>
          <a:p>
            <a:r>
              <a:rPr lang="en-US" dirty="0"/>
              <a:t>Next Steps</a:t>
            </a:r>
          </a:p>
        </p:txBody>
      </p:sp>
      <p:sp>
        <p:nvSpPr>
          <p:cNvPr id="3" name="Content Placeholder 2">
            <a:extLst>
              <a:ext uri="{FF2B5EF4-FFF2-40B4-BE49-F238E27FC236}">
                <a16:creationId xmlns:a16="http://schemas.microsoft.com/office/drawing/2014/main" id="{64786182-A373-627C-9162-A8532C8D78FD}"/>
              </a:ext>
            </a:extLst>
          </p:cNvPr>
          <p:cNvSpPr>
            <a:spLocks noGrp="1"/>
          </p:cNvSpPr>
          <p:nvPr>
            <p:ph idx="1"/>
          </p:nvPr>
        </p:nvSpPr>
        <p:spPr>
          <a:xfrm>
            <a:off x="406400" y="990601"/>
            <a:ext cx="11379200" cy="3657599"/>
          </a:xfrm>
        </p:spPr>
        <p:txBody>
          <a:bodyPr/>
          <a:lstStyle/>
          <a:p>
            <a:r>
              <a:rPr lang="en-US" sz="2000" dirty="0"/>
              <a:t>ERCOT provides update to TAC – March 25</a:t>
            </a:r>
          </a:p>
          <a:p>
            <a:r>
              <a:rPr lang="en-US" sz="2000" dirty="0"/>
              <a:t>ROS vote - April 2</a:t>
            </a:r>
          </a:p>
          <a:p>
            <a:pPr lvl="1"/>
            <a:r>
              <a:rPr lang="en-US" sz="2000" dirty="0"/>
              <a:t>Additional comments received and potential revisions may be discussed at ROS before vote</a:t>
            </a:r>
          </a:p>
          <a:p>
            <a:r>
              <a:rPr lang="en-US" sz="2000" dirty="0"/>
              <a:t>PRS vote - April 15 (NPRR 1308 only)</a:t>
            </a:r>
          </a:p>
          <a:p>
            <a:pPr lvl="1"/>
            <a:r>
              <a:rPr lang="en-US" sz="2000" dirty="0"/>
              <a:t>Only comments received on NPRR1308 were DCC comments; no proposed revisions to definition itself</a:t>
            </a:r>
          </a:p>
          <a:p>
            <a:r>
              <a:rPr lang="en-US" sz="2000" dirty="0"/>
              <a:t>TAC provides update to BOD - April 20-21</a:t>
            </a:r>
          </a:p>
          <a:p>
            <a:pPr lvl="1"/>
            <a:r>
              <a:rPr lang="en-US" sz="1800" dirty="0"/>
              <a:t>Part of Board Priority Revision Request Process</a:t>
            </a:r>
          </a:p>
          <a:p>
            <a:r>
              <a:rPr lang="en-US" sz="2000" dirty="0"/>
              <a:t>TAC vote - April 29</a:t>
            </a:r>
          </a:p>
          <a:p>
            <a:r>
              <a:rPr lang="en-US" sz="2000" dirty="0"/>
              <a:t>Target June BOD vote</a:t>
            </a:r>
          </a:p>
          <a:p>
            <a:pPr marL="0" indent="0">
              <a:buNone/>
            </a:pPr>
            <a:endParaRPr lang="en-US" sz="2400" dirty="0"/>
          </a:p>
          <a:p>
            <a:pPr marL="0" indent="0">
              <a:buNone/>
            </a:pPr>
            <a:endParaRPr lang="en-US" dirty="0"/>
          </a:p>
        </p:txBody>
      </p:sp>
      <p:sp>
        <p:nvSpPr>
          <p:cNvPr id="4" name="Slide Number Placeholder 3">
            <a:extLst>
              <a:ext uri="{FF2B5EF4-FFF2-40B4-BE49-F238E27FC236}">
                <a16:creationId xmlns:a16="http://schemas.microsoft.com/office/drawing/2014/main" id="{143FA8DA-FBA5-B134-D416-9B9571831AF5}"/>
              </a:ext>
            </a:extLst>
          </p:cNvPr>
          <p:cNvSpPr>
            <a:spLocks noGrp="1"/>
          </p:cNvSpPr>
          <p:nvPr>
            <p:ph type="sldNum" sz="quarter" idx="4"/>
          </p:nvPr>
        </p:nvSpPr>
        <p:spPr/>
        <p:txBody>
          <a:bodyPr/>
          <a:lstStyle/>
          <a:p>
            <a:fld id="{1D93BD3E-1E9A-4970-A6F7-E7AC52762E0C}" type="slidenum">
              <a:rPr lang="en-US" smtClean="0"/>
              <a:pPr/>
              <a:t>7</a:t>
            </a:fld>
            <a:endParaRPr lang="en-US" dirty="0"/>
          </a:p>
        </p:txBody>
      </p:sp>
      <p:graphicFrame>
        <p:nvGraphicFramePr>
          <p:cNvPr id="5" name="Diagram 4">
            <a:extLst>
              <a:ext uri="{FF2B5EF4-FFF2-40B4-BE49-F238E27FC236}">
                <a16:creationId xmlns:a16="http://schemas.microsoft.com/office/drawing/2014/main" id="{516186C2-A731-82C3-C735-72A0A54621F1}"/>
              </a:ext>
            </a:extLst>
          </p:cNvPr>
          <p:cNvGraphicFramePr/>
          <p:nvPr>
            <p:extLst>
              <p:ext uri="{D42A27DB-BD31-4B8C-83A1-F6EECF244321}">
                <p14:modId xmlns:p14="http://schemas.microsoft.com/office/powerpoint/2010/main" val="11676641"/>
              </p:ext>
            </p:extLst>
          </p:nvPr>
        </p:nvGraphicFramePr>
        <p:xfrm>
          <a:off x="406400" y="4343400"/>
          <a:ext cx="11379200" cy="175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810646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D1EAC-9F23-1839-D97A-63176006D196}"/>
              </a:ext>
            </a:extLst>
          </p:cNvPr>
          <p:cNvSpPr>
            <a:spLocks noGrp="1"/>
          </p:cNvSpPr>
          <p:nvPr>
            <p:ph type="title"/>
          </p:nvPr>
        </p:nvSpPr>
        <p:spPr/>
        <p:txBody>
          <a:bodyPr/>
          <a:lstStyle/>
          <a:p>
            <a:r>
              <a:rPr lang="en-US" dirty="0"/>
              <a:t>NPRR1308 and NOGRR282 Timeline</a:t>
            </a:r>
          </a:p>
        </p:txBody>
      </p:sp>
      <p:pic>
        <p:nvPicPr>
          <p:cNvPr id="6" name="Content Placeholder 5">
            <a:extLst>
              <a:ext uri="{FF2B5EF4-FFF2-40B4-BE49-F238E27FC236}">
                <a16:creationId xmlns:a16="http://schemas.microsoft.com/office/drawing/2014/main" id="{B6BB5B37-BE17-225A-097E-E4A6F6F66F56}"/>
              </a:ext>
            </a:extLst>
          </p:cNvPr>
          <p:cNvPicPr>
            <a:picLocks noGrp="1" noChangeAspect="1"/>
          </p:cNvPicPr>
          <p:nvPr>
            <p:ph idx="1"/>
          </p:nvPr>
        </p:nvPicPr>
        <p:blipFill>
          <a:blip r:embed="rId2"/>
          <a:stretch>
            <a:fillRect/>
          </a:stretch>
        </p:blipFill>
        <p:spPr>
          <a:xfrm>
            <a:off x="1371599" y="859632"/>
            <a:ext cx="9580031" cy="5388768"/>
          </a:xfrm>
          <a:prstGeom prst="rect">
            <a:avLst/>
          </a:prstGeom>
        </p:spPr>
      </p:pic>
      <p:sp>
        <p:nvSpPr>
          <p:cNvPr id="4" name="Slide Number Placeholder 3">
            <a:extLst>
              <a:ext uri="{FF2B5EF4-FFF2-40B4-BE49-F238E27FC236}">
                <a16:creationId xmlns:a16="http://schemas.microsoft.com/office/drawing/2014/main" id="{DCE5F13F-567D-ED35-E1F9-541BC8F96B37}"/>
              </a:ext>
            </a:extLst>
          </p:cNvPr>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423076661"/>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344f560a-88f6-462e-96a6-e44784eab4f1">ERCOT Limited</Information_x0020_Classification>
    <Status xmlns="4a591e47-97d7-4168-9476-f927c155b88a" xsi:nil="true"/>
    <Description0 xmlns="4a591e47-97d7-4168-9476-f927c155b88a" xsi:nil="true"/>
    <Audience xmlns="4a591e47-97d7-4168-9476-f927c155b88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1DFBC458AA45B4EBB63CEF8DC9AEE9F" ma:contentTypeVersion="15" ma:contentTypeDescription="Create a new document." ma:contentTypeScope="" ma:versionID="fd3bd9b009ea88eda78b31a311e45ee6">
  <xsd:schema xmlns:xsd="http://www.w3.org/2001/XMLSchema" xmlns:xs="http://www.w3.org/2001/XMLSchema" xmlns:p="http://schemas.microsoft.com/office/2006/metadata/properties" xmlns:ns2="344f560a-88f6-462e-96a6-e44784eab4f1" xmlns:ns3="4a591e47-97d7-4168-9476-f927c155b88a" targetNamespace="http://schemas.microsoft.com/office/2006/metadata/properties" ma:root="true" ma:fieldsID="0d362e9e35a13e206a04cff2e0046ff9" ns2:_="" ns3:_="">
    <xsd:import namespace="344f560a-88f6-462e-96a6-e44784eab4f1"/>
    <xsd:import namespace="4a591e47-97d7-4168-9476-f927c155b88a"/>
    <xsd:element name="properties">
      <xsd:complexType>
        <xsd:sequence>
          <xsd:element name="documentManagement">
            <xsd:complexType>
              <xsd:all>
                <xsd:element ref="ns2:Information_x0020_Classification" minOccurs="0"/>
                <xsd:element ref="ns3:Audience" minOccurs="0"/>
                <xsd:element ref="ns3:Description0" minOccurs="0"/>
                <xsd:element ref="ns3:Status" minOccurs="0"/>
                <xsd:element ref="ns3:MediaServiceMetadata" minOccurs="0"/>
                <xsd:element ref="ns3:MediaServiceFastMetadata"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4f560a-88f6-462e-96a6-e44784eab4f1" elementFormDefault="qualified">
    <xsd:import namespace="http://schemas.microsoft.com/office/2006/documentManagement/types"/>
    <xsd:import namespace="http://schemas.microsoft.com/office/infopath/2007/PartnerControls"/>
    <xsd:element name="Information_x0020_Classification" ma:index="4" nillable="true" ma:displayName="Information Classification" ma:default="ERCOT Limited" ma:description="ERCOT Information Classification" ma:format="Dropdown" ma:internalName="Information_x0020_Classification" ma:readOnly="false">
      <xsd:simpleType>
        <xsd:union memberTypes="dms:Text">
          <xsd:simpleType>
            <xsd:restriction base="dms:Choice">
              <xsd:enumeration value="Public"/>
              <xsd:enumeration value="ERCOT Limited"/>
              <xsd:enumeration value="ERCOT Confidential"/>
              <xsd:enumeration value="ERCOT Restricted"/>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4a591e47-97d7-4168-9476-f927c155b88a" elementFormDefault="qualified">
    <xsd:import namespace="http://schemas.microsoft.com/office/2006/documentManagement/types"/>
    <xsd:import namespace="http://schemas.microsoft.com/office/infopath/2007/PartnerControls"/>
    <xsd:element name="Audience" ma:index="5" nillable="true" ma:displayName="Audience" ma:default="Internal" ma:format="Dropdown" ma:internalName="Audience" ma:readOnly="false">
      <xsd:simpleType>
        <xsd:restriction base="dms:Choice">
          <xsd:enumeration value="Internal"/>
          <xsd:enumeration value="Public"/>
        </xsd:restriction>
      </xsd:simpleType>
    </xsd:element>
    <xsd:element name="Description0" ma:index="6" nillable="true" ma:displayName="Description" ma:internalName="Description0" ma:readOnly="false">
      <xsd:simpleType>
        <xsd:restriction base="dms:Note">
          <xsd:maxLength value="255"/>
        </xsd:restriction>
      </xsd:simpleType>
    </xsd:element>
    <xsd:element name="Status" ma:index="7" nillable="true" ma:displayName="Status" ma:default="Official Document" ma:format="Dropdown" ma:internalName="Status" ma:readOnly="false">
      <xsd:simpleType>
        <xsd:restriction base="dms:Choice">
          <xsd:enumeration value="Official Document"/>
          <xsd:enumeration value="Draft"/>
          <xsd:enumeration value="In progress"/>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42F3A4-816E-4BD6-9638-D27334FDF576}">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www.w3.org/XML/1998/namespace"/>
    <ds:schemaRef ds:uri="http://purl.org/dc/dcmitype/"/>
    <ds:schemaRef ds:uri="http://purl.org/dc/terms/"/>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344f560a-88f6-462e-96a6-e44784eab4f1"/>
    <ds:schemaRef ds:uri="http://schemas.microsoft.com/office/infopath/2007/PartnerControls"/>
    <ds:schemaRef ds:uri="4a591e47-97d7-4168-9476-f927c155b88a"/>
  </ds:schemaRefs>
</ds:datastoreItem>
</file>

<file path=customXml/itemProps3.xml><?xml version="1.0" encoding="utf-8"?>
<ds:datastoreItem xmlns:ds="http://schemas.openxmlformats.org/officeDocument/2006/customXml" ds:itemID="{5FD5D2E1-A580-4BAF-855B-E8F0E86F4C8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4f560a-88f6-462e-96a6-e44784eab4f1"/>
    <ds:schemaRef ds:uri="4a591e47-97d7-4168-9476-f927c155b8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3490</TotalTime>
  <Words>659</Words>
  <Application>Microsoft Office PowerPoint</Application>
  <PresentationFormat>Widescreen</PresentationFormat>
  <Paragraphs>99</Paragraphs>
  <Slides>8</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Times New Roman</vt:lpstr>
      <vt:lpstr>1_Custom Design</vt:lpstr>
      <vt:lpstr>Office Theme</vt:lpstr>
      <vt:lpstr>PowerPoint Presentation</vt:lpstr>
      <vt:lpstr>NOGRR282 Updates - Agenda</vt:lpstr>
      <vt:lpstr>Texas Blockchain Council 2/18/26 Comments</vt:lpstr>
      <vt:lpstr>ERCOT 3/11/2026 Comments – AEP/DWG Feedback</vt:lpstr>
      <vt:lpstr>ERCOT 3/11/2026 Comments – AEP/DWG Feedback</vt:lpstr>
      <vt:lpstr>ERCOT Response to DCC 2/9/2026 Comments</vt:lpstr>
      <vt:lpstr>Next Steps</vt:lpstr>
      <vt:lpstr>NPRR1308 and NOGRR282 Timeline</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Patrick Gravois</cp:lastModifiedBy>
  <cp:revision>48</cp:revision>
  <cp:lastPrinted>2016-01-21T20:53:15Z</cp:lastPrinted>
  <dcterms:created xsi:type="dcterms:W3CDTF">2016-01-21T15:20:31Z</dcterms:created>
  <dcterms:modified xsi:type="dcterms:W3CDTF">2026-03-12T03:13:14Z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0x01010011DFBC458AA45B4EBB63CEF8DC9AEE9F</vt:lpwstr>
  </property>
  <property fmtid="{D5CDD505-2E9C-101B-9397-08002B2CF9AE}" pid="3" name="Order">
    <vt:r8>2800</vt:r8>
  </property>
  <property fmtid="{D5CDD505-2E9C-101B-9397-08002B2CF9AE}" pid="4" name="_ExtendedDescription">
    <vt:lpwstr/>
  </property>
  <property fmtid="{D5CDD505-2E9C-101B-9397-08002B2CF9AE}" pid="5" name="MSIP_Label_7084cbda-52b8-46fb-a7b7-cb5bd465ed85_Enabled">
    <vt:lpwstr>true</vt:lpwstr>
  </property>
  <property fmtid="{D5CDD505-2E9C-101B-9397-08002B2CF9AE}" pid="6" name="MSIP_Label_7084cbda-52b8-46fb-a7b7-cb5bd465ed85_SetDate">
    <vt:lpwstr>2026-02-17T19:47:36Z</vt:lpwstr>
  </property>
  <property fmtid="{D5CDD505-2E9C-101B-9397-08002B2CF9AE}" pid="7" name="MSIP_Label_7084cbda-52b8-46fb-a7b7-cb5bd465ed85_Method">
    <vt:lpwstr>Standard</vt:lpwstr>
  </property>
  <property fmtid="{D5CDD505-2E9C-101B-9397-08002B2CF9AE}" pid="8" name="MSIP_Label_7084cbda-52b8-46fb-a7b7-cb5bd465ed85_Name">
    <vt:lpwstr>Internal</vt:lpwstr>
  </property>
  <property fmtid="{D5CDD505-2E9C-101B-9397-08002B2CF9AE}" pid="9" name="MSIP_Label_7084cbda-52b8-46fb-a7b7-cb5bd465ed85_SiteId">
    <vt:lpwstr>0afb747d-bff7-4596-a9fc-950ef9e0ec45</vt:lpwstr>
  </property>
  <property fmtid="{D5CDD505-2E9C-101B-9397-08002B2CF9AE}" pid="10" name="MSIP_Label_7084cbda-52b8-46fb-a7b7-cb5bd465ed85_ActionId">
    <vt:lpwstr>699866bc-8aa7-44a0-8149-e64cdd3e7043</vt:lpwstr>
  </property>
  <property fmtid="{D5CDD505-2E9C-101B-9397-08002B2CF9AE}" pid="11" name="MSIP_Label_7084cbda-52b8-46fb-a7b7-cb5bd465ed85_ContentBits">
    <vt:lpwstr>0</vt:lpwstr>
  </property>
  <property fmtid="{D5CDD505-2E9C-101B-9397-08002B2CF9AE}" pid="12" name="MSIP_Label_7084cbda-52b8-46fb-a7b7-cb5bd465ed85_Tag">
    <vt:lpwstr>10, 3, 0, 1</vt:lpwstr>
  </property>
</Properties>
</file>