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  <p:sldMasterId id="2147483702" r:id="rId2"/>
    <p:sldMasterId id="2147483704" r:id="rId3"/>
  </p:sldMasterIdLst>
  <p:notesMasterIdLst>
    <p:notesMasterId r:id="rId8"/>
  </p:notesMasterIdLst>
  <p:handoutMasterIdLst>
    <p:handoutMasterId r:id="rId9"/>
  </p:handoutMasterIdLst>
  <p:sldIdLst>
    <p:sldId id="270" r:id="rId4"/>
    <p:sldId id="2712" r:id="rId5"/>
    <p:sldId id="3046" r:id="rId6"/>
    <p:sldId id="29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33C351-2D6E-A6BB-448C-527A8F5DE913}" name="Eedupuganti, Subbarao" initials="SE" userId="S::Subbarao.Eedupuganti@ercot.com::3cc86868-7627-4361-928c-115bf19fb781" providerId="AD"/>
  <p188:author id="{3CF8B2DB-4422-FE44-E6A0-E9F6A7BD7D19}" name="Hinojosa, Luis" initials="JH" userId="S::JoseLuis.Hinojosa@ercot.com::0abb1bae-9833-48f0-96c3-80292fd0fd8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2" clrIdx="0"/>
  <p:cmAuthor id="1" name="Du, Pengwei" initials="DP" lastIdx="3" clrIdx="1">
    <p:extLst>
      <p:ext uri="{19B8F6BF-5375-455C-9EA6-DF929625EA0E}">
        <p15:presenceInfo xmlns:p15="http://schemas.microsoft.com/office/powerpoint/2012/main" userId="S-1-5-21-639947351-343809578-3807592339-42176" providerId="AD"/>
      </p:ext>
    </p:extLst>
  </p:cmAuthor>
  <p:cmAuthor id="2" name="Mago, Nitika" initials="NVM" lastIdx="25" clrIdx="2">
    <p:extLst>
      <p:ext uri="{19B8F6BF-5375-455C-9EA6-DF929625EA0E}">
        <p15:presenceInfo xmlns:p15="http://schemas.microsoft.com/office/powerpoint/2012/main" userId="Mago, Nitika" providerId="None"/>
      </p:ext>
    </p:extLst>
  </p:cmAuthor>
  <p:cmAuthor id="3" name="Steffan, Nick" initials="SN" lastIdx="3" clrIdx="3">
    <p:extLst>
      <p:ext uri="{19B8F6BF-5375-455C-9EA6-DF929625EA0E}">
        <p15:presenceInfo xmlns:p15="http://schemas.microsoft.com/office/powerpoint/2012/main" userId="S-1-5-21-639947351-343809578-3807592339-42285" providerId="AD"/>
      </p:ext>
    </p:extLst>
  </p:cmAuthor>
  <p:cmAuthor id="4" name="Littlefield, Jennifer" initials="LJ" lastIdx="2" clrIdx="4">
    <p:extLst>
      <p:ext uri="{19B8F6BF-5375-455C-9EA6-DF929625EA0E}">
        <p15:presenceInfo xmlns:p15="http://schemas.microsoft.com/office/powerpoint/2012/main" userId="S-1-5-21-639947351-343809578-3807592339-51623" providerId="AD"/>
      </p:ext>
    </p:extLst>
  </p:cmAuthor>
  <p:cmAuthor id="5" name="Li, Weifeng" initials="LW" lastIdx="10" clrIdx="5">
    <p:extLst>
      <p:ext uri="{19B8F6BF-5375-455C-9EA6-DF929625EA0E}">
        <p15:presenceInfo xmlns:p15="http://schemas.microsoft.com/office/powerpoint/2012/main" userId="S-1-5-21-639947351-343809578-3807592339-552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89F"/>
    <a:srgbClr val="73C8FD"/>
    <a:srgbClr val="50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99" autoAdjust="0"/>
  </p:normalViewPr>
  <p:slideViewPr>
    <p:cSldViewPr snapToGrid="0">
      <p:cViewPr varScale="1">
        <p:scale>
          <a:sx n="90" d="100"/>
          <a:sy n="90" d="100"/>
        </p:scale>
        <p:origin x="221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DBA4A-CF1B-46AC-9045-2B6612C0624C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EE2B4-D30B-4D65-BC1C-DE57E4765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21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C6F44-CB68-48CB-8188-A47D4423899A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2613F-3576-4EE9-945C-25503B987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4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05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88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3CFFE-CD1F-1BAC-D7F1-EA3386775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C46C40-8F31-93FB-95EE-9278BB1B64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6C915A-8184-F53B-8A59-43FECDD50E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C9AB1-E6B8-0B1A-10D1-E76326352F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72613F-3576-4EE9-945C-25503B987A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098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21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402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428750" y="2625326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428750" y="4232673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1428750" y="2895600"/>
            <a:ext cx="62865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 cap="small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226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2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75BAC-74D7-43DA-9DE7-3912ED22B4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36008" y="86334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223772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7085C4-D6A8-46D9-A1BA-F87C2DEFFC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36008" y="1695200"/>
            <a:ext cx="4206240" cy="423277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304800" y="1695200"/>
            <a:ext cx="4206240" cy="422483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5"/>
          </p:nvPr>
        </p:nvSpPr>
        <p:spPr>
          <a:xfrm>
            <a:off x="4636008" y="863347"/>
            <a:ext cx="4206240" cy="730506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6"/>
          </p:nvPr>
        </p:nvSpPr>
        <p:spPr>
          <a:xfrm>
            <a:off x="304800" y="855407"/>
            <a:ext cx="4206240" cy="730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175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814561" y="266304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814561" y="266304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 userDrawn="1"/>
        </p:nvSpPr>
        <p:spPr>
          <a:xfrm>
            <a:off x="2898648" y="243682"/>
            <a:ext cx="6016752" cy="51831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1752" y="859536"/>
            <a:ext cx="8531352" cy="5065776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 marL="557213" indent="-214313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2"/>
                </a:solidFill>
              </a:defRPr>
            </a:lvl2pPr>
            <a:lvl3pPr marL="857250" indent="-171450">
              <a:buClr>
                <a:schemeClr val="tx2"/>
              </a:buClr>
              <a:buFont typeface="Courier New" panose="02070309020205020404" pitchFamily="49" charset="0"/>
              <a:buChar char="o"/>
              <a:defRPr sz="1600" baseline="0"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523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50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7477" y="6561137"/>
            <a:ext cx="457200" cy="220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6" y="6553201"/>
            <a:ext cx="70732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1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664677" y="6561137"/>
            <a:ext cx="387883" cy="2127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7085C4-D6A8-46D9-A1BA-F87C2DEFFCDB}" type="slidenum">
              <a:rPr lang="en-US" sz="900" smtClean="0">
                <a:solidFill>
                  <a:schemeClr val="bg1">
                    <a:lumMod val="75000"/>
                  </a:schemeClr>
                </a:solidFill>
              </a:rPr>
              <a:pPr/>
              <a:t>‹#›</a:t>
            </a:fld>
            <a:endParaRPr lang="en-US" sz="90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881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ercot.com/files/docs/2025/12/10/Large_Load_Loss_Analysis_121125_LLWG.pptx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1" y="1325880"/>
            <a:ext cx="5663505" cy="2304288"/>
          </a:xfrm>
        </p:spPr>
        <p:txBody>
          <a:bodyPr/>
          <a:lstStyle/>
          <a:p>
            <a:r>
              <a:rPr lang="en-US" sz="3200" dirty="0"/>
              <a:t>LEL Frequency Limit Study Update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3547871" y="4079125"/>
            <a:ext cx="5516918" cy="1135361"/>
          </a:xfrm>
        </p:spPr>
        <p:txBody>
          <a:bodyPr/>
          <a:lstStyle/>
          <a:p>
            <a:pPr marL="0" indent="0">
              <a:buNone/>
            </a:pPr>
            <a:r>
              <a:rPr lang="en-US" sz="1800" b="0" dirty="0">
                <a:solidFill>
                  <a:schemeClr val="tx2"/>
                </a:solidFill>
              </a:rPr>
              <a:t>Luis Hinojosa</a:t>
            </a:r>
          </a:p>
          <a:p>
            <a:pPr marL="0" indent="0">
              <a:buNone/>
            </a:pPr>
            <a:r>
              <a:rPr lang="en-US" sz="1800" b="0" dirty="0">
                <a:solidFill>
                  <a:schemeClr val="tx2"/>
                </a:solidFill>
              </a:rPr>
              <a:t>ERCOT Operations Planning</a:t>
            </a:r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r>
              <a:rPr lang="en-US" sz="1800" b="0" dirty="0">
                <a:solidFill>
                  <a:schemeClr val="tx2"/>
                </a:solidFill>
              </a:rPr>
              <a:t>LLWG</a:t>
            </a:r>
          </a:p>
          <a:p>
            <a:pPr marL="0" indent="0">
              <a:buNone/>
            </a:pPr>
            <a:r>
              <a:rPr lang="en-US" b="0" dirty="0"/>
              <a:t>03/13/2026</a:t>
            </a:r>
            <a:endParaRPr lang="en-US" sz="18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05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7C6B7-A463-846B-2E59-18F380AEE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14A1D-37F0-323A-4626-2A38FC328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LL Frequency Limit Study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799339-7F20-B34F-3534-303ABECFB3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228D5A-0494-806F-090D-1E89A237A037}"/>
              </a:ext>
            </a:extLst>
          </p:cNvPr>
          <p:cNvSpPr txBox="1"/>
          <p:nvPr/>
        </p:nvSpPr>
        <p:spPr>
          <a:xfrm>
            <a:off x="578187" y="2362161"/>
            <a:ext cx="3993812" cy="1657506"/>
          </a:xfrm>
          <a:prstGeom prst="rect">
            <a:avLst/>
          </a:prstGeom>
          <a:noFill/>
        </p:spPr>
        <p:txBody>
          <a:bodyPr wrap="square" lIns="51435" tIns="25718" rIns="51435" bIns="25718" anchor="t">
            <a:spAutoFit/>
          </a:bodyPr>
          <a:lstStyle/>
          <a:p>
            <a:pPr>
              <a:spcAft>
                <a:spcPts val="450"/>
              </a:spcAft>
            </a:pPr>
            <a:r>
              <a:rPr lang="en-US" sz="1600" dirty="0">
                <a:cs typeface="Arial"/>
              </a:rPr>
              <a:t>Scope:</a:t>
            </a:r>
          </a:p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TSAT snapshot cases for various inertia and down-PRC conditions</a:t>
            </a:r>
          </a:p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Identify load loss level that causes steady-state frequency to exceed 60.4 Hz for each case</a:t>
            </a:r>
            <a:endParaRPr lang="en-US" sz="900" dirty="0"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E96093-7043-E17E-3FF5-3113F55AC1CA}"/>
              </a:ext>
            </a:extLst>
          </p:cNvPr>
          <p:cNvSpPr/>
          <p:nvPr/>
        </p:nvSpPr>
        <p:spPr>
          <a:xfrm>
            <a:off x="446138" y="1160438"/>
            <a:ext cx="8251723" cy="97858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Questions to Answer:</a:t>
            </a:r>
          </a:p>
          <a:p>
            <a:r>
              <a:rPr lang="en-US" sz="1600" dirty="0"/>
              <a:t>How do different inertia and down-PRC conditions impact the previously-identified</a:t>
            </a:r>
            <a:r>
              <a:rPr lang="en-US" sz="1600" baseline="30000" dirty="0"/>
              <a:t>3</a:t>
            </a:r>
            <a:r>
              <a:rPr lang="en-US" sz="1600" dirty="0"/>
              <a:t> 3,200 MW loss of load frequency stability limit?</a:t>
            </a:r>
          </a:p>
          <a:p>
            <a:r>
              <a:rPr lang="en-US" sz="1600" dirty="0"/>
              <a:t>What would be the benefit of a down-frequency response Ancillary Service such as FFR?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DA1CA3-95A8-8889-A326-94D59AF9D252}"/>
              </a:ext>
            </a:extLst>
          </p:cNvPr>
          <p:cNvSpPr txBox="1"/>
          <p:nvPr/>
        </p:nvSpPr>
        <p:spPr>
          <a:xfrm>
            <a:off x="467032" y="4006596"/>
            <a:ext cx="6905318" cy="2278189"/>
          </a:xfrm>
          <a:prstGeom prst="rect">
            <a:avLst/>
          </a:prstGeom>
          <a:noFill/>
        </p:spPr>
        <p:txBody>
          <a:bodyPr wrap="square" lIns="51435" tIns="25718" rIns="51435" bIns="25718" anchor="t">
            <a:spAutoFit/>
          </a:bodyPr>
          <a:lstStyle/>
          <a:p>
            <a:pPr>
              <a:spcAft>
                <a:spcPts val="450"/>
              </a:spcAft>
            </a:pPr>
            <a:r>
              <a:rPr lang="en-US" sz="1600" dirty="0">
                <a:cs typeface="Arial"/>
              </a:rPr>
              <a:t>Goals:</a:t>
            </a:r>
          </a:p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Identify frequency stability limit for loss of load. </a:t>
            </a:r>
          </a:p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Table showing load loss limit for various inertia and down-PRC conditions</a:t>
            </a:r>
          </a:p>
          <a:p>
            <a:pPr marL="600075" lvl="1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This will serve as input into SOL monitoring criteria (see LL VRT SOL Study)</a:t>
            </a:r>
          </a:p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Identification of amount of down-PRC needed to increase loss of load frequency stability limit at various inertia levels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59C722-CE4F-C67C-4552-4E09890768D0}"/>
              </a:ext>
            </a:extLst>
          </p:cNvPr>
          <p:cNvSpPr txBox="1"/>
          <p:nvPr/>
        </p:nvSpPr>
        <p:spPr>
          <a:xfrm>
            <a:off x="3563815" y="6480016"/>
            <a:ext cx="5275385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788" dirty="0">
                <a:hlinkClick r:id="rId2"/>
              </a:rPr>
              <a:t>https://www.ercot.com/files/docs/2025/12/10/Large_Load_Loss_Analysis_121125_LLWG.pptx</a:t>
            </a:r>
            <a:endParaRPr lang="en-US" sz="788" dirty="0"/>
          </a:p>
          <a:p>
            <a:pPr marL="228600" indent="-228600">
              <a:buAutoNum type="arabicPeriod"/>
            </a:pPr>
            <a:endParaRPr lang="en-US" sz="788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139AF44-B183-B671-79C1-4BBCD8B984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7691" y="2246561"/>
            <a:ext cx="3559277" cy="218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76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8EF35-2735-0823-E4D2-95EABF21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15038-DD8F-F231-3D0A-5C8B11769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Analyze impacts of various inertia and PRC down conditions to build a table with frequency stability limit based on the various conditions.</a:t>
            </a:r>
          </a:p>
          <a:p>
            <a:pPr lvl="1"/>
            <a:r>
              <a:rPr lang="en-US" dirty="0"/>
              <a:t>We have analyzed 28 different historical cases to support this analysis. </a:t>
            </a:r>
          </a:p>
          <a:p>
            <a:pPr lvl="1"/>
            <a:r>
              <a:rPr lang="en-US" dirty="0"/>
              <a:t>Cases range from 122-335 GW*s of inertia and ~6.2k-22.9k PRC down from 2024 and 2025.</a:t>
            </a:r>
          </a:p>
          <a:p>
            <a:pPr lvl="1"/>
            <a:r>
              <a:rPr lang="en-US" dirty="0"/>
              <a:t>We are close to wrapping up this analysis, but we need more time to validate the results and identify operational impacts of a potential dynamic limit. </a:t>
            </a:r>
          </a:p>
          <a:p>
            <a:pPr lvl="1"/>
            <a:r>
              <a:rPr lang="en-US" dirty="0"/>
              <a:t>We plan to share findings in Q2 2026.</a:t>
            </a:r>
          </a:p>
          <a:p>
            <a:pPr lvl="1"/>
            <a:endParaRPr lang="en-US" dirty="0"/>
          </a:p>
          <a:p>
            <a:r>
              <a:rPr lang="en-US" dirty="0"/>
              <a:t>We are at the early stages of analyzing potential for Fast Frequency Response (FFR) down studies</a:t>
            </a:r>
          </a:p>
          <a:p>
            <a:pPr lvl="1"/>
            <a:r>
              <a:rPr lang="en-US" dirty="0"/>
              <a:t>FFR down scenarios are applied to the same cases utilized to build the frequency stability limit table. </a:t>
            </a:r>
          </a:p>
          <a:p>
            <a:pPr lvl="1"/>
            <a:r>
              <a:rPr lang="en-US" dirty="0"/>
              <a:t>Each case requires multiple scenarios to identify impact of various levels of FFR down.</a:t>
            </a:r>
          </a:p>
          <a:p>
            <a:pPr lvl="1"/>
            <a:r>
              <a:rPr lang="en-US" dirty="0"/>
              <a:t>We plan to share results after the above frequency stability limit table has been shared. 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3937C-C0C7-4D68-0A93-85EF7A77E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13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535AE-375C-C874-FA59-64F2AC1C5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9DBFE3A3-CCC5-F998-5E37-6C247555E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24EFE80-1654-D5EC-1D4E-73D888F6F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130" y="2097586"/>
            <a:ext cx="8587740" cy="2662827"/>
          </a:xfrm>
        </p:spPr>
        <p:txBody>
          <a:bodyPr/>
          <a:lstStyle/>
          <a:p>
            <a:pPr marL="0" indent="0">
              <a:buNone/>
            </a:pPr>
            <a:endParaRPr kumimoji="0" lang="en-US" altLang="en-US" sz="4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altLang="en-US" sz="4000" kern="0" dirty="0">
                <a:solidFill>
                  <a:srgbClr val="000000"/>
                </a:solidFill>
                <a:latin typeface="Arial"/>
              </a:rPr>
              <a:t>		</a:t>
            </a:r>
            <a:r>
              <a:rPr lang="en-US" altLang="en-US" sz="4000" kern="0" dirty="0">
                <a:solidFill>
                  <a:schemeClr val="accent2"/>
                </a:solidFill>
                <a:latin typeface="Arial"/>
              </a:rPr>
              <a:t>		</a:t>
            </a:r>
            <a:r>
              <a:rPr kumimoji="0" lang="en-US" altLang="en-US" sz="360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en-US" sz="36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1A956C-05D4-507A-F814-D9021B405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1364654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3269</TotalTime>
  <Words>335</Words>
  <Application>Microsoft Office PowerPoint</Application>
  <PresentationFormat>On-screen Show (4:3)</PresentationFormat>
  <Paragraphs>38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Courier New</vt:lpstr>
      <vt:lpstr>Wingdings</vt:lpstr>
      <vt:lpstr>2_Custom Design</vt:lpstr>
      <vt:lpstr>3_Custom Design</vt:lpstr>
      <vt:lpstr>2_Office Theme</vt:lpstr>
      <vt:lpstr>PowerPoint Presentation</vt:lpstr>
      <vt:lpstr>LL Frequency Limit Study </vt:lpstr>
      <vt:lpstr>Status Update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Matevosjana, Julia</dc:creator>
  <cp:lastModifiedBy>Hinojosa, Luis</cp:lastModifiedBy>
  <cp:revision>93</cp:revision>
  <dcterms:created xsi:type="dcterms:W3CDTF">2016-04-16T13:25:21Z</dcterms:created>
  <dcterms:modified xsi:type="dcterms:W3CDTF">2026-03-12T22:18:24Z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Method">
    <vt:lpwstr>Standard</vt:lpwstr>
  </property>
  <property fmtid="{D5CDD505-2E9C-101B-9397-08002B2CF9AE}" pid="4" name="MSIP_Label_7084cbda-52b8-46fb-a7b7-cb5bd465ed85_Name">
    <vt:lpwstr>Internal</vt:lpwstr>
  </property>
  <property fmtid="{D5CDD505-2E9C-101B-9397-08002B2CF9AE}" pid="5" name="MSIP_Label_7084cbda-52b8-46fb-a7b7-cb5bd465ed85_SiteId">
    <vt:lpwstr>0afb747d-bff7-4596-a9fc-950ef9e0ec45</vt:lpwstr>
  </property>
  <property fmtid="{D5CDD505-2E9C-101B-9397-08002B2CF9AE}" pid="6" name="MSIP_Label_7084cbda-52b8-46fb-a7b7-cb5bd465ed85_ActionId">
    <vt:lpwstr>ff0d77a5-b785-48fa-a03d-718721674400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Tag">
    <vt:lpwstr>10, 3, 0, 2</vt:lpwstr>
  </property>
  <property fmtid="{D5CDD505-2E9C-101B-9397-08002B2CF9AE}" pid="9" name="MSIP_Label_7084cbda-52b8-46fb-a7b7-cb5bd465ed85_SetDate">
    <vt:lpwstr>2025-04-12T15:25:23Z</vt:lpwstr>
  </property>
</Properties>
</file>