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1.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4.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charts/chart1.xml" ContentType="application/vnd.openxmlformats-officedocument.drawingml.chart+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charts/chart2.xml" ContentType="application/vnd.openxmlformats-officedocument.drawingml.chart+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charts/chart3.xml" ContentType="application/vnd.openxmlformats-officedocument.drawingml.chart+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charts/chart4.xml" ContentType="application/vnd.openxmlformats-officedocument.drawingml.chart+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charts/chart5.xml" ContentType="application/vnd.openxmlformats-officedocument.drawingml.chart+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charts/chart6.xml" ContentType="application/vnd.openxmlformats-officedocument.drawingml.chart+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4" r:id="rId5"/>
  </p:sldMasterIdLst>
  <p:notesMasterIdLst>
    <p:notesMasterId r:id="rId22"/>
  </p:notesMasterIdLst>
  <p:handoutMasterIdLst>
    <p:handoutMasterId r:id="rId23"/>
  </p:handoutMasterIdLst>
  <p:sldIdLst>
    <p:sldId id="282" r:id="rId6"/>
    <p:sldId id="287" r:id="rId7"/>
    <p:sldId id="699" r:id="rId8"/>
    <p:sldId id="264" r:id="rId9"/>
    <p:sldId id="318" r:id="rId10"/>
    <p:sldId id="312" r:id="rId11"/>
    <p:sldId id="313" r:id="rId12"/>
    <p:sldId id="314" r:id="rId13"/>
    <p:sldId id="315" r:id="rId14"/>
    <p:sldId id="316" r:id="rId15"/>
    <p:sldId id="280" r:id="rId16"/>
    <p:sldId id="319" r:id="rId17"/>
    <p:sldId id="323" r:id="rId18"/>
    <p:sldId id="321" r:id="rId19"/>
    <p:sldId id="322" r:id="rId20"/>
    <p:sldId id="700" r:id="rId21"/>
  </p:sldIdLst>
  <p:sldSz cx="12192000" cy="6858000"/>
  <p:notesSz cx="7102475" cy="9388475"/>
  <p:embeddedFontLst>
    <p:embeddedFont>
      <p:font typeface="Aptos Black" panose="020B0004020202020204" pitchFamily="34" charset="0"/>
      <p:bold r:id="rId24"/>
      <p:boldItalic r:id="rId25"/>
    </p:embeddedFont>
    <p:embeddedFont>
      <p:font typeface="Georgia" panose="02040502050405020303" pitchFamily="18"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10E16-8D79-8505-F57C-62CAD3E6CDAD}" name="Rowe, Evan" initials="ER" userId="S::Evan.Rowe@ercot.com::d81abe1c-6950-4df8-9373-68ccbd619277" providerId="AD"/>
  <p188:author id="{D7AC4622-5E86-8C0E-DEE8-35019DB8165D}" name="Bigbee, Nathan" initials="BN" userId="S::nathan.bigbee@ercot.com::e4190ea0-f4d7-405c-8c52-d27e363241f0" providerId="AD"/>
  <p188:author id="{DBE91927-F6DB-6E1E-EA6F-582FF8FB4C6C}" name="Switzer, Christina" initials="CS" userId="S::Christina.Switzer@ercot.com::718fdc06-d185-42eb-a781-85958c100b82" providerId="AD"/>
  <p188:author id="{261C4439-2D8A-0656-1F63-EE5EC99FD27A}" name="Huang, Fred" initials="" userId="S::Shun-Hsien.Huang@ercot.com::604a4aa9-2658-4d75-8cf1-9e07b94baee6" providerId="AD"/>
  <p188:author id="{1DC88E50-52D5-C315-B518-599503BB2D2B}" name="Switzer, Christina" initials="SC" userId="S::christina.switzer@ercot.com::718fdc06-d185-42eb-a781-85958c100b82" providerId="AD"/>
  <p188:author id="{43AC947A-768F-141B-B1A1-8E2AE920FF2F}" name="Billo, Jeffrey" initials="JB" userId="S::Jeff.Billo@ercot.com::c105959f-1c3a-49d3-b6c5-5ffb20d67f2e" providerId="AD"/>
  <p188:author id="{EBB8668B-874D-1E6C-A8D8-7E983EE5AEA0}" name="Huang, Fred" initials="HF" userId="S::shun-hsien.huang@ercot.com::604a4aa9-2658-4d75-8cf1-9e07b94baee6"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80D18AC6-E546-52CB-6160-FA5F628B9FF0}" name="Nicholle Romero" initials="NR" userId="S::Nicholle_Romero@mckinsey.com::4ee983f0-df26-4581-bd1c-3984941e99c5" providerId="AD"/>
  <p188:author id="{2D32DBC7-58D5-BCB9-E75D-2CA4A04571AD}" name="Kang, Sun Wook" initials="SWK" userId="Kang, Sun Wook" providerId="None"/>
  <p188:author id="{B23A98CE-C3AC-ADFF-85B2-5D055AEDD4B0}" name="Rowe, Evan" initials="RE" userId="S::evan.rowe@ercot.com::d81abe1c-6950-4df8-9373-68ccbd619277"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FE9"/>
    <a:srgbClr val="26D07C"/>
    <a:srgbClr val="00AEC7"/>
    <a:srgbClr val="FF8200"/>
    <a:srgbClr val="685BC7"/>
    <a:srgbClr val="7C858C"/>
    <a:srgbClr val="BFBFBF"/>
    <a:srgbClr val="890C58"/>
    <a:srgbClr val="CCEFF4"/>
    <a:srgbClr val="CCD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Sheet1!$A$1:$H$1</c:f>
              <c:numCache>
                <c:formatCode>General</c:formatCode>
                <c:ptCount val="8"/>
                <c:pt idx="0">
                  <c:v>16.129032258064516</c:v>
                </c:pt>
                <c:pt idx="1">
                  <c:v>6.4516129032258061</c:v>
                </c:pt>
                <c:pt idx="2">
                  <c:v>8.064516129032258</c:v>
                </c:pt>
                <c:pt idx="3">
                  <c:v>6.4516129032258061</c:v>
                </c:pt>
                <c:pt idx="4">
                  <c:v>12.903225806451612</c:v>
                </c:pt>
                <c:pt idx="5">
                  <c:v>8.064516129032258</c:v>
                </c:pt>
                <c:pt idx="6">
                  <c:v>4.838709677419355</c:v>
                </c:pt>
                <c:pt idx="7">
                  <c:v>9.67741935483871</c:v>
                </c:pt>
              </c:numCache>
            </c:numRef>
          </c:val>
          <c:extLst>
            <c:ext xmlns:c16="http://schemas.microsoft.com/office/drawing/2014/chart" uri="{C3380CC4-5D6E-409C-BE32-E72D297353CC}">
              <c16:uniqueId val="{00000000-6177-4BE1-BBE5-54155E7B5A85}"/>
            </c:ext>
          </c:extLst>
        </c:ser>
        <c:ser>
          <c:idx val="1"/>
          <c:order val="1"/>
          <c:spPr>
            <a:solidFill>
              <a:srgbClr val="061F79"/>
            </a:solidFill>
            <a:ln w="9525" cmpd="sng" algn="ctr">
              <a:solidFill>
                <a:schemeClr val="bg1"/>
              </a:solidFill>
              <a:prstDash val="solid"/>
            </a:ln>
          </c:spPr>
          <c:invertIfNegative val="0"/>
          <c:val>
            <c:numRef>
              <c:f>Sheet1!$A$2:$H$2</c:f>
              <c:numCache>
                <c:formatCode>General</c:formatCode>
                <c:ptCount val="8"/>
                <c:pt idx="0">
                  <c:v>1.612903225806452</c:v>
                </c:pt>
                <c:pt idx="1">
                  <c:v>0</c:v>
                </c:pt>
                <c:pt idx="2">
                  <c:v>1.612903225806452</c:v>
                </c:pt>
                <c:pt idx="3">
                  <c:v>0</c:v>
                </c:pt>
                <c:pt idx="4">
                  <c:v>0</c:v>
                </c:pt>
                <c:pt idx="5">
                  <c:v>1.612903225806452</c:v>
                </c:pt>
                <c:pt idx="6">
                  <c:v>1.6129032258064511</c:v>
                </c:pt>
                <c:pt idx="7">
                  <c:v>6.4516129032258061</c:v>
                </c:pt>
              </c:numCache>
            </c:numRef>
          </c:val>
          <c:extLst>
            <c:ext xmlns:c16="http://schemas.microsoft.com/office/drawing/2014/chart" uri="{C3380CC4-5D6E-409C-BE32-E72D297353CC}">
              <c16:uniqueId val="{00000001-6177-4BE1-BBE5-54155E7B5A85}"/>
            </c:ext>
          </c:extLst>
        </c:ser>
        <c:ser>
          <c:idx val="2"/>
          <c:order val="2"/>
          <c:spPr>
            <a:solidFill>
              <a:srgbClr val="5DA7E2"/>
            </a:solidFill>
            <a:ln w="9525" cmpd="sng" algn="ctr">
              <a:solidFill>
                <a:schemeClr val="bg1"/>
              </a:solidFill>
              <a:prstDash val="solid"/>
            </a:ln>
          </c:spPr>
          <c:invertIfNegative val="0"/>
          <c:val>
            <c:numRef>
              <c:f>Sheet1!$A$3:$H$3</c:f>
              <c:numCache>
                <c:formatCode>General</c:formatCode>
                <c:ptCount val="8"/>
                <c:pt idx="0">
                  <c:v>38.70967741935484</c:v>
                </c:pt>
                <c:pt idx="1">
                  <c:v>14.516129032258066</c:v>
                </c:pt>
                <c:pt idx="2">
                  <c:v>20.967741935483872</c:v>
                </c:pt>
                <c:pt idx="3">
                  <c:v>16.129032258064512</c:v>
                </c:pt>
                <c:pt idx="4">
                  <c:v>29.032258064516132</c:v>
                </c:pt>
                <c:pt idx="5">
                  <c:v>16.129032258064512</c:v>
                </c:pt>
                <c:pt idx="6">
                  <c:v>8.064516129032258</c:v>
                </c:pt>
                <c:pt idx="7">
                  <c:v>20.967741935483868</c:v>
                </c:pt>
              </c:numCache>
            </c:numRef>
          </c:val>
          <c:extLst>
            <c:ext xmlns:c16="http://schemas.microsoft.com/office/drawing/2014/chart" uri="{C3380CC4-5D6E-409C-BE32-E72D297353CC}">
              <c16:uniqueId val="{00000002-6177-4BE1-BBE5-54155E7B5A85}"/>
            </c:ext>
          </c:extLst>
        </c:ser>
        <c:ser>
          <c:idx val="3"/>
          <c:order val="3"/>
          <c:spPr>
            <a:solidFill>
              <a:schemeClr val="accent6"/>
            </a:solidFill>
            <a:ln w="9525" cmpd="sng" algn="ctr">
              <a:solidFill>
                <a:schemeClr val="bg1"/>
              </a:solidFill>
              <a:prstDash val="solid"/>
            </a:ln>
          </c:spPr>
          <c:invertIfNegative val="0"/>
          <c:val>
            <c:numRef>
              <c:f>Sheet1!$A$4:$H$4</c:f>
              <c:numCache>
                <c:formatCode>General</c:formatCode>
                <c:ptCount val="8"/>
                <c:pt idx="0">
                  <c:v>14.516129032258064</c:v>
                </c:pt>
                <c:pt idx="1">
                  <c:v>1.612903225806452</c:v>
                </c:pt>
                <c:pt idx="2">
                  <c:v>3.2258064516129039</c:v>
                </c:pt>
                <c:pt idx="3">
                  <c:v>1.612903225806452</c:v>
                </c:pt>
                <c:pt idx="4">
                  <c:v>9.6774193548387117</c:v>
                </c:pt>
                <c:pt idx="5">
                  <c:v>6.4516129032258078</c:v>
                </c:pt>
                <c:pt idx="6">
                  <c:v>0</c:v>
                </c:pt>
                <c:pt idx="7">
                  <c:v>3.2258064516129039</c:v>
                </c:pt>
              </c:numCache>
            </c:numRef>
          </c:val>
          <c:extLst>
            <c:ext xmlns:c16="http://schemas.microsoft.com/office/drawing/2014/chart" uri="{C3380CC4-5D6E-409C-BE32-E72D297353CC}">
              <c16:uniqueId val="{00000003-6177-4BE1-BBE5-54155E7B5A85}"/>
            </c:ext>
          </c:extLst>
        </c:ser>
        <c:dLbls>
          <c:showLegendKey val="0"/>
          <c:showVal val="0"/>
          <c:showCatName val="0"/>
          <c:showSerName val="0"/>
          <c:showPercent val="0"/>
          <c:showBubbleSize val="0"/>
        </c:dLbls>
        <c:gapWidth val="40"/>
        <c:overlap val="100"/>
        <c:axId val="727004783"/>
        <c:axId val="1"/>
      </c:barChart>
      <c:catAx>
        <c:axId val="7270047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0.967741935483872"/>
          <c:min val="0"/>
        </c:scaling>
        <c:delete val="1"/>
        <c:axPos val="l"/>
        <c:numFmt formatCode="General" sourceLinked="1"/>
        <c:majorTickMark val="out"/>
        <c:minorTickMark val="none"/>
        <c:tickLblPos val="nextTo"/>
        <c:crossAx val="727004783"/>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11.864406779661017</c:v>
                </c:pt>
                <c:pt idx="1">
                  <c:v>6.7796610169491522</c:v>
                </c:pt>
              </c:numCache>
            </c:numRef>
          </c:val>
          <c:extLst>
            <c:ext xmlns:c16="http://schemas.microsoft.com/office/drawing/2014/chart" uri="{C3380CC4-5D6E-409C-BE32-E72D297353CC}">
              <c16:uniqueId val="{00000000-B309-44C2-A0C2-663DD3CC7545}"/>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3.3898305084745761</c:v>
                </c:pt>
                <c:pt idx="1">
                  <c:v>3.3898305084745761</c:v>
                </c:pt>
              </c:numCache>
            </c:numRef>
          </c:val>
          <c:extLst>
            <c:ext xmlns:c16="http://schemas.microsoft.com/office/drawing/2014/chart" uri="{C3380CC4-5D6E-409C-BE32-E72D297353CC}">
              <c16:uniqueId val="{00000001-B309-44C2-A0C2-663DD3CC7545}"/>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47.457627118644069</c:v>
                </c:pt>
                <c:pt idx="1">
                  <c:v>5.0847457627118651</c:v>
                </c:pt>
              </c:numCache>
            </c:numRef>
          </c:val>
          <c:extLst>
            <c:ext xmlns:c16="http://schemas.microsoft.com/office/drawing/2014/chart" uri="{C3380CC4-5D6E-409C-BE32-E72D297353CC}">
              <c16:uniqueId val="{00000002-B309-44C2-A0C2-663DD3CC7545}"/>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16.949152542372879</c:v>
                </c:pt>
                <c:pt idx="1">
                  <c:v>5.0847457627118668</c:v>
                </c:pt>
              </c:numCache>
            </c:numRef>
          </c:val>
          <c:extLst>
            <c:ext xmlns:c16="http://schemas.microsoft.com/office/drawing/2014/chart" uri="{C3380CC4-5D6E-409C-BE32-E72D297353CC}">
              <c16:uniqueId val="{00000003-B309-44C2-A0C2-663DD3CC7545}"/>
            </c:ext>
          </c:extLst>
        </c:ser>
        <c:dLbls>
          <c:showLegendKey val="0"/>
          <c:showVal val="0"/>
          <c:showCatName val="0"/>
          <c:showSerName val="0"/>
          <c:showPercent val="0"/>
          <c:showBubbleSize val="0"/>
        </c:dLbls>
        <c:gapWidth val="40"/>
        <c:overlap val="100"/>
        <c:axId val="1998068415"/>
        <c:axId val="1"/>
      </c:barChart>
      <c:catAx>
        <c:axId val="19980684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9.66101694915254"/>
          <c:min val="0"/>
        </c:scaling>
        <c:delete val="1"/>
        <c:axPos val="l"/>
        <c:numFmt formatCode="General" sourceLinked="1"/>
        <c:majorTickMark val="out"/>
        <c:minorTickMark val="none"/>
        <c:tickLblPos val="nextTo"/>
        <c:crossAx val="1998068415"/>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15.789473684210526</c:v>
                </c:pt>
                <c:pt idx="1">
                  <c:v>3.5087719298245612</c:v>
                </c:pt>
              </c:numCache>
            </c:numRef>
          </c:val>
          <c:extLst>
            <c:ext xmlns:c16="http://schemas.microsoft.com/office/drawing/2014/chart" uri="{C3380CC4-5D6E-409C-BE32-E72D297353CC}">
              <c16:uniqueId val="{00000000-325E-4405-A5DE-B29440A18B1B}"/>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5.2631578947368407</c:v>
                </c:pt>
                <c:pt idx="1">
                  <c:v>1.7543859649122804</c:v>
                </c:pt>
              </c:numCache>
            </c:numRef>
          </c:val>
          <c:extLst>
            <c:ext xmlns:c16="http://schemas.microsoft.com/office/drawing/2014/chart" uri="{C3380CC4-5D6E-409C-BE32-E72D297353CC}">
              <c16:uniqueId val="{00000001-325E-4405-A5DE-B29440A18B1B}"/>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47.368421052631575</c:v>
                </c:pt>
                <c:pt idx="1">
                  <c:v>14.035087719298243</c:v>
                </c:pt>
              </c:numCache>
            </c:numRef>
          </c:val>
          <c:extLst>
            <c:ext xmlns:c16="http://schemas.microsoft.com/office/drawing/2014/chart" uri="{C3380CC4-5D6E-409C-BE32-E72D297353CC}">
              <c16:uniqueId val="{00000002-325E-4405-A5DE-B29440A18B1B}"/>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10.526315789473685</c:v>
                </c:pt>
                <c:pt idx="1">
                  <c:v>1.7543859649122808</c:v>
                </c:pt>
              </c:numCache>
            </c:numRef>
          </c:val>
          <c:extLst>
            <c:ext xmlns:c16="http://schemas.microsoft.com/office/drawing/2014/chart" uri="{C3380CC4-5D6E-409C-BE32-E72D297353CC}">
              <c16:uniqueId val="{00000003-325E-4405-A5DE-B29440A18B1B}"/>
            </c:ext>
          </c:extLst>
        </c:ser>
        <c:dLbls>
          <c:showLegendKey val="0"/>
          <c:showVal val="0"/>
          <c:showCatName val="0"/>
          <c:showSerName val="0"/>
          <c:showPercent val="0"/>
          <c:showBubbleSize val="0"/>
        </c:dLbls>
        <c:gapWidth val="40"/>
        <c:overlap val="100"/>
        <c:axId val="273342415"/>
        <c:axId val="1"/>
      </c:barChart>
      <c:catAx>
        <c:axId val="2733424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8.94736842105263"/>
          <c:min val="0"/>
        </c:scaling>
        <c:delete val="1"/>
        <c:axPos val="l"/>
        <c:numFmt formatCode="General" sourceLinked="1"/>
        <c:majorTickMark val="out"/>
        <c:minorTickMark val="none"/>
        <c:tickLblPos val="nextTo"/>
        <c:crossAx val="273342415"/>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14.035087719298245</c:v>
                </c:pt>
                <c:pt idx="1">
                  <c:v>5.2631578947368416</c:v>
                </c:pt>
              </c:numCache>
            </c:numRef>
          </c:val>
          <c:extLst>
            <c:ext xmlns:c16="http://schemas.microsoft.com/office/drawing/2014/chart" uri="{C3380CC4-5D6E-409C-BE32-E72D297353CC}">
              <c16:uniqueId val="{00000000-5430-4EBB-B9CC-E33E29B68581}"/>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3.5087719298245599</c:v>
                </c:pt>
                <c:pt idx="1">
                  <c:v>1.7543859649122808</c:v>
                </c:pt>
              </c:numCache>
            </c:numRef>
          </c:val>
          <c:extLst>
            <c:ext xmlns:c16="http://schemas.microsoft.com/office/drawing/2014/chart" uri="{C3380CC4-5D6E-409C-BE32-E72D297353CC}">
              <c16:uniqueId val="{00000001-5430-4EBB-B9CC-E33E29B68581}"/>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45.614035087719287</c:v>
                </c:pt>
                <c:pt idx="1">
                  <c:v>12.280701754385962</c:v>
                </c:pt>
              </c:numCache>
            </c:numRef>
          </c:val>
          <c:extLst>
            <c:ext xmlns:c16="http://schemas.microsoft.com/office/drawing/2014/chart" uri="{C3380CC4-5D6E-409C-BE32-E72D297353CC}">
              <c16:uniqueId val="{00000002-5430-4EBB-B9CC-E33E29B68581}"/>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10.526315789473685</c:v>
                </c:pt>
                <c:pt idx="1">
                  <c:v>7.0175438596491233</c:v>
                </c:pt>
              </c:numCache>
            </c:numRef>
          </c:val>
          <c:extLst>
            <c:ext xmlns:c16="http://schemas.microsoft.com/office/drawing/2014/chart" uri="{C3380CC4-5D6E-409C-BE32-E72D297353CC}">
              <c16:uniqueId val="{00000003-5430-4EBB-B9CC-E33E29B68581}"/>
            </c:ext>
          </c:extLst>
        </c:ser>
        <c:dLbls>
          <c:showLegendKey val="0"/>
          <c:showVal val="0"/>
          <c:showCatName val="0"/>
          <c:showSerName val="0"/>
          <c:showPercent val="0"/>
          <c:showBubbleSize val="0"/>
        </c:dLbls>
        <c:gapWidth val="40"/>
        <c:overlap val="100"/>
        <c:axId val="224873295"/>
        <c:axId val="1"/>
      </c:barChart>
      <c:catAx>
        <c:axId val="2248732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3.68421052631578"/>
          <c:min val="0"/>
        </c:scaling>
        <c:delete val="1"/>
        <c:axPos val="l"/>
        <c:numFmt formatCode="General" sourceLinked="1"/>
        <c:majorTickMark val="out"/>
        <c:minorTickMark val="none"/>
        <c:tickLblPos val="nextTo"/>
        <c:crossAx val="224873295"/>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15</c:v>
                </c:pt>
                <c:pt idx="1">
                  <c:v>3.3333333333333335</c:v>
                </c:pt>
              </c:numCache>
            </c:numRef>
          </c:val>
          <c:extLst>
            <c:ext xmlns:c16="http://schemas.microsoft.com/office/drawing/2014/chart" uri="{C3380CC4-5D6E-409C-BE32-E72D297353CC}">
              <c16:uniqueId val="{00000000-EDAF-482A-B90C-F7EFD4B2DDE3}"/>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5</c:v>
                </c:pt>
                <c:pt idx="1">
                  <c:v>1.6666666666666665</c:v>
                </c:pt>
              </c:numCache>
            </c:numRef>
          </c:val>
          <c:extLst>
            <c:ext xmlns:c16="http://schemas.microsoft.com/office/drawing/2014/chart" uri="{C3380CC4-5D6E-409C-BE32-E72D297353CC}">
              <c16:uniqueId val="{00000001-EDAF-482A-B90C-F7EFD4B2DDE3}"/>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50</c:v>
                </c:pt>
                <c:pt idx="1">
                  <c:v>6.6666666666666679</c:v>
                </c:pt>
              </c:numCache>
            </c:numRef>
          </c:val>
          <c:extLst>
            <c:ext xmlns:c16="http://schemas.microsoft.com/office/drawing/2014/chart" uri="{C3380CC4-5D6E-409C-BE32-E72D297353CC}">
              <c16:uniqueId val="{00000002-EDAF-482A-B90C-F7EFD4B2DDE3}"/>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11.666666666666671</c:v>
                </c:pt>
                <c:pt idx="1">
                  <c:v>6.6666666666666679</c:v>
                </c:pt>
              </c:numCache>
            </c:numRef>
          </c:val>
          <c:extLst>
            <c:ext xmlns:c16="http://schemas.microsoft.com/office/drawing/2014/chart" uri="{C3380CC4-5D6E-409C-BE32-E72D297353CC}">
              <c16:uniqueId val="{00000003-EDAF-482A-B90C-F7EFD4B2DDE3}"/>
            </c:ext>
          </c:extLst>
        </c:ser>
        <c:dLbls>
          <c:showLegendKey val="0"/>
          <c:showVal val="0"/>
          <c:showCatName val="0"/>
          <c:showSerName val="0"/>
          <c:showPercent val="0"/>
          <c:showBubbleSize val="0"/>
        </c:dLbls>
        <c:gapWidth val="40"/>
        <c:overlap val="100"/>
        <c:axId val="389884095"/>
        <c:axId val="1"/>
      </c:barChart>
      <c:catAx>
        <c:axId val="3898840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1.666666666666671"/>
          <c:min val="0"/>
        </c:scaling>
        <c:delete val="1"/>
        <c:axPos val="l"/>
        <c:numFmt formatCode="General" sourceLinked="1"/>
        <c:majorTickMark val="out"/>
        <c:minorTickMark val="none"/>
        <c:tickLblPos val="nextTo"/>
        <c:crossAx val="389884095"/>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54982817869416E-2"/>
          <c:y val="0.13570487483530963"/>
          <c:w val="0.91890034364261164"/>
          <c:h val="0.77075098814229248"/>
        </c:manualLayout>
      </c:layout>
      <c:barChart>
        <c:barDir val="col"/>
        <c:grouping val="stacked"/>
        <c:varyColors val="0"/>
        <c:ser>
          <c:idx val="0"/>
          <c:order val="0"/>
          <c:spPr>
            <a:solidFill>
              <a:schemeClr val="accent4"/>
            </a:solidFill>
            <a:ln w="9525" cmpd="sng" algn="ctr">
              <a:solidFill>
                <a:schemeClr val="bg1"/>
              </a:solidFill>
              <a:prstDash val="solid"/>
            </a:ln>
          </c:spPr>
          <c:invertIfNegative val="0"/>
          <c:dLbls>
            <c:dLbl>
              <c:idx val="0"/>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75-4308-BE71-449470F8C015}"/>
                </c:ext>
              </c:extLst>
            </c:dLbl>
            <c:dLbl>
              <c:idx val="1"/>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75-4308-BE71-449470F8C015}"/>
                </c:ext>
              </c:extLst>
            </c:dLbl>
            <c:dLbl>
              <c:idx val="2"/>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F75-4308-BE71-449470F8C015}"/>
                </c:ext>
              </c:extLst>
            </c:dLbl>
            <c:dLbl>
              <c:idx val="3"/>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75-4308-BE71-449470F8C015}"/>
                </c:ext>
              </c:extLst>
            </c:dLbl>
            <c:dLbl>
              <c:idx val="4"/>
              <c:layout>
                <c:manualLayout>
                  <c:x val="0"/>
                  <c:y val="-0.42753623188405798"/>
                </c:manualLayout>
              </c:layout>
              <c:numFmt formatCode="#,##0;&quot;-&quot;#,##0;0" sourceLinked="0"/>
              <c:spPr>
                <a:noFill/>
                <a:ln>
                  <a:noFill/>
                </a:ln>
              </c:spPr>
              <c:txPr>
                <a:bodyPr wrap="none"/>
                <a:lstStyle/>
                <a:p>
                  <a:pPr>
                    <a:defRPr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100</c:v>
                </c:pt>
                <c:pt idx="1">
                  <c:v>100</c:v>
                </c:pt>
                <c:pt idx="2">
                  <c:v>100</c:v>
                </c:pt>
                <c:pt idx="3">
                  <c:v>100</c:v>
                </c:pt>
                <c:pt idx="4">
                  <c:v>1000</c:v>
                </c:pt>
              </c:numCache>
            </c:numRef>
          </c:val>
          <c:extLst>
            <c:ext xmlns:c16="http://schemas.microsoft.com/office/drawing/2014/chart" uri="{C3380CC4-5D6E-409C-BE32-E72D297353CC}">
              <c16:uniqueId val="{00000005-CF75-4308-BE71-449470F8C015}"/>
            </c:ext>
          </c:extLst>
        </c:ser>
        <c:ser>
          <c:idx val="1"/>
          <c:order val="1"/>
          <c:spPr>
            <a:solidFill>
              <a:schemeClr val="accent1"/>
            </a:solidFill>
            <a:ln w="9525" cmpd="sng"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75-4308-BE71-449470F8C015}"/>
                </c:ext>
              </c:extLst>
            </c:dLbl>
            <c:dLbl>
              <c:idx val="2"/>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75-4308-BE71-449470F8C015}"/>
                </c:ext>
              </c:extLst>
            </c:dLbl>
            <c:dLbl>
              <c:idx val="3"/>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50</c:v>
                </c:pt>
                <c:pt idx="1">
                  <c:v>200</c:v>
                </c:pt>
                <c:pt idx="2">
                  <c:v>400</c:v>
                </c:pt>
                <c:pt idx="3">
                  <c:v>600</c:v>
                </c:pt>
              </c:numCache>
            </c:numRef>
          </c:val>
          <c:extLst>
            <c:ext xmlns:c16="http://schemas.microsoft.com/office/drawing/2014/chart" uri="{C3380CC4-5D6E-409C-BE32-E72D297353CC}">
              <c16:uniqueId val="{00000009-CF75-4308-BE71-449470F8C015}"/>
            </c:ext>
          </c:extLst>
        </c:ser>
        <c:dLbls>
          <c:showLegendKey val="0"/>
          <c:showVal val="0"/>
          <c:showCatName val="0"/>
          <c:showSerName val="0"/>
          <c:showPercent val="0"/>
          <c:showBubbleSize val="0"/>
        </c:dLbls>
        <c:gapWidth val="40"/>
        <c:overlap val="100"/>
        <c:axId val="379410655"/>
        <c:axId val="1"/>
      </c:barChart>
      <c:catAx>
        <c:axId val="3794106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379410655"/>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12 March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en-US" smtClean="0"/>
              <a:pPr/>
              <a:t>12 March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12 March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E496D-1142-C9F9-6802-CD9E6BBF1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6457C-71BA-0CBE-765C-6FF3A9641A53}"/>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57016A85-9B6E-0F09-9B38-4057C53D2AC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2A6204A-3AB9-1C26-827E-FEC1E8D6222B}"/>
              </a:ext>
            </a:extLst>
          </p:cNvPr>
          <p:cNvSpPr>
            <a:spLocks noGrp="1"/>
          </p:cNvSpPr>
          <p:nvPr>
            <p:ph type="dt" idx="1"/>
          </p:nvPr>
        </p:nvSpPr>
        <p:spPr/>
        <p:txBody>
          <a:bodyPr/>
          <a:lstStyle/>
          <a:p>
            <a:fld id="{1DF34805-1F01-4BDA-A8CA-FCEA2B4BC8D0}" type="datetime3">
              <a:rPr lang="en-US" smtClean="0"/>
              <a:pPr/>
              <a:t>12 March 2026</a:t>
            </a:fld>
            <a:endParaRPr lang="en-US"/>
          </a:p>
        </p:txBody>
      </p:sp>
      <p:sp>
        <p:nvSpPr>
          <p:cNvPr id="5" name="Slide Number Placeholder 4">
            <a:extLst>
              <a:ext uri="{FF2B5EF4-FFF2-40B4-BE49-F238E27FC236}">
                <a16:creationId xmlns:a16="http://schemas.microsoft.com/office/drawing/2014/main" id="{3B92A879-B1F6-6E4B-B47B-0E63F0BD0559}"/>
              </a:ext>
            </a:extLst>
          </p:cNvPr>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392967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92677-E80F-3DA7-2CE3-5D08D8EAB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BFA2F-F950-6578-BB03-15D8CF19AB4B}"/>
              </a:ext>
            </a:extLst>
          </p:cNvPr>
          <p:cNvSpPr>
            <a:spLocks noGrp="1" noRot="1" noChangeAspect="1"/>
          </p:cNvSpPr>
          <p:nvPr>
            <p:ph type="sldImg"/>
          </p:nvPr>
        </p:nvSpPr>
        <p:spPr>
          <a:xfrm>
            <a:off x="735013" y="563563"/>
            <a:ext cx="5632450" cy="3168650"/>
          </a:xfrm>
        </p:spPr>
        <p:txBody>
          <a:bodyPr/>
          <a:lstStyle/>
          <a:p>
            <a:endParaRPr lang="en-US"/>
          </a:p>
        </p:txBody>
      </p:sp>
      <p:sp>
        <p:nvSpPr>
          <p:cNvPr id="4" name="Slide Number Placeholder 3">
            <a:extLst>
              <a:ext uri="{FF2B5EF4-FFF2-40B4-BE49-F238E27FC236}">
                <a16:creationId xmlns:a16="http://schemas.microsoft.com/office/drawing/2014/main" id="{E39CA808-4A0B-3F55-F34D-3DDDA091084C}"/>
              </a:ext>
            </a:extLst>
          </p:cNvPr>
          <p:cNvSpPr>
            <a:spLocks noGrp="1"/>
          </p:cNvSpPr>
          <p:nvPr>
            <p:ph type="sldNum" sz="quarter" idx="5"/>
          </p:nvPr>
        </p:nvSpPr>
        <p:spPr/>
        <p:txBody>
          <a:bodyPr/>
          <a:lstStyle/>
          <a:p>
            <a:fld id="{F62AC51D-6DAA-4455-8EA7-D54B64909A85}" type="slidenum">
              <a:rPr lang="en-US" smtClean="0"/>
              <a:t>3</a:t>
            </a:fld>
            <a:endParaRPr lang="en-US"/>
          </a:p>
        </p:txBody>
      </p:sp>
      <p:sp>
        <p:nvSpPr>
          <p:cNvPr id="6" name="Notes Placeholder 5">
            <a:extLst>
              <a:ext uri="{FF2B5EF4-FFF2-40B4-BE49-F238E27FC236}">
                <a16:creationId xmlns:a16="http://schemas.microsoft.com/office/drawing/2014/main" id="{6C3ED05C-8252-5864-A913-9C11D7B702E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3708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8AF03-7F82-7ADE-44DE-4FAE92677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EDDF2-BCCE-4460-11F2-77B86D4C227F}"/>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2ABD2378-A39F-2A36-082A-2CBD1BEF179B}"/>
              </a:ext>
            </a:extLst>
          </p:cNvPr>
          <p:cNvSpPr>
            <a:spLocks noGrp="1"/>
          </p:cNvSpPr>
          <p:nvPr>
            <p:ph type="body" idx="1"/>
          </p:nvPr>
        </p:nvSpPr>
        <p:spPr/>
        <p:txBody>
          <a:bodyPr/>
          <a:lstStyle/>
          <a:p>
            <a:endParaRPr lang="en-NZ"/>
          </a:p>
        </p:txBody>
      </p:sp>
      <p:sp>
        <p:nvSpPr>
          <p:cNvPr id="4" name="Date Placeholder 3">
            <a:extLst>
              <a:ext uri="{FF2B5EF4-FFF2-40B4-BE49-F238E27FC236}">
                <a16:creationId xmlns:a16="http://schemas.microsoft.com/office/drawing/2014/main" id="{55529D29-78F3-0AAC-3D20-1C02CA0E499E}"/>
              </a:ext>
            </a:extLst>
          </p:cNvPr>
          <p:cNvSpPr>
            <a:spLocks noGrp="1"/>
          </p:cNvSpPr>
          <p:nvPr>
            <p:ph type="dt" idx="1"/>
          </p:nvPr>
        </p:nvSpPr>
        <p:spPr/>
        <p:txBody>
          <a:bodyPr/>
          <a:lstStyle/>
          <a:p>
            <a:fld id="{1DF34805-1F01-4BDA-A8CA-FCEA2B4BC8D0}" type="datetime3">
              <a:rPr lang="en-US" smtClean="0"/>
              <a:pPr/>
              <a:t>12 March 2026</a:t>
            </a:fld>
            <a:endParaRPr lang="en-US"/>
          </a:p>
        </p:txBody>
      </p:sp>
      <p:sp>
        <p:nvSpPr>
          <p:cNvPr id="5" name="Slide Number Placeholder 4">
            <a:extLst>
              <a:ext uri="{FF2B5EF4-FFF2-40B4-BE49-F238E27FC236}">
                <a16:creationId xmlns:a16="http://schemas.microsoft.com/office/drawing/2014/main" id="{3A202C59-09E1-784D-2B23-0C09FF426E07}"/>
              </a:ext>
            </a:extLst>
          </p:cNvPr>
          <p:cNvSpPr>
            <a:spLocks noGrp="1"/>
          </p:cNvSpPr>
          <p:nvPr>
            <p:ph type="sldNum" sz="quarter" idx="5"/>
          </p:nvPr>
        </p:nvSpPr>
        <p:spPr/>
        <p:txBody>
          <a:bodyPr/>
          <a:lstStyle/>
          <a:p>
            <a:fld id="{CF5EBCF4-26FC-4F76-8DA1-52FDDC328D44}" type="slidenum">
              <a:rPr lang="en-US" smtClean="0"/>
              <a:pPr/>
              <a:t>5</a:t>
            </a:fld>
            <a:endParaRPr lang="en-US"/>
          </a:p>
        </p:txBody>
      </p:sp>
    </p:spTree>
    <p:extLst>
      <p:ext uri="{BB962C8B-B14F-4D97-AF65-F5344CB8AC3E}">
        <p14:creationId xmlns:p14="http://schemas.microsoft.com/office/powerpoint/2010/main" val="28662335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6.emf"/><Relationship Id="rId5" Type="http://schemas.openxmlformats.org/officeDocument/2006/relationships/tags" Target="../tags/tag88.xml"/><Relationship Id="rId10" Type="http://schemas.openxmlformats.org/officeDocument/2006/relationships/oleObject" Target="../embeddings/oleObject11.bin"/><Relationship Id="rId4" Type="http://schemas.openxmlformats.org/officeDocument/2006/relationships/tags" Target="../tags/tag87.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emf"/><Relationship Id="rId5" Type="http://schemas.openxmlformats.org/officeDocument/2006/relationships/tags" Target="../tags/tag96.xml"/><Relationship Id="rId10" Type="http://schemas.openxmlformats.org/officeDocument/2006/relationships/oleObject" Target="../embeddings/oleObject12.bin"/><Relationship Id="rId4" Type="http://schemas.openxmlformats.org/officeDocument/2006/relationships/tags" Target="../tags/tag95.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2.xml"/><Relationship Id="rId7"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2.png"/><Relationship Id="rId4" Type="http://schemas.openxmlformats.org/officeDocument/2006/relationships/tags" Target="../tags/tag103.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8.xml"/><Relationship Id="rId7" Type="http://schemas.openxmlformats.org/officeDocument/2006/relationships/image" Target="../media/image3.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9.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image" Target="../media/image1.emf"/><Relationship Id="rId4" Type="http://schemas.openxmlformats.org/officeDocument/2006/relationships/tags" Target="../tags/tag115.xml"/><Relationship Id="rId9"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7.xml"/><Relationship Id="rId7" Type="http://schemas.openxmlformats.org/officeDocument/2006/relationships/image" Target="../media/image3.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oleObject" Target="../embeddings/oleObject18.bin"/><Relationship Id="rId5" Type="http://schemas.openxmlformats.org/officeDocument/2006/relationships/slideMaster" Target="../slideMasters/slideMaster2.xml"/><Relationship Id="rId4" Type="http://schemas.openxmlformats.org/officeDocument/2006/relationships/tags" Target="../tags/tag128.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emf"/><Relationship Id="rId4" Type="http://schemas.openxmlformats.org/officeDocument/2006/relationships/tags" Target="../tags/tag31.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1.emf"/><Relationship Id="rId4" Type="http://schemas.openxmlformats.org/officeDocument/2006/relationships/tags" Target="../tags/tag132.xml"/><Relationship Id="rId9"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38.xml"/><Relationship Id="rId7"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44.xml"/><Relationship Id="rId7"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50.xml"/><Relationship Id="rId7" Type="http://schemas.openxmlformats.org/officeDocument/2006/relationships/slideMaster" Target="../slideMasters/slideMaster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microsoft.com/office/2007/relationships/hdphoto" Target="../media/hdphoto2.wdp"/><Relationship Id="rId5" Type="http://schemas.openxmlformats.org/officeDocument/2006/relationships/tags" Target="../tags/tag152.xml"/><Relationship Id="rId10" Type="http://schemas.openxmlformats.org/officeDocument/2006/relationships/image" Target="../media/image8.png"/><Relationship Id="rId4" Type="http://schemas.openxmlformats.org/officeDocument/2006/relationships/tags" Target="../tags/tag151.xml"/><Relationship Id="rId9"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3.emf"/><Relationship Id="rId4" Type="http://schemas.openxmlformats.org/officeDocument/2006/relationships/tags" Target="../tags/tag157.xml"/><Relationship Id="rId9"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2.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1.emf"/><Relationship Id="rId5" Type="http://schemas.openxmlformats.org/officeDocument/2006/relationships/tags" Target="../tags/tag165.xml"/><Relationship Id="rId10" Type="http://schemas.openxmlformats.org/officeDocument/2006/relationships/oleObject" Target="../embeddings/oleObject24.bin"/><Relationship Id="rId4" Type="http://schemas.openxmlformats.org/officeDocument/2006/relationships/tags" Target="../tags/tag164.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2.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image" Target="../media/image1.emf"/><Relationship Id="rId5" Type="http://schemas.openxmlformats.org/officeDocument/2006/relationships/tags" Target="../tags/tag173.xml"/><Relationship Id="rId10" Type="http://schemas.openxmlformats.org/officeDocument/2006/relationships/oleObject" Target="../embeddings/oleObject25.bin"/><Relationship Id="rId4" Type="http://schemas.openxmlformats.org/officeDocument/2006/relationships/tags" Target="../tags/tag172.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3.emf"/><Relationship Id="rId5" Type="http://schemas.openxmlformats.org/officeDocument/2006/relationships/tags" Target="../tags/tag181.xml"/><Relationship Id="rId10" Type="http://schemas.openxmlformats.org/officeDocument/2006/relationships/oleObject" Target="../embeddings/oleObject26.bin"/><Relationship Id="rId4" Type="http://schemas.openxmlformats.org/officeDocument/2006/relationships/tags" Target="../tags/tag180.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image" Target="../media/image2.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image" Target="../media/image1.emf"/><Relationship Id="rId5" Type="http://schemas.openxmlformats.org/officeDocument/2006/relationships/tags" Target="../tags/tag189.xml"/><Relationship Id="rId10" Type="http://schemas.openxmlformats.org/officeDocument/2006/relationships/oleObject" Target="../embeddings/oleObject27.bin"/><Relationship Id="rId4" Type="http://schemas.openxmlformats.org/officeDocument/2006/relationships/tags" Target="../tags/tag188.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2.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image" Target="../media/image3.emf"/><Relationship Id="rId5" Type="http://schemas.openxmlformats.org/officeDocument/2006/relationships/tags" Target="../tags/tag197.xml"/><Relationship Id="rId10" Type="http://schemas.openxmlformats.org/officeDocument/2006/relationships/oleObject" Target="../embeddings/oleObject28.bin"/><Relationship Id="rId4" Type="http://schemas.openxmlformats.org/officeDocument/2006/relationships/tags" Target="../tags/tag196.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08.xml"/><Relationship Id="rId13" Type="http://schemas.microsoft.com/office/2007/relationships/hdphoto" Target="../media/hdphoto1.wdp"/><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image" Target="../media/image7.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3.emf"/><Relationship Id="rId5" Type="http://schemas.openxmlformats.org/officeDocument/2006/relationships/tags" Target="../tags/tag205.xml"/><Relationship Id="rId10" Type="http://schemas.openxmlformats.org/officeDocument/2006/relationships/oleObject" Target="../embeddings/oleObject29.bin"/><Relationship Id="rId4" Type="http://schemas.openxmlformats.org/officeDocument/2006/relationships/tags" Target="../tags/tag204.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16.xml"/><Relationship Id="rId13" Type="http://schemas.microsoft.com/office/2007/relationships/hdphoto" Target="../media/hdphoto1.wdp"/><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7.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1.emf"/><Relationship Id="rId5" Type="http://schemas.openxmlformats.org/officeDocument/2006/relationships/tags" Target="../tags/tag213.xml"/><Relationship Id="rId10" Type="http://schemas.openxmlformats.org/officeDocument/2006/relationships/oleObject" Target="../embeddings/oleObject30.bin"/><Relationship Id="rId4" Type="http://schemas.openxmlformats.org/officeDocument/2006/relationships/tags" Target="../tags/tag212.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24.xml"/><Relationship Id="rId13" Type="http://schemas.microsoft.com/office/2007/relationships/hdphoto" Target="../media/hdphoto1.wdp"/><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7.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image" Target="../media/image3.emf"/><Relationship Id="rId5" Type="http://schemas.openxmlformats.org/officeDocument/2006/relationships/tags" Target="../tags/tag221.xml"/><Relationship Id="rId10" Type="http://schemas.openxmlformats.org/officeDocument/2006/relationships/oleObject" Target="../embeddings/oleObject31.bin"/><Relationship Id="rId4" Type="http://schemas.openxmlformats.org/officeDocument/2006/relationships/tags" Target="../tags/tag220.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27.xml"/><Relationship Id="rId7"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microsoft.com/office/2007/relationships/hdphoto" Target="../media/hdphoto1.wdp"/><Relationship Id="rId5" Type="http://schemas.openxmlformats.org/officeDocument/2006/relationships/tags" Target="../tags/tag229.xml"/><Relationship Id="rId10" Type="http://schemas.openxmlformats.org/officeDocument/2006/relationships/image" Target="../media/image7.png"/><Relationship Id="rId4" Type="http://schemas.openxmlformats.org/officeDocument/2006/relationships/tags" Target="../tags/tag228.xml"/><Relationship Id="rId9"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33.xml"/><Relationship Id="rId7" Type="http://schemas.openxmlformats.org/officeDocument/2006/relationships/image" Target="../media/image3.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oleObject" Target="../embeddings/oleObject33.bin"/><Relationship Id="rId5" Type="http://schemas.openxmlformats.org/officeDocument/2006/relationships/slideMaster" Target="../slideMasters/slideMaster2.xml"/><Relationship Id="rId4" Type="http://schemas.openxmlformats.org/officeDocument/2006/relationships/tags" Target="../tags/tag234.xml"/><Relationship Id="rId9" Type="http://schemas.microsoft.com/office/2007/relationships/hdphoto" Target="../media/hdphoto1.wdp"/></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3.wdp"/><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5.png"/><Relationship Id="rId4" Type="http://schemas.openxmlformats.org/officeDocument/2006/relationships/tags" Target="../tags/tag50.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3.emf"/><Relationship Id="rId4" Type="http://schemas.openxmlformats.org/officeDocument/2006/relationships/tags" Target="../tags/tag56.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1.emf"/><Relationship Id="rId5" Type="http://schemas.openxmlformats.org/officeDocument/2006/relationships/tags" Target="../tags/tag64.xml"/><Relationship Id="rId10" Type="http://schemas.openxmlformats.org/officeDocument/2006/relationships/oleObject" Target="../embeddings/oleObject8.bin"/><Relationship Id="rId4" Type="http://schemas.openxmlformats.org/officeDocument/2006/relationships/tags" Target="../tags/tag63.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emf"/><Relationship Id="rId5" Type="http://schemas.openxmlformats.org/officeDocument/2006/relationships/tags" Target="../tags/tag72.xml"/><Relationship Id="rId10" Type="http://schemas.openxmlformats.org/officeDocument/2006/relationships/oleObject" Target="../embeddings/oleObject9.bin"/><Relationship Id="rId4" Type="http://schemas.openxmlformats.org/officeDocument/2006/relationships/tags" Target="../tags/tag71.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emf"/><Relationship Id="rId5" Type="http://schemas.openxmlformats.org/officeDocument/2006/relationships/tags" Target="../tags/tag80.xml"/><Relationship Id="rId10" Type="http://schemas.openxmlformats.org/officeDocument/2006/relationships/oleObject" Target="../embeddings/oleObject10.bin"/><Relationship Id="rId4" Type="http://schemas.openxmlformats.org/officeDocument/2006/relationships/tags" Target="../tags/tag79.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375E8A2D-D54E-D813-F72A-F0CAB8BE741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7743DE8B-4F85-F9C3-B148-488A92D2E93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BE91F0BA-6E3D-F62E-4ABF-446AAB4EFF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1243" y="2657337"/>
            <a:ext cx="3989513" cy="1543326"/>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893400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002763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756706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1066801"/>
            <a:ext cx="11379200" cy="13849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172200"/>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3657600" y="6299284"/>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Tree>
    <p:extLst>
      <p:ext uri="{BB962C8B-B14F-4D97-AF65-F5344CB8AC3E}">
        <p14:creationId xmlns:p14="http://schemas.microsoft.com/office/powerpoint/2010/main" val="4185791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129181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1ABBFBE-956E-6B56-E4D2-F7A5D9C2CDE6}"/>
              </a:ext>
            </a:extLst>
          </p:cNvPr>
          <p:cNvSpPr/>
          <p:nvPr userDrawn="1"/>
        </p:nvSpPr>
        <p:spPr>
          <a:xfrm>
            <a:off x="4876800" y="0"/>
            <a:ext cx="7315200" cy="6858000"/>
          </a:xfrm>
          <a:prstGeom prst="rect">
            <a:avLst/>
          </a:prstGeom>
          <a:solidFill>
            <a:schemeClr val="bg1"/>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ocumenttype">
            <a:extLst>
              <a:ext uri="{FF2B5EF4-FFF2-40B4-BE49-F238E27FC236}">
                <a16:creationId xmlns:a16="http://schemas.microsoft.com/office/drawing/2014/main" id="{15828E83-1A38-4079-BBBD-A0570B5821FE}"/>
              </a:ext>
            </a:extLst>
          </p:cNvPr>
          <p:cNvSpPr>
            <a:spLocks noGrp="1"/>
          </p:cNvSpPr>
          <p:nvPr>
            <p:ph type="body" sz="quarter" idx="13" hasCustomPrompt="1"/>
            <p:custDataLst>
              <p:tags r:id="rId2"/>
            </p:custDataLst>
          </p:nvPr>
        </p:nvSpPr>
        <p:spPr>
          <a:xfrm>
            <a:off x="5218559" y="4865691"/>
            <a:ext cx="6415088" cy="215444"/>
          </a:xfrm>
          <a:prstGeom prst="rect">
            <a:avLst/>
          </a:prstGeom>
        </p:spPr>
        <p:txBody>
          <a:bodyPr vert="horz" wrap="square" lIns="0" tIns="0" rIns="0" bIns="0" rtlCol="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5" name="Subtitle">
            <a:extLst>
              <a:ext uri="{FF2B5EF4-FFF2-40B4-BE49-F238E27FC236}">
                <a16:creationId xmlns:a16="http://schemas.microsoft.com/office/drawing/2014/main" id="{FB8F0DBF-6DF4-4080-8ADE-3065F84D7602}"/>
              </a:ext>
            </a:extLst>
          </p:cNvPr>
          <p:cNvSpPr>
            <a:spLocks noGrp="1"/>
          </p:cNvSpPr>
          <p:nvPr>
            <p:ph type="subTitle" idx="1"/>
            <p:custDataLst>
              <p:tags r:id="rId3"/>
            </p:custDataLst>
          </p:nvPr>
        </p:nvSpPr>
        <p:spPr>
          <a:xfrm>
            <a:off x="5219700" y="4092559"/>
            <a:ext cx="6415088" cy="307777"/>
          </a:xfrm>
          <a:prstGeom prst="rect">
            <a:avLst/>
          </a:prstGeom>
        </p:spPr>
        <p:txBody>
          <a:bodyPr vert="horz" wrap="square" lIns="0" tIns="0" rIns="0" bIns="0" rtlCol="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8" name="Title">
            <a:extLst>
              <a:ext uri="{FF2B5EF4-FFF2-40B4-BE49-F238E27FC236}">
                <a16:creationId xmlns:a16="http://schemas.microsoft.com/office/drawing/2014/main" id="{46FFFED1-69E7-44C0-86EC-45A8A36DB3EC}"/>
              </a:ext>
            </a:extLst>
          </p:cNvPr>
          <p:cNvSpPr>
            <a:spLocks noGrp="1"/>
          </p:cNvSpPr>
          <p:nvPr>
            <p:ph type="title"/>
            <p:custDataLst>
              <p:tags r:id="rId4"/>
            </p:custDataLst>
          </p:nvPr>
        </p:nvSpPr>
        <p:spPr>
          <a:xfrm>
            <a:off x="5219700" y="2617296"/>
            <a:ext cx="6415088" cy="1354217"/>
          </a:xfrm>
          <a:prstGeom prst="rect">
            <a:avLst/>
          </a:prstGeom>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2" name="Picture 1">
            <a:extLst>
              <a:ext uri="{FF2B5EF4-FFF2-40B4-BE49-F238E27FC236}">
                <a16:creationId xmlns:a16="http://schemas.microsoft.com/office/drawing/2014/main" id="{2ED50DE4-AE8E-B30D-8E44-8498C5C0D9E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t" anchorCtr="0">
            <a:noAutofit/>
          </a:bodyPr>
          <a:lstStyle>
            <a:lvl1pPr rtl="0">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235955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A6BF6C9-3B6D-A6BC-641E-3D41A636D90C}"/>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 name="Rectangle 16">
            <a:extLst>
              <a:ext uri="{FF2B5EF4-FFF2-40B4-BE49-F238E27FC236}">
                <a16:creationId xmlns:a16="http://schemas.microsoft.com/office/drawing/2014/main" id="{B4F0EA5F-6060-6315-DD1F-36CB5152948F}"/>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8" name="Rectangle 17">
            <a:extLst>
              <a:ext uri="{FF2B5EF4-FFF2-40B4-BE49-F238E27FC236}">
                <a16:creationId xmlns:a16="http://schemas.microsoft.com/office/drawing/2014/main" id="{0C0D8C1B-1778-E6D9-AA22-578258348FB6}"/>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1" name="Picture 10">
            <a:extLst>
              <a:ext uri="{FF2B5EF4-FFF2-40B4-BE49-F238E27FC236}">
                <a16:creationId xmlns:a16="http://schemas.microsoft.com/office/drawing/2014/main" id="{8B4D6766-2E1D-D5DC-5F05-AC3EC871F4BD}"/>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4035" y="5382386"/>
            <a:ext cx="1253765" cy="485014"/>
          </a:xfrm>
          <a:prstGeom prst="rect">
            <a:avLst/>
          </a:prstGeom>
        </p:spPr>
      </p:pic>
      <p:cxnSp>
        <p:nvCxnSpPr>
          <p:cNvPr id="12" name="Straight Connector 11">
            <a:extLst>
              <a:ext uri="{FF2B5EF4-FFF2-40B4-BE49-F238E27FC236}">
                <a16:creationId xmlns:a16="http://schemas.microsoft.com/office/drawing/2014/main" id="{19F9D632-D71D-321A-F8FA-42970EABDF95}"/>
              </a:ext>
            </a:extLst>
          </p:cNvPr>
          <p:cNvCxnSpPr>
            <a:cxnSpLocks/>
          </p:cNvCxnSpPr>
          <p:nvPr userDrawn="1"/>
        </p:nvCxnSpPr>
        <p:spPr>
          <a:xfrm>
            <a:off x="779283" y="6"/>
            <a:ext cx="0" cy="5181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9AFCB8-C4C0-B495-CE85-E2CA75B9D6C0}"/>
              </a:ext>
            </a:extLst>
          </p:cNvPr>
          <p:cNvCxnSpPr>
            <a:cxnSpLocks/>
          </p:cNvCxnSpPr>
          <p:nvPr userDrawn="1"/>
        </p:nvCxnSpPr>
        <p:spPr>
          <a:xfrm>
            <a:off x="779282" y="59436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29BD83-CDDC-657C-6A05-5776C00D3AD3}"/>
              </a:ext>
            </a:extLst>
          </p:cNvPr>
          <p:cNvCxnSpPr>
            <a:cxnSpLocks/>
          </p:cNvCxnSpPr>
          <p:nvPr userDrawn="1"/>
        </p:nvCxnSpPr>
        <p:spPr>
          <a:xfrm>
            <a:off x="779282" y="6477005"/>
            <a:ext cx="11412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4775BD-D07B-6198-5E05-2A33FAF3D2BA}"/>
              </a:ext>
            </a:extLst>
          </p:cNvPr>
          <p:cNvSpPr txBox="1"/>
          <p:nvPr userDrawn="1"/>
        </p:nvSpPr>
        <p:spPr>
          <a:xfrm>
            <a:off x="685800" y="6553200"/>
            <a:ext cx="935921" cy="246221"/>
          </a:xfrm>
          <a:prstGeom prst="rect">
            <a:avLst/>
          </a:prstGeom>
          <a:noFill/>
        </p:spPr>
        <p:txBody>
          <a:bodyPr wrap="square" rtlCol="0">
            <a:spAutoFit/>
          </a:bodyPr>
          <a:lstStyle/>
          <a:p>
            <a:pPr>
              <a:buClr>
                <a:schemeClr val="tx1"/>
              </a:buClr>
            </a:pPr>
            <a:r>
              <a:rPr lang="en-US" sz="1000" b="1">
                <a:solidFill>
                  <a:schemeClr val="tx1"/>
                </a:solidFill>
              </a:rPr>
              <a:t>PUBLIC</a:t>
            </a:r>
          </a:p>
        </p:txBody>
      </p:sp>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1117601"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1117601"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03144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accent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79D47193-B762-116E-3906-F0EF689E053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A72964-A5AB-5669-DE3B-D223B80C32F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C83A4A07-CAF4-8A30-1CB9-5E6D164FAA6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39AA5B76-E5AC-A58A-6B1A-72605467A4E2}"/>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1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620063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3" name="Straight Connector 2">
            <a:extLst>
              <a:ext uri="{FF2B5EF4-FFF2-40B4-BE49-F238E27FC236}">
                <a16:creationId xmlns:a16="http://schemas.microsoft.com/office/drawing/2014/main" id="{CA5A7727-5AB1-79A1-A56D-4A2DE5EC63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C07BE2D-8A78-BAF3-C818-EF920963DC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7B6AAB35-A5C0-35F4-9AA4-58524F26865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76218C6-EA2A-D651-4E9F-F68C6D522C57}"/>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95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30054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705BE378-9D7F-F20C-8CEB-3A7166DB9FDA}"/>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77C3B61-7BD0-0EDE-9EA3-982A1F08129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FE86794-9927-CD0B-2130-149B8E33A34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F030CC5-CA3F-1EF0-C73F-09EFBED95AC0}"/>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B4F6C8E-41C3-6F09-AE88-03D31F94DFE6}"/>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E4D6C2AE-D857-F27B-9F53-55E83C97CBA1}"/>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69C7A4AC-C74A-FCAA-B3A0-5B6D91EB4FD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739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244089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accent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0C4571D9-ABE1-532E-BE19-A3F0F46BBE10}"/>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9927D69-0B7D-09E9-12D5-A5A68682BB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5E37F3AC-6301-9861-14CC-FD8911A87C5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B3604FD3-A713-996F-F520-5FDE0D975617}"/>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99E597B-848E-32D4-BE42-D7979B0A3583}"/>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DA4FD8FE-1BD4-07E4-0D55-52EA4D4B80A6}"/>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80CC2BC3-2DD5-BBFF-A0DD-69208C617CA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422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49169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1508E905-D4F6-A3DE-07F1-B7579DA43F52}"/>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FFFDFD-F851-B4B7-922A-87FCDDC528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FC511F1D-FCF3-0136-8318-92725DF65634}"/>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7" name="Straight Connector 6">
            <a:extLst>
              <a:ext uri="{FF2B5EF4-FFF2-40B4-BE49-F238E27FC236}">
                <a16:creationId xmlns:a16="http://schemas.microsoft.com/office/drawing/2014/main" id="{1E506838-4B8D-E3BA-5A29-D0B8EA3A8909}"/>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35EA2B7-189C-213B-001E-A1B794D5DE5B}"/>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ED140A61-596E-EEA1-0BAF-C1D20414DF80}"/>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0E957CC5-9C44-A60C-D762-2F0C02CD704E}"/>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118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a:extLst>
              <a:ext uri="{FF2B5EF4-FFF2-40B4-BE49-F238E27FC236}">
                <a16:creationId xmlns:a16="http://schemas.microsoft.com/office/drawing/2014/main" id="{38A9CE10-EE0D-CE88-1EB3-C98A007F21D7}"/>
              </a:ext>
            </a:extLst>
          </p:cNvPr>
          <p:cNvSpPr>
            <a:spLocks noChangeArrowheads="1"/>
          </p:cNvSpPr>
          <p:nvPr userDrawn="1">
            <p:custDataLst>
              <p:tags r:id="rId6"/>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028379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DA9B7E09-8402-16E1-E766-F8B6ECEB9AEF}"/>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14D9DE3-E6BB-24B0-E8DB-AD0A0C2B82B7}"/>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46899D8-B4D1-7B41-C9E7-C29EEEA69F7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20E2A1E7-FD45-4F51-F2B7-DCAA96696660}"/>
              </a:ext>
            </a:extLst>
          </p:cNvPr>
          <p:cNvCxnSpPr>
            <a:cxnSpLocks/>
          </p:cNvCxnSpPr>
          <p:nvPr userDrawn="1"/>
        </p:nvCxnSpPr>
        <p:spPr>
          <a:xfrm>
            <a:off x="2125589" y="6477006"/>
            <a:ext cx="349492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7D533D4-A1A9-575F-087B-229833B7516C}"/>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7C8ABE7F-9A5F-7C6B-71DF-FF1621FBB6F5}"/>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C37311A7-814E-C188-38E3-F0755BC3ABF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873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24078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73C647C9-9EFC-EBB1-54CE-DD6D5F8CC898}"/>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401658-B2DB-D29A-37F5-D443CF4C008C}"/>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02DB224D-A0E0-D23C-2B38-FDA0385C411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00BB6510-1617-F022-3FAB-A8FAB3DFFB2B}"/>
              </a:ext>
            </a:extLst>
          </p:cNvPr>
          <p:cNvCxnSpPr>
            <a:cxnSpLocks/>
          </p:cNvCxnSpPr>
          <p:nvPr userDrawn="1"/>
        </p:nvCxnSpPr>
        <p:spPr>
          <a:xfrm>
            <a:off x="2125589" y="6477006"/>
            <a:ext cx="18947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994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189880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9B6554B8-D11C-FF17-C046-6CBC0ECE36C1}"/>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CDE7F9-67C6-FA83-EFD8-BAFAC9C487F3}"/>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C8183F2-BE82-2FAF-2986-D0CFF0AAAFF8}"/>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DD16298A-D098-8C1B-51ED-99DF186DC6C4}"/>
              </a:ext>
            </a:extLst>
          </p:cNvPr>
          <p:cNvCxnSpPr>
            <a:cxnSpLocks/>
          </p:cNvCxnSpPr>
          <p:nvPr userDrawn="1"/>
        </p:nvCxnSpPr>
        <p:spPr>
          <a:xfrm>
            <a:off x="2125589" y="6477006"/>
            <a:ext cx="9437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58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34034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21FF2B8-E50E-3E4B-1159-7B1262C8DDC9}"/>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7" name="Rectangle 6">
            <a:extLst>
              <a:ext uri="{FF2B5EF4-FFF2-40B4-BE49-F238E27FC236}">
                <a16:creationId xmlns:a16="http://schemas.microsoft.com/office/drawing/2014/main" id="{12F4FEE1-4C97-D435-75F1-02AB4153E929}"/>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a:extLst>
              <a:ext uri="{FF2B5EF4-FFF2-40B4-BE49-F238E27FC236}">
                <a16:creationId xmlns:a16="http://schemas.microsoft.com/office/drawing/2014/main" id="{997A99D0-787D-DF21-2FD2-C743E9958FFC}"/>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10B009F-4D8B-248E-9B94-D08943E267A5}"/>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2" name="TextBox 11">
            <a:extLst>
              <a:ext uri="{FF2B5EF4-FFF2-40B4-BE49-F238E27FC236}">
                <a16:creationId xmlns:a16="http://schemas.microsoft.com/office/drawing/2014/main" id="{14E50377-83F9-412D-E825-D1DA055A972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3" name="Straight Connector 12">
            <a:extLst>
              <a:ext uri="{FF2B5EF4-FFF2-40B4-BE49-F238E27FC236}">
                <a16:creationId xmlns:a16="http://schemas.microsoft.com/office/drawing/2014/main" id="{E790F8CA-80DF-AD0A-58BE-3FB00D86804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4" name="Group 13">
            <a:extLst>
              <a:ext uri="{FF2B5EF4-FFF2-40B4-BE49-F238E27FC236}">
                <a16:creationId xmlns:a16="http://schemas.microsoft.com/office/drawing/2014/main" id="{3A861D87-C576-D16E-4731-40CBB9000277}"/>
              </a:ext>
            </a:extLst>
          </p:cNvPr>
          <p:cNvGrpSpPr/>
          <p:nvPr userDrawn="1"/>
        </p:nvGrpSpPr>
        <p:grpSpPr>
          <a:xfrm>
            <a:off x="406400" y="172212"/>
            <a:ext cx="1320800" cy="518318"/>
            <a:chOff x="406400" y="243682"/>
            <a:chExt cx="1320800" cy="518318"/>
          </a:xfrm>
        </p:grpSpPr>
        <p:sp>
          <p:nvSpPr>
            <p:cNvPr id="16" name="Rectangle 15">
              <a:extLst>
                <a:ext uri="{FF2B5EF4-FFF2-40B4-BE49-F238E27FC236}">
                  <a16:creationId xmlns:a16="http://schemas.microsoft.com/office/drawing/2014/main" id="{EAFF6D49-85D8-A690-BB61-86DBD630D3B4}"/>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7" name="Straight Connector 16">
              <a:extLst>
                <a:ext uri="{FF2B5EF4-FFF2-40B4-BE49-F238E27FC236}">
                  <a16:creationId xmlns:a16="http://schemas.microsoft.com/office/drawing/2014/main" id="{91DE58A1-0CC8-6F9C-4734-C8E23081C7E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163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AAD850D9-B5D8-504C-7BFF-DBC89BE7E2B7}"/>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BCC9B53A-3D1F-5763-E3F5-008BAAA6711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1964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037D691D-53E7-CC3A-5CB6-5C76E7ED32BB}"/>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bwMode="invGray">
          <a:xfrm>
            <a:off x="4101243" y="2657337"/>
            <a:ext cx="3989513" cy="1543326"/>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11073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88F4971-5E5D-8035-60C6-B80F3F8A7661}"/>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4" name="Rectangle 13">
            <a:extLst>
              <a:ext uri="{FF2B5EF4-FFF2-40B4-BE49-F238E27FC236}">
                <a16:creationId xmlns:a16="http://schemas.microsoft.com/office/drawing/2014/main" id="{563ED25A-5762-904F-3F92-D7937C715A72}"/>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5" name="Rectangle 14">
            <a:extLst>
              <a:ext uri="{FF2B5EF4-FFF2-40B4-BE49-F238E27FC236}">
                <a16:creationId xmlns:a16="http://schemas.microsoft.com/office/drawing/2014/main" id="{102277B1-FB55-22A2-37BA-32F24F6395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1117600"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1117600"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0" name="Picture 9">
            <a:extLst>
              <a:ext uri="{FF2B5EF4-FFF2-40B4-BE49-F238E27FC236}">
                <a16:creationId xmlns:a16="http://schemas.microsoft.com/office/drawing/2014/main" id="{57F3A73C-8DF1-D9F0-0631-1DBAB0EB6CA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cxnSp>
        <p:nvCxnSpPr>
          <p:cNvPr id="4" name="Straight Connector 3">
            <a:extLst>
              <a:ext uri="{FF2B5EF4-FFF2-40B4-BE49-F238E27FC236}">
                <a16:creationId xmlns:a16="http://schemas.microsoft.com/office/drawing/2014/main" id="{56E1389C-9525-BA56-F554-31A26DE35822}"/>
              </a:ext>
            </a:extLst>
          </p:cNvPr>
          <p:cNvCxnSpPr>
            <a:cxnSpLocks/>
          </p:cNvCxnSpPr>
          <p:nvPr userDrawn="1"/>
        </p:nvCxnSpPr>
        <p:spPr>
          <a:xfrm>
            <a:off x="779283" y="6"/>
            <a:ext cx="0" cy="5181594"/>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6FC9CB-1878-A9C1-553E-61246DB85AA6}"/>
              </a:ext>
            </a:extLst>
          </p:cNvPr>
          <p:cNvCxnSpPr>
            <a:cxnSpLocks/>
          </p:cNvCxnSpPr>
          <p:nvPr userDrawn="1"/>
        </p:nvCxnSpPr>
        <p:spPr>
          <a:xfrm>
            <a:off x="779282" y="5943600"/>
            <a:ext cx="0" cy="53340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9009E5-64F2-E6FE-DA65-9E1834004B08}"/>
              </a:ext>
            </a:extLst>
          </p:cNvPr>
          <p:cNvCxnSpPr>
            <a:cxnSpLocks/>
          </p:cNvCxnSpPr>
          <p:nvPr userDrawn="1"/>
        </p:nvCxnSpPr>
        <p:spPr>
          <a:xfrm>
            <a:off x="779282" y="6477005"/>
            <a:ext cx="1141271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9CC41-E482-6B70-8A87-D13CC91C9F8F}"/>
              </a:ext>
            </a:extLst>
          </p:cNvPr>
          <p:cNvSpPr txBox="1"/>
          <p:nvPr userDrawn="1"/>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0250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6CBEEEC7-2A79-FE89-E8BE-7CB1159DED9D}"/>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B3E2693-730F-29E2-7B7B-E8EE2241882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4" name="TextBox 13">
            <a:extLst>
              <a:ext uri="{FF2B5EF4-FFF2-40B4-BE49-F238E27FC236}">
                <a16:creationId xmlns:a16="http://schemas.microsoft.com/office/drawing/2014/main" id="{8F4F0012-5AC7-2B73-12B0-EEC17114DCC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5" name="Straight Connector 14">
            <a:extLst>
              <a:ext uri="{FF2B5EF4-FFF2-40B4-BE49-F238E27FC236}">
                <a16:creationId xmlns:a16="http://schemas.microsoft.com/office/drawing/2014/main" id="{FDA3B581-7381-0B8B-DEC1-A26FF86B4EA0}"/>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D64C030F-530E-8905-54A9-0AED30BE7B2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BCBBE3-8503-EFC4-5B12-8BC8C75EA1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F060D72B-4D20-11D9-F3C4-2A6ABFBD21B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CDDC6153-7DC2-2FDF-70EF-C01A47A108E6}"/>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4A76F6AB-E44E-4C53-138B-F673A875C3C5}"/>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559D939-7F53-FB62-12D8-A9EC324C27F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40837CC-2FC6-E55D-9DC2-8CF8A7D0534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B10DD642-BED9-90A5-881A-D8F28433EE91}"/>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773F8B-7397-F003-8FB2-461216D2DF50}"/>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E1B10A6-93F5-6A71-2C6F-0EF50CB31F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E94B9A99-20C1-9528-C03B-35D169248A8C}"/>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tags" Target="../tags/tag11.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10" Type="http://schemas.openxmlformats.org/officeDocument/2006/relationships/slideLayout" Target="../slideLayouts/slideLayout10.xml"/><Relationship Id="rId19" Type="http://schemas.openxmlformats.org/officeDocument/2006/relationships/theme" Target="../theme/theme1.xml"/><Relationship Id="rId31"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26" Type="http://schemas.openxmlformats.org/officeDocument/2006/relationships/image" Target="../media/image3.emf"/><Relationship Id="rId3" Type="http://schemas.openxmlformats.org/officeDocument/2006/relationships/slideLayout" Target="../slideLayouts/slideLayout21.xml"/><Relationship Id="rId21" Type="http://schemas.openxmlformats.org/officeDocument/2006/relationships/tags" Target="../tags/tag1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oleObject" Target="../embeddings/oleObject17.bin"/><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124.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23.xml"/><Relationship Id="rId28" Type="http://schemas.microsoft.com/office/2007/relationships/hdphoto" Target="../media/hdphoto1.wdp"/><Relationship Id="rId10" Type="http://schemas.openxmlformats.org/officeDocument/2006/relationships/slideLayout" Target="../slideLayouts/slideLayout28.xml"/><Relationship Id="rId19" Type="http://schemas.openxmlformats.org/officeDocument/2006/relationships/tags" Target="../tags/tag11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122.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303882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custDataLst>
              <p:tags r:id="rId21"/>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35254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6" name="Rectangle 5">
            <a:extLst>
              <a:ext uri="{FF2B5EF4-FFF2-40B4-BE49-F238E27FC236}">
                <a16:creationId xmlns:a16="http://schemas.microsoft.com/office/drawing/2014/main" id="{B129ABFC-B9D1-F8E5-1E28-5CFD62D6E898}"/>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7" name="Rectangle 46">
            <a:extLst>
              <a:ext uri="{FF2B5EF4-FFF2-40B4-BE49-F238E27FC236}">
                <a16:creationId xmlns:a16="http://schemas.microsoft.com/office/drawing/2014/main" id="{189F4D41-3A8E-44C7-CB4D-80DE0DE6A204}"/>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48" name="Straight Connector 47">
            <a:extLst>
              <a:ext uri="{FF2B5EF4-FFF2-40B4-BE49-F238E27FC236}">
                <a16:creationId xmlns:a16="http://schemas.microsoft.com/office/drawing/2014/main" id="{E97F4934-B936-2A19-6F91-4B2BB31D0E7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BAA345D-6585-BD21-0323-4D86073911B8}"/>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50" name="TextBox 49">
            <a:extLst>
              <a:ext uri="{FF2B5EF4-FFF2-40B4-BE49-F238E27FC236}">
                <a16:creationId xmlns:a16="http://schemas.microsoft.com/office/drawing/2014/main" id="{2FEDA073-6846-073E-629D-656B6FC8F1E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51" name="Straight Connector 50">
            <a:extLst>
              <a:ext uri="{FF2B5EF4-FFF2-40B4-BE49-F238E27FC236}">
                <a16:creationId xmlns:a16="http://schemas.microsoft.com/office/drawing/2014/main" id="{04ACE543-6BB7-6A8A-B65B-DEA57F5B656A}"/>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88A86FE2-86A3-9303-E7C2-AF9380F2280B}"/>
              </a:ext>
            </a:extLst>
          </p:cNvPr>
          <p:cNvGrpSpPr/>
          <p:nvPr userDrawn="1"/>
        </p:nvGrpSpPr>
        <p:grpSpPr>
          <a:xfrm>
            <a:off x="10317304" y="3150223"/>
            <a:ext cx="1319960" cy="958286"/>
            <a:chOff x="10162879" y="3243772"/>
            <a:chExt cx="1319960" cy="958286"/>
          </a:xfrm>
        </p:grpSpPr>
        <p:sp>
          <p:nvSpPr>
            <p:cNvPr id="8" name="Legend1" hidden="1">
              <a:extLst>
                <a:ext uri="{FF2B5EF4-FFF2-40B4-BE49-F238E27FC236}">
                  <a16:creationId xmlns:a16="http://schemas.microsoft.com/office/drawing/2014/main" id="{FE29A28C-5474-C59E-053E-6DAC0850E50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hidden="1">
              <a:extLst>
                <a:ext uri="{FF2B5EF4-FFF2-40B4-BE49-F238E27FC236}">
                  <a16:creationId xmlns:a16="http://schemas.microsoft.com/office/drawing/2014/main" id="{34A01A17-1BFD-550E-EB2E-462FC085E6F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hidden="1">
              <a:extLst>
                <a:ext uri="{FF2B5EF4-FFF2-40B4-BE49-F238E27FC236}">
                  <a16:creationId xmlns:a16="http://schemas.microsoft.com/office/drawing/2014/main" id="{411A1560-CA36-581D-675B-FCC6DE1BD5C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hidden="1">
              <a:extLst>
                <a:ext uri="{FF2B5EF4-FFF2-40B4-BE49-F238E27FC236}">
                  <a16:creationId xmlns:a16="http://schemas.microsoft.com/office/drawing/2014/main" id="{6A7E84C5-EA08-4537-61F7-28E04EAAE80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hidden="1">
              <a:extLst>
                <a:ext uri="{FF2B5EF4-FFF2-40B4-BE49-F238E27FC236}">
                  <a16:creationId xmlns:a16="http://schemas.microsoft.com/office/drawing/2014/main" id="{3F1C3AED-A304-869E-7F45-15E0A66D4106}"/>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hidden="1">
              <a:extLst>
                <a:ext uri="{FF2B5EF4-FFF2-40B4-BE49-F238E27FC236}">
                  <a16:creationId xmlns:a16="http://schemas.microsoft.com/office/drawing/2014/main" id="{8B3B3C56-0A58-E1C7-897C-F8807D2E5A1A}"/>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DCF6D4D9-4960-DD09-85E9-F8414ACAE23C}"/>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EEDB85C7-9239-C4EC-894C-7C0816C48F19}"/>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5951E86D-2036-685D-71A7-831017E19E2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A0D7712D-9124-9CE3-D60D-EB11806A9A9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F2446A46-E50A-7F61-E302-8D8FC59FD7A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25E0120E-DD60-518A-3A21-FD3FBA42BF9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43F36A78-B838-10E6-8192-DCC36FEFF2BD}"/>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08DCEDDC-8F12-899F-3946-BBF9EA614F57}"/>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083A606F-B864-2221-3276-3427945F490B}"/>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7B95D596-1A0B-DDF4-FB19-986AEAC0CB45}"/>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C5688437-3E14-346D-F54F-F6100BB41FA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94FB8DFB-0A9C-6494-4643-A307312D7DFE}"/>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42191A02-89D7-EEFF-CEE1-EB17CC3CA200}"/>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72C42F94-76B0-7F2A-A581-AB474D716A08}"/>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EC083367-9E23-73A1-53BE-DCD38693E7E9}"/>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AB8FE1F4-36A1-43F6-A64D-E34FC349D720}"/>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C9E5D4CD-2FE2-F0DB-BDAE-2FC2DE2C2FB5}"/>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95846CF1-9D9A-7CCB-2CAF-F2F08D8F5344}"/>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DB7EA160-082C-1E77-95F7-E81D3C65BD25}"/>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CD6B6430-2D08-174F-4A7D-EE4D69CC3334}"/>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C7E3A130-F38F-0BEC-524D-8AEB60E5E767}"/>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1C046442-2789-0E2E-60F1-814A815DA24F}"/>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3D3B845A-3917-D8F2-2572-BFE927D09365}"/>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D1FCC5C0-DA74-4AF5-797D-64DEC4D6167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74D5A905-3957-8E36-8E35-3C70974BCBA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1C8CFE46-2CAA-A463-23A3-893058C465E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04181080-24CC-D4FA-04D5-8A2FB7F3213E}"/>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C1243ADA-154E-D57C-3259-D662DF376CDE}"/>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4C4B52E8-9615-BF25-4ED5-A8913C15EF4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72271CAA-1B33-53AB-1F34-CBBEE146FDE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0A00B1AC-1E55-331C-82C5-61A47A9CC3B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35709C0B-FFED-F61E-298C-27A2577A6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 id="2147483898" r:id="rId15"/>
    <p:sldLayoutId id="2147483899" r:id="rId16"/>
    <p:sldLayoutId id="2147483921" r:id="rId17"/>
    <p:sldLayoutId id="2147483922"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1352749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9EB4682-4E2C-6071-8F07-1E3F9095F932}"/>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9F5F2C7F-C584-34E6-E33E-B1FECBC921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FC0D3CA-4516-DB58-68F9-9812BEFAC6BD}"/>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A66108-94B5-376F-4803-7FB317BE0A6C}"/>
              </a:ext>
            </a:extLst>
          </p:cNvPr>
          <p:cNvPicPr>
            <a:picLocks noChangeAspect="1"/>
          </p:cNvPicPr>
          <p:nvPr userDrawn="1"/>
        </p:nvPicPr>
        <p:blipFill>
          <a:blip r:embed="rId27" cstate="print">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9" name="TextBox 8">
            <a:extLst>
              <a:ext uri="{FF2B5EF4-FFF2-40B4-BE49-F238E27FC236}">
                <a16:creationId xmlns:a16="http://schemas.microsoft.com/office/drawing/2014/main" id="{565E9B65-DC2E-7AF2-FB24-4039ED606AE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0" name="Straight Connector 9">
            <a:extLst>
              <a:ext uri="{FF2B5EF4-FFF2-40B4-BE49-F238E27FC236}">
                <a16:creationId xmlns:a16="http://schemas.microsoft.com/office/drawing/2014/main" id="{168E5B4E-C7FC-29EF-839F-070E0BE30AC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4583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384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E44216B6-30B0-F4B4-B1A7-735752A67CAC}"/>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97655431-CF1E-0374-1DCE-D00970A9AE77}"/>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90AFF231-785D-7A76-FA1D-9A6E052E5A4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239.xml"/><Relationship Id="rId7" Type="http://schemas.openxmlformats.org/officeDocument/2006/relationships/notesSlide" Target="../notesSlides/notesSlide1.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Layout" Target="../slideLayouts/slideLayout1.xml"/><Relationship Id="rId5" Type="http://schemas.openxmlformats.org/officeDocument/2006/relationships/tags" Target="../tags/tag241.xml"/><Relationship Id="rId10" Type="http://schemas.openxmlformats.org/officeDocument/2006/relationships/image" Target="../media/image10.png"/><Relationship Id="rId4" Type="http://schemas.openxmlformats.org/officeDocument/2006/relationships/tags" Target="../tags/tag240.xml"/><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8" Type="http://schemas.openxmlformats.org/officeDocument/2006/relationships/tags" Target="../tags/tag519.xml"/><Relationship Id="rId13" Type="http://schemas.openxmlformats.org/officeDocument/2006/relationships/tags" Target="../tags/tag524.xml"/><Relationship Id="rId18" Type="http://schemas.openxmlformats.org/officeDocument/2006/relationships/tags" Target="../tags/tag529.xml"/><Relationship Id="rId26" Type="http://schemas.openxmlformats.org/officeDocument/2006/relationships/tags" Target="../tags/tag537.xml"/><Relationship Id="rId3" Type="http://schemas.openxmlformats.org/officeDocument/2006/relationships/tags" Target="../tags/tag514.xml"/><Relationship Id="rId21" Type="http://schemas.openxmlformats.org/officeDocument/2006/relationships/tags" Target="../tags/tag532.xml"/><Relationship Id="rId7" Type="http://schemas.openxmlformats.org/officeDocument/2006/relationships/tags" Target="../tags/tag518.xml"/><Relationship Id="rId12" Type="http://schemas.openxmlformats.org/officeDocument/2006/relationships/tags" Target="../tags/tag523.xml"/><Relationship Id="rId17" Type="http://schemas.openxmlformats.org/officeDocument/2006/relationships/tags" Target="../tags/tag528.xml"/><Relationship Id="rId25" Type="http://schemas.openxmlformats.org/officeDocument/2006/relationships/tags" Target="../tags/tag536.xml"/><Relationship Id="rId2" Type="http://schemas.openxmlformats.org/officeDocument/2006/relationships/tags" Target="../tags/tag513.xml"/><Relationship Id="rId16" Type="http://schemas.openxmlformats.org/officeDocument/2006/relationships/tags" Target="../tags/tag527.xml"/><Relationship Id="rId20" Type="http://schemas.openxmlformats.org/officeDocument/2006/relationships/tags" Target="../tags/tag531.xml"/><Relationship Id="rId29" Type="http://schemas.openxmlformats.org/officeDocument/2006/relationships/slideLayout" Target="../slideLayouts/slideLayout10.xml"/><Relationship Id="rId1" Type="http://schemas.openxmlformats.org/officeDocument/2006/relationships/tags" Target="../tags/tag512.xml"/><Relationship Id="rId6" Type="http://schemas.openxmlformats.org/officeDocument/2006/relationships/tags" Target="../tags/tag517.xml"/><Relationship Id="rId11" Type="http://schemas.openxmlformats.org/officeDocument/2006/relationships/tags" Target="../tags/tag522.xml"/><Relationship Id="rId24" Type="http://schemas.openxmlformats.org/officeDocument/2006/relationships/tags" Target="../tags/tag535.xml"/><Relationship Id="rId32" Type="http://schemas.openxmlformats.org/officeDocument/2006/relationships/chart" Target="../charts/chart5.xml"/><Relationship Id="rId5" Type="http://schemas.openxmlformats.org/officeDocument/2006/relationships/tags" Target="../tags/tag516.xml"/><Relationship Id="rId15" Type="http://schemas.openxmlformats.org/officeDocument/2006/relationships/tags" Target="../tags/tag526.xml"/><Relationship Id="rId23" Type="http://schemas.openxmlformats.org/officeDocument/2006/relationships/tags" Target="../tags/tag534.xml"/><Relationship Id="rId28" Type="http://schemas.openxmlformats.org/officeDocument/2006/relationships/tags" Target="../tags/tag539.xml"/><Relationship Id="rId10" Type="http://schemas.openxmlformats.org/officeDocument/2006/relationships/tags" Target="../tags/tag521.xml"/><Relationship Id="rId19" Type="http://schemas.openxmlformats.org/officeDocument/2006/relationships/tags" Target="../tags/tag530.xml"/><Relationship Id="rId31" Type="http://schemas.openxmlformats.org/officeDocument/2006/relationships/image" Target="../media/image11.emf"/><Relationship Id="rId4" Type="http://schemas.openxmlformats.org/officeDocument/2006/relationships/tags" Target="../tags/tag515.xml"/><Relationship Id="rId9" Type="http://schemas.openxmlformats.org/officeDocument/2006/relationships/tags" Target="../tags/tag520.xml"/><Relationship Id="rId14" Type="http://schemas.openxmlformats.org/officeDocument/2006/relationships/tags" Target="../tags/tag525.xml"/><Relationship Id="rId22" Type="http://schemas.openxmlformats.org/officeDocument/2006/relationships/tags" Target="../tags/tag533.xml"/><Relationship Id="rId27" Type="http://schemas.openxmlformats.org/officeDocument/2006/relationships/tags" Target="../tags/tag538.xml"/><Relationship Id="rId30" Type="http://schemas.openxmlformats.org/officeDocument/2006/relationships/oleObject" Target="../embeddings/oleObject43.bin"/></Relationships>
</file>

<file path=ppt/slides/_rels/slide11.xml.rels><?xml version="1.0" encoding="UTF-8" standalone="yes"?>
<Relationships xmlns="http://schemas.openxmlformats.org/package/2006/relationships"><Relationship Id="rId8" Type="http://schemas.openxmlformats.org/officeDocument/2006/relationships/tags" Target="../tags/tag547.xml"/><Relationship Id="rId13" Type="http://schemas.openxmlformats.org/officeDocument/2006/relationships/image" Target="../media/image13.png"/><Relationship Id="rId3" Type="http://schemas.openxmlformats.org/officeDocument/2006/relationships/tags" Target="../tags/tag542.xml"/><Relationship Id="rId7" Type="http://schemas.openxmlformats.org/officeDocument/2006/relationships/tags" Target="../tags/tag546.xml"/><Relationship Id="rId12" Type="http://schemas.openxmlformats.org/officeDocument/2006/relationships/image" Target="../media/image12.emf"/><Relationship Id="rId2" Type="http://schemas.openxmlformats.org/officeDocument/2006/relationships/tags" Target="../tags/tag541.xml"/><Relationship Id="rId16" Type="http://schemas.openxmlformats.org/officeDocument/2006/relationships/image" Target="../media/image16.svg"/><Relationship Id="rId1" Type="http://schemas.openxmlformats.org/officeDocument/2006/relationships/tags" Target="../tags/tag540.xml"/><Relationship Id="rId6" Type="http://schemas.openxmlformats.org/officeDocument/2006/relationships/tags" Target="../tags/tag545.xml"/><Relationship Id="rId11" Type="http://schemas.openxmlformats.org/officeDocument/2006/relationships/oleObject" Target="../embeddings/oleObject44.bin"/><Relationship Id="rId5" Type="http://schemas.openxmlformats.org/officeDocument/2006/relationships/tags" Target="../tags/tag544.xml"/><Relationship Id="rId15" Type="http://schemas.openxmlformats.org/officeDocument/2006/relationships/image" Target="../media/image15.png"/><Relationship Id="rId10" Type="http://schemas.openxmlformats.org/officeDocument/2006/relationships/slideLayout" Target="../slideLayouts/slideLayout12.xml"/><Relationship Id="rId4" Type="http://schemas.openxmlformats.org/officeDocument/2006/relationships/tags" Target="../tags/tag543.xml"/><Relationship Id="rId9" Type="http://schemas.openxmlformats.org/officeDocument/2006/relationships/tags" Target="../tags/tag548.xml"/><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tags" Target="../tags/tag556.xml"/><Relationship Id="rId13" Type="http://schemas.openxmlformats.org/officeDocument/2006/relationships/tags" Target="../tags/tag561.xml"/><Relationship Id="rId18" Type="http://schemas.openxmlformats.org/officeDocument/2006/relationships/tags" Target="../tags/tag566.xml"/><Relationship Id="rId26" Type="http://schemas.openxmlformats.org/officeDocument/2006/relationships/image" Target="../media/image17.png"/><Relationship Id="rId3" Type="http://schemas.openxmlformats.org/officeDocument/2006/relationships/tags" Target="../tags/tag551.xml"/><Relationship Id="rId21" Type="http://schemas.openxmlformats.org/officeDocument/2006/relationships/tags" Target="../tags/tag569.xml"/><Relationship Id="rId7" Type="http://schemas.openxmlformats.org/officeDocument/2006/relationships/tags" Target="../tags/tag555.xml"/><Relationship Id="rId12" Type="http://schemas.openxmlformats.org/officeDocument/2006/relationships/tags" Target="../tags/tag560.xml"/><Relationship Id="rId17" Type="http://schemas.openxmlformats.org/officeDocument/2006/relationships/tags" Target="../tags/tag565.xml"/><Relationship Id="rId25" Type="http://schemas.openxmlformats.org/officeDocument/2006/relationships/image" Target="../media/image12.emf"/><Relationship Id="rId2" Type="http://schemas.openxmlformats.org/officeDocument/2006/relationships/tags" Target="../tags/tag550.xml"/><Relationship Id="rId16" Type="http://schemas.openxmlformats.org/officeDocument/2006/relationships/tags" Target="../tags/tag564.xml"/><Relationship Id="rId20" Type="http://schemas.openxmlformats.org/officeDocument/2006/relationships/tags" Target="../tags/tag568.xml"/><Relationship Id="rId29" Type="http://schemas.openxmlformats.org/officeDocument/2006/relationships/chart" Target="../charts/chart6.xml"/><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tags" Target="../tags/tag559.xml"/><Relationship Id="rId24" Type="http://schemas.openxmlformats.org/officeDocument/2006/relationships/oleObject" Target="../embeddings/oleObject45.bin"/><Relationship Id="rId5" Type="http://schemas.openxmlformats.org/officeDocument/2006/relationships/tags" Target="../tags/tag553.xml"/><Relationship Id="rId15" Type="http://schemas.openxmlformats.org/officeDocument/2006/relationships/tags" Target="../tags/tag563.xml"/><Relationship Id="rId23" Type="http://schemas.openxmlformats.org/officeDocument/2006/relationships/slideLayout" Target="../slideLayouts/slideLayout12.xml"/><Relationship Id="rId28" Type="http://schemas.openxmlformats.org/officeDocument/2006/relationships/image" Target="../media/image19.svg"/><Relationship Id="rId10" Type="http://schemas.openxmlformats.org/officeDocument/2006/relationships/tags" Target="../tags/tag558.xml"/><Relationship Id="rId19" Type="http://schemas.openxmlformats.org/officeDocument/2006/relationships/tags" Target="../tags/tag567.xml"/><Relationship Id="rId4" Type="http://schemas.openxmlformats.org/officeDocument/2006/relationships/tags" Target="../tags/tag552.xml"/><Relationship Id="rId9" Type="http://schemas.openxmlformats.org/officeDocument/2006/relationships/tags" Target="../tags/tag557.xml"/><Relationship Id="rId14" Type="http://schemas.openxmlformats.org/officeDocument/2006/relationships/tags" Target="../tags/tag562.xml"/><Relationship Id="rId22" Type="http://schemas.openxmlformats.org/officeDocument/2006/relationships/tags" Target="../tags/tag570.xml"/><Relationship Id="rId27"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tags" Target="../tags/tag578.xml"/><Relationship Id="rId13" Type="http://schemas.openxmlformats.org/officeDocument/2006/relationships/image" Target="../media/image18.svg"/><Relationship Id="rId3" Type="http://schemas.openxmlformats.org/officeDocument/2006/relationships/tags" Target="../tags/tag573.xml"/><Relationship Id="rId7" Type="http://schemas.openxmlformats.org/officeDocument/2006/relationships/tags" Target="../tags/tag577.xml"/><Relationship Id="rId12" Type="http://schemas.openxmlformats.org/officeDocument/2006/relationships/image" Target="../media/image17.png"/><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image" Target="../media/image12.emf"/><Relationship Id="rId5" Type="http://schemas.openxmlformats.org/officeDocument/2006/relationships/tags" Target="../tags/tag575.xml"/><Relationship Id="rId10" Type="http://schemas.openxmlformats.org/officeDocument/2006/relationships/oleObject" Target="../embeddings/oleObject46.bin"/><Relationship Id="rId4" Type="http://schemas.openxmlformats.org/officeDocument/2006/relationships/tags" Target="../tags/tag574.xml"/><Relationship Id="rId9" Type="http://schemas.openxmlformats.org/officeDocument/2006/relationships/slideLayout" Target="../slideLayouts/slideLayout12.xml"/><Relationship Id="rId14"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0.svg"/><Relationship Id="rId3" Type="http://schemas.openxmlformats.org/officeDocument/2006/relationships/tags" Target="../tags/tag581.xml"/><Relationship Id="rId7" Type="http://schemas.openxmlformats.org/officeDocument/2006/relationships/tags" Target="../tags/tag585.xml"/><Relationship Id="rId12" Type="http://schemas.openxmlformats.org/officeDocument/2006/relationships/image" Target="../media/image18.svg"/><Relationship Id="rId2" Type="http://schemas.openxmlformats.org/officeDocument/2006/relationships/tags" Target="../tags/tag580.xml"/><Relationship Id="rId1" Type="http://schemas.openxmlformats.org/officeDocument/2006/relationships/tags" Target="../tags/tag579.xml"/><Relationship Id="rId6" Type="http://schemas.openxmlformats.org/officeDocument/2006/relationships/tags" Target="../tags/tag584.xml"/><Relationship Id="rId11" Type="http://schemas.openxmlformats.org/officeDocument/2006/relationships/image" Target="../media/image17.png"/><Relationship Id="rId5" Type="http://schemas.openxmlformats.org/officeDocument/2006/relationships/tags" Target="../tags/tag583.xml"/><Relationship Id="rId10" Type="http://schemas.openxmlformats.org/officeDocument/2006/relationships/image" Target="../media/image12.emf"/><Relationship Id="rId4" Type="http://schemas.openxmlformats.org/officeDocument/2006/relationships/tags" Target="../tags/tag582.xml"/><Relationship Id="rId9" Type="http://schemas.openxmlformats.org/officeDocument/2006/relationships/oleObject" Target="../embeddings/oleObject47.bin"/></Relationships>
</file>

<file path=ppt/slides/_rels/slide15.xml.rels><?xml version="1.0" encoding="UTF-8" standalone="yes"?>
<Relationships xmlns="http://schemas.openxmlformats.org/package/2006/relationships"><Relationship Id="rId8" Type="http://schemas.openxmlformats.org/officeDocument/2006/relationships/tags" Target="../tags/tag593.xml"/><Relationship Id="rId13" Type="http://schemas.openxmlformats.org/officeDocument/2006/relationships/image" Target="../media/image18.svg"/><Relationship Id="rId3" Type="http://schemas.openxmlformats.org/officeDocument/2006/relationships/tags" Target="../tags/tag588.xml"/><Relationship Id="rId7" Type="http://schemas.openxmlformats.org/officeDocument/2006/relationships/tags" Target="../tags/tag592.xml"/><Relationship Id="rId12" Type="http://schemas.openxmlformats.org/officeDocument/2006/relationships/image" Target="../media/image17.png"/><Relationship Id="rId2" Type="http://schemas.openxmlformats.org/officeDocument/2006/relationships/tags" Target="../tags/tag587.xml"/><Relationship Id="rId1" Type="http://schemas.openxmlformats.org/officeDocument/2006/relationships/tags" Target="../tags/tag586.xml"/><Relationship Id="rId6" Type="http://schemas.openxmlformats.org/officeDocument/2006/relationships/tags" Target="../tags/tag591.xml"/><Relationship Id="rId11" Type="http://schemas.openxmlformats.org/officeDocument/2006/relationships/image" Target="../media/image12.emf"/><Relationship Id="rId5" Type="http://schemas.openxmlformats.org/officeDocument/2006/relationships/tags" Target="../tags/tag590.xml"/><Relationship Id="rId10" Type="http://schemas.openxmlformats.org/officeDocument/2006/relationships/oleObject" Target="../embeddings/oleObject48.bin"/><Relationship Id="rId4" Type="http://schemas.openxmlformats.org/officeDocument/2006/relationships/tags" Target="../tags/tag589.xml"/><Relationship Id="rId9" Type="http://schemas.openxmlformats.org/officeDocument/2006/relationships/slideLayout" Target="../slideLayouts/slideLayout12.xml"/><Relationship Id="rId1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hyperlink" Target="https://www.ercot.com/mktrules/issues/NPRR1325" TargetMode="External"/><Relationship Id="rId2" Type="http://schemas.openxmlformats.org/officeDocument/2006/relationships/tags" Target="../tags/tag595.xml"/><Relationship Id="rId1" Type="http://schemas.openxmlformats.org/officeDocument/2006/relationships/tags" Target="../tags/tag594.xml"/><Relationship Id="rId6" Type="http://schemas.openxmlformats.org/officeDocument/2006/relationships/hyperlink" Target="https://www.ercot.com/mktrules/issues/PGRR145" TargetMode="External"/><Relationship Id="rId5" Type="http://schemas.openxmlformats.org/officeDocument/2006/relationships/image" Target="../media/image12.emf"/><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26" Type="http://schemas.openxmlformats.org/officeDocument/2006/relationships/tags" Target="../tags/tag267.xml"/><Relationship Id="rId21" Type="http://schemas.openxmlformats.org/officeDocument/2006/relationships/tags" Target="../tags/tag262.xml"/><Relationship Id="rId42" Type="http://schemas.openxmlformats.org/officeDocument/2006/relationships/tags" Target="../tags/tag283.xml"/><Relationship Id="rId47" Type="http://schemas.openxmlformats.org/officeDocument/2006/relationships/tags" Target="../tags/tag288.xml"/><Relationship Id="rId63" Type="http://schemas.openxmlformats.org/officeDocument/2006/relationships/tags" Target="../tags/tag304.xml"/><Relationship Id="rId68" Type="http://schemas.openxmlformats.org/officeDocument/2006/relationships/tags" Target="../tags/tag309.xml"/><Relationship Id="rId84" Type="http://schemas.openxmlformats.org/officeDocument/2006/relationships/tags" Target="../tags/tag325.xml"/><Relationship Id="rId89" Type="http://schemas.openxmlformats.org/officeDocument/2006/relationships/tags" Target="../tags/tag330.xml"/><Relationship Id="rId112" Type="http://schemas.openxmlformats.org/officeDocument/2006/relationships/notesSlide" Target="../notesSlides/notesSlide2.xml"/><Relationship Id="rId16" Type="http://schemas.openxmlformats.org/officeDocument/2006/relationships/tags" Target="../tags/tag257.xml"/><Relationship Id="rId107" Type="http://schemas.openxmlformats.org/officeDocument/2006/relationships/tags" Target="../tags/tag348.xml"/><Relationship Id="rId11" Type="http://schemas.openxmlformats.org/officeDocument/2006/relationships/tags" Target="../tags/tag252.xml"/><Relationship Id="rId32" Type="http://schemas.openxmlformats.org/officeDocument/2006/relationships/tags" Target="../tags/tag273.xml"/><Relationship Id="rId37" Type="http://schemas.openxmlformats.org/officeDocument/2006/relationships/tags" Target="../tags/tag278.xml"/><Relationship Id="rId53" Type="http://schemas.openxmlformats.org/officeDocument/2006/relationships/tags" Target="../tags/tag294.xml"/><Relationship Id="rId58" Type="http://schemas.openxmlformats.org/officeDocument/2006/relationships/tags" Target="../tags/tag299.xml"/><Relationship Id="rId74" Type="http://schemas.openxmlformats.org/officeDocument/2006/relationships/tags" Target="../tags/tag315.xml"/><Relationship Id="rId79" Type="http://schemas.openxmlformats.org/officeDocument/2006/relationships/tags" Target="../tags/tag320.xml"/><Relationship Id="rId102" Type="http://schemas.openxmlformats.org/officeDocument/2006/relationships/tags" Target="../tags/tag343.xml"/><Relationship Id="rId5" Type="http://schemas.openxmlformats.org/officeDocument/2006/relationships/tags" Target="../tags/tag246.xml"/><Relationship Id="rId90" Type="http://schemas.openxmlformats.org/officeDocument/2006/relationships/tags" Target="../tags/tag331.xml"/><Relationship Id="rId95" Type="http://schemas.openxmlformats.org/officeDocument/2006/relationships/tags" Target="../tags/tag336.xml"/><Relationship Id="rId22" Type="http://schemas.openxmlformats.org/officeDocument/2006/relationships/tags" Target="../tags/tag263.xml"/><Relationship Id="rId27" Type="http://schemas.openxmlformats.org/officeDocument/2006/relationships/tags" Target="../tags/tag268.xml"/><Relationship Id="rId43" Type="http://schemas.openxmlformats.org/officeDocument/2006/relationships/tags" Target="../tags/tag284.xml"/><Relationship Id="rId48" Type="http://schemas.openxmlformats.org/officeDocument/2006/relationships/tags" Target="../tags/tag289.xml"/><Relationship Id="rId64" Type="http://schemas.openxmlformats.org/officeDocument/2006/relationships/tags" Target="../tags/tag305.xml"/><Relationship Id="rId69" Type="http://schemas.openxmlformats.org/officeDocument/2006/relationships/tags" Target="../tags/tag310.xml"/><Relationship Id="rId113" Type="http://schemas.openxmlformats.org/officeDocument/2006/relationships/oleObject" Target="../embeddings/oleObject36.bin"/><Relationship Id="rId80" Type="http://schemas.openxmlformats.org/officeDocument/2006/relationships/tags" Target="../tags/tag321.xml"/><Relationship Id="rId85" Type="http://schemas.openxmlformats.org/officeDocument/2006/relationships/tags" Target="../tags/tag326.xml"/><Relationship Id="rId12" Type="http://schemas.openxmlformats.org/officeDocument/2006/relationships/tags" Target="../tags/tag253.xml"/><Relationship Id="rId17" Type="http://schemas.openxmlformats.org/officeDocument/2006/relationships/tags" Target="../tags/tag258.xml"/><Relationship Id="rId33" Type="http://schemas.openxmlformats.org/officeDocument/2006/relationships/tags" Target="../tags/tag274.xml"/><Relationship Id="rId38" Type="http://schemas.openxmlformats.org/officeDocument/2006/relationships/tags" Target="../tags/tag279.xml"/><Relationship Id="rId59" Type="http://schemas.openxmlformats.org/officeDocument/2006/relationships/tags" Target="../tags/tag300.xml"/><Relationship Id="rId103" Type="http://schemas.openxmlformats.org/officeDocument/2006/relationships/tags" Target="../tags/tag344.xml"/><Relationship Id="rId108" Type="http://schemas.openxmlformats.org/officeDocument/2006/relationships/tags" Target="../tags/tag349.xml"/><Relationship Id="rId54" Type="http://schemas.openxmlformats.org/officeDocument/2006/relationships/tags" Target="../tags/tag295.xml"/><Relationship Id="rId70" Type="http://schemas.openxmlformats.org/officeDocument/2006/relationships/tags" Target="../tags/tag311.xml"/><Relationship Id="rId75" Type="http://schemas.openxmlformats.org/officeDocument/2006/relationships/tags" Target="../tags/tag316.xml"/><Relationship Id="rId91" Type="http://schemas.openxmlformats.org/officeDocument/2006/relationships/tags" Target="../tags/tag332.xml"/><Relationship Id="rId96" Type="http://schemas.openxmlformats.org/officeDocument/2006/relationships/tags" Target="../tags/tag337.xml"/><Relationship Id="rId1" Type="http://schemas.openxmlformats.org/officeDocument/2006/relationships/tags" Target="../tags/tag242.xml"/><Relationship Id="rId6" Type="http://schemas.openxmlformats.org/officeDocument/2006/relationships/tags" Target="../tags/tag247.xml"/><Relationship Id="rId15" Type="http://schemas.openxmlformats.org/officeDocument/2006/relationships/tags" Target="../tags/tag256.xml"/><Relationship Id="rId23" Type="http://schemas.openxmlformats.org/officeDocument/2006/relationships/tags" Target="../tags/tag264.xml"/><Relationship Id="rId28" Type="http://schemas.openxmlformats.org/officeDocument/2006/relationships/tags" Target="../tags/tag269.xml"/><Relationship Id="rId36" Type="http://schemas.openxmlformats.org/officeDocument/2006/relationships/tags" Target="../tags/tag277.xml"/><Relationship Id="rId49" Type="http://schemas.openxmlformats.org/officeDocument/2006/relationships/tags" Target="../tags/tag290.xml"/><Relationship Id="rId57" Type="http://schemas.openxmlformats.org/officeDocument/2006/relationships/tags" Target="../tags/tag298.xml"/><Relationship Id="rId106" Type="http://schemas.openxmlformats.org/officeDocument/2006/relationships/tags" Target="../tags/tag347.xml"/><Relationship Id="rId114" Type="http://schemas.openxmlformats.org/officeDocument/2006/relationships/image" Target="../media/image11.emf"/><Relationship Id="rId10" Type="http://schemas.openxmlformats.org/officeDocument/2006/relationships/tags" Target="../tags/tag251.xml"/><Relationship Id="rId31" Type="http://schemas.openxmlformats.org/officeDocument/2006/relationships/tags" Target="../tags/tag272.xml"/><Relationship Id="rId44" Type="http://schemas.openxmlformats.org/officeDocument/2006/relationships/tags" Target="../tags/tag285.xml"/><Relationship Id="rId52" Type="http://schemas.openxmlformats.org/officeDocument/2006/relationships/tags" Target="../tags/tag293.xml"/><Relationship Id="rId60" Type="http://schemas.openxmlformats.org/officeDocument/2006/relationships/tags" Target="../tags/tag301.xml"/><Relationship Id="rId65" Type="http://schemas.openxmlformats.org/officeDocument/2006/relationships/tags" Target="../tags/tag306.xml"/><Relationship Id="rId73" Type="http://schemas.openxmlformats.org/officeDocument/2006/relationships/tags" Target="../tags/tag314.xml"/><Relationship Id="rId78" Type="http://schemas.openxmlformats.org/officeDocument/2006/relationships/tags" Target="../tags/tag319.xml"/><Relationship Id="rId81" Type="http://schemas.openxmlformats.org/officeDocument/2006/relationships/tags" Target="../tags/tag322.xml"/><Relationship Id="rId86" Type="http://schemas.openxmlformats.org/officeDocument/2006/relationships/tags" Target="../tags/tag327.xml"/><Relationship Id="rId94" Type="http://schemas.openxmlformats.org/officeDocument/2006/relationships/tags" Target="../tags/tag335.xml"/><Relationship Id="rId99" Type="http://schemas.openxmlformats.org/officeDocument/2006/relationships/tags" Target="../tags/tag340.xml"/><Relationship Id="rId101" Type="http://schemas.openxmlformats.org/officeDocument/2006/relationships/tags" Target="../tags/tag342.xml"/><Relationship Id="rId4" Type="http://schemas.openxmlformats.org/officeDocument/2006/relationships/tags" Target="../tags/tag245.xml"/><Relationship Id="rId9" Type="http://schemas.openxmlformats.org/officeDocument/2006/relationships/tags" Target="../tags/tag250.xml"/><Relationship Id="rId13" Type="http://schemas.openxmlformats.org/officeDocument/2006/relationships/tags" Target="../tags/tag254.xml"/><Relationship Id="rId18" Type="http://schemas.openxmlformats.org/officeDocument/2006/relationships/tags" Target="../tags/tag259.xml"/><Relationship Id="rId39" Type="http://schemas.openxmlformats.org/officeDocument/2006/relationships/tags" Target="../tags/tag280.xml"/><Relationship Id="rId109" Type="http://schemas.openxmlformats.org/officeDocument/2006/relationships/tags" Target="../tags/tag350.xml"/><Relationship Id="rId34" Type="http://schemas.openxmlformats.org/officeDocument/2006/relationships/tags" Target="../tags/tag275.xml"/><Relationship Id="rId50" Type="http://schemas.openxmlformats.org/officeDocument/2006/relationships/tags" Target="../tags/tag291.xml"/><Relationship Id="rId55" Type="http://schemas.openxmlformats.org/officeDocument/2006/relationships/tags" Target="../tags/tag296.xml"/><Relationship Id="rId76" Type="http://schemas.openxmlformats.org/officeDocument/2006/relationships/tags" Target="../tags/tag317.xml"/><Relationship Id="rId97" Type="http://schemas.openxmlformats.org/officeDocument/2006/relationships/tags" Target="../tags/tag338.xml"/><Relationship Id="rId104" Type="http://schemas.openxmlformats.org/officeDocument/2006/relationships/tags" Target="../tags/tag345.xml"/><Relationship Id="rId7" Type="http://schemas.openxmlformats.org/officeDocument/2006/relationships/tags" Target="../tags/tag248.xml"/><Relationship Id="rId71" Type="http://schemas.openxmlformats.org/officeDocument/2006/relationships/tags" Target="../tags/tag312.xml"/><Relationship Id="rId92" Type="http://schemas.openxmlformats.org/officeDocument/2006/relationships/tags" Target="../tags/tag333.xml"/><Relationship Id="rId2" Type="http://schemas.openxmlformats.org/officeDocument/2006/relationships/tags" Target="../tags/tag243.xml"/><Relationship Id="rId29" Type="http://schemas.openxmlformats.org/officeDocument/2006/relationships/tags" Target="../tags/tag270.xml"/><Relationship Id="rId24" Type="http://schemas.openxmlformats.org/officeDocument/2006/relationships/tags" Target="../tags/tag265.xml"/><Relationship Id="rId40" Type="http://schemas.openxmlformats.org/officeDocument/2006/relationships/tags" Target="../tags/tag281.xml"/><Relationship Id="rId45" Type="http://schemas.openxmlformats.org/officeDocument/2006/relationships/tags" Target="../tags/tag286.xml"/><Relationship Id="rId66" Type="http://schemas.openxmlformats.org/officeDocument/2006/relationships/tags" Target="../tags/tag307.xml"/><Relationship Id="rId87" Type="http://schemas.openxmlformats.org/officeDocument/2006/relationships/tags" Target="../tags/tag328.xml"/><Relationship Id="rId110" Type="http://schemas.openxmlformats.org/officeDocument/2006/relationships/tags" Target="../tags/tag351.xml"/><Relationship Id="rId61" Type="http://schemas.openxmlformats.org/officeDocument/2006/relationships/tags" Target="../tags/tag302.xml"/><Relationship Id="rId82" Type="http://schemas.openxmlformats.org/officeDocument/2006/relationships/tags" Target="../tags/tag323.xml"/><Relationship Id="rId19" Type="http://schemas.openxmlformats.org/officeDocument/2006/relationships/tags" Target="../tags/tag260.xml"/><Relationship Id="rId14" Type="http://schemas.openxmlformats.org/officeDocument/2006/relationships/tags" Target="../tags/tag255.xml"/><Relationship Id="rId30" Type="http://schemas.openxmlformats.org/officeDocument/2006/relationships/tags" Target="../tags/tag271.xml"/><Relationship Id="rId35" Type="http://schemas.openxmlformats.org/officeDocument/2006/relationships/tags" Target="../tags/tag276.xml"/><Relationship Id="rId56" Type="http://schemas.openxmlformats.org/officeDocument/2006/relationships/tags" Target="../tags/tag297.xml"/><Relationship Id="rId77" Type="http://schemas.openxmlformats.org/officeDocument/2006/relationships/tags" Target="../tags/tag318.xml"/><Relationship Id="rId100" Type="http://schemas.openxmlformats.org/officeDocument/2006/relationships/tags" Target="../tags/tag341.xml"/><Relationship Id="rId105" Type="http://schemas.openxmlformats.org/officeDocument/2006/relationships/tags" Target="../tags/tag346.xml"/><Relationship Id="rId8" Type="http://schemas.openxmlformats.org/officeDocument/2006/relationships/tags" Target="../tags/tag249.xml"/><Relationship Id="rId51" Type="http://schemas.openxmlformats.org/officeDocument/2006/relationships/tags" Target="../tags/tag292.xml"/><Relationship Id="rId72" Type="http://schemas.openxmlformats.org/officeDocument/2006/relationships/tags" Target="../tags/tag313.xml"/><Relationship Id="rId93" Type="http://schemas.openxmlformats.org/officeDocument/2006/relationships/tags" Target="../tags/tag334.xml"/><Relationship Id="rId98" Type="http://schemas.openxmlformats.org/officeDocument/2006/relationships/tags" Target="../tags/tag339.xml"/><Relationship Id="rId3" Type="http://schemas.openxmlformats.org/officeDocument/2006/relationships/tags" Target="../tags/tag244.xml"/><Relationship Id="rId25" Type="http://schemas.openxmlformats.org/officeDocument/2006/relationships/tags" Target="../tags/tag266.xml"/><Relationship Id="rId46" Type="http://schemas.openxmlformats.org/officeDocument/2006/relationships/tags" Target="../tags/tag287.xml"/><Relationship Id="rId67" Type="http://schemas.openxmlformats.org/officeDocument/2006/relationships/tags" Target="../tags/tag308.xml"/><Relationship Id="rId20" Type="http://schemas.openxmlformats.org/officeDocument/2006/relationships/tags" Target="../tags/tag261.xml"/><Relationship Id="rId41" Type="http://schemas.openxmlformats.org/officeDocument/2006/relationships/tags" Target="../tags/tag282.xml"/><Relationship Id="rId62" Type="http://schemas.openxmlformats.org/officeDocument/2006/relationships/tags" Target="../tags/tag303.xml"/><Relationship Id="rId83" Type="http://schemas.openxmlformats.org/officeDocument/2006/relationships/tags" Target="../tags/tag324.xml"/><Relationship Id="rId88" Type="http://schemas.openxmlformats.org/officeDocument/2006/relationships/tags" Target="../tags/tag329.xml"/><Relationship Id="rId11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rcot.com/mktrules/nprotocols/nprr_process"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www.ercot.com/mktrules/guides/planning"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hyperlink" Target="https://www.ercot.com/mktrules/issues/NPRR1325" TargetMode="Externa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hyperlink" Target="https://www.ercot.com/mktrules/issues/PGRR145" TargetMode="External"/><Relationship Id="rId5" Type="http://schemas.openxmlformats.org/officeDocument/2006/relationships/image" Target="../media/image12.emf"/><Relationship Id="rId4" Type="http://schemas.openxmlformats.org/officeDocument/2006/relationships/oleObject" Target="../embeddings/oleObject37.bin"/></Relationships>
</file>

<file path=ppt/slides/_rels/slide5.xml.rels><?xml version="1.0" encoding="UTF-8" standalone="yes"?>
<Relationships xmlns="http://schemas.openxmlformats.org/package/2006/relationships"><Relationship Id="rId8" Type="http://schemas.openxmlformats.org/officeDocument/2006/relationships/tags" Target="../tags/tag361.xml"/><Relationship Id="rId13" Type="http://schemas.openxmlformats.org/officeDocument/2006/relationships/tags" Target="../tags/tag366.xml"/><Relationship Id="rId18" Type="http://schemas.openxmlformats.org/officeDocument/2006/relationships/image" Target="../media/image11.emf"/><Relationship Id="rId3" Type="http://schemas.openxmlformats.org/officeDocument/2006/relationships/tags" Target="../tags/tag356.xml"/><Relationship Id="rId7" Type="http://schemas.openxmlformats.org/officeDocument/2006/relationships/tags" Target="../tags/tag360.xml"/><Relationship Id="rId12" Type="http://schemas.openxmlformats.org/officeDocument/2006/relationships/tags" Target="../tags/tag365.xml"/><Relationship Id="rId17" Type="http://schemas.openxmlformats.org/officeDocument/2006/relationships/oleObject" Target="../embeddings/oleObject38.bin"/><Relationship Id="rId2" Type="http://schemas.openxmlformats.org/officeDocument/2006/relationships/tags" Target="../tags/tag355.xml"/><Relationship Id="rId16" Type="http://schemas.openxmlformats.org/officeDocument/2006/relationships/notesSlide" Target="../notesSlides/notesSlide4.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5" Type="http://schemas.openxmlformats.org/officeDocument/2006/relationships/tags" Target="../tags/tag358.xml"/><Relationship Id="rId15" Type="http://schemas.openxmlformats.org/officeDocument/2006/relationships/slideLayout" Target="../slideLayouts/slideLayout2.xml"/><Relationship Id="rId10" Type="http://schemas.openxmlformats.org/officeDocument/2006/relationships/tags" Target="../tags/tag363.xml"/><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tags" Target="../tags/tag367.xml"/></Relationships>
</file>

<file path=ppt/slides/_rels/slide6.xml.rels><?xml version="1.0" encoding="UTF-8" standalone="yes"?>
<Relationships xmlns="http://schemas.openxmlformats.org/package/2006/relationships"><Relationship Id="rId13" Type="http://schemas.openxmlformats.org/officeDocument/2006/relationships/tags" Target="../tags/tag380.xml"/><Relationship Id="rId18" Type="http://schemas.openxmlformats.org/officeDocument/2006/relationships/tags" Target="../tags/tag385.xml"/><Relationship Id="rId26" Type="http://schemas.openxmlformats.org/officeDocument/2006/relationships/tags" Target="../tags/tag393.xml"/><Relationship Id="rId39" Type="http://schemas.openxmlformats.org/officeDocument/2006/relationships/tags" Target="../tags/tag406.xml"/><Relationship Id="rId21" Type="http://schemas.openxmlformats.org/officeDocument/2006/relationships/tags" Target="../tags/tag388.xml"/><Relationship Id="rId34" Type="http://schemas.openxmlformats.org/officeDocument/2006/relationships/tags" Target="../tags/tag401.xml"/><Relationship Id="rId42" Type="http://schemas.openxmlformats.org/officeDocument/2006/relationships/tags" Target="../tags/tag409.xml"/><Relationship Id="rId47" Type="http://schemas.openxmlformats.org/officeDocument/2006/relationships/tags" Target="../tags/tag414.xml"/><Relationship Id="rId50" Type="http://schemas.openxmlformats.org/officeDocument/2006/relationships/tags" Target="../tags/tag417.xml"/><Relationship Id="rId55" Type="http://schemas.openxmlformats.org/officeDocument/2006/relationships/tags" Target="../tags/tag422.xml"/><Relationship Id="rId63" Type="http://schemas.openxmlformats.org/officeDocument/2006/relationships/image" Target="../media/image11.emf"/><Relationship Id="rId7" Type="http://schemas.openxmlformats.org/officeDocument/2006/relationships/tags" Target="../tags/tag374.xml"/><Relationship Id="rId2" Type="http://schemas.openxmlformats.org/officeDocument/2006/relationships/tags" Target="../tags/tag369.xml"/><Relationship Id="rId16" Type="http://schemas.openxmlformats.org/officeDocument/2006/relationships/tags" Target="../tags/tag383.xml"/><Relationship Id="rId29" Type="http://schemas.openxmlformats.org/officeDocument/2006/relationships/tags" Target="../tags/tag396.xml"/><Relationship Id="rId11" Type="http://schemas.openxmlformats.org/officeDocument/2006/relationships/tags" Target="../tags/tag378.xml"/><Relationship Id="rId24" Type="http://schemas.openxmlformats.org/officeDocument/2006/relationships/tags" Target="../tags/tag391.xml"/><Relationship Id="rId32" Type="http://schemas.openxmlformats.org/officeDocument/2006/relationships/tags" Target="../tags/tag399.xml"/><Relationship Id="rId37" Type="http://schemas.openxmlformats.org/officeDocument/2006/relationships/tags" Target="../tags/tag404.xml"/><Relationship Id="rId40" Type="http://schemas.openxmlformats.org/officeDocument/2006/relationships/tags" Target="../tags/tag407.xml"/><Relationship Id="rId45" Type="http://schemas.openxmlformats.org/officeDocument/2006/relationships/tags" Target="../tags/tag412.xml"/><Relationship Id="rId53" Type="http://schemas.openxmlformats.org/officeDocument/2006/relationships/tags" Target="../tags/tag420.xml"/><Relationship Id="rId58" Type="http://schemas.openxmlformats.org/officeDocument/2006/relationships/tags" Target="../tags/tag425.xml"/><Relationship Id="rId5" Type="http://schemas.openxmlformats.org/officeDocument/2006/relationships/tags" Target="../tags/tag372.xml"/><Relationship Id="rId61" Type="http://schemas.openxmlformats.org/officeDocument/2006/relationships/slideLayout" Target="../slideLayouts/slideLayout10.xml"/><Relationship Id="rId19" Type="http://schemas.openxmlformats.org/officeDocument/2006/relationships/tags" Target="../tags/tag386.xml"/><Relationship Id="rId14" Type="http://schemas.openxmlformats.org/officeDocument/2006/relationships/tags" Target="../tags/tag381.xml"/><Relationship Id="rId22" Type="http://schemas.openxmlformats.org/officeDocument/2006/relationships/tags" Target="../tags/tag389.xml"/><Relationship Id="rId27" Type="http://schemas.openxmlformats.org/officeDocument/2006/relationships/tags" Target="../tags/tag394.xml"/><Relationship Id="rId30" Type="http://schemas.openxmlformats.org/officeDocument/2006/relationships/tags" Target="../tags/tag397.xml"/><Relationship Id="rId35" Type="http://schemas.openxmlformats.org/officeDocument/2006/relationships/tags" Target="../tags/tag402.xml"/><Relationship Id="rId43" Type="http://schemas.openxmlformats.org/officeDocument/2006/relationships/tags" Target="../tags/tag410.xml"/><Relationship Id="rId48" Type="http://schemas.openxmlformats.org/officeDocument/2006/relationships/tags" Target="../tags/tag415.xml"/><Relationship Id="rId56" Type="http://schemas.openxmlformats.org/officeDocument/2006/relationships/tags" Target="../tags/tag423.xml"/><Relationship Id="rId64" Type="http://schemas.openxmlformats.org/officeDocument/2006/relationships/chart" Target="../charts/chart1.xml"/><Relationship Id="rId8" Type="http://schemas.openxmlformats.org/officeDocument/2006/relationships/tags" Target="../tags/tag375.xml"/><Relationship Id="rId51" Type="http://schemas.openxmlformats.org/officeDocument/2006/relationships/tags" Target="../tags/tag418.xml"/><Relationship Id="rId3" Type="http://schemas.openxmlformats.org/officeDocument/2006/relationships/tags" Target="../tags/tag370.xml"/><Relationship Id="rId12" Type="http://schemas.openxmlformats.org/officeDocument/2006/relationships/tags" Target="../tags/tag379.xml"/><Relationship Id="rId17" Type="http://schemas.openxmlformats.org/officeDocument/2006/relationships/tags" Target="../tags/tag384.xml"/><Relationship Id="rId25" Type="http://schemas.openxmlformats.org/officeDocument/2006/relationships/tags" Target="../tags/tag392.xml"/><Relationship Id="rId33" Type="http://schemas.openxmlformats.org/officeDocument/2006/relationships/tags" Target="../tags/tag400.xml"/><Relationship Id="rId38" Type="http://schemas.openxmlformats.org/officeDocument/2006/relationships/tags" Target="../tags/tag405.xml"/><Relationship Id="rId46" Type="http://schemas.openxmlformats.org/officeDocument/2006/relationships/tags" Target="../tags/tag413.xml"/><Relationship Id="rId59" Type="http://schemas.openxmlformats.org/officeDocument/2006/relationships/tags" Target="../tags/tag426.xml"/><Relationship Id="rId20" Type="http://schemas.openxmlformats.org/officeDocument/2006/relationships/tags" Target="../tags/tag387.xml"/><Relationship Id="rId41" Type="http://schemas.openxmlformats.org/officeDocument/2006/relationships/tags" Target="../tags/tag408.xml"/><Relationship Id="rId54" Type="http://schemas.openxmlformats.org/officeDocument/2006/relationships/tags" Target="../tags/tag421.xml"/><Relationship Id="rId62" Type="http://schemas.openxmlformats.org/officeDocument/2006/relationships/oleObject" Target="../embeddings/oleObject39.bin"/><Relationship Id="rId1" Type="http://schemas.openxmlformats.org/officeDocument/2006/relationships/tags" Target="../tags/tag368.xml"/><Relationship Id="rId6" Type="http://schemas.openxmlformats.org/officeDocument/2006/relationships/tags" Target="../tags/tag373.xml"/><Relationship Id="rId15" Type="http://schemas.openxmlformats.org/officeDocument/2006/relationships/tags" Target="../tags/tag382.xml"/><Relationship Id="rId23" Type="http://schemas.openxmlformats.org/officeDocument/2006/relationships/tags" Target="../tags/tag390.xml"/><Relationship Id="rId28" Type="http://schemas.openxmlformats.org/officeDocument/2006/relationships/tags" Target="../tags/tag395.xml"/><Relationship Id="rId36" Type="http://schemas.openxmlformats.org/officeDocument/2006/relationships/tags" Target="../tags/tag403.xml"/><Relationship Id="rId49" Type="http://schemas.openxmlformats.org/officeDocument/2006/relationships/tags" Target="../tags/tag416.xml"/><Relationship Id="rId57" Type="http://schemas.openxmlformats.org/officeDocument/2006/relationships/tags" Target="../tags/tag424.xml"/><Relationship Id="rId10" Type="http://schemas.openxmlformats.org/officeDocument/2006/relationships/tags" Target="../tags/tag377.xml"/><Relationship Id="rId31" Type="http://schemas.openxmlformats.org/officeDocument/2006/relationships/tags" Target="../tags/tag398.xml"/><Relationship Id="rId44" Type="http://schemas.openxmlformats.org/officeDocument/2006/relationships/tags" Target="../tags/tag411.xml"/><Relationship Id="rId52" Type="http://schemas.openxmlformats.org/officeDocument/2006/relationships/tags" Target="../tags/tag419.xml"/><Relationship Id="rId60" Type="http://schemas.openxmlformats.org/officeDocument/2006/relationships/tags" Target="../tags/tag427.xml"/><Relationship Id="rId4" Type="http://schemas.openxmlformats.org/officeDocument/2006/relationships/tags" Target="../tags/tag371.xml"/><Relationship Id="rId9" Type="http://schemas.openxmlformats.org/officeDocument/2006/relationships/tags" Target="../tags/tag376.xml"/></Relationships>
</file>

<file path=ppt/slides/_rels/slide7.xml.rels><?xml version="1.0" encoding="UTF-8" standalone="yes"?>
<Relationships xmlns="http://schemas.openxmlformats.org/package/2006/relationships"><Relationship Id="rId8" Type="http://schemas.openxmlformats.org/officeDocument/2006/relationships/tags" Target="../tags/tag435.xml"/><Relationship Id="rId13" Type="http://schemas.openxmlformats.org/officeDocument/2006/relationships/tags" Target="../tags/tag440.xml"/><Relationship Id="rId18" Type="http://schemas.openxmlformats.org/officeDocument/2006/relationships/tags" Target="../tags/tag445.xml"/><Relationship Id="rId26" Type="http://schemas.openxmlformats.org/officeDocument/2006/relationships/tags" Target="../tags/tag453.xml"/><Relationship Id="rId3" Type="http://schemas.openxmlformats.org/officeDocument/2006/relationships/tags" Target="../tags/tag430.xml"/><Relationship Id="rId21" Type="http://schemas.openxmlformats.org/officeDocument/2006/relationships/tags" Target="../tags/tag448.xml"/><Relationship Id="rId7" Type="http://schemas.openxmlformats.org/officeDocument/2006/relationships/tags" Target="../tags/tag434.xml"/><Relationship Id="rId12" Type="http://schemas.openxmlformats.org/officeDocument/2006/relationships/tags" Target="../tags/tag439.xml"/><Relationship Id="rId17" Type="http://schemas.openxmlformats.org/officeDocument/2006/relationships/tags" Target="../tags/tag444.xml"/><Relationship Id="rId25" Type="http://schemas.openxmlformats.org/officeDocument/2006/relationships/tags" Target="../tags/tag452.xml"/><Relationship Id="rId2" Type="http://schemas.openxmlformats.org/officeDocument/2006/relationships/tags" Target="../tags/tag429.xml"/><Relationship Id="rId16" Type="http://schemas.openxmlformats.org/officeDocument/2006/relationships/tags" Target="../tags/tag443.xml"/><Relationship Id="rId20" Type="http://schemas.openxmlformats.org/officeDocument/2006/relationships/tags" Target="../tags/tag447.xml"/><Relationship Id="rId29" Type="http://schemas.openxmlformats.org/officeDocument/2006/relationships/slideLayout" Target="../slideLayouts/slideLayout10.xml"/><Relationship Id="rId1" Type="http://schemas.openxmlformats.org/officeDocument/2006/relationships/tags" Target="../tags/tag428.xml"/><Relationship Id="rId6" Type="http://schemas.openxmlformats.org/officeDocument/2006/relationships/tags" Target="../tags/tag433.xml"/><Relationship Id="rId11" Type="http://schemas.openxmlformats.org/officeDocument/2006/relationships/tags" Target="../tags/tag438.xml"/><Relationship Id="rId24" Type="http://schemas.openxmlformats.org/officeDocument/2006/relationships/tags" Target="../tags/tag451.xml"/><Relationship Id="rId32" Type="http://schemas.openxmlformats.org/officeDocument/2006/relationships/chart" Target="../charts/chart2.xml"/><Relationship Id="rId5" Type="http://schemas.openxmlformats.org/officeDocument/2006/relationships/tags" Target="../tags/tag432.xml"/><Relationship Id="rId15" Type="http://schemas.openxmlformats.org/officeDocument/2006/relationships/tags" Target="../tags/tag442.xml"/><Relationship Id="rId23" Type="http://schemas.openxmlformats.org/officeDocument/2006/relationships/tags" Target="../tags/tag450.xml"/><Relationship Id="rId28" Type="http://schemas.openxmlformats.org/officeDocument/2006/relationships/tags" Target="../tags/tag455.xml"/><Relationship Id="rId10" Type="http://schemas.openxmlformats.org/officeDocument/2006/relationships/tags" Target="../tags/tag437.xml"/><Relationship Id="rId19" Type="http://schemas.openxmlformats.org/officeDocument/2006/relationships/tags" Target="../tags/tag446.xml"/><Relationship Id="rId31" Type="http://schemas.openxmlformats.org/officeDocument/2006/relationships/image" Target="../media/image11.emf"/><Relationship Id="rId4" Type="http://schemas.openxmlformats.org/officeDocument/2006/relationships/tags" Target="../tags/tag431.xml"/><Relationship Id="rId9" Type="http://schemas.openxmlformats.org/officeDocument/2006/relationships/tags" Target="../tags/tag436.xml"/><Relationship Id="rId14" Type="http://schemas.openxmlformats.org/officeDocument/2006/relationships/tags" Target="../tags/tag441.xml"/><Relationship Id="rId22" Type="http://schemas.openxmlformats.org/officeDocument/2006/relationships/tags" Target="../tags/tag449.xml"/><Relationship Id="rId27" Type="http://schemas.openxmlformats.org/officeDocument/2006/relationships/tags" Target="../tags/tag454.xml"/><Relationship Id="rId30" Type="http://schemas.openxmlformats.org/officeDocument/2006/relationships/oleObject" Target="../embeddings/oleObject40.bin"/></Relationships>
</file>

<file path=ppt/slides/_rels/slide8.xml.rels><?xml version="1.0" encoding="UTF-8" standalone="yes"?>
<Relationships xmlns="http://schemas.openxmlformats.org/package/2006/relationships"><Relationship Id="rId8" Type="http://schemas.openxmlformats.org/officeDocument/2006/relationships/tags" Target="../tags/tag463.xml"/><Relationship Id="rId13" Type="http://schemas.openxmlformats.org/officeDocument/2006/relationships/tags" Target="../tags/tag468.xml"/><Relationship Id="rId18" Type="http://schemas.openxmlformats.org/officeDocument/2006/relationships/tags" Target="../tags/tag473.xml"/><Relationship Id="rId26" Type="http://schemas.openxmlformats.org/officeDocument/2006/relationships/tags" Target="../tags/tag481.xml"/><Relationship Id="rId3" Type="http://schemas.openxmlformats.org/officeDocument/2006/relationships/tags" Target="../tags/tag458.xml"/><Relationship Id="rId21" Type="http://schemas.openxmlformats.org/officeDocument/2006/relationships/tags" Target="../tags/tag476.xml"/><Relationship Id="rId7" Type="http://schemas.openxmlformats.org/officeDocument/2006/relationships/tags" Target="../tags/tag462.xml"/><Relationship Id="rId12" Type="http://schemas.openxmlformats.org/officeDocument/2006/relationships/tags" Target="../tags/tag467.xml"/><Relationship Id="rId17" Type="http://schemas.openxmlformats.org/officeDocument/2006/relationships/tags" Target="../tags/tag472.xml"/><Relationship Id="rId25" Type="http://schemas.openxmlformats.org/officeDocument/2006/relationships/tags" Target="../tags/tag480.xml"/><Relationship Id="rId2" Type="http://schemas.openxmlformats.org/officeDocument/2006/relationships/tags" Target="../tags/tag457.xml"/><Relationship Id="rId16" Type="http://schemas.openxmlformats.org/officeDocument/2006/relationships/tags" Target="../tags/tag471.xml"/><Relationship Id="rId20" Type="http://schemas.openxmlformats.org/officeDocument/2006/relationships/tags" Target="../tags/tag475.xml"/><Relationship Id="rId29" Type="http://schemas.openxmlformats.org/officeDocument/2006/relationships/slideLayout" Target="../slideLayouts/slideLayout10.xml"/><Relationship Id="rId1" Type="http://schemas.openxmlformats.org/officeDocument/2006/relationships/tags" Target="../tags/tag456.xml"/><Relationship Id="rId6" Type="http://schemas.openxmlformats.org/officeDocument/2006/relationships/tags" Target="../tags/tag461.xml"/><Relationship Id="rId11" Type="http://schemas.openxmlformats.org/officeDocument/2006/relationships/tags" Target="../tags/tag466.xml"/><Relationship Id="rId24" Type="http://schemas.openxmlformats.org/officeDocument/2006/relationships/tags" Target="../tags/tag479.xml"/><Relationship Id="rId32" Type="http://schemas.openxmlformats.org/officeDocument/2006/relationships/chart" Target="../charts/chart3.xml"/><Relationship Id="rId5" Type="http://schemas.openxmlformats.org/officeDocument/2006/relationships/tags" Target="../tags/tag460.xml"/><Relationship Id="rId15" Type="http://schemas.openxmlformats.org/officeDocument/2006/relationships/tags" Target="../tags/tag470.xml"/><Relationship Id="rId23" Type="http://schemas.openxmlformats.org/officeDocument/2006/relationships/tags" Target="../tags/tag478.xml"/><Relationship Id="rId28" Type="http://schemas.openxmlformats.org/officeDocument/2006/relationships/tags" Target="../tags/tag483.xml"/><Relationship Id="rId10" Type="http://schemas.openxmlformats.org/officeDocument/2006/relationships/tags" Target="../tags/tag465.xml"/><Relationship Id="rId19" Type="http://schemas.openxmlformats.org/officeDocument/2006/relationships/tags" Target="../tags/tag474.xml"/><Relationship Id="rId31" Type="http://schemas.openxmlformats.org/officeDocument/2006/relationships/image" Target="../media/image11.emf"/><Relationship Id="rId4" Type="http://schemas.openxmlformats.org/officeDocument/2006/relationships/tags" Target="../tags/tag459.xml"/><Relationship Id="rId9" Type="http://schemas.openxmlformats.org/officeDocument/2006/relationships/tags" Target="../tags/tag464.xml"/><Relationship Id="rId14" Type="http://schemas.openxmlformats.org/officeDocument/2006/relationships/tags" Target="../tags/tag469.xml"/><Relationship Id="rId22" Type="http://schemas.openxmlformats.org/officeDocument/2006/relationships/tags" Target="../tags/tag477.xml"/><Relationship Id="rId27" Type="http://schemas.openxmlformats.org/officeDocument/2006/relationships/tags" Target="../tags/tag482.xml"/><Relationship Id="rId30" Type="http://schemas.openxmlformats.org/officeDocument/2006/relationships/oleObject" Target="../embeddings/oleObject41.bin"/></Relationships>
</file>

<file path=ppt/slides/_rels/slide9.xml.rels><?xml version="1.0" encoding="UTF-8" standalone="yes"?>
<Relationships xmlns="http://schemas.openxmlformats.org/package/2006/relationships"><Relationship Id="rId8" Type="http://schemas.openxmlformats.org/officeDocument/2006/relationships/tags" Target="../tags/tag491.xml"/><Relationship Id="rId13" Type="http://schemas.openxmlformats.org/officeDocument/2006/relationships/tags" Target="../tags/tag496.xml"/><Relationship Id="rId18" Type="http://schemas.openxmlformats.org/officeDocument/2006/relationships/tags" Target="../tags/tag501.xml"/><Relationship Id="rId26" Type="http://schemas.openxmlformats.org/officeDocument/2006/relationships/tags" Target="../tags/tag509.xml"/><Relationship Id="rId3" Type="http://schemas.openxmlformats.org/officeDocument/2006/relationships/tags" Target="../tags/tag486.xml"/><Relationship Id="rId21" Type="http://schemas.openxmlformats.org/officeDocument/2006/relationships/tags" Target="../tags/tag504.xml"/><Relationship Id="rId7" Type="http://schemas.openxmlformats.org/officeDocument/2006/relationships/tags" Target="../tags/tag490.xml"/><Relationship Id="rId12" Type="http://schemas.openxmlformats.org/officeDocument/2006/relationships/tags" Target="../tags/tag495.xml"/><Relationship Id="rId17" Type="http://schemas.openxmlformats.org/officeDocument/2006/relationships/tags" Target="../tags/tag500.xml"/><Relationship Id="rId25" Type="http://schemas.openxmlformats.org/officeDocument/2006/relationships/tags" Target="../tags/tag508.xml"/><Relationship Id="rId2" Type="http://schemas.openxmlformats.org/officeDocument/2006/relationships/tags" Target="../tags/tag485.xml"/><Relationship Id="rId16" Type="http://schemas.openxmlformats.org/officeDocument/2006/relationships/tags" Target="../tags/tag499.xml"/><Relationship Id="rId20" Type="http://schemas.openxmlformats.org/officeDocument/2006/relationships/tags" Target="../tags/tag503.xml"/><Relationship Id="rId29" Type="http://schemas.openxmlformats.org/officeDocument/2006/relationships/slideLayout" Target="../slideLayouts/slideLayout10.xml"/><Relationship Id="rId1" Type="http://schemas.openxmlformats.org/officeDocument/2006/relationships/tags" Target="../tags/tag484.xml"/><Relationship Id="rId6" Type="http://schemas.openxmlformats.org/officeDocument/2006/relationships/tags" Target="../tags/tag489.xml"/><Relationship Id="rId11" Type="http://schemas.openxmlformats.org/officeDocument/2006/relationships/tags" Target="../tags/tag494.xml"/><Relationship Id="rId24" Type="http://schemas.openxmlformats.org/officeDocument/2006/relationships/tags" Target="../tags/tag507.xml"/><Relationship Id="rId32" Type="http://schemas.openxmlformats.org/officeDocument/2006/relationships/chart" Target="../charts/chart4.xml"/><Relationship Id="rId5" Type="http://schemas.openxmlformats.org/officeDocument/2006/relationships/tags" Target="../tags/tag488.xml"/><Relationship Id="rId15" Type="http://schemas.openxmlformats.org/officeDocument/2006/relationships/tags" Target="../tags/tag498.xml"/><Relationship Id="rId23" Type="http://schemas.openxmlformats.org/officeDocument/2006/relationships/tags" Target="../tags/tag506.xml"/><Relationship Id="rId28" Type="http://schemas.openxmlformats.org/officeDocument/2006/relationships/tags" Target="../tags/tag511.xml"/><Relationship Id="rId10" Type="http://schemas.openxmlformats.org/officeDocument/2006/relationships/tags" Target="../tags/tag493.xml"/><Relationship Id="rId19" Type="http://schemas.openxmlformats.org/officeDocument/2006/relationships/tags" Target="../tags/tag502.xml"/><Relationship Id="rId31" Type="http://schemas.openxmlformats.org/officeDocument/2006/relationships/image" Target="../media/image11.emf"/><Relationship Id="rId4" Type="http://schemas.openxmlformats.org/officeDocument/2006/relationships/tags" Target="../tags/tag487.xml"/><Relationship Id="rId9" Type="http://schemas.openxmlformats.org/officeDocument/2006/relationships/tags" Target="../tags/tag492.xml"/><Relationship Id="rId14" Type="http://schemas.openxmlformats.org/officeDocument/2006/relationships/tags" Target="../tags/tag497.xml"/><Relationship Id="rId22" Type="http://schemas.openxmlformats.org/officeDocument/2006/relationships/tags" Target="../tags/tag505.xml"/><Relationship Id="rId27" Type="http://schemas.openxmlformats.org/officeDocument/2006/relationships/tags" Target="../tags/tag510.xml"/><Relationship Id="rId30" Type="http://schemas.openxmlformats.org/officeDocument/2006/relationships/oleObject" Target="../embeddings/oleObject4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extLst>
              <p:ext uri="{D42A27DB-BD31-4B8C-83A1-F6EECF244321}">
                <p14:modId xmlns:p14="http://schemas.microsoft.com/office/powerpoint/2010/main" val="2563546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6" hidden="1">
                        <a:extLst>
                          <a:ext uri="{FF2B5EF4-FFF2-40B4-BE49-F238E27FC236}">
                            <a16:creationId xmlns:a16="http://schemas.microsoft.com/office/drawing/2014/main" id="{DFC82A3A-0A2D-4C91-9164-E53833C359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a:solidFill>
                <a:schemeClr val="bg1"/>
              </a:solidFill>
              <a:latin typeface="Georgia" panose="02040502050405020303" pitchFamily="18" charset="0"/>
              <a:ea typeface="+mj-ea"/>
              <a:cs typeface="+mj-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title"/>
            <p:custDataLst>
              <p:tags r:id="rId4"/>
            </p:custDataLst>
          </p:nvPr>
        </p:nvSpPr>
        <p:spPr>
          <a:xfrm>
            <a:off x="5219700" y="2494186"/>
            <a:ext cx="6415088" cy="1477328"/>
          </a:xfrm>
          <a:noFill/>
          <a:ln/>
          <a:extLst>
            <a:ext uri="{909E8E84-426E-40DD-AFC4-6F175D3DCCD1}">
              <a14:hiddenFill xmlns:a14="http://schemas.microsoft.com/office/drawing/2010/main">
                <a:solidFill>
                  <a:srgbClr val="FFFFFF"/>
                </a:solidFill>
              </a14:hiddenFill>
            </a:ext>
          </a:extLst>
        </p:spPr>
        <p:txBody>
          <a:bodyPr vert="horz" anchor="b">
            <a:spAutoFit/>
          </a:bodyPr>
          <a:lstStyle/>
          <a:p>
            <a:r>
              <a:rPr lang="en-US" sz="3200" dirty="0"/>
              <a:t>LLWG Update:</a:t>
            </a:r>
            <a:br>
              <a:rPr lang="en-US" sz="3200" dirty="0"/>
            </a:br>
            <a:r>
              <a:rPr lang="en-US" sz="3200" dirty="0"/>
              <a:t>Large Load Interconnection Batch Study Workshops</a:t>
            </a: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10">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16" name="Documenttype">
            <a:extLst>
              <a:ext uri="{FF2B5EF4-FFF2-40B4-BE49-F238E27FC236}">
                <a16:creationId xmlns:a16="http://schemas.microsoft.com/office/drawing/2014/main" id="{0BB13B68-1A53-6458-0713-384D36038468}"/>
              </a:ext>
            </a:extLst>
          </p:cNvPr>
          <p:cNvSpPr txBox="1">
            <a:spLocks/>
          </p:cNvSpPr>
          <p:nvPr>
            <p:custDataLst>
              <p:tags r:id="rId5"/>
            </p:custDataLst>
          </p:nvPr>
        </p:nvSpPr>
        <p:spPr>
          <a:xfrm>
            <a:off x="5219700" y="4279403"/>
            <a:ext cx="6018213" cy="133882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None/>
            </a:pPr>
            <a:endParaRPr lang="en-US" sz="1800" dirty="0"/>
          </a:p>
          <a:p>
            <a:pPr>
              <a:buNone/>
            </a:pPr>
            <a:r>
              <a:rPr lang="en-US" sz="1800" dirty="0"/>
              <a:t>Matt Mereness</a:t>
            </a:r>
          </a:p>
          <a:p>
            <a:pPr>
              <a:buNone/>
            </a:pPr>
            <a:endParaRPr lang="en-US" sz="1800" dirty="0"/>
          </a:p>
          <a:p>
            <a:pPr>
              <a:buNone/>
            </a:pPr>
            <a:r>
              <a:rPr lang="en-US" sz="1800" dirty="0"/>
              <a:t>March 13, 2026</a:t>
            </a:r>
          </a:p>
        </p:txBody>
      </p:sp>
    </p:spTree>
    <p:custDataLst>
      <p:tags r:id="rId1"/>
    </p:custDataLst>
    <p:extLst>
      <p:ext uri="{BB962C8B-B14F-4D97-AF65-F5344CB8AC3E}">
        <p14:creationId xmlns:p14="http://schemas.microsoft.com/office/powerpoint/2010/main" val="82436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F1440-DEAB-E75B-9082-AE21BBBFA15E}"/>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3ED235E9-0A5D-C710-1D1A-7C499817B7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3ED235E9-0A5D-C710-1D1A-7C499817B73F}"/>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89607FD-4FB2-4044-02C0-1C692F107469}"/>
              </a:ext>
            </a:extLst>
          </p:cNvPr>
          <p:cNvSpPr>
            <a:spLocks noGrp="1"/>
          </p:cNvSpPr>
          <p:nvPr>
            <p:ph type="title"/>
            <p:custDataLst>
              <p:tags r:id="rId2"/>
            </p:custDataLst>
          </p:nvPr>
        </p:nvSpPr>
        <p:spPr>
          <a:xfrm>
            <a:off x="554736" y="172212"/>
            <a:ext cx="6967728" cy="731520"/>
          </a:xfrm>
        </p:spPr>
        <p:txBody>
          <a:bodyPr vert="horz"/>
          <a:lstStyle/>
          <a:p>
            <a:r>
              <a:rPr lang="en-US"/>
              <a:t>CLR and BYOG: Pre-registration of non-firm MW as CLR</a:t>
            </a:r>
          </a:p>
        </p:txBody>
      </p:sp>
      <p:cxnSp>
        <p:nvCxnSpPr>
          <p:cNvPr id="6" name="LineBasicStrong 6">
            <a:extLst>
              <a:ext uri="{FF2B5EF4-FFF2-40B4-BE49-F238E27FC236}">
                <a16:creationId xmlns:a16="http://schemas.microsoft.com/office/drawing/2014/main" id="{A5B774E5-E0A2-40BE-DF07-59E4C36DBFA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5BBCBA-341E-E5E2-E7C8-AF2DFA419265}"/>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AFAD20DC-7AD0-CA06-137E-B7312A008C38}"/>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D9DDA96-9B3A-2025-830E-9BE778A4A45B}"/>
              </a:ext>
            </a:extLst>
          </p:cNvPr>
          <p:cNvSpPr txBox="1">
            <a:spLocks/>
          </p:cNvSpPr>
          <p:nvPr/>
        </p:nvSpPr>
        <p:spPr>
          <a:xfrm>
            <a:off x="8054871" y="1992154"/>
            <a:ext cx="3801508" cy="44088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(82%) support allowing Large Load customers in Batch Zero to pre-register non-firm allocated MWs as a CLR </a:t>
            </a:r>
            <a:r>
              <a:rPr lang="en-US" sz="1200"/>
              <a:t>after study results are released, while 18% do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strong majority support for providing this pre-registration option</a:t>
            </a:r>
          </a:p>
          <a:p>
            <a:pPr marL="285750" indent="-285750">
              <a:buFont typeface="Arial" panose="020B0604020202020204" pitchFamily="34" charset="0"/>
              <a:buChar char="•"/>
            </a:pPr>
            <a:r>
              <a:rPr lang="en-US" sz="1200" b="1"/>
              <a:t>Additional comments:</a:t>
            </a:r>
          </a:p>
          <a:p>
            <a:pPr marL="514350" lvl="1" indent="-285750">
              <a:buFont typeface="Arial" panose="020B0604020202020204" pitchFamily="34" charset="0"/>
              <a:buChar char="­"/>
            </a:pPr>
            <a:r>
              <a:rPr lang="en-US" sz="1200"/>
              <a:t>Support for pre-registration as a flexible, optional bridge mechanism, but not as a condition tied to Batch Zero approval</a:t>
            </a:r>
          </a:p>
          <a:p>
            <a:pPr marL="514350" lvl="1" indent="-285750">
              <a:buFont typeface="Arial" panose="020B0604020202020204" pitchFamily="34" charset="0"/>
              <a:buChar char="­"/>
            </a:pPr>
            <a:r>
              <a:rPr lang="en-US" sz="1200"/>
              <a:t>Operational and reliability concerns, including dispatch authority, emergency procedures, and system risk management</a:t>
            </a:r>
          </a:p>
          <a:p>
            <a:pPr marL="514350" lvl="1" indent="-285750">
              <a:buFont typeface="Arial" panose="020B0604020202020204" pitchFamily="34" charset="0"/>
              <a:buChar char="­"/>
            </a:pPr>
            <a:r>
              <a:rPr lang="en-US" sz="1200"/>
              <a:t>Need for clear definitions and implementation details, incl. timing of registration/revocation risk</a:t>
            </a:r>
          </a:p>
          <a:p>
            <a:pPr marL="514350" lvl="1" indent="-285750">
              <a:buFont typeface="Arial" panose="020B0604020202020204" pitchFamily="34" charset="0"/>
              <a:buChar char="­"/>
            </a:pPr>
            <a:r>
              <a:rPr lang="en-US" sz="1200"/>
              <a:t>Preference to keep CLR participation voluntary/ separate from traditional interconnection rights</a:t>
            </a:r>
          </a:p>
          <a:p>
            <a:pPr marL="514350" lvl="1" indent="-285750">
              <a:buFont typeface="Arial" panose="020B0604020202020204" pitchFamily="34" charset="0"/>
              <a:buChar char="­"/>
            </a:pPr>
            <a:r>
              <a:rPr lang="en-US" sz="1200"/>
              <a:t>Strong interest from large loads in using CLR to energize non-firm MW early, often paired with private mitigation or on-site resources</a:t>
            </a:r>
          </a:p>
        </p:txBody>
      </p:sp>
      <p:graphicFrame>
        <p:nvGraphicFramePr>
          <p:cNvPr id="59" name="Chart 58">
            <a:extLst>
              <a:ext uri="{FF2B5EF4-FFF2-40B4-BE49-F238E27FC236}">
                <a16:creationId xmlns:a16="http://schemas.microsoft.com/office/drawing/2014/main" id="{390EF7AA-76B1-5C7C-E3B2-E19A65B3913A}"/>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688B62D2-57EC-E5DB-C454-D4FA1391DBE2}"/>
              </a:ext>
            </a:extLst>
          </p:cNvPr>
          <p:cNvSpPr>
            <a:spLocks noGrp="1"/>
          </p:cNvSpPr>
          <p:nvPr>
            <p:custDataLst>
              <p:tags r:id="rId6"/>
            </p:custDataLst>
          </p:nvPr>
        </p:nvSpPr>
        <p:spPr bwMode="auto">
          <a:xfrm>
            <a:off x="2165350" y="5380038"/>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C4465625-7A62-EED1-A315-2F6FA5BDC197}"/>
              </a:ext>
            </a:extLst>
          </p:cNvPr>
          <p:cNvSpPr>
            <a:spLocks noGrp="1"/>
          </p:cNvSpPr>
          <p:nvPr>
            <p:custDataLst>
              <p:tags r:id="rId7"/>
            </p:custDataLst>
          </p:nvPr>
        </p:nvSpPr>
        <p:spPr bwMode="auto">
          <a:xfrm>
            <a:off x="5656263" y="5380038"/>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4C9A8DE5-8566-B53B-7043-E554FFC5F28D}"/>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A158379-AB87-4F08-A356-15E4BB8E2129}" type="datetime'''''''8''''2''''''''''''''''''''''''''''%'''''''''''''">
              <a:rPr lang="en-US" altLang="en-US" sz="1200" b="1" smtClean="0">
                <a:cs typeface="+mn-cs"/>
              </a:rPr>
              <a:pPr lvl="0" algn="ctr">
                <a:spcBef>
                  <a:spcPct val="0"/>
                </a:spcBef>
                <a:spcAft>
                  <a:spcPct val="0"/>
                </a:spcAft>
              </a:pPr>
              <a:t>82%</a:t>
            </a:fld>
            <a:endParaRPr lang="en-US" sz="1200" b="1">
              <a:cs typeface="+mn-cs"/>
            </a:endParaRPr>
          </a:p>
        </p:txBody>
      </p:sp>
      <p:sp>
        <p:nvSpPr>
          <p:cNvPr id="12" name="Text Placeholder 4">
            <a:extLst>
              <a:ext uri="{FF2B5EF4-FFF2-40B4-BE49-F238E27FC236}">
                <a16:creationId xmlns:a16="http://schemas.microsoft.com/office/drawing/2014/main" id="{F4243477-BC17-B493-D50B-5755B25A7B29}"/>
              </a:ext>
            </a:extLst>
          </p:cNvPr>
          <p:cNvSpPr>
            <a:spLocks noGrp="1"/>
          </p:cNvSpPr>
          <p:nvPr>
            <p:custDataLst>
              <p:tags r:id="rId9"/>
            </p:custDataLst>
          </p:nvPr>
        </p:nvSpPr>
        <p:spPr bwMode="gray">
          <a:xfrm>
            <a:off x="5607050" y="44783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C5823AC-EECE-479B-8FB4-50EDBAC14ECD}" type="datetime'''''''''''''''''''1''''8%'''''''''''''''''''''''''''''''''">
              <a:rPr lang="en-US" altLang="en-US" sz="1200" b="1" smtClean="0">
                <a:cs typeface="+mn-cs"/>
              </a:rPr>
              <a:pPr lvl="0" algn="ctr">
                <a:spcBef>
                  <a:spcPct val="0"/>
                </a:spcBef>
                <a:spcAft>
                  <a:spcPct val="0"/>
                </a:spcAft>
              </a:pPr>
              <a:t>18%</a:t>
            </a:fld>
            <a:endParaRPr lang="en-US" sz="1200" b="1">
              <a:cs typeface="+mn-cs"/>
            </a:endParaRPr>
          </a:p>
        </p:txBody>
      </p:sp>
      <p:sp>
        <p:nvSpPr>
          <p:cNvPr id="37"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6270625" y="5064125"/>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8E19E66-8A1C-47E1-84B3-889ABDDB9368}"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40"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5026025" y="5146675"/>
            <a:ext cx="263525" cy="182563"/>
          </a:xfrm>
          <a:prstGeom prst="rect">
            <a:avLst/>
          </a:prstGeom>
          <a:solidFill>
            <a:schemeClr val="accent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5D75BFB-C58B-4182-85E2-42FEBA6652F9}" type="datetime'''''''''''''''''''''''''''''''''''''3''''%'''''''''''''''''''">
              <a:rPr lang="en-US" altLang="en-US" sz="1200" smtClean="0">
                <a:effectLst/>
                <a:cs typeface="+mn-cs"/>
              </a:rPr>
              <a:pPr lvl="0" algn="ctr">
                <a:spcBef>
                  <a:spcPct val="0"/>
                </a:spcBef>
                <a:spcAft>
                  <a:spcPct val="0"/>
                </a:spcAft>
              </a:pPr>
              <a:t>3%</a:t>
            </a:fld>
            <a:endParaRPr lang="en-US" sz="1200">
              <a:cs typeface="+mn-cs"/>
            </a:endParaRPr>
          </a:p>
        </p:txBody>
      </p:sp>
      <p:sp>
        <p:nvSpPr>
          <p:cNvPr id="44"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122488" y="26939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2865112-E2FE-4360-8B4F-C141E27D9FB8}" type="datetime'''''''''''''1''''2''''''''''''''''''''''''%'''''''''''''''''">
              <a:rPr lang="en-US" altLang="en-US" sz="1200" smtClean="0">
                <a:solidFill>
                  <a:schemeClr val="tx2"/>
                </a:solidFill>
                <a:effectLst/>
                <a:cs typeface="+mn-cs"/>
              </a:rPr>
              <a:pPr lvl="0" algn="ctr">
                <a:spcBef>
                  <a:spcPct val="0"/>
                </a:spcBef>
                <a:spcAft>
                  <a:spcPct val="0"/>
                </a:spcAft>
              </a:pPr>
              <a:t>12%</a:t>
            </a:fld>
            <a:endParaRPr lang="en-US" sz="1200">
              <a:solidFill>
                <a:schemeClr val="tx2"/>
              </a:solidFill>
              <a:cs typeface="+mn-cs"/>
            </a:endParaRPr>
          </a:p>
        </p:txBody>
      </p:sp>
      <p:sp>
        <p:nvSpPr>
          <p:cNvPr id="45"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22488" y="37131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BD6EC99-9185-47F3-A795-5A1270CBF2D4}" type="datetime'5''''''''''0''''''''''''''''''''''''''''''''''''%'''">
              <a:rPr lang="en-US" altLang="en-US" sz="1200" smtClean="0">
                <a:cs typeface="+mn-cs"/>
              </a:rPr>
              <a:pPr lvl="0" algn="ctr">
                <a:spcBef>
                  <a:spcPct val="0"/>
                </a:spcBef>
                <a:spcAft>
                  <a:spcPct val="0"/>
                </a:spcAft>
              </a:pPr>
              <a:t>50%</a:t>
            </a:fld>
            <a:endParaRPr lang="en-US" sz="1200">
              <a:cs typeface="+mn-cs"/>
            </a:endParaRPr>
          </a:p>
        </p:txBody>
      </p:sp>
      <p:sp>
        <p:nvSpPr>
          <p:cNvPr id="46"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63763" y="46228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AD9B34-7436-4E4F-84E5-1ED0017A8B15}" type="datetime'''''''''''''''''''5''''''''''''''''''''''''''''''''''%'''''''">
              <a:rPr lang="en-US" altLang="en-US" sz="1200" smtClean="0">
                <a:solidFill>
                  <a:schemeClr val="tx2"/>
                </a:solidFill>
                <a:cs typeface="+mn-cs"/>
              </a:rPr>
              <a:pPr lvl="0" algn="ctr">
                <a:spcBef>
                  <a:spcPct val="0"/>
                </a:spcBef>
                <a:spcAft>
                  <a:spcPct val="0"/>
                </a:spcAft>
              </a:pPr>
              <a:t>5%</a:t>
            </a:fld>
            <a:endParaRPr lang="en-US" sz="1200">
              <a:solidFill>
                <a:schemeClr val="tx2"/>
              </a:solidFill>
              <a:cs typeface="+mn-cs"/>
            </a:endParaRPr>
          </a:p>
        </p:txBody>
      </p:sp>
      <p:sp>
        <p:nvSpPr>
          <p:cNvPr id="48"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2122488" y="49545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F63625B-594B-4BAC-9013-33BC7A6144A3}" type="datetime'''''''''''''''''''''''1''''5''''''''''''''''''%'''''">
              <a:rPr lang="en-US" altLang="en-US" sz="1200" smtClean="0">
                <a:effectLst/>
                <a:cs typeface="+mn-cs"/>
              </a:rPr>
              <a:pPr lvl="0" algn="ctr">
                <a:spcBef>
                  <a:spcPct val="0"/>
                </a:spcBef>
                <a:spcAft>
                  <a:spcPct val="0"/>
                </a:spcAft>
              </a:pPr>
              <a:t>15%</a:t>
            </a:fld>
            <a:endParaRPr lang="en-US" sz="1200">
              <a:cs typeface="+mn-cs"/>
            </a:endParaRPr>
          </a:p>
        </p:txBody>
      </p:sp>
      <p:sp>
        <p:nvSpPr>
          <p:cNvPr id="50"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5648325" y="47053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56EBC14-CBA7-461C-8ED2-E12C39C96F4D}" type="datetime'''''''''''7''''''''''%'''''''''''''''''''''''''''''''''''''">
              <a:rPr lang="en-US" altLang="en-US" sz="1200" smtClean="0">
                <a:solidFill>
                  <a:schemeClr val="tx2"/>
                </a:solidFill>
                <a:effectLst/>
                <a:cs typeface="+mn-cs"/>
              </a:rPr>
              <a:pPr lvl="0" algn="ctr">
                <a:spcBef>
                  <a:spcPct val="0"/>
                </a:spcBef>
                <a:spcAft>
                  <a:spcPct val="0"/>
                </a:spcAft>
              </a:pPr>
              <a:t>7%</a:t>
            </a:fld>
            <a:endParaRPr lang="en-US" sz="1200">
              <a:solidFill>
                <a:schemeClr val="tx2"/>
              </a:solidFill>
              <a:cs typeface="+mn-cs"/>
            </a:endParaRPr>
          </a:p>
        </p:txBody>
      </p:sp>
      <p:sp>
        <p:nvSpPr>
          <p:cNvPr id="51"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026025" y="49260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5F027AC-48AA-4D81-925A-449B3DA0E8C1}" type="datetime'''''7''''''''''''''''''''''''''''''''''''''''''''''%'''''">
              <a:rPr lang="en-US" altLang="en-US" sz="1200" smtClean="0">
                <a:effectLst/>
                <a:cs typeface="+mn-cs"/>
              </a:rPr>
              <a:pPr lvl="0" algn="ctr">
                <a:spcBef>
                  <a:spcPct val="0"/>
                </a:spcBef>
                <a:spcAft>
                  <a:spcPct val="0"/>
                </a:spcAft>
              </a:pPr>
              <a:t>7%</a:t>
            </a:fld>
            <a:endParaRPr lang="en-US" sz="1200">
              <a:cs typeface="+mn-cs"/>
            </a:endParaRPr>
          </a:p>
        </p:txBody>
      </p:sp>
      <p:sp>
        <p:nvSpPr>
          <p:cNvPr id="56" name="Rectangle 55">
            <a:extLst>
              <a:ext uri="{FF2B5EF4-FFF2-40B4-BE49-F238E27FC236}">
                <a16:creationId xmlns:a16="http://schemas.microsoft.com/office/drawing/2014/main" id="{5EEE4426-439E-C644-6B32-580571056788}"/>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CA1031EC-53DE-767C-219E-E9E1F2B9B1E8}"/>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0721D2F7-0047-FDB1-98A0-474F472EDA6F}"/>
              </a:ext>
            </a:extLst>
          </p:cNvPr>
          <p:cNvSpPr/>
          <p:nvPr>
            <p:custDataLst>
              <p:tags r:id="rId20"/>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1" name="Rectangle 80">
            <a:extLst>
              <a:ext uri="{FF2B5EF4-FFF2-40B4-BE49-F238E27FC236}">
                <a16:creationId xmlns:a16="http://schemas.microsoft.com/office/drawing/2014/main" id="{3A68E14C-62FF-A7E7-CA52-8BE2AE32E5AA}"/>
              </a:ext>
            </a:extLst>
          </p:cNvPr>
          <p:cNvSpPr/>
          <p:nvPr>
            <p:custDataLst>
              <p:tags r:id="rId21"/>
            </p:custDataLst>
          </p:nvPr>
        </p:nvSpPr>
        <p:spPr bwMode="auto">
          <a:xfrm>
            <a:off x="3438525"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F9D3431C-6E2D-5C94-E824-620FF12C96EB}"/>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9AD65880-51E9-23FC-6469-E5CFFF5FCAE8}"/>
              </a:ext>
            </a:extLst>
          </p:cNvPr>
          <p:cNvSpPr>
            <a:spLocks noGrp="1"/>
          </p:cNvSpPr>
          <p:nvPr>
            <p:custDataLst>
              <p:tags r:id="rId23"/>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3FFFF659-B8FB-CFC5-0D70-075F3D5A0DDF}"/>
              </a:ext>
            </a:extLst>
          </p:cNvPr>
          <p:cNvSpPr>
            <a:spLocks noGrp="1"/>
          </p:cNvSpPr>
          <p:nvPr>
            <p:custDataLst>
              <p:tags r:id="rId24"/>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77" name="Text Placeholder 4">
            <a:extLst>
              <a:ext uri="{FF2B5EF4-FFF2-40B4-BE49-F238E27FC236}">
                <a16:creationId xmlns:a16="http://schemas.microsoft.com/office/drawing/2014/main" id="{6E7ACC65-10EB-EE6F-3683-5EF9915DCE36}"/>
              </a:ext>
            </a:extLst>
          </p:cNvPr>
          <p:cNvSpPr>
            <a:spLocks noGrp="1"/>
          </p:cNvSpPr>
          <p:nvPr>
            <p:custDataLst>
              <p:tags r:id="rId25"/>
            </p:custDataLst>
          </p:nvPr>
        </p:nvSpPr>
        <p:spPr bwMode="auto">
          <a:xfrm>
            <a:off x="3654425"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793CEA6-3B4A-4DE4-A4D3-A1AFB59C976D}" type="datetime'''G''''''''e''n''''''e''''r''ato''''r''''s'''''">
              <a:rPr lang="en-US" altLang="en-US" sz="1200" smtClean="0">
                <a:cs typeface="+mn-cs"/>
              </a:rPr>
              <a:pPr lvl="0">
                <a:spcBef>
                  <a:spcPct val="0"/>
                </a:spcBef>
                <a:spcAft>
                  <a:spcPct val="0"/>
                </a:spcAft>
              </a:pPr>
              <a:t>Generators</a:t>
            </a:fld>
            <a:endParaRPr lang="en-US" sz="1200">
              <a:cs typeface="+mn-cs"/>
            </a:endParaRPr>
          </a:p>
        </p:txBody>
      </p:sp>
      <p:sp>
        <p:nvSpPr>
          <p:cNvPr id="16" name="4. Footnote">
            <a:extLst>
              <a:ext uri="{FF2B5EF4-FFF2-40B4-BE49-F238E27FC236}">
                <a16:creationId xmlns:a16="http://schemas.microsoft.com/office/drawing/2014/main" id="{669D6AEC-8876-C509-DEC8-7FE531C97EC3}"/>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N=60 (11 T(D)SPs, 34 LLC, 4 Other, 11 Generators)</a:t>
            </a:r>
          </a:p>
        </p:txBody>
      </p:sp>
      <p:sp>
        <p:nvSpPr>
          <p:cNvPr id="30" name="TrackerNumBlue 28">
            <a:extLst>
              <a:ext uri="{FF2B5EF4-FFF2-40B4-BE49-F238E27FC236}">
                <a16:creationId xmlns:a16="http://schemas.microsoft.com/office/drawing/2014/main" id="{CFB54E22-A222-3F9E-5319-609BFC87C01F}"/>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F5</a:t>
            </a:r>
          </a:p>
        </p:txBody>
      </p:sp>
      <p:sp>
        <p:nvSpPr>
          <p:cNvPr id="36" name="TextBox 35">
            <a:extLst>
              <a:ext uri="{FF2B5EF4-FFF2-40B4-BE49-F238E27FC236}">
                <a16:creationId xmlns:a16="http://schemas.microsoft.com/office/drawing/2014/main" id="{68A53347-B066-BE4A-AC6F-7BEA90CEA304}"/>
              </a:ext>
            </a:extLst>
          </p:cNvPr>
          <p:cNvSpPr txBox="1">
            <a:spLocks/>
          </p:cNvSpPr>
          <p:nvPr/>
        </p:nvSpPr>
        <p:spPr>
          <a:xfrm>
            <a:off x="554735" y="896990"/>
            <a:ext cx="696772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“Should Large Load customers included in Batch Zero have the option to pre-register non-firm allocated MWs as a CLR after study results are released, to operate those MWs as controllable load until full firm capacity is available?” </a:t>
            </a:r>
            <a:r>
              <a:rPr lang="en-US" sz="1400" i="1"/>
              <a:t>(% of overall respondents)</a:t>
            </a:r>
          </a:p>
        </p:txBody>
      </p:sp>
      <p:sp>
        <p:nvSpPr>
          <p:cNvPr id="3" name="TextBox 2">
            <a:extLst>
              <a:ext uri="{FF2B5EF4-FFF2-40B4-BE49-F238E27FC236}">
                <a16:creationId xmlns:a16="http://schemas.microsoft.com/office/drawing/2014/main" id="{D9E1C63C-5BD1-A1C0-2D21-1488C56C82CF}"/>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408110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605C48-68FF-F30A-A41C-5F16EE09F13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5" name="think-cell data - do not delete" hidden="1">
                        <a:extLst>
                          <a:ext uri="{FF2B5EF4-FFF2-40B4-BE49-F238E27FC236}">
                            <a16:creationId xmlns:a16="http://schemas.microsoft.com/office/drawing/2014/main" id="{B1605C48-68FF-F30A-A41C-5F16EE09F13C}"/>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3F53B7-ED7C-F10B-F40A-839F4B85249F}"/>
              </a:ext>
            </a:extLst>
          </p:cNvPr>
          <p:cNvSpPr>
            <a:spLocks noGrp="1"/>
          </p:cNvSpPr>
          <p:nvPr>
            <p:ph type="title"/>
          </p:nvPr>
        </p:nvSpPr>
        <p:spPr>
          <a:xfrm>
            <a:off x="554736" y="172212"/>
            <a:ext cx="11082528" cy="769441"/>
          </a:xfrm>
        </p:spPr>
        <p:txBody>
          <a:bodyPr vert="horz">
            <a:spAutoFit/>
          </a:bodyPr>
          <a:lstStyle/>
          <a:p>
            <a:r>
              <a:rPr lang="de-DE"/>
              <a:t>Four different constructs were identified by ERCOT to integrate CLR and BYOG concepts into Batch Zero</a:t>
            </a:r>
          </a:p>
        </p:txBody>
      </p:sp>
      <p:sp>
        <p:nvSpPr>
          <p:cNvPr id="15" name="TextBox 62">
            <a:extLst>
              <a:ext uri="{FF2B5EF4-FFF2-40B4-BE49-F238E27FC236}">
                <a16:creationId xmlns:a16="http://schemas.microsoft.com/office/drawing/2014/main" id="{1154F61B-7CDB-C6A4-70C9-AA19E6149C00}"/>
              </a:ext>
            </a:extLst>
          </p:cNvPr>
          <p:cNvSpPr txBox="1">
            <a:spLocks/>
          </p:cNvSpPr>
          <p:nvPr/>
        </p:nvSpPr>
        <p:spPr>
          <a:xfrm>
            <a:off x="521663" y="1410448"/>
            <a:ext cx="2432703" cy="215444"/>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Construct</a:t>
            </a:r>
          </a:p>
        </p:txBody>
      </p:sp>
      <p:cxnSp>
        <p:nvCxnSpPr>
          <p:cNvPr id="16" name="Straight Connector 15">
            <a:extLst>
              <a:ext uri="{FF2B5EF4-FFF2-40B4-BE49-F238E27FC236}">
                <a16:creationId xmlns:a16="http://schemas.microsoft.com/office/drawing/2014/main" id="{52F531F2-F432-4D70-5D4B-2B744278984D}"/>
              </a:ext>
            </a:extLst>
          </p:cNvPr>
          <p:cNvCxnSpPr>
            <a:cxnSpLocks/>
          </p:cNvCxnSpPr>
          <p:nvPr/>
        </p:nvCxnSpPr>
        <p:spPr>
          <a:xfrm>
            <a:off x="521663" y="1662980"/>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62">
            <a:extLst>
              <a:ext uri="{FF2B5EF4-FFF2-40B4-BE49-F238E27FC236}">
                <a16:creationId xmlns:a16="http://schemas.microsoft.com/office/drawing/2014/main" id="{D5E7C20E-AFE8-9FB9-A81E-61E49F3C6D4C}"/>
              </a:ext>
            </a:extLst>
          </p:cNvPr>
          <p:cNvSpPr txBox="1">
            <a:spLocks/>
          </p:cNvSpPr>
          <p:nvPr/>
        </p:nvSpPr>
        <p:spPr>
          <a:xfrm>
            <a:off x="3038887" y="1410448"/>
            <a:ext cx="5736185" cy="215444"/>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sp>
        <p:nvSpPr>
          <p:cNvPr id="18" name="TextBox 62">
            <a:extLst>
              <a:ext uri="{FF2B5EF4-FFF2-40B4-BE49-F238E27FC236}">
                <a16:creationId xmlns:a16="http://schemas.microsoft.com/office/drawing/2014/main" id="{DE18F6C6-181C-EC35-BE4C-A7043C93FC0B}"/>
              </a:ext>
            </a:extLst>
          </p:cNvPr>
          <p:cNvSpPr txBox="1">
            <a:spLocks/>
          </p:cNvSpPr>
          <p:nvPr/>
        </p:nvSpPr>
        <p:spPr>
          <a:xfrm>
            <a:off x="9472460" y="1410448"/>
            <a:ext cx="1827725" cy="215444"/>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Feasibility</a:t>
            </a:r>
          </a:p>
        </p:txBody>
      </p:sp>
      <p:sp>
        <p:nvSpPr>
          <p:cNvPr id="19" name="TrackerNumBlue 19">
            <a:extLst>
              <a:ext uri="{FF2B5EF4-FFF2-40B4-BE49-F238E27FC236}">
                <a16:creationId xmlns:a16="http://schemas.microsoft.com/office/drawing/2014/main" id="{D994080E-77B6-EDE2-C5D6-3F9709AE3C7F}"/>
              </a:ext>
            </a:extLst>
          </p:cNvPr>
          <p:cNvSpPr/>
          <p:nvPr>
            <p:custDataLst>
              <p:tags r:id="rId2"/>
            </p:custDataLst>
          </p:nvPr>
        </p:nvSpPr>
        <p:spPr>
          <a:xfrm>
            <a:off x="521663" y="177707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a:t>
            </a:r>
          </a:p>
        </p:txBody>
      </p:sp>
      <p:sp>
        <p:nvSpPr>
          <p:cNvPr id="21" name="TextBox 62">
            <a:extLst>
              <a:ext uri="{FF2B5EF4-FFF2-40B4-BE49-F238E27FC236}">
                <a16:creationId xmlns:a16="http://schemas.microsoft.com/office/drawing/2014/main" id="{782B15D1-3793-9012-CFB6-B4B795B4D0CB}"/>
              </a:ext>
            </a:extLst>
          </p:cNvPr>
          <p:cNvSpPr txBox="1">
            <a:spLocks/>
          </p:cNvSpPr>
          <p:nvPr/>
        </p:nvSpPr>
        <p:spPr>
          <a:xfrm>
            <a:off x="885524" y="1777071"/>
            <a:ext cx="1944303" cy="646331"/>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Load-Only CLR </a:t>
            </a: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(No Generation/No Batteries Behind the POI)</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TextBox 62">
            <a:extLst>
              <a:ext uri="{FF2B5EF4-FFF2-40B4-BE49-F238E27FC236}">
                <a16:creationId xmlns:a16="http://schemas.microsoft.com/office/drawing/2014/main" id="{B1898911-46C9-3981-DB38-35CBD8DC6CA5}"/>
              </a:ext>
            </a:extLst>
          </p:cNvPr>
          <p:cNvSpPr txBox="1">
            <a:spLocks/>
          </p:cNvSpPr>
          <p:nvPr/>
        </p:nvSpPr>
        <p:spPr>
          <a:xfrm>
            <a:off x="3038887" y="1777071"/>
            <a:ext cx="6133989" cy="646331"/>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b="1"/>
              <a:t>Large Load registers entirely as a CLR at the POI. </a:t>
            </a:r>
            <a:r>
              <a:rPr lang="en-US" sz="1400"/>
              <a:t>No generation or storage is electrically connected in a way that can synchronize with, parallel, or export to the ERCOT grid</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26" name="CheckmarkDashWhite 26">
            <a:extLst>
              <a:ext uri="{FF2B5EF4-FFF2-40B4-BE49-F238E27FC236}">
                <a16:creationId xmlns:a16="http://schemas.microsoft.com/office/drawing/2014/main" id="{8FFEC2BB-88AB-9191-F638-5A620FB79B44}"/>
              </a:ext>
            </a:extLst>
          </p:cNvPr>
          <p:cNvGrpSpPr>
            <a:grpSpLocks noChangeAspect="1"/>
          </p:cNvGrpSpPr>
          <p:nvPr>
            <p:custDataLst>
              <p:tags r:id="rId3"/>
            </p:custDataLst>
          </p:nvPr>
        </p:nvGrpSpPr>
        <p:grpSpPr>
          <a:xfrm>
            <a:off x="9472460" y="1777071"/>
            <a:ext cx="327461" cy="327461"/>
            <a:chOff x="1016000" y="1016000"/>
            <a:chExt cx="396228" cy="396228"/>
          </a:xfrm>
          <a:solidFill>
            <a:srgbClr val="92D050">
              <a:alpha val="40000"/>
            </a:srgbClr>
          </a:solidFill>
        </p:grpSpPr>
        <p:sp>
          <p:nvSpPr>
            <p:cNvPr id="23" name="Oval 22">
              <a:extLst>
                <a:ext uri="{FF2B5EF4-FFF2-40B4-BE49-F238E27FC236}">
                  <a16:creationId xmlns:a16="http://schemas.microsoft.com/office/drawing/2014/main" id="{659DA4E1-FE76-E9D5-AE48-6F27E772A78B}"/>
                </a:ext>
              </a:extLst>
            </p:cNvPr>
            <p:cNvSpPr/>
            <p:nvPr/>
          </p:nvSpPr>
          <p:spPr>
            <a:xfrm>
              <a:off x="1016000" y="1016000"/>
              <a:ext cx="396228" cy="396228"/>
            </a:xfrm>
            <a:prstGeom prst="ellipse">
              <a:avLst/>
            </a:prstGeom>
            <a:grpFill/>
            <a:ln w="63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5" name="Graphic 24">
              <a:extLst>
                <a:ext uri="{FF2B5EF4-FFF2-40B4-BE49-F238E27FC236}">
                  <a16:creationId xmlns:a16="http://schemas.microsoft.com/office/drawing/2014/main" id="{76CFFD64-BD5C-D188-EC11-99CB3350015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28" name="TextBox 62">
            <a:extLst>
              <a:ext uri="{FF2B5EF4-FFF2-40B4-BE49-F238E27FC236}">
                <a16:creationId xmlns:a16="http://schemas.microsoft.com/office/drawing/2014/main" id="{57ECFE95-6156-51C5-DC19-7452F1C3DC74}"/>
              </a:ext>
            </a:extLst>
          </p:cNvPr>
          <p:cNvSpPr txBox="1">
            <a:spLocks/>
          </p:cNvSpPr>
          <p:nvPr/>
        </p:nvSpPr>
        <p:spPr>
          <a:xfrm>
            <a:off x="9933272" y="1777070"/>
            <a:ext cx="1366914"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Potentially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DF608BD9-7CD1-0DEE-FC94-859125463FB8}"/>
              </a:ext>
            </a:extLst>
          </p:cNvPr>
          <p:cNvCxnSpPr>
            <a:cxnSpLocks/>
          </p:cNvCxnSpPr>
          <p:nvPr/>
        </p:nvCxnSpPr>
        <p:spPr>
          <a:xfrm>
            <a:off x="521663" y="2606256"/>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rackerNumBlue 19">
            <a:extLst>
              <a:ext uri="{FF2B5EF4-FFF2-40B4-BE49-F238E27FC236}">
                <a16:creationId xmlns:a16="http://schemas.microsoft.com/office/drawing/2014/main" id="{1A110860-9B30-EC61-129C-1D8A74BA0858}"/>
              </a:ext>
            </a:extLst>
          </p:cNvPr>
          <p:cNvSpPr/>
          <p:nvPr>
            <p:custDataLst>
              <p:tags r:id="rId4"/>
            </p:custDataLst>
          </p:nvPr>
        </p:nvSpPr>
        <p:spPr>
          <a:xfrm>
            <a:off x="521663" y="272034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1B</a:t>
            </a:r>
          </a:p>
        </p:txBody>
      </p:sp>
      <p:sp>
        <p:nvSpPr>
          <p:cNvPr id="31" name="TextBox 62">
            <a:extLst>
              <a:ext uri="{FF2B5EF4-FFF2-40B4-BE49-F238E27FC236}">
                <a16:creationId xmlns:a16="http://schemas.microsoft.com/office/drawing/2014/main" id="{C9BF2BD6-E19E-2350-5FD4-3467363AEF88}"/>
              </a:ext>
            </a:extLst>
          </p:cNvPr>
          <p:cNvSpPr txBox="1">
            <a:spLocks/>
          </p:cNvSpPr>
          <p:nvPr/>
        </p:nvSpPr>
        <p:spPr>
          <a:xfrm>
            <a:off x="885524" y="2720346"/>
            <a:ext cx="1944303" cy="646331"/>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CLR with Non-Synchronous Backup Generation</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2" name="TextBox 62">
            <a:extLst>
              <a:ext uri="{FF2B5EF4-FFF2-40B4-BE49-F238E27FC236}">
                <a16:creationId xmlns:a16="http://schemas.microsoft.com/office/drawing/2014/main" id="{E8018762-71CA-4553-C80E-710EEB2F1520}"/>
              </a:ext>
            </a:extLst>
          </p:cNvPr>
          <p:cNvSpPr txBox="1">
            <a:spLocks/>
          </p:cNvSpPr>
          <p:nvPr/>
        </p:nvSpPr>
        <p:spPr>
          <a:xfrm>
            <a:off x="3038887" y="2720346"/>
            <a:ext cx="6133989"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b="1"/>
              <a:t>Large Load registers as a CLR and utilizes behind-the-meter backup generation that is not synchronized </a:t>
            </a:r>
            <a:r>
              <a:rPr lang="en-US" sz="1400"/>
              <a:t>with the ERCOT grid</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33" name="CheckmarkDashWhite 26">
            <a:extLst>
              <a:ext uri="{FF2B5EF4-FFF2-40B4-BE49-F238E27FC236}">
                <a16:creationId xmlns:a16="http://schemas.microsoft.com/office/drawing/2014/main" id="{3A83FE23-D9B6-A583-2765-B21777877856}"/>
              </a:ext>
            </a:extLst>
          </p:cNvPr>
          <p:cNvGrpSpPr>
            <a:grpSpLocks noChangeAspect="1"/>
          </p:cNvGrpSpPr>
          <p:nvPr>
            <p:custDataLst>
              <p:tags r:id="rId5"/>
            </p:custDataLst>
          </p:nvPr>
        </p:nvGrpSpPr>
        <p:grpSpPr>
          <a:xfrm>
            <a:off x="9472460" y="2720346"/>
            <a:ext cx="327461" cy="327461"/>
            <a:chOff x="1016000" y="1016000"/>
            <a:chExt cx="396228" cy="396228"/>
          </a:xfrm>
          <a:solidFill>
            <a:srgbClr val="92D050">
              <a:alpha val="40000"/>
            </a:srgbClr>
          </a:solidFill>
        </p:grpSpPr>
        <p:sp>
          <p:nvSpPr>
            <p:cNvPr id="34" name="Oval 33">
              <a:extLst>
                <a:ext uri="{FF2B5EF4-FFF2-40B4-BE49-F238E27FC236}">
                  <a16:creationId xmlns:a16="http://schemas.microsoft.com/office/drawing/2014/main" id="{302FD02B-6F8B-3A5A-95ED-28D38912C38D}"/>
                </a:ext>
              </a:extLst>
            </p:cNvPr>
            <p:cNvSpPr/>
            <p:nvPr/>
          </p:nvSpPr>
          <p:spPr>
            <a:xfrm>
              <a:off x="1016000" y="1016000"/>
              <a:ext cx="396228" cy="396228"/>
            </a:xfrm>
            <a:prstGeom prst="ellipse">
              <a:avLst/>
            </a:prstGeom>
            <a:grpFill/>
            <a:ln w="63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35" name="Graphic 34">
              <a:extLst>
                <a:ext uri="{FF2B5EF4-FFF2-40B4-BE49-F238E27FC236}">
                  <a16:creationId xmlns:a16="http://schemas.microsoft.com/office/drawing/2014/main" id="{55BA879E-1549-52E8-8EB1-94A3BBB3802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36" name="TextBox 62">
            <a:extLst>
              <a:ext uri="{FF2B5EF4-FFF2-40B4-BE49-F238E27FC236}">
                <a16:creationId xmlns:a16="http://schemas.microsoft.com/office/drawing/2014/main" id="{EFCC81FD-A78A-2C2F-4754-F879072B2E67}"/>
              </a:ext>
            </a:extLst>
          </p:cNvPr>
          <p:cNvSpPr txBox="1">
            <a:spLocks/>
          </p:cNvSpPr>
          <p:nvPr/>
        </p:nvSpPr>
        <p:spPr>
          <a:xfrm>
            <a:off x="9933272" y="2720345"/>
            <a:ext cx="1366914"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Potentially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37" name="Straight Connector 36">
            <a:extLst>
              <a:ext uri="{FF2B5EF4-FFF2-40B4-BE49-F238E27FC236}">
                <a16:creationId xmlns:a16="http://schemas.microsoft.com/office/drawing/2014/main" id="{FE0058F8-1955-F921-8374-27EB277368B3}"/>
              </a:ext>
            </a:extLst>
          </p:cNvPr>
          <p:cNvCxnSpPr>
            <a:cxnSpLocks/>
          </p:cNvCxnSpPr>
          <p:nvPr/>
        </p:nvCxnSpPr>
        <p:spPr>
          <a:xfrm>
            <a:off x="521663" y="3549531"/>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TrackerNumBlue 19">
            <a:extLst>
              <a:ext uri="{FF2B5EF4-FFF2-40B4-BE49-F238E27FC236}">
                <a16:creationId xmlns:a16="http://schemas.microsoft.com/office/drawing/2014/main" id="{23618E1F-6211-E747-70B4-17D39A87B8EF}"/>
              </a:ext>
            </a:extLst>
          </p:cNvPr>
          <p:cNvSpPr/>
          <p:nvPr>
            <p:custDataLst>
              <p:tags r:id="rId6"/>
            </p:custDataLst>
          </p:nvPr>
        </p:nvSpPr>
        <p:spPr>
          <a:xfrm>
            <a:off x="521663" y="368287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9" name="TextBox 62">
            <a:extLst>
              <a:ext uri="{FF2B5EF4-FFF2-40B4-BE49-F238E27FC236}">
                <a16:creationId xmlns:a16="http://schemas.microsoft.com/office/drawing/2014/main" id="{98980BEE-13D5-D24D-33D1-E83D447BCAA0}"/>
              </a:ext>
            </a:extLst>
          </p:cNvPr>
          <p:cNvSpPr txBox="1">
            <a:spLocks/>
          </p:cNvSpPr>
          <p:nvPr/>
        </p:nvSpPr>
        <p:spPr>
          <a:xfrm>
            <a:off x="885524" y="3682870"/>
            <a:ext cx="1944303"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BYOG Self-Limiting Facility (SLF)</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0" name="TextBox 62">
            <a:extLst>
              <a:ext uri="{FF2B5EF4-FFF2-40B4-BE49-F238E27FC236}">
                <a16:creationId xmlns:a16="http://schemas.microsoft.com/office/drawing/2014/main" id="{02424FAC-C795-49FB-2898-9EFCAD08F8BB}"/>
              </a:ext>
            </a:extLst>
          </p:cNvPr>
          <p:cNvSpPr txBox="1">
            <a:spLocks/>
          </p:cNvSpPr>
          <p:nvPr/>
        </p:nvSpPr>
        <p:spPr>
          <a:xfrm>
            <a:off x="3038887" y="3682870"/>
            <a:ext cx="6133989"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b="1" err="1"/>
              <a:t>Colocated</a:t>
            </a:r>
            <a:r>
              <a:rPr lang="en-US" sz="1400" b="1"/>
              <a:t> Large Load and Generation operate behind a single POI under a defined net injection/withdrawal limit </a:t>
            </a:r>
            <a:r>
              <a:rPr lang="en-US" sz="1400"/>
              <a:t>enforced at the POI</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41" name="CheckmarkDashWhite 26">
            <a:extLst>
              <a:ext uri="{FF2B5EF4-FFF2-40B4-BE49-F238E27FC236}">
                <a16:creationId xmlns:a16="http://schemas.microsoft.com/office/drawing/2014/main" id="{8CBB29C9-40E5-BA10-A14F-870D01945307}"/>
              </a:ext>
            </a:extLst>
          </p:cNvPr>
          <p:cNvGrpSpPr>
            <a:grpSpLocks/>
          </p:cNvGrpSpPr>
          <p:nvPr>
            <p:custDataLst>
              <p:tags r:id="rId7"/>
            </p:custDataLst>
          </p:nvPr>
        </p:nvGrpSpPr>
        <p:grpSpPr>
          <a:xfrm>
            <a:off x="9472460" y="3682870"/>
            <a:ext cx="327461" cy="327461"/>
            <a:chOff x="1016000" y="1016000"/>
            <a:chExt cx="396228" cy="396228"/>
          </a:xfrm>
          <a:solidFill>
            <a:srgbClr val="92D050">
              <a:alpha val="40000"/>
            </a:srgbClr>
          </a:solidFill>
        </p:grpSpPr>
        <p:sp>
          <p:nvSpPr>
            <p:cNvPr id="42" name="Oval 41">
              <a:extLst>
                <a:ext uri="{FF2B5EF4-FFF2-40B4-BE49-F238E27FC236}">
                  <a16:creationId xmlns:a16="http://schemas.microsoft.com/office/drawing/2014/main" id="{69F9D01B-69BA-1238-CE79-184DAF1D7539}"/>
                </a:ext>
              </a:extLst>
            </p:cNvPr>
            <p:cNvSpPr/>
            <p:nvPr/>
          </p:nvSpPr>
          <p:spPr>
            <a:xfrm>
              <a:off x="1016000" y="1016000"/>
              <a:ext cx="396228" cy="396228"/>
            </a:xfrm>
            <a:prstGeom prst="ellipse">
              <a:avLst/>
            </a:prstGeom>
            <a:grpFill/>
            <a:ln w="63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43" name="Graphic 42">
              <a:extLst>
                <a:ext uri="{FF2B5EF4-FFF2-40B4-BE49-F238E27FC236}">
                  <a16:creationId xmlns:a16="http://schemas.microsoft.com/office/drawing/2014/main" id="{C6AA486B-1D4C-4FDA-97CA-172C269F0BB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44" name="TextBox 62">
            <a:extLst>
              <a:ext uri="{FF2B5EF4-FFF2-40B4-BE49-F238E27FC236}">
                <a16:creationId xmlns:a16="http://schemas.microsoft.com/office/drawing/2014/main" id="{2B69A7B0-0CB9-81FE-4D7C-664B53F5A459}"/>
              </a:ext>
            </a:extLst>
          </p:cNvPr>
          <p:cNvSpPr txBox="1">
            <a:spLocks/>
          </p:cNvSpPr>
          <p:nvPr/>
        </p:nvSpPr>
        <p:spPr>
          <a:xfrm>
            <a:off x="9933272" y="3682869"/>
            <a:ext cx="1366914"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Potentially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8DFE983D-F7D7-4559-EFEE-20245CAFEA99}"/>
              </a:ext>
            </a:extLst>
          </p:cNvPr>
          <p:cNvCxnSpPr>
            <a:cxnSpLocks/>
          </p:cNvCxnSpPr>
          <p:nvPr/>
        </p:nvCxnSpPr>
        <p:spPr>
          <a:xfrm>
            <a:off x="521663" y="4512055"/>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6" name="TrackerNumBlue 19">
            <a:extLst>
              <a:ext uri="{FF2B5EF4-FFF2-40B4-BE49-F238E27FC236}">
                <a16:creationId xmlns:a16="http://schemas.microsoft.com/office/drawing/2014/main" id="{139F6D2C-FCC1-0CC6-51AF-804AFB936F06}"/>
              </a:ext>
            </a:extLst>
          </p:cNvPr>
          <p:cNvSpPr/>
          <p:nvPr>
            <p:custDataLst>
              <p:tags r:id="rId8"/>
            </p:custDataLst>
          </p:nvPr>
        </p:nvSpPr>
        <p:spPr>
          <a:xfrm>
            <a:off x="521663" y="464539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7" name="TextBox 62">
            <a:extLst>
              <a:ext uri="{FF2B5EF4-FFF2-40B4-BE49-F238E27FC236}">
                <a16:creationId xmlns:a16="http://schemas.microsoft.com/office/drawing/2014/main" id="{4BE9CA0E-3EDD-B343-11CF-6BDA8B106460}"/>
              </a:ext>
            </a:extLst>
          </p:cNvPr>
          <p:cNvSpPr txBox="1">
            <a:spLocks/>
          </p:cNvSpPr>
          <p:nvPr/>
        </p:nvSpPr>
        <p:spPr>
          <a:xfrm>
            <a:off x="885524" y="4645393"/>
            <a:ext cx="1944303" cy="21544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Netted Network</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8" name="TextBox 62">
            <a:extLst>
              <a:ext uri="{FF2B5EF4-FFF2-40B4-BE49-F238E27FC236}">
                <a16:creationId xmlns:a16="http://schemas.microsoft.com/office/drawing/2014/main" id="{230FACED-18B5-5A81-8BEA-D77A55949C64}"/>
              </a:ext>
            </a:extLst>
          </p:cNvPr>
          <p:cNvSpPr txBox="1">
            <a:spLocks/>
          </p:cNvSpPr>
          <p:nvPr/>
        </p:nvSpPr>
        <p:spPr>
          <a:xfrm>
            <a:off x="3038887" y="4645393"/>
            <a:ext cx="6133989" cy="86177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b="1" err="1"/>
              <a:t>Colocated</a:t>
            </a:r>
            <a:r>
              <a:rPr lang="en-US" sz="1400" b="1"/>
              <a:t> Large Load and Generation operate behind a single POI (physically similar to SLF), but are permitted to participate simultaneously on both the supply and demand sides </a:t>
            </a:r>
            <a:r>
              <a:rPr lang="en-US" sz="1400"/>
              <a:t>of the ERCOT market, subject to the POI interconnection limit</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2" name="TextBox 62">
            <a:extLst>
              <a:ext uri="{FF2B5EF4-FFF2-40B4-BE49-F238E27FC236}">
                <a16:creationId xmlns:a16="http://schemas.microsoft.com/office/drawing/2014/main" id="{325367C5-45AA-6898-5355-FAE548284B42}"/>
              </a:ext>
            </a:extLst>
          </p:cNvPr>
          <p:cNvSpPr txBox="1">
            <a:spLocks/>
          </p:cNvSpPr>
          <p:nvPr/>
        </p:nvSpPr>
        <p:spPr>
          <a:xfrm>
            <a:off x="9933272" y="4645392"/>
            <a:ext cx="1366914" cy="21544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Not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57" name="XWhite 57">
            <a:extLst>
              <a:ext uri="{FF2B5EF4-FFF2-40B4-BE49-F238E27FC236}">
                <a16:creationId xmlns:a16="http://schemas.microsoft.com/office/drawing/2014/main" id="{527FCD87-B9B7-33DE-F800-5A3D90E451B3}"/>
              </a:ext>
            </a:extLst>
          </p:cNvPr>
          <p:cNvGrpSpPr>
            <a:grpSpLocks/>
          </p:cNvGrpSpPr>
          <p:nvPr>
            <p:custDataLst>
              <p:tags r:id="rId9"/>
            </p:custDataLst>
          </p:nvPr>
        </p:nvGrpSpPr>
        <p:grpSpPr>
          <a:xfrm>
            <a:off x="9472460" y="4645392"/>
            <a:ext cx="327461" cy="327461"/>
            <a:chOff x="1016000" y="1016000"/>
            <a:chExt cx="396228" cy="396228"/>
          </a:xfrm>
          <a:solidFill>
            <a:srgbClr val="FF0000">
              <a:alpha val="40000"/>
            </a:srgbClr>
          </a:solidFill>
        </p:grpSpPr>
        <p:sp>
          <p:nvSpPr>
            <p:cNvPr id="54" name="Oval 53">
              <a:extLst>
                <a:ext uri="{FF2B5EF4-FFF2-40B4-BE49-F238E27FC236}">
                  <a16:creationId xmlns:a16="http://schemas.microsoft.com/office/drawing/2014/main" id="{18EA076F-E314-D13D-76C2-265789CE32C4}"/>
                </a:ext>
              </a:extLst>
            </p:cNvPr>
            <p:cNvSpPr/>
            <p:nvPr/>
          </p:nvSpPr>
          <p:spPr>
            <a:xfrm>
              <a:off x="1016000" y="1016000"/>
              <a:ext cx="396228" cy="396228"/>
            </a:xfrm>
            <a:prstGeom prst="ellipse">
              <a:avLst/>
            </a:prstGeom>
            <a:grp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56" name="Graphic 55">
              <a:extLst>
                <a:ext uri="{FF2B5EF4-FFF2-40B4-BE49-F238E27FC236}">
                  <a16:creationId xmlns:a16="http://schemas.microsoft.com/office/drawing/2014/main" id="{C6E24767-BB16-D7C1-5512-A625BBD35A7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264073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5054-1B2D-1125-D20F-9E518342901B}"/>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0F8DA10B-5556-E2ED-E22B-3D54BA52B9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04" imgH="403" progId="TCLayout.ActiveDocument.1">
                  <p:embed/>
                </p:oleObj>
              </mc:Choice>
              <mc:Fallback>
                <p:oleObj name="think-cell Slide" r:id="rId24" imgW="404" imgH="403" progId="TCLayout.ActiveDocument.1">
                  <p:embed/>
                  <p:pic>
                    <p:nvPicPr>
                      <p:cNvPr id="4" name="Object 2" hidden="1">
                        <a:extLst>
                          <a:ext uri="{FF2B5EF4-FFF2-40B4-BE49-F238E27FC236}">
                            <a16:creationId xmlns:a16="http://schemas.microsoft.com/office/drawing/2014/main" id="{0F8DA10B-5556-E2ED-E22B-3D54BA52B95F}"/>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EC66BF9-7DD1-711A-E605-557082A6E696}"/>
              </a:ext>
            </a:extLst>
          </p:cNvPr>
          <p:cNvSpPr>
            <a:spLocks noGrp="1"/>
          </p:cNvSpPr>
          <p:nvPr>
            <p:ph type="title"/>
            <p:custDataLst>
              <p:tags r:id="rId2"/>
            </p:custDataLst>
          </p:nvPr>
        </p:nvSpPr>
        <p:spPr>
          <a:xfrm>
            <a:off x="554736" y="172212"/>
            <a:ext cx="11082528" cy="384721"/>
          </a:xfrm>
        </p:spPr>
        <p:txBody>
          <a:bodyPr vert="horz">
            <a:spAutoFit/>
          </a:bodyPr>
          <a:lstStyle/>
          <a:p>
            <a:r>
              <a:rPr lang="en-US"/>
              <a:t>Load-Only CLR (No Generation or Batteries)</a:t>
            </a:r>
            <a:endParaRPr lang="de-DE"/>
          </a:p>
        </p:txBody>
      </p:sp>
      <p:sp>
        <p:nvSpPr>
          <p:cNvPr id="55" name="4. Footnote">
            <a:extLst>
              <a:ext uri="{FF2B5EF4-FFF2-40B4-BE49-F238E27FC236}">
                <a16:creationId xmlns:a16="http://schemas.microsoft.com/office/drawing/2014/main" id="{876DA1CD-4E56-00DE-1A67-05A46852A284}"/>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F4DF17FC-89E0-D1A5-A5F7-F9380F6D96B4}"/>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5C22CB6C-C816-7EA6-3383-2B5D80166FD5}"/>
                </a:ext>
              </a:extLst>
            </p:cNvPr>
            <p:cNvGrpSpPr>
              <a:grpSpLocks noChangeAspect="1"/>
            </p:cNvGrpSpPr>
            <p:nvPr>
              <p:custDataLst>
                <p:tags r:id="rId22"/>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8108A7AD-CA34-2797-737A-14D41A916A07}"/>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8E5B37B0-AD53-E3F4-7A9F-B7E01D2449D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BBB33617-7F5A-6D78-03C1-656BEBD3594D}"/>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B0F5820F-08F7-29BC-1B45-8F039C1DBFD2}"/>
              </a:ext>
            </a:extLst>
          </p:cNvPr>
          <p:cNvSpPr txBox="1">
            <a:spLocks/>
          </p:cNvSpPr>
          <p:nvPr/>
        </p:nvSpPr>
        <p:spPr>
          <a:xfrm>
            <a:off x="521663" y="1299945"/>
            <a:ext cx="2675973" cy="210826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indent="-171450">
              <a:buFont typeface="Arial" panose="020B0604020202020204" pitchFamily="34" charset="0"/>
              <a:buChar char="•"/>
            </a:pPr>
            <a:r>
              <a:rPr lang="en-US" sz="1200" b="1"/>
              <a:t>Large Load registers entirely as a CLR, with no associated generation or storage behind the POI</a:t>
            </a:r>
          </a:p>
          <a:p>
            <a:pPr marL="171450" indent="-171450">
              <a:buFont typeface="Arial" panose="020B0604020202020204" pitchFamily="34" charset="0"/>
              <a:buChar char="•"/>
            </a:pPr>
            <a:r>
              <a:rPr lang="en-US" sz="1200"/>
              <a:t>Load-Only CLR leverages the existing CLR framework as the simplest near-term option</a:t>
            </a:r>
            <a:r>
              <a:rPr lang="en-US" sz="1200" baseline="30000"/>
              <a:t>1</a:t>
            </a:r>
            <a:r>
              <a:rPr lang="en-US" sz="1200"/>
              <a:t>, subject to required market/system implementation items (e.g., SCED/mitigation enhancements) before energization</a:t>
            </a:r>
          </a:p>
        </p:txBody>
      </p:sp>
      <p:sp>
        <p:nvSpPr>
          <p:cNvPr id="24" name="TextBox 62">
            <a:extLst>
              <a:ext uri="{FF2B5EF4-FFF2-40B4-BE49-F238E27FC236}">
                <a16:creationId xmlns:a16="http://schemas.microsoft.com/office/drawing/2014/main" id="{B9A141AD-2C79-8B73-2B1A-E32E553FF226}"/>
              </a:ext>
            </a:extLst>
          </p:cNvPr>
          <p:cNvSpPr txBox="1">
            <a:spLocks/>
          </p:cNvSpPr>
          <p:nvPr/>
        </p:nvSpPr>
        <p:spPr>
          <a:xfrm>
            <a:off x="3327750" y="1299945"/>
            <a:ext cx="5374461" cy="453201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Participates as dispatchable demand and must follow SCED basepoints</a:t>
            </a:r>
            <a:r>
              <a:rPr lang="en-US" sz="1200"/>
              <a:t> within its registered operating range (PC/LPC/MPC)</a:t>
            </a:r>
          </a:p>
          <a:p>
            <a:pPr marL="171450" lvl="0" indent="-171450">
              <a:buClr>
                <a:srgbClr val="000000"/>
              </a:buClr>
              <a:buFont typeface="Arial" panose="020B0604020202020204" pitchFamily="34" charset="0"/>
              <a:buChar char="•"/>
              <a:defRPr/>
            </a:pPr>
            <a:r>
              <a:rPr lang="en-US" sz="1200" b="1"/>
              <a:t>No assurance of service above awarded firm MW</a:t>
            </a:r>
            <a:r>
              <a:rPr lang="en-US" sz="1200"/>
              <a:t>; real-time consumption may be reduced below PC based on system conditions and SCED mitigation</a:t>
            </a:r>
          </a:p>
          <a:p>
            <a:pPr marL="171450" lvl="0" indent="-171450">
              <a:buClr>
                <a:srgbClr val="000000"/>
              </a:buClr>
              <a:buFont typeface="Arial" panose="020B0604020202020204" pitchFamily="34" charset="0"/>
              <a:buChar char="•"/>
              <a:defRPr/>
            </a:pPr>
            <a:r>
              <a:rPr lang="en-US" sz="1200" b="1"/>
              <a:t>ERCOT observes and verifies performance based on net MW at the POI </a:t>
            </a:r>
            <a:r>
              <a:rPr lang="en-US" sz="1200"/>
              <a:t>and adherence to SCED dispatch instructions</a:t>
            </a:r>
            <a:endParaRPr lang="en-US" sz="1200" b="1"/>
          </a:p>
          <a:p>
            <a:pPr marL="171450" lvl="0" indent="-171450">
              <a:buClr>
                <a:srgbClr val="000000"/>
              </a:buClr>
              <a:buFont typeface="Arial" panose="020B0604020202020204" pitchFamily="34" charset="0"/>
              <a:buChar char="•"/>
              <a:defRPr/>
            </a:pPr>
            <a:r>
              <a:rPr lang="en-US" sz="1200" b="1"/>
              <a:t>Must meet existing CLR telemetry and dispatch performance requirements </a:t>
            </a:r>
            <a:r>
              <a:rPr lang="en-US" sz="1200"/>
              <a:t>(subject to SCED instructions and registered operating limits)</a:t>
            </a:r>
          </a:p>
          <a:p>
            <a:pPr marL="171450" lvl="0" indent="-171450">
              <a:buClr>
                <a:srgbClr val="000000"/>
              </a:buClr>
              <a:buFont typeface="Arial" panose="020B0604020202020204" pitchFamily="34" charset="0"/>
              <a:buChar char="•"/>
              <a:defRPr/>
            </a:pPr>
            <a:r>
              <a:rPr lang="en-US" sz="1200" b="1"/>
              <a:t>Load may register operational capability above awarded firm MW</a:t>
            </a:r>
            <a:r>
              <a:rPr lang="en-US" sz="1200"/>
              <a:t>, subject to real-time dispatch and congestion mitigation</a:t>
            </a:r>
            <a:r>
              <a:rPr lang="en-US" sz="1200" baseline="30000"/>
              <a:t>2</a:t>
            </a:r>
            <a:endParaRPr lang="en-US" sz="1200"/>
          </a:p>
          <a:p>
            <a:pPr marL="171450" lvl="0" indent="-171450">
              <a:buClr>
                <a:srgbClr val="000000"/>
              </a:buClr>
              <a:buFont typeface="Arial" panose="020B0604020202020204" pitchFamily="34" charset="0"/>
              <a:buChar char="•"/>
              <a:defRPr/>
            </a:pPr>
            <a:r>
              <a:rPr kumimoji="0" lang="en-US" sz="1200" b="1" i="1"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example</a:t>
            </a:r>
          </a:p>
          <a:p>
            <a:pPr marL="514350" lvl="1" indent="-285750">
              <a:buClr>
                <a:srgbClr val="000000"/>
              </a:buClr>
              <a:buFont typeface="Courier New" panose="02070309020205020404" pitchFamily="49" charset="0"/>
              <a:buChar char="o"/>
              <a:defRPr/>
            </a:pPr>
            <a:r>
              <a:rPr lang="en-US" sz="1200"/>
              <a:t>150 MW requested in Year 1</a:t>
            </a:r>
          </a:p>
          <a:p>
            <a:pPr marL="514350" lvl="1" indent="-285750">
              <a:buClr>
                <a:srgbClr val="000000"/>
              </a:buClr>
              <a:buFont typeface="Courier New" panose="02070309020205020404" pitchFamily="49" charset="0"/>
              <a:buChar char="o"/>
              <a:defRPr/>
            </a:pPr>
            <a:r>
              <a:rPr lang="en-US" sz="1200"/>
              <a:t>ERCOT performs steady-state and stability studies and allocate phased MW (e.g., 100 MW in Years 1–4 until transmission upgrade in Year 5)</a:t>
            </a:r>
          </a:p>
          <a:p>
            <a:pPr marL="514350" lvl="1" indent="-285750">
              <a:buClr>
                <a:srgbClr val="000000"/>
              </a:buClr>
              <a:buFont typeface="Courier New" panose="02070309020205020404" pitchFamily="49" charset="0"/>
              <a:buChar char="o"/>
              <a:defRPr/>
            </a:pPr>
            <a:r>
              <a:rPr lang="en-US" sz="1200"/>
              <a:t>Operational parameters:</a:t>
            </a:r>
          </a:p>
          <a:p>
            <a:pPr marL="724662" lvl="2" indent="-285750">
              <a:buClr>
                <a:srgbClr val="000000"/>
              </a:buClr>
              <a:buFont typeface="Arial" panose="020B0604020202020204" pitchFamily="34" charset="0"/>
              <a:buChar char="­"/>
              <a:defRPr/>
            </a:pPr>
            <a:r>
              <a:rPr lang="en-US" sz="1200"/>
              <a:t>PC = 0–100 MW (firm)</a:t>
            </a:r>
          </a:p>
          <a:p>
            <a:pPr marL="724662" lvl="2" indent="-285750">
              <a:buClr>
                <a:srgbClr val="000000"/>
              </a:buClr>
              <a:buFont typeface="Arial" panose="020B0604020202020204" pitchFamily="34" charset="0"/>
              <a:buChar char="­"/>
              <a:defRPr/>
            </a:pPr>
            <a:r>
              <a:rPr lang="en-US" sz="1200"/>
              <a:t>LPC = 0–100 MW</a:t>
            </a:r>
          </a:p>
          <a:p>
            <a:pPr marL="724662" lvl="2" indent="-285750">
              <a:buClr>
                <a:srgbClr val="000000"/>
              </a:buClr>
              <a:buFont typeface="Arial" panose="020B0604020202020204" pitchFamily="34" charset="0"/>
              <a:buChar char="­"/>
              <a:defRPr/>
            </a:pPr>
            <a:r>
              <a:rPr lang="en-US" sz="1200"/>
              <a:t>MPC = 150 MW (upper operational capability; not a planning guarantee)</a:t>
            </a:r>
          </a:p>
          <a:p>
            <a:pPr marL="724662" lvl="2" indent="-285750">
              <a:buClr>
                <a:srgbClr val="000000"/>
              </a:buClr>
              <a:buFont typeface="Arial" panose="020B0604020202020204" pitchFamily="34" charset="0"/>
              <a:buChar char="­"/>
              <a:defRPr/>
            </a:pPr>
            <a:r>
              <a:rPr lang="en-US" sz="1200"/>
              <a:t>CLR quantity may be modified in later years as transmission capability increases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9" name="4. Footnote">
            <a:extLst>
              <a:ext uri="{FF2B5EF4-FFF2-40B4-BE49-F238E27FC236}">
                <a16:creationId xmlns:a16="http://schemas.microsoft.com/office/drawing/2014/main" id="{9F19D934-FD28-75B3-BF8B-64C7CC885733}"/>
              </a:ext>
            </a:extLst>
          </p:cNvPr>
          <p:cNvSpPr txBox="1"/>
          <p:nvPr>
            <p:custDataLst>
              <p:tags r:id="rId4"/>
            </p:custDataLst>
          </p:nvPr>
        </p:nvSpPr>
        <p:spPr>
          <a:xfrm>
            <a:off x="2226070" y="6307848"/>
            <a:ext cx="916741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NPRR1188 later in 2026: Nodal pricing align local congestion prices. NPRR1255 mitigation methods needed (small project)  |  2. Potentially subject to additional limits identified in dynamic studies</a:t>
            </a:r>
          </a:p>
        </p:txBody>
      </p:sp>
      <p:sp>
        <p:nvSpPr>
          <p:cNvPr id="5" name="TextBox 62">
            <a:extLst>
              <a:ext uri="{FF2B5EF4-FFF2-40B4-BE49-F238E27FC236}">
                <a16:creationId xmlns:a16="http://schemas.microsoft.com/office/drawing/2014/main" id="{7EAF748A-D41C-719B-D344-4DF65AF51681}"/>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15" name="Straight Connector 14">
            <a:extLst>
              <a:ext uri="{FF2B5EF4-FFF2-40B4-BE49-F238E27FC236}">
                <a16:creationId xmlns:a16="http://schemas.microsoft.com/office/drawing/2014/main" id="{78BF161E-3F49-2FAD-C5C8-B6A735B9F757}"/>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62">
            <a:extLst>
              <a:ext uri="{FF2B5EF4-FFF2-40B4-BE49-F238E27FC236}">
                <a16:creationId xmlns:a16="http://schemas.microsoft.com/office/drawing/2014/main" id="{DC2D6DEF-0F8C-74E0-A77D-FFC9F6F08257}"/>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a:t>
            </a:r>
            <a:r>
              <a:rPr kumimoji="0" lang="en-CA" sz="12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7" name="Rectangle 66">
            <a:extLst>
              <a:ext uri="{FF2B5EF4-FFF2-40B4-BE49-F238E27FC236}">
                <a16:creationId xmlns:a16="http://schemas.microsoft.com/office/drawing/2014/main" id="{D9511C7D-3082-54B2-CDD0-83EE05A21101}"/>
              </a:ext>
            </a:extLst>
          </p:cNvPr>
          <p:cNvSpPr/>
          <p:nvPr/>
        </p:nvSpPr>
        <p:spPr>
          <a:xfrm>
            <a:off x="9176920" y="1521081"/>
            <a:ext cx="2118748" cy="834244"/>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42E11331-18EE-5569-581B-9E3167FB3A18}"/>
              </a:ext>
            </a:extLst>
          </p:cNvPr>
          <p:cNvSpPr/>
          <p:nvPr/>
        </p:nvSpPr>
        <p:spPr>
          <a:xfrm>
            <a:off x="9625074" y="1703363"/>
            <a:ext cx="1141110"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cxnSp>
        <p:nvCxnSpPr>
          <p:cNvPr id="9" name="Straight Connector 8">
            <a:extLst>
              <a:ext uri="{FF2B5EF4-FFF2-40B4-BE49-F238E27FC236}">
                <a16:creationId xmlns:a16="http://schemas.microsoft.com/office/drawing/2014/main" id="{C571CB4D-2A61-D019-45A5-65593350E0E0}"/>
              </a:ext>
            </a:extLst>
          </p:cNvPr>
          <p:cNvCxnSpPr>
            <a:cxnSpLocks/>
            <a:stCxn id="7" idx="2"/>
            <a:endCxn id="54" idx="0"/>
          </p:cNvCxnSpPr>
          <p:nvPr/>
        </p:nvCxnSpPr>
        <p:spPr>
          <a:xfrm>
            <a:off x="10195629" y="2246593"/>
            <a:ext cx="1" cy="231789"/>
          </a:xfrm>
          <a:prstGeom prst="line">
            <a:avLst/>
          </a:prstGeom>
        </p:spPr>
        <p:style>
          <a:lnRef idx="2">
            <a:schemeClr val="accent1"/>
          </a:lnRef>
          <a:fillRef idx="0">
            <a:schemeClr val="accent1"/>
          </a:fillRef>
          <a:effectRef idx="1">
            <a:schemeClr val="accent1"/>
          </a:effectRef>
          <a:fontRef idx="minor">
            <a:schemeClr val="tx1"/>
          </a:fontRef>
        </p:style>
      </p:cxnSp>
      <p:grpSp>
        <p:nvGrpSpPr>
          <p:cNvPr id="53" name="XWhite 32">
            <a:extLst>
              <a:ext uri="{FF2B5EF4-FFF2-40B4-BE49-F238E27FC236}">
                <a16:creationId xmlns:a16="http://schemas.microsoft.com/office/drawing/2014/main" id="{A8BB6111-CAE4-D667-67AE-AAB3FF68E0FB}"/>
              </a:ext>
            </a:extLst>
          </p:cNvPr>
          <p:cNvGrpSpPr>
            <a:grpSpLocks noChangeAspect="1"/>
          </p:cNvGrpSpPr>
          <p:nvPr>
            <p:custDataLst>
              <p:tags r:id="rId5"/>
            </p:custDataLst>
          </p:nvPr>
        </p:nvGrpSpPr>
        <p:grpSpPr>
          <a:xfrm>
            <a:off x="10060315" y="2478382"/>
            <a:ext cx="270629" cy="270629"/>
            <a:chOff x="1016000" y="1016000"/>
            <a:chExt cx="396228" cy="396228"/>
          </a:xfrm>
          <a:solidFill>
            <a:schemeClr val="bg2"/>
          </a:solidFill>
        </p:grpSpPr>
        <p:sp>
          <p:nvSpPr>
            <p:cNvPr id="54" name="Oval 53">
              <a:extLst>
                <a:ext uri="{FF2B5EF4-FFF2-40B4-BE49-F238E27FC236}">
                  <a16:creationId xmlns:a16="http://schemas.microsoft.com/office/drawing/2014/main" id="{38783B1A-3E28-19EF-20CC-536BE04FB0CA}"/>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2" name="Graphic 61">
              <a:extLst>
                <a:ext uri="{FF2B5EF4-FFF2-40B4-BE49-F238E27FC236}">
                  <a16:creationId xmlns:a16="http://schemas.microsoft.com/office/drawing/2014/main" id="{4BF90B87-9B49-F8BC-B7BD-5E99DA497144}"/>
                </a:ext>
              </a:extLst>
            </p:cNvPr>
            <p:cNvPicPr>
              <a:picLocks noChangeAspect="1"/>
            </p:cNvPicPr>
            <p:nvPr/>
          </p:nvPicPr>
          <p:blipFill>
            <a:blip r:embed="rId26">
              <a:extLst>
                <a:ext uri="{96DAC541-7B7A-43D3-8B79-37D633B846F1}">
                  <asvg:svgBlip xmlns:asvg="http://schemas.microsoft.com/office/drawing/2016/SVG/main" r:embed="rId28"/>
                </a:ext>
              </a:extLst>
            </a:blip>
            <a:stretch>
              <a:fillRect/>
            </a:stretch>
          </p:blipFill>
          <p:spPr>
            <a:xfrm>
              <a:off x="1023614" y="1023614"/>
              <a:ext cx="381000" cy="381000"/>
            </a:xfrm>
            <a:prstGeom prst="rect">
              <a:avLst/>
            </a:prstGeom>
          </p:spPr>
        </p:pic>
      </p:grpSp>
      <p:sp>
        <p:nvSpPr>
          <p:cNvPr id="69" name="TextBox 62">
            <a:extLst>
              <a:ext uri="{FF2B5EF4-FFF2-40B4-BE49-F238E27FC236}">
                <a16:creationId xmlns:a16="http://schemas.microsoft.com/office/drawing/2014/main" id="{53A15311-446F-3673-D1B1-22F40F9ECC22}"/>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graphicFrame>
        <p:nvGraphicFramePr>
          <p:cNvPr id="12" name="Chart 11">
            <a:extLst>
              <a:ext uri="{FF2B5EF4-FFF2-40B4-BE49-F238E27FC236}">
                <a16:creationId xmlns:a16="http://schemas.microsoft.com/office/drawing/2014/main" id="{8DA8C208-DD1E-C2B7-1C8B-7FF30461F849}"/>
              </a:ext>
            </a:extLst>
          </p:cNvPr>
          <p:cNvGraphicFramePr/>
          <p:nvPr>
            <p:custDataLst>
              <p:tags r:id="rId6"/>
            </p:custDataLst>
          </p:nvPr>
        </p:nvGraphicFramePr>
        <p:xfrm>
          <a:off x="9083675" y="3546475"/>
          <a:ext cx="2309813" cy="2409825"/>
        </p:xfrm>
        <a:graphic>
          <a:graphicData uri="http://schemas.openxmlformats.org/drawingml/2006/chart">
            <c:chart xmlns:c="http://schemas.openxmlformats.org/drawingml/2006/chart" xmlns:r="http://schemas.openxmlformats.org/officeDocument/2006/relationships" r:id="rId29"/>
          </a:graphicData>
        </a:graphic>
      </p:graphicFrame>
      <p:sp>
        <p:nvSpPr>
          <p:cNvPr id="131"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9301163" y="5422900"/>
            <a:ext cx="174625" cy="152400"/>
          </a:xfrm>
          <a:prstGeom prst="rect">
            <a:avLst/>
          </a:prstGeom>
          <a:solidFill>
            <a:schemeClr val="accent1"/>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4DB2C6A-6B5D-4284-882C-BFA7D9137836}" type="datetime'''''''''''''''''5''0'''''''''''''''''''''''''''''">
              <a:rPr lang="de-DE" altLang="en-US" sz="1000" smtClean="0">
                <a:solidFill>
                  <a:schemeClr val="tx2"/>
                </a:solidFill>
                <a:effectLst/>
                <a:cs typeface="+mn-cs"/>
              </a:rPr>
              <a:pPr lvl="0" algn="ctr">
                <a:spcBef>
                  <a:spcPct val="0"/>
                </a:spcBef>
                <a:spcAft>
                  <a:spcPct val="0"/>
                </a:spcAft>
              </a:pPr>
              <a:t>50</a:t>
            </a:fld>
            <a:endParaRPr lang="de-DE" sz="1000">
              <a:solidFill>
                <a:schemeClr val="tx2"/>
              </a:solidFill>
              <a:cs typeface="+mn-cs"/>
            </a:endParaRP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auto">
          <a:xfrm>
            <a:off x="919321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8C8E957-6C0A-4658-9C63-95EBB16A85C8}" type="datetime'''''''''''''''''Y''''''''''''ea''''r'''''''''''' 1'''''''">
              <a:rPr lang="de-DE" altLang="en-US" sz="1000" b="1" smtClean="0">
                <a:cs typeface="+mn-cs"/>
              </a:rPr>
              <a:pPr lvl="0" algn="ctr">
                <a:spcBef>
                  <a:spcPct val="0"/>
                </a:spcBef>
                <a:spcAft>
                  <a:spcPct val="0"/>
                </a:spcAft>
              </a:pPr>
              <a:t>Year 1</a:t>
            </a:fld>
            <a:endParaRPr lang="de-DE" sz="1000" b="1">
              <a:cs typeface="+mn-cs"/>
            </a:endParaRPr>
          </a:p>
        </p:txBody>
      </p:sp>
      <p:sp>
        <p:nvSpPr>
          <p:cNvPr id="43" name="Text Placeholder 4">
            <a:extLst>
              <a:ext uri="{FF2B5EF4-FFF2-40B4-BE49-F238E27FC236}">
                <a16:creationId xmlns:a16="http://schemas.microsoft.com/office/drawing/2014/main" id="{568C4124-CF03-A5E2-3715-BE9966AF7213}"/>
              </a:ext>
            </a:extLst>
          </p:cNvPr>
          <p:cNvSpPr>
            <a:spLocks noGrp="1"/>
          </p:cNvSpPr>
          <p:nvPr>
            <p:custDataLst>
              <p:tags r:id="rId9"/>
            </p:custDataLst>
          </p:nvPr>
        </p:nvSpPr>
        <p:spPr bwMode="auto">
          <a:xfrm>
            <a:off x="961866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B70740-CE32-477A-A266-0691B6A10176}" type="datetime'''''Y''''''''''''''''e''''a''r ''''''''2'''">
              <a:rPr lang="de-DE" altLang="en-US" sz="1000" b="1" smtClean="0">
                <a:cs typeface="+mn-cs"/>
              </a:rPr>
              <a:pPr lvl="0" algn="ctr">
                <a:spcBef>
                  <a:spcPct val="0"/>
                </a:spcBef>
                <a:spcAft>
                  <a:spcPct val="0"/>
                </a:spcAft>
              </a:pPr>
              <a:t>Year 2</a:t>
            </a:fld>
            <a:endParaRPr lang="de-DE" sz="1000" b="1">
              <a:cs typeface="+mn-cs"/>
            </a:endParaRPr>
          </a:p>
        </p:txBody>
      </p:sp>
      <p:sp>
        <p:nvSpPr>
          <p:cNvPr id="46" name="Text Placeholder 4">
            <a:extLst>
              <a:ext uri="{FF2B5EF4-FFF2-40B4-BE49-F238E27FC236}">
                <a16:creationId xmlns:a16="http://schemas.microsoft.com/office/drawing/2014/main" id="{4BEF68E8-9E02-0B31-83B9-702DD5B8711D}"/>
              </a:ext>
            </a:extLst>
          </p:cNvPr>
          <p:cNvSpPr>
            <a:spLocks noGrp="1"/>
          </p:cNvSpPr>
          <p:nvPr>
            <p:custDataLst>
              <p:tags r:id="rId10"/>
            </p:custDataLst>
          </p:nvPr>
        </p:nvSpPr>
        <p:spPr bwMode="auto">
          <a:xfrm>
            <a:off x="1004252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73389E-FBFE-402F-8FE9-CB27AA727F85}" type="datetime'''''Yea''r'''' ''''''''''''''''''''''''''''3'''''">
              <a:rPr lang="de-DE" altLang="en-US" sz="1000" b="1" smtClean="0">
                <a:cs typeface="+mn-cs"/>
              </a:rPr>
              <a:pPr lvl="0" algn="ctr">
                <a:spcBef>
                  <a:spcPct val="0"/>
                </a:spcBef>
                <a:spcAft>
                  <a:spcPct val="0"/>
                </a:spcAft>
              </a:pPr>
              <a:t>Year 3</a:t>
            </a:fld>
            <a:endParaRPr lang="de-DE" sz="1000" b="1">
              <a:cs typeface="+mn-cs"/>
            </a:endParaRPr>
          </a:p>
        </p:txBody>
      </p:sp>
      <p:sp>
        <p:nvSpPr>
          <p:cNvPr id="50" name="Text Placeholder 4">
            <a:extLst>
              <a:ext uri="{FF2B5EF4-FFF2-40B4-BE49-F238E27FC236}">
                <a16:creationId xmlns:a16="http://schemas.microsoft.com/office/drawing/2014/main" id="{69448910-AD99-7617-53C0-12910D7B2D7E}"/>
              </a:ext>
            </a:extLst>
          </p:cNvPr>
          <p:cNvSpPr>
            <a:spLocks noGrp="1"/>
          </p:cNvSpPr>
          <p:nvPr>
            <p:custDataLst>
              <p:tags r:id="rId11"/>
            </p:custDataLst>
          </p:nvPr>
        </p:nvSpPr>
        <p:spPr bwMode="auto">
          <a:xfrm>
            <a:off x="1046797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695A4AD-FFD0-4F46-8D9E-0D4FC5E59BD1}" type="datetime'''''''''''''Ye''''''''''''''''''''a''''''''''r'''''''' ''4'''">
              <a:rPr lang="de-DE" altLang="en-US" sz="1000" b="1" smtClean="0">
                <a:cs typeface="+mn-cs"/>
              </a:rPr>
              <a:pPr lvl="0" algn="ctr">
                <a:spcBef>
                  <a:spcPct val="0"/>
                </a:spcBef>
                <a:spcAft>
                  <a:spcPct val="0"/>
                </a:spcAft>
              </a:pPr>
              <a:t>Year 4</a:t>
            </a:fld>
            <a:endParaRPr lang="de-DE" sz="1000" b="1">
              <a:cs typeface="+mn-cs"/>
            </a:endParaRPr>
          </a:p>
        </p:txBody>
      </p:sp>
      <p:sp>
        <p:nvSpPr>
          <p:cNvPr id="63" name="Text Placeholder 4">
            <a:extLst>
              <a:ext uri="{FF2B5EF4-FFF2-40B4-BE49-F238E27FC236}">
                <a16:creationId xmlns:a16="http://schemas.microsoft.com/office/drawing/2014/main" id="{C9FCD48B-AF0E-6E69-9C78-E6E12074E53D}"/>
              </a:ext>
            </a:extLst>
          </p:cNvPr>
          <p:cNvSpPr>
            <a:spLocks noGrp="1"/>
          </p:cNvSpPr>
          <p:nvPr>
            <p:custDataLst>
              <p:tags r:id="rId12"/>
            </p:custDataLst>
          </p:nvPr>
        </p:nvSpPr>
        <p:spPr bwMode="auto">
          <a:xfrm>
            <a:off x="10891838"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F6A5C7B-E9ED-4ED7-A3C9-9BB8A67A6A63}" type="datetime'''Ye''''''''''ar'''''''''''''' 5'''''''''''''''''''''">
              <a:rPr lang="de-DE" altLang="en-US" sz="1000" b="1" smtClean="0">
                <a:cs typeface="+mn-cs"/>
              </a:rPr>
              <a:pPr lvl="0" algn="ctr">
                <a:spcBef>
                  <a:spcPct val="0"/>
                </a:spcBef>
                <a:spcAft>
                  <a:spcPct val="0"/>
                </a:spcAft>
              </a:pPr>
              <a:t>Year 5</a:t>
            </a:fld>
            <a:endParaRPr lang="de-DE" sz="1000" b="1">
              <a:cs typeface="+mn-cs"/>
            </a:endParaRPr>
          </a:p>
        </p:txBody>
      </p:sp>
      <p:sp>
        <p:nvSpPr>
          <p:cNvPr id="28"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9266239" y="5270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2B83542-CF06-4466-BC31-1B92FE26BD77}" type="datetime'''''''''''''''''''''''1''''''''''5''''''''''''''''''''''0'">
              <a:rPr lang="de-DE" altLang="en-US" sz="1000" b="1" smtClean="0">
                <a:cs typeface="+mn-cs"/>
              </a:rPr>
              <a:pPr lvl="0" algn="ctr">
                <a:spcBef>
                  <a:spcPct val="0"/>
                </a:spcBef>
                <a:spcAft>
                  <a:spcPct val="0"/>
                </a:spcAft>
              </a:pPr>
              <a:t>150</a:t>
            </a:fld>
            <a:endParaRPr lang="de-DE" sz="1000" b="1">
              <a:cs typeface="+mn-cs"/>
            </a:endParaRPr>
          </a:p>
        </p:txBody>
      </p:sp>
      <p:sp>
        <p:nvSpPr>
          <p:cNvPr id="30"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9691689" y="4995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371987-F673-4FE6-B4DF-2E4308AE0FA2}" type="datetime'''''''''''''''''30''''''0'''''''''''''''''''''''''''''''''''">
              <a:rPr lang="de-DE" altLang="en-US" sz="1000" b="1" smtClean="0">
                <a:cs typeface="+mn-cs"/>
              </a:rPr>
              <a:pPr lvl="0" algn="ctr">
                <a:spcBef>
                  <a:spcPct val="0"/>
                </a:spcBef>
                <a:spcAft>
                  <a:spcPct val="0"/>
                </a:spcAft>
              </a:pPr>
              <a:t>300</a:t>
            </a:fld>
            <a:endParaRPr lang="de-DE" sz="1000" b="1">
              <a:cs typeface="+mn-cs"/>
            </a:endParaRPr>
          </a:p>
        </p:txBody>
      </p:sp>
      <p:sp>
        <p:nvSpPr>
          <p:cNvPr id="31"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10115551" y="4624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29C0E3-50FF-4142-AD3E-BD4B98E57D71}" type="datetime'''''''''5''''''00'''''''''''''''">
              <a:rPr lang="de-DE" altLang="en-US" sz="1000" b="1" smtClean="0">
                <a:cs typeface="+mn-cs"/>
              </a:rPr>
              <a:pPr lvl="0" algn="ctr">
                <a:spcBef>
                  <a:spcPct val="0"/>
                </a:spcBef>
                <a:spcAft>
                  <a:spcPct val="0"/>
                </a:spcAft>
              </a:pPr>
              <a:t>500</a:t>
            </a:fld>
            <a:endParaRPr lang="de-DE" sz="1000" b="1">
              <a:cs typeface="+mn-cs"/>
            </a:endParaRPr>
          </a:p>
        </p:txBody>
      </p:sp>
      <p:sp>
        <p:nvSpPr>
          <p:cNvPr id="8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10541001" y="42529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978F97-0A14-4592-8C7E-E6F8713F0535}" type="datetime'''''''''''''''''''''''70''0'''''''''''''''''''''''''''''''''">
              <a:rPr lang="de-DE" altLang="en-US" sz="1000" b="1" smtClean="0">
                <a:effectLst/>
                <a:cs typeface="+mn-cs"/>
              </a:rPr>
              <a:pPr lvl="0" algn="ctr">
                <a:spcBef>
                  <a:spcPct val="0"/>
                </a:spcBef>
                <a:spcAft>
                  <a:spcPct val="0"/>
                </a:spcAft>
              </a:pPr>
              <a:t>700</a:t>
            </a:fld>
            <a:endParaRPr lang="de-DE" sz="1000" b="1">
              <a:cs typeface="+mn-cs"/>
            </a:endParaRPr>
          </a:p>
        </p:txBody>
      </p:sp>
      <p:sp>
        <p:nvSpPr>
          <p:cNvPr id="98" name="Rectangle 97">
            <a:extLst>
              <a:ext uri="{FF2B5EF4-FFF2-40B4-BE49-F238E27FC236}">
                <a16:creationId xmlns:a16="http://schemas.microsoft.com/office/drawing/2014/main" id="{1C5F56B5-6907-182B-2EF9-753051E167DE}"/>
              </a:ext>
            </a:extLst>
          </p:cNvPr>
          <p:cNvSpPr/>
          <p:nvPr>
            <p:custDataLst>
              <p:tags r:id="rId17"/>
            </p:custDataLst>
          </p:nvPr>
        </p:nvSpPr>
        <p:spPr bwMode="auto">
          <a:xfrm>
            <a:off x="10633075" y="369888"/>
            <a:ext cx="109538" cy="109538"/>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9" name="Rectangle 98">
            <a:extLst>
              <a:ext uri="{FF2B5EF4-FFF2-40B4-BE49-F238E27FC236}">
                <a16:creationId xmlns:a16="http://schemas.microsoft.com/office/drawing/2014/main" id="{7BA27E91-E9C6-EBB4-D2A6-199992249189}"/>
              </a:ext>
            </a:extLst>
          </p:cNvPr>
          <p:cNvSpPr/>
          <p:nvPr>
            <p:custDataLst>
              <p:tags r:id="rId18"/>
            </p:custDataLst>
          </p:nvPr>
        </p:nvSpPr>
        <p:spPr bwMode="auto">
          <a:xfrm>
            <a:off x="10633075" y="542925"/>
            <a:ext cx="109538" cy="109538"/>
          </a:xfrm>
          <a:prstGeom prst="rect">
            <a:avLst/>
          </a:prstGeom>
          <a:solidFill>
            <a:schemeClr val="accent4"/>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7"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auto">
          <a:xfrm>
            <a:off x="10793413" y="366713"/>
            <a:ext cx="4603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8F62FCB-7956-418B-9E43-7BB9067DD368}" type="datetime'''C''''''''''''LR'''''''''''''''''' L''''''o''''''a''d'''''">
              <a:rPr lang="de-DE" altLang="en-US" sz="800" smtClean="0">
                <a:cs typeface="+mn-cs"/>
              </a:rPr>
              <a:pPr lvl="0">
                <a:spcBef>
                  <a:spcPct val="0"/>
                </a:spcBef>
                <a:spcAft>
                  <a:spcPct val="0"/>
                </a:spcAft>
              </a:pPr>
              <a:t>CLR Load</a:t>
            </a:fld>
            <a:endParaRPr lang="de-DE" sz="800">
              <a:cs typeface="+mn-cs"/>
            </a:endParaRPr>
          </a:p>
        </p:txBody>
      </p:sp>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auto">
          <a:xfrm>
            <a:off x="10793413" y="539750"/>
            <a:ext cx="458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C77EF8-C71E-42DF-903A-63319202F115}" type="datetime'''F''''''irm'' ''''''''''''''''L''o''a''d'''''''''''''''''''''">
              <a:rPr lang="de-DE" altLang="en-US" sz="800" smtClean="0">
                <a:cs typeface="+mn-cs"/>
              </a:rPr>
              <a:pPr lvl="0">
                <a:spcBef>
                  <a:spcPct val="0"/>
                </a:spcBef>
                <a:spcAft>
                  <a:spcPct val="0"/>
                </a:spcAft>
              </a:pPr>
              <a:t>Firm Load</a:t>
            </a:fld>
            <a:endParaRPr lang="de-DE" sz="800">
              <a:cs typeface="+mn-cs"/>
            </a:endParaRPr>
          </a:p>
        </p:txBody>
      </p:sp>
      <p:sp>
        <p:nvSpPr>
          <p:cNvPr id="150" name="Sticker">
            <a:extLst>
              <a:ext uri="{FF2B5EF4-FFF2-40B4-BE49-F238E27FC236}">
                <a16:creationId xmlns:a16="http://schemas.microsoft.com/office/drawing/2014/main" id="{F912A404-FF33-9422-106A-E8283A09862B}"/>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000000"/>
                </a:solidFill>
                <a:effectLst/>
                <a:uLnTx/>
                <a:uFillTx/>
                <a:latin typeface="Arial"/>
                <a:ea typeface="+mn-ea"/>
                <a:cs typeface="+mn-cs"/>
              </a:rPr>
              <a:t>POTENTIALLY FEASIBLE CONFIGURATION</a:t>
            </a:r>
          </a:p>
        </p:txBody>
      </p:sp>
      <p:sp>
        <p:nvSpPr>
          <p:cNvPr id="8" name="TrackerNumBlue 12">
            <a:extLst>
              <a:ext uri="{FF2B5EF4-FFF2-40B4-BE49-F238E27FC236}">
                <a16:creationId xmlns:a16="http://schemas.microsoft.com/office/drawing/2014/main" id="{2D1C6F6B-FAE7-5F40-8B1A-414E8D8F81F8}"/>
              </a:ext>
            </a:extLst>
          </p:cNvPr>
          <p:cNvSpPr/>
          <p:nvPr>
            <p:custDataLst>
              <p:tags r:id="rId21"/>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1A</a:t>
            </a:r>
          </a:p>
        </p:txBody>
      </p:sp>
      <p:sp>
        <p:nvSpPr>
          <p:cNvPr id="10" name="Rectangle 9">
            <a:extLst>
              <a:ext uri="{FF2B5EF4-FFF2-40B4-BE49-F238E27FC236}">
                <a16:creationId xmlns:a16="http://schemas.microsoft.com/office/drawing/2014/main" id="{D0E7695A-19FB-7003-9074-FA23C5C01DA1}"/>
              </a:ext>
            </a:extLst>
          </p:cNvPr>
          <p:cNvSpPr/>
          <p:nvPr/>
        </p:nvSpPr>
        <p:spPr>
          <a:xfrm>
            <a:off x="9688772" y="298080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3" name="Straight Connector 12">
            <a:extLst>
              <a:ext uri="{FF2B5EF4-FFF2-40B4-BE49-F238E27FC236}">
                <a16:creationId xmlns:a16="http://schemas.microsoft.com/office/drawing/2014/main" id="{36D8ADAD-F2CC-9619-0DBE-68A262734D3D}"/>
              </a:ext>
            </a:extLst>
          </p:cNvPr>
          <p:cNvCxnSpPr>
            <a:cxnSpLocks/>
            <a:stCxn id="10" idx="0"/>
            <a:endCxn id="54" idx="4"/>
          </p:cNvCxnSpPr>
          <p:nvPr/>
        </p:nvCxnSpPr>
        <p:spPr>
          <a:xfrm flipV="1">
            <a:off x="10195630" y="2749011"/>
            <a:ext cx="0" cy="23178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553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70DF0-7732-9738-69EC-352A06502CC8}"/>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5020117A-A57B-B66E-51DF-505CD10BF7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4" name="Object 2" hidden="1">
                        <a:extLst>
                          <a:ext uri="{FF2B5EF4-FFF2-40B4-BE49-F238E27FC236}">
                            <a16:creationId xmlns:a16="http://schemas.microsoft.com/office/drawing/2014/main" id="{5020117A-A57B-B66E-51DF-505CD10BF74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CD0F6E74-458D-0B1E-B989-1F93D264D526}"/>
              </a:ext>
            </a:extLst>
          </p:cNvPr>
          <p:cNvSpPr>
            <a:spLocks noGrp="1"/>
          </p:cNvSpPr>
          <p:nvPr>
            <p:ph type="title"/>
            <p:custDataLst>
              <p:tags r:id="rId2"/>
            </p:custDataLst>
          </p:nvPr>
        </p:nvSpPr>
        <p:spPr>
          <a:xfrm>
            <a:off x="554736" y="172212"/>
            <a:ext cx="11082528" cy="384721"/>
          </a:xfrm>
        </p:spPr>
        <p:txBody>
          <a:bodyPr vert="horz">
            <a:spAutoFit/>
          </a:bodyPr>
          <a:lstStyle/>
          <a:p>
            <a:r>
              <a:rPr lang="en-US"/>
              <a:t>CLR with Non-Synchronous Backup Generation</a:t>
            </a:r>
            <a:endParaRPr lang="de-DE"/>
          </a:p>
        </p:txBody>
      </p:sp>
      <p:sp>
        <p:nvSpPr>
          <p:cNvPr id="55" name="4. Footnote">
            <a:extLst>
              <a:ext uri="{FF2B5EF4-FFF2-40B4-BE49-F238E27FC236}">
                <a16:creationId xmlns:a16="http://schemas.microsoft.com/office/drawing/2014/main" id="{527CD1FF-09C0-A329-D43D-C394E7B931AB}"/>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64D612FC-2C93-B23E-415B-FBE5DB823AF3}"/>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87C18D40-4D9C-68A4-EC1F-60CD09809870}"/>
                </a:ext>
              </a:extLst>
            </p:cNvPr>
            <p:cNvGrpSpPr>
              <a:grpSpLocks noChangeAspect="1"/>
            </p:cNvGrpSpPr>
            <p:nvPr>
              <p:custDataLst>
                <p:tags r:id="rId8"/>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EB60A233-F68C-790D-3421-FA807638F093}"/>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786A9660-B72C-2190-4763-71DB8D3DD9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5CF18553-E4C6-7056-3A03-A945C1EBC3DE}"/>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864D2598-AFEB-373C-9BD1-BE27A6603B8D}"/>
              </a:ext>
            </a:extLst>
          </p:cNvPr>
          <p:cNvSpPr txBox="1">
            <a:spLocks/>
          </p:cNvSpPr>
          <p:nvPr/>
        </p:nvSpPr>
        <p:spPr>
          <a:xfrm>
            <a:off x="521663" y="1299945"/>
            <a:ext cx="2675973" cy="1554272"/>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200" b="1"/>
              <a:t>Large Load registers as a CLR and utilizes behind-the-meter backup generation that is not synchronized</a:t>
            </a:r>
            <a:r>
              <a:rPr lang="en-US" sz="1200" b="1" baseline="30000"/>
              <a:t>1</a:t>
            </a:r>
            <a:r>
              <a:rPr lang="en-US" sz="1200" b="1"/>
              <a:t> </a:t>
            </a:r>
            <a:r>
              <a:rPr lang="en-US" sz="1200"/>
              <a:t>with the ERCOT grid</a:t>
            </a:r>
          </a:p>
          <a:p>
            <a:r>
              <a:rPr lang="en-US" sz="1200"/>
              <a:t>This construct allows internal self-supply during curtailment without parallel operation or export to the ERCOT system</a:t>
            </a:r>
          </a:p>
        </p:txBody>
      </p:sp>
      <p:sp>
        <p:nvSpPr>
          <p:cNvPr id="24" name="TextBox 62">
            <a:extLst>
              <a:ext uri="{FF2B5EF4-FFF2-40B4-BE49-F238E27FC236}">
                <a16:creationId xmlns:a16="http://schemas.microsoft.com/office/drawing/2014/main" id="{B828BE5D-B264-33C0-5588-B4B2FA85AFF4}"/>
              </a:ext>
            </a:extLst>
          </p:cNvPr>
          <p:cNvSpPr txBox="1">
            <a:spLocks/>
          </p:cNvSpPr>
          <p:nvPr/>
        </p:nvSpPr>
        <p:spPr>
          <a:xfrm>
            <a:off x="3327750" y="1299945"/>
            <a:ext cx="5203398" cy="330859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To qualify under this construct, backup generation must not be synchronized with or operate in parallel with the ERCOT grid </a:t>
            </a:r>
            <a:r>
              <a:rPr lang="en-US" sz="1200"/>
              <a:t>and must be incapable of exporting power at the POI</a:t>
            </a:r>
          </a:p>
          <a:p>
            <a:pPr marL="171450" lvl="0" indent="-171450">
              <a:buClr>
                <a:srgbClr val="000000"/>
              </a:buClr>
              <a:buFont typeface="Arial" panose="020B0604020202020204" pitchFamily="34" charset="0"/>
              <a:buChar char="•"/>
              <a:defRPr/>
            </a:pPr>
            <a:r>
              <a:rPr lang="en-US" sz="1200" b="1"/>
              <a:t>ERCOT models the facility as load only at the POI</a:t>
            </a:r>
            <a:r>
              <a:rPr lang="en-US" sz="1200"/>
              <a:t> for steady-state and stability studies and observes only net load at the POI</a:t>
            </a:r>
          </a:p>
          <a:p>
            <a:pPr marL="171450" lvl="0" indent="-171450">
              <a:buClr>
                <a:srgbClr val="000000"/>
              </a:buClr>
              <a:buFont typeface="Arial" panose="020B0604020202020204" pitchFamily="34" charset="0"/>
              <a:buChar char="•"/>
              <a:defRPr/>
            </a:pPr>
            <a:r>
              <a:rPr lang="en-US" sz="1200" b="1"/>
              <a:t>Transmission study limits remain binding </a:t>
            </a:r>
            <a:r>
              <a:rPr lang="en-US" sz="1200"/>
              <a:t>on the net load at POI</a:t>
            </a:r>
          </a:p>
          <a:p>
            <a:pPr marL="171450" lvl="0" indent="-171450">
              <a:buClr>
                <a:srgbClr val="000000"/>
              </a:buClr>
              <a:buFont typeface="Arial" panose="020B0604020202020204" pitchFamily="34" charset="0"/>
              <a:buChar char="•"/>
              <a:defRPr/>
            </a:pPr>
            <a:r>
              <a:rPr lang="en-US" sz="1200" b="1"/>
              <a:t>Load must follow SCED basepoints </a:t>
            </a:r>
            <a:r>
              <a:rPr lang="en-US" sz="1200"/>
              <a:t>within its LPC–MPC range</a:t>
            </a:r>
          </a:p>
          <a:p>
            <a:pPr marL="171450" lvl="0" indent="-171450">
              <a:buClr>
                <a:srgbClr val="000000"/>
              </a:buClr>
              <a:buFont typeface="Arial" panose="020B0604020202020204" pitchFamily="34" charset="0"/>
              <a:buChar char="•"/>
              <a:defRPr/>
            </a:pPr>
            <a:r>
              <a:rPr lang="en-US" sz="1200" b="1"/>
              <a:t>Large Load may need to segment internal load into controllable tranches</a:t>
            </a:r>
            <a:r>
              <a:rPr lang="en-US" sz="1200"/>
              <a:t> (e.g., 10 MW blocks) to comply with SCED</a:t>
            </a:r>
          </a:p>
          <a:p>
            <a:pPr marL="171450" lvl="0" indent="-171450">
              <a:buClr>
                <a:srgbClr val="000000"/>
              </a:buClr>
              <a:buFont typeface="Arial" panose="020B0604020202020204" pitchFamily="34" charset="0"/>
              <a:buChar char="•"/>
              <a:defRPr/>
            </a:pPr>
            <a:r>
              <a:rPr lang="en-US" sz="1200" b="1"/>
              <a:t>Any internal switching to backup generation is behind-the-fence and not visible </a:t>
            </a:r>
            <a:r>
              <a:rPr lang="en-US" sz="1200"/>
              <a:t>to ERCOT</a:t>
            </a:r>
          </a:p>
          <a:p>
            <a:pPr marL="171450" lvl="0" indent="-171450">
              <a:buClr>
                <a:srgbClr val="000000"/>
              </a:buClr>
              <a:buFont typeface="Arial" panose="020B0604020202020204" pitchFamily="34" charset="0"/>
              <a:buChar char="•"/>
              <a:defRPr/>
            </a:pPr>
            <a:r>
              <a:rPr lang="en-US" sz="1200" b="1"/>
              <a:t>If backup generation fails, the load remains responsible for meeting SCED </a:t>
            </a:r>
            <a:r>
              <a:rPr lang="en-US" sz="1200"/>
              <a:t>dispatch instructions</a:t>
            </a:r>
          </a:p>
          <a:p>
            <a:pPr marL="171450" lvl="0" indent="-171450">
              <a:buClr>
                <a:srgbClr val="000000"/>
              </a:buClr>
              <a:buFont typeface="Arial" panose="020B0604020202020204" pitchFamily="34" charset="0"/>
              <a:buChar char="•"/>
              <a:defRPr/>
            </a:pPr>
            <a:r>
              <a:rPr lang="en-US" sz="1200" b="1"/>
              <a:t>No export or generation market participation is permitted </a:t>
            </a:r>
            <a:r>
              <a:rPr lang="en-US" sz="1200"/>
              <a:t>under this construct</a:t>
            </a:r>
            <a:r>
              <a:rPr lang="en-US" sz="1200" baseline="30000"/>
              <a:t>2</a:t>
            </a:r>
            <a:endParaRPr lang="en-US" sz="1200"/>
          </a:p>
        </p:txBody>
      </p:sp>
      <p:sp>
        <p:nvSpPr>
          <p:cNvPr id="61" name="TextBox 62">
            <a:extLst>
              <a:ext uri="{FF2B5EF4-FFF2-40B4-BE49-F238E27FC236}">
                <a16:creationId xmlns:a16="http://schemas.microsoft.com/office/drawing/2014/main" id="{B10E9CF0-7664-8754-0D8D-EE35E1D46D72}"/>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62" name="Straight Connector 61">
            <a:extLst>
              <a:ext uri="{FF2B5EF4-FFF2-40B4-BE49-F238E27FC236}">
                <a16:creationId xmlns:a16="http://schemas.microsoft.com/office/drawing/2014/main" id="{4F21F490-9F52-A5DB-2C77-838354B791D0}"/>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8" name="TextBox 62">
            <a:extLst>
              <a:ext uri="{FF2B5EF4-FFF2-40B4-BE49-F238E27FC236}">
                <a16:creationId xmlns:a16="http://schemas.microsoft.com/office/drawing/2014/main" id="{86DE6977-FB73-9FDD-EEC6-467FFB47B6EA}"/>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sp>
        <p:nvSpPr>
          <p:cNvPr id="3" name="Sticker">
            <a:extLst>
              <a:ext uri="{FF2B5EF4-FFF2-40B4-BE49-F238E27FC236}">
                <a16:creationId xmlns:a16="http://schemas.microsoft.com/office/drawing/2014/main" id="{BD442A2F-2C5C-2DA3-ACD5-DCA8709311A7}"/>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000000"/>
                </a:solidFill>
                <a:effectLst/>
                <a:uLnTx/>
                <a:uFillTx/>
                <a:latin typeface="Arial"/>
                <a:ea typeface="+mn-ea"/>
                <a:cs typeface="+mn-cs"/>
              </a:rPr>
              <a:t>POTENTIALLY FEASIBLE CONFIGURATION</a:t>
            </a:r>
          </a:p>
        </p:txBody>
      </p:sp>
      <p:sp>
        <p:nvSpPr>
          <p:cNvPr id="6" name="TrackerNumBlue 12">
            <a:extLst>
              <a:ext uri="{FF2B5EF4-FFF2-40B4-BE49-F238E27FC236}">
                <a16:creationId xmlns:a16="http://schemas.microsoft.com/office/drawing/2014/main" id="{EFC97255-8306-11BA-2621-901D3E1AA759}"/>
              </a:ext>
            </a:extLst>
          </p:cNvPr>
          <p:cNvSpPr/>
          <p:nvPr>
            <p:custDataLst>
              <p:tags r:id="rId4"/>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1B</a:t>
            </a:r>
          </a:p>
        </p:txBody>
      </p:sp>
      <p:sp>
        <p:nvSpPr>
          <p:cNvPr id="51" name="4. Footnote">
            <a:extLst>
              <a:ext uri="{FF2B5EF4-FFF2-40B4-BE49-F238E27FC236}">
                <a16:creationId xmlns:a16="http://schemas.microsoft.com/office/drawing/2014/main" id="{8C35FF88-1C76-4C27-B048-904CD7177A0E}"/>
              </a:ext>
            </a:extLst>
          </p:cNvPr>
          <p:cNvSpPr txBox="1"/>
          <p:nvPr>
            <p:custDataLst>
              <p:tags r:id="rId5"/>
            </p:custDataLst>
          </p:nvPr>
        </p:nvSpPr>
        <p:spPr>
          <a:xfrm>
            <a:off x="2226070" y="6184738"/>
            <a:ext cx="9167418"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Any behind-the-meter generator or storage that can operate in parallel with the ERCOT grid (i.e., can be synchronized/connected while the POI remains energized) must be registered as a GR/ESR and is not compatible with a Load-Only CLR construct  |  2. No energy or ancillary service participation from the backup resource is permitted</a:t>
            </a:r>
          </a:p>
        </p:txBody>
      </p:sp>
      <p:sp>
        <p:nvSpPr>
          <p:cNvPr id="72" name="Rectangle 71">
            <a:extLst>
              <a:ext uri="{FF2B5EF4-FFF2-40B4-BE49-F238E27FC236}">
                <a16:creationId xmlns:a16="http://schemas.microsoft.com/office/drawing/2014/main" id="{3E40DFD0-F63B-CF15-2B15-729AFDC6C6F8}"/>
              </a:ext>
            </a:extLst>
          </p:cNvPr>
          <p:cNvSpPr/>
          <p:nvPr/>
        </p:nvSpPr>
        <p:spPr>
          <a:xfrm>
            <a:off x="9176920" y="4161097"/>
            <a:ext cx="2118748" cy="1235505"/>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8A7E38D7-2950-A135-FFF1-34359035C557}"/>
              </a:ext>
            </a:extLst>
          </p:cNvPr>
          <p:cNvSpPr/>
          <p:nvPr/>
        </p:nvSpPr>
        <p:spPr>
          <a:xfrm>
            <a:off x="9356954" y="4286086"/>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76" name="XWhite 32">
            <a:extLst>
              <a:ext uri="{FF2B5EF4-FFF2-40B4-BE49-F238E27FC236}">
                <a16:creationId xmlns:a16="http://schemas.microsoft.com/office/drawing/2014/main" id="{2C818FF3-C7A8-284A-F16B-7659B229F4D4}"/>
              </a:ext>
            </a:extLst>
          </p:cNvPr>
          <p:cNvGrpSpPr>
            <a:grpSpLocks noChangeAspect="1"/>
          </p:cNvGrpSpPr>
          <p:nvPr>
            <p:custDataLst>
              <p:tags r:id="rId6"/>
            </p:custDataLst>
          </p:nvPr>
        </p:nvGrpSpPr>
        <p:grpSpPr>
          <a:xfrm>
            <a:off x="10100980" y="4983635"/>
            <a:ext cx="270629" cy="270629"/>
            <a:chOff x="1016000" y="1016000"/>
            <a:chExt cx="396228" cy="396228"/>
          </a:xfrm>
          <a:solidFill>
            <a:schemeClr val="bg2"/>
          </a:solidFill>
        </p:grpSpPr>
        <p:sp>
          <p:nvSpPr>
            <p:cNvPr id="77" name="Oval 76">
              <a:extLst>
                <a:ext uri="{FF2B5EF4-FFF2-40B4-BE49-F238E27FC236}">
                  <a16:creationId xmlns:a16="http://schemas.microsoft.com/office/drawing/2014/main" id="{BAAF1BDE-2423-7B58-2FD3-81AB548E604C}"/>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79" name="Graphic 78">
              <a:extLst>
                <a:ext uri="{FF2B5EF4-FFF2-40B4-BE49-F238E27FC236}">
                  <a16:creationId xmlns:a16="http://schemas.microsoft.com/office/drawing/2014/main" id="{0F466C4D-63F3-4FE5-4501-75052F48A591}"/>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80" name="Rectangle 79">
            <a:extLst>
              <a:ext uri="{FF2B5EF4-FFF2-40B4-BE49-F238E27FC236}">
                <a16:creationId xmlns:a16="http://schemas.microsoft.com/office/drawing/2014/main" id="{E5CD9153-08EE-6493-E7D3-7D781455E968}"/>
              </a:ext>
            </a:extLst>
          </p:cNvPr>
          <p:cNvSpPr/>
          <p:nvPr/>
        </p:nvSpPr>
        <p:spPr>
          <a:xfrm>
            <a:off x="9729437" y="5552471"/>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81" name="Straight Connector 80">
            <a:extLst>
              <a:ext uri="{FF2B5EF4-FFF2-40B4-BE49-F238E27FC236}">
                <a16:creationId xmlns:a16="http://schemas.microsoft.com/office/drawing/2014/main" id="{994A94FE-2D2A-996E-0988-A6DDED0D54F0}"/>
              </a:ext>
            </a:extLst>
          </p:cNvPr>
          <p:cNvCxnSpPr>
            <a:cxnSpLocks/>
            <a:stCxn id="80" idx="0"/>
            <a:endCxn id="77" idx="4"/>
          </p:cNvCxnSpPr>
          <p:nvPr/>
        </p:nvCxnSpPr>
        <p:spPr>
          <a:xfrm flipV="1">
            <a:off x="10236295" y="5254264"/>
            <a:ext cx="0" cy="298207"/>
          </a:xfrm>
          <a:prstGeom prst="line">
            <a:avLst/>
          </a:prstGeom>
        </p:spPr>
        <p:style>
          <a:lnRef idx="2">
            <a:schemeClr val="accent1"/>
          </a:lnRef>
          <a:fillRef idx="0">
            <a:schemeClr val="accent1"/>
          </a:fillRef>
          <a:effectRef idx="1">
            <a:schemeClr val="accent1"/>
          </a:effectRef>
          <a:fontRef idx="minor">
            <a:schemeClr val="tx1"/>
          </a:fontRef>
        </p:style>
      </p:cxnSp>
      <p:grpSp>
        <p:nvGrpSpPr>
          <p:cNvPr id="82" name="Group 81">
            <a:extLst>
              <a:ext uri="{FF2B5EF4-FFF2-40B4-BE49-F238E27FC236}">
                <a16:creationId xmlns:a16="http://schemas.microsoft.com/office/drawing/2014/main" id="{9B5477DB-D55C-EE6F-AA58-0327D6B120DB}"/>
              </a:ext>
            </a:extLst>
          </p:cNvPr>
          <p:cNvGrpSpPr/>
          <p:nvPr/>
        </p:nvGrpSpPr>
        <p:grpSpPr>
          <a:xfrm>
            <a:off x="10366408" y="4286086"/>
            <a:ext cx="789465" cy="556667"/>
            <a:chOff x="9436777" y="3900612"/>
            <a:chExt cx="1155855" cy="740924"/>
          </a:xfrm>
        </p:grpSpPr>
        <p:sp>
          <p:nvSpPr>
            <p:cNvPr id="83" name="Rectangle 82">
              <a:extLst>
                <a:ext uri="{FF2B5EF4-FFF2-40B4-BE49-F238E27FC236}">
                  <a16:creationId xmlns:a16="http://schemas.microsoft.com/office/drawing/2014/main" id="{143942A4-C283-9384-DD4D-4CCC8DE99391}"/>
                </a:ext>
              </a:extLst>
            </p:cNvPr>
            <p:cNvSpPr/>
            <p:nvPr/>
          </p:nvSpPr>
          <p:spPr>
            <a:xfrm>
              <a:off x="9436777" y="3900612"/>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a:t>
              </a:r>
            </a:p>
          </p:txBody>
        </p:sp>
        <p:sp>
          <p:nvSpPr>
            <p:cNvPr id="84" name="Rectangle 83">
              <a:extLst>
                <a:ext uri="{FF2B5EF4-FFF2-40B4-BE49-F238E27FC236}">
                  <a16:creationId xmlns:a16="http://schemas.microsoft.com/office/drawing/2014/main" id="{536E68DD-F84D-D61C-5502-5A04621F95FF}"/>
                </a:ext>
              </a:extLst>
            </p:cNvPr>
            <p:cNvSpPr/>
            <p:nvPr/>
          </p:nvSpPr>
          <p:spPr>
            <a:xfrm>
              <a:off x="9578917" y="4041916"/>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a:t>
              </a:r>
            </a:p>
          </p:txBody>
        </p:sp>
      </p:grpSp>
      <p:cxnSp>
        <p:nvCxnSpPr>
          <p:cNvPr id="89" name="Connector: Elbow 88">
            <a:extLst>
              <a:ext uri="{FF2B5EF4-FFF2-40B4-BE49-F238E27FC236}">
                <a16:creationId xmlns:a16="http://schemas.microsoft.com/office/drawing/2014/main" id="{6E9E5395-3F45-A083-BDF0-E810ED492727}"/>
              </a:ext>
            </a:extLst>
          </p:cNvPr>
          <p:cNvCxnSpPr>
            <a:stCxn id="73" idx="2"/>
            <a:endCxn id="77" idx="2"/>
          </p:cNvCxnSpPr>
          <p:nvPr/>
        </p:nvCxnSpPr>
        <p:spPr>
          <a:xfrm rot="16200000" flipH="1">
            <a:off x="9778998" y="4796968"/>
            <a:ext cx="289634"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5E1F4EEB-11AF-D9B6-3201-938A2A1DE0C6}"/>
              </a:ext>
            </a:extLst>
          </p:cNvPr>
          <p:cNvCxnSpPr>
            <a:cxnSpLocks/>
            <a:stCxn id="84" idx="2"/>
            <a:endCxn id="77" idx="6"/>
          </p:cNvCxnSpPr>
          <p:nvPr/>
        </p:nvCxnSpPr>
        <p:spPr>
          <a:xfrm rot="5400000">
            <a:off x="10452548" y="4761814"/>
            <a:ext cx="276197" cy="438074"/>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4" name="Freeform 73">
            <a:extLst>
              <a:ext uri="{FF2B5EF4-FFF2-40B4-BE49-F238E27FC236}">
                <a16:creationId xmlns:a16="http://schemas.microsoft.com/office/drawing/2014/main" id="{1B3C32BE-FF88-725A-E1B7-CCC9A63E61D2}"/>
              </a:ext>
            </a:extLst>
          </p:cNvPr>
          <p:cNvSpPr/>
          <p:nvPr/>
        </p:nvSpPr>
        <p:spPr>
          <a:xfrm>
            <a:off x="9570924" y="4362503"/>
            <a:ext cx="1391018" cy="1356612"/>
          </a:xfrm>
          <a:custGeom>
            <a:avLst/>
            <a:gdLst>
              <a:gd name="csX0" fmla="*/ 0 w 270961"/>
              <a:gd name="csY0" fmla="*/ 48831 h 264259"/>
              <a:gd name="csX1" fmla="*/ 48831 w 270961"/>
              <a:gd name="csY1" fmla="*/ 0 h 264259"/>
              <a:gd name="csX2" fmla="*/ 134045 w 270961"/>
              <a:gd name="csY2" fmla="*/ 84257 h 264259"/>
              <a:gd name="csX3" fmla="*/ 217344 w 270961"/>
              <a:gd name="csY3" fmla="*/ 0 h 264259"/>
              <a:gd name="csX4" fmla="*/ 266174 w 270961"/>
              <a:gd name="csY4" fmla="*/ 47873 h 264259"/>
              <a:gd name="csX5" fmla="*/ 185747 w 270961"/>
              <a:gd name="csY5" fmla="*/ 129257 h 264259"/>
              <a:gd name="csX6" fmla="*/ 270961 w 270961"/>
              <a:gd name="csY6" fmla="*/ 213514 h 264259"/>
              <a:gd name="csX7" fmla="*/ 219259 w 270961"/>
              <a:gd name="csY7" fmla="*/ 264259 h 264259"/>
              <a:gd name="csX8" fmla="*/ 135002 w 270961"/>
              <a:gd name="csY8" fmla="*/ 179045 h 264259"/>
              <a:gd name="csX9" fmla="*/ 50745 w 270961"/>
              <a:gd name="csY9" fmla="*/ 264259 h 264259"/>
              <a:gd name="csX10" fmla="*/ 0 w 270961"/>
              <a:gd name="csY10" fmla="*/ 212556 h 264259"/>
              <a:gd name="csX11" fmla="*/ 82342 w 270961"/>
              <a:gd name="csY11" fmla="*/ 131172 h 2642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70961" h="264259">
                <a:moveTo>
                  <a:pt x="0" y="48831"/>
                </a:moveTo>
                <a:lnTo>
                  <a:pt x="48831" y="0"/>
                </a:lnTo>
                <a:lnTo>
                  <a:pt x="134045" y="84257"/>
                </a:lnTo>
                <a:lnTo>
                  <a:pt x="217344" y="0"/>
                </a:lnTo>
                <a:lnTo>
                  <a:pt x="266174" y="47873"/>
                </a:lnTo>
                <a:lnTo>
                  <a:pt x="185747" y="129257"/>
                </a:lnTo>
                <a:lnTo>
                  <a:pt x="270961" y="213514"/>
                </a:lnTo>
                <a:lnTo>
                  <a:pt x="219259" y="264259"/>
                </a:lnTo>
                <a:lnTo>
                  <a:pt x="135002" y="179045"/>
                </a:lnTo>
                <a:lnTo>
                  <a:pt x="50745" y="264259"/>
                </a:lnTo>
                <a:lnTo>
                  <a:pt x="0" y="212556"/>
                </a:lnTo>
                <a:lnTo>
                  <a:pt x="82342" y="131172"/>
                </a:lnTo>
                <a:close/>
              </a:path>
            </a:pathLst>
          </a:custGeom>
          <a:solidFill>
            <a:srgbClr val="C00000">
              <a:alpha val="58000"/>
            </a:srgbClr>
          </a:solidFill>
          <a:ln w="9525" cap="flat">
            <a:noFill/>
            <a:prstDash val="solid"/>
            <a:miter/>
          </a:ln>
        </p:spPr>
        <p:txBody>
          <a:bodyPr/>
          <a:lstStyle/>
          <a:p>
            <a:endParaRPr lang="de-DE"/>
          </a:p>
        </p:txBody>
      </p:sp>
      <p:sp>
        <p:nvSpPr>
          <p:cNvPr id="95" name="TextBox 62">
            <a:extLst>
              <a:ext uri="{FF2B5EF4-FFF2-40B4-BE49-F238E27FC236}">
                <a16:creationId xmlns:a16="http://schemas.microsoft.com/office/drawing/2014/main" id="{AB1A82F5-AE13-AB87-0031-5EC0F7BFDB40}"/>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a:t>
            </a:r>
            <a:r>
              <a:rPr kumimoji="0" lang="en-CA" sz="12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7" name="Rectangle 16">
            <a:extLst>
              <a:ext uri="{FF2B5EF4-FFF2-40B4-BE49-F238E27FC236}">
                <a16:creationId xmlns:a16="http://schemas.microsoft.com/office/drawing/2014/main" id="{A073B932-EAAF-F4CB-BF18-A72A98E3F76D}"/>
              </a:ext>
            </a:extLst>
          </p:cNvPr>
          <p:cNvSpPr/>
          <p:nvPr/>
        </p:nvSpPr>
        <p:spPr>
          <a:xfrm>
            <a:off x="9176920" y="1367795"/>
            <a:ext cx="2118748" cy="1793228"/>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A68CDCC7-FCEB-7BEF-F4FB-1D668F871836}"/>
              </a:ext>
            </a:extLst>
          </p:cNvPr>
          <p:cNvSpPr/>
          <p:nvPr/>
        </p:nvSpPr>
        <p:spPr>
          <a:xfrm>
            <a:off x="9665739" y="2503530"/>
            <a:ext cx="1141110"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cxnSp>
        <p:nvCxnSpPr>
          <p:cNvPr id="19" name="Straight Connector 18">
            <a:extLst>
              <a:ext uri="{FF2B5EF4-FFF2-40B4-BE49-F238E27FC236}">
                <a16:creationId xmlns:a16="http://schemas.microsoft.com/office/drawing/2014/main" id="{217CE317-8D44-44BA-0469-DA26F0C3DE7A}"/>
              </a:ext>
            </a:extLst>
          </p:cNvPr>
          <p:cNvCxnSpPr>
            <a:cxnSpLocks/>
            <a:stCxn id="18" idx="2"/>
            <a:endCxn id="21" idx="0"/>
          </p:cNvCxnSpPr>
          <p:nvPr/>
        </p:nvCxnSpPr>
        <p:spPr>
          <a:xfrm>
            <a:off x="10236294" y="3046760"/>
            <a:ext cx="1" cy="200537"/>
          </a:xfrm>
          <a:prstGeom prst="line">
            <a:avLst/>
          </a:prstGeom>
        </p:spPr>
        <p:style>
          <a:lnRef idx="2">
            <a:schemeClr val="accent1"/>
          </a:lnRef>
          <a:fillRef idx="0">
            <a:schemeClr val="accent1"/>
          </a:fillRef>
          <a:effectRef idx="1">
            <a:schemeClr val="accent1"/>
          </a:effectRef>
          <a:fontRef idx="minor">
            <a:schemeClr val="tx1"/>
          </a:fontRef>
        </p:style>
      </p:cxnSp>
      <p:grpSp>
        <p:nvGrpSpPr>
          <p:cNvPr id="20" name="XWhite 32">
            <a:extLst>
              <a:ext uri="{FF2B5EF4-FFF2-40B4-BE49-F238E27FC236}">
                <a16:creationId xmlns:a16="http://schemas.microsoft.com/office/drawing/2014/main" id="{41665C5A-6E4C-6B57-8B8B-AADBDB4A84C3}"/>
              </a:ext>
            </a:extLst>
          </p:cNvPr>
          <p:cNvGrpSpPr>
            <a:grpSpLocks noChangeAspect="1"/>
          </p:cNvGrpSpPr>
          <p:nvPr>
            <p:custDataLst>
              <p:tags r:id="rId7"/>
            </p:custDataLst>
          </p:nvPr>
        </p:nvGrpSpPr>
        <p:grpSpPr>
          <a:xfrm>
            <a:off x="10100980" y="3247297"/>
            <a:ext cx="270629" cy="270629"/>
            <a:chOff x="1016000" y="1016000"/>
            <a:chExt cx="396228" cy="396228"/>
          </a:xfrm>
          <a:solidFill>
            <a:schemeClr val="bg2"/>
          </a:solidFill>
        </p:grpSpPr>
        <p:sp>
          <p:nvSpPr>
            <p:cNvPr id="21" name="Oval 20">
              <a:extLst>
                <a:ext uri="{FF2B5EF4-FFF2-40B4-BE49-F238E27FC236}">
                  <a16:creationId xmlns:a16="http://schemas.microsoft.com/office/drawing/2014/main" id="{982A8071-B98F-36F2-2BAE-D1A0EA0C6EE9}"/>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9E320DD5-8D40-2F04-0B16-B363659B55ED}"/>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26" name="Rectangle 25">
            <a:extLst>
              <a:ext uri="{FF2B5EF4-FFF2-40B4-BE49-F238E27FC236}">
                <a16:creationId xmlns:a16="http://schemas.microsoft.com/office/drawing/2014/main" id="{7E20DDFA-711A-C50E-9A7A-F1322172ECE4}"/>
              </a:ext>
            </a:extLst>
          </p:cNvPr>
          <p:cNvSpPr/>
          <p:nvPr/>
        </p:nvSpPr>
        <p:spPr>
          <a:xfrm>
            <a:off x="9729437" y="3653819"/>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27" name="Straight Connector 26">
            <a:extLst>
              <a:ext uri="{FF2B5EF4-FFF2-40B4-BE49-F238E27FC236}">
                <a16:creationId xmlns:a16="http://schemas.microsoft.com/office/drawing/2014/main" id="{FD534056-095C-4BF4-84E9-A0130151CEDC}"/>
              </a:ext>
            </a:extLst>
          </p:cNvPr>
          <p:cNvCxnSpPr>
            <a:cxnSpLocks/>
            <a:stCxn id="26" idx="0"/>
            <a:endCxn id="21" idx="4"/>
          </p:cNvCxnSpPr>
          <p:nvPr/>
        </p:nvCxnSpPr>
        <p:spPr>
          <a:xfrm flipV="1">
            <a:off x="10236295" y="3517926"/>
            <a:ext cx="0" cy="135893"/>
          </a:xfrm>
          <a:prstGeom prst="line">
            <a:avLst/>
          </a:prstGeom>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0C425A9-22A7-4DA0-C2BC-29D52EE1FB15}"/>
              </a:ext>
            </a:extLst>
          </p:cNvPr>
          <p:cNvGrpSpPr/>
          <p:nvPr/>
        </p:nvGrpSpPr>
        <p:grpSpPr>
          <a:xfrm>
            <a:off x="9658367" y="1461398"/>
            <a:ext cx="1155855" cy="556667"/>
            <a:chOff x="9436777" y="3900612"/>
            <a:chExt cx="1155855" cy="740924"/>
          </a:xfrm>
        </p:grpSpPr>
        <p:sp>
          <p:nvSpPr>
            <p:cNvPr id="33" name="Rectangle 32">
              <a:extLst>
                <a:ext uri="{FF2B5EF4-FFF2-40B4-BE49-F238E27FC236}">
                  <a16:creationId xmlns:a16="http://schemas.microsoft.com/office/drawing/2014/main" id="{B80F1C2D-1C16-546C-FD45-F38AFF9CCFF5}"/>
                </a:ext>
              </a:extLst>
            </p:cNvPr>
            <p:cNvSpPr/>
            <p:nvPr/>
          </p:nvSpPr>
          <p:spPr>
            <a:xfrm>
              <a:off x="9436777" y="3900612"/>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Generation</a:t>
              </a:r>
            </a:p>
          </p:txBody>
        </p:sp>
        <p:sp>
          <p:nvSpPr>
            <p:cNvPr id="36" name="Rectangle 35">
              <a:extLst>
                <a:ext uri="{FF2B5EF4-FFF2-40B4-BE49-F238E27FC236}">
                  <a16:creationId xmlns:a16="http://schemas.microsoft.com/office/drawing/2014/main" id="{6A10F492-D820-1796-21EA-EBD2DFB2FDBC}"/>
                </a:ext>
              </a:extLst>
            </p:cNvPr>
            <p:cNvSpPr/>
            <p:nvPr/>
          </p:nvSpPr>
          <p:spPr>
            <a:xfrm>
              <a:off x="9578917" y="4041916"/>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Generation</a:t>
              </a:r>
            </a:p>
          </p:txBody>
        </p:sp>
      </p:grpSp>
      <p:cxnSp>
        <p:nvCxnSpPr>
          <p:cNvPr id="37" name="Straight Connector 36">
            <a:extLst>
              <a:ext uri="{FF2B5EF4-FFF2-40B4-BE49-F238E27FC236}">
                <a16:creationId xmlns:a16="http://schemas.microsoft.com/office/drawing/2014/main" id="{CC94A7FA-F002-2898-CEE8-DACF157122DB}"/>
              </a:ext>
            </a:extLst>
          </p:cNvPr>
          <p:cNvCxnSpPr>
            <a:cxnSpLocks/>
            <a:endCxn id="18" idx="0"/>
          </p:cNvCxnSpPr>
          <p:nvPr/>
        </p:nvCxnSpPr>
        <p:spPr>
          <a:xfrm>
            <a:off x="10236294" y="2358980"/>
            <a:ext cx="0" cy="144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0421179-0E3B-FA04-26A5-C4A077BFE330}"/>
              </a:ext>
            </a:extLst>
          </p:cNvPr>
          <p:cNvCxnSpPr>
            <a:cxnSpLocks/>
          </p:cNvCxnSpPr>
          <p:nvPr/>
        </p:nvCxnSpPr>
        <p:spPr>
          <a:xfrm>
            <a:off x="10236294" y="2018065"/>
            <a:ext cx="0" cy="144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520485E-7546-D750-3E90-1558CD753130}"/>
              </a:ext>
            </a:extLst>
          </p:cNvPr>
          <p:cNvCxnSpPr>
            <a:cxnSpLocks/>
          </p:cNvCxnSpPr>
          <p:nvPr/>
        </p:nvCxnSpPr>
        <p:spPr>
          <a:xfrm>
            <a:off x="10234148" y="2158323"/>
            <a:ext cx="144550" cy="144550"/>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9FB216B8-F09B-098B-1414-E03AF4DD2C73}"/>
              </a:ext>
            </a:extLst>
          </p:cNvPr>
          <p:cNvSpPr/>
          <p:nvPr/>
        </p:nvSpPr>
        <p:spPr>
          <a:xfrm>
            <a:off x="10343548" y="2271583"/>
            <a:ext cx="45719" cy="4571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22" name="TextBox 21">
            <a:extLst>
              <a:ext uri="{FF2B5EF4-FFF2-40B4-BE49-F238E27FC236}">
                <a16:creationId xmlns:a16="http://schemas.microsoft.com/office/drawing/2014/main" id="{B230E83B-B8CC-6DED-076D-D51A15C6289D}"/>
              </a:ext>
            </a:extLst>
          </p:cNvPr>
          <p:cNvSpPr txBox="1"/>
          <p:nvPr/>
        </p:nvSpPr>
        <p:spPr>
          <a:xfrm>
            <a:off x="10398589" y="2105735"/>
            <a:ext cx="833077" cy="338554"/>
          </a:xfrm>
          <a:prstGeom prst="rect">
            <a:avLst/>
          </a:prstGeom>
          <a:noFill/>
          <a:ln w="6350">
            <a:noFill/>
            <a:miter lim="800000"/>
          </a:ln>
        </p:spPr>
        <p:txBody>
          <a:bodyPr wrap="square">
            <a:spAutoFit/>
          </a:bodyPr>
          <a:lstStyle/>
          <a:p>
            <a:r>
              <a:rPr lang="en-US" sz="800" i="1"/>
              <a:t>No AC path to ERCOT grid</a:t>
            </a:r>
            <a:endParaRPr lang="de-DE" sz="800" i="1"/>
          </a:p>
        </p:txBody>
      </p:sp>
    </p:spTree>
    <p:extLst>
      <p:ext uri="{BB962C8B-B14F-4D97-AF65-F5344CB8AC3E}">
        <p14:creationId xmlns:p14="http://schemas.microsoft.com/office/powerpoint/2010/main" val="78419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6B47-7243-C14A-DC67-0D93CBC4883A}"/>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965BDDF6-F42A-253C-F181-F632113641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4" name="Object 2" hidden="1">
                        <a:extLst>
                          <a:ext uri="{FF2B5EF4-FFF2-40B4-BE49-F238E27FC236}">
                            <a16:creationId xmlns:a16="http://schemas.microsoft.com/office/drawing/2014/main" id="{965BDDF6-F42A-253C-F181-F6321136414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B4D8234-E804-E2CC-B030-7C22470BFF63}"/>
              </a:ext>
            </a:extLst>
          </p:cNvPr>
          <p:cNvSpPr>
            <a:spLocks noGrp="1"/>
          </p:cNvSpPr>
          <p:nvPr>
            <p:ph type="title"/>
            <p:custDataLst>
              <p:tags r:id="rId2"/>
            </p:custDataLst>
          </p:nvPr>
        </p:nvSpPr>
        <p:spPr>
          <a:xfrm>
            <a:off x="554736" y="172212"/>
            <a:ext cx="11082528" cy="384721"/>
          </a:xfrm>
        </p:spPr>
        <p:txBody>
          <a:bodyPr vert="horz">
            <a:spAutoFit/>
          </a:bodyPr>
          <a:lstStyle/>
          <a:p>
            <a:r>
              <a:rPr lang="en-US"/>
              <a:t>BYOG Self-Limiting Facility (SLF)</a:t>
            </a:r>
            <a:endParaRPr lang="de-DE"/>
          </a:p>
        </p:txBody>
      </p:sp>
      <p:sp>
        <p:nvSpPr>
          <p:cNvPr id="55" name="4. Footnote">
            <a:extLst>
              <a:ext uri="{FF2B5EF4-FFF2-40B4-BE49-F238E27FC236}">
                <a16:creationId xmlns:a16="http://schemas.microsoft.com/office/drawing/2014/main" id="{92529583-D5FA-995F-690D-DCF7F2268076}"/>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9B8FD9D8-4C70-B36E-13BD-9373FC860A4A}"/>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39B3699F-6FD5-31DC-286E-07974073AB65}"/>
                </a:ext>
              </a:extLst>
            </p:cNvPr>
            <p:cNvGrpSpPr>
              <a:grpSpLocks noChangeAspect="1"/>
            </p:cNvGrpSpPr>
            <p:nvPr>
              <p:custDataLst>
                <p:tags r:id="rId7"/>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B87E44BD-264A-4FB8-774C-3FF5BCA1227B}"/>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50868BE1-2DE3-1268-53A3-87C7614AFE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C0DFA35B-B498-8D76-7CD1-EA33C2318B1B}"/>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94793954-3C0C-78E6-6350-AA61EE3CDB88}"/>
              </a:ext>
            </a:extLst>
          </p:cNvPr>
          <p:cNvSpPr txBox="1">
            <a:spLocks/>
          </p:cNvSpPr>
          <p:nvPr/>
        </p:nvSpPr>
        <p:spPr>
          <a:xfrm>
            <a:off x="521663" y="1299945"/>
            <a:ext cx="2675973" cy="236988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200" b="1" err="1"/>
              <a:t>Colocated</a:t>
            </a:r>
            <a:r>
              <a:rPr lang="en-US" sz="1200" b="1"/>
              <a:t> Large Load and Generation operate behind a single POI under a defined net injection/ withdrawal limit </a:t>
            </a:r>
            <a:r>
              <a:rPr lang="en-US" sz="1200"/>
              <a:t>enforced at the POI</a:t>
            </a:r>
          </a:p>
          <a:p>
            <a:r>
              <a:rPr lang="en-US" sz="1200" b="1"/>
              <a:t>Facility is structured as a PUN with a Self-Limiting Feature (SLF)</a:t>
            </a:r>
            <a:r>
              <a:rPr lang="en-US" sz="1200"/>
              <a:t> (consistent with NPRR1026 framework)</a:t>
            </a:r>
          </a:p>
          <a:p>
            <a:r>
              <a:rPr lang="en-US" sz="1200" b="1"/>
              <a:t>The SLF ensures that net real power at the POI never exceeds the approved interconnection limit</a:t>
            </a:r>
            <a:r>
              <a:rPr lang="en-US" sz="1200"/>
              <a:t>, regardless of internal load or generation configuration</a:t>
            </a:r>
          </a:p>
        </p:txBody>
      </p:sp>
      <p:sp>
        <p:nvSpPr>
          <p:cNvPr id="24" name="TextBox 62">
            <a:extLst>
              <a:ext uri="{FF2B5EF4-FFF2-40B4-BE49-F238E27FC236}">
                <a16:creationId xmlns:a16="http://schemas.microsoft.com/office/drawing/2014/main" id="{945352F0-C3F0-B252-6D23-600957BF8BE2}"/>
              </a:ext>
            </a:extLst>
          </p:cNvPr>
          <p:cNvSpPr txBox="1">
            <a:spLocks/>
          </p:cNvSpPr>
          <p:nvPr/>
        </p:nvSpPr>
        <p:spPr>
          <a:xfrm>
            <a:off x="3327750" y="1299945"/>
            <a:ext cx="5118601" cy="4047262"/>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Load and Generation are both registered with ERCOT</a:t>
            </a:r>
            <a:endParaRPr lang="en-US" sz="1200"/>
          </a:p>
          <a:p>
            <a:pPr marL="171450" lvl="0" indent="-171450">
              <a:buClr>
                <a:srgbClr val="000000"/>
              </a:buClr>
              <a:buFont typeface="Arial" panose="020B0604020202020204" pitchFamily="34" charset="0"/>
              <a:buChar char="•"/>
              <a:defRPr/>
            </a:pPr>
            <a:r>
              <a:rPr lang="en-US" sz="1200" b="1"/>
              <a:t>Interconnection limit applies to net MW at the POI</a:t>
            </a:r>
            <a:endParaRPr lang="en-US" sz="1200"/>
          </a:p>
          <a:p>
            <a:pPr marL="171450" lvl="0" indent="-171450">
              <a:buClr>
                <a:srgbClr val="000000"/>
              </a:buClr>
              <a:buFont typeface="Arial" panose="020B0604020202020204" pitchFamily="34" charset="0"/>
              <a:buChar char="•"/>
              <a:defRPr/>
            </a:pPr>
            <a:r>
              <a:rPr lang="en-US" sz="1200" b="1"/>
              <a:t>Requires operational coordination agreement </a:t>
            </a:r>
            <a:r>
              <a:rPr lang="en-US" sz="1200"/>
              <a:t>between Load and Generator</a:t>
            </a:r>
          </a:p>
          <a:p>
            <a:pPr marL="171450" lvl="0" indent="-171450">
              <a:buClr>
                <a:srgbClr val="000000"/>
              </a:buClr>
              <a:buFont typeface="Arial" panose="020B0604020202020204" pitchFamily="34" charset="0"/>
              <a:buChar char="•"/>
              <a:defRPr/>
            </a:pPr>
            <a:r>
              <a:rPr lang="en-US" sz="1200" b="1"/>
              <a:t>ERCOT models the facility as a net resource at the POI</a:t>
            </a:r>
            <a:r>
              <a:rPr lang="en-US" sz="1200"/>
              <a:t>, subject to the self-limiting cap</a:t>
            </a:r>
          </a:p>
          <a:p>
            <a:pPr marL="171450" lvl="0" indent="-171450">
              <a:buClr>
                <a:srgbClr val="000000"/>
              </a:buClr>
              <a:buFont typeface="Arial" panose="020B0604020202020204" pitchFamily="34" charset="0"/>
              <a:buChar char="•"/>
              <a:defRPr/>
            </a:pPr>
            <a:r>
              <a:rPr lang="en-US" sz="1200" b="1"/>
              <a:t>Facility must ensure net injection/withdrawal does not exceed POI cap at any time </a:t>
            </a:r>
            <a:r>
              <a:rPr lang="en-US" sz="1200"/>
              <a:t>(may require breaker logic and/or reverse power relay to enforce the limit)</a:t>
            </a:r>
          </a:p>
          <a:p>
            <a:pPr marL="171450" indent="-171450">
              <a:buClr>
                <a:srgbClr val="000000"/>
              </a:buClr>
              <a:buFont typeface="Arial" panose="020B0604020202020204" pitchFamily="34" charset="0"/>
              <a:buChar char="•"/>
              <a:defRPr/>
            </a:pPr>
            <a:r>
              <a:rPr lang="en-US" sz="1200" b="1"/>
              <a:t>Transmission planning does not assume simultaneous full load and full generation </a:t>
            </a:r>
            <a:r>
              <a:rPr lang="en-US" sz="1200"/>
              <a:t>at the POI:</a:t>
            </a:r>
            <a:endParaRPr lang="en-US" sz="1200" b="1"/>
          </a:p>
          <a:p>
            <a:pPr marL="400050" lvl="1" indent="-171450">
              <a:buClr>
                <a:srgbClr val="000000"/>
              </a:buClr>
              <a:buFont typeface="Courier New" panose="02070309020205020404" pitchFamily="49" charset="0"/>
              <a:buChar char="o"/>
              <a:defRPr/>
            </a:pPr>
            <a:r>
              <a:rPr lang="en-US" sz="1200"/>
              <a:t>Either supply-side (GR/ESR) or demand-side (CLR) may participate at a given time</a:t>
            </a:r>
          </a:p>
          <a:p>
            <a:pPr marL="400050" lvl="1" indent="-171450">
              <a:buClr>
                <a:srgbClr val="000000"/>
              </a:buClr>
              <a:buFont typeface="Courier New" panose="02070309020205020404" pitchFamily="49" charset="0"/>
              <a:buChar char="o"/>
              <a:defRPr/>
            </a:pPr>
            <a:r>
              <a:rPr lang="en-US" sz="1200"/>
              <a:t>Simultaneous full participation on both sides is not permitted unless structured as a Netted Network (separate construct)</a:t>
            </a:r>
          </a:p>
          <a:p>
            <a:pPr marL="171450" lvl="0" indent="-171450">
              <a:buClr>
                <a:srgbClr val="000000"/>
              </a:buClr>
              <a:buFont typeface="Arial" panose="020B0604020202020204" pitchFamily="34" charset="0"/>
              <a:buChar char="•"/>
              <a:defRPr/>
            </a:pPr>
            <a:r>
              <a:rPr lang="en-US" sz="1200" b="1"/>
              <a:t>The largest modeled contingency depends on internal configuration </a:t>
            </a:r>
            <a:r>
              <a:rPr lang="en-US" sz="1200"/>
              <a:t>(e.g., if generators share a common step-up transformer, transformer loss may be most limiting event; if generators are electrically independent, individual G-1 may apply)</a:t>
            </a:r>
            <a:endParaRPr lang="en-US" sz="1200" b="1"/>
          </a:p>
        </p:txBody>
      </p:sp>
      <p:sp>
        <p:nvSpPr>
          <p:cNvPr id="3" name="TextBox 62">
            <a:extLst>
              <a:ext uri="{FF2B5EF4-FFF2-40B4-BE49-F238E27FC236}">
                <a16:creationId xmlns:a16="http://schemas.microsoft.com/office/drawing/2014/main" id="{740935EA-466F-B6B9-A26C-B34DE0171888}"/>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5" name="Straight Connector 4">
            <a:extLst>
              <a:ext uri="{FF2B5EF4-FFF2-40B4-BE49-F238E27FC236}">
                <a16:creationId xmlns:a16="http://schemas.microsoft.com/office/drawing/2014/main" id="{87442029-F6DB-B34B-7508-BC17ED7CA002}"/>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62">
            <a:extLst>
              <a:ext uri="{FF2B5EF4-FFF2-40B4-BE49-F238E27FC236}">
                <a16:creationId xmlns:a16="http://schemas.microsoft.com/office/drawing/2014/main" id="{634EA5A9-721E-9F4B-6C72-4AB833F9CD79}"/>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sp>
        <p:nvSpPr>
          <p:cNvPr id="134" name="TextBox 133">
            <a:extLst>
              <a:ext uri="{FF2B5EF4-FFF2-40B4-BE49-F238E27FC236}">
                <a16:creationId xmlns:a16="http://schemas.microsoft.com/office/drawing/2014/main" id="{7F1AA6D1-B773-97F8-360E-631264AAA2AC}"/>
              </a:ext>
            </a:extLst>
          </p:cNvPr>
          <p:cNvSpPr txBox="1"/>
          <p:nvPr/>
        </p:nvSpPr>
        <p:spPr>
          <a:xfrm>
            <a:off x="9176920" y="1300295"/>
            <a:ext cx="2123265" cy="1015663"/>
          </a:xfrm>
          <a:prstGeom prst="rect">
            <a:avLst/>
          </a:prstGeom>
          <a:noFill/>
        </p:spPr>
        <p:txBody>
          <a:bodyPr wrap="square" lIns="0" rIns="0" rtlCol="0">
            <a:spAutoFit/>
          </a:bodyPr>
          <a:lstStyle/>
          <a:p>
            <a:r>
              <a:rPr lang="en-US" sz="1200" b="1"/>
              <a:t>Load = </a:t>
            </a:r>
            <a:r>
              <a:rPr lang="en-US" sz="1200"/>
              <a:t>1,000 MW</a:t>
            </a:r>
          </a:p>
          <a:p>
            <a:r>
              <a:rPr lang="en-US" sz="1200" b="1"/>
              <a:t>Gen = </a:t>
            </a:r>
            <a:r>
              <a:rPr lang="en-US" sz="1200"/>
              <a:t>5 x 250 MW</a:t>
            </a:r>
          </a:p>
          <a:p>
            <a:r>
              <a:rPr lang="en-US" sz="1200" b="1"/>
              <a:t>G-1 compliant </a:t>
            </a:r>
            <a:r>
              <a:rPr lang="en-US" sz="1200"/>
              <a:t>(serve 1,000 MW load) or most limiting contingency</a:t>
            </a:r>
          </a:p>
        </p:txBody>
      </p:sp>
      <p:sp>
        <p:nvSpPr>
          <p:cNvPr id="7" name="Sticker">
            <a:extLst>
              <a:ext uri="{FF2B5EF4-FFF2-40B4-BE49-F238E27FC236}">
                <a16:creationId xmlns:a16="http://schemas.microsoft.com/office/drawing/2014/main" id="{F4E8D320-E927-0399-C3A1-116FF7263A22}"/>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000000"/>
                </a:solidFill>
                <a:effectLst/>
                <a:uLnTx/>
                <a:uFillTx/>
                <a:latin typeface="Arial"/>
                <a:ea typeface="+mn-ea"/>
                <a:cs typeface="+mn-cs"/>
              </a:rPr>
              <a:t>POTENTIALLY FEASIBLE CONFIGURATION</a:t>
            </a:r>
          </a:p>
        </p:txBody>
      </p:sp>
      <p:sp>
        <p:nvSpPr>
          <p:cNvPr id="9" name="TrackerNumBlue 12">
            <a:extLst>
              <a:ext uri="{FF2B5EF4-FFF2-40B4-BE49-F238E27FC236}">
                <a16:creationId xmlns:a16="http://schemas.microsoft.com/office/drawing/2014/main" id="{D5285E4C-0CBB-340A-A4DD-01507BB5A233}"/>
              </a:ext>
            </a:extLst>
          </p:cNvPr>
          <p:cNvSpPr/>
          <p:nvPr>
            <p:custDataLst>
              <p:tags r:id="rId4"/>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2</a:t>
            </a:r>
          </a:p>
        </p:txBody>
      </p:sp>
      <p:sp>
        <p:nvSpPr>
          <p:cNvPr id="8" name="Rectangle 7">
            <a:extLst>
              <a:ext uri="{FF2B5EF4-FFF2-40B4-BE49-F238E27FC236}">
                <a16:creationId xmlns:a16="http://schemas.microsoft.com/office/drawing/2014/main" id="{4C2C9D73-2D1C-9568-AE9E-8F4CA14C8AFC}"/>
              </a:ext>
            </a:extLst>
          </p:cNvPr>
          <p:cNvSpPr/>
          <p:nvPr/>
        </p:nvSpPr>
        <p:spPr>
          <a:xfrm>
            <a:off x="9176920" y="2315958"/>
            <a:ext cx="2118748" cy="132308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41ACF03-B193-5E4A-F3A4-8148C17CB42C}"/>
              </a:ext>
            </a:extLst>
          </p:cNvPr>
          <p:cNvSpPr/>
          <p:nvPr/>
        </p:nvSpPr>
        <p:spPr>
          <a:xfrm>
            <a:off x="9356954" y="2382081"/>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12" name="XWhite 32">
            <a:extLst>
              <a:ext uri="{FF2B5EF4-FFF2-40B4-BE49-F238E27FC236}">
                <a16:creationId xmlns:a16="http://schemas.microsoft.com/office/drawing/2014/main" id="{44E1CCC9-1B47-A99D-EB7F-E21FDE447E27}"/>
              </a:ext>
            </a:extLst>
          </p:cNvPr>
          <p:cNvGrpSpPr>
            <a:grpSpLocks noChangeAspect="1"/>
          </p:cNvGrpSpPr>
          <p:nvPr>
            <p:custDataLst>
              <p:tags r:id="rId5"/>
            </p:custDataLst>
          </p:nvPr>
        </p:nvGrpSpPr>
        <p:grpSpPr>
          <a:xfrm>
            <a:off x="10100980" y="3331621"/>
            <a:ext cx="270629" cy="270629"/>
            <a:chOff x="1016000" y="1016000"/>
            <a:chExt cx="396228" cy="396228"/>
          </a:xfrm>
          <a:solidFill>
            <a:schemeClr val="bg2"/>
          </a:solidFill>
        </p:grpSpPr>
        <p:sp>
          <p:nvSpPr>
            <p:cNvPr id="13" name="Oval 12">
              <a:extLst>
                <a:ext uri="{FF2B5EF4-FFF2-40B4-BE49-F238E27FC236}">
                  <a16:creationId xmlns:a16="http://schemas.microsoft.com/office/drawing/2014/main" id="{ED9F5327-0ABA-E544-E42D-F958648C5583}"/>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4" name="Graphic 13">
              <a:extLst>
                <a:ext uri="{FF2B5EF4-FFF2-40B4-BE49-F238E27FC236}">
                  <a16:creationId xmlns:a16="http://schemas.microsoft.com/office/drawing/2014/main" id="{2D9C0FF6-BE4E-F6A4-C662-936C05D6895F}"/>
                </a:ext>
              </a:extLst>
            </p:cNvPr>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15" name="Rectangle 14">
            <a:extLst>
              <a:ext uri="{FF2B5EF4-FFF2-40B4-BE49-F238E27FC236}">
                <a16:creationId xmlns:a16="http://schemas.microsoft.com/office/drawing/2014/main" id="{FA020192-A7F2-24F2-3AF4-97EE0C614C33}"/>
              </a:ext>
            </a:extLst>
          </p:cNvPr>
          <p:cNvSpPr/>
          <p:nvPr/>
        </p:nvSpPr>
        <p:spPr>
          <a:xfrm>
            <a:off x="9729437" y="3707332"/>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6" name="Straight Connector 15">
            <a:extLst>
              <a:ext uri="{FF2B5EF4-FFF2-40B4-BE49-F238E27FC236}">
                <a16:creationId xmlns:a16="http://schemas.microsoft.com/office/drawing/2014/main" id="{22FB33D5-79DB-3828-29C2-96846943CD78}"/>
              </a:ext>
            </a:extLst>
          </p:cNvPr>
          <p:cNvCxnSpPr>
            <a:cxnSpLocks/>
            <a:stCxn id="15" idx="0"/>
            <a:endCxn id="13" idx="4"/>
          </p:cNvCxnSpPr>
          <p:nvPr/>
        </p:nvCxnSpPr>
        <p:spPr>
          <a:xfrm flipV="1">
            <a:off x="10236295" y="3602250"/>
            <a:ext cx="0" cy="105082"/>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862F4D9-03B8-BB2C-BF0B-3E14E5970AE2}"/>
              </a:ext>
            </a:extLst>
          </p:cNvPr>
          <p:cNvSpPr/>
          <p:nvPr/>
        </p:nvSpPr>
        <p:spPr>
          <a:xfrm>
            <a:off x="10366408" y="2400319"/>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20" name="Connector: Elbow 19">
            <a:extLst>
              <a:ext uri="{FF2B5EF4-FFF2-40B4-BE49-F238E27FC236}">
                <a16:creationId xmlns:a16="http://schemas.microsoft.com/office/drawing/2014/main" id="{230B67CE-34B3-B8CC-0EA2-6C957863DA39}"/>
              </a:ext>
            </a:extLst>
          </p:cNvPr>
          <p:cNvCxnSpPr>
            <a:stCxn id="11" idx="2"/>
            <a:endCxn id="13" idx="2"/>
          </p:cNvCxnSpPr>
          <p:nvPr/>
        </p:nvCxnSpPr>
        <p:spPr>
          <a:xfrm rot="16200000" flipH="1">
            <a:off x="9653003" y="3018958"/>
            <a:ext cx="541625"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D6D2458C-39B5-8CEB-5924-83FC9E83EF75}"/>
              </a:ext>
            </a:extLst>
          </p:cNvPr>
          <p:cNvCxnSpPr>
            <a:cxnSpLocks/>
            <a:stCxn id="18" idx="1"/>
            <a:endCxn id="13" idx="0"/>
          </p:cNvCxnSpPr>
          <p:nvPr/>
        </p:nvCxnSpPr>
        <p:spPr>
          <a:xfrm rot="10800000" flipV="1">
            <a:off x="10236296" y="2487163"/>
            <a:ext cx="130113" cy="844458"/>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637BD5C-A1B2-B843-7D33-2D4B61B4D580}"/>
              </a:ext>
            </a:extLst>
          </p:cNvPr>
          <p:cNvSpPr/>
          <p:nvPr/>
        </p:nvSpPr>
        <p:spPr>
          <a:xfrm>
            <a:off x="10366408" y="2583155"/>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sp>
        <p:nvSpPr>
          <p:cNvPr id="26" name="Rectangle 25">
            <a:extLst>
              <a:ext uri="{FF2B5EF4-FFF2-40B4-BE49-F238E27FC236}">
                <a16:creationId xmlns:a16="http://schemas.microsoft.com/office/drawing/2014/main" id="{D130F174-9E32-72D1-5ABA-893BE563F99F}"/>
              </a:ext>
            </a:extLst>
          </p:cNvPr>
          <p:cNvSpPr/>
          <p:nvPr/>
        </p:nvSpPr>
        <p:spPr>
          <a:xfrm>
            <a:off x="10366408" y="2765991"/>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3</a:t>
            </a:r>
          </a:p>
        </p:txBody>
      </p:sp>
      <p:sp>
        <p:nvSpPr>
          <p:cNvPr id="27" name="Rectangle 26">
            <a:extLst>
              <a:ext uri="{FF2B5EF4-FFF2-40B4-BE49-F238E27FC236}">
                <a16:creationId xmlns:a16="http://schemas.microsoft.com/office/drawing/2014/main" id="{BC4DDEE2-AC97-4E31-AB31-E34235C2B38F}"/>
              </a:ext>
            </a:extLst>
          </p:cNvPr>
          <p:cNvSpPr/>
          <p:nvPr/>
        </p:nvSpPr>
        <p:spPr>
          <a:xfrm>
            <a:off x="10366408" y="2948827"/>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4</a:t>
            </a:r>
          </a:p>
        </p:txBody>
      </p:sp>
      <p:sp>
        <p:nvSpPr>
          <p:cNvPr id="28" name="Rectangle 27">
            <a:extLst>
              <a:ext uri="{FF2B5EF4-FFF2-40B4-BE49-F238E27FC236}">
                <a16:creationId xmlns:a16="http://schemas.microsoft.com/office/drawing/2014/main" id="{E9BE91C0-2A1E-BF33-15F0-484E0369DA92}"/>
              </a:ext>
            </a:extLst>
          </p:cNvPr>
          <p:cNvSpPr/>
          <p:nvPr/>
        </p:nvSpPr>
        <p:spPr>
          <a:xfrm>
            <a:off x="10366408" y="313166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5</a:t>
            </a:r>
          </a:p>
        </p:txBody>
      </p:sp>
      <p:cxnSp>
        <p:nvCxnSpPr>
          <p:cNvPr id="32" name="Connector: Elbow 31">
            <a:extLst>
              <a:ext uri="{FF2B5EF4-FFF2-40B4-BE49-F238E27FC236}">
                <a16:creationId xmlns:a16="http://schemas.microsoft.com/office/drawing/2014/main" id="{B998F851-4785-233A-D8EC-2C28F31C52E3}"/>
              </a:ext>
            </a:extLst>
          </p:cNvPr>
          <p:cNvCxnSpPr>
            <a:cxnSpLocks/>
            <a:stCxn id="25" idx="1"/>
            <a:endCxn id="13" idx="0"/>
          </p:cNvCxnSpPr>
          <p:nvPr/>
        </p:nvCxnSpPr>
        <p:spPr>
          <a:xfrm rot="10800000" flipV="1">
            <a:off x="10236296" y="2669999"/>
            <a:ext cx="130113" cy="661622"/>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66F9D0E-D4BC-DEE9-A39C-0D98351C13F5}"/>
              </a:ext>
            </a:extLst>
          </p:cNvPr>
          <p:cNvCxnSpPr>
            <a:cxnSpLocks/>
            <a:stCxn id="26" idx="1"/>
            <a:endCxn id="13" idx="0"/>
          </p:cNvCxnSpPr>
          <p:nvPr/>
        </p:nvCxnSpPr>
        <p:spPr>
          <a:xfrm rot="10800000" flipV="1">
            <a:off x="10236296" y="2852835"/>
            <a:ext cx="130113" cy="478786"/>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736295CE-7236-2EAC-D476-D6B5BE0E448F}"/>
              </a:ext>
            </a:extLst>
          </p:cNvPr>
          <p:cNvCxnSpPr>
            <a:cxnSpLocks/>
            <a:stCxn id="27" idx="1"/>
            <a:endCxn id="13" idx="0"/>
          </p:cNvCxnSpPr>
          <p:nvPr/>
        </p:nvCxnSpPr>
        <p:spPr>
          <a:xfrm rot="10800000" flipV="1">
            <a:off x="10236296" y="3035671"/>
            <a:ext cx="130113" cy="295950"/>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35778B97-6199-182F-F9EC-74136332F1EE}"/>
              </a:ext>
            </a:extLst>
          </p:cNvPr>
          <p:cNvCxnSpPr>
            <a:cxnSpLocks/>
            <a:stCxn id="28" idx="1"/>
            <a:endCxn id="13" idx="0"/>
          </p:cNvCxnSpPr>
          <p:nvPr/>
        </p:nvCxnSpPr>
        <p:spPr>
          <a:xfrm rot="10800000" flipV="1">
            <a:off x="10236296" y="3218507"/>
            <a:ext cx="130113" cy="11311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1FC50D6-27B5-04C5-2809-4E4A1E7238C7}"/>
              </a:ext>
            </a:extLst>
          </p:cNvPr>
          <p:cNvSpPr txBox="1"/>
          <p:nvPr/>
        </p:nvSpPr>
        <p:spPr>
          <a:xfrm>
            <a:off x="9176920" y="4146878"/>
            <a:ext cx="2123265" cy="830997"/>
          </a:xfrm>
          <a:prstGeom prst="rect">
            <a:avLst/>
          </a:prstGeom>
          <a:noFill/>
        </p:spPr>
        <p:txBody>
          <a:bodyPr wrap="square" lIns="0" rIns="0" rtlCol="0">
            <a:spAutoFit/>
          </a:bodyPr>
          <a:lstStyle/>
          <a:p>
            <a:r>
              <a:rPr lang="en-US" sz="1200" b="1"/>
              <a:t>Load =</a:t>
            </a:r>
            <a:r>
              <a:rPr lang="en-US" sz="1200"/>
              <a:t> 1,000 MW</a:t>
            </a:r>
          </a:p>
          <a:p>
            <a:r>
              <a:rPr lang="en-US" sz="1200" b="1"/>
              <a:t>Gen =</a:t>
            </a:r>
            <a:r>
              <a:rPr lang="en-US" sz="1200"/>
              <a:t> 2 x 500 MW</a:t>
            </a:r>
          </a:p>
          <a:p>
            <a:r>
              <a:rPr lang="en-US" sz="1200" b="1"/>
              <a:t>G-1 compliant </a:t>
            </a:r>
            <a:r>
              <a:rPr lang="en-US" sz="1200"/>
              <a:t>(only serve 500 MW load)</a:t>
            </a:r>
          </a:p>
        </p:txBody>
      </p:sp>
      <p:sp>
        <p:nvSpPr>
          <p:cNvPr id="45" name="Rectangle 44">
            <a:extLst>
              <a:ext uri="{FF2B5EF4-FFF2-40B4-BE49-F238E27FC236}">
                <a16:creationId xmlns:a16="http://schemas.microsoft.com/office/drawing/2014/main" id="{7DA7214B-2FAE-8210-C852-5AE3EDA3D08E}"/>
              </a:ext>
            </a:extLst>
          </p:cNvPr>
          <p:cNvSpPr/>
          <p:nvPr/>
        </p:nvSpPr>
        <p:spPr>
          <a:xfrm>
            <a:off x="9176920" y="5035173"/>
            <a:ext cx="2118748" cy="98903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6D60072A-AF9E-15E1-4D18-11BC79DD7186}"/>
              </a:ext>
            </a:extLst>
          </p:cNvPr>
          <p:cNvSpPr/>
          <p:nvPr/>
        </p:nvSpPr>
        <p:spPr>
          <a:xfrm>
            <a:off x="9356954" y="5101296"/>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47" name="XWhite 32">
            <a:extLst>
              <a:ext uri="{FF2B5EF4-FFF2-40B4-BE49-F238E27FC236}">
                <a16:creationId xmlns:a16="http://schemas.microsoft.com/office/drawing/2014/main" id="{7224A635-445C-9326-1913-C699F8216089}"/>
              </a:ext>
            </a:extLst>
          </p:cNvPr>
          <p:cNvGrpSpPr>
            <a:grpSpLocks noChangeAspect="1"/>
          </p:cNvGrpSpPr>
          <p:nvPr>
            <p:custDataLst>
              <p:tags r:id="rId6"/>
            </p:custDataLst>
          </p:nvPr>
        </p:nvGrpSpPr>
        <p:grpSpPr>
          <a:xfrm>
            <a:off x="10100980" y="5693877"/>
            <a:ext cx="270629" cy="270629"/>
            <a:chOff x="1016000" y="1016000"/>
            <a:chExt cx="396228" cy="396228"/>
          </a:xfrm>
          <a:solidFill>
            <a:schemeClr val="bg2"/>
          </a:solidFill>
        </p:grpSpPr>
        <p:sp>
          <p:nvSpPr>
            <p:cNvPr id="48" name="Oval 47">
              <a:extLst>
                <a:ext uri="{FF2B5EF4-FFF2-40B4-BE49-F238E27FC236}">
                  <a16:creationId xmlns:a16="http://schemas.microsoft.com/office/drawing/2014/main" id="{75F661F9-5C32-4379-22C2-369E61A537BE}"/>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DF77BD36-CE74-80DB-DD33-67F755352633}"/>
                </a:ext>
              </a:extLst>
            </p:cNvPr>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51" name="Rectangle 50">
            <a:extLst>
              <a:ext uri="{FF2B5EF4-FFF2-40B4-BE49-F238E27FC236}">
                <a16:creationId xmlns:a16="http://schemas.microsoft.com/office/drawing/2014/main" id="{5FD03D2F-A3FA-6584-AA8F-15172B7AEBD4}"/>
              </a:ext>
            </a:extLst>
          </p:cNvPr>
          <p:cNvSpPr/>
          <p:nvPr/>
        </p:nvSpPr>
        <p:spPr>
          <a:xfrm>
            <a:off x="9729437" y="615158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52" name="Straight Connector 51">
            <a:extLst>
              <a:ext uri="{FF2B5EF4-FFF2-40B4-BE49-F238E27FC236}">
                <a16:creationId xmlns:a16="http://schemas.microsoft.com/office/drawing/2014/main" id="{9BBE201E-FD1F-8CCD-04B0-6ECA739A0DE0}"/>
              </a:ext>
            </a:extLst>
          </p:cNvPr>
          <p:cNvCxnSpPr>
            <a:cxnSpLocks/>
            <a:stCxn id="51" idx="0"/>
            <a:endCxn id="48" idx="4"/>
          </p:cNvCxnSpPr>
          <p:nvPr/>
        </p:nvCxnSpPr>
        <p:spPr>
          <a:xfrm flipV="1">
            <a:off x="10236295" y="5964506"/>
            <a:ext cx="0" cy="187074"/>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B115F082-D7D0-BA12-56FB-9FFECB2A8DFF}"/>
              </a:ext>
            </a:extLst>
          </p:cNvPr>
          <p:cNvSpPr/>
          <p:nvPr/>
        </p:nvSpPr>
        <p:spPr>
          <a:xfrm>
            <a:off x="10366408" y="511953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54" name="Connector: Elbow 53">
            <a:extLst>
              <a:ext uri="{FF2B5EF4-FFF2-40B4-BE49-F238E27FC236}">
                <a16:creationId xmlns:a16="http://schemas.microsoft.com/office/drawing/2014/main" id="{E882D27E-F26E-FE60-8539-288A6237F817}"/>
              </a:ext>
            </a:extLst>
          </p:cNvPr>
          <p:cNvCxnSpPr>
            <a:stCxn id="46" idx="2"/>
            <a:endCxn id="48" idx="2"/>
          </p:cNvCxnSpPr>
          <p:nvPr/>
        </p:nvCxnSpPr>
        <p:spPr>
          <a:xfrm rot="16200000" flipH="1">
            <a:off x="9831482" y="5559694"/>
            <a:ext cx="184666"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061014C7-E67E-D4B0-4871-F1552DD0B0FF}"/>
              </a:ext>
            </a:extLst>
          </p:cNvPr>
          <p:cNvCxnSpPr>
            <a:cxnSpLocks/>
            <a:stCxn id="53" idx="1"/>
            <a:endCxn id="48" idx="0"/>
          </p:cNvCxnSpPr>
          <p:nvPr/>
        </p:nvCxnSpPr>
        <p:spPr>
          <a:xfrm rot="10800000" flipV="1">
            <a:off x="10236296" y="5206377"/>
            <a:ext cx="130113" cy="48749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A1166F1-0C89-F445-971C-D08688478B9A}"/>
              </a:ext>
            </a:extLst>
          </p:cNvPr>
          <p:cNvSpPr/>
          <p:nvPr/>
        </p:nvSpPr>
        <p:spPr>
          <a:xfrm>
            <a:off x="10366408" y="5302370"/>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cxnSp>
        <p:nvCxnSpPr>
          <p:cNvPr id="74" name="Connector: Elbow 73">
            <a:extLst>
              <a:ext uri="{FF2B5EF4-FFF2-40B4-BE49-F238E27FC236}">
                <a16:creationId xmlns:a16="http://schemas.microsoft.com/office/drawing/2014/main" id="{31E41C2A-583F-07F1-8C2F-D3555441FF0F}"/>
              </a:ext>
            </a:extLst>
          </p:cNvPr>
          <p:cNvCxnSpPr>
            <a:cxnSpLocks/>
            <a:stCxn id="62" idx="1"/>
            <a:endCxn id="48" idx="0"/>
          </p:cNvCxnSpPr>
          <p:nvPr/>
        </p:nvCxnSpPr>
        <p:spPr>
          <a:xfrm rot="10800000" flipV="1">
            <a:off x="10236296" y="5389213"/>
            <a:ext cx="130113" cy="30466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7" name="TextBox 62">
            <a:extLst>
              <a:ext uri="{FF2B5EF4-FFF2-40B4-BE49-F238E27FC236}">
                <a16:creationId xmlns:a16="http://schemas.microsoft.com/office/drawing/2014/main" id="{466F5EC5-0D8E-3ABD-CA32-2F10425D40A0}"/>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a:t>
            </a:r>
            <a:r>
              <a:rPr kumimoji="0" lang="en-CA" sz="12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177527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8B4F3-871C-6E5E-62C4-1C7DEFE5A355}"/>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AF1F768D-92C8-EDC5-9142-05B0331D13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4" name="Object 2" hidden="1">
                        <a:extLst>
                          <a:ext uri="{FF2B5EF4-FFF2-40B4-BE49-F238E27FC236}">
                            <a16:creationId xmlns:a16="http://schemas.microsoft.com/office/drawing/2014/main" id="{AF1F768D-92C8-EDC5-9142-05B0331D130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D3D6BF8-C771-ACC7-9CDD-A9112E7800CE}"/>
              </a:ext>
            </a:extLst>
          </p:cNvPr>
          <p:cNvSpPr>
            <a:spLocks noGrp="1"/>
          </p:cNvSpPr>
          <p:nvPr>
            <p:ph type="title"/>
            <p:custDataLst>
              <p:tags r:id="rId2"/>
            </p:custDataLst>
          </p:nvPr>
        </p:nvSpPr>
        <p:spPr>
          <a:xfrm>
            <a:off x="554736" y="172212"/>
            <a:ext cx="11082528" cy="384721"/>
          </a:xfrm>
        </p:spPr>
        <p:txBody>
          <a:bodyPr vert="horz">
            <a:spAutoFit/>
          </a:bodyPr>
          <a:lstStyle/>
          <a:p>
            <a:r>
              <a:rPr lang="en-US"/>
              <a:t>Netted Network</a:t>
            </a:r>
            <a:endParaRPr lang="de-DE"/>
          </a:p>
        </p:txBody>
      </p:sp>
      <p:sp>
        <p:nvSpPr>
          <p:cNvPr id="55" name="4. Footnote">
            <a:extLst>
              <a:ext uri="{FF2B5EF4-FFF2-40B4-BE49-F238E27FC236}">
                <a16:creationId xmlns:a16="http://schemas.microsoft.com/office/drawing/2014/main" id="{A712E87C-C06A-65E7-E559-A88FE9C593F3}"/>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B1D7BDFB-99B4-7D41-5A52-39CE53DAFBCD}"/>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2685361C-4B2F-8968-3658-5822C2254E10}"/>
                </a:ext>
              </a:extLst>
            </p:cNvPr>
            <p:cNvGrpSpPr>
              <a:grpSpLocks noChangeAspect="1"/>
            </p:cNvGrpSpPr>
            <p:nvPr>
              <p:custDataLst>
                <p:tags r:id="rId8"/>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D4CE34C5-CEDB-2C1E-03BF-800C802D4A01}"/>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CFB9B46F-98A2-BA84-3FB9-F8623705E7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E469FB74-9410-E822-A827-E5A5656301A3}"/>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AE36EC92-8FB3-C41B-4365-AE1BBBA9A056}"/>
              </a:ext>
            </a:extLst>
          </p:cNvPr>
          <p:cNvSpPr txBox="1">
            <a:spLocks/>
          </p:cNvSpPr>
          <p:nvPr/>
        </p:nvSpPr>
        <p:spPr>
          <a:xfrm>
            <a:off x="521663" y="1299945"/>
            <a:ext cx="2675973" cy="147732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200" b="1" err="1"/>
              <a:t>Colocated</a:t>
            </a:r>
            <a:r>
              <a:rPr lang="en-US" sz="1200" b="1"/>
              <a:t> Large Load and Generation operate behind a single POI (physically similar to SLF), but are permitted to participate simultaneously on both the supply and demand sides </a:t>
            </a:r>
            <a:r>
              <a:rPr lang="en-US" sz="1200"/>
              <a:t>of the ERCOT market, subject to the POI interconnection limit</a:t>
            </a:r>
            <a:endParaRPr lang="en-CA" sz="1200">
              <a:solidFill>
                <a:srgbClr val="000000"/>
              </a:solidFill>
            </a:endParaRPr>
          </a:p>
        </p:txBody>
      </p:sp>
      <p:sp>
        <p:nvSpPr>
          <p:cNvPr id="24" name="TextBox 62">
            <a:extLst>
              <a:ext uri="{FF2B5EF4-FFF2-40B4-BE49-F238E27FC236}">
                <a16:creationId xmlns:a16="http://schemas.microsoft.com/office/drawing/2014/main" id="{E26EF970-0791-CE3B-3C84-3E383978CBD8}"/>
              </a:ext>
            </a:extLst>
          </p:cNvPr>
          <p:cNvSpPr txBox="1">
            <a:spLocks/>
          </p:cNvSpPr>
          <p:nvPr/>
        </p:nvSpPr>
        <p:spPr>
          <a:xfrm>
            <a:off x="3327750" y="1299945"/>
            <a:ext cx="5374461" cy="170816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Same physical configuration as SLF </a:t>
            </a:r>
            <a:r>
              <a:rPr lang="en-US" sz="1200"/>
              <a:t>(Load and GR/ESR behind one POI)</a:t>
            </a:r>
          </a:p>
          <a:p>
            <a:pPr marL="171450" lvl="0" indent="-171450">
              <a:buClr>
                <a:srgbClr val="000000"/>
              </a:buClr>
              <a:buFont typeface="Arial" panose="020B0604020202020204" pitchFamily="34" charset="0"/>
              <a:buChar char="•"/>
              <a:defRPr/>
            </a:pPr>
            <a:r>
              <a:rPr lang="en-US" sz="1200" b="1"/>
              <a:t>Net injection/withdrawal at the POI remains capped </a:t>
            </a:r>
            <a:r>
              <a:rPr lang="en-US" sz="1200"/>
              <a:t>by the interconnection agreement</a:t>
            </a:r>
          </a:p>
          <a:p>
            <a:pPr marL="171450" lvl="0" indent="-171450">
              <a:buClr>
                <a:srgbClr val="000000"/>
              </a:buClr>
              <a:buFont typeface="Arial" panose="020B0604020202020204" pitchFamily="34" charset="0"/>
              <a:buChar char="•"/>
              <a:defRPr/>
            </a:pPr>
            <a:r>
              <a:rPr lang="en-US" sz="1200" b="1"/>
              <a:t>Unlike SLF:</a:t>
            </a:r>
          </a:p>
          <a:p>
            <a:pPr marL="400050" lvl="1" indent="-171450">
              <a:buClr>
                <a:srgbClr val="000000"/>
              </a:buClr>
              <a:buFont typeface="Courier New" panose="02070309020205020404" pitchFamily="49" charset="0"/>
              <a:buChar char="o"/>
              <a:defRPr/>
            </a:pPr>
            <a:r>
              <a:rPr lang="en-US" sz="1200"/>
              <a:t>Supply and demand may participate simultaneously in Energy and AS</a:t>
            </a:r>
            <a:r>
              <a:rPr lang="en-US" sz="1200" baseline="30000"/>
              <a:t>1</a:t>
            </a:r>
            <a:r>
              <a:rPr lang="en-US" sz="1200"/>
              <a:t> markets</a:t>
            </a:r>
          </a:p>
          <a:p>
            <a:pPr marL="400050" lvl="1" indent="-171450">
              <a:buClr>
                <a:srgbClr val="000000"/>
              </a:buClr>
              <a:buFont typeface="Courier New" panose="02070309020205020404" pitchFamily="49" charset="0"/>
              <a:buChar char="o"/>
              <a:defRPr/>
            </a:pPr>
            <a:r>
              <a:rPr lang="en-US" sz="1200"/>
              <a:t>Enables concurrent market activity from load and generation behind the same POI</a:t>
            </a:r>
          </a:p>
        </p:txBody>
      </p:sp>
      <p:sp>
        <p:nvSpPr>
          <p:cNvPr id="3" name="TextBox 62">
            <a:extLst>
              <a:ext uri="{FF2B5EF4-FFF2-40B4-BE49-F238E27FC236}">
                <a16:creationId xmlns:a16="http://schemas.microsoft.com/office/drawing/2014/main" id="{45320218-B5DD-F308-AC13-78B01B24724F}"/>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5" name="Straight Connector 4">
            <a:extLst>
              <a:ext uri="{FF2B5EF4-FFF2-40B4-BE49-F238E27FC236}">
                <a16:creationId xmlns:a16="http://schemas.microsoft.com/office/drawing/2014/main" id="{55B554F8-8725-B977-7205-0AFABC760B5A}"/>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Sticker">
            <a:extLst>
              <a:ext uri="{FF2B5EF4-FFF2-40B4-BE49-F238E27FC236}">
                <a16:creationId xmlns:a16="http://schemas.microsoft.com/office/drawing/2014/main" id="{9DFF76CA-3B5C-4DE4-E7A0-3214C65F5D25}"/>
              </a:ext>
            </a:extLst>
          </p:cNvPr>
          <p:cNvSpPr txBox="1"/>
          <p:nvPr/>
        </p:nvSpPr>
        <p:spPr>
          <a:xfrm>
            <a:off x="10157789" y="0"/>
            <a:ext cx="203421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dirty="0">
                <a:ln>
                  <a:noFill/>
                </a:ln>
                <a:solidFill>
                  <a:srgbClr val="000000"/>
                </a:solidFill>
                <a:effectLst/>
                <a:uLnTx/>
                <a:uFillTx/>
                <a:latin typeface="Arial"/>
                <a:ea typeface="+mn-ea"/>
                <a:cs typeface="+mn-cs"/>
              </a:rPr>
              <a:t>UNFEASIBLE CONFIGURATION</a:t>
            </a:r>
          </a:p>
        </p:txBody>
      </p:sp>
      <p:sp>
        <p:nvSpPr>
          <p:cNvPr id="12" name="TrackerNumBlue 12">
            <a:extLst>
              <a:ext uri="{FF2B5EF4-FFF2-40B4-BE49-F238E27FC236}">
                <a16:creationId xmlns:a16="http://schemas.microsoft.com/office/drawing/2014/main" id="{27FC478F-47D4-ACC4-CF4B-4957AF52BC62}"/>
              </a:ext>
            </a:extLst>
          </p:cNvPr>
          <p:cNvSpPr/>
          <p:nvPr>
            <p:custDataLst>
              <p:tags r:id="rId4"/>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3</a:t>
            </a:r>
          </a:p>
        </p:txBody>
      </p:sp>
      <p:sp>
        <p:nvSpPr>
          <p:cNvPr id="14" name="TextBox 62">
            <a:extLst>
              <a:ext uri="{FF2B5EF4-FFF2-40B4-BE49-F238E27FC236}">
                <a16:creationId xmlns:a16="http://schemas.microsoft.com/office/drawing/2014/main" id="{8E48E519-B8FD-3021-0FD0-14DAEB551861}"/>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sp>
        <p:nvSpPr>
          <p:cNvPr id="16" name="TextBox 15">
            <a:extLst>
              <a:ext uri="{FF2B5EF4-FFF2-40B4-BE49-F238E27FC236}">
                <a16:creationId xmlns:a16="http://schemas.microsoft.com/office/drawing/2014/main" id="{52DE2184-33CA-3A88-B935-E2D02409E8ED}"/>
              </a:ext>
            </a:extLst>
          </p:cNvPr>
          <p:cNvSpPr txBox="1"/>
          <p:nvPr/>
        </p:nvSpPr>
        <p:spPr>
          <a:xfrm>
            <a:off x="9176920" y="1300295"/>
            <a:ext cx="2123265" cy="1015663"/>
          </a:xfrm>
          <a:prstGeom prst="rect">
            <a:avLst/>
          </a:prstGeom>
          <a:noFill/>
        </p:spPr>
        <p:txBody>
          <a:bodyPr wrap="square" lIns="0" rIns="0" rtlCol="0">
            <a:spAutoFit/>
          </a:bodyPr>
          <a:lstStyle/>
          <a:p>
            <a:r>
              <a:rPr lang="en-US" sz="1200" b="1"/>
              <a:t>Load = </a:t>
            </a:r>
            <a:r>
              <a:rPr lang="en-US" sz="1200"/>
              <a:t>1,000 MW</a:t>
            </a:r>
          </a:p>
          <a:p>
            <a:r>
              <a:rPr lang="en-US" sz="1200" b="1"/>
              <a:t>Gen = </a:t>
            </a:r>
            <a:r>
              <a:rPr lang="en-US" sz="1200"/>
              <a:t>5 x 250 MW</a:t>
            </a:r>
          </a:p>
          <a:p>
            <a:r>
              <a:rPr lang="en-US" sz="1200" b="1"/>
              <a:t>G-1 compliant </a:t>
            </a:r>
            <a:r>
              <a:rPr lang="en-US" sz="1200"/>
              <a:t>(serve 1,000 MW load) or most limiting contingency</a:t>
            </a:r>
          </a:p>
        </p:txBody>
      </p:sp>
      <p:sp>
        <p:nvSpPr>
          <p:cNvPr id="17" name="Rectangle 16">
            <a:extLst>
              <a:ext uri="{FF2B5EF4-FFF2-40B4-BE49-F238E27FC236}">
                <a16:creationId xmlns:a16="http://schemas.microsoft.com/office/drawing/2014/main" id="{83BD2782-E112-6370-3B1D-399452CACC36}"/>
              </a:ext>
            </a:extLst>
          </p:cNvPr>
          <p:cNvSpPr/>
          <p:nvPr/>
        </p:nvSpPr>
        <p:spPr>
          <a:xfrm>
            <a:off x="9176920" y="2315958"/>
            <a:ext cx="2118748" cy="132308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5A9F9295-E138-7633-508F-7CA0F3506254}"/>
              </a:ext>
            </a:extLst>
          </p:cNvPr>
          <p:cNvSpPr/>
          <p:nvPr/>
        </p:nvSpPr>
        <p:spPr>
          <a:xfrm>
            <a:off x="9356954" y="2382081"/>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21" name="XWhite 32">
            <a:extLst>
              <a:ext uri="{FF2B5EF4-FFF2-40B4-BE49-F238E27FC236}">
                <a16:creationId xmlns:a16="http://schemas.microsoft.com/office/drawing/2014/main" id="{4D15CB13-98DD-B360-9508-B86ACBD4A03F}"/>
              </a:ext>
            </a:extLst>
          </p:cNvPr>
          <p:cNvGrpSpPr>
            <a:grpSpLocks noChangeAspect="1"/>
          </p:cNvGrpSpPr>
          <p:nvPr>
            <p:custDataLst>
              <p:tags r:id="rId5"/>
            </p:custDataLst>
          </p:nvPr>
        </p:nvGrpSpPr>
        <p:grpSpPr>
          <a:xfrm>
            <a:off x="10100980" y="3331621"/>
            <a:ext cx="270629" cy="270629"/>
            <a:chOff x="1016000" y="1016000"/>
            <a:chExt cx="396228" cy="396228"/>
          </a:xfrm>
          <a:solidFill>
            <a:schemeClr val="bg2"/>
          </a:solidFill>
        </p:grpSpPr>
        <p:sp>
          <p:nvSpPr>
            <p:cNvPr id="47" name="Oval 46">
              <a:extLst>
                <a:ext uri="{FF2B5EF4-FFF2-40B4-BE49-F238E27FC236}">
                  <a16:creationId xmlns:a16="http://schemas.microsoft.com/office/drawing/2014/main" id="{9069BC13-6DCF-D7E9-072E-DC4AE3596FBB}"/>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48" name="Graphic 47">
              <a:extLst>
                <a:ext uri="{FF2B5EF4-FFF2-40B4-BE49-F238E27FC236}">
                  <a16:creationId xmlns:a16="http://schemas.microsoft.com/office/drawing/2014/main" id="{01A8A32E-1E6D-CC09-6F16-C8BD73C4F007}"/>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49" name="Rectangle 48">
            <a:extLst>
              <a:ext uri="{FF2B5EF4-FFF2-40B4-BE49-F238E27FC236}">
                <a16:creationId xmlns:a16="http://schemas.microsoft.com/office/drawing/2014/main" id="{6B1965B3-A57B-EEB1-1B53-D23B64F2EB80}"/>
              </a:ext>
            </a:extLst>
          </p:cNvPr>
          <p:cNvSpPr/>
          <p:nvPr/>
        </p:nvSpPr>
        <p:spPr>
          <a:xfrm>
            <a:off x="9729437" y="3707332"/>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50" name="Straight Connector 49">
            <a:extLst>
              <a:ext uri="{FF2B5EF4-FFF2-40B4-BE49-F238E27FC236}">
                <a16:creationId xmlns:a16="http://schemas.microsoft.com/office/drawing/2014/main" id="{BA93A175-6447-1141-1C17-48A684E4A8EF}"/>
              </a:ext>
            </a:extLst>
          </p:cNvPr>
          <p:cNvCxnSpPr>
            <a:cxnSpLocks/>
            <a:stCxn id="49" idx="0"/>
            <a:endCxn id="47" idx="4"/>
          </p:cNvCxnSpPr>
          <p:nvPr/>
        </p:nvCxnSpPr>
        <p:spPr>
          <a:xfrm flipV="1">
            <a:off x="10236295" y="3602250"/>
            <a:ext cx="0" cy="105082"/>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CFB969DA-E723-ACEF-FB68-C73B40E424C3}"/>
              </a:ext>
            </a:extLst>
          </p:cNvPr>
          <p:cNvSpPr/>
          <p:nvPr/>
        </p:nvSpPr>
        <p:spPr>
          <a:xfrm>
            <a:off x="10366408" y="2400319"/>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52" name="Connector: Elbow 51">
            <a:extLst>
              <a:ext uri="{FF2B5EF4-FFF2-40B4-BE49-F238E27FC236}">
                <a16:creationId xmlns:a16="http://schemas.microsoft.com/office/drawing/2014/main" id="{B9193571-60E6-B39C-BECD-4B9D02196249}"/>
              </a:ext>
            </a:extLst>
          </p:cNvPr>
          <p:cNvCxnSpPr>
            <a:stCxn id="20" idx="2"/>
            <a:endCxn id="47" idx="2"/>
          </p:cNvCxnSpPr>
          <p:nvPr/>
        </p:nvCxnSpPr>
        <p:spPr>
          <a:xfrm rot="16200000" flipH="1">
            <a:off x="9653003" y="3018958"/>
            <a:ext cx="541625"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7C3F525-8F97-3250-F043-699C8798ADF0}"/>
              </a:ext>
            </a:extLst>
          </p:cNvPr>
          <p:cNvCxnSpPr>
            <a:cxnSpLocks/>
            <a:stCxn id="51" idx="1"/>
            <a:endCxn id="47" idx="0"/>
          </p:cNvCxnSpPr>
          <p:nvPr/>
        </p:nvCxnSpPr>
        <p:spPr>
          <a:xfrm rot="10800000" flipV="1">
            <a:off x="10236296" y="2487163"/>
            <a:ext cx="130113" cy="844458"/>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4012B210-5D41-10DA-42DC-B0F1B47F99C2}"/>
              </a:ext>
            </a:extLst>
          </p:cNvPr>
          <p:cNvSpPr/>
          <p:nvPr/>
        </p:nvSpPr>
        <p:spPr>
          <a:xfrm>
            <a:off x="10366408" y="2583155"/>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sp>
        <p:nvSpPr>
          <p:cNvPr id="61" name="Rectangle 60">
            <a:extLst>
              <a:ext uri="{FF2B5EF4-FFF2-40B4-BE49-F238E27FC236}">
                <a16:creationId xmlns:a16="http://schemas.microsoft.com/office/drawing/2014/main" id="{D27AA170-63C5-6886-6B8A-991E2687E6F5}"/>
              </a:ext>
            </a:extLst>
          </p:cNvPr>
          <p:cNvSpPr/>
          <p:nvPr/>
        </p:nvSpPr>
        <p:spPr>
          <a:xfrm>
            <a:off x="10366408" y="2765991"/>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3</a:t>
            </a:r>
          </a:p>
        </p:txBody>
      </p:sp>
      <p:sp>
        <p:nvSpPr>
          <p:cNvPr id="62" name="Rectangle 61">
            <a:extLst>
              <a:ext uri="{FF2B5EF4-FFF2-40B4-BE49-F238E27FC236}">
                <a16:creationId xmlns:a16="http://schemas.microsoft.com/office/drawing/2014/main" id="{4C761BAF-C635-A70E-3363-E5D906BDC719}"/>
              </a:ext>
            </a:extLst>
          </p:cNvPr>
          <p:cNvSpPr/>
          <p:nvPr/>
        </p:nvSpPr>
        <p:spPr>
          <a:xfrm>
            <a:off x="10366408" y="2948827"/>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4</a:t>
            </a:r>
          </a:p>
        </p:txBody>
      </p:sp>
      <p:sp>
        <p:nvSpPr>
          <p:cNvPr id="63" name="Rectangle 62">
            <a:extLst>
              <a:ext uri="{FF2B5EF4-FFF2-40B4-BE49-F238E27FC236}">
                <a16:creationId xmlns:a16="http://schemas.microsoft.com/office/drawing/2014/main" id="{930A55DA-BD92-738E-7D56-7345878B8308}"/>
              </a:ext>
            </a:extLst>
          </p:cNvPr>
          <p:cNvSpPr/>
          <p:nvPr/>
        </p:nvSpPr>
        <p:spPr>
          <a:xfrm>
            <a:off x="10366408" y="313166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5</a:t>
            </a:r>
          </a:p>
        </p:txBody>
      </p:sp>
      <p:cxnSp>
        <p:nvCxnSpPr>
          <p:cNvPr id="64" name="Connector: Elbow 63">
            <a:extLst>
              <a:ext uri="{FF2B5EF4-FFF2-40B4-BE49-F238E27FC236}">
                <a16:creationId xmlns:a16="http://schemas.microsoft.com/office/drawing/2014/main" id="{7F1CA43D-35F0-70D7-C2F8-63814D7A80A9}"/>
              </a:ext>
            </a:extLst>
          </p:cNvPr>
          <p:cNvCxnSpPr>
            <a:cxnSpLocks/>
            <a:stCxn id="54" idx="1"/>
            <a:endCxn id="47" idx="0"/>
          </p:cNvCxnSpPr>
          <p:nvPr/>
        </p:nvCxnSpPr>
        <p:spPr>
          <a:xfrm rot="10800000" flipV="1">
            <a:off x="10236296" y="2669999"/>
            <a:ext cx="130113" cy="661622"/>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47ADCC39-6AA1-FD19-7DCC-5C15A388DC35}"/>
              </a:ext>
            </a:extLst>
          </p:cNvPr>
          <p:cNvCxnSpPr>
            <a:cxnSpLocks/>
            <a:stCxn id="61" idx="1"/>
            <a:endCxn id="47" idx="0"/>
          </p:cNvCxnSpPr>
          <p:nvPr/>
        </p:nvCxnSpPr>
        <p:spPr>
          <a:xfrm rot="10800000" flipV="1">
            <a:off x="10236296" y="2852835"/>
            <a:ext cx="130113" cy="478786"/>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412D7218-F630-5419-C05E-F38291DDDF57}"/>
              </a:ext>
            </a:extLst>
          </p:cNvPr>
          <p:cNvCxnSpPr>
            <a:cxnSpLocks/>
            <a:stCxn id="62" idx="1"/>
            <a:endCxn id="47" idx="0"/>
          </p:cNvCxnSpPr>
          <p:nvPr/>
        </p:nvCxnSpPr>
        <p:spPr>
          <a:xfrm rot="10800000" flipV="1">
            <a:off x="10236296" y="3035671"/>
            <a:ext cx="130113" cy="295950"/>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540C3BFE-BD59-27F0-6DB9-61FC60F43BBB}"/>
              </a:ext>
            </a:extLst>
          </p:cNvPr>
          <p:cNvCxnSpPr>
            <a:cxnSpLocks/>
            <a:stCxn id="63" idx="1"/>
            <a:endCxn id="47" idx="0"/>
          </p:cNvCxnSpPr>
          <p:nvPr/>
        </p:nvCxnSpPr>
        <p:spPr>
          <a:xfrm rot="10800000" flipV="1">
            <a:off x="10236296" y="3218507"/>
            <a:ext cx="130113" cy="11311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A593E72-2015-74C8-C094-FF7A1E38FC24}"/>
              </a:ext>
            </a:extLst>
          </p:cNvPr>
          <p:cNvSpPr txBox="1"/>
          <p:nvPr/>
        </p:nvSpPr>
        <p:spPr>
          <a:xfrm>
            <a:off x="9176920" y="4146878"/>
            <a:ext cx="2123265" cy="830997"/>
          </a:xfrm>
          <a:prstGeom prst="rect">
            <a:avLst/>
          </a:prstGeom>
          <a:noFill/>
        </p:spPr>
        <p:txBody>
          <a:bodyPr wrap="square" lIns="0" rIns="0" rtlCol="0">
            <a:spAutoFit/>
          </a:bodyPr>
          <a:lstStyle/>
          <a:p>
            <a:r>
              <a:rPr lang="en-US" sz="1200" b="1"/>
              <a:t>Load =</a:t>
            </a:r>
            <a:r>
              <a:rPr lang="en-US" sz="1200"/>
              <a:t> 1,000 MW</a:t>
            </a:r>
          </a:p>
          <a:p>
            <a:r>
              <a:rPr lang="en-US" sz="1200" b="1"/>
              <a:t>Gen =</a:t>
            </a:r>
            <a:r>
              <a:rPr lang="en-US" sz="1200"/>
              <a:t> 2 x 500 MW</a:t>
            </a:r>
          </a:p>
          <a:p>
            <a:r>
              <a:rPr lang="en-US" sz="1200" b="1"/>
              <a:t>G-1 compliant </a:t>
            </a:r>
            <a:r>
              <a:rPr lang="en-US" sz="1200"/>
              <a:t>(only serve 500 MW load)</a:t>
            </a:r>
          </a:p>
        </p:txBody>
      </p:sp>
      <p:sp>
        <p:nvSpPr>
          <p:cNvPr id="69" name="Rectangle 68">
            <a:extLst>
              <a:ext uri="{FF2B5EF4-FFF2-40B4-BE49-F238E27FC236}">
                <a16:creationId xmlns:a16="http://schemas.microsoft.com/office/drawing/2014/main" id="{35E205D5-30E2-F6CF-BC59-AACD5A9FA8BA}"/>
              </a:ext>
            </a:extLst>
          </p:cNvPr>
          <p:cNvSpPr/>
          <p:nvPr/>
        </p:nvSpPr>
        <p:spPr>
          <a:xfrm>
            <a:off x="9176920" y="5035173"/>
            <a:ext cx="2118748" cy="98903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2B443DA8-1364-C4BA-1CC3-87744B8FBE9A}"/>
              </a:ext>
            </a:extLst>
          </p:cNvPr>
          <p:cNvSpPr/>
          <p:nvPr/>
        </p:nvSpPr>
        <p:spPr>
          <a:xfrm>
            <a:off x="9356954" y="5101296"/>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71" name="XWhite 32">
            <a:extLst>
              <a:ext uri="{FF2B5EF4-FFF2-40B4-BE49-F238E27FC236}">
                <a16:creationId xmlns:a16="http://schemas.microsoft.com/office/drawing/2014/main" id="{AD0AD378-CB57-4F04-9DC5-836E8FB265EE}"/>
              </a:ext>
            </a:extLst>
          </p:cNvPr>
          <p:cNvGrpSpPr>
            <a:grpSpLocks noChangeAspect="1"/>
          </p:cNvGrpSpPr>
          <p:nvPr>
            <p:custDataLst>
              <p:tags r:id="rId6"/>
            </p:custDataLst>
          </p:nvPr>
        </p:nvGrpSpPr>
        <p:grpSpPr>
          <a:xfrm>
            <a:off x="10100980" y="5693877"/>
            <a:ext cx="270629" cy="270629"/>
            <a:chOff x="1016000" y="1016000"/>
            <a:chExt cx="396228" cy="396228"/>
          </a:xfrm>
          <a:solidFill>
            <a:schemeClr val="bg2"/>
          </a:solidFill>
        </p:grpSpPr>
        <p:sp>
          <p:nvSpPr>
            <p:cNvPr id="72" name="Oval 71">
              <a:extLst>
                <a:ext uri="{FF2B5EF4-FFF2-40B4-BE49-F238E27FC236}">
                  <a16:creationId xmlns:a16="http://schemas.microsoft.com/office/drawing/2014/main" id="{0C666DE3-6DE1-8881-5641-39259DD97151}"/>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73" name="Graphic 72">
              <a:extLst>
                <a:ext uri="{FF2B5EF4-FFF2-40B4-BE49-F238E27FC236}">
                  <a16:creationId xmlns:a16="http://schemas.microsoft.com/office/drawing/2014/main" id="{ECC174F6-29FB-1957-AEC6-2BA6F94C788D}"/>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74" name="Rectangle 73">
            <a:extLst>
              <a:ext uri="{FF2B5EF4-FFF2-40B4-BE49-F238E27FC236}">
                <a16:creationId xmlns:a16="http://schemas.microsoft.com/office/drawing/2014/main" id="{6B03F91C-025B-1660-2240-B754A688073C}"/>
              </a:ext>
            </a:extLst>
          </p:cNvPr>
          <p:cNvSpPr/>
          <p:nvPr/>
        </p:nvSpPr>
        <p:spPr>
          <a:xfrm>
            <a:off x="9729437" y="615158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75" name="Straight Connector 74">
            <a:extLst>
              <a:ext uri="{FF2B5EF4-FFF2-40B4-BE49-F238E27FC236}">
                <a16:creationId xmlns:a16="http://schemas.microsoft.com/office/drawing/2014/main" id="{75DF2B2E-D44A-2204-43DC-9DACFD153652}"/>
              </a:ext>
            </a:extLst>
          </p:cNvPr>
          <p:cNvCxnSpPr>
            <a:cxnSpLocks/>
            <a:stCxn id="74" idx="0"/>
            <a:endCxn id="72" idx="4"/>
          </p:cNvCxnSpPr>
          <p:nvPr/>
        </p:nvCxnSpPr>
        <p:spPr>
          <a:xfrm flipV="1">
            <a:off x="10236295" y="5964506"/>
            <a:ext cx="0" cy="187074"/>
          </a:xfrm>
          <a:prstGeom prst="line">
            <a:avLst/>
          </a:prstGeom>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907613F8-0559-A502-B105-7CC810CEFD84}"/>
              </a:ext>
            </a:extLst>
          </p:cNvPr>
          <p:cNvSpPr/>
          <p:nvPr/>
        </p:nvSpPr>
        <p:spPr>
          <a:xfrm>
            <a:off x="10366408" y="511953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77" name="Connector: Elbow 76">
            <a:extLst>
              <a:ext uri="{FF2B5EF4-FFF2-40B4-BE49-F238E27FC236}">
                <a16:creationId xmlns:a16="http://schemas.microsoft.com/office/drawing/2014/main" id="{494C9E49-77E0-12C7-EC63-59C327E715CB}"/>
              </a:ext>
            </a:extLst>
          </p:cNvPr>
          <p:cNvCxnSpPr>
            <a:stCxn id="70" idx="2"/>
            <a:endCxn id="72" idx="2"/>
          </p:cNvCxnSpPr>
          <p:nvPr/>
        </p:nvCxnSpPr>
        <p:spPr>
          <a:xfrm rot="16200000" flipH="1">
            <a:off x="9831482" y="5559694"/>
            <a:ext cx="184666"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9D0D9DF4-B1A3-E68F-313A-95843459E68F}"/>
              </a:ext>
            </a:extLst>
          </p:cNvPr>
          <p:cNvCxnSpPr>
            <a:cxnSpLocks/>
            <a:stCxn id="76" idx="1"/>
            <a:endCxn id="72" idx="0"/>
          </p:cNvCxnSpPr>
          <p:nvPr/>
        </p:nvCxnSpPr>
        <p:spPr>
          <a:xfrm rot="10800000" flipV="1">
            <a:off x="10236296" y="5206377"/>
            <a:ext cx="130113" cy="48749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60A7F7C7-D6F2-4478-6B48-37703B8E18F4}"/>
              </a:ext>
            </a:extLst>
          </p:cNvPr>
          <p:cNvSpPr/>
          <p:nvPr/>
        </p:nvSpPr>
        <p:spPr>
          <a:xfrm>
            <a:off x="10366408" y="5302370"/>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cxnSp>
        <p:nvCxnSpPr>
          <p:cNvPr id="80" name="Connector: Elbow 79">
            <a:extLst>
              <a:ext uri="{FF2B5EF4-FFF2-40B4-BE49-F238E27FC236}">
                <a16:creationId xmlns:a16="http://schemas.microsoft.com/office/drawing/2014/main" id="{D2539723-5E32-5B87-E2DE-A022F6B96DD6}"/>
              </a:ext>
            </a:extLst>
          </p:cNvPr>
          <p:cNvCxnSpPr>
            <a:cxnSpLocks/>
            <a:stCxn id="79" idx="1"/>
            <a:endCxn id="72" idx="0"/>
          </p:cNvCxnSpPr>
          <p:nvPr/>
        </p:nvCxnSpPr>
        <p:spPr>
          <a:xfrm rot="10800000" flipV="1">
            <a:off x="10236296" y="5389213"/>
            <a:ext cx="130113" cy="30466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1" name="4. Footnote">
            <a:extLst>
              <a:ext uri="{FF2B5EF4-FFF2-40B4-BE49-F238E27FC236}">
                <a16:creationId xmlns:a16="http://schemas.microsoft.com/office/drawing/2014/main" id="{67760A3D-E7B4-6F7F-E23F-6C8C6617DBE2}"/>
              </a:ext>
            </a:extLst>
          </p:cNvPr>
          <p:cNvSpPr txBox="1"/>
          <p:nvPr>
            <p:custDataLst>
              <p:tags r:id="rId7"/>
            </p:custDataLst>
          </p:nvPr>
        </p:nvSpPr>
        <p:spPr>
          <a:xfrm>
            <a:off x="2226070" y="6307848"/>
            <a:ext cx="916741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Ancillary services</a:t>
            </a:r>
          </a:p>
        </p:txBody>
      </p:sp>
      <p:sp>
        <p:nvSpPr>
          <p:cNvPr id="82" name="TextBox 62">
            <a:extLst>
              <a:ext uri="{FF2B5EF4-FFF2-40B4-BE49-F238E27FC236}">
                <a16:creationId xmlns:a16="http://schemas.microsoft.com/office/drawing/2014/main" id="{836C9D11-8B56-7433-2680-4EF273CC69AA}"/>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a:t>
            </a:r>
            <a:r>
              <a:rPr kumimoji="0" lang="en-CA" sz="12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3616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C0024-D737-B5D2-320C-3E1703CBA40C}"/>
            </a:ext>
          </a:extLst>
        </p:cNvPr>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97A1BC04-765A-7390-D75D-C65E901617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Object 2" hidden="1">
                        <a:extLst>
                          <a:ext uri="{FF2B5EF4-FFF2-40B4-BE49-F238E27FC236}">
                            <a16:creationId xmlns:a16="http://schemas.microsoft.com/office/drawing/2014/main" id="{6F95B5DF-E277-B7EA-A6DB-5185770ACD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9A1AF7FC-082B-4DEB-7DB5-71CF04A2EA4B}"/>
              </a:ext>
            </a:extLst>
          </p:cNvPr>
          <p:cNvSpPr>
            <a:spLocks noGrp="1"/>
          </p:cNvSpPr>
          <p:nvPr>
            <p:ph type="title"/>
            <p:custDataLst>
              <p:tags r:id="rId2"/>
            </p:custDataLst>
          </p:nvPr>
        </p:nvSpPr>
        <p:spPr>
          <a:xfrm>
            <a:off x="554736" y="203034"/>
            <a:ext cx="11082528" cy="384721"/>
          </a:xfrm>
        </p:spPr>
        <p:txBody>
          <a:bodyPr vert="horz">
            <a:spAutoFit/>
          </a:bodyPr>
          <a:lstStyle/>
          <a:p>
            <a:r>
              <a:rPr lang="en-US" dirty="0">
                <a:cs typeface="Arial"/>
              </a:rPr>
              <a:t>Next Steps</a:t>
            </a:r>
            <a:endParaRPr lang="en-US" dirty="0"/>
          </a:p>
        </p:txBody>
      </p:sp>
      <p:sp>
        <p:nvSpPr>
          <p:cNvPr id="16" name="TextBox 15">
            <a:extLst>
              <a:ext uri="{FF2B5EF4-FFF2-40B4-BE49-F238E27FC236}">
                <a16:creationId xmlns:a16="http://schemas.microsoft.com/office/drawing/2014/main" id="{C35A68F0-333C-CEB3-1918-F25F55DB96DC}"/>
              </a:ext>
            </a:extLst>
          </p:cNvPr>
          <p:cNvSpPr txBox="1"/>
          <p:nvPr/>
        </p:nvSpPr>
        <p:spPr>
          <a:xfrm>
            <a:off x="583025" y="1259175"/>
            <a:ext cx="10781660" cy="393954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b="1" dirty="0"/>
              <a:t>Target RRs for March 4 filings completed for Batch Zero: </a:t>
            </a:r>
            <a:r>
              <a:rPr lang="en-US" dirty="0"/>
              <a:t>ERCOT filed the Batch Zero </a:t>
            </a:r>
            <a:r>
              <a:rPr lang="en-US" dirty="0">
                <a:hlinkClick r:id="rId6"/>
              </a:rPr>
              <a:t>PGRR145</a:t>
            </a:r>
            <a:r>
              <a:rPr lang="en-US" dirty="0"/>
              <a:t> and related </a:t>
            </a:r>
            <a:r>
              <a:rPr lang="en-US" dirty="0">
                <a:hlinkClick r:id="rId7"/>
              </a:rPr>
              <a:t>NPRR1325</a:t>
            </a:r>
            <a:r>
              <a:rPr lang="en-US" dirty="0"/>
              <a:t> on March 4, initiating the formal governance process and aligning with the May PRS/ROS/TAC sequence and June 1 Board target reflected in the critical path timeline</a:t>
            </a:r>
          </a:p>
          <a:p>
            <a:pPr marL="742950" lvl="1" indent="-285750">
              <a:spcBef>
                <a:spcPts val="300"/>
              </a:spcBef>
              <a:spcAft>
                <a:spcPts val="300"/>
              </a:spcAft>
              <a:buFont typeface="Arial" panose="020B0604020202020204" pitchFamily="34" charset="0"/>
              <a:buChar char="•"/>
            </a:pPr>
            <a:r>
              <a:rPr lang="en-US" dirty="0"/>
              <a:t>Comments encouraged by noon next Friday, March 20 to discuss at March 24 workshop</a:t>
            </a:r>
          </a:p>
          <a:p>
            <a:pPr marL="285750" indent="-285750">
              <a:spcBef>
                <a:spcPts val="300"/>
              </a:spcBef>
              <a:spcAft>
                <a:spcPts val="300"/>
              </a:spcAft>
              <a:buFont typeface="Arial" panose="020B0604020202020204" pitchFamily="34" charset="0"/>
              <a:buChar char="•"/>
            </a:pPr>
            <a:endParaRPr lang="en-US" dirty="0">
              <a:cs typeface="Arial"/>
            </a:endParaRPr>
          </a:p>
          <a:p>
            <a:pPr marL="285750" indent="-285750">
              <a:spcBef>
                <a:spcPts val="300"/>
              </a:spcBef>
              <a:spcAft>
                <a:spcPts val="300"/>
              </a:spcAft>
              <a:buFont typeface="Arial" panose="020B0604020202020204" pitchFamily="34" charset="0"/>
              <a:buChar char="•"/>
            </a:pPr>
            <a:r>
              <a:rPr lang="en-US" b="1" dirty="0"/>
              <a:t>Additional filings on target (CLR and BYOG): </a:t>
            </a:r>
            <a:r>
              <a:rPr lang="en-US" dirty="0"/>
              <a:t>ERCOT is advancing targeted revision requests to clarify CLR and BYOG treatment and is currently targeting an April filing (</a:t>
            </a:r>
            <a:r>
              <a:rPr lang="en-US" i="1" dirty="0"/>
              <a:t>TBD</a:t>
            </a:r>
            <a:r>
              <a:rPr lang="en-US" dirty="0"/>
              <a:t>)</a:t>
            </a:r>
          </a:p>
          <a:p>
            <a:pPr marL="742950" lvl="1" indent="-285750">
              <a:spcBef>
                <a:spcPts val="300"/>
              </a:spcBef>
              <a:spcAft>
                <a:spcPts val="300"/>
              </a:spcAft>
              <a:buFont typeface="Arial" panose="020B0604020202020204" pitchFamily="34" charset="0"/>
              <a:buChar char="•"/>
            </a:pPr>
            <a:r>
              <a:rPr lang="en-US" dirty="0"/>
              <a:t>Additional discussion at Workshops #5 and 6</a:t>
            </a:r>
          </a:p>
          <a:p>
            <a:pPr marL="742950" lvl="1" indent="-285750">
              <a:spcBef>
                <a:spcPts val="300"/>
              </a:spcBef>
              <a:spcAft>
                <a:spcPts val="300"/>
              </a:spcAft>
              <a:buFont typeface="Arial" panose="020B0604020202020204" pitchFamily="34" charset="0"/>
              <a:buChar char="•"/>
            </a:pPr>
            <a:r>
              <a:rPr lang="en-US" dirty="0"/>
              <a:t>Target Revisions Requests for Workshop #7 (April 9)</a:t>
            </a:r>
          </a:p>
          <a:p>
            <a:pPr marL="742950" lvl="1" indent="-285750">
              <a:spcBef>
                <a:spcPts val="300"/>
              </a:spcBef>
              <a:spcAft>
                <a:spcPts val="300"/>
              </a:spcAft>
              <a:buFont typeface="Arial" panose="020B0604020202020204" pitchFamily="34" charset="0"/>
              <a:buChar char="•"/>
            </a:pPr>
            <a:endParaRPr lang="en-US" dirty="0"/>
          </a:p>
          <a:p>
            <a:pPr marL="285750" indent="-285750">
              <a:spcBef>
                <a:spcPts val="300"/>
              </a:spcBef>
              <a:spcAft>
                <a:spcPts val="300"/>
              </a:spcAft>
              <a:buFont typeface="Arial" panose="020B0604020202020204" pitchFamily="34" charset="0"/>
              <a:buChar char="•"/>
            </a:pPr>
            <a:r>
              <a:rPr lang="en-US" b="1" dirty="0"/>
              <a:t>Questions?</a:t>
            </a:r>
          </a:p>
          <a:p>
            <a:pPr marL="285750" indent="-285750">
              <a:spcBef>
                <a:spcPts val="300"/>
              </a:spcBef>
              <a:spcAft>
                <a:spcPts val="300"/>
              </a:spcAft>
              <a:buFont typeface="Arial" panose="020B0604020202020204" pitchFamily="34" charset="0"/>
              <a:buChar char="•"/>
            </a:pPr>
            <a:endParaRPr lang="en-US" b="1" dirty="0"/>
          </a:p>
        </p:txBody>
      </p:sp>
    </p:spTree>
    <p:extLst>
      <p:ext uri="{BB962C8B-B14F-4D97-AF65-F5344CB8AC3E}">
        <p14:creationId xmlns:p14="http://schemas.microsoft.com/office/powerpoint/2010/main" val="342195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826B2-E332-DD9D-42DC-D83EA86B7B9A}"/>
            </a:ext>
          </a:extLst>
        </p:cNvPr>
        <p:cNvGrpSpPr/>
        <p:nvPr/>
      </p:nvGrpSpPr>
      <p:grpSpPr>
        <a:xfrm>
          <a:off x="0" y="0"/>
          <a:ext cx="0" cy="0"/>
          <a:chOff x="0" y="0"/>
          <a:chExt cx="0" cy="0"/>
        </a:xfrm>
      </p:grpSpPr>
      <p:graphicFrame>
        <p:nvGraphicFramePr>
          <p:cNvPr id="81" name="Object 6" hidden="1">
            <a:extLst>
              <a:ext uri="{FF2B5EF4-FFF2-40B4-BE49-F238E27FC236}">
                <a16:creationId xmlns:a16="http://schemas.microsoft.com/office/drawing/2014/main" id="{920AD84E-ADB1-5A2F-7572-17B67CA5BC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3" imgW="404" imgH="405" progId="TCLayout.ActiveDocument.1">
                  <p:embed/>
                </p:oleObj>
              </mc:Choice>
              <mc:Fallback>
                <p:oleObj name="think-cell Slide" r:id="rId113" imgW="404" imgH="405" progId="TCLayout.ActiveDocument.1">
                  <p:embed/>
                  <p:pic>
                    <p:nvPicPr>
                      <p:cNvPr id="81" name="Object 6" hidden="1">
                        <a:extLst>
                          <a:ext uri="{FF2B5EF4-FFF2-40B4-BE49-F238E27FC236}">
                            <a16:creationId xmlns:a16="http://schemas.microsoft.com/office/drawing/2014/main" id="{920AD84E-ADB1-5A2F-7572-17B67CA5BC9B}"/>
                          </a:ext>
                        </a:extLst>
                      </p:cNvPr>
                      <p:cNvPicPr/>
                      <p:nvPr/>
                    </p:nvPicPr>
                    <p:blipFill>
                      <a:blip r:embed="rId11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A7AF912-DC44-0543-71E9-50ABBA90EF64}"/>
              </a:ext>
            </a:extLst>
          </p:cNvPr>
          <p:cNvSpPr>
            <a:spLocks noGrp="1"/>
          </p:cNvSpPr>
          <p:nvPr>
            <p:ph type="title"/>
            <p:custDataLst>
              <p:tags r:id="rId2"/>
            </p:custDataLst>
          </p:nvPr>
        </p:nvSpPr>
        <p:spPr>
          <a:xfrm>
            <a:off x="554736" y="172212"/>
            <a:ext cx="11082528" cy="76944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revision request timeline</a:t>
            </a:r>
          </a:p>
        </p:txBody>
      </p:sp>
      <p:sp>
        <p:nvSpPr>
          <p:cNvPr id="36" name="TextBox 35">
            <a:extLst>
              <a:ext uri="{FF2B5EF4-FFF2-40B4-BE49-F238E27FC236}">
                <a16:creationId xmlns:a16="http://schemas.microsoft.com/office/drawing/2014/main" id="{B3BF0A1A-1140-676C-D10A-12F75F74F88E}"/>
              </a:ext>
            </a:extLst>
          </p:cNvPr>
          <p:cNvSpPr txBox="1">
            <a:spLocks/>
          </p:cNvSpPr>
          <p:nvPr>
            <p:custDataLst>
              <p:tags r:id="rId3"/>
            </p:custDataLst>
          </p:nvPr>
        </p:nvSpPr>
        <p:spPr>
          <a:xfrm>
            <a:off x="554736" y="1736725"/>
            <a:ext cx="991186" cy="185738"/>
          </a:xfrm>
          <a:prstGeom prst="rect">
            <a:avLst/>
          </a:prstGeom>
          <a:noFill/>
        </p:spPr>
        <p:txBody>
          <a:bodyPr vert="horz" wrap="square" lIns="0" tIns="0" rIns="0" bIns="0" rtlCol="0" anchor="b">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Forums</a:t>
            </a:r>
          </a:p>
        </p:txBody>
      </p:sp>
      <p:sp>
        <p:nvSpPr>
          <p:cNvPr id="74" name="TextBox 73">
            <a:extLst>
              <a:ext uri="{FF2B5EF4-FFF2-40B4-BE49-F238E27FC236}">
                <a16:creationId xmlns:a16="http://schemas.microsoft.com/office/drawing/2014/main" id="{D904E176-F400-12C8-B2F5-AE375884F524}"/>
              </a:ext>
            </a:extLst>
          </p:cNvPr>
          <p:cNvSpPr txBox="1">
            <a:spLocks/>
          </p:cNvSpPr>
          <p:nvPr>
            <p:custDataLst>
              <p:tags r:id="rId4"/>
            </p:custDataLst>
          </p:nvPr>
        </p:nvSpPr>
        <p:spPr>
          <a:xfrm>
            <a:off x="554736" y="2046288"/>
            <a:ext cx="991186" cy="30797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Workshops and working groups</a:t>
            </a:r>
          </a:p>
        </p:txBody>
      </p:sp>
      <p:sp>
        <p:nvSpPr>
          <p:cNvPr id="75" name="TextBox 74">
            <a:extLst>
              <a:ext uri="{FF2B5EF4-FFF2-40B4-BE49-F238E27FC236}">
                <a16:creationId xmlns:a16="http://schemas.microsoft.com/office/drawing/2014/main" id="{2718DEB2-F8D1-F5B8-9FF9-E36FAA9C45DE}"/>
              </a:ext>
            </a:extLst>
          </p:cNvPr>
          <p:cNvSpPr txBox="1">
            <a:spLocks/>
          </p:cNvSpPr>
          <p:nvPr>
            <p:custDataLst>
              <p:tags r:id="rId5"/>
            </p:custDataLst>
          </p:nvPr>
        </p:nvSpPr>
        <p:spPr>
          <a:xfrm>
            <a:off x="554736" y="3954463"/>
            <a:ext cx="991186" cy="46037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PRS (Protocols Review Subcommittee)</a:t>
            </a:r>
          </a:p>
        </p:txBody>
      </p:sp>
      <p:sp>
        <p:nvSpPr>
          <p:cNvPr id="76" name="TextBox 75">
            <a:extLst>
              <a:ext uri="{FF2B5EF4-FFF2-40B4-BE49-F238E27FC236}">
                <a16:creationId xmlns:a16="http://schemas.microsoft.com/office/drawing/2014/main" id="{7539369B-99EE-151A-3447-C647308D65B9}"/>
              </a:ext>
            </a:extLst>
          </p:cNvPr>
          <p:cNvSpPr txBox="1">
            <a:spLocks/>
          </p:cNvSpPr>
          <p:nvPr>
            <p:custDataLst>
              <p:tags r:id="rId6"/>
            </p:custDataLst>
          </p:nvPr>
        </p:nvSpPr>
        <p:spPr>
          <a:xfrm>
            <a:off x="554736" y="4540250"/>
            <a:ext cx="1072072" cy="461963"/>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ROS (Reliability and Operations Subcommittee) </a:t>
            </a:r>
          </a:p>
        </p:txBody>
      </p:sp>
      <p:sp>
        <p:nvSpPr>
          <p:cNvPr id="77" name="TextBox 76">
            <a:extLst>
              <a:ext uri="{FF2B5EF4-FFF2-40B4-BE49-F238E27FC236}">
                <a16:creationId xmlns:a16="http://schemas.microsoft.com/office/drawing/2014/main" id="{2043929F-FEC9-C514-2524-AFE2CB6729A3}"/>
              </a:ext>
            </a:extLst>
          </p:cNvPr>
          <p:cNvSpPr txBox="1">
            <a:spLocks/>
          </p:cNvSpPr>
          <p:nvPr>
            <p:custDataLst>
              <p:tags r:id="rId7"/>
            </p:custDataLst>
          </p:nvPr>
        </p:nvSpPr>
        <p:spPr>
          <a:xfrm>
            <a:off x="554736" y="5126038"/>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TAC</a:t>
            </a:r>
          </a:p>
        </p:txBody>
      </p:sp>
      <p:sp>
        <p:nvSpPr>
          <p:cNvPr id="78" name="TextBox 77">
            <a:extLst>
              <a:ext uri="{FF2B5EF4-FFF2-40B4-BE49-F238E27FC236}">
                <a16:creationId xmlns:a16="http://schemas.microsoft.com/office/drawing/2014/main" id="{8BA28F28-6477-82D1-0164-663F68C3B3F8}"/>
              </a:ext>
            </a:extLst>
          </p:cNvPr>
          <p:cNvSpPr txBox="1">
            <a:spLocks/>
          </p:cNvSpPr>
          <p:nvPr>
            <p:custDataLst>
              <p:tags r:id="rId8"/>
            </p:custDataLst>
          </p:nvPr>
        </p:nvSpPr>
        <p:spPr>
          <a:xfrm>
            <a:off x="554736" y="545306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ERCOT Board</a:t>
            </a:r>
          </a:p>
        </p:txBody>
      </p:sp>
      <p:sp>
        <p:nvSpPr>
          <p:cNvPr id="131" name="Text Placeholder 4">
            <a:extLst>
              <a:ext uri="{FF2B5EF4-FFF2-40B4-BE49-F238E27FC236}">
                <a16:creationId xmlns:a16="http://schemas.microsoft.com/office/drawing/2014/main" id="{2549C8EF-EC03-D222-6625-4FFF2B18876F}"/>
              </a:ext>
            </a:extLst>
          </p:cNvPr>
          <p:cNvSpPr>
            <a:spLocks noGrp="1"/>
          </p:cNvSpPr>
          <p:nvPr>
            <p:custDataLst>
              <p:tags r:id="rId9"/>
            </p:custDataLst>
          </p:nvPr>
        </p:nvSpPr>
        <p:spPr bwMode="auto">
          <a:xfrm>
            <a:off x="5754688" y="1257300"/>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E296299-5773-4028-B143-277AD23565B4}" type="datetime'''''''''''2''''''''''''0''''''''2''''''''''''''''6'''''''''">
              <a:rPr lang="en-US" altLang="en-US" sz="1200" b="1" smtClean="0">
                <a:effectLst/>
                <a:cs typeface="+mn-cs"/>
              </a:rPr>
              <a:pPr lvl="0">
                <a:spcBef>
                  <a:spcPct val="0"/>
                </a:spcBef>
                <a:spcAft>
                  <a:spcPct val="0"/>
                </a:spcAft>
              </a:pPr>
              <a:t>2026</a:t>
            </a:fld>
            <a:endParaRPr lang="en-US" sz="1200" b="1">
              <a:cs typeface="+mn-cs"/>
            </a:endParaRPr>
          </a:p>
        </p:txBody>
      </p:sp>
      <p:sp>
        <p:nvSpPr>
          <p:cNvPr id="126" name="Text Placeholder 4">
            <a:extLst>
              <a:ext uri="{FF2B5EF4-FFF2-40B4-BE49-F238E27FC236}">
                <a16:creationId xmlns:a16="http://schemas.microsoft.com/office/drawing/2014/main" id="{58E91CCB-F168-62CE-8735-7A055D392159}"/>
              </a:ext>
            </a:extLst>
          </p:cNvPr>
          <p:cNvSpPr>
            <a:spLocks noGrp="1"/>
          </p:cNvSpPr>
          <p:nvPr>
            <p:custDataLst>
              <p:tags r:id="rId10"/>
            </p:custDataLst>
          </p:nvPr>
        </p:nvSpPr>
        <p:spPr bwMode="auto">
          <a:xfrm>
            <a:off x="5754688" y="1493838"/>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EC6E0A-2ED5-421E-943A-B062578FE2D4}" type="datetime'''''''Q''''''''''''''''''''''''''''''''1'''''''''''''">
              <a:rPr lang="en-US" altLang="en-US" sz="1200" b="1" smtClean="0">
                <a:effectLst/>
                <a:cs typeface="+mn-cs"/>
              </a:rPr>
              <a:pPr lvl="0">
                <a:spcBef>
                  <a:spcPct val="0"/>
                </a:spcBef>
                <a:spcAft>
                  <a:spcPct val="0"/>
                </a:spcAft>
              </a:pPr>
              <a:t>Q1</a:t>
            </a:fld>
            <a:endParaRPr lang="en-US" sz="1200" b="1">
              <a:cs typeface="+mn-cs"/>
            </a:endParaRPr>
          </a:p>
        </p:txBody>
      </p:sp>
      <p:sp>
        <p:nvSpPr>
          <p:cNvPr id="128" name="Text Placeholder 4">
            <a:extLst>
              <a:ext uri="{FF2B5EF4-FFF2-40B4-BE49-F238E27FC236}">
                <a16:creationId xmlns:a16="http://schemas.microsoft.com/office/drawing/2014/main" id="{8EE09A07-E753-9CB3-E84F-EC8FFDBA90FC}"/>
              </a:ext>
            </a:extLst>
          </p:cNvPr>
          <p:cNvSpPr>
            <a:spLocks noGrp="1"/>
          </p:cNvSpPr>
          <p:nvPr>
            <p:custDataLst>
              <p:tags r:id="rId11"/>
            </p:custDataLst>
          </p:nvPr>
        </p:nvSpPr>
        <p:spPr bwMode="auto">
          <a:xfrm>
            <a:off x="7672388" y="1493838"/>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8CA2D1-FFC0-4DDF-9587-941655033DE4}" type="datetime'''''''''''''''''''''''''''Q''''''''''''''''''''''''''2'''">
              <a:rPr lang="en-US" altLang="en-US" sz="1200" b="1" smtClean="0">
                <a:cs typeface="+mn-cs"/>
              </a:rPr>
              <a:pPr lvl="0">
                <a:spcBef>
                  <a:spcPct val="0"/>
                </a:spcBef>
                <a:spcAft>
                  <a:spcPct val="0"/>
                </a:spcAft>
              </a:pPr>
              <a:t>Q2</a:t>
            </a:fld>
            <a:endParaRPr lang="en-US" sz="1200" b="1">
              <a:cs typeface="+mn-cs"/>
            </a:endParaRPr>
          </a:p>
        </p:txBody>
      </p:sp>
      <p:sp>
        <p:nvSpPr>
          <p:cNvPr id="138" name="Text Placeholder 4">
            <a:extLst>
              <a:ext uri="{FF2B5EF4-FFF2-40B4-BE49-F238E27FC236}">
                <a16:creationId xmlns:a16="http://schemas.microsoft.com/office/drawing/2014/main" id="{8466413D-B93D-8173-9276-6643287CDD28}"/>
              </a:ext>
            </a:extLst>
          </p:cNvPr>
          <p:cNvSpPr>
            <a:spLocks noGrp="1"/>
          </p:cNvSpPr>
          <p:nvPr>
            <p:custDataLst>
              <p:tags r:id="rId12"/>
            </p:custDataLst>
          </p:nvPr>
        </p:nvSpPr>
        <p:spPr bwMode="auto">
          <a:xfrm>
            <a:off x="10629901" y="1493838"/>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B7F866B-87F8-469E-B6E1-D29AC806C38E}" type="datetime'''''Q''3'''''''''''''''''''''''''''''">
              <a:rPr lang="en-US" altLang="en-US" sz="1200" b="1" smtClean="0">
                <a:cs typeface="+mn-cs"/>
              </a:rPr>
              <a:pPr lvl="0">
                <a:spcBef>
                  <a:spcPct val="0"/>
                </a:spcBef>
                <a:spcAft>
                  <a:spcPct val="0"/>
                </a:spcAft>
              </a:pPr>
              <a:t>Q3</a:t>
            </a:fld>
            <a:endParaRPr lang="en-US" sz="1200" b="1">
              <a:cs typeface="+mn-cs"/>
            </a:endParaRPr>
          </a:p>
        </p:txBody>
      </p:sp>
      <p:sp>
        <p:nvSpPr>
          <p:cNvPr id="83" name="Text Placeholder 4">
            <a:extLst>
              <a:ext uri="{FF2B5EF4-FFF2-40B4-BE49-F238E27FC236}">
                <a16:creationId xmlns:a16="http://schemas.microsoft.com/office/drawing/2014/main" id="{A2FFBABA-A810-F857-5AFB-753F824FC24E}"/>
              </a:ext>
            </a:extLst>
          </p:cNvPr>
          <p:cNvSpPr>
            <a:spLocks noGrp="1"/>
          </p:cNvSpPr>
          <p:nvPr>
            <p:custDataLst>
              <p:tags r:id="rId13"/>
            </p:custDataLst>
          </p:nvPr>
        </p:nvSpPr>
        <p:spPr bwMode="auto">
          <a:xfrm>
            <a:off x="5754688" y="1730375"/>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B9393D-6391-4641-9468-1060D1B60B23}" type="datetime'''''''''''''''''''''''''''''''''F''''e''''''''b'''''">
              <a:rPr lang="en-US" altLang="en-US" sz="1200" b="1" smtClean="0">
                <a:effectLst/>
                <a:cs typeface="+mn-cs"/>
              </a:rPr>
              <a:pPr lvl="0">
                <a:spcBef>
                  <a:spcPct val="0"/>
                </a:spcBef>
                <a:spcAft>
                  <a:spcPct val="0"/>
                </a:spcAft>
              </a:pPr>
              <a:t>Feb</a:t>
            </a:fld>
            <a:endParaRPr lang="en-US" sz="1200" b="1">
              <a:cs typeface="+mn-cs"/>
            </a:endParaRPr>
          </a:p>
        </p:txBody>
      </p:sp>
      <p:sp>
        <p:nvSpPr>
          <p:cNvPr id="84" name="Text Placeholder 4">
            <a:extLst>
              <a:ext uri="{FF2B5EF4-FFF2-40B4-BE49-F238E27FC236}">
                <a16:creationId xmlns:a16="http://schemas.microsoft.com/office/drawing/2014/main" id="{0C0EEC4C-DB80-2178-5615-9CC12DC2AF7D}"/>
              </a:ext>
            </a:extLst>
          </p:cNvPr>
          <p:cNvSpPr>
            <a:spLocks noGrp="1"/>
          </p:cNvSpPr>
          <p:nvPr>
            <p:custDataLst>
              <p:tags r:id="rId14"/>
            </p:custDataLst>
          </p:nvPr>
        </p:nvSpPr>
        <p:spPr bwMode="auto">
          <a:xfrm>
            <a:off x="6664325" y="17303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F2E445D-5811-4845-9588-AA2E924C923D}" type="datetime'''''''''''''''M''''''''''''''''a''''''''''''r'''''''''''''''">
              <a:rPr lang="en-US" altLang="en-US" sz="1200" b="1" smtClean="0">
                <a:cs typeface="+mn-cs"/>
              </a:rPr>
              <a:pPr lvl="0">
                <a:spcBef>
                  <a:spcPct val="0"/>
                </a:spcBef>
                <a:spcAft>
                  <a:spcPct val="0"/>
                </a:spcAft>
              </a:pPr>
              <a:t>Mar</a:t>
            </a:fld>
            <a:endParaRPr lang="en-US" sz="1200" b="1">
              <a:cs typeface="+mn-cs"/>
            </a:endParaRPr>
          </a:p>
        </p:txBody>
      </p:sp>
      <p:sp>
        <p:nvSpPr>
          <p:cNvPr id="90" name="Text Placeholder 4">
            <a:extLst>
              <a:ext uri="{FF2B5EF4-FFF2-40B4-BE49-F238E27FC236}">
                <a16:creationId xmlns:a16="http://schemas.microsoft.com/office/drawing/2014/main" id="{76DDA446-8239-7793-69F7-2E24550F5495}"/>
              </a:ext>
            </a:extLst>
          </p:cNvPr>
          <p:cNvSpPr>
            <a:spLocks noGrp="1"/>
          </p:cNvSpPr>
          <p:nvPr>
            <p:custDataLst>
              <p:tags r:id="rId15"/>
            </p:custDataLst>
          </p:nvPr>
        </p:nvSpPr>
        <p:spPr bwMode="auto">
          <a:xfrm>
            <a:off x="7672388" y="1730375"/>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D19FDB-AFEC-4FBA-8013-2B007393C6CD}" type="datetime'''''''''''''''Ap''''''''''''''r'''''''''''''''''">
              <a:rPr lang="en-US" altLang="en-US" sz="1200" b="1" smtClean="0">
                <a:cs typeface="+mn-cs"/>
              </a:rPr>
              <a:pPr lvl="0">
                <a:spcBef>
                  <a:spcPct val="0"/>
                </a:spcBef>
                <a:spcAft>
                  <a:spcPct val="0"/>
                </a:spcAft>
              </a:pPr>
              <a:t>Apr</a:t>
            </a:fld>
            <a:endParaRPr lang="en-US" sz="1200" b="1">
              <a:cs typeface="+mn-cs"/>
            </a:endParaRPr>
          </a:p>
        </p:txBody>
      </p:sp>
      <p:sp>
        <p:nvSpPr>
          <p:cNvPr id="134" name="Text Placeholder 4">
            <a:extLst>
              <a:ext uri="{FF2B5EF4-FFF2-40B4-BE49-F238E27FC236}">
                <a16:creationId xmlns:a16="http://schemas.microsoft.com/office/drawing/2014/main" id="{82C92EFA-E2C0-8F15-83F4-DA19C957992B}"/>
              </a:ext>
            </a:extLst>
          </p:cNvPr>
          <p:cNvSpPr>
            <a:spLocks noGrp="1"/>
          </p:cNvSpPr>
          <p:nvPr>
            <p:custDataLst>
              <p:tags r:id="rId16"/>
            </p:custDataLst>
          </p:nvPr>
        </p:nvSpPr>
        <p:spPr bwMode="auto">
          <a:xfrm>
            <a:off x="8647113" y="17303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98AC88C-4A98-494C-A76D-C80AC574E163}" type="datetime'''''''''''''''M''ay'">
              <a:rPr lang="en-US" altLang="en-US" sz="1200" b="1" smtClean="0">
                <a:cs typeface="+mn-cs"/>
              </a:rPr>
              <a:pPr lvl="0">
                <a:spcBef>
                  <a:spcPct val="0"/>
                </a:spcBef>
                <a:spcAft>
                  <a:spcPct val="0"/>
                </a:spcAft>
              </a:pPr>
              <a:t>May</a:t>
            </a:fld>
            <a:endParaRPr lang="en-US" sz="1200" b="1">
              <a:cs typeface="+mn-cs"/>
            </a:endParaRPr>
          </a:p>
        </p:txBody>
      </p:sp>
      <p:sp>
        <p:nvSpPr>
          <p:cNvPr id="136" name="Text Placeholder 4">
            <a:extLst>
              <a:ext uri="{FF2B5EF4-FFF2-40B4-BE49-F238E27FC236}">
                <a16:creationId xmlns:a16="http://schemas.microsoft.com/office/drawing/2014/main" id="{39960B8C-2F11-C40F-512F-07AA6F0E3FA5}"/>
              </a:ext>
            </a:extLst>
          </p:cNvPr>
          <p:cNvSpPr>
            <a:spLocks noGrp="1"/>
          </p:cNvSpPr>
          <p:nvPr>
            <p:custDataLst>
              <p:tags r:id="rId17"/>
            </p:custDataLst>
          </p:nvPr>
        </p:nvSpPr>
        <p:spPr bwMode="auto">
          <a:xfrm>
            <a:off x="9655175" y="1730375"/>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12A46E6-6AD6-444C-B063-17AE79DB1410}" type="datetime'''''J''''''''''''''''''''''''''''u''n'''">
              <a:rPr lang="en-US" altLang="en-US" sz="1200" b="1" smtClean="0">
                <a:cs typeface="+mn-cs"/>
              </a:rPr>
              <a:pPr lvl="0">
                <a:spcBef>
                  <a:spcPct val="0"/>
                </a:spcBef>
                <a:spcAft>
                  <a:spcPct val="0"/>
                </a:spcAft>
              </a:pPr>
              <a:t>Jun</a:t>
            </a:fld>
            <a:endParaRPr lang="en-US" sz="1200" b="1">
              <a:cs typeface="+mn-cs"/>
            </a:endParaRPr>
          </a:p>
        </p:txBody>
      </p:sp>
      <p:sp>
        <p:nvSpPr>
          <p:cNvPr id="137" name="Text Placeholder 4">
            <a:extLst>
              <a:ext uri="{FF2B5EF4-FFF2-40B4-BE49-F238E27FC236}">
                <a16:creationId xmlns:a16="http://schemas.microsoft.com/office/drawing/2014/main" id="{F1DDE9D2-C940-89E7-8FDA-705E11756753}"/>
              </a:ext>
            </a:extLst>
          </p:cNvPr>
          <p:cNvSpPr>
            <a:spLocks noGrp="1"/>
          </p:cNvSpPr>
          <p:nvPr>
            <p:custDataLst>
              <p:tags r:id="rId18"/>
            </p:custDataLst>
          </p:nvPr>
        </p:nvSpPr>
        <p:spPr bwMode="auto">
          <a:xfrm>
            <a:off x="10629900" y="17303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757D571-C5D9-441B-A6EC-77E3AA730126}" type="datetime'''''''''''''''''Ju''''''''''l'''''''''''''''''''''">
              <a:rPr lang="en-US" altLang="en-US" sz="1200" b="1" smtClean="0">
                <a:cs typeface="+mn-cs"/>
              </a:rPr>
              <a:pPr lvl="0">
                <a:spcBef>
                  <a:spcPct val="0"/>
                </a:spcBef>
                <a:spcAft>
                  <a:spcPct val="0"/>
                </a:spcAft>
              </a:pPr>
              <a:t>Jul</a:t>
            </a:fld>
            <a:endParaRPr lang="en-US" sz="1200" b="1">
              <a:cs typeface="+mn-cs"/>
            </a:endParaRPr>
          </a:p>
        </p:txBody>
      </p:sp>
      <p:cxnSp>
        <p:nvCxnSpPr>
          <p:cNvPr id="133" name="Straight Connector 132">
            <a:extLst>
              <a:ext uri="{FF2B5EF4-FFF2-40B4-BE49-F238E27FC236}">
                <a16:creationId xmlns:a16="http://schemas.microsoft.com/office/drawing/2014/main" id="{53976514-5ECA-7CB8-7FE2-47E29DA8C1B5}"/>
              </a:ext>
            </a:extLst>
          </p:cNvPr>
          <p:cNvCxnSpPr/>
          <p:nvPr>
            <p:custDataLst>
              <p:tags r:id="rId19"/>
            </p:custDataLst>
          </p:nvPr>
        </p:nvCxnSpPr>
        <p:spPr bwMode="auto">
          <a:xfrm flipH="1">
            <a:off x="5699125" y="1493838"/>
            <a:ext cx="59388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25CECD70-0894-C898-D2C2-4AF7046BC251}"/>
              </a:ext>
            </a:extLst>
          </p:cNvPr>
          <p:cNvCxnSpPr/>
          <p:nvPr>
            <p:custDataLst>
              <p:tags r:id="rId20"/>
            </p:custDataLst>
          </p:nvPr>
        </p:nvCxnSpPr>
        <p:spPr bwMode="auto">
          <a:xfrm flipH="1">
            <a:off x="5699125" y="1730375"/>
            <a:ext cx="19732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D3DDDB5C-C0D6-31F9-85BD-38D8E9587EDA}"/>
              </a:ext>
            </a:extLst>
          </p:cNvPr>
          <p:cNvCxnSpPr/>
          <p:nvPr>
            <p:custDataLst>
              <p:tags r:id="rId21"/>
            </p:custDataLst>
          </p:nvPr>
        </p:nvCxnSpPr>
        <p:spPr bwMode="auto">
          <a:xfrm flipH="1">
            <a:off x="7616825" y="1730375"/>
            <a:ext cx="301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A9AE787C-CBA6-ABCA-4802-E6348A495D84}"/>
              </a:ext>
            </a:extLst>
          </p:cNvPr>
          <p:cNvCxnSpPr/>
          <p:nvPr>
            <p:custDataLst>
              <p:tags r:id="rId22"/>
            </p:custDataLst>
          </p:nvPr>
        </p:nvCxnSpPr>
        <p:spPr bwMode="auto">
          <a:xfrm flipH="1">
            <a:off x="10574339" y="1730375"/>
            <a:ext cx="10636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A9C6A8BD-1697-D981-8B4F-D29A6CBAF2FD}"/>
              </a:ext>
            </a:extLst>
          </p:cNvPr>
          <p:cNvCxnSpPr/>
          <p:nvPr>
            <p:custDataLst>
              <p:tags r:id="rId23"/>
            </p:custDataLst>
          </p:nvPr>
        </p:nvCxnSpPr>
        <p:spPr bwMode="auto">
          <a:xfrm>
            <a:off x="11637963" y="1966913"/>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B73EAF05-6574-9475-4450-3B1545A9EA24}"/>
              </a:ext>
            </a:extLst>
          </p:cNvPr>
          <p:cNvCxnSpPr/>
          <p:nvPr>
            <p:custDataLst>
              <p:tags r:id="rId24"/>
            </p:custDataLst>
          </p:nvPr>
        </p:nvCxnSpPr>
        <p:spPr bwMode="auto">
          <a:xfrm>
            <a:off x="5754688" y="1966913"/>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AAA6A68A-3AA0-FFD0-4111-31E3CF3D6867}"/>
              </a:ext>
            </a:extLst>
          </p:cNvPr>
          <p:cNvCxnSpPr/>
          <p:nvPr>
            <p:custDataLst>
              <p:tags r:id="rId25"/>
            </p:custDataLst>
          </p:nvPr>
        </p:nvCxnSpPr>
        <p:spPr bwMode="auto">
          <a:xfrm>
            <a:off x="10629900" y="1966913"/>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718907E-8A19-1814-3A85-AB9D30A5EAFB}"/>
              </a:ext>
            </a:extLst>
          </p:cNvPr>
          <p:cNvCxnSpPr/>
          <p:nvPr>
            <p:custDataLst>
              <p:tags r:id="rId26"/>
            </p:custDataLst>
          </p:nvPr>
        </p:nvCxnSpPr>
        <p:spPr bwMode="auto">
          <a:xfrm>
            <a:off x="8647113" y="1966913"/>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A2866084-74D4-9AD0-14B5-E8BEF183DD83}"/>
              </a:ext>
            </a:extLst>
          </p:cNvPr>
          <p:cNvCxnSpPr/>
          <p:nvPr>
            <p:custDataLst>
              <p:tags r:id="rId27"/>
            </p:custDataLst>
          </p:nvPr>
        </p:nvCxnSpPr>
        <p:spPr bwMode="auto">
          <a:xfrm>
            <a:off x="7672388" y="1966913"/>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3F6A92E0-DE3C-C531-D111-CCDB0FFCA624}"/>
              </a:ext>
            </a:extLst>
          </p:cNvPr>
          <p:cNvCxnSpPr/>
          <p:nvPr>
            <p:custDataLst>
              <p:tags r:id="rId28"/>
            </p:custDataLst>
          </p:nvPr>
        </p:nvCxnSpPr>
        <p:spPr bwMode="auto">
          <a:xfrm>
            <a:off x="6664325" y="1966913"/>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FB99A233-6AA6-B9A1-6F0B-6F31B4348B8F}"/>
              </a:ext>
            </a:extLst>
          </p:cNvPr>
          <p:cNvCxnSpPr/>
          <p:nvPr>
            <p:custDataLst>
              <p:tags r:id="rId29"/>
            </p:custDataLst>
          </p:nvPr>
        </p:nvCxnSpPr>
        <p:spPr bwMode="auto">
          <a:xfrm>
            <a:off x="5754688" y="5070475"/>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80F2024D-4484-175B-0AAE-E571A0D9817E}"/>
              </a:ext>
            </a:extLst>
          </p:cNvPr>
          <p:cNvCxnSpPr/>
          <p:nvPr>
            <p:custDataLst>
              <p:tags r:id="rId30"/>
            </p:custDataLst>
          </p:nvPr>
        </p:nvCxnSpPr>
        <p:spPr bwMode="auto">
          <a:xfrm>
            <a:off x="5754688" y="4492625"/>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F691D82E-87AA-A715-97A0-EBAE45B9A1A0}"/>
              </a:ext>
            </a:extLst>
          </p:cNvPr>
          <p:cNvCxnSpPr/>
          <p:nvPr>
            <p:custDataLst>
              <p:tags r:id="rId31"/>
            </p:custDataLst>
          </p:nvPr>
        </p:nvCxnSpPr>
        <p:spPr bwMode="auto">
          <a:xfrm>
            <a:off x="5754688" y="3914775"/>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1CFCC3F9-D3E2-21CE-9223-4762B0D5DA80}"/>
              </a:ext>
            </a:extLst>
          </p:cNvPr>
          <p:cNvCxnSpPr/>
          <p:nvPr>
            <p:custDataLst>
              <p:tags r:id="rId32"/>
            </p:custDataLst>
          </p:nvPr>
        </p:nvCxnSpPr>
        <p:spPr bwMode="auto">
          <a:xfrm>
            <a:off x="5754688" y="5375275"/>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60E52192-7C8F-FC1B-82A1-06F56A170A98}"/>
              </a:ext>
            </a:extLst>
          </p:cNvPr>
          <p:cNvCxnSpPr/>
          <p:nvPr>
            <p:custDataLst>
              <p:tags r:id="rId33"/>
            </p:custDataLst>
          </p:nvPr>
        </p:nvCxnSpPr>
        <p:spPr bwMode="auto">
          <a:xfrm>
            <a:off x="5754688" y="5680075"/>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400F301-781D-C616-5F8C-DD5B7E717254}"/>
              </a:ext>
            </a:extLst>
          </p:cNvPr>
          <p:cNvCxnSpPr/>
          <p:nvPr>
            <p:custDataLst>
              <p:tags r:id="rId34"/>
            </p:custDataLst>
          </p:nvPr>
        </p:nvCxnSpPr>
        <p:spPr bwMode="gray">
          <a:xfrm>
            <a:off x="9655175" y="1966913"/>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2478E8F2-683C-EE88-C221-EE54150511E5}"/>
              </a:ext>
            </a:extLst>
          </p:cNvPr>
          <p:cNvCxnSpPr/>
          <p:nvPr>
            <p:custDataLst>
              <p:tags r:id="rId35"/>
            </p:custDataLst>
          </p:nvPr>
        </p:nvCxnSpPr>
        <p:spPr bwMode="gray">
          <a:xfrm>
            <a:off x="11637963" y="1966913"/>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1971C443-0E9F-1B46-721F-8BFAB7F9C940}"/>
              </a:ext>
            </a:extLst>
          </p:cNvPr>
          <p:cNvCxnSpPr/>
          <p:nvPr>
            <p:custDataLst>
              <p:tags r:id="rId36"/>
            </p:custDataLst>
          </p:nvPr>
        </p:nvCxnSpPr>
        <p:spPr bwMode="gray">
          <a:xfrm>
            <a:off x="7834313" y="1966913"/>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9CF00C4-82A7-1E4D-505B-DEA67B7E56DB}"/>
              </a:ext>
            </a:extLst>
          </p:cNvPr>
          <p:cNvCxnSpPr/>
          <p:nvPr>
            <p:custDataLst>
              <p:tags r:id="rId37"/>
            </p:custDataLst>
          </p:nvPr>
        </p:nvCxnSpPr>
        <p:spPr bwMode="gray">
          <a:xfrm>
            <a:off x="6762750" y="1966913"/>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804C99BF-CE1A-3638-F141-B00048A73499}"/>
              </a:ext>
            </a:extLst>
          </p:cNvPr>
          <p:cNvCxnSpPr/>
          <p:nvPr>
            <p:custDataLst>
              <p:tags r:id="rId38"/>
            </p:custDataLst>
          </p:nvPr>
        </p:nvCxnSpPr>
        <p:spPr bwMode="auto">
          <a:xfrm>
            <a:off x="5754688" y="1966913"/>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17927F80-3460-7F19-465D-E4C6E931F617}"/>
              </a:ext>
            </a:extLst>
          </p:cNvPr>
          <p:cNvSpPr/>
          <p:nvPr>
            <p:custDataLst>
              <p:tags r:id="rId39"/>
            </p:custDataLst>
          </p:nvPr>
        </p:nvSpPr>
        <p:spPr bwMode="gray">
          <a:xfrm>
            <a:off x="8753475" y="3970338"/>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 name="Isosceles Triangle 2">
            <a:extLst>
              <a:ext uri="{FF2B5EF4-FFF2-40B4-BE49-F238E27FC236}">
                <a16:creationId xmlns:a16="http://schemas.microsoft.com/office/drawing/2014/main" id="{E703DF16-D83F-5127-7D3C-65F909C774A9}"/>
              </a:ext>
            </a:extLst>
          </p:cNvPr>
          <p:cNvSpPr/>
          <p:nvPr>
            <p:custDataLst>
              <p:tags r:id="rId40"/>
            </p:custDataLst>
          </p:nvPr>
        </p:nvSpPr>
        <p:spPr bwMode="gray">
          <a:xfrm>
            <a:off x="11549063" y="5745163"/>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Oval 37">
            <a:extLst>
              <a:ext uri="{FF2B5EF4-FFF2-40B4-BE49-F238E27FC236}">
                <a16:creationId xmlns:a16="http://schemas.microsoft.com/office/drawing/2014/main" id="{10AF2A60-04F4-7ED4-E265-7D77E1F22A50}"/>
              </a:ext>
            </a:extLst>
          </p:cNvPr>
          <p:cNvSpPr/>
          <p:nvPr>
            <p:custDataLst>
              <p:tags r:id="rId41"/>
            </p:custDataLst>
          </p:nvPr>
        </p:nvSpPr>
        <p:spPr bwMode="gray">
          <a:xfrm>
            <a:off x="8266113" y="3970338"/>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5" name="Diamond 264">
            <a:extLst>
              <a:ext uri="{FF2B5EF4-FFF2-40B4-BE49-F238E27FC236}">
                <a16:creationId xmlns:a16="http://schemas.microsoft.com/office/drawing/2014/main" id="{5A8258EF-AE10-5CC6-4F13-350BF72F147D}"/>
              </a:ext>
            </a:extLst>
          </p:cNvPr>
          <p:cNvSpPr/>
          <p:nvPr>
            <p:custDataLst>
              <p:tags r:id="rId42"/>
            </p:custDataLst>
          </p:nvPr>
        </p:nvSpPr>
        <p:spPr bwMode="gray">
          <a:xfrm>
            <a:off x="9339263" y="5126038"/>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2" name="Isosceles Triangle 21">
            <a:extLst>
              <a:ext uri="{FF2B5EF4-FFF2-40B4-BE49-F238E27FC236}">
                <a16:creationId xmlns:a16="http://schemas.microsoft.com/office/drawing/2014/main" id="{745891CE-802C-F39D-B0F5-4BECB3157ABE}"/>
              </a:ext>
            </a:extLst>
          </p:cNvPr>
          <p:cNvSpPr/>
          <p:nvPr>
            <p:custDataLst>
              <p:tags r:id="rId43"/>
            </p:custDataLst>
          </p:nvPr>
        </p:nvSpPr>
        <p:spPr bwMode="gray">
          <a:xfrm>
            <a:off x="9566275" y="5745163"/>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2" name="Diamond 41">
            <a:extLst>
              <a:ext uri="{FF2B5EF4-FFF2-40B4-BE49-F238E27FC236}">
                <a16:creationId xmlns:a16="http://schemas.microsoft.com/office/drawing/2014/main" id="{A248E134-DDF8-B05E-12D2-500A11542CA5}"/>
              </a:ext>
            </a:extLst>
          </p:cNvPr>
          <p:cNvSpPr/>
          <p:nvPr>
            <p:custDataLst>
              <p:tags r:id="rId44"/>
            </p:custDataLst>
          </p:nvPr>
        </p:nvSpPr>
        <p:spPr bwMode="gray">
          <a:xfrm>
            <a:off x="8948738" y="5126038"/>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7" name="Diamond 26">
            <a:extLst>
              <a:ext uri="{FF2B5EF4-FFF2-40B4-BE49-F238E27FC236}">
                <a16:creationId xmlns:a16="http://schemas.microsoft.com/office/drawing/2014/main" id="{4DAF66ED-A91E-BADA-41AE-41152A511A36}"/>
              </a:ext>
            </a:extLst>
          </p:cNvPr>
          <p:cNvSpPr/>
          <p:nvPr>
            <p:custDataLst>
              <p:tags r:id="rId45"/>
            </p:custDataLst>
          </p:nvPr>
        </p:nvSpPr>
        <p:spPr bwMode="gray">
          <a:xfrm>
            <a:off x="7616825" y="4548188"/>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1" name="Oval 30">
            <a:extLst>
              <a:ext uri="{FF2B5EF4-FFF2-40B4-BE49-F238E27FC236}">
                <a16:creationId xmlns:a16="http://schemas.microsoft.com/office/drawing/2014/main" id="{0512B0E9-2673-0CFE-A0EE-E0E5BECCEEF4}"/>
              </a:ext>
            </a:extLst>
          </p:cNvPr>
          <p:cNvSpPr/>
          <p:nvPr>
            <p:custDataLst>
              <p:tags r:id="rId46"/>
            </p:custDataLst>
          </p:nvPr>
        </p:nvSpPr>
        <p:spPr bwMode="gray">
          <a:xfrm>
            <a:off x="8039100" y="3970338"/>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6" name="Isosceles Triangle 45">
            <a:extLst>
              <a:ext uri="{FF2B5EF4-FFF2-40B4-BE49-F238E27FC236}">
                <a16:creationId xmlns:a16="http://schemas.microsoft.com/office/drawing/2014/main" id="{503CFDD7-FF10-1EA5-7727-1EE8376C1256}"/>
              </a:ext>
            </a:extLst>
          </p:cNvPr>
          <p:cNvSpPr/>
          <p:nvPr>
            <p:custDataLst>
              <p:tags r:id="rId47"/>
            </p:custDataLst>
          </p:nvPr>
        </p:nvSpPr>
        <p:spPr bwMode="gray">
          <a:xfrm>
            <a:off x="7745413" y="5745163"/>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7" name="Oval 266">
            <a:extLst>
              <a:ext uri="{FF2B5EF4-FFF2-40B4-BE49-F238E27FC236}">
                <a16:creationId xmlns:a16="http://schemas.microsoft.com/office/drawing/2014/main" id="{1F447338-C3C6-A5AA-7C51-2048BE858DEF}"/>
              </a:ext>
            </a:extLst>
          </p:cNvPr>
          <p:cNvSpPr/>
          <p:nvPr>
            <p:custDataLst>
              <p:tags r:id="rId48"/>
            </p:custDataLst>
          </p:nvPr>
        </p:nvSpPr>
        <p:spPr bwMode="gray">
          <a:xfrm>
            <a:off x="9566275" y="5430838"/>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9" name="Isosceles Triangle 188">
            <a:extLst>
              <a:ext uri="{FF2B5EF4-FFF2-40B4-BE49-F238E27FC236}">
                <a16:creationId xmlns:a16="http://schemas.microsoft.com/office/drawing/2014/main" id="{9E046D20-F99C-2912-7170-666668B365C1}"/>
              </a:ext>
            </a:extLst>
          </p:cNvPr>
          <p:cNvSpPr/>
          <p:nvPr>
            <p:custDataLst>
              <p:tags r:id="rId49"/>
            </p:custDataLst>
          </p:nvPr>
        </p:nvSpPr>
        <p:spPr bwMode="gray">
          <a:xfrm>
            <a:off x="7745413" y="36655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1" name="Diamond 260">
            <a:extLst>
              <a:ext uri="{FF2B5EF4-FFF2-40B4-BE49-F238E27FC236}">
                <a16:creationId xmlns:a16="http://schemas.microsoft.com/office/drawing/2014/main" id="{20BA34A2-0383-BCF5-CD14-4FD58CA27DFD}"/>
              </a:ext>
            </a:extLst>
          </p:cNvPr>
          <p:cNvSpPr/>
          <p:nvPr>
            <p:custDataLst>
              <p:tags r:id="rId50"/>
            </p:custDataLst>
          </p:nvPr>
        </p:nvSpPr>
        <p:spPr bwMode="gray">
          <a:xfrm>
            <a:off x="6705600" y="4548188"/>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91" name="Oval 190">
            <a:extLst>
              <a:ext uri="{FF2B5EF4-FFF2-40B4-BE49-F238E27FC236}">
                <a16:creationId xmlns:a16="http://schemas.microsoft.com/office/drawing/2014/main" id="{1A0C1CE5-1E77-BC41-6A6A-4618B9E0969A}"/>
              </a:ext>
            </a:extLst>
          </p:cNvPr>
          <p:cNvSpPr/>
          <p:nvPr>
            <p:custDataLst>
              <p:tags r:id="rId51"/>
            </p:custDataLst>
          </p:nvPr>
        </p:nvSpPr>
        <p:spPr bwMode="gray">
          <a:xfrm>
            <a:off x="6900863" y="3970338"/>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5" name="Isosceles Triangle 184">
            <a:extLst>
              <a:ext uri="{FF2B5EF4-FFF2-40B4-BE49-F238E27FC236}">
                <a16:creationId xmlns:a16="http://schemas.microsoft.com/office/drawing/2014/main" id="{3861AFE2-50F8-B531-25CE-A2654840DE6E}"/>
              </a:ext>
            </a:extLst>
          </p:cNvPr>
          <p:cNvSpPr/>
          <p:nvPr>
            <p:custDataLst>
              <p:tags r:id="rId52"/>
            </p:custDataLst>
          </p:nvPr>
        </p:nvSpPr>
        <p:spPr bwMode="gray">
          <a:xfrm>
            <a:off x="7518400" y="33909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3" name="Diamond 262">
            <a:extLst>
              <a:ext uri="{FF2B5EF4-FFF2-40B4-BE49-F238E27FC236}">
                <a16:creationId xmlns:a16="http://schemas.microsoft.com/office/drawing/2014/main" id="{DD6B0B1B-6BDF-0B30-6BD8-191F91F189B5}"/>
              </a:ext>
            </a:extLst>
          </p:cNvPr>
          <p:cNvSpPr/>
          <p:nvPr>
            <p:custDataLst>
              <p:tags r:id="rId53"/>
            </p:custDataLst>
          </p:nvPr>
        </p:nvSpPr>
        <p:spPr bwMode="gray">
          <a:xfrm>
            <a:off x="8753475" y="48228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0" name="Diamond 39">
            <a:extLst>
              <a:ext uri="{FF2B5EF4-FFF2-40B4-BE49-F238E27FC236}">
                <a16:creationId xmlns:a16="http://schemas.microsoft.com/office/drawing/2014/main" id="{93FEB67B-7A23-A7CF-5AE7-FDBA50D55A59}"/>
              </a:ext>
            </a:extLst>
          </p:cNvPr>
          <p:cNvSpPr/>
          <p:nvPr>
            <p:custDataLst>
              <p:tags r:id="rId54"/>
            </p:custDataLst>
          </p:nvPr>
        </p:nvSpPr>
        <p:spPr bwMode="gray">
          <a:xfrm>
            <a:off x="8428038" y="5126038"/>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3" name="Isosceles Triangle 182">
            <a:extLst>
              <a:ext uri="{FF2B5EF4-FFF2-40B4-BE49-F238E27FC236}">
                <a16:creationId xmlns:a16="http://schemas.microsoft.com/office/drawing/2014/main" id="{2EE5BA75-AAAB-034F-5BF3-207966B02717}"/>
              </a:ext>
            </a:extLst>
          </p:cNvPr>
          <p:cNvSpPr/>
          <p:nvPr>
            <p:custDataLst>
              <p:tags r:id="rId55"/>
            </p:custDataLst>
          </p:nvPr>
        </p:nvSpPr>
        <p:spPr bwMode="gray">
          <a:xfrm>
            <a:off x="7291388" y="31178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5" name="Oval 24">
            <a:extLst>
              <a:ext uri="{FF2B5EF4-FFF2-40B4-BE49-F238E27FC236}">
                <a16:creationId xmlns:a16="http://schemas.microsoft.com/office/drawing/2014/main" id="{6387367B-5440-36CA-D7E5-F4C4BD0C5C03}"/>
              </a:ext>
            </a:extLst>
          </p:cNvPr>
          <p:cNvSpPr/>
          <p:nvPr>
            <p:custDataLst>
              <p:tags r:id="rId56"/>
            </p:custDataLst>
          </p:nvPr>
        </p:nvSpPr>
        <p:spPr bwMode="gray">
          <a:xfrm>
            <a:off x="8201025" y="5430838"/>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1" name="Isosceles Triangle 180">
            <a:extLst>
              <a:ext uri="{FF2B5EF4-FFF2-40B4-BE49-F238E27FC236}">
                <a16:creationId xmlns:a16="http://schemas.microsoft.com/office/drawing/2014/main" id="{F4366A04-2877-96DE-D78D-58DC147E5A5A}"/>
              </a:ext>
            </a:extLst>
          </p:cNvPr>
          <p:cNvSpPr/>
          <p:nvPr>
            <p:custDataLst>
              <p:tags r:id="rId57"/>
            </p:custDataLst>
          </p:nvPr>
        </p:nvSpPr>
        <p:spPr bwMode="gray">
          <a:xfrm>
            <a:off x="6835775" y="28432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8" name="Isosceles Triangle 177">
            <a:extLst>
              <a:ext uri="{FF2B5EF4-FFF2-40B4-BE49-F238E27FC236}">
                <a16:creationId xmlns:a16="http://schemas.microsoft.com/office/drawing/2014/main" id="{55324AA1-BBD3-1F82-3BCE-F8615471E0F8}"/>
              </a:ext>
            </a:extLst>
          </p:cNvPr>
          <p:cNvSpPr/>
          <p:nvPr>
            <p:custDataLst>
              <p:tags r:id="rId58"/>
            </p:custDataLst>
          </p:nvPr>
        </p:nvSpPr>
        <p:spPr bwMode="gray">
          <a:xfrm>
            <a:off x="6445250" y="25701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2" name="Isosceles Triangle 171">
            <a:extLst>
              <a:ext uri="{FF2B5EF4-FFF2-40B4-BE49-F238E27FC236}">
                <a16:creationId xmlns:a16="http://schemas.microsoft.com/office/drawing/2014/main" id="{9AEB44B2-D4FC-E04B-A3CA-11AB96636B59}"/>
              </a:ext>
            </a:extLst>
          </p:cNvPr>
          <p:cNvSpPr/>
          <p:nvPr>
            <p:custDataLst>
              <p:tags r:id="rId59"/>
            </p:custDataLst>
          </p:nvPr>
        </p:nvSpPr>
        <p:spPr bwMode="gray">
          <a:xfrm>
            <a:off x="6022975" y="20224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4" name="Isosceles Triangle 173">
            <a:extLst>
              <a:ext uri="{FF2B5EF4-FFF2-40B4-BE49-F238E27FC236}">
                <a16:creationId xmlns:a16="http://schemas.microsoft.com/office/drawing/2014/main" id="{03B35035-D71B-7A4C-666C-68E9E4F5EB9E}"/>
              </a:ext>
            </a:extLst>
          </p:cNvPr>
          <p:cNvSpPr/>
          <p:nvPr>
            <p:custDataLst>
              <p:tags r:id="rId60"/>
            </p:custDataLst>
          </p:nvPr>
        </p:nvSpPr>
        <p:spPr bwMode="gray">
          <a:xfrm>
            <a:off x="6251575" y="229552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6" name="Isosceles Triangle 5">
            <a:extLst>
              <a:ext uri="{FF2B5EF4-FFF2-40B4-BE49-F238E27FC236}">
                <a16:creationId xmlns:a16="http://schemas.microsoft.com/office/drawing/2014/main" id="{3A5356BF-CDC7-D19C-61EF-4AB7CC636D5F}"/>
              </a:ext>
            </a:extLst>
          </p:cNvPr>
          <p:cNvSpPr/>
          <p:nvPr>
            <p:custDataLst>
              <p:tags r:id="rId61"/>
            </p:custDataLst>
          </p:nvPr>
        </p:nvSpPr>
        <p:spPr bwMode="gray">
          <a:xfrm>
            <a:off x="6673850" y="5745163"/>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7" name="Oval 36">
            <a:extLst>
              <a:ext uri="{FF2B5EF4-FFF2-40B4-BE49-F238E27FC236}">
                <a16:creationId xmlns:a16="http://schemas.microsoft.com/office/drawing/2014/main" id="{A103A4B7-4570-0F9F-0840-7530C6B2614F}"/>
              </a:ext>
            </a:extLst>
          </p:cNvPr>
          <p:cNvSpPr/>
          <p:nvPr>
            <p:custDataLst>
              <p:tags r:id="rId62"/>
            </p:custDataLst>
          </p:nvPr>
        </p:nvSpPr>
        <p:spPr bwMode="gray">
          <a:xfrm>
            <a:off x="8753475" y="4243388"/>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cxnSp>
        <p:nvCxnSpPr>
          <p:cNvPr id="34" name="LineBasicDefault 19">
            <a:extLst>
              <a:ext uri="{FF2B5EF4-FFF2-40B4-BE49-F238E27FC236}">
                <a16:creationId xmlns:a16="http://schemas.microsoft.com/office/drawing/2014/main" id="{AE2C237C-7081-BAAD-4A29-246FF5457C8D}"/>
              </a:ext>
            </a:extLst>
          </p:cNvPr>
          <p:cNvCxnSpPr>
            <a:cxnSpLocks/>
          </p:cNvCxnSpPr>
          <p:nvPr>
            <p:custDataLst>
              <p:tags r:id="rId63"/>
            </p:custDataLst>
          </p:nvPr>
        </p:nvCxnSpPr>
        <p:spPr>
          <a:xfrm>
            <a:off x="554735" y="1966913"/>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2A3B1D64-9228-2D68-8D3B-E19B1D413167}"/>
              </a:ext>
            </a:extLst>
          </p:cNvPr>
          <p:cNvCxnSpPr>
            <a:cxnSpLocks/>
          </p:cNvCxnSpPr>
          <p:nvPr>
            <p:custDataLst>
              <p:tags r:id="rId64"/>
            </p:custDataLst>
          </p:nvPr>
        </p:nvCxnSpPr>
        <p:spPr>
          <a:xfrm>
            <a:off x="554735" y="5680075"/>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B18F2D1-A457-233D-487F-6E34DB506C36}"/>
              </a:ext>
            </a:extLst>
          </p:cNvPr>
          <p:cNvCxnSpPr>
            <a:cxnSpLocks/>
          </p:cNvCxnSpPr>
          <p:nvPr>
            <p:custDataLst>
              <p:tags r:id="rId65"/>
            </p:custDataLst>
          </p:nvPr>
        </p:nvCxnSpPr>
        <p:spPr>
          <a:xfrm>
            <a:off x="554736" y="391636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B3FD3FD9-A806-86D0-80DD-7914BDFD273C}"/>
              </a:ext>
            </a:extLst>
          </p:cNvPr>
          <p:cNvCxnSpPr>
            <a:cxnSpLocks/>
          </p:cNvCxnSpPr>
          <p:nvPr>
            <p:custDataLst>
              <p:tags r:id="rId66"/>
            </p:custDataLst>
          </p:nvPr>
        </p:nvCxnSpPr>
        <p:spPr>
          <a:xfrm>
            <a:off x="554736" y="4497388"/>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76AFD6B4-3D50-34CA-D57E-8597C2A4F64B}"/>
              </a:ext>
            </a:extLst>
          </p:cNvPr>
          <p:cNvCxnSpPr>
            <a:cxnSpLocks/>
          </p:cNvCxnSpPr>
          <p:nvPr>
            <p:custDataLst>
              <p:tags r:id="rId67"/>
            </p:custDataLst>
          </p:nvPr>
        </p:nvCxnSpPr>
        <p:spPr>
          <a:xfrm>
            <a:off x="554736" y="507206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EDDF20CE-56D8-6890-DC54-69E5464CFE84}"/>
              </a:ext>
            </a:extLst>
          </p:cNvPr>
          <p:cNvCxnSpPr>
            <a:cxnSpLocks/>
          </p:cNvCxnSpPr>
          <p:nvPr>
            <p:custDataLst>
              <p:tags r:id="rId68"/>
            </p:custDataLst>
          </p:nvPr>
        </p:nvCxnSpPr>
        <p:spPr>
          <a:xfrm>
            <a:off x="554736" y="537686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3AEB2C21-C4BF-C473-4DF4-ECA2DE788C61}"/>
              </a:ext>
            </a:extLst>
          </p:cNvPr>
          <p:cNvSpPr txBox="1">
            <a:spLocks/>
          </p:cNvSpPr>
          <p:nvPr>
            <p:custDataLst>
              <p:tags r:id="rId69"/>
            </p:custDataLst>
          </p:nvPr>
        </p:nvSpPr>
        <p:spPr>
          <a:xfrm>
            <a:off x="6232467" y="1992313"/>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#2 Feb 12</a:t>
            </a:r>
          </a:p>
        </p:txBody>
      </p:sp>
      <p:sp>
        <p:nvSpPr>
          <p:cNvPr id="180" name="TextBox 179">
            <a:extLst>
              <a:ext uri="{FF2B5EF4-FFF2-40B4-BE49-F238E27FC236}">
                <a16:creationId xmlns:a16="http://schemas.microsoft.com/office/drawing/2014/main" id="{E187116C-8691-1BDC-4586-4633889DBDCB}"/>
              </a:ext>
            </a:extLst>
          </p:cNvPr>
          <p:cNvSpPr txBox="1">
            <a:spLocks/>
          </p:cNvSpPr>
          <p:nvPr>
            <p:custDataLst>
              <p:tags r:id="rId70"/>
            </p:custDataLst>
          </p:nvPr>
        </p:nvSpPr>
        <p:spPr>
          <a:xfrm>
            <a:off x="7023099" y="280670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#4 Mar 10</a:t>
            </a:r>
            <a:endParaRPr lang="en-US" sz="800" b="0" i="1">
              <a:solidFill>
                <a:schemeClr val="tx1"/>
              </a:solidFill>
            </a:endParaRPr>
          </a:p>
        </p:txBody>
      </p:sp>
      <p:sp>
        <p:nvSpPr>
          <p:cNvPr id="184" name="TextBox 183">
            <a:extLst>
              <a:ext uri="{FF2B5EF4-FFF2-40B4-BE49-F238E27FC236}">
                <a16:creationId xmlns:a16="http://schemas.microsoft.com/office/drawing/2014/main" id="{6DDF8108-AB7C-6423-2132-29E6796CCD81}"/>
              </a:ext>
            </a:extLst>
          </p:cNvPr>
          <p:cNvSpPr txBox="1">
            <a:spLocks/>
          </p:cNvSpPr>
          <p:nvPr>
            <p:custDataLst>
              <p:tags r:id="rId71"/>
            </p:custDataLst>
          </p:nvPr>
        </p:nvSpPr>
        <p:spPr>
          <a:xfrm>
            <a:off x="7474813" y="306228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#5 Mar 24</a:t>
            </a:r>
            <a:endParaRPr lang="en-US" sz="800" b="0" i="1">
              <a:solidFill>
                <a:schemeClr val="tx1"/>
              </a:solidFill>
            </a:endParaRPr>
          </a:p>
        </p:txBody>
      </p:sp>
      <p:sp>
        <p:nvSpPr>
          <p:cNvPr id="186" name="TextBox 185">
            <a:extLst>
              <a:ext uri="{FF2B5EF4-FFF2-40B4-BE49-F238E27FC236}">
                <a16:creationId xmlns:a16="http://schemas.microsoft.com/office/drawing/2014/main" id="{AD04B5A7-C080-30C1-22EE-3A3C9DED6EC3}"/>
              </a:ext>
            </a:extLst>
          </p:cNvPr>
          <p:cNvSpPr txBox="1">
            <a:spLocks/>
          </p:cNvSpPr>
          <p:nvPr>
            <p:custDataLst>
              <p:tags r:id="rId72"/>
            </p:custDataLst>
          </p:nvPr>
        </p:nvSpPr>
        <p:spPr>
          <a:xfrm>
            <a:off x="7719270" y="3338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#6 Mar 30</a:t>
            </a:r>
            <a:endParaRPr lang="en-US" sz="800" b="0" i="1">
              <a:solidFill>
                <a:schemeClr val="tx1"/>
              </a:solidFill>
            </a:endParaRPr>
          </a:p>
        </p:txBody>
      </p:sp>
      <p:sp>
        <p:nvSpPr>
          <p:cNvPr id="256" name="TextBox 255">
            <a:extLst>
              <a:ext uri="{FF2B5EF4-FFF2-40B4-BE49-F238E27FC236}">
                <a16:creationId xmlns:a16="http://schemas.microsoft.com/office/drawing/2014/main" id="{FD1D29BE-8C95-504A-F190-1571AEFD57BC}"/>
              </a:ext>
            </a:extLst>
          </p:cNvPr>
          <p:cNvSpPr txBox="1">
            <a:spLocks/>
          </p:cNvSpPr>
          <p:nvPr>
            <p:custDataLst>
              <p:tags r:id="rId73"/>
            </p:custDataLst>
          </p:nvPr>
        </p:nvSpPr>
        <p:spPr>
          <a:xfrm>
            <a:off x="6267886" y="3944938"/>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Update </a:t>
            </a:r>
            <a:r>
              <a:rPr lang="en-US" sz="800" b="0">
                <a:solidFill>
                  <a:schemeClr val="tx1"/>
                </a:solidFill>
              </a:rPr>
              <a:t>3/11</a:t>
            </a:r>
          </a:p>
        </p:txBody>
      </p:sp>
      <p:sp>
        <p:nvSpPr>
          <p:cNvPr id="262" name="TextBox 261">
            <a:extLst>
              <a:ext uri="{FF2B5EF4-FFF2-40B4-BE49-F238E27FC236}">
                <a16:creationId xmlns:a16="http://schemas.microsoft.com/office/drawing/2014/main" id="{28788F7B-D973-F7A6-71D1-DB97CBE20DDF}"/>
              </a:ext>
            </a:extLst>
          </p:cNvPr>
          <p:cNvSpPr txBox="1">
            <a:spLocks/>
          </p:cNvSpPr>
          <p:nvPr>
            <p:custDataLst>
              <p:tags r:id="rId74"/>
            </p:custDataLst>
          </p:nvPr>
        </p:nvSpPr>
        <p:spPr>
          <a:xfrm>
            <a:off x="6936527" y="451802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3/5</a:t>
            </a:r>
          </a:p>
        </p:txBody>
      </p:sp>
      <p:sp>
        <p:nvSpPr>
          <p:cNvPr id="264" name="TextBox 263">
            <a:extLst>
              <a:ext uri="{FF2B5EF4-FFF2-40B4-BE49-F238E27FC236}">
                <a16:creationId xmlns:a16="http://schemas.microsoft.com/office/drawing/2014/main" id="{FFD5DBCE-E663-FAD3-E94C-9FE874DB88D8}"/>
              </a:ext>
            </a:extLst>
          </p:cNvPr>
          <p:cNvSpPr txBox="1">
            <a:spLocks/>
          </p:cNvSpPr>
          <p:nvPr>
            <p:custDataLst>
              <p:tags r:id="rId75"/>
            </p:custDataLst>
          </p:nvPr>
        </p:nvSpPr>
        <p:spPr>
          <a:xfrm>
            <a:off x="8978787" y="4799013"/>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Vote </a:t>
            </a:r>
            <a:r>
              <a:rPr lang="en-US" sz="800" b="0">
                <a:solidFill>
                  <a:schemeClr val="tx1"/>
                </a:solidFill>
              </a:rPr>
              <a:t>5/7</a:t>
            </a:r>
          </a:p>
        </p:txBody>
      </p:sp>
      <p:sp>
        <p:nvSpPr>
          <p:cNvPr id="268" name="TextBox 267">
            <a:extLst>
              <a:ext uri="{FF2B5EF4-FFF2-40B4-BE49-F238E27FC236}">
                <a16:creationId xmlns:a16="http://schemas.microsoft.com/office/drawing/2014/main" id="{06AB64A5-64E4-AD21-D087-D1D702576C50}"/>
              </a:ext>
            </a:extLst>
          </p:cNvPr>
          <p:cNvSpPr txBox="1">
            <a:spLocks/>
          </p:cNvSpPr>
          <p:nvPr>
            <p:custDataLst>
              <p:tags r:id="rId76"/>
            </p:custDataLst>
          </p:nvPr>
        </p:nvSpPr>
        <p:spPr>
          <a:xfrm>
            <a:off x="9832975" y="5400675"/>
            <a:ext cx="615682" cy="246063"/>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Vote </a:t>
            </a:r>
            <a:r>
              <a:rPr lang="en-US" sz="800" b="0">
                <a:solidFill>
                  <a:schemeClr val="tx1"/>
                </a:solidFill>
              </a:rPr>
              <a:t>6/1</a:t>
            </a:r>
          </a:p>
        </p:txBody>
      </p:sp>
      <p:sp>
        <p:nvSpPr>
          <p:cNvPr id="15" name="TextBox 14">
            <a:extLst>
              <a:ext uri="{FF2B5EF4-FFF2-40B4-BE49-F238E27FC236}">
                <a16:creationId xmlns:a16="http://schemas.microsoft.com/office/drawing/2014/main" id="{4439A810-DD4A-D980-AAE7-FDAC33508954}"/>
              </a:ext>
            </a:extLst>
          </p:cNvPr>
          <p:cNvSpPr txBox="1">
            <a:spLocks/>
          </p:cNvSpPr>
          <p:nvPr>
            <p:custDataLst>
              <p:tags r:id="rId77"/>
            </p:custDataLst>
          </p:nvPr>
        </p:nvSpPr>
        <p:spPr>
          <a:xfrm>
            <a:off x="5453812" y="5780088"/>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rgbClr val="000000"/>
                </a:solidFill>
              </a:rPr>
              <a:t>3/4 </a:t>
            </a:r>
            <a:r>
              <a:rPr lang="en-US" sz="800" b="0">
                <a:solidFill>
                  <a:srgbClr val="000000"/>
                </a:solidFill>
              </a:rPr>
              <a:t>ERCOT files Batch Zero Revision Request(s)</a:t>
            </a:r>
            <a:endParaRPr lang="en-US" sz="800" b="0">
              <a:solidFill>
                <a:schemeClr val="tx1"/>
              </a:solidFill>
            </a:endParaRPr>
          </a:p>
        </p:txBody>
      </p:sp>
      <p:cxnSp>
        <p:nvCxnSpPr>
          <p:cNvPr id="12" name="GreyLineSeparatorDefault 165">
            <a:extLst>
              <a:ext uri="{FF2B5EF4-FFF2-40B4-BE49-F238E27FC236}">
                <a16:creationId xmlns:a16="http://schemas.microsoft.com/office/drawing/2014/main" id="{8A62E3F4-519E-6A1A-13A4-50F6F4095680}"/>
              </a:ext>
            </a:extLst>
          </p:cNvPr>
          <p:cNvCxnSpPr>
            <a:cxnSpLocks/>
          </p:cNvCxnSpPr>
          <p:nvPr>
            <p:custDataLst>
              <p:tags r:id="rId78"/>
            </p:custDataLst>
          </p:nvPr>
        </p:nvCxnSpPr>
        <p:spPr>
          <a:xfrm>
            <a:off x="5753989" y="3057525"/>
            <a:ext cx="588327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F8A369CF-4655-1B72-50C7-C61134616407}"/>
              </a:ext>
            </a:extLst>
          </p:cNvPr>
          <p:cNvCxnSpPr>
            <a:cxnSpLocks/>
          </p:cNvCxnSpPr>
          <p:nvPr>
            <p:custDataLst>
              <p:tags r:id="rId79"/>
            </p:custDataLst>
          </p:nvPr>
        </p:nvCxnSpPr>
        <p:spPr>
          <a:xfrm>
            <a:off x="5753989" y="3605213"/>
            <a:ext cx="588327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83AED087-EB1E-E065-9642-0BD3B390BB5E}"/>
              </a:ext>
            </a:extLst>
          </p:cNvPr>
          <p:cNvCxnSpPr>
            <a:cxnSpLocks/>
          </p:cNvCxnSpPr>
          <p:nvPr>
            <p:custDataLst>
              <p:tags r:id="rId80"/>
            </p:custDataLst>
          </p:nvPr>
        </p:nvCxnSpPr>
        <p:spPr>
          <a:xfrm>
            <a:off x="1659467" y="2268538"/>
            <a:ext cx="9977797"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31758FE0-EAB2-570D-2DD9-28E65B8BB6E5}"/>
              </a:ext>
            </a:extLst>
          </p:cNvPr>
          <p:cNvCxnSpPr>
            <a:cxnSpLocks/>
          </p:cNvCxnSpPr>
          <p:nvPr>
            <p:custDataLst>
              <p:tags r:id="rId81"/>
            </p:custDataLst>
          </p:nvPr>
        </p:nvCxnSpPr>
        <p:spPr>
          <a:xfrm>
            <a:off x="1659467" y="2532063"/>
            <a:ext cx="9977797"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9A92AEE4-C534-25FD-230B-0B5081509A8F}"/>
              </a:ext>
            </a:extLst>
          </p:cNvPr>
          <p:cNvCxnSpPr>
            <a:cxnSpLocks/>
          </p:cNvCxnSpPr>
          <p:nvPr>
            <p:custDataLst>
              <p:tags r:id="rId82"/>
            </p:custDataLst>
          </p:nvPr>
        </p:nvCxnSpPr>
        <p:spPr>
          <a:xfrm>
            <a:off x="1659467" y="2794000"/>
            <a:ext cx="9977797"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19B2F64D-27EA-CBE8-4AC8-28CC0EE9F992}"/>
              </a:ext>
            </a:extLst>
          </p:cNvPr>
          <p:cNvCxnSpPr>
            <a:cxnSpLocks/>
          </p:cNvCxnSpPr>
          <p:nvPr>
            <p:custDataLst>
              <p:tags r:id="rId83"/>
            </p:custDataLst>
          </p:nvPr>
        </p:nvCxnSpPr>
        <p:spPr>
          <a:xfrm>
            <a:off x="5753989" y="3324225"/>
            <a:ext cx="5881079"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9F76AEED-5F0C-A2AA-A103-1BFD8D703452}"/>
              </a:ext>
            </a:extLst>
          </p:cNvPr>
          <p:cNvCxnSpPr>
            <a:cxnSpLocks/>
          </p:cNvCxnSpPr>
          <p:nvPr>
            <p:custDataLst>
              <p:tags r:id="rId84"/>
            </p:custDataLst>
          </p:nvPr>
        </p:nvCxnSpPr>
        <p:spPr>
          <a:xfrm>
            <a:off x="1659467" y="4206875"/>
            <a:ext cx="9977797"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BD34C847-E8BE-C9E5-1A9D-E599B4BA9F2D}"/>
              </a:ext>
            </a:extLst>
          </p:cNvPr>
          <p:cNvCxnSpPr>
            <a:cxnSpLocks/>
          </p:cNvCxnSpPr>
          <p:nvPr>
            <p:custDataLst>
              <p:tags r:id="rId85"/>
            </p:custDataLst>
          </p:nvPr>
        </p:nvCxnSpPr>
        <p:spPr>
          <a:xfrm>
            <a:off x="1659467" y="4778375"/>
            <a:ext cx="9977797"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1B2AB94C-F68E-C8D0-CD78-A4799757C390}"/>
              </a:ext>
            </a:extLst>
          </p:cNvPr>
          <p:cNvSpPr txBox="1">
            <a:spLocks/>
          </p:cNvSpPr>
          <p:nvPr>
            <p:custDataLst>
              <p:tags r:id="rId86"/>
            </p:custDataLst>
          </p:nvPr>
        </p:nvSpPr>
        <p:spPr>
          <a:xfrm>
            <a:off x="10600219" y="5780088"/>
            <a:ext cx="948843"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8/1 </a:t>
            </a:r>
            <a:r>
              <a:rPr lang="en-US" sz="800" b="0">
                <a:solidFill>
                  <a:srgbClr val="000000"/>
                </a:solidFill>
              </a:rPr>
              <a:t>Target effective date of protocols</a:t>
            </a:r>
          </a:p>
        </p:txBody>
      </p:sp>
      <p:sp>
        <p:nvSpPr>
          <p:cNvPr id="167" name="TextBox 166">
            <a:extLst>
              <a:ext uri="{FF2B5EF4-FFF2-40B4-BE49-F238E27FC236}">
                <a16:creationId xmlns:a16="http://schemas.microsoft.com/office/drawing/2014/main" id="{A713876C-0647-910C-CA1A-469129FA741B}"/>
              </a:ext>
            </a:extLst>
          </p:cNvPr>
          <p:cNvSpPr txBox="1">
            <a:spLocks/>
          </p:cNvSpPr>
          <p:nvPr>
            <p:custDataLst>
              <p:tags r:id="rId87"/>
            </p:custDataLst>
          </p:nvPr>
        </p:nvSpPr>
        <p:spPr>
          <a:xfrm>
            <a:off x="1646233" y="1736725"/>
            <a:ext cx="991186" cy="185738"/>
          </a:xfrm>
          <a:prstGeom prst="rect">
            <a:avLst/>
          </a:prstGeom>
          <a:noFill/>
        </p:spPr>
        <p:txBody>
          <a:bodyPr vert="horz" wrap="square" lIns="0" tIns="0" rIns="0" bIns="0" rtlCol="0" anchor="b">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Objective</a:t>
            </a:r>
          </a:p>
        </p:txBody>
      </p:sp>
      <p:sp>
        <p:nvSpPr>
          <p:cNvPr id="171" name="TextBox 170">
            <a:extLst>
              <a:ext uri="{FF2B5EF4-FFF2-40B4-BE49-F238E27FC236}">
                <a16:creationId xmlns:a16="http://schemas.microsoft.com/office/drawing/2014/main" id="{947616BA-6DC7-D74E-0393-EE64FD72D14B}"/>
              </a:ext>
            </a:extLst>
          </p:cNvPr>
          <p:cNvSpPr txBox="1">
            <a:spLocks/>
          </p:cNvSpPr>
          <p:nvPr>
            <p:custDataLst>
              <p:tags r:id="rId88"/>
            </p:custDataLst>
          </p:nvPr>
        </p:nvSpPr>
        <p:spPr>
          <a:xfrm>
            <a:off x="1646232" y="2046288"/>
            <a:ext cx="3859215"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Align stakeholders on direction/scope following Commission decision</a:t>
            </a:r>
          </a:p>
        </p:txBody>
      </p:sp>
      <p:sp>
        <p:nvSpPr>
          <p:cNvPr id="176" name="TextBox 175">
            <a:extLst>
              <a:ext uri="{FF2B5EF4-FFF2-40B4-BE49-F238E27FC236}">
                <a16:creationId xmlns:a16="http://schemas.microsoft.com/office/drawing/2014/main" id="{C78D9BF6-BB8F-656C-8A09-3B89405C83D9}"/>
              </a:ext>
            </a:extLst>
          </p:cNvPr>
          <p:cNvSpPr txBox="1">
            <a:spLocks/>
          </p:cNvSpPr>
          <p:nvPr>
            <p:custDataLst>
              <p:tags r:id="rId89"/>
            </p:custDataLst>
          </p:nvPr>
        </p:nvSpPr>
        <p:spPr>
          <a:xfrm>
            <a:off x="1646232" y="2312988"/>
            <a:ext cx="3697289"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Define the scope, boundaries, and intended role of Batch Zero</a:t>
            </a:r>
          </a:p>
        </p:txBody>
      </p:sp>
      <p:sp>
        <p:nvSpPr>
          <p:cNvPr id="177" name="TextBox 176">
            <a:extLst>
              <a:ext uri="{FF2B5EF4-FFF2-40B4-BE49-F238E27FC236}">
                <a16:creationId xmlns:a16="http://schemas.microsoft.com/office/drawing/2014/main" id="{9DAFA9FE-4291-AC67-1B2A-E69B5F0917C9}"/>
              </a:ext>
            </a:extLst>
          </p:cNvPr>
          <p:cNvSpPr txBox="1">
            <a:spLocks/>
          </p:cNvSpPr>
          <p:nvPr>
            <p:custDataLst>
              <p:tags r:id="rId90"/>
            </p:custDataLst>
          </p:nvPr>
        </p:nvSpPr>
        <p:spPr>
          <a:xfrm>
            <a:off x="1646232" y="2590800"/>
            <a:ext cx="4093323"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Preview structure/governing concepts of Batch Zero NPRR before filing</a:t>
            </a:r>
          </a:p>
        </p:txBody>
      </p:sp>
      <p:sp>
        <p:nvSpPr>
          <p:cNvPr id="270" name="TextBox 269">
            <a:extLst>
              <a:ext uri="{FF2B5EF4-FFF2-40B4-BE49-F238E27FC236}">
                <a16:creationId xmlns:a16="http://schemas.microsoft.com/office/drawing/2014/main" id="{C39B34ED-7E84-72D1-CBE4-CF09527E1BFC}"/>
              </a:ext>
            </a:extLst>
          </p:cNvPr>
          <p:cNvSpPr txBox="1">
            <a:spLocks/>
          </p:cNvSpPr>
          <p:nvPr>
            <p:custDataLst>
              <p:tags r:id="rId91"/>
            </p:custDataLst>
          </p:nvPr>
        </p:nvSpPr>
        <p:spPr>
          <a:xfrm>
            <a:off x="1646232" y="3984625"/>
            <a:ext cx="3925889"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Confirm proposed protocol changes are ready for governance review</a:t>
            </a:r>
          </a:p>
        </p:txBody>
      </p:sp>
      <p:sp>
        <p:nvSpPr>
          <p:cNvPr id="271" name="TextBox 270">
            <a:extLst>
              <a:ext uri="{FF2B5EF4-FFF2-40B4-BE49-F238E27FC236}">
                <a16:creationId xmlns:a16="http://schemas.microsoft.com/office/drawing/2014/main" id="{7690D9AD-AA19-4AD9-9FBC-0B86BAA815C2}"/>
              </a:ext>
            </a:extLst>
          </p:cNvPr>
          <p:cNvSpPr txBox="1">
            <a:spLocks/>
          </p:cNvSpPr>
          <p:nvPr>
            <p:custDataLst>
              <p:tags r:id="rId92"/>
            </p:custDataLst>
          </p:nvPr>
        </p:nvSpPr>
        <p:spPr>
          <a:xfrm>
            <a:off x="1646232" y="4281488"/>
            <a:ext cx="4116391"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Endorse NPRR 1325 for advancement to TAC</a:t>
            </a:r>
          </a:p>
        </p:txBody>
      </p:sp>
      <p:sp>
        <p:nvSpPr>
          <p:cNvPr id="272" name="TextBox 271">
            <a:extLst>
              <a:ext uri="{FF2B5EF4-FFF2-40B4-BE49-F238E27FC236}">
                <a16:creationId xmlns:a16="http://schemas.microsoft.com/office/drawing/2014/main" id="{05A16FF8-49A7-BE38-D4EC-009F88C16C48}"/>
              </a:ext>
            </a:extLst>
          </p:cNvPr>
          <p:cNvSpPr txBox="1">
            <a:spLocks/>
          </p:cNvSpPr>
          <p:nvPr>
            <p:custDataLst>
              <p:tags r:id="rId93"/>
            </p:custDataLst>
          </p:nvPr>
        </p:nvSpPr>
        <p:spPr>
          <a:xfrm>
            <a:off x="1646232" y="4578350"/>
            <a:ext cx="4181479"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File PGRR145 for Workshops and ROS review</a:t>
            </a:r>
          </a:p>
        </p:txBody>
      </p:sp>
      <p:sp>
        <p:nvSpPr>
          <p:cNvPr id="273" name="TextBox 272">
            <a:extLst>
              <a:ext uri="{FF2B5EF4-FFF2-40B4-BE49-F238E27FC236}">
                <a16:creationId xmlns:a16="http://schemas.microsoft.com/office/drawing/2014/main" id="{3E81CBA3-4DD5-F3BE-D1FF-EDE4DC805B8C}"/>
              </a:ext>
            </a:extLst>
          </p:cNvPr>
          <p:cNvSpPr txBox="1">
            <a:spLocks/>
          </p:cNvSpPr>
          <p:nvPr>
            <p:custDataLst>
              <p:tags r:id="rId94"/>
            </p:custDataLst>
          </p:nvPr>
        </p:nvSpPr>
        <p:spPr>
          <a:xfrm>
            <a:off x="1646232" y="4846638"/>
            <a:ext cx="3925889"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Endorse PGRR145 for advancement to TAC</a:t>
            </a:r>
          </a:p>
        </p:txBody>
      </p:sp>
      <p:sp>
        <p:nvSpPr>
          <p:cNvPr id="275" name="TextBox 274">
            <a:extLst>
              <a:ext uri="{FF2B5EF4-FFF2-40B4-BE49-F238E27FC236}">
                <a16:creationId xmlns:a16="http://schemas.microsoft.com/office/drawing/2014/main" id="{21D2684F-9AC7-2693-4CF6-55201C91496B}"/>
              </a:ext>
            </a:extLst>
          </p:cNvPr>
          <p:cNvSpPr txBox="1">
            <a:spLocks/>
          </p:cNvSpPr>
          <p:nvPr>
            <p:custDataLst>
              <p:tags r:id="rId95"/>
            </p:custDataLst>
          </p:nvPr>
        </p:nvSpPr>
        <p:spPr>
          <a:xfrm>
            <a:off x="1646232" y="5148263"/>
            <a:ext cx="4173539"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Review/endorse combined NPRR/PGRR package for Board approval</a:t>
            </a:r>
          </a:p>
        </p:txBody>
      </p:sp>
      <p:sp>
        <p:nvSpPr>
          <p:cNvPr id="276" name="TextBox 275">
            <a:extLst>
              <a:ext uri="{FF2B5EF4-FFF2-40B4-BE49-F238E27FC236}">
                <a16:creationId xmlns:a16="http://schemas.microsoft.com/office/drawing/2014/main" id="{7A2A8917-3AEA-16AD-5AB8-B6CC827E79B5}"/>
              </a:ext>
            </a:extLst>
          </p:cNvPr>
          <p:cNvSpPr txBox="1">
            <a:spLocks/>
          </p:cNvSpPr>
          <p:nvPr>
            <p:custDataLst>
              <p:tags r:id="rId96"/>
            </p:custDataLst>
          </p:nvPr>
        </p:nvSpPr>
        <p:spPr>
          <a:xfrm>
            <a:off x="1646232" y="54467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Consideration Batch Zero NPRR/PGRR</a:t>
            </a:r>
          </a:p>
        </p:txBody>
      </p:sp>
      <p:sp>
        <p:nvSpPr>
          <p:cNvPr id="280" name="TextBox 279">
            <a:extLst>
              <a:ext uri="{FF2B5EF4-FFF2-40B4-BE49-F238E27FC236}">
                <a16:creationId xmlns:a16="http://schemas.microsoft.com/office/drawing/2014/main" id="{4BDC9E0B-9D05-B4AC-AB1B-925FD91FC357}"/>
              </a:ext>
            </a:extLst>
          </p:cNvPr>
          <p:cNvSpPr txBox="1">
            <a:spLocks/>
          </p:cNvSpPr>
          <p:nvPr>
            <p:custDataLst>
              <p:tags r:id="rId97"/>
            </p:custDataLst>
          </p:nvPr>
        </p:nvSpPr>
        <p:spPr>
          <a:xfrm>
            <a:off x="6469705" y="2284413"/>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LLWG</a:t>
            </a:r>
            <a:r>
              <a:rPr lang="en-US" sz="800" b="0">
                <a:solidFill>
                  <a:schemeClr val="tx1"/>
                </a:solidFill>
              </a:rPr>
              <a:t> Feb 19</a:t>
            </a:r>
          </a:p>
        </p:txBody>
      </p:sp>
      <p:sp>
        <p:nvSpPr>
          <p:cNvPr id="284" name="TextBox 283">
            <a:extLst>
              <a:ext uri="{FF2B5EF4-FFF2-40B4-BE49-F238E27FC236}">
                <a16:creationId xmlns:a16="http://schemas.microsoft.com/office/drawing/2014/main" id="{2ED646B3-9837-5FD1-959B-9A3F9C21AF94}"/>
              </a:ext>
            </a:extLst>
          </p:cNvPr>
          <p:cNvSpPr txBox="1">
            <a:spLocks/>
          </p:cNvSpPr>
          <p:nvPr>
            <p:custDataLst>
              <p:tags r:id="rId98"/>
            </p:custDataLst>
          </p:nvPr>
        </p:nvSpPr>
        <p:spPr>
          <a:xfrm>
            <a:off x="6655962" y="254000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#3 Feb 26</a:t>
            </a:r>
          </a:p>
        </p:txBody>
      </p:sp>
      <p:sp>
        <p:nvSpPr>
          <p:cNvPr id="286" name="TextBox 285">
            <a:extLst>
              <a:ext uri="{FF2B5EF4-FFF2-40B4-BE49-F238E27FC236}">
                <a16:creationId xmlns:a16="http://schemas.microsoft.com/office/drawing/2014/main" id="{7BD4644B-E9BC-EE8F-9D7A-C2D96AEF5143}"/>
              </a:ext>
            </a:extLst>
          </p:cNvPr>
          <p:cNvSpPr txBox="1">
            <a:spLocks/>
          </p:cNvSpPr>
          <p:nvPr>
            <p:custDataLst>
              <p:tags r:id="rId99"/>
            </p:custDataLst>
          </p:nvPr>
        </p:nvSpPr>
        <p:spPr>
          <a:xfrm>
            <a:off x="9580562" y="5095875"/>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TAC Vote</a:t>
            </a:r>
            <a:br>
              <a:rPr lang="en-US" sz="800">
                <a:solidFill>
                  <a:schemeClr val="tx1"/>
                </a:solidFill>
              </a:rPr>
            </a:br>
            <a:r>
              <a:rPr lang="en-US" sz="800" b="0">
                <a:solidFill>
                  <a:schemeClr val="tx1"/>
                </a:solidFill>
              </a:rPr>
              <a:t>5/19-20</a:t>
            </a:r>
          </a:p>
        </p:txBody>
      </p:sp>
      <p:cxnSp>
        <p:nvCxnSpPr>
          <p:cNvPr id="19" name="Straight Arrow Connector 18">
            <a:extLst>
              <a:ext uri="{FF2B5EF4-FFF2-40B4-BE49-F238E27FC236}">
                <a16:creationId xmlns:a16="http://schemas.microsoft.com/office/drawing/2014/main" id="{F5B4CAC6-B58F-3C08-1911-3071FFFDF2BA}"/>
              </a:ext>
            </a:extLst>
          </p:cNvPr>
          <p:cNvCxnSpPr>
            <a:cxnSpLocks/>
          </p:cNvCxnSpPr>
          <p:nvPr/>
        </p:nvCxnSpPr>
        <p:spPr>
          <a:xfrm>
            <a:off x="3609176" y="2857500"/>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607B7A0-6E46-52CE-B0AE-12DD1160EEC8}"/>
              </a:ext>
            </a:extLst>
          </p:cNvPr>
          <p:cNvSpPr txBox="1">
            <a:spLocks/>
          </p:cNvSpPr>
          <p:nvPr>
            <p:custDataLst>
              <p:tags r:id="rId100"/>
            </p:custDataLst>
          </p:nvPr>
        </p:nvSpPr>
        <p:spPr>
          <a:xfrm>
            <a:off x="1646232" y="3116263"/>
            <a:ext cx="3925889" cy="4619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Close outstanding design and drafting issues, incorporate vetted stakeholder feedback, and finalize Revision Request language for committee approval</a:t>
            </a:r>
          </a:p>
        </p:txBody>
      </p:sp>
      <p:sp>
        <p:nvSpPr>
          <p:cNvPr id="24" name="TextBox 23">
            <a:extLst>
              <a:ext uri="{FF2B5EF4-FFF2-40B4-BE49-F238E27FC236}">
                <a16:creationId xmlns:a16="http://schemas.microsoft.com/office/drawing/2014/main" id="{929601FA-F4BD-9F17-E168-C976F975C792}"/>
              </a:ext>
            </a:extLst>
          </p:cNvPr>
          <p:cNvSpPr txBox="1">
            <a:spLocks/>
          </p:cNvSpPr>
          <p:nvPr>
            <p:custDataLst>
              <p:tags r:id="rId101"/>
            </p:custDataLst>
          </p:nvPr>
        </p:nvSpPr>
        <p:spPr>
          <a:xfrm>
            <a:off x="8801056" y="5780088"/>
            <a:ext cx="70379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b="0">
                <a:solidFill>
                  <a:srgbClr val="000000"/>
                </a:solidFill>
              </a:rPr>
              <a:t>Target Board approval date</a:t>
            </a:r>
            <a:endParaRPr lang="en-US" sz="800" b="0">
              <a:solidFill>
                <a:schemeClr val="tx1"/>
              </a:solidFill>
            </a:endParaRPr>
          </a:p>
        </p:txBody>
      </p:sp>
      <p:sp>
        <p:nvSpPr>
          <p:cNvPr id="26" name="TextBox 25">
            <a:extLst>
              <a:ext uri="{FF2B5EF4-FFF2-40B4-BE49-F238E27FC236}">
                <a16:creationId xmlns:a16="http://schemas.microsoft.com/office/drawing/2014/main" id="{A53D5B04-977D-D66C-40D8-B242C339FFBC}"/>
              </a:ext>
            </a:extLst>
          </p:cNvPr>
          <p:cNvSpPr txBox="1">
            <a:spLocks/>
          </p:cNvSpPr>
          <p:nvPr>
            <p:custDataLst>
              <p:tags r:id="rId102"/>
            </p:custDataLst>
          </p:nvPr>
        </p:nvSpPr>
        <p:spPr>
          <a:xfrm>
            <a:off x="7523842" y="5408613"/>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Meeting </a:t>
            </a:r>
            <a:r>
              <a:rPr lang="en-US" sz="800" b="0">
                <a:solidFill>
                  <a:schemeClr val="tx1"/>
                </a:solidFill>
              </a:rPr>
              <a:t>4/20</a:t>
            </a:r>
          </a:p>
        </p:txBody>
      </p:sp>
      <p:sp>
        <p:nvSpPr>
          <p:cNvPr id="14" name="TextBox 13">
            <a:extLst>
              <a:ext uri="{FF2B5EF4-FFF2-40B4-BE49-F238E27FC236}">
                <a16:creationId xmlns:a16="http://schemas.microsoft.com/office/drawing/2014/main" id="{0786D68C-9392-67FF-D836-E623DD5CFCC9}"/>
              </a:ext>
            </a:extLst>
          </p:cNvPr>
          <p:cNvSpPr txBox="1">
            <a:spLocks/>
          </p:cNvSpPr>
          <p:nvPr>
            <p:custDataLst>
              <p:tags r:id="rId103"/>
            </p:custDataLst>
          </p:nvPr>
        </p:nvSpPr>
        <p:spPr>
          <a:xfrm>
            <a:off x="7369439" y="3938588"/>
            <a:ext cx="647878"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PRS </a:t>
            </a:r>
            <a:r>
              <a:rPr lang="en-US" sz="800" b="0">
                <a:solidFill>
                  <a:schemeClr val="tx1"/>
                </a:solidFill>
              </a:rPr>
              <a:t>4/15</a:t>
            </a:r>
          </a:p>
        </p:txBody>
      </p:sp>
      <p:sp>
        <p:nvSpPr>
          <p:cNvPr id="17" name="TextBox 16">
            <a:extLst>
              <a:ext uri="{FF2B5EF4-FFF2-40B4-BE49-F238E27FC236}">
                <a16:creationId xmlns:a16="http://schemas.microsoft.com/office/drawing/2014/main" id="{BCFD6DD0-043E-7EAC-1DF6-FC9CBA18B166}"/>
              </a:ext>
            </a:extLst>
          </p:cNvPr>
          <p:cNvSpPr txBox="1">
            <a:spLocks/>
          </p:cNvSpPr>
          <p:nvPr>
            <p:custDataLst>
              <p:tags r:id="rId104"/>
            </p:custDataLst>
          </p:nvPr>
        </p:nvSpPr>
        <p:spPr>
          <a:xfrm>
            <a:off x="7849954" y="451167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4/2</a:t>
            </a:r>
          </a:p>
        </p:txBody>
      </p:sp>
      <p:sp>
        <p:nvSpPr>
          <p:cNvPr id="29" name="Rectangle 28">
            <a:extLst>
              <a:ext uri="{FF2B5EF4-FFF2-40B4-BE49-F238E27FC236}">
                <a16:creationId xmlns:a16="http://schemas.microsoft.com/office/drawing/2014/main" id="{2560B3DA-B2FD-A373-04EF-F9CB6741B967}"/>
              </a:ext>
            </a:extLst>
          </p:cNvPr>
          <p:cNvSpPr/>
          <p:nvPr/>
        </p:nvSpPr>
        <p:spPr>
          <a:xfrm>
            <a:off x="6289303" y="5116513"/>
            <a:ext cx="1464226" cy="212725"/>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TAC updates</a:t>
            </a:r>
            <a:endParaRPr lang="en-US" sz="800" b="1">
              <a:solidFill>
                <a:schemeClr val="tx1"/>
              </a:solidFill>
              <a:cs typeface="Arial"/>
            </a:endParaRPr>
          </a:p>
        </p:txBody>
      </p:sp>
      <p:sp>
        <p:nvSpPr>
          <p:cNvPr id="9" name="TextBox 8">
            <a:extLst>
              <a:ext uri="{FF2B5EF4-FFF2-40B4-BE49-F238E27FC236}">
                <a16:creationId xmlns:a16="http://schemas.microsoft.com/office/drawing/2014/main" id="{5AC83948-2CDE-ECE3-10F2-76C413198C61}"/>
              </a:ext>
            </a:extLst>
          </p:cNvPr>
          <p:cNvSpPr txBox="1">
            <a:spLocks/>
          </p:cNvSpPr>
          <p:nvPr>
            <p:custDataLst>
              <p:tags r:id="rId105"/>
            </p:custDataLst>
          </p:nvPr>
        </p:nvSpPr>
        <p:spPr>
          <a:xfrm>
            <a:off x="7960404" y="364807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#7 Apr 9</a:t>
            </a:r>
            <a:endParaRPr lang="en-US" sz="800" b="0" i="1">
              <a:solidFill>
                <a:schemeClr val="tx1"/>
              </a:solidFill>
            </a:endParaRPr>
          </a:p>
        </p:txBody>
      </p:sp>
      <p:sp>
        <p:nvSpPr>
          <p:cNvPr id="16" name="TextBox 15">
            <a:extLst>
              <a:ext uri="{FF2B5EF4-FFF2-40B4-BE49-F238E27FC236}">
                <a16:creationId xmlns:a16="http://schemas.microsoft.com/office/drawing/2014/main" id="{A9364343-F502-9EE5-3C3B-28CF18486234}"/>
              </a:ext>
            </a:extLst>
          </p:cNvPr>
          <p:cNvSpPr txBox="1">
            <a:spLocks/>
          </p:cNvSpPr>
          <p:nvPr/>
        </p:nvSpPr>
        <p:spPr>
          <a:xfrm>
            <a:off x="554736" y="985491"/>
            <a:ext cx="11082528" cy="246221"/>
          </a:xfrm>
          <a:prstGeom prst="rect">
            <a:avLst/>
          </a:prstGeom>
          <a:ln w="6350">
            <a:noFill/>
            <a:miter lim="800000"/>
          </a:ln>
        </p:spPr>
        <p:txBody>
          <a:bodyPr vert="horz" wrap="square" lIns="0" tIns="0" rIns="0" bIns="0" rtlCol="0" anchor="t">
            <a:spAutoFit/>
          </a:bodyPr>
          <a:lstStyle/>
          <a:p>
            <a:pPr>
              <a:spcBef>
                <a:spcPts val="300"/>
              </a:spcBef>
              <a:spcAft>
                <a:spcPts val="300"/>
              </a:spcAft>
            </a:pPr>
            <a:r>
              <a:rPr lang="en-US" sz="1600" i="1">
                <a:solidFill>
                  <a:schemeClr val="accent2"/>
                </a:solidFill>
              </a:rPr>
              <a:t>Note that TAC leadership is involved in considering options to ensure successful review and approval</a:t>
            </a:r>
          </a:p>
        </p:txBody>
      </p:sp>
      <p:sp>
        <p:nvSpPr>
          <p:cNvPr id="39" name="TextBox 38">
            <a:extLst>
              <a:ext uri="{FF2B5EF4-FFF2-40B4-BE49-F238E27FC236}">
                <a16:creationId xmlns:a16="http://schemas.microsoft.com/office/drawing/2014/main" id="{6865DCFF-05E2-801A-0F1A-530F7F750DA0}"/>
              </a:ext>
            </a:extLst>
          </p:cNvPr>
          <p:cNvSpPr txBox="1">
            <a:spLocks/>
          </p:cNvSpPr>
          <p:nvPr>
            <p:custDataLst>
              <p:tags r:id="rId106"/>
            </p:custDataLst>
          </p:nvPr>
        </p:nvSpPr>
        <p:spPr>
          <a:xfrm>
            <a:off x="8515877" y="392747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PRS </a:t>
            </a:r>
            <a:r>
              <a:rPr lang="en-US" sz="800" b="0">
                <a:solidFill>
                  <a:schemeClr val="tx1"/>
                </a:solidFill>
              </a:rPr>
              <a:t>4/22</a:t>
            </a:r>
          </a:p>
        </p:txBody>
      </p:sp>
      <p:sp>
        <p:nvSpPr>
          <p:cNvPr id="41" name="TextBox 40">
            <a:extLst>
              <a:ext uri="{FF2B5EF4-FFF2-40B4-BE49-F238E27FC236}">
                <a16:creationId xmlns:a16="http://schemas.microsoft.com/office/drawing/2014/main" id="{2CBE5CD8-F93A-FF3E-65EE-8726A72C2300}"/>
              </a:ext>
            </a:extLst>
          </p:cNvPr>
          <p:cNvSpPr txBox="1">
            <a:spLocks/>
          </p:cNvSpPr>
          <p:nvPr>
            <p:custDataLst>
              <p:tags r:id="rId107"/>
            </p:custDataLst>
          </p:nvPr>
        </p:nvSpPr>
        <p:spPr>
          <a:xfrm>
            <a:off x="7777654" y="5105400"/>
            <a:ext cx="642267"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TAC </a:t>
            </a:r>
            <a:r>
              <a:rPr lang="en-US" sz="800" b="0">
                <a:solidFill>
                  <a:schemeClr val="tx1"/>
                </a:solidFill>
              </a:rPr>
              <a:t>4/29</a:t>
            </a:r>
          </a:p>
        </p:txBody>
      </p:sp>
      <p:sp>
        <p:nvSpPr>
          <p:cNvPr id="43" name="TextBox 42">
            <a:extLst>
              <a:ext uri="{FF2B5EF4-FFF2-40B4-BE49-F238E27FC236}">
                <a16:creationId xmlns:a16="http://schemas.microsoft.com/office/drawing/2014/main" id="{BE1981F4-A54B-1792-15FB-5BC9E08BB560}"/>
              </a:ext>
            </a:extLst>
          </p:cNvPr>
          <p:cNvSpPr txBox="1">
            <a:spLocks/>
          </p:cNvSpPr>
          <p:nvPr>
            <p:custDataLst>
              <p:tags r:id="rId108"/>
            </p:custDataLst>
          </p:nvPr>
        </p:nvSpPr>
        <p:spPr>
          <a:xfrm>
            <a:off x="8768139" y="5314950"/>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TAC </a:t>
            </a:r>
            <a:r>
              <a:rPr lang="en-US" sz="800" b="0">
                <a:solidFill>
                  <a:schemeClr val="tx1"/>
                </a:solidFill>
              </a:rPr>
              <a:t>5/13</a:t>
            </a:r>
          </a:p>
        </p:txBody>
      </p:sp>
      <p:sp>
        <p:nvSpPr>
          <p:cNvPr id="45" name="TextBox 44">
            <a:extLst>
              <a:ext uri="{FF2B5EF4-FFF2-40B4-BE49-F238E27FC236}">
                <a16:creationId xmlns:a16="http://schemas.microsoft.com/office/drawing/2014/main" id="{8BBB18E4-9AAB-E750-6130-EFD4C16A5FB3}"/>
              </a:ext>
            </a:extLst>
          </p:cNvPr>
          <p:cNvSpPr txBox="1">
            <a:spLocks/>
          </p:cNvSpPr>
          <p:nvPr>
            <p:custDataLst>
              <p:tags r:id="rId109"/>
            </p:custDataLst>
          </p:nvPr>
        </p:nvSpPr>
        <p:spPr>
          <a:xfrm>
            <a:off x="8962847" y="4229100"/>
            <a:ext cx="64787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 PRS Vote</a:t>
            </a:r>
            <a:br>
              <a:rPr lang="en-US" sz="800">
                <a:solidFill>
                  <a:schemeClr val="tx1"/>
                </a:solidFill>
                <a:cs typeface="Arial"/>
              </a:rPr>
            </a:br>
            <a:r>
              <a:rPr lang="en-US" sz="800" b="0">
                <a:solidFill>
                  <a:schemeClr val="tx1"/>
                </a:solidFill>
              </a:rPr>
              <a:t>5</a:t>
            </a:r>
            <a:r>
              <a:rPr lang="en-US" sz="800">
                <a:solidFill>
                  <a:schemeClr val="tx1"/>
                </a:solidFill>
              </a:rPr>
              <a:t>/</a:t>
            </a:r>
            <a:r>
              <a:rPr lang="en-US" sz="800" b="0">
                <a:solidFill>
                  <a:schemeClr val="tx1"/>
                </a:solidFill>
              </a:rPr>
              <a:t>6</a:t>
            </a:r>
          </a:p>
        </p:txBody>
      </p:sp>
      <p:sp>
        <p:nvSpPr>
          <p:cNvPr id="28" name="Rectangle 27">
            <a:extLst>
              <a:ext uri="{FF2B5EF4-FFF2-40B4-BE49-F238E27FC236}">
                <a16:creationId xmlns:a16="http://schemas.microsoft.com/office/drawing/2014/main" id="{7A86BF6B-D76A-E8D4-DF4E-AA948F6331D1}"/>
              </a:ext>
            </a:extLst>
          </p:cNvPr>
          <p:cNvSpPr/>
          <p:nvPr/>
        </p:nvSpPr>
        <p:spPr>
          <a:xfrm>
            <a:off x="6989913" y="2286000"/>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LLWG updates</a:t>
            </a:r>
            <a:endParaRPr lang="en-US" sz="800" b="1">
              <a:solidFill>
                <a:schemeClr val="tx1"/>
              </a:solidFill>
              <a:cs typeface="Arial"/>
            </a:endParaRPr>
          </a:p>
        </p:txBody>
      </p:sp>
      <p:sp>
        <p:nvSpPr>
          <p:cNvPr id="48" name="TextBox 47">
            <a:extLst>
              <a:ext uri="{FF2B5EF4-FFF2-40B4-BE49-F238E27FC236}">
                <a16:creationId xmlns:a16="http://schemas.microsoft.com/office/drawing/2014/main" id="{EF17A88B-D176-712F-0AEB-CB8BCA918676}"/>
              </a:ext>
            </a:extLst>
          </p:cNvPr>
          <p:cNvSpPr txBox="1">
            <a:spLocks/>
          </p:cNvSpPr>
          <p:nvPr>
            <p:custDataLst>
              <p:tags r:id="rId110"/>
            </p:custDataLst>
          </p:nvPr>
        </p:nvSpPr>
        <p:spPr>
          <a:xfrm>
            <a:off x="7321341" y="5929313"/>
            <a:ext cx="1030432"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r>
              <a:rPr lang="en-US" sz="800" b="0">
                <a:solidFill>
                  <a:srgbClr val="000000"/>
                </a:solidFill>
              </a:rPr>
              <a:t>Apr (TBD) </a:t>
            </a:r>
            <a:r>
              <a:rPr lang="en-US" sz="800">
                <a:solidFill>
                  <a:srgbClr val="000000"/>
                </a:solidFill>
              </a:rPr>
              <a:t> </a:t>
            </a:r>
            <a:r>
              <a:rPr lang="en-US" sz="800" b="0">
                <a:solidFill>
                  <a:srgbClr val="000000"/>
                </a:solidFill>
              </a:rPr>
              <a:t>ERCOT files CLR/BYOG Revision Request(s)</a:t>
            </a:r>
            <a:endParaRPr lang="en-US" sz="800" b="0">
              <a:solidFill>
                <a:schemeClr val="tx1"/>
              </a:solidFill>
            </a:endParaRPr>
          </a:p>
        </p:txBody>
      </p:sp>
    </p:spTree>
    <p:extLst>
      <p:ext uri="{BB962C8B-B14F-4D97-AF65-F5344CB8AC3E}">
        <p14:creationId xmlns:p14="http://schemas.microsoft.com/office/powerpoint/2010/main" val="39285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7A86-993C-5B01-5DA8-C0110059A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CFBCF-B2A0-6FD5-88F5-239E63843A56}"/>
              </a:ext>
            </a:extLst>
          </p:cNvPr>
          <p:cNvSpPr>
            <a:spLocks noGrp="1"/>
          </p:cNvSpPr>
          <p:nvPr>
            <p:ph type="title"/>
          </p:nvPr>
        </p:nvSpPr>
        <p:spPr/>
        <p:txBody>
          <a:bodyPr/>
          <a:lstStyle/>
          <a:p>
            <a:r>
              <a:rPr lang="en-US">
                <a:ln>
                  <a:noFill/>
                </a:ln>
                <a:solidFill>
                  <a:srgbClr val="00ACC8"/>
                </a:solidFill>
                <a:latin typeface="Arial" panose="020B0604020202020204"/>
              </a:rPr>
              <a:t>Revision Request Process Flow</a:t>
            </a:r>
            <a:endParaRPr lang="en-US" sz="2300"/>
          </a:p>
        </p:txBody>
      </p:sp>
      <p:sp>
        <p:nvSpPr>
          <p:cNvPr id="4" name="Slide Number Placeholder 3">
            <a:extLst>
              <a:ext uri="{FF2B5EF4-FFF2-40B4-BE49-F238E27FC236}">
                <a16:creationId xmlns:a16="http://schemas.microsoft.com/office/drawing/2014/main" id="{0E321338-0C15-E807-9C02-AFCE45B6F648}"/>
              </a:ext>
            </a:extLst>
          </p:cNvPr>
          <p:cNvSpPr>
            <a:spLocks noGrp="1"/>
          </p:cNvSpPr>
          <p:nvPr>
            <p:ph type="sldNum" sz="quarter" idx="4"/>
          </p:nvPr>
        </p:nvSpPr>
        <p:spPr>
          <a:xfrm>
            <a:off x="9982200" y="6570174"/>
            <a:ext cx="609600" cy="296862"/>
          </a:xfrm>
        </p:spPr>
        <p:txBody>
          <a:bodyPr/>
          <a:lstStyle/>
          <a:p>
            <a:fld id="{1D93BD3E-1E9A-4970-A6F7-E7AC52762E0C}" type="slidenum">
              <a:rPr lang="en-US" smtClean="0"/>
              <a:pPr/>
              <a:t>3</a:t>
            </a:fld>
            <a:endParaRPr lang="en-US"/>
          </a:p>
        </p:txBody>
      </p:sp>
      <p:sp>
        <p:nvSpPr>
          <p:cNvPr id="33" name="TextBox 32">
            <a:extLst>
              <a:ext uri="{FF2B5EF4-FFF2-40B4-BE49-F238E27FC236}">
                <a16:creationId xmlns:a16="http://schemas.microsoft.com/office/drawing/2014/main" id="{ED63F38D-54A1-3451-581E-E1AB5978A712}"/>
              </a:ext>
            </a:extLst>
          </p:cNvPr>
          <p:cNvSpPr txBox="1"/>
          <p:nvPr/>
        </p:nvSpPr>
        <p:spPr>
          <a:xfrm>
            <a:off x="8663964" y="548067"/>
            <a:ext cx="3351921" cy="1815882"/>
          </a:xfrm>
          <a:prstGeom prst="rect">
            <a:avLst/>
          </a:prstGeom>
          <a:noFill/>
        </p:spPr>
        <p:txBody>
          <a:bodyPr wrap="square" rtlCol="0">
            <a:spAutoFit/>
          </a:bodyPr>
          <a:lstStyle/>
          <a:p>
            <a:pPr marL="171450" indent="-171450">
              <a:buFont typeface="Arial" panose="020B0604020202020204" pitchFamily="34" charset="0"/>
              <a:buChar char="•"/>
            </a:pPr>
            <a:r>
              <a:rPr lang="en-US" sz="1400"/>
              <a:t>Comments may be filed between each step of the process.</a:t>
            </a:r>
          </a:p>
          <a:p>
            <a:pPr marL="171450" indent="-171450">
              <a:buFont typeface="Arial" panose="020B0604020202020204" pitchFamily="34" charset="0"/>
              <a:buChar char="•"/>
            </a:pPr>
            <a:r>
              <a:rPr lang="en-US" sz="1400"/>
              <a:t>Comments for NPRR1325 may be submitted using the Comments Form found </a:t>
            </a:r>
            <a:r>
              <a:rPr lang="en-US" sz="1400">
                <a:hlinkClick r:id="rId3"/>
              </a:rPr>
              <a:t>here</a:t>
            </a:r>
            <a:r>
              <a:rPr lang="en-US" sz="1400"/>
              <a:t>.</a:t>
            </a:r>
          </a:p>
          <a:p>
            <a:pPr marL="171450" indent="-171450">
              <a:buFont typeface="Arial" panose="020B0604020202020204" pitchFamily="34" charset="0"/>
              <a:buChar char="•"/>
            </a:pPr>
            <a:r>
              <a:rPr lang="en-US" sz="1400"/>
              <a:t>Comments for PGRR145 may be submitted using the Comments Form found </a:t>
            </a:r>
            <a:r>
              <a:rPr lang="en-US" sz="1400">
                <a:hlinkClick r:id="rId4"/>
              </a:rPr>
              <a:t>here</a:t>
            </a:r>
            <a:r>
              <a:rPr lang="en-US" sz="1400"/>
              <a:t>. </a:t>
            </a:r>
          </a:p>
        </p:txBody>
      </p:sp>
      <p:sp>
        <p:nvSpPr>
          <p:cNvPr id="87" name="Oval 86">
            <a:extLst>
              <a:ext uri="{FF2B5EF4-FFF2-40B4-BE49-F238E27FC236}">
                <a16:creationId xmlns:a16="http://schemas.microsoft.com/office/drawing/2014/main" id="{FA775024-375D-331C-160C-71ECDF637EE9}"/>
              </a:ext>
            </a:extLst>
          </p:cNvPr>
          <p:cNvSpPr/>
          <p:nvPr/>
        </p:nvSpPr>
        <p:spPr>
          <a:xfrm>
            <a:off x="5924280" y="2946425"/>
            <a:ext cx="128874" cy="13023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a:extLst>
              <a:ext uri="{FF2B5EF4-FFF2-40B4-BE49-F238E27FC236}">
                <a16:creationId xmlns:a16="http://schemas.microsoft.com/office/drawing/2014/main" id="{11B6E6B7-BE90-BA74-26C9-B0D2811B3DAC}"/>
              </a:ext>
            </a:extLst>
          </p:cNvPr>
          <p:cNvGrpSpPr/>
          <p:nvPr/>
        </p:nvGrpSpPr>
        <p:grpSpPr>
          <a:xfrm>
            <a:off x="5007546" y="5081438"/>
            <a:ext cx="1214853" cy="938363"/>
            <a:chOff x="7668555" y="2819916"/>
            <a:chExt cx="1389888" cy="1389888"/>
          </a:xfrm>
        </p:grpSpPr>
        <p:grpSp>
          <p:nvGrpSpPr>
            <p:cNvPr id="169" name="Group 168">
              <a:extLst>
                <a:ext uri="{FF2B5EF4-FFF2-40B4-BE49-F238E27FC236}">
                  <a16:creationId xmlns:a16="http://schemas.microsoft.com/office/drawing/2014/main" id="{E31993FB-4FC4-B6C7-C219-70D830EF9233}"/>
                </a:ext>
              </a:extLst>
            </p:cNvPr>
            <p:cNvGrpSpPr/>
            <p:nvPr/>
          </p:nvGrpSpPr>
          <p:grpSpPr>
            <a:xfrm>
              <a:off x="7705264" y="2819916"/>
              <a:ext cx="1288742" cy="1389888"/>
              <a:chOff x="2362200" y="1576187"/>
              <a:chExt cx="1524000" cy="1527048"/>
            </a:xfrm>
          </p:grpSpPr>
          <p:sp>
            <p:nvSpPr>
              <p:cNvPr id="173" name="Octagon 172">
                <a:extLst>
                  <a:ext uri="{FF2B5EF4-FFF2-40B4-BE49-F238E27FC236}">
                    <a16:creationId xmlns:a16="http://schemas.microsoft.com/office/drawing/2014/main" id="{C6610099-AF9B-EC21-B347-6FA48A50084A}"/>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ctagon 173">
                <a:extLst>
                  <a:ext uri="{FF2B5EF4-FFF2-40B4-BE49-F238E27FC236}">
                    <a16:creationId xmlns:a16="http://schemas.microsoft.com/office/drawing/2014/main" id="{021733E1-C592-F5D3-321D-038A649E2C5A}"/>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Oval 169">
              <a:extLst>
                <a:ext uri="{FF2B5EF4-FFF2-40B4-BE49-F238E27FC236}">
                  <a16:creationId xmlns:a16="http://schemas.microsoft.com/office/drawing/2014/main" id="{AE2CEE54-2B07-24B8-C199-D5ADABE5FEAD}"/>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84A051CF-7ACB-2672-A12D-9F5716D586A5}"/>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514BCA21-AE2E-E339-9C70-F515FC9790E4}"/>
                </a:ext>
              </a:extLst>
            </p:cNvPr>
            <p:cNvSpPr txBox="1"/>
            <p:nvPr/>
          </p:nvSpPr>
          <p:spPr>
            <a:xfrm>
              <a:off x="7826814" y="3180205"/>
              <a:ext cx="1003264" cy="592636"/>
            </a:xfrm>
            <a:prstGeom prst="rect">
              <a:avLst/>
            </a:prstGeom>
            <a:noFill/>
            <a:ln>
              <a:solidFill>
                <a:schemeClr val="tx2">
                  <a:lumMod val="40000"/>
                  <a:lumOff val="60000"/>
                </a:schemeClr>
              </a:solidFill>
              <a:prstDash val="dash"/>
            </a:ln>
          </p:spPr>
          <p:txBody>
            <a:bodyPr wrap="square" rtlCol="0">
              <a:spAutoFit/>
            </a:bodyPr>
            <a:lstStyle/>
            <a:p>
              <a:pPr algn="ctr"/>
              <a:r>
                <a:rPr lang="en-US" sz="1000">
                  <a:latin typeface="Aptos Black" panose="020F0502020204030204" pitchFamily="34" charset="0"/>
                </a:rPr>
                <a:t>NPRR Comments</a:t>
              </a:r>
            </a:p>
          </p:txBody>
        </p:sp>
      </p:grpSp>
      <p:sp>
        <p:nvSpPr>
          <p:cNvPr id="23" name="Arrow: Right 22">
            <a:extLst>
              <a:ext uri="{FF2B5EF4-FFF2-40B4-BE49-F238E27FC236}">
                <a16:creationId xmlns:a16="http://schemas.microsoft.com/office/drawing/2014/main" id="{470926EB-BE85-BABF-740C-ABB92C4B4BDF}"/>
              </a:ext>
            </a:extLst>
          </p:cNvPr>
          <p:cNvSpPr/>
          <p:nvPr/>
        </p:nvSpPr>
        <p:spPr>
          <a:xfrm>
            <a:off x="6324600" y="5386239"/>
            <a:ext cx="1853828" cy="3385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D15F3BD1-0C2F-73B7-018C-31189DDCC774}"/>
              </a:ext>
            </a:extLst>
          </p:cNvPr>
          <p:cNvSpPr/>
          <p:nvPr/>
        </p:nvSpPr>
        <p:spPr>
          <a:xfrm rot="10800000">
            <a:off x="2438398" y="5386237"/>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ctor: Elbow 26">
            <a:extLst>
              <a:ext uri="{FF2B5EF4-FFF2-40B4-BE49-F238E27FC236}">
                <a16:creationId xmlns:a16="http://schemas.microsoft.com/office/drawing/2014/main" id="{A1F271E5-9210-DF36-FA1A-F6B06C1385C4}"/>
              </a:ext>
            </a:extLst>
          </p:cNvPr>
          <p:cNvCxnSpPr>
            <a:cxnSpLocks/>
            <a:stCxn id="103" idx="0"/>
            <a:endCxn id="9" idx="4"/>
          </p:cNvCxnSpPr>
          <p:nvPr/>
        </p:nvCxnSpPr>
        <p:spPr>
          <a:xfrm>
            <a:off x="2977370" y="3344256"/>
            <a:ext cx="567531" cy="11265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6A6A679-397F-EB32-70A8-0E3F123650A5}"/>
              </a:ext>
            </a:extLst>
          </p:cNvPr>
          <p:cNvCxnSpPr>
            <a:cxnSpLocks/>
          </p:cNvCxnSpPr>
          <p:nvPr/>
        </p:nvCxnSpPr>
        <p:spPr>
          <a:xfrm flipV="1">
            <a:off x="2966950" y="2462186"/>
            <a:ext cx="576674" cy="8910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A99A09D5-4C98-4ED4-EB57-0584414CF111}"/>
              </a:ext>
            </a:extLst>
          </p:cNvPr>
          <p:cNvCxnSpPr>
            <a:cxnSpLocks/>
            <a:stCxn id="8" idx="0"/>
            <a:endCxn id="7" idx="4"/>
          </p:cNvCxnSpPr>
          <p:nvPr/>
        </p:nvCxnSpPr>
        <p:spPr>
          <a:xfrm>
            <a:off x="4954092" y="2465476"/>
            <a:ext cx="546950" cy="8404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F0E00855-3F4F-5897-1DD8-9287947A0E51}"/>
              </a:ext>
            </a:extLst>
          </p:cNvPr>
          <p:cNvCxnSpPr>
            <a:cxnSpLocks/>
            <a:stCxn id="9" idx="0"/>
            <a:endCxn id="7" idx="4"/>
          </p:cNvCxnSpPr>
          <p:nvPr/>
        </p:nvCxnSpPr>
        <p:spPr>
          <a:xfrm flipV="1">
            <a:off x="4934788" y="3305934"/>
            <a:ext cx="566255" cy="11648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46E7834C-E88D-C7E5-5E16-8928AC22BB7D}"/>
              </a:ext>
            </a:extLst>
          </p:cNvPr>
          <p:cNvGrpSpPr/>
          <p:nvPr/>
        </p:nvGrpSpPr>
        <p:grpSpPr>
          <a:xfrm>
            <a:off x="4956374" y="940003"/>
            <a:ext cx="1214853" cy="938363"/>
            <a:chOff x="7668555" y="2819916"/>
            <a:chExt cx="1389888" cy="1389888"/>
          </a:xfrm>
        </p:grpSpPr>
        <p:grpSp>
          <p:nvGrpSpPr>
            <p:cNvPr id="74" name="Group 73">
              <a:extLst>
                <a:ext uri="{FF2B5EF4-FFF2-40B4-BE49-F238E27FC236}">
                  <a16:creationId xmlns:a16="http://schemas.microsoft.com/office/drawing/2014/main" id="{D5E99B1A-EB58-7B87-57C5-EE215DF7F3CF}"/>
                </a:ext>
              </a:extLst>
            </p:cNvPr>
            <p:cNvGrpSpPr/>
            <p:nvPr/>
          </p:nvGrpSpPr>
          <p:grpSpPr>
            <a:xfrm>
              <a:off x="7705264" y="2819916"/>
              <a:ext cx="1288742" cy="1389888"/>
              <a:chOff x="2362200" y="1576187"/>
              <a:chExt cx="1524000" cy="1527048"/>
            </a:xfrm>
          </p:grpSpPr>
          <p:sp>
            <p:nvSpPr>
              <p:cNvPr id="78" name="Octagon 77">
                <a:extLst>
                  <a:ext uri="{FF2B5EF4-FFF2-40B4-BE49-F238E27FC236}">
                    <a16:creationId xmlns:a16="http://schemas.microsoft.com/office/drawing/2014/main" id="{74C535BD-54B6-0B3C-CE13-F550A9210A3B}"/>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ctagon 78">
                <a:extLst>
                  <a:ext uri="{FF2B5EF4-FFF2-40B4-BE49-F238E27FC236}">
                    <a16:creationId xmlns:a16="http://schemas.microsoft.com/office/drawing/2014/main" id="{97BF9993-4F19-7775-FA99-8095F6BF29EF}"/>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a:extLst>
                <a:ext uri="{FF2B5EF4-FFF2-40B4-BE49-F238E27FC236}">
                  <a16:creationId xmlns:a16="http://schemas.microsoft.com/office/drawing/2014/main" id="{9B4D98BA-42B5-D2A5-57F5-4BABD670784F}"/>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B0E9FB7-BB0E-6CA2-3F7A-02449B95C114}"/>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A52141ED-5555-68FD-EBC5-160BE81C2DF4}"/>
                </a:ext>
              </a:extLst>
            </p:cNvPr>
            <p:cNvSpPr txBox="1"/>
            <p:nvPr/>
          </p:nvSpPr>
          <p:spPr>
            <a:xfrm>
              <a:off x="7826814" y="3180205"/>
              <a:ext cx="1003264" cy="592636"/>
            </a:xfrm>
            <a:prstGeom prst="rect">
              <a:avLst/>
            </a:prstGeom>
            <a:noFill/>
            <a:ln>
              <a:solidFill>
                <a:schemeClr val="tx2">
                  <a:lumMod val="40000"/>
                  <a:lumOff val="60000"/>
                </a:schemeClr>
              </a:solidFill>
              <a:prstDash val="dash"/>
            </a:ln>
          </p:spPr>
          <p:txBody>
            <a:bodyPr wrap="square" rtlCol="0">
              <a:spAutoFit/>
            </a:bodyPr>
            <a:lstStyle/>
            <a:p>
              <a:pPr algn="ctr"/>
              <a:r>
                <a:rPr lang="en-US" sz="1000">
                  <a:latin typeface="Aptos Black" panose="020F0502020204030204" pitchFamily="34" charset="0"/>
                </a:rPr>
                <a:t>PGRR Comments</a:t>
              </a:r>
            </a:p>
          </p:txBody>
        </p:sp>
      </p:grpSp>
      <p:sp>
        <p:nvSpPr>
          <p:cNvPr id="80" name="Arrow: Right 79">
            <a:extLst>
              <a:ext uri="{FF2B5EF4-FFF2-40B4-BE49-F238E27FC236}">
                <a16:creationId xmlns:a16="http://schemas.microsoft.com/office/drawing/2014/main" id="{A8C9741B-6363-F671-7937-76F87574173C}"/>
              </a:ext>
            </a:extLst>
          </p:cNvPr>
          <p:cNvSpPr/>
          <p:nvPr/>
        </p:nvSpPr>
        <p:spPr>
          <a:xfrm>
            <a:off x="6273428" y="1244803"/>
            <a:ext cx="1905000" cy="363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id="{6859F866-6899-4747-1E33-57D240F93A2F}"/>
              </a:ext>
            </a:extLst>
          </p:cNvPr>
          <p:cNvSpPr/>
          <p:nvPr/>
        </p:nvSpPr>
        <p:spPr>
          <a:xfrm rot="10800000">
            <a:off x="2387226" y="1244802"/>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Connector: Elbow 83">
            <a:extLst>
              <a:ext uri="{FF2B5EF4-FFF2-40B4-BE49-F238E27FC236}">
                <a16:creationId xmlns:a16="http://schemas.microsoft.com/office/drawing/2014/main" id="{48886551-680A-9E0F-E83D-9E35037B9000}"/>
              </a:ext>
            </a:extLst>
          </p:cNvPr>
          <p:cNvCxnSpPr>
            <a:cxnSpLocks/>
          </p:cNvCxnSpPr>
          <p:nvPr/>
        </p:nvCxnSpPr>
        <p:spPr>
          <a:xfrm flipV="1">
            <a:off x="6853936" y="3322737"/>
            <a:ext cx="415417" cy="6100"/>
          </a:xfrm>
          <a:prstGeom prst="bent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BD32A813-B06A-09DC-C1F9-F9ACA1EE449C}"/>
              </a:ext>
            </a:extLst>
          </p:cNvPr>
          <p:cNvCxnSpPr>
            <a:cxnSpLocks/>
          </p:cNvCxnSpPr>
          <p:nvPr/>
        </p:nvCxnSpPr>
        <p:spPr>
          <a:xfrm flipV="1">
            <a:off x="8686801" y="3292905"/>
            <a:ext cx="415417" cy="6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Rectangle: Beveled 102">
            <a:extLst>
              <a:ext uri="{FF2B5EF4-FFF2-40B4-BE49-F238E27FC236}">
                <a16:creationId xmlns:a16="http://schemas.microsoft.com/office/drawing/2014/main" id="{650E0484-08D2-E92B-ED57-E4C5790397F9}"/>
              </a:ext>
            </a:extLst>
          </p:cNvPr>
          <p:cNvSpPr/>
          <p:nvPr/>
        </p:nvSpPr>
        <p:spPr>
          <a:xfrm>
            <a:off x="1587483" y="2735693"/>
            <a:ext cx="1389887" cy="1217126"/>
          </a:xfrm>
          <a:prstGeom prst="bevel">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r="100000" b="100000"/>
            </a:path>
            <a:tileRect l="-100000" t="-100000"/>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000" b="1">
                <a:latin typeface="Aptos Black" panose="020F0502020204030204" pitchFamily="34" charset="0"/>
              </a:rPr>
              <a:t>Large Load </a:t>
            </a:r>
            <a:r>
              <a:rPr lang="en-US" sz="900" b="1">
                <a:latin typeface="Aptos Black" panose="020F0502020204030204" pitchFamily="34" charset="0"/>
              </a:rPr>
              <a:t>Interconnection </a:t>
            </a:r>
            <a:r>
              <a:rPr lang="en-US" sz="1000" b="1">
                <a:latin typeface="Aptos Black" panose="020F0502020204030204" pitchFamily="34" charset="0"/>
              </a:rPr>
              <a:t>Workshops</a:t>
            </a:r>
            <a:endParaRPr lang="en-US" sz="1200" b="1">
              <a:latin typeface="Aptos Black" panose="020F0502020204030204" pitchFamily="34" charset="0"/>
            </a:endParaRPr>
          </a:p>
          <a:p>
            <a:pPr algn="ctr"/>
            <a:r>
              <a:rPr lang="en-US" sz="800">
                <a:latin typeface="Aptos Black" panose="020F0502020204030204" pitchFamily="34" charset="0"/>
              </a:rPr>
              <a:t>NPRR/PGRR </a:t>
            </a:r>
          </a:p>
          <a:p>
            <a:pPr algn="ctr"/>
            <a:r>
              <a:rPr lang="en-US" sz="800">
                <a:latin typeface="Aptos Black" panose="020F0502020204030204" pitchFamily="34" charset="0"/>
              </a:rPr>
              <a:t>Review</a:t>
            </a:r>
            <a:endParaRPr lang="en-US" sz="600">
              <a:latin typeface="Aptos Black" panose="020F0502020204030204" pitchFamily="34" charset="0"/>
            </a:endParaRPr>
          </a:p>
        </p:txBody>
      </p:sp>
      <p:sp>
        <p:nvSpPr>
          <p:cNvPr id="5" name="Rectangle: Beveled 4">
            <a:extLst>
              <a:ext uri="{FF2B5EF4-FFF2-40B4-BE49-F238E27FC236}">
                <a16:creationId xmlns:a16="http://schemas.microsoft.com/office/drawing/2014/main" id="{D687160C-B284-D35E-F2F6-33B2077C15A8}"/>
              </a:ext>
            </a:extLst>
          </p:cNvPr>
          <p:cNvSpPr/>
          <p:nvPr/>
        </p:nvSpPr>
        <p:spPr>
          <a:xfrm>
            <a:off x="7286312" y="2785627"/>
            <a:ext cx="1455807" cy="1152811"/>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t>BOARD</a:t>
            </a:r>
          </a:p>
        </p:txBody>
      </p:sp>
      <p:sp>
        <p:nvSpPr>
          <p:cNvPr id="6" name="Rectangle: Beveled 5">
            <a:extLst>
              <a:ext uri="{FF2B5EF4-FFF2-40B4-BE49-F238E27FC236}">
                <a16:creationId xmlns:a16="http://schemas.microsoft.com/office/drawing/2014/main" id="{4ED7E6BD-AEA2-6849-2002-42E60C4174C1}"/>
              </a:ext>
            </a:extLst>
          </p:cNvPr>
          <p:cNvSpPr/>
          <p:nvPr/>
        </p:nvSpPr>
        <p:spPr>
          <a:xfrm>
            <a:off x="9102217" y="2767987"/>
            <a:ext cx="1489583" cy="1170450"/>
          </a:xfrm>
          <a:prstGeom prst="beve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t>PUCT</a:t>
            </a:r>
          </a:p>
        </p:txBody>
      </p:sp>
      <p:sp>
        <p:nvSpPr>
          <p:cNvPr id="7" name="Rectangle: Beveled 6">
            <a:extLst>
              <a:ext uri="{FF2B5EF4-FFF2-40B4-BE49-F238E27FC236}">
                <a16:creationId xmlns:a16="http://schemas.microsoft.com/office/drawing/2014/main" id="{CCF074EA-F1E4-A89B-D28B-1ECDB2B69248}"/>
              </a:ext>
            </a:extLst>
          </p:cNvPr>
          <p:cNvSpPr/>
          <p:nvPr/>
        </p:nvSpPr>
        <p:spPr>
          <a:xfrm>
            <a:off x="5501042" y="2716081"/>
            <a:ext cx="1432610" cy="1179706"/>
          </a:xfrm>
          <a:prstGeom prst="beve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a:t>TAC</a:t>
            </a:r>
          </a:p>
        </p:txBody>
      </p:sp>
      <p:sp>
        <p:nvSpPr>
          <p:cNvPr id="8" name="Rectangle: Beveled 7">
            <a:extLst>
              <a:ext uri="{FF2B5EF4-FFF2-40B4-BE49-F238E27FC236}">
                <a16:creationId xmlns:a16="http://schemas.microsoft.com/office/drawing/2014/main" id="{C2323BC8-74D9-324C-2B73-B0484A460298}"/>
              </a:ext>
            </a:extLst>
          </p:cNvPr>
          <p:cNvSpPr/>
          <p:nvPr/>
        </p:nvSpPr>
        <p:spPr>
          <a:xfrm>
            <a:off x="3564206" y="1856912"/>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ROS</a:t>
            </a:r>
          </a:p>
          <a:p>
            <a:pPr algn="ctr"/>
            <a:r>
              <a:rPr lang="en-US" sz="1000">
                <a:latin typeface="Aptos Black" panose="020F0502020204030204" pitchFamily="34" charset="0"/>
              </a:rPr>
              <a:t>PGRR Language/IA Review</a:t>
            </a:r>
          </a:p>
        </p:txBody>
      </p:sp>
      <p:sp>
        <p:nvSpPr>
          <p:cNvPr id="9" name="Rectangle: Beveled 8">
            <a:extLst>
              <a:ext uri="{FF2B5EF4-FFF2-40B4-BE49-F238E27FC236}">
                <a16:creationId xmlns:a16="http://schemas.microsoft.com/office/drawing/2014/main" id="{0B7F4D2B-A8FD-5E2C-E8E5-69DE70D808E9}"/>
              </a:ext>
            </a:extLst>
          </p:cNvPr>
          <p:cNvSpPr/>
          <p:nvPr/>
        </p:nvSpPr>
        <p:spPr>
          <a:xfrm>
            <a:off x="3544901" y="3862237"/>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PRS</a:t>
            </a:r>
          </a:p>
          <a:p>
            <a:pPr algn="ctr"/>
            <a:r>
              <a:rPr lang="en-US" sz="1000">
                <a:latin typeface="Aptos Black" panose="020F0502020204030204" pitchFamily="34" charset="0"/>
              </a:rPr>
              <a:t>NPRR Language/IA Review</a:t>
            </a:r>
          </a:p>
        </p:txBody>
      </p:sp>
    </p:spTree>
    <p:extLst>
      <p:ext uri="{BB962C8B-B14F-4D97-AF65-F5344CB8AC3E}">
        <p14:creationId xmlns:p14="http://schemas.microsoft.com/office/powerpoint/2010/main" val="22607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6F95B5DF-E277-B7EA-A6DB-5185770ACD5E}"/>
              </a:ext>
            </a:extLst>
          </p:cNvPr>
          <p:cNvGraphicFramePr>
            <a:graphicFrameLocks noChangeAspect="1"/>
          </p:cNvGraphicFramePr>
          <p:nvPr>
            <p:custDataLst>
              <p:tags r:id="rId1"/>
            </p:custDataLst>
            <p:extLst>
              <p:ext uri="{D42A27DB-BD31-4B8C-83A1-F6EECF244321}">
                <p14:modId xmlns:p14="http://schemas.microsoft.com/office/powerpoint/2010/main" val="277705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Object 2" hidden="1">
                        <a:extLst>
                          <a:ext uri="{FF2B5EF4-FFF2-40B4-BE49-F238E27FC236}">
                            <a16:creationId xmlns:a16="http://schemas.microsoft.com/office/drawing/2014/main" id="{6F95B5DF-E277-B7EA-A6DB-5185770ACD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4F90903-7A57-7019-6BCA-CE1B35F6F782}"/>
              </a:ext>
            </a:extLst>
          </p:cNvPr>
          <p:cNvSpPr>
            <a:spLocks noGrp="1"/>
          </p:cNvSpPr>
          <p:nvPr>
            <p:ph type="title"/>
            <p:custDataLst>
              <p:tags r:id="rId2"/>
            </p:custDataLst>
          </p:nvPr>
        </p:nvSpPr>
        <p:spPr>
          <a:xfrm>
            <a:off x="554736" y="203034"/>
            <a:ext cx="11082528" cy="384721"/>
          </a:xfrm>
        </p:spPr>
        <p:txBody>
          <a:bodyPr vert="horz">
            <a:spAutoFit/>
          </a:bodyPr>
          <a:lstStyle/>
          <a:p>
            <a:r>
              <a:rPr lang="en-US">
                <a:cs typeface="Arial"/>
              </a:rPr>
              <a:t>Reminder of Scope and Priorities for Workshops</a:t>
            </a:r>
            <a:endParaRPr lang="en-US"/>
          </a:p>
        </p:txBody>
      </p:sp>
      <p:sp>
        <p:nvSpPr>
          <p:cNvPr id="16" name="TextBox 15">
            <a:extLst>
              <a:ext uri="{FF2B5EF4-FFF2-40B4-BE49-F238E27FC236}">
                <a16:creationId xmlns:a16="http://schemas.microsoft.com/office/drawing/2014/main" id="{8E9FAAEA-4D82-8948-9250-ECB68E8361D6}"/>
              </a:ext>
            </a:extLst>
          </p:cNvPr>
          <p:cNvSpPr txBox="1"/>
          <p:nvPr/>
        </p:nvSpPr>
        <p:spPr>
          <a:xfrm>
            <a:off x="583025" y="1259175"/>
            <a:ext cx="10781660" cy="433965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b="1"/>
              <a:t>March 4 filings completed for Batch Zero: </a:t>
            </a:r>
            <a:r>
              <a:rPr lang="en-US"/>
              <a:t>ERCOT filed the Batch Zero </a:t>
            </a:r>
            <a:r>
              <a:rPr lang="en-US">
                <a:hlinkClick r:id="rId6"/>
              </a:rPr>
              <a:t>PGRR145</a:t>
            </a:r>
            <a:r>
              <a:rPr lang="en-US"/>
              <a:t> and related </a:t>
            </a:r>
            <a:r>
              <a:rPr lang="en-US">
                <a:hlinkClick r:id="rId7"/>
              </a:rPr>
              <a:t>NPRR1325</a:t>
            </a:r>
            <a:r>
              <a:rPr lang="en-US"/>
              <a:t> on March 4, initiating the formal governance process and aligning with the May PRS/ROS/TAC sequence and June 1 Board target reflected in the critical path timeline</a:t>
            </a:r>
          </a:p>
          <a:p>
            <a:pPr marL="285750" indent="-285750">
              <a:spcBef>
                <a:spcPts val="300"/>
              </a:spcBef>
              <a:spcAft>
                <a:spcPts val="300"/>
              </a:spcAft>
              <a:buFont typeface="Arial" panose="020B0604020202020204" pitchFamily="34" charset="0"/>
              <a:buChar char="•"/>
            </a:pPr>
            <a:endParaRPr lang="en-US">
              <a:cs typeface="Arial"/>
            </a:endParaRPr>
          </a:p>
          <a:p>
            <a:pPr marL="285750" indent="-285750">
              <a:spcBef>
                <a:spcPts val="300"/>
              </a:spcBef>
              <a:spcAft>
                <a:spcPts val="300"/>
              </a:spcAft>
              <a:buFont typeface="Arial" panose="020B0604020202020204" pitchFamily="34" charset="0"/>
              <a:buChar char="•"/>
            </a:pPr>
            <a:r>
              <a:rPr lang="en-US" b="1"/>
              <a:t>Additional filings on target (CLR and BYOG): </a:t>
            </a:r>
            <a:r>
              <a:rPr lang="en-US"/>
              <a:t>ERCOT is advancing targeted revision requests to clarify CLR and BYOG treatment and is currently targeting an April filing (</a:t>
            </a:r>
            <a:r>
              <a:rPr lang="en-US" i="1"/>
              <a:t>TBD</a:t>
            </a:r>
            <a:r>
              <a:rPr lang="en-US"/>
              <a:t>)</a:t>
            </a:r>
            <a:endParaRPr lang="en-US">
              <a:cs typeface="Arial"/>
            </a:endParaRPr>
          </a:p>
          <a:p>
            <a:pPr marL="285750" indent="-285750">
              <a:spcBef>
                <a:spcPts val="300"/>
              </a:spcBef>
              <a:spcAft>
                <a:spcPts val="300"/>
              </a:spcAft>
              <a:buFont typeface="Arial" panose="020B0604020202020204" pitchFamily="34" charset="0"/>
              <a:buChar char="•"/>
            </a:pPr>
            <a:endParaRPr lang="en-US" b="1"/>
          </a:p>
          <a:p>
            <a:pPr marL="285750" indent="-285750">
              <a:spcBef>
                <a:spcPts val="300"/>
              </a:spcBef>
              <a:spcAft>
                <a:spcPts val="300"/>
              </a:spcAft>
              <a:buFont typeface="Arial" panose="020B0604020202020204" pitchFamily="34" charset="0"/>
              <a:buChar char="•"/>
            </a:pPr>
            <a:r>
              <a:rPr lang="en-US" b="1"/>
              <a:t>Continuous feedback collection: </a:t>
            </a:r>
            <a:r>
              <a:rPr lang="en-US"/>
              <a:t>ERCOT follow-up stakeholder survey to gather additional input (e.g., eligibility criteria, development activity standards) for Batch Zero, CLR, and BYOG. Responses are being evaluated and incorporated, where appropriate, to further refine the proposal</a:t>
            </a:r>
            <a:endParaRPr lang="en-US">
              <a:cs typeface="Arial"/>
            </a:endParaRPr>
          </a:p>
          <a:p>
            <a:pPr marL="285750" indent="-285750">
              <a:spcBef>
                <a:spcPts val="300"/>
              </a:spcBef>
              <a:spcAft>
                <a:spcPts val="300"/>
              </a:spcAft>
              <a:buFont typeface="Arial" panose="020B0604020202020204" pitchFamily="34" charset="0"/>
              <a:buChar char="•"/>
            </a:pPr>
            <a:endParaRPr lang="en-US" b="1"/>
          </a:p>
          <a:p>
            <a:pPr marL="285750" indent="-285750">
              <a:spcBef>
                <a:spcPts val="300"/>
              </a:spcBef>
              <a:spcAft>
                <a:spcPts val="300"/>
              </a:spcAft>
              <a:buFont typeface="Arial" panose="020B0604020202020204" pitchFamily="34" charset="0"/>
              <a:buChar char="•"/>
            </a:pPr>
            <a:r>
              <a:rPr lang="en-US" b="1"/>
              <a:t>Long-term Batch Process revisions:</a:t>
            </a:r>
            <a:r>
              <a:rPr lang="en-US"/>
              <a:t> development of the enduring batch framework is out of scope for the current filing. ERCOT will incorporate lessons learned from Batch Zero to inform future revision requests and the design of a durable, repeatable batch study process</a:t>
            </a:r>
            <a:endParaRPr lang="en-US">
              <a:cs typeface="Arial"/>
            </a:endParaRPr>
          </a:p>
        </p:txBody>
      </p:sp>
    </p:spTree>
    <p:extLst>
      <p:ext uri="{BB962C8B-B14F-4D97-AF65-F5344CB8AC3E}">
        <p14:creationId xmlns:p14="http://schemas.microsoft.com/office/powerpoint/2010/main" val="240439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95D7B-A599-9434-CCA2-E4E9EE598C06}"/>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E0E0A9BE-E43D-4F59-6D78-0A205B3C30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5" progId="TCLayout.ActiveDocument.1">
                  <p:embed/>
                </p:oleObj>
              </mc:Choice>
              <mc:Fallback>
                <p:oleObj name="think-cell Slide" r:id="rId17" imgW="404" imgH="405" progId="TCLayout.ActiveDocument.1">
                  <p:embed/>
                  <p:pic>
                    <p:nvPicPr>
                      <p:cNvPr id="5" name="Object 6" hidden="1">
                        <a:extLst>
                          <a:ext uri="{FF2B5EF4-FFF2-40B4-BE49-F238E27FC236}">
                            <a16:creationId xmlns:a16="http://schemas.microsoft.com/office/drawing/2014/main" id="{E0E0A9BE-E43D-4F59-6D78-0A205B3C309B}"/>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0E1216CF-E2E1-BBF5-ED36-1949C71B2C7B}"/>
              </a:ext>
            </a:extLst>
          </p:cNvPr>
          <p:cNvSpPr>
            <a:spLocks noGrp="1"/>
          </p:cNvSpPr>
          <p:nvPr>
            <p:ph type="title"/>
            <p:custDataLst>
              <p:tags r:id="rId3"/>
            </p:custDataLst>
          </p:nvPr>
        </p:nvSpPr>
        <p:spPr>
          <a:xfrm>
            <a:off x="536448" y="307466"/>
            <a:ext cx="9520988" cy="384721"/>
          </a:xfrm>
          <a:noFill/>
          <a:ln/>
          <a:extLst>
            <a:ext uri="{909E8E84-426E-40DD-AFC4-6F175D3DCCD1}">
              <a14:hiddenFill xmlns:a14="http://schemas.microsoft.com/office/drawing/2010/main">
                <a:solidFill>
                  <a:srgbClr val="FFFFFF"/>
                </a:solidFill>
              </a14:hiddenFill>
            </a:ext>
          </a:extLst>
        </p:spPr>
        <p:txBody>
          <a:bodyPr vert="horz"/>
          <a:lstStyle/>
          <a:p>
            <a:r>
              <a:rPr lang="en-NZ"/>
              <a:t>Process redesign survey insights summary</a:t>
            </a:r>
          </a:p>
        </p:txBody>
      </p:sp>
      <p:sp>
        <p:nvSpPr>
          <p:cNvPr id="62" name="TextBox 61">
            <a:extLst>
              <a:ext uri="{FF2B5EF4-FFF2-40B4-BE49-F238E27FC236}">
                <a16:creationId xmlns:a16="http://schemas.microsoft.com/office/drawing/2014/main" id="{E7174EA5-3299-27F9-6AAC-69AD9ACA646E}"/>
              </a:ext>
            </a:extLst>
          </p:cNvPr>
          <p:cNvSpPr txBox="1">
            <a:spLocks/>
          </p:cNvSpPr>
          <p:nvPr/>
        </p:nvSpPr>
        <p:spPr>
          <a:xfrm>
            <a:off x="536449" y="1073130"/>
            <a:ext cx="128785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CLR and BYOG</a:t>
            </a:r>
          </a:p>
        </p:txBody>
      </p:sp>
      <p:cxnSp>
        <p:nvCxnSpPr>
          <p:cNvPr id="66" name="LineBasicDefault 97">
            <a:extLst>
              <a:ext uri="{FF2B5EF4-FFF2-40B4-BE49-F238E27FC236}">
                <a16:creationId xmlns:a16="http://schemas.microsoft.com/office/drawing/2014/main" id="{2C464329-C71F-727F-0EA9-6EEF8C1E1E81}"/>
              </a:ext>
            </a:extLst>
          </p:cNvPr>
          <p:cNvCxnSpPr>
            <a:cxnSpLocks/>
          </p:cNvCxnSpPr>
          <p:nvPr>
            <p:custDataLst>
              <p:tags r:id="rId4"/>
            </p:custDataLst>
          </p:nvPr>
        </p:nvCxnSpPr>
        <p:spPr>
          <a:xfrm>
            <a:off x="1913883" y="1490981"/>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4E3A6FEF-9636-CDC3-EBF5-C7573E52BEBD}"/>
              </a:ext>
            </a:extLst>
          </p:cNvPr>
          <p:cNvGrpSpPr/>
          <p:nvPr/>
        </p:nvGrpSpPr>
        <p:grpSpPr>
          <a:xfrm>
            <a:off x="1913883" y="1529225"/>
            <a:ext cx="9703261" cy="369333"/>
            <a:chOff x="1913883" y="1543214"/>
            <a:chExt cx="9703261" cy="369333"/>
          </a:xfrm>
        </p:grpSpPr>
        <p:sp>
          <p:nvSpPr>
            <p:cNvPr id="56" name="TextBox 55">
              <a:extLst>
                <a:ext uri="{FF2B5EF4-FFF2-40B4-BE49-F238E27FC236}">
                  <a16:creationId xmlns:a16="http://schemas.microsoft.com/office/drawing/2014/main" id="{A8AC209C-96E5-CFCA-FD64-51F958FF3167}"/>
                </a:ext>
              </a:extLst>
            </p:cNvPr>
            <p:cNvSpPr txBox="1">
              <a:spLocks/>
            </p:cNvSpPr>
            <p:nvPr/>
          </p:nvSpPr>
          <p:spPr>
            <a:xfrm>
              <a:off x="2210952" y="154321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BYOG Self-Limiting Facility</a:t>
              </a:r>
              <a:endParaRPr lang="en-NZ" sz="1200" b="1">
                <a:solidFill>
                  <a:srgbClr val="000000"/>
                </a:solidFill>
                <a:sym typeface=""/>
              </a:endParaRPr>
            </a:p>
          </p:txBody>
        </p:sp>
        <p:sp>
          <p:nvSpPr>
            <p:cNvPr id="14" name="TrackerNumBlue 28">
              <a:extLst>
                <a:ext uri="{FF2B5EF4-FFF2-40B4-BE49-F238E27FC236}">
                  <a16:creationId xmlns:a16="http://schemas.microsoft.com/office/drawing/2014/main" id="{81815E73-F27F-4339-4BBF-3E8788093FB0}"/>
                </a:ext>
              </a:extLst>
            </p:cNvPr>
            <p:cNvSpPr/>
            <p:nvPr>
              <p:custDataLst>
                <p:tags r:id="rId14"/>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F2</a:t>
              </a:r>
            </a:p>
          </p:txBody>
        </p:sp>
        <p:sp>
          <p:nvSpPr>
            <p:cNvPr id="39" name="TextBox 38">
              <a:extLst>
                <a:ext uri="{FF2B5EF4-FFF2-40B4-BE49-F238E27FC236}">
                  <a16:creationId xmlns:a16="http://schemas.microsoft.com/office/drawing/2014/main" id="{E0A6D379-95FE-254B-809D-F284B7CC33D1}"/>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support the BYOG self-limiting facility framework </a:t>
              </a:r>
              <a:r>
                <a:rPr lang="en-US" sz="1200"/>
                <a:t>as a workable interim solution until transmission upgrades are completed</a:t>
              </a:r>
              <a:endParaRPr lang="en-NZ" sz="1200">
                <a:solidFill>
                  <a:srgbClr val="000000"/>
                </a:solidFill>
                <a:sym typeface=""/>
              </a:endParaRPr>
            </a:p>
          </p:txBody>
        </p:sp>
      </p:grpSp>
      <p:grpSp>
        <p:nvGrpSpPr>
          <p:cNvPr id="57" name="Group 56">
            <a:extLst>
              <a:ext uri="{FF2B5EF4-FFF2-40B4-BE49-F238E27FC236}">
                <a16:creationId xmlns:a16="http://schemas.microsoft.com/office/drawing/2014/main" id="{8D6200BC-E3E1-8D9C-4253-176B70B421B0}"/>
              </a:ext>
            </a:extLst>
          </p:cNvPr>
          <p:cNvGrpSpPr/>
          <p:nvPr/>
        </p:nvGrpSpPr>
        <p:grpSpPr>
          <a:xfrm>
            <a:off x="1913883" y="1073130"/>
            <a:ext cx="9703261" cy="379607"/>
            <a:chOff x="1913883" y="1073130"/>
            <a:chExt cx="9703261" cy="379607"/>
          </a:xfrm>
        </p:grpSpPr>
        <p:sp>
          <p:nvSpPr>
            <p:cNvPr id="7" name="TextBox 6">
              <a:extLst>
                <a:ext uri="{FF2B5EF4-FFF2-40B4-BE49-F238E27FC236}">
                  <a16:creationId xmlns:a16="http://schemas.microsoft.com/office/drawing/2014/main" id="{451CC8A9-0989-4F40-0374-93A4BB2273A2}"/>
                </a:ext>
              </a:extLst>
            </p:cNvPr>
            <p:cNvSpPr txBox="1">
              <a:spLocks/>
            </p:cNvSpPr>
            <p:nvPr/>
          </p:nvSpPr>
          <p:spPr>
            <a:xfrm>
              <a:off x="2210952" y="108340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BYOG Configurations</a:t>
              </a:r>
              <a:endParaRPr lang="en-NZ" sz="1200" b="1">
                <a:solidFill>
                  <a:srgbClr val="000000"/>
                </a:solidFill>
                <a:sym typeface=""/>
              </a:endParaRPr>
            </a:p>
          </p:txBody>
        </p:sp>
        <p:sp>
          <p:nvSpPr>
            <p:cNvPr id="27" name="TrackerNumBlue 28">
              <a:extLst>
                <a:ext uri="{FF2B5EF4-FFF2-40B4-BE49-F238E27FC236}">
                  <a16:creationId xmlns:a16="http://schemas.microsoft.com/office/drawing/2014/main" id="{EC955E08-AD7E-B677-F81B-3BADEA6E3E1B}"/>
                </a:ext>
              </a:extLst>
            </p:cNvPr>
            <p:cNvSpPr/>
            <p:nvPr>
              <p:custDataLst>
                <p:tags r:id="rId13"/>
              </p:custDataLst>
            </p:nvPr>
          </p:nvSpPr>
          <p:spPr>
            <a:xfrm>
              <a:off x="1913883" y="108340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F1</a:t>
              </a:r>
            </a:p>
          </p:txBody>
        </p:sp>
        <p:sp>
          <p:nvSpPr>
            <p:cNvPr id="3" name="TextBox 2">
              <a:extLst>
                <a:ext uri="{FF2B5EF4-FFF2-40B4-BE49-F238E27FC236}">
                  <a16:creationId xmlns:a16="http://schemas.microsoft.com/office/drawing/2014/main" id="{0D754EFA-D134-7C46-7ABF-141EE97A5FA7}"/>
                </a:ext>
              </a:extLst>
            </p:cNvPr>
            <p:cNvSpPr txBox="1"/>
            <p:nvPr/>
          </p:nvSpPr>
          <p:spPr>
            <a:xfrm>
              <a:off x="4376790" y="1073130"/>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strongly prefer co-location models anchored by dispatchable thermal generation, </a:t>
              </a:r>
              <a:r>
                <a:rPr lang="en-US" sz="1200"/>
                <a:t>particularly when paired with storage</a:t>
              </a:r>
              <a:endParaRPr lang="en-NZ" sz="1200">
                <a:solidFill>
                  <a:srgbClr val="000000"/>
                </a:solidFill>
                <a:sym typeface=""/>
              </a:endParaRPr>
            </a:p>
          </p:txBody>
        </p:sp>
      </p:grpSp>
      <p:sp>
        <p:nvSpPr>
          <p:cNvPr id="21" name="TextBox 20">
            <a:extLst>
              <a:ext uri="{FF2B5EF4-FFF2-40B4-BE49-F238E27FC236}">
                <a16:creationId xmlns:a16="http://schemas.microsoft.com/office/drawing/2014/main" id="{939DA680-8799-4196-AC71-AC4FB13C57A5}"/>
              </a:ext>
            </a:extLst>
          </p:cNvPr>
          <p:cNvSpPr txBox="1"/>
          <p:nvPr/>
        </p:nvSpPr>
        <p:spPr>
          <a:xfrm>
            <a:off x="4376791" y="817102"/>
            <a:ext cx="6925628"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Key insights</a:t>
            </a:r>
            <a:endParaRPr lang="en-NZ" sz="1200" b="1">
              <a:solidFill>
                <a:srgbClr val="000000"/>
              </a:solidFill>
              <a:sym typeface=""/>
            </a:endParaRPr>
          </a:p>
        </p:txBody>
      </p:sp>
      <p:sp>
        <p:nvSpPr>
          <p:cNvPr id="22" name="TextBox 21">
            <a:extLst>
              <a:ext uri="{FF2B5EF4-FFF2-40B4-BE49-F238E27FC236}">
                <a16:creationId xmlns:a16="http://schemas.microsoft.com/office/drawing/2014/main" id="{9F11DF4D-D067-5208-B2D3-B65D96FFF3FB}"/>
              </a:ext>
            </a:extLst>
          </p:cNvPr>
          <p:cNvSpPr txBox="1">
            <a:spLocks/>
          </p:cNvSpPr>
          <p:nvPr/>
        </p:nvSpPr>
        <p:spPr>
          <a:xfrm>
            <a:off x="1913883" y="707885"/>
            <a:ext cx="2032275" cy="2938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Key questions</a:t>
            </a:r>
            <a:endParaRPr lang="en-NZ" sz="1200" b="1">
              <a:solidFill>
                <a:srgbClr val="000000"/>
              </a:solidFill>
              <a:sym typeface=""/>
            </a:endParaRPr>
          </a:p>
        </p:txBody>
      </p:sp>
      <p:sp>
        <p:nvSpPr>
          <p:cNvPr id="23" name="TextBox 22">
            <a:extLst>
              <a:ext uri="{FF2B5EF4-FFF2-40B4-BE49-F238E27FC236}">
                <a16:creationId xmlns:a16="http://schemas.microsoft.com/office/drawing/2014/main" id="{C9CCD663-5852-C005-6F04-08FB3800B6DA}"/>
              </a:ext>
            </a:extLst>
          </p:cNvPr>
          <p:cNvSpPr txBox="1"/>
          <p:nvPr/>
        </p:nvSpPr>
        <p:spPr>
          <a:xfrm>
            <a:off x="536449" y="817102"/>
            <a:ext cx="715959"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Module</a:t>
            </a:r>
            <a:endParaRPr lang="en-NZ" sz="1200" b="1">
              <a:solidFill>
                <a:srgbClr val="000000"/>
              </a:solidFill>
              <a:sym typeface=""/>
            </a:endParaRPr>
          </a:p>
        </p:txBody>
      </p:sp>
      <p:cxnSp>
        <p:nvCxnSpPr>
          <p:cNvPr id="28" name="LineBasicDefault 97">
            <a:extLst>
              <a:ext uri="{FF2B5EF4-FFF2-40B4-BE49-F238E27FC236}">
                <a16:creationId xmlns:a16="http://schemas.microsoft.com/office/drawing/2014/main" id="{C7664510-7B95-236F-38D3-587F6C79C624}"/>
              </a:ext>
            </a:extLst>
          </p:cNvPr>
          <p:cNvCxnSpPr>
            <a:cxnSpLocks/>
          </p:cNvCxnSpPr>
          <p:nvPr>
            <p:custDataLst>
              <p:tags r:id="rId5"/>
            </p:custDataLst>
          </p:nvPr>
        </p:nvCxnSpPr>
        <p:spPr>
          <a:xfrm>
            <a:off x="536449" y="1026688"/>
            <a:ext cx="11080052"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LineBasicDefault 97">
            <a:extLst>
              <a:ext uri="{FF2B5EF4-FFF2-40B4-BE49-F238E27FC236}">
                <a16:creationId xmlns:a16="http://schemas.microsoft.com/office/drawing/2014/main" id="{C3911AD6-2570-503E-5E4A-6598601B04C2}"/>
              </a:ext>
            </a:extLst>
          </p:cNvPr>
          <p:cNvCxnSpPr>
            <a:cxnSpLocks/>
          </p:cNvCxnSpPr>
          <p:nvPr>
            <p:custDataLst>
              <p:tags r:id="rId6"/>
            </p:custDataLst>
          </p:nvPr>
        </p:nvCxnSpPr>
        <p:spPr>
          <a:xfrm>
            <a:off x="1913883" y="1965548"/>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655EED8-B6B7-EC8C-3BA3-39A35E8E660B}"/>
              </a:ext>
            </a:extLst>
          </p:cNvPr>
          <p:cNvGrpSpPr/>
          <p:nvPr/>
        </p:nvGrpSpPr>
        <p:grpSpPr>
          <a:xfrm>
            <a:off x="1913883" y="2003792"/>
            <a:ext cx="9703261" cy="369332"/>
            <a:chOff x="1913883" y="1543214"/>
            <a:chExt cx="9703261" cy="369332"/>
          </a:xfrm>
        </p:grpSpPr>
        <p:sp>
          <p:nvSpPr>
            <p:cNvPr id="11" name="TextBox 10">
              <a:extLst>
                <a:ext uri="{FF2B5EF4-FFF2-40B4-BE49-F238E27FC236}">
                  <a16:creationId xmlns:a16="http://schemas.microsoft.com/office/drawing/2014/main" id="{4E41320A-647B-F209-154A-7657081A9C77}"/>
                </a:ext>
              </a:extLst>
            </p:cNvPr>
            <p:cNvSpPr txBox="1">
              <a:spLocks/>
            </p:cNvSpPr>
            <p:nvPr/>
          </p:nvSpPr>
          <p:spPr>
            <a:xfrm>
              <a:off x="2210952" y="1543215"/>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t>CLR as a bridge solution</a:t>
              </a:r>
              <a:endParaRPr lang="en-NZ" sz="1200" b="1">
                <a:solidFill>
                  <a:srgbClr val="000000"/>
                </a:solidFill>
                <a:sym typeface=""/>
              </a:endParaRPr>
            </a:p>
          </p:txBody>
        </p:sp>
        <p:sp>
          <p:nvSpPr>
            <p:cNvPr id="32" name="TrackerNumBlue 28">
              <a:extLst>
                <a:ext uri="{FF2B5EF4-FFF2-40B4-BE49-F238E27FC236}">
                  <a16:creationId xmlns:a16="http://schemas.microsoft.com/office/drawing/2014/main" id="{19E768C0-B48F-80BC-D666-B8CCE588046A}"/>
                </a:ext>
              </a:extLst>
            </p:cNvPr>
            <p:cNvSpPr/>
            <p:nvPr>
              <p:custDataLst>
                <p:tags r:id="rId12"/>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F3</a:t>
              </a:r>
            </a:p>
          </p:txBody>
        </p:sp>
        <p:sp>
          <p:nvSpPr>
            <p:cNvPr id="35" name="TextBox 34">
              <a:extLst>
                <a:ext uri="{FF2B5EF4-FFF2-40B4-BE49-F238E27FC236}">
                  <a16:creationId xmlns:a16="http://schemas.microsoft.com/office/drawing/2014/main" id="{3685DFDC-2B4F-D9AD-D909-2350487CAABA}"/>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support leveraging CLR as a bridge solution </a:t>
              </a:r>
              <a:r>
                <a:rPr lang="en-US" sz="1200"/>
                <a:t>to access additional capacity while transmission upgrades are under development</a:t>
              </a:r>
              <a:endParaRPr lang="en-NZ" sz="1200">
                <a:solidFill>
                  <a:srgbClr val="000000"/>
                </a:solidFill>
                <a:sym typeface=""/>
              </a:endParaRPr>
            </a:p>
          </p:txBody>
        </p:sp>
      </p:grpSp>
      <p:cxnSp>
        <p:nvCxnSpPr>
          <p:cNvPr id="41" name="LineBasicDefault 97">
            <a:extLst>
              <a:ext uri="{FF2B5EF4-FFF2-40B4-BE49-F238E27FC236}">
                <a16:creationId xmlns:a16="http://schemas.microsoft.com/office/drawing/2014/main" id="{892BEB4A-E4A9-F6AF-11C0-0D0F46EA58D9}"/>
              </a:ext>
            </a:extLst>
          </p:cNvPr>
          <p:cNvCxnSpPr>
            <a:cxnSpLocks/>
          </p:cNvCxnSpPr>
          <p:nvPr>
            <p:custDataLst>
              <p:tags r:id="rId7"/>
            </p:custDataLst>
          </p:nvPr>
        </p:nvCxnSpPr>
        <p:spPr>
          <a:xfrm>
            <a:off x="1913883" y="2440115"/>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1C984145-8372-36BD-8ABB-53503519BE6D}"/>
              </a:ext>
            </a:extLst>
          </p:cNvPr>
          <p:cNvGrpSpPr/>
          <p:nvPr/>
        </p:nvGrpSpPr>
        <p:grpSpPr>
          <a:xfrm>
            <a:off x="1913883" y="2478359"/>
            <a:ext cx="9703261" cy="369332"/>
            <a:chOff x="1913883" y="1543214"/>
            <a:chExt cx="9703261" cy="369332"/>
          </a:xfrm>
        </p:grpSpPr>
        <p:sp>
          <p:nvSpPr>
            <p:cNvPr id="45" name="TextBox 44">
              <a:extLst>
                <a:ext uri="{FF2B5EF4-FFF2-40B4-BE49-F238E27FC236}">
                  <a16:creationId xmlns:a16="http://schemas.microsoft.com/office/drawing/2014/main" id="{DC2AD3D1-CA73-500D-55D1-621F1F6B9384}"/>
                </a:ext>
              </a:extLst>
            </p:cNvPr>
            <p:cNvSpPr txBox="1">
              <a:spLocks/>
            </p:cNvSpPr>
            <p:nvPr/>
          </p:nvSpPr>
          <p:spPr>
            <a:xfrm>
              <a:off x="2210952" y="1543215"/>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CLR concept expansion</a:t>
              </a:r>
              <a:endParaRPr lang="en-NZ" sz="1200" b="1">
                <a:solidFill>
                  <a:srgbClr val="000000"/>
                </a:solidFill>
                <a:sym typeface=""/>
              </a:endParaRPr>
            </a:p>
          </p:txBody>
        </p:sp>
        <p:sp>
          <p:nvSpPr>
            <p:cNvPr id="79" name="TrackerNumBlue 28">
              <a:extLst>
                <a:ext uri="{FF2B5EF4-FFF2-40B4-BE49-F238E27FC236}">
                  <a16:creationId xmlns:a16="http://schemas.microsoft.com/office/drawing/2014/main" id="{884249D3-898E-048B-2B58-22D079521638}"/>
                </a:ext>
              </a:extLst>
            </p:cNvPr>
            <p:cNvSpPr/>
            <p:nvPr>
              <p:custDataLst>
                <p:tags r:id="rId11"/>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F4</a:t>
              </a:r>
            </a:p>
          </p:txBody>
        </p:sp>
        <p:sp>
          <p:nvSpPr>
            <p:cNvPr id="80" name="TextBox 79">
              <a:extLst>
                <a:ext uri="{FF2B5EF4-FFF2-40B4-BE49-F238E27FC236}">
                  <a16:creationId xmlns:a16="http://schemas.microsoft.com/office/drawing/2014/main" id="{82D4DB2F-D794-2E22-FA8A-BF337A58DEA2}"/>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favor formalizing CLR within the BYOG framework</a:t>
              </a:r>
              <a:r>
                <a:rPr lang="en-US" sz="1200"/>
                <a:t>, signaling strong interest in maintaining operational flexibility within co-location models</a:t>
              </a:r>
              <a:endParaRPr lang="en-NZ" sz="1200">
                <a:solidFill>
                  <a:srgbClr val="000000"/>
                </a:solidFill>
                <a:sym typeface=""/>
              </a:endParaRPr>
            </a:p>
          </p:txBody>
        </p:sp>
      </p:grpSp>
      <p:cxnSp>
        <p:nvCxnSpPr>
          <p:cNvPr id="82" name="LineBasicDefault 97">
            <a:extLst>
              <a:ext uri="{FF2B5EF4-FFF2-40B4-BE49-F238E27FC236}">
                <a16:creationId xmlns:a16="http://schemas.microsoft.com/office/drawing/2014/main" id="{DD0FE466-CC17-B016-C53E-1559C094D171}"/>
              </a:ext>
            </a:extLst>
          </p:cNvPr>
          <p:cNvCxnSpPr>
            <a:cxnSpLocks/>
          </p:cNvCxnSpPr>
          <p:nvPr>
            <p:custDataLst>
              <p:tags r:id="rId8"/>
            </p:custDataLst>
          </p:nvPr>
        </p:nvCxnSpPr>
        <p:spPr>
          <a:xfrm>
            <a:off x="1913883" y="2917534"/>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41B2F149-5AE0-3106-23D2-6BC87A71ED11}"/>
              </a:ext>
            </a:extLst>
          </p:cNvPr>
          <p:cNvGrpSpPr/>
          <p:nvPr/>
        </p:nvGrpSpPr>
        <p:grpSpPr>
          <a:xfrm>
            <a:off x="1913883" y="2955778"/>
            <a:ext cx="9703261" cy="369333"/>
            <a:chOff x="1913883" y="1543214"/>
            <a:chExt cx="9703261" cy="369333"/>
          </a:xfrm>
        </p:grpSpPr>
        <p:sp>
          <p:nvSpPr>
            <p:cNvPr id="85" name="TextBox 84">
              <a:extLst>
                <a:ext uri="{FF2B5EF4-FFF2-40B4-BE49-F238E27FC236}">
                  <a16:creationId xmlns:a16="http://schemas.microsoft.com/office/drawing/2014/main" id="{9A869928-AFE8-CA84-7A9E-9DEE884FB9AA}"/>
                </a:ext>
              </a:extLst>
            </p:cNvPr>
            <p:cNvSpPr txBox="1">
              <a:spLocks/>
            </p:cNvSpPr>
            <p:nvPr/>
          </p:nvSpPr>
          <p:spPr>
            <a:xfrm>
              <a:off x="2210952" y="154321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Pre-registration of non-firm MW as CLR</a:t>
              </a:r>
              <a:endParaRPr lang="en-NZ" sz="1200" b="1">
                <a:solidFill>
                  <a:srgbClr val="000000"/>
                </a:solidFill>
                <a:sym typeface=""/>
              </a:endParaRPr>
            </a:p>
          </p:txBody>
        </p:sp>
        <p:sp>
          <p:nvSpPr>
            <p:cNvPr id="86" name="TrackerNumBlue 28">
              <a:extLst>
                <a:ext uri="{FF2B5EF4-FFF2-40B4-BE49-F238E27FC236}">
                  <a16:creationId xmlns:a16="http://schemas.microsoft.com/office/drawing/2014/main" id="{9CD5A72C-D1FF-2322-28EF-5F99A49714AB}"/>
                </a:ext>
              </a:extLst>
            </p:cNvPr>
            <p:cNvSpPr/>
            <p:nvPr>
              <p:custDataLst>
                <p:tags r:id="rId10"/>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F5</a:t>
              </a:r>
            </a:p>
          </p:txBody>
        </p:sp>
        <p:sp>
          <p:nvSpPr>
            <p:cNvPr id="87" name="TextBox 86">
              <a:extLst>
                <a:ext uri="{FF2B5EF4-FFF2-40B4-BE49-F238E27FC236}">
                  <a16:creationId xmlns:a16="http://schemas.microsoft.com/office/drawing/2014/main" id="{5D872E19-3761-8693-C418-7A7A44E3FE89}"/>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favor enabling pre-registration of non-firm MW as CLR</a:t>
              </a:r>
              <a:r>
                <a:rPr lang="en-US" sz="1200"/>
                <a:t>, reinforcing strong interest in flexible pathways to utilize capacity ahead of full firm availability</a:t>
              </a:r>
              <a:endParaRPr lang="en-NZ" sz="1200">
                <a:solidFill>
                  <a:srgbClr val="000000"/>
                </a:solidFill>
                <a:sym typeface=""/>
              </a:endParaRPr>
            </a:p>
          </p:txBody>
        </p:sp>
      </p:grpSp>
      <p:sp>
        <p:nvSpPr>
          <p:cNvPr id="105" name="TextBox 104">
            <a:extLst>
              <a:ext uri="{FF2B5EF4-FFF2-40B4-BE49-F238E27FC236}">
                <a16:creationId xmlns:a16="http://schemas.microsoft.com/office/drawing/2014/main" id="{E7D8C054-5E55-DCBA-4566-E5AC1F3291B8}"/>
              </a:ext>
            </a:extLst>
          </p:cNvPr>
          <p:cNvSpPr txBox="1"/>
          <p:nvPr>
            <p:custDataLst>
              <p:tags r:id="rId9"/>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custDataLst>
      <p:tags r:id="rId1"/>
    </p:custDataLst>
    <p:extLst>
      <p:ext uri="{BB962C8B-B14F-4D97-AF65-F5344CB8AC3E}">
        <p14:creationId xmlns:p14="http://schemas.microsoft.com/office/powerpoint/2010/main" val="292763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C598-80B8-391B-DCBC-6C5644B5FCB9}"/>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7B671021-9ED2-1CF5-9082-48D029ABFF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2" imgW="404" imgH="405" progId="TCLayout.ActiveDocument.1">
                  <p:embed/>
                </p:oleObj>
              </mc:Choice>
              <mc:Fallback>
                <p:oleObj name="think-cell Slide" r:id="rId62" imgW="404" imgH="405" progId="TCLayout.ActiveDocument.1">
                  <p:embed/>
                  <p:pic>
                    <p:nvPicPr>
                      <p:cNvPr id="22" name="Object 2" hidden="1">
                        <a:extLst>
                          <a:ext uri="{FF2B5EF4-FFF2-40B4-BE49-F238E27FC236}">
                            <a16:creationId xmlns:a16="http://schemas.microsoft.com/office/drawing/2014/main" id="{7B671021-9ED2-1CF5-9082-48D029ABFFA2}"/>
                          </a:ext>
                        </a:extLst>
                      </p:cNvPr>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5662E2DF-4487-A3B5-A5D7-5ABFC81A12A0}"/>
              </a:ext>
            </a:extLst>
          </p:cNvPr>
          <p:cNvSpPr>
            <a:spLocks noGrp="1"/>
          </p:cNvSpPr>
          <p:nvPr>
            <p:ph type="title"/>
            <p:custDataLst>
              <p:tags r:id="rId2"/>
            </p:custDataLst>
          </p:nvPr>
        </p:nvSpPr>
        <p:spPr>
          <a:xfrm>
            <a:off x="554736" y="172212"/>
            <a:ext cx="6967728" cy="731520"/>
          </a:xfrm>
        </p:spPr>
        <p:txBody>
          <a:bodyPr vert="horz"/>
          <a:lstStyle/>
          <a:p>
            <a:r>
              <a:rPr lang="en-US"/>
              <a:t>CLR and BYOG: Configurations</a:t>
            </a:r>
          </a:p>
        </p:txBody>
      </p:sp>
      <p:cxnSp>
        <p:nvCxnSpPr>
          <p:cNvPr id="6" name="LineBasicStrong 6">
            <a:extLst>
              <a:ext uri="{FF2B5EF4-FFF2-40B4-BE49-F238E27FC236}">
                <a16:creationId xmlns:a16="http://schemas.microsoft.com/office/drawing/2014/main" id="{A29F2464-59F0-53DE-9CC3-4671B5A9C7F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DCB6C1E-86A7-71BF-3D6E-F5755ECDEDAA}"/>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3B067A58-9B24-2ACD-205E-DC326B574CF8}"/>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B14A03B-325B-DB7A-847A-46FF978413D0}"/>
              </a:ext>
            </a:extLst>
          </p:cNvPr>
          <p:cNvSpPr txBox="1">
            <a:spLocks/>
          </p:cNvSpPr>
          <p:nvPr/>
        </p:nvSpPr>
        <p:spPr>
          <a:xfrm>
            <a:off x="8054871" y="1992154"/>
            <a:ext cx="3801508" cy="437042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favor prioritizing Load + dispatchable thermal generation (71%)</a:t>
            </a:r>
            <a:r>
              <a:rPr lang="en-US" sz="1200"/>
              <a:t>, followed by Load + thermal + storage hybrid (52%) and other hybrid configurations (40%)</a:t>
            </a:r>
          </a:p>
          <a:p>
            <a:pPr marL="285750" indent="-285750">
              <a:buFont typeface="Arial" panose="020B0604020202020204" pitchFamily="34" charset="0"/>
              <a:buChar char="•"/>
            </a:pPr>
            <a:r>
              <a:rPr lang="en-US" sz="1200" b="1"/>
              <a:t>Overall stakeholder alignment: </a:t>
            </a:r>
            <a:r>
              <a:rPr lang="en-US" sz="1200"/>
              <a:t>“T(D)SPs,” “Large Load customers,” and “Generators” are aligned in prioritizing configurations that include dispatchable thermal resources</a:t>
            </a:r>
          </a:p>
          <a:p>
            <a:pPr marL="285750" indent="-285750">
              <a:buFont typeface="Arial" panose="020B0604020202020204" pitchFamily="34" charset="0"/>
              <a:buChar char="•"/>
            </a:pPr>
            <a:r>
              <a:rPr lang="en-US" sz="1200" b="1"/>
              <a:t>Other suggestions:</a:t>
            </a:r>
          </a:p>
          <a:p>
            <a:pPr marL="514350" lvl="1" indent="-285750">
              <a:buFont typeface="Arial" panose="020B0604020202020204" pitchFamily="34" charset="0"/>
              <a:buChar char="­"/>
            </a:pPr>
            <a:r>
              <a:rPr lang="en-US" sz="1200"/>
              <a:t>Preference for a technology-agnostic, non-discriminatory framework focused on reliability attributes rather than fuel type</a:t>
            </a:r>
          </a:p>
          <a:p>
            <a:pPr marL="514350" lvl="1" indent="-285750">
              <a:buFont typeface="Arial" panose="020B0604020202020204" pitchFamily="34" charset="0"/>
              <a:buChar char="­"/>
            </a:pPr>
            <a:r>
              <a:rPr lang="en-US" sz="1200"/>
              <a:t>Support for broader hybrid “energy campus” models, incl. combinations of renewables + storage + thermal, nuclear + storage, geothermal, and fast-deploying resources</a:t>
            </a:r>
          </a:p>
          <a:p>
            <a:pPr marL="514350" lvl="1" indent="-285750">
              <a:buFont typeface="Arial" panose="020B0604020202020204" pitchFamily="34" charset="0"/>
              <a:buChar char="­"/>
            </a:pPr>
            <a:r>
              <a:rPr lang="en-US" sz="1200"/>
              <a:t>Strong emphasis on integrated energy storage to enhance operational flexibility, manage ramping, and reduce grid withdrawals</a:t>
            </a:r>
          </a:p>
          <a:p>
            <a:pPr marL="514350" lvl="1" indent="-285750">
              <a:buFont typeface="Arial" panose="020B0604020202020204" pitchFamily="34" charset="0"/>
              <a:buChar char="­"/>
            </a:pPr>
            <a:r>
              <a:rPr lang="en-US" sz="1200"/>
              <a:t>Consideration of non-co-located resource arrangements and simplified CLR structures</a:t>
            </a:r>
          </a:p>
        </p:txBody>
      </p:sp>
      <p:graphicFrame>
        <p:nvGraphicFramePr>
          <p:cNvPr id="152" name="Chart 151">
            <a:extLst>
              <a:ext uri="{FF2B5EF4-FFF2-40B4-BE49-F238E27FC236}">
                <a16:creationId xmlns:a16="http://schemas.microsoft.com/office/drawing/2014/main" id="{6471AEFD-8A6D-AEC3-207E-BC2687F089E5}"/>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64"/>
          </a:graphicData>
        </a:graphic>
      </p:graphicFrame>
      <p:sp>
        <p:nvSpPr>
          <p:cNvPr id="20" name="Text Placeholder 4">
            <a:extLst>
              <a:ext uri="{FF2B5EF4-FFF2-40B4-BE49-F238E27FC236}">
                <a16:creationId xmlns:a16="http://schemas.microsoft.com/office/drawing/2014/main" id="{1C47A619-8ED9-EB5E-5810-52D8ED9F224B}"/>
              </a:ext>
            </a:extLst>
          </p:cNvPr>
          <p:cNvSpPr>
            <a:spLocks noGrp="1"/>
          </p:cNvSpPr>
          <p:nvPr>
            <p:custDataLst>
              <p:tags r:id="rId6"/>
            </p:custDataLst>
          </p:nvPr>
        </p:nvSpPr>
        <p:spPr bwMode="auto">
          <a:xfrm>
            <a:off x="1539875" y="5335588"/>
            <a:ext cx="642938"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8C36E26-A6B4-41D6-BAD5-1EA67D383233}" type="datetime'''Loa''''d'''' + re''n''ew''abl''e ''gen''''e''''rati''on '">
              <a:rPr lang="en-US" altLang="en-US" sz="1000" smtClean="0">
                <a:cs typeface="+mn-cs"/>
              </a:rPr>
              <a:pPr lvl="0" algn="ctr">
                <a:spcBef>
                  <a:spcPct val="0"/>
                </a:spcBef>
                <a:spcAft>
                  <a:spcPct val="0"/>
                </a:spcAft>
              </a:pPr>
              <a:t>Load + renewable generation </a:t>
            </a:fld>
            <a:endParaRPr lang="en-US" sz="1000">
              <a:cs typeface="+mn-cs"/>
            </a:endParaRPr>
          </a:p>
        </p:txBody>
      </p:sp>
      <p:sp>
        <p:nvSpPr>
          <p:cNvPr id="13" name="Text Placeholder 4">
            <a:extLst>
              <a:ext uri="{FF2B5EF4-FFF2-40B4-BE49-F238E27FC236}">
                <a16:creationId xmlns:a16="http://schemas.microsoft.com/office/drawing/2014/main" id="{5C11A15C-0D38-FEC8-4B79-8B8B0987A0A0}"/>
              </a:ext>
            </a:extLst>
          </p:cNvPr>
          <p:cNvSpPr>
            <a:spLocks noGrp="1"/>
          </p:cNvSpPr>
          <p:nvPr>
            <p:custDataLst>
              <p:tags r:id="rId7"/>
            </p:custDataLst>
          </p:nvPr>
        </p:nvSpPr>
        <p:spPr bwMode="auto">
          <a:xfrm>
            <a:off x="2303463" y="5335588"/>
            <a:ext cx="857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D4AA4D3-8DAA-4879-9F6C-A81E999FC009}" type="datetime'Loa''''d ''''''+ ''st''''''''''''''''o''r''''''''ag''''e'''">
              <a:rPr lang="en-US" altLang="en-US" sz="1000" smtClean="0">
                <a:cs typeface="+mn-cs"/>
              </a:rPr>
              <a:pPr lvl="0" algn="ctr">
                <a:spcBef>
                  <a:spcPct val="0"/>
                </a:spcBef>
                <a:spcAft>
                  <a:spcPct val="0"/>
                </a:spcAft>
              </a:pPr>
              <a:t>Load + storage</a:t>
            </a:fld>
            <a:endParaRPr lang="en-US" sz="1000">
              <a:cs typeface="+mn-cs"/>
            </a:endParaRPr>
          </a:p>
        </p:txBody>
      </p:sp>
      <p:sp>
        <p:nvSpPr>
          <p:cNvPr id="18" name="Text Placeholder 4">
            <a:extLst>
              <a:ext uri="{FF2B5EF4-FFF2-40B4-BE49-F238E27FC236}">
                <a16:creationId xmlns:a16="http://schemas.microsoft.com/office/drawing/2014/main" id="{8B220667-98AB-4C31-A38C-D2FCDA4A64A8}"/>
              </a:ext>
            </a:extLst>
          </p:cNvPr>
          <p:cNvSpPr>
            <a:spLocks noGrp="1"/>
          </p:cNvSpPr>
          <p:nvPr>
            <p:custDataLst>
              <p:tags r:id="rId8"/>
            </p:custDataLst>
          </p:nvPr>
        </p:nvSpPr>
        <p:spPr bwMode="auto">
          <a:xfrm>
            <a:off x="3178175" y="5335588"/>
            <a:ext cx="84772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5E960B-2198-499E-A274-C03DD672CBB2}" type="datetime'L''oad'' + re''ne''''w''ab''le +'' storag''e h''y''bri''''d '">
              <a:rPr lang="en-US" altLang="en-US" sz="1000" smtClean="0">
                <a:cs typeface="+mn-cs"/>
              </a:rPr>
              <a:pPr lvl="0" algn="ctr">
                <a:spcBef>
                  <a:spcPct val="0"/>
                </a:spcBef>
                <a:spcAft>
                  <a:spcPct val="0"/>
                </a:spcAft>
              </a:pPr>
              <a:t>Load + renewable + storage hybrid </a:t>
            </a:fld>
            <a:endParaRPr lang="en-US" sz="1000">
              <a:cs typeface="+mn-cs"/>
            </a:endParaRPr>
          </a:p>
        </p:txBody>
      </p:sp>
      <p:sp>
        <p:nvSpPr>
          <p:cNvPr id="24" name="Text Placeholder 4">
            <a:extLst>
              <a:ext uri="{FF2B5EF4-FFF2-40B4-BE49-F238E27FC236}">
                <a16:creationId xmlns:a16="http://schemas.microsoft.com/office/drawing/2014/main" id="{FBB8D25D-7E75-2647-E937-385C5070D1D6}"/>
              </a:ext>
            </a:extLst>
          </p:cNvPr>
          <p:cNvSpPr>
            <a:spLocks noGrp="1"/>
          </p:cNvSpPr>
          <p:nvPr>
            <p:custDataLst>
              <p:tags r:id="rId9"/>
            </p:custDataLst>
          </p:nvPr>
        </p:nvSpPr>
        <p:spPr bwMode="auto">
          <a:xfrm>
            <a:off x="4049713" y="5335588"/>
            <a:ext cx="84772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5D4D102-F2B4-44EB-B91B-120EF1B8F18F}" type="datetime'''''''''Load + th''''''ermal + ''st''''orag''''e hyb''ri''d '">
              <a:rPr lang="en-US" altLang="en-US" sz="1000" smtClean="0">
                <a:cs typeface="+mn-cs"/>
              </a:rPr>
              <a:pPr lvl="0" algn="ctr">
                <a:spcBef>
                  <a:spcPct val="0"/>
                </a:spcBef>
                <a:spcAft>
                  <a:spcPct val="0"/>
                </a:spcAft>
              </a:pPr>
              <a:t>Load + thermal + storage hybrid </a:t>
            </a:fld>
            <a:endParaRPr lang="en-US" sz="1000">
              <a:cs typeface="+mn-cs"/>
            </a:endParaRPr>
          </a:p>
        </p:txBody>
      </p:sp>
      <p:sp>
        <p:nvSpPr>
          <p:cNvPr id="31" name="Text Placeholder 4">
            <a:extLst>
              <a:ext uri="{FF2B5EF4-FFF2-40B4-BE49-F238E27FC236}">
                <a16:creationId xmlns:a16="http://schemas.microsoft.com/office/drawing/2014/main" id="{067E6CFE-CCD8-D824-43BF-66B409262156}"/>
              </a:ext>
            </a:extLst>
          </p:cNvPr>
          <p:cNvSpPr>
            <a:spLocks noGrp="1"/>
          </p:cNvSpPr>
          <p:nvPr>
            <p:custDataLst>
              <p:tags r:id="rId10"/>
            </p:custDataLst>
          </p:nvPr>
        </p:nvSpPr>
        <p:spPr bwMode="auto">
          <a:xfrm>
            <a:off x="4999038" y="5335588"/>
            <a:ext cx="692150"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172B31B-7D48-4D45-A8A7-007FC7A21FFA}" type="datetime'Generat''ion cap''aci''ty is greater ''''tha''n the l''o''ad'">
              <a:rPr lang="en-US" altLang="en-US" sz="1000" smtClean="0">
                <a:cs typeface="+mn-cs"/>
              </a:rPr>
              <a:pPr lvl="0" algn="ctr">
                <a:spcBef>
                  <a:spcPct val="0"/>
                </a:spcBef>
                <a:spcAft>
                  <a:spcPct val="0"/>
                </a:spcAft>
              </a:pPr>
              <a:t>Generation capacity is greater than the load</a:t>
            </a:fld>
            <a:endParaRPr lang="en-US" sz="1000">
              <a:cs typeface="+mn-cs"/>
            </a:endParaRPr>
          </a:p>
        </p:txBody>
      </p:sp>
      <p:sp>
        <p:nvSpPr>
          <p:cNvPr id="44" name="Text Placeholder 4">
            <a:extLst>
              <a:ext uri="{FF2B5EF4-FFF2-40B4-BE49-F238E27FC236}">
                <a16:creationId xmlns:a16="http://schemas.microsoft.com/office/drawing/2014/main" id="{6D71411A-73BC-D36B-E3B3-E1BA25A540CE}"/>
              </a:ext>
            </a:extLst>
          </p:cNvPr>
          <p:cNvSpPr>
            <a:spLocks noGrp="1"/>
          </p:cNvSpPr>
          <p:nvPr>
            <p:custDataLst>
              <p:tags r:id="rId11"/>
            </p:custDataLst>
          </p:nvPr>
        </p:nvSpPr>
        <p:spPr bwMode="auto">
          <a:xfrm>
            <a:off x="5808663" y="5335588"/>
            <a:ext cx="817563"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878001-2CDA-4EBD-9052-BA758C3803E5}" type="datetime'Lo''ad is g''reater than ''the gen''''eration'' c''apa''city'">
              <a:rPr lang="en-US" altLang="en-US" sz="1000" smtClean="0">
                <a:cs typeface="+mn-cs"/>
              </a:rPr>
              <a:pPr lvl="0" algn="ctr">
                <a:spcBef>
                  <a:spcPct val="0"/>
                </a:spcBef>
                <a:spcAft>
                  <a:spcPct val="0"/>
                </a:spcAft>
              </a:pPr>
              <a:t>Load is greater than the generation capacity</a:t>
            </a:fld>
            <a:endParaRPr lang="en-US" sz="1000">
              <a:cs typeface="+mn-cs"/>
            </a:endParaRPr>
          </a:p>
        </p:txBody>
      </p:sp>
      <p:sp>
        <p:nvSpPr>
          <p:cNvPr id="45" name="Text Placeholder 4">
            <a:extLst>
              <a:ext uri="{FF2B5EF4-FFF2-40B4-BE49-F238E27FC236}">
                <a16:creationId xmlns:a16="http://schemas.microsoft.com/office/drawing/2014/main" id="{33477B03-064D-1348-8051-30E2CC1B9DD1}"/>
              </a:ext>
            </a:extLst>
          </p:cNvPr>
          <p:cNvSpPr>
            <a:spLocks noGrp="1"/>
          </p:cNvSpPr>
          <p:nvPr>
            <p:custDataLst>
              <p:tags r:id="rId12"/>
            </p:custDataLst>
          </p:nvPr>
        </p:nvSpPr>
        <p:spPr bwMode="auto">
          <a:xfrm>
            <a:off x="6923088" y="5335588"/>
            <a:ext cx="328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B906BC0-28CA-4111-B9E0-EA712CA30569}" type="datetime'''O''''''''''''''''''''''''''''''''t''''''''''h''''''''''e''r'">
              <a:rPr lang="en-US" altLang="en-US" sz="1000" smtClean="0">
                <a:cs typeface="+mn-cs"/>
              </a:rPr>
              <a:pPr lvl="0" algn="ctr">
                <a:spcBef>
                  <a:spcPct val="0"/>
                </a:spcBef>
                <a:spcAft>
                  <a:spcPct val="0"/>
                </a:spcAft>
              </a:pPr>
              <a:t>Other</a:t>
            </a:fld>
            <a:endParaRPr lang="en-US" sz="1000">
              <a:cs typeface="+mn-cs"/>
            </a:endParaRPr>
          </a:p>
        </p:txBody>
      </p:sp>
      <p:sp>
        <p:nvSpPr>
          <p:cNvPr id="11" name="Text Placeholder 4">
            <a:extLst>
              <a:ext uri="{FF2B5EF4-FFF2-40B4-BE49-F238E27FC236}">
                <a16:creationId xmlns:a16="http://schemas.microsoft.com/office/drawing/2014/main" id="{E2CF76A1-5CBB-0796-E459-585298565E63}"/>
              </a:ext>
            </a:extLst>
          </p:cNvPr>
          <p:cNvSpPr>
            <a:spLocks noGrp="1"/>
          </p:cNvSpPr>
          <p:nvPr>
            <p:custDataLst>
              <p:tags r:id="rId13"/>
            </p:custDataLst>
          </p:nvPr>
        </p:nvSpPr>
        <p:spPr bwMode="gray">
          <a:xfrm>
            <a:off x="846138" y="24145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EBEB82F-B85A-4012-977A-9F102CE2E36A}" type="datetime'''''''''7''''1''''''''%'''''''''''''''''''''''''''''''''''''''">
              <a:rPr lang="en-US" altLang="en-US" sz="1000" b="1" smtClean="0">
                <a:cs typeface="+mn-cs"/>
              </a:rPr>
              <a:pPr lvl="0" algn="ctr">
                <a:spcBef>
                  <a:spcPct val="0"/>
                </a:spcBef>
                <a:spcAft>
                  <a:spcPct val="0"/>
                </a:spcAft>
              </a:pPr>
              <a:t>71%</a:t>
            </a:fld>
            <a:endParaRPr lang="en-US" sz="1000" b="1">
              <a:cs typeface="+mn-cs"/>
            </a:endParaRPr>
          </a:p>
        </p:txBody>
      </p:sp>
      <p:sp>
        <p:nvSpPr>
          <p:cNvPr id="12" name="Text Placeholder 4">
            <a:extLst>
              <a:ext uri="{FF2B5EF4-FFF2-40B4-BE49-F238E27FC236}">
                <a16:creationId xmlns:a16="http://schemas.microsoft.com/office/drawing/2014/main" id="{AB550200-3E69-057A-ABF9-96BFC3166FC4}"/>
              </a:ext>
            </a:extLst>
          </p:cNvPr>
          <p:cNvSpPr>
            <a:spLocks noGrp="1"/>
          </p:cNvSpPr>
          <p:nvPr>
            <p:custDataLst>
              <p:tags r:id="rId14"/>
            </p:custDataLst>
          </p:nvPr>
        </p:nvSpPr>
        <p:spPr bwMode="gray">
          <a:xfrm>
            <a:off x="1717675" y="42354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AE3FDE8-4A69-42D0-AC5A-3D27EA4135CC}" type="datetime'''''''''''''''''2''''''''''3''''''''''''''''''''''%'''">
              <a:rPr lang="en-US" altLang="en-US" sz="1000" b="1" smtClean="0">
                <a:cs typeface="+mn-cs"/>
              </a:rPr>
              <a:pPr lvl="0" algn="ctr">
                <a:spcBef>
                  <a:spcPct val="0"/>
                </a:spcBef>
                <a:spcAft>
                  <a:spcPct val="0"/>
                </a:spcAft>
              </a:pPr>
              <a:t>23%</a:t>
            </a:fld>
            <a:endParaRPr lang="en-US" sz="1000" b="1">
              <a:cs typeface="+mn-cs"/>
            </a:endParaRPr>
          </a:p>
        </p:txBody>
      </p:sp>
      <p:sp>
        <p:nvSpPr>
          <p:cNvPr id="46" name="Text Placeholder 4">
            <a:extLst>
              <a:ext uri="{FF2B5EF4-FFF2-40B4-BE49-F238E27FC236}">
                <a16:creationId xmlns:a16="http://schemas.microsoft.com/office/drawing/2014/main" id="{2F261019-7E61-6A85-DD6D-050AC3A64A10}"/>
              </a:ext>
            </a:extLst>
          </p:cNvPr>
          <p:cNvSpPr>
            <a:spLocks noGrp="1"/>
          </p:cNvSpPr>
          <p:nvPr>
            <p:custDataLst>
              <p:tags r:id="rId15"/>
            </p:custDataLst>
          </p:nvPr>
        </p:nvSpPr>
        <p:spPr bwMode="gray">
          <a:xfrm>
            <a:off x="2589213" y="38258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55804D0-C0EA-4D49-AD24-353C8569B94B}" type="datetime'''''''''''''''''''3''''''''''''''''''''''4''''%'''''''''''''''">
              <a:rPr lang="en-US" altLang="en-US" sz="1000" b="1" smtClean="0">
                <a:cs typeface="+mn-cs"/>
              </a:rPr>
              <a:pPr lvl="0" algn="ctr">
                <a:spcBef>
                  <a:spcPct val="0"/>
                </a:spcBef>
                <a:spcAft>
                  <a:spcPct val="0"/>
                </a:spcAft>
              </a:pPr>
              <a:t>34%</a:t>
            </a:fld>
            <a:endParaRPr lang="en-US" sz="1000" b="1">
              <a:cs typeface="+mn-cs"/>
            </a:endParaRPr>
          </a:p>
        </p:txBody>
      </p:sp>
      <p:sp>
        <p:nvSpPr>
          <p:cNvPr id="52" name="Text Placeholder 4">
            <a:extLst>
              <a:ext uri="{FF2B5EF4-FFF2-40B4-BE49-F238E27FC236}">
                <a16:creationId xmlns:a16="http://schemas.microsoft.com/office/drawing/2014/main" id="{BDB8ADE6-11AB-9BEA-176B-59CCC1275230}"/>
              </a:ext>
            </a:extLst>
          </p:cNvPr>
          <p:cNvSpPr>
            <a:spLocks noGrp="1"/>
          </p:cNvSpPr>
          <p:nvPr>
            <p:custDataLst>
              <p:tags r:id="rId16"/>
            </p:custDataLst>
          </p:nvPr>
        </p:nvSpPr>
        <p:spPr bwMode="gray">
          <a:xfrm>
            <a:off x="3459163" y="41735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9437722-2EEA-4BAA-B7C1-E70D1402B4E5}" type="datetime'''''''''''2''4''''''%'''''''''''''''''''">
              <a:rPr lang="en-US" altLang="en-US" sz="1000" b="1" smtClean="0">
                <a:cs typeface="+mn-cs"/>
              </a:rPr>
              <a:pPr lvl="0" algn="ctr">
                <a:spcBef>
                  <a:spcPct val="0"/>
                </a:spcBef>
                <a:spcAft>
                  <a:spcPct val="0"/>
                </a:spcAft>
              </a:pPr>
              <a:t>24%</a:t>
            </a:fld>
            <a:endParaRPr lang="en-US" sz="1000" b="1">
              <a:cs typeface="+mn-cs"/>
            </a:endParaRPr>
          </a:p>
        </p:txBody>
      </p:sp>
      <p:sp>
        <p:nvSpPr>
          <p:cNvPr id="58" name="Text Placeholder 4">
            <a:extLst>
              <a:ext uri="{FF2B5EF4-FFF2-40B4-BE49-F238E27FC236}">
                <a16:creationId xmlns:a16="http://schemas.microsoft.com/office/drawing/2014/main" id="{1223506D-9585-FE06-E339-3AF7C4BB72E6}"/>
              </a:ext>
            </a:extLst>
          </p:cNvPr>
          <p:cNvSpPr>
            <a:spLocks noGrp="1"/>
          </p:cNvSpPr>
          <p:nvPr>
            <p:custDataLst>
              <p:tags r:id="rId17"/>
            </p:custDataLst>
          </p:nvPr>
        </p:nvSpPr>
        <p:spPr bwMode="gray">
          <a:xfrm>
            <a:off x="4330700" y="31511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406F76F-A12A-43CE-B8D5-76F943D40D0C}" type="datetime'''''''52''''''''''''''''''''''''''''''''%'''''''''">
              <a:rPr lang="en-US" altLang="en-US" sz="1000" b="1" smtClean="0">
                <a:cs typeface="+mn-cs"/>
              </a:rPr>
              <a:pPr lvl="0" algn="ctr">
                <a:spcBef>
                  <a:spcPct val="0"/>
                </a:spcBef>
                <a:spcAft>
                  <a:spcPct val="0"/>
                </a:spcAft>
              </a:pPr>
              <a:t>52%</a:t>
            </a:fld>
            <a:endParaRPr lang="en-US" sz="1000" b="1">
              <a:cs typeface="+mn-cs"/>
            </a:endParaRPr>
          </a:p>
        </p:txBody>
      </p:sp>
      <p:sp>
        <p:nvSpPr>
          <p:cNvPr id="62" name="Text Placeholder 4">
            <a:extLst>
              <a:ext uri="{FF2B5EF4-FFF2-40B4-BE49-F238E27FC236}">
                <a16:creationId xmlns:a16="http://schemas.microsoft.com/office/drawing/2014/main" id="{5BAF0A6B-650D-624C-A133-DDBE4F56B5E6}"/>
              </a:ext>
            </a:extLst>
          </p:cNvPr>
          <p:cNvSpPr>
            <a:spLocks noGrp="1"/>
          </p:cNvSpPr>
          <p:nvPr>
            <p:custDataLst>
              <p:tags r:id="rId18"/>
            </p:custDataLst>
          </p:nvPr>
        </p:nvSpPr>
        <p:spPr bwMode="gray">
          <a:xfrm>
            <a:off x="5202238" y="38877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8A913E0-2D40-4179-A8EF-12584846BC39}" type="datetime'''''3''''''2''''''''''''''''%'''">
              <a:rPr lang="en-US" altLang="en-US" sz="1000" b="1" smtClean="0">
                <a:cs typeface="+mn-cs"/>
              </a:rPr>
              <a:pPr lvl="0" algn="ctr">
                <a:spcBef>
                  <a:spcPct val="0"/>
                </a:spcBef>
                <a:spcAft>
                  <a:spcPct val="0"/>
                </a:spcAft>
              </a:pPr>
              <a:t>32%</a:t>
            </a:fld>
            <a:endParaRPr lang="en-US" sz="1000" b="1">
              <a:cs typeface="+mn-cs"/>
            </a:endParaRPr>
          </a:p>
        </p:txBody>
      </p:sp>
      <p:sp>
        <p:nvSpPr>
          <p:cNvPr id="66" name="Text Placeholder 4">
            <a:extLst>
              <a:ext uri="{FF2B5EF4-FFF2-40B4-BE49-F238E27FC236}">
                <a16:creationId xmlns:a16="http://schemas.microsoft.com/office/drawing/2014/main" id="{563BADBC-37F2-7323-9C01-99222AB09499}"/>
              </a:ext>
            </a:extLst>
          </p:cNvPr>
          <p:cNvSpPr>
            <a:spLocks noGrp="1"/>
          </p:cNvSpPr>
          <p:nvPr>
            <p:custDataLst>
              <p:tags r:id="rId19"/>
            </p:custDataLst>
          </p:nvPr>
        </p:nvSpPr>
        <p:spPr bwMode="gray">
          <a:xfrm>
            <a:off x="6073775" y="45624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FA200D8-EDF5-4898-B5DD-4EB6EFE78917}" type="datetime'''1''''''''''''''''''5''''''%'''''''''''''''">
              <a:rPr lang="en-US" altLang="en-US" sz="1000" b="1" smtClean="0">
                <a:cs typeface="+mn-cs"/>
              </a:rPr>
              <a:pPr lvl="0" algn="ctr">
                <a:spcBef>
                  <a:spcPct val="0"/>
                </a:spcBef>
                <a:spcAft>
                  <a:spcPct val="0"/>
                </a:spcAft>
              </a:pPr>
              <a:t>15%</a:t>
            </a:fld>
            <a:endParaRPr lang="en-US" sz="1000" b="1">
              <a:cs typeface="+mn-cs"/>
            </a:endParaRPr>
          </a:p>
        </p:txBody>
      </p:sp>
      <p:sp>
        <p:nvSpPr>
          <p:cNvPr id="76" name="Text Placeholder 4">
            <a:extLst>
              <a:ext uri="{FF2B5EF4-FFF2-40B4-BE49-F238E27FC236}">
                <a16:creationId xmlns:a16="http://schemas.microsoft.com/office/drawing/2014/main" id="{6AC1A578-FC08-8B69-D825-DFA193ABE9A4}"/>
              </a:ext>
            </a:extLst>
          </p:cNvPr>
          <p:cNvSpPr>
            <a:spLocks noGrp="1"/>
          </p:cNvSpPr>
          <p:nvPr>
            <p:custDataLst>
              <p:tags r:id="rId20"/>
            </p:custDataLst>
          </p:nvPr>
        </p:nvSpPr>
        <p:spPr bwMode="gray">
          <a:xfrm>
            <a:off x="6943725" y="35814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362A4B-8C3C-4B05-9F38-BDCF256F4497}" type="datetime'''''''4''''''''''''''''''''''''''''''''''''0''''''''''''''%'''">
              <a:rPr lang="en-US" altLang="en-US" sz="1000" b="1" smtClean="0">
                <a:cs typeface="+mn-cs"/>
              </a:rPr>
              <a:pPr lvl="0" algn="ctr">
                <a:spcBef>
                  <a:spcPct val="0"/>
                </a:spcBef>
                <a:spcAft>
                  <a:spcPct val="0"/>
                </a:spcAft>
              </a:pPr>
              <a:t>40%</a:t>
            </a:fld>
            <a:endParaRPr lang="en-US" sz="1000" b="1">
              <a:cs typeface="+mn-cs"/>
            </a:endParaRPr>
          </a:p>
        </p:txBody>
      </p:sp>
      <p:sp>
        <p:nvSpPr>
          <p:cNvPr id="97"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gray">
          <a:xfrm>
            <a:off x="1752599" y="4387850"/>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E838731-D5CD-4BA2-872E-E8AAFEEA73AE}"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99" name="Text Placeholder 4">
            <a:extLst>
              <a:ext uri="{FF2B5EF4-FFF2-40B4-BE49-F238E27FC236}">
                <a16:creationId xmlns:a16="http://schemas.microsoft.com/office/drawing/2014/main" id="{4C1F3293-4EFE-461D-940D-7EE66BAE31C5}"/>
              </a:ext>
            </a:extLst>
          </p:cNvPr>
          <p:cNvSpPr>
            <a:spLocks noGrp="1"/>
          </p:cNvSpPr>
          <p:nvPr>
            <p:custDataLst>
              <p:tags r:id="rId22"/>
            </p:custDataLst>
          </p:nvPr>
        </p:nvSpPr>
        <p:spPr bwMode="gray">
          <a:xfrm>
            <a:off x="2624137" y="3987800"/>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C1DB58D-C518-4626-834F-8753DB26009F}" type="datetime'''''''3%'''''''''''">
              <a:rPr lang="en-US" altLang="en-US" sz="1000" smtClean="0">
                <a:solidFill>
                  <a:schemeClr val="tx2"/>
                </a:solidFill>
                <a:effectLst/>
                <a:cs typeface="+mn-cs"/>
              </a:rPr>
              <a:pPr lvl="0" algn="ctr">
                <a:spcBef>
                  <a:spcPct val="0"/>
                </a:spcBef>
                <a:spcAft>
                  <a:spcPct val="0"/>
                </a:spcAft>
              </a:pPr>
              <a:t>3%</a:t>
            </a:fld>
            <a:endParaRPr lang="en-US" sz="1000">
              <a:solidFill>
                <a:schemeClr val="tx2"/>
              </a:solidFill>
              <a:cs typeface="+mn-cs"/>
            </a:endParaRPr>
          </a:p>
        </p:txBody>
      </p:sp>
      <p:sp>
        <p:nvSpPr>
          <p:cNvPr id="100" name="Text Placeholder 4">
            <a:extLst>
              <a:ext uri="{FF2B5EF4-FFF2-40B4-BE49-F238E27FC236}">
                <a16:creationId xmlns:a16="http://schemas.microsoft.com/office/drawing/2014/main" id="{4C1F3293-4EFE-461D-940D-7EE66BAE31C5}"/>
              </a:ext>
            </a:extLst>
          </p:cNvPr>
          <p:cNvSpPr>
            <a:spLocks noGrp="1"/>
          </p:cNvSpPr>
          <p:nvPr>
            <p:custDataLst>
              <p:tags r:id="rId23"/>
            </p:custDataLst>
          </p:nvPr>
        </p:nvSpPr>
        <p:spPr bwMode="gray">
          <a:xfrm>
            <a:off x="3494087" y="4325938"/>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727A96A-F01B-46AF-83A4-F65957151CEB}"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103" name="Text Placeholder 4">
            <a:extLst>
              <a:ext uri="{FF2B5EF4-FFF2-40B4-BE49-F238E27FC236}">
                <a16:creationId xmlns:a16="http://schemas.microsoft.com/office/drawing/2014/main" id="{4C1F3293-4EFE-461D-940D-7EE66BAE31C5}"/>
              </a:ext>
            </a:extLst>
          </p:cNvPr>
          <p:cNvSpPr>
            <a:spLocks noGrp="1"/>
          </p:cNvSpPr>
          <p:nvPr>
            <p:custDataLst>
              <p:tags r:id="rId24"/>
            </p:custDataLst>
          </p:nvPr>
        </p:nvSpPr>
        <p:spPr bwMode="gray">
          <a:xfrm>
            <a:off x="5237162" y="4878388"/>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DFB1CC8-37DB-44C3-AD34-1E6CB62E4EEB}"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104" name="Text Placeholder 4">
            <a:extLst>
              <a:ext uri="{FF2B5EF4-FFF2-40B4-BE49-F238E27FC236}">
                <a16:creationId xmlns:a16="http://schemas.microsoft.com/office/drawing/2014/main" id="{4C1F3293-4EFE-461D-940D-7EE66BAE31C5}"/>
              </a:ext>
            </a:extLst>
          </p:cNvPr>
          <p:cNvSpPr>
            <a:spLocks noGrp="1"/>
          </p:cNvSpPr>
          <p:nvPr>
            <p:custDataLst>
              <p:tags r:id="rId25"/>
            </p:custDataLst>
          </p:nvPr>
        </p:nvSpPr>
        <p:spPr bwMode="gray">
          <a:xfrm>
            <a:off x="6264274" y="5000625"/>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73D3A2A-72D1-4551-A976-C529B341B7AD}"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105" name="Text Placeholder 4">
            <a:extLst>
              <a:ext uri="{FF2B5EF4-FFF2-40B4-BE49-F238E27FC236}">
                <a16:creationId xmlns:a16="http://schemas.microsoft.com/office/drawing/2014/main" id="{4C1F3293-4EFE-461D-940D-7EE66BAE31C5}"/>
              </a:ext>
            </a:extLst>
          </p:cNvPr>
          <p:cNvSpPr>
            <a:spLocks noGrp="1"/>
          </p:cNvSpPr>
          <p:nvPr>
            <p:custDataLst>
              <p:tags r:id="rId26"/>
            </p:custDataLst>
          </p:nvPr>
        </p:nvSpPr>
        <p:spPr bwMode="gray">
          <a:xfrm>
            <a:off x="6978649" y="3743325"/>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1347A75-816C-454D-9C8B-8D8BFAB0E4C9}" type="datetime'''''''''''''''''''''''''''''3''''''''''%'''''''''''''''''">
              <a:rPr lang="en-US" altLang="en-US" sz="1000" smtClean="0">
                <a:solidFill>
                  <a:schemeClr val="tx2"/>
                </a:solidFill>
                <a:effectLst/>
                <a:cs typeface="+mn-cs"/>
              </a:rPr>
              <a:pPr lvl="0" algn="ctr">
                <a:spcBef>
                  <a:spcPct val="0"/>
                </a:spcBef>
                <a:spcAft>
                  <a:spcPct val="0"/>
                </a:spcAft>
              </a:pPr>
              <a:t>3%</a:t>
            </a:fld>
            <a:endParaRPr lang="en-US" sz="1000">
              <a:solidFill>
                <a:schemeClr val="tx2"/>
              </a:solidFill>
              <a:cs typeface="+mn-cs"/>
            </a:endParaRPr>
          </a:p>
        </p:txBody>
      </p:sp>
      <p:sp>
        <p:nvSpPr>
          <p:cNvPr id="108" name="Text Placeholder 4">
            <a:extLst>
              <a:ext uri="{FF2B5EF4-FFF2-40B4-BE49-F238E27FC236}">
                <a16:creationId xmlns:a16="http://schemas.microsoft.com/office/drawing/2014/main" id="{4C1F3293-4EFE-461D-940D-7EE66BAE31C5}"/>
              </a:ext>
            </a:extLst>
          </p:cNvPr>
          <p:cNvSpPr>
            <a:spLocks noGrp="1"/>
          </p:cNvSpPr>
          <p:nvPr>
            <p:custDataLst>
              <p:tags r:id="rId27"/>
            </p:custDataLst>
          </p:nvPr>
        </p:nvSpPr>
        <p:spPr bwMode="gray">
          <a:xfrm>
            <a:off x="846138" y="27924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886ADBB-8C03-46A8-8D1B-8FD1FBC7CA5C}" type="datetime'''''1''''''''5''''''''''''''''''''''''''''''%'''''''''''''">
              <a:rPr lang="en-US" altLang="en-US" sz="1000" smtClean="0">
                <a:solidFill>
                  <a:schemeClr val="tx2"/>
                </a:solidFill>
                <a:effectLst/>
                <a:cs typeface="+mn-cs"/>
              </a:rPr>
              <a:pPr lvl="0" algn="ctr">
                <a:spcBef>
                  <a:spcPct val="0"/>
                </a:spcBef>
                <a:spcAft>
                  <a:spcPct val="0"/>
                </a:spcAft>
              </a:pPr>
              <a:t>15%</a:t>
            </a:fld>
            <a:endParaRPr lang="en-US" sz="1000">
              <a:solidFill>
                <a:schemeClr val="tx2"/>
              </a:solidFill>
              <a:cs typeface="+mn-cs"/>
            </a:endParaRPr>
          </a:p>
        </p:txBody>
      </p:sp>
      <p:sp>
        <p:nvSpPr>
          <p:cNvPr id="109" name="Text Placeholder 4">
            <a:extLst>
              <a:ext uri="{FF2B5EF4-FFF2-40B4-BE49-F238E27FC236}">
                <a16:creationId xmlns:a16="http://schemas.microsoft.com/office/drawing/2014/main" id="{4C1F3293-4EFE-461D-940D-7EE66BAE31C5}"/>
              </a:ext>
            </a:extLst>
          </p:cNvPr>
          <p:cNvSpPr>
            <a:spLocks noGrp="1"/>
          </p:cNvSpPr>
          <p:nvPr>
            <p:custDataLst>
              <p:tags r:id="rId28"/>
            </p:custDataLst>
          </p:nvPr>
        </p:nvSpPr>
        <p:spPr bwMode="gray">
          <a:xfrm>
            <a:off x="846138" y="38052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E766549-56DD-4590-AB29-18A0ABF827E5}" type="datetime'''''''''''3''9''''''%'''''''''''''''''''''''''''''''''''''''''">
              <a:rPr lang="en-US" altLang="en-US" sz="1000" smtClean="0">
                <a:cs typeface="+mn-cs"/>
              </a:rPr>
              <a:pPr lvl="0" algn="ctr">
                <a:spcBef>
                  <a:spcPct val="0"/>
                </a:spcBef>
                <a:spcAft>
                  <a:spcPct val="0"/>
                </a:spcAft>
              </a:pPr>
              <a:t>39%</a:t>
            </a:fld>
            <a:endParaRPr lang="en-US" sz="1000">
              <a:cs typeface="+mn-cs"/>
            </a:endParaRPr>
          </a:p>
        </p:txBody>
      </p:sp>
      <p:sp>
        <p:nvSpPr>
          <p:cNvPr id="110" name="Text Placeholder 4">
            <a:extLst>
              <a:ext uri="{FF2B5EF4-FFF2-40B4-BE49-F238E27FC236}">
                <a16:creationId xmlns:a16="http://schemas.microsoft.com/office/drawing/2014/main" id="{4C1F3293-4EFE-461D-940D-7EE66BAE31C5}"/>
              </a:ext>
            </a:extLst>
          </p:cNvPr>
          <p:cNvSpPr>
            <a:spLocks noGrp="1"/>
          </p:cNvSpPr>
          <p:nvPr>
            <p:custDataLst>
              <p:tags r:id="rId29"/>
            </p:custDataLst>
          </p:nvPr>
        </p:nvSpPr>
        <p:spPr bwMode="gray">
          <a:xfrm>
            <a:off x="881063" y="4572000"/>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E0F0D0F-D0B9-4112-A98C-6DF7D9349CDD}" type="datetime'''''''''''''''''''''2''''''''''%'''''''''''''''">
              <a:rPr lang="en-US" altLang="en-US" sz="1000" smtClean="0">
                <a:solidFill>
                  <a:schemeClr val="tx2"/>
                </a:solidFill>
                <a:cs typeface="+mn-cs"/>
              </a:rPr>
              <a:pPr lvl="0" algn="ctr">
                <a:spcBef>
                  <a:spcPct val="0"/>
                </a:spcBef>
                <a:spcAft>
                  <a:spcPct val="0"/>
                </a:spcAft>
              </a:pPr>
              <a:t>2%</a:t>
            </a:fld>
            <a:endParaRPr lang="en-US" sz="1000">
              <a:solidFill>
                <a:schemeClr val="tx2"/>
              </a:solidFill>
              <a:cs typeface="+mn-cs"/>
            </a:endParaRPr>
          </a:p>
        </p:txBody>
      </p:sp>
      <p:sp>
        <p:nvSpPr>
          <p:cNvPr id="111" name="Text Placeholder 4">
            <a:extLst>
              <a:ext uri="{FF2B5EF4-FFF2-40B4-BE49-F238E27FC236}">
                <a16:creationId xmlns:a16="http://schemas.microsoft.com/office/drawing/2014/main" id="{4C1F3293-4EFE-461D-940D-7EE66BAE31C5}"/>
              </a:ext>
            </a:extLst>
          </p:cNvPr>
          <p:cNvSpPr>
            <a:spLocks noGrp="1"/>
          </p:cNvSpPr>
          <p:nvPr>
            <p:custDataLst>
              <p:tags r:id="rId30"/>
            </p:custDataLst>
          </p:nvPr>
        </p:nvSpPr>
        <p:spPr bwMode="gray">
          <a:xfrm>
            <a:off x="846138" y="49085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94D7275-5E82-46EB-9F64-BF37903524F0}" type="datetime'''1''''''''''''''''''''6''''''''''''''''''''''''''''''''''''%'">
              <a:rPr lang="en-US" altLang="en-US" sz="1000" smtClean="0">
                <a:effectLst/>
                <a:cs typeface="+mn-cs"/>
              </a:rPr>
              <a:pPr lvl="0" algn="ctr">
                <a:spcBef>
                  <a:spcPct val="0"/>
                </a:spcBef>
                <a:spcAft>
                  <a:spcPct val="0"/>
                </a:spcAft>
              </a:pPr>
              <a:t>16%</a:t>
            </a:fld>
            <a:endParaRPr lang="en-US" sz="1000">
              <a:cs typeface="+mn-cs"/>
            </a:endParaRPr>
          </a:p>
        </p:txBody>
      </p:sp>
      <p:sp>
        <p:nvSpPr>
          <p:cNvPr id="112" name="Text Placeholder 4">
            <a:extLst>
              <a:ext uri="{FF2B5EF4-FFF2-40B4-BE49-F238E27FC236}">
                <a16:creationId xmlns:a16="http://schemas.microsoft.com/office/drawing/2014/main" id="{4C1F3293-4EFE-461D-940D-7EE66BAE31C5}"/>
              </a:ext>
            </a:extLst>
          </p:cNvPr>
          <p:cNvSpPr>
            <a:spLocks noGrp="1"/>
          </p:cNvSpPr>
          <p:nvPr>
            <p:custDataLst>
              <p:tags r:id="rId31"/>
            </p:custDataLst>
          </p:nvPr>
        </p:nvSpPr>
        <p:spPr bwMode="gray">
          <a:xfrm>
            <a:off x="1717675" y="46942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9599F0D-A545-4E35-9984-8DAB7A7C4C8D}" type="datetime'''''''''''''''15''''''''''''''''%'''''''''''''''''">
              <a:rPr lang="en-US" altLang="en-US" sz="1000" smtClean="0">
                <a:effectLst/>
                <a:cs typeface="+mn-cs"/>
              </a:rPr>
              <a:pPr lvl="0" algn="ctr">
                <a:spcBef>
                  <a:spcPct val="0"/>
                </a:spcBef>
                <a:spcAft>
                  <a:spcPct val="0"/>
                </a:spcAft>
              </a:pPr>
              <a:t>15%</a:t>
            </a:fld>
            <a:endParaRPr lang="en-US" sz="1000">
              <a:cs typeface="+mn-cs"/>
            </a:endParaRPr>
          </a:p>
        </p:txBody>
      </p:sp>
      <p:sp>
        <p:nvSpPr>
          <p:cNvPr id="113" name="Text Placeholder 4">
            <a:extLst>
              <a:ext uri="{FF2B5EF4-FFF2-40B4-BE49-F238E27FC236}">
                <a16:creationId xmlns:a16="http://schemas.microsoft.com/office/drawing/2014/main" id="{4C1F3293-4EFE-461D-940D-7EE66BAE31C5}"/>
              </a:ext>
            </a:extLst>
          </p:cNvPr>
          <p:cNvSpPr>
            <a:spLocks noGrp="1"/>
          </p:cNvSpPr>
          <p:nvPr>
            <p:custDataLst>
              <p:tags r:id="rId32"/>
            </p:custDataLst>
          </p:nvPr>
        </p:nvSpPr>
        <p:spPr bwMode="gray">
          <a:xfrm>
            <a:off x="1752600" y="50927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91F9B2B-2FD0-48EF-9497-139905982663}" type="datetime'''''''''''''''''''''''''6''''''''''''''''%'''">
              <a:rPr lang="en-US" altLang="en-US" sz="1000" smtClean="0">
                <a:effectLst/>
                <a:cs typeface="+mn-cs"/>
              </a:rPr>
              <a:pPr lvl="0" algn="ctr">
                <a:spcBef>
                  <a:spcPct val="0"/>
                </a:spcBef>
                <a:spcAft>
                  <a:spcPct val="0"/>
                </a:spcAft>
              </a:pPr>
              <a:t>6%</a:t>
            </a:fld>
            <a:endParaRPr lang="en-US" sz="1000">
              <a:cs typeface="+mn-cs"/>
            </a:endParaRPr>
          </a:p>
        </p:txBody>
      </p:sp>
      <p:sp>
        <p:nvSpPr>
          <p:cNvPr id="114" name="Text Placeholder 4">
            <a:extLst>
              <a:ext uri="{FF2B5EF4-FFF2-40B4-BE49-F238E27FC236}">
                <a16:creationId xmlns:a16="http://schemas.microsoft.com/office/drawing/2014/main" id="{4C1F3293-4EFE-461D-940D-7EE66BAE31C5}"/>
              </a:ext>
            </a:extLst>
          </p:cNvPr>
          <p:cNvSpPr>
            <a:spLocks noGrp="1"/>
          </p:cNvSpPr>
          <p:nvPr>
            <p:custDataLst>
              <p:tags r:id="rId33"/>
            </p:custDataLst>
          </p:nvPr>
        </p:nvSpPr>
        <p:spPr bwMode="gray">
          <a:xfrm>
            <a:off x="2589213" y="44481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09DF85E-2F12-4987-AE6C-A3A30285F1DF}" type="datetime'''''2''''1''''''''''''''''%'''''''''''''''''''''''''''''''''">
              <a:rPr lang="en-US" altLang="en-US" sz="1000" smtClean="0">
                <a:cs typeface="+mn-cs"/>
              </a:rPr>
              <a:pPr lvl="0" algn="ctr">
                <a:spcBef>
                  <a:spcPct val="0"/>
                </a:spcBef>
                <a:spcAft>
                  <a:spcPct val="0"/>
                </a:spcAft>
              </a:pPr>
              <a:t>21%</a:t>
            </a:fld>
            <a:endParaRPr lang="en-US" sz="1000">
              <a:cs typeface="+mn-cs"/>
            </a:endParaRPr>
          </a:p>
        </p:txBody>
      </p:sp>
      <p:sp>
        <p:nvSpPr>
          <p:cNvPr id="115" name="Text Placeholder 4">
            <a:extLst>
              <a:ext uri="{FF2B5EF4-FFF2-40B4-BE49-F238E27FC236}">
                <a16:creationId xmlns:a16="http://schemas.microsoft.com/office/drawing/2014/main" id="{4C1F3293-4EFE-461D-940D-7EE66BAE31C5}"/>
              </a:ext>
            </a:extLst>
          </p:cNvPr>
          <p:cNvSpPr>
            <a:spLocks noGrp="1"/>
          </p:cNvSpPr>
          <p:nvPr>
            <p:custDataLst>
              <p:tags r:id="rId34"/>
            </p:custDataLst>
          </p:nvPr>
        </p:nvSpPr>
        <p:spPr bwMode="gray">
          <a:xfrm>
            <a:off x="2624138" y="4878388"/>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B8AEFF0-43A9-442C-A55B-93159DCC69D0}" type="datetime'''''''''''''''''''2''%'''''''''''''''''">
              <a:rPr lang="en-US" altLang="en-US" sz="1000" smtClean="0">
                <a:solidFill>
                  <a:schemeClr val="tx2"/>
                </a:solidFill>
                <a:cs typeface="+mn-cs"/>
              </a:rPr>
              <a:pPr lvl="0" algn="ctr">
                <a:spcBef>
                  <a:spcPct val="0"/>
                </a:spcBef>
                <a:spcAft>
                  <a:spcPct val="0"/>
                </a:spcAft>
              </a:pPr>
              <a:t>2%</a:t>
            </a:fld>
            <a:endParaRPr lang="en-US" sz="1000">
              <a:solidFill>
                <a:schemeClr val="tx2"/>
              </a:solidFill>
              <a:cs typeface="+mn-cs"/>
            </a:endParaRPr>
          </a:p>
        </p:txBody>
      </p:sp>
      <p:sp>
        <p:nvSpPr>
          <p:cNvPr id="116" name="Text Placeholder 4">
            <a:extLst>
              <a:ext uri="{FF2B5EF4-FFF2-40B4-BE49-F238E27FC236}">
                <a16:creationId xmlns:a16="http://schemas.microsoft.com/office/drawing/2014/main" id="{4C1F3293-4EFE-461D-940D-7EE66BAE31C5}"/>
              </a:ext>
            </a:extLst>
          </p:cNvPr>
          <p:cNvSpPr>
            <a:spLocks noGrp="1"/>
          </p:cNvSpPr>
          <p:nvPr>
            <p:custDataLst>
              <p:tags r:id="rId35"/>
            </p:custDataLst>
          </p:nvPr>
        </p:nvSpPr>
        <p:spPr bwMode="gray">
          <a:xfrm>
            <a:off x="2624138" y="50625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4FB5D81-248F-4558-898E-4F0AAEA88DEF}" type="datetime'''''''''''''''''''8''''''%'''''''''">
              <a:rPr lang="en-US" altLang="en-US" sz="1000" smtClean="0">
                <a:effectLst/>
                <a:cs typeface="+mn-cs"/>
              </a:rPr>
              <a:pPr lvl="0" algn="ctr">
                <a:spcBef>
                  <a:spcPct val="0"/>
                </a:spcBef>
                <a:spcAft>
                  <a:spcPct val="0"/>
                </a:spcAft>
              </a:pPr>
              <a:t>8%</a:t>
            </a:fld>
            <a:endParaRPr lang="en-US" sz="1000">
              <a:cs typeface="+mn-cs"/>
            </a:endParaRPr>
          </a:p>
        </p:txBody>
      </p:sp>
      <p:sp>
        <p:nvSpPr>
          <p:cNvPr id="117" name="Text Placeholder 4">
            <a:extLst>
              <a:ext uri="{FF2B5EF4-FFF2-40B4-BE49-F238E27FC236}">
                <a16:creationId xmlns:a16="http://schemas.microsoft.com/office/drawing/2014/main" id="{4C1F3293-4EFE-461D-940D-7EE66BAE31C5}"/>
              </a:ext>
            </a:extLst>
          </p:cNvPr>
          <p:cNvSpPr>
            <a:spLocks noGrp="1"/>
          </p:cNvSpPr>
          <p:nvPr>
            <p:custDataLst>
              <p:tags r:id="rId36"/>
            </p:custDataLst>
          </p:nvPr>
        </p:nvSpPr>
        <p:spPr bwMode="gray">
          <a:xfrm>
            <a:off x="3459163" y="46640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A7E727-546A-4B71-B598-DF16C8425E27}" type="datetime'''''''''''''''''1''''''''''''6''''''''''%'''''''''''''''''''''">
              <a:rPr lang="en-US" altLang="en-US" sz="1000" smtClean="0">
                <a:cs typeface="+mn-cs"/>
              </a:rPr>
              <a:pPr lvl="0" algn="ctr">
                <a:spcBef>
                  <a:spcPct val="0"/>
                </a:spcBef>
                <a:spcAft>
                  <a:spcPct val="0"/>
                </a:spcAft>
              </a:pPr>
              <a:t>16%</a:t>
            </a:fld>
            <a:endParaRPr lang="en-US" sz="1000">
              <a:cs typeface="+mn-cs"/>
            </a:endParaRPr>
          </a:p>
        </p:txBody>
      </p:sp>
      <p:sp>
        <p:nvSpPr>
          <p:cNvPr id="118" name="Text Placeholder 4">
            <a:extLst>
              <a:ext uri="{FF2B5EF4-FFF2-40B4-BE49-F238E27FC236}">
                <a16:creationId xmlns:a16="http://schemas.microsoft.com/office/drawing/2014/main" id="{4C1F3293-4EFE-461D-940D-7EE66BAE31C5}"/>
              </a:ext>
            </a:extLst>
          </p:cNvPr>
          <p:cNvSpPr>
            <a:spLocks noGrp="1"/>
          </p:cNvSpPr>
          <p:nvPr>
            <p:custDataLst>
              <p:tags r:id="rId37"/>
            </p:custDataLst>
          </p:nvPr>
        </p:nvSpPr>
        <p:spPr bwMode="gray">
          <a:xfrm>
            <a:off x="3494088" y="50927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1E062DF-341F-4F52-A503-52E5745A6A0D}" type="datetime'''''''''6''''''''''''''''''''''''''''''''%'''">
              <a:rPr lang="en-US" altLang="en-US" sz="1000" smtClean="0">
                <a:effectLst/>
                <a:cs typeface="+mn-cs"/>
              </a:rPr>
              <a:pPr lvl="0" algn="ctr">
                <a:spcBef>
                  <a:spcPct val="0"/>
                </a:spcBef>
                <a:spcAft>
                  <a:spcPct val="0"/>
                </a:spcAft>
              </a:pPr>
              <a:t>6%</a:t>
            </a:fld>
            <a:endParaRPr lang="en-US" sz="1000">
              <a:cs typeface="+mn-cs"/>
            </a:endParaRPr>
          </a:p>
        </p:txBody>
      </p:sp>
      <p:sp>
        <p:nvSpPr>
          <p:cNvPr id="119" name="Text Placeholder 4">
            <a:extLst>
              <a:ext uri="{FF2B5EF4-FFF2-40B4-BE49-F238E27FC236}">
                <a16:creationId xmlns:a16="http://schemas.microsoft.com/office/drawing/2014/main" id="{4C1F3293-4EFE-461D-940D-7EE66BAE31C5}"/>
              </a:ext>
            </a:extLst>
          </p:cNvPr>
          <p:cNvSpPr>
            <a:spLocks noGrp="1"/>
          </p:cNvSpPr>
          <p:nvPr>
            <p:custDataLst>
              <p:tags r:id="rId38"/>
            </p:custDataLst>
          </p:nvPr>
        </p:nvSpPr>
        <p:spPr bwMode="gray">
          <a:xfrm>
            <a:off x="4330700" y="34369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1A56874-AFD8-4857-867E-0EE1A87C62A7}" type="datetime'''''''''''''''''''''''''''''''10''''''%'''''''''">
              <a:rPr lang="en-US" altLang="en-US" sz="1000" smtClean="0">
                <a:solidFill>
                  <a:schemeClr val="tx2"/>
                </a:solidFill>
                <a:effectLst/>
                <a:cs typeface="+mn-cs"/>
              </a:rPr>
              <a:pPr lvl="0" algn="ctr">
                <a:spcBef>
                  <a:spcPct val="0"/>
                </a:spcBef>
                <a:spcAft>
                  <a:spcPct val="0"/>
                </a:spcAft>
              </a:pPr>
              <a:t>10%</a:t>
            </a:fld>
            <a:endParaRPr lang="en-US" sz="1000">
              <a:solidFill>
                <a:schemeClr val="tx2"/>
              </a:solidFill>
              <a:cs typeface="+mn-cs"/>
            </a:endParaRPr>
          </a:p>
        </p:txBody>
      </p:sp>
      <p:sp>
        <p:nvSpPr>
          <p:cNvPr id="17" name="Text Placeholder 4">
            <a:extLst>
              <a:ext uri="{FF2B5EF4-FFF2-40B4-BE49-F238E27FC236}">
                <a16:creationId xmlns:a16="http://schemas.microsoft.com/office/drawing/2014/main" id="{748AE816-EA50-E339-C68E-BCCAE7564D76}"/>
              </a:ext>
            </a:extLst>
          </p:cNvPr>
          <p:cNvSpPr>
            <a:spLocks noGrp="1"/>
          </p:cNvSpPr>
          <p:nvPr>
            <p:custDataLst>
              <p:tags r:id="rId39"/>
            </p:custDataLst>
          </p:nvPr>
        </p:nvSpPr>
        <p:spPr bwMode="auto">
          <a:xfrm>
            <a:off x="628650" y="5335588"/>
            <a:ext cx="720725"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5C66322-51A6-467E-A35E-F849778A8B3F}" type="datetime'L''oad'' + dispatchable ''t''he''r''mal'' ''gene''ra''ti''on '">
              <a:rPr lang="en-US" altLang="en-US" sz="1000" smtClean="0">
                <a:cs typeface="+mn-cs"/>
              </a:rPr>
              <a:pPr lvl="0" algn="ctr">
                <a:spcBef>
                  <a:spcPct val="0"/>
                </a:spcBef>
                <a:spcAft>
                  <a:spcPct val="0"/>
                </a:spcAft>
              </a:pPr>
              <a:t>Load + dispatchable thermal generation </a:t>
            </a:fld>
            <a:endParaRPr lang="en-US" sz="1000">
              <a:cs typeface="+mn-cs"/>
            </a:endParaRPr>
          </a:p>
        </p:txBody>
      </p:sp>
      <p:sp>
        <p:nvSpPr>
          <p:cNvPr id="121" name="Text Placeholder 4">
            <a:extLst>
              <a:ext uri="{FF2B5EF4-FFF2-40B4-BE49-F238E27FC236}">
                <a16:creationId xmlns:a16="http://schemas.microsoft.com/office/drawing/2014/main" id="{4C1F3293-4EFE-461D-940D-7EE66BAE31C5}"/>
              </a:ext>
            </a:extLst>
          </p:cNvPr>
          <p:cNvSpPr>
            <a:spLocks noGrp="1"/>
          </p:cNvSpPr>
          <p:nvPr>
            <p:custDataLst>
              <p:tags r:id="rId40"/>
            </p:custDataLst>
          </p:nvPr>
        </p:nvSpPr>
        <p:spPr bwMode="gray">
          <a:xfrm>
            <a:off x="4330700" y="49704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5C1AC5F-C807-43DC-971E-8817B2813C53}" type="datetime'''''''''''''''1''''''''''3''''''''''''%'''''''''''''''''''">
              <a:rPr lang="en-US" altLang="en-US" sz="1000" smtClean="0">
                <a:effectLst/>
                <a:cs typeface="+mn-cs"/>
              </a:rPr>
              <a:pPr lvl="0" algn="ctr">
                <a:spcBef>
                  <a:spcPct val="0"/>
                </a:spcBef>
                <a:spcAft>
                  <a:spcPct val="0"/>
                </a:spcAft>
              </a:pPr>
              <a:t>13%</a:t>
            </a:fld>
            <a:endParaRPr lang="en-US" sz="1000">
              <a:cs typeface="+mn-cs"/>
            </a:endParaRPr>
          </a:p>
        </p:txBody>
      </p:sp>
      <p:sp>
        <p:nvSpPr>
          <p:cNvPr id="122" name="Text Placeholder 4">
            <a:extLst>
              <a:ext uri="{FF2B5EF4-FFF2-40B4-BE49-F238E27FC236}">
                <a16:creationId xmlns:a16="http://schemas.microsoft.com/office/drawing/2014/main" id="{4C1F3293-4EFE-461D-940D-7EE66BAE31C5}"/>
              </a:ext>
            </a:extLst>
          </p:cNvPr>
          <p:cNvSpPr>
            <a:spLocks noGrp="1"/>
          </p:cNvSpPr>
          <p:nvPr>
            <p:custDataLst>
              <p:tags r:id="rId41"/>
            </p:custDataLst>
          </p:nvPr>
        </p:nvSpPr>
        <p:spPr bwMode="gray">
          <a:xfrm>
            <a:off x="5237163" y="411162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138F974-2AB1-44A0-9F0F-EBB6BA1C48BD}" type="datetime'''6''''''''%'''''''''''''''''''''''''''''''''''">
              <a:rPr lang="en-US" altLang="en-US" sz="1000" smtClean="0">
                <a:solidFill>
                  <a:schemeClr val="tx2"/>
                </a:solidFill>
                <a:effectLst/>
                <a:cs typeface="+mn-cs"/>
              </a:rPr>
              <a:pPr lvl="0" algn="ctr">
                <a:spcBef>
                  <a:spcPct val="0"/>
                </a:spcBef>
                <a:spcAft>
                  <a:spcPct val="0"/>
                </a:spcAft>
              </a:pPr>
              <a:t>6%</a:t>
            </a:fld>
            <a:endParaRPr lang="en-US" sz="1000">
              <a:solidFill>
                <a:schemeClr val="tx2"/>
              </a:solidFill>
              <a:cs typeface="+mn-cs"/>
            </a:endParaRPr>
          </a:p>
        </p:txBody>
      </p:sp>
      <p:sp>
        <p:nvSpPr>
          <p:cNvPr id="123" name="Text Placeholder 4">
            <a:extLst>
              <a:ext uri="{FF2B5EF4-FFF2-40B4-BE49-F238E27FC236}">
                <a16:creationId xmlns:a16="http://schemas.microsoft.com/office/drawing/2014/main" id="{4C1F3293-4EFE-461D-940D-7EE66BAE31C5}"/>
              </a:ext>
            </a:extLst>
          </p:cNvPr>
          <p:cNvSpPr>
            <a:spLocks noGrp="1"/>
          </p:cNvSpPr>
          <p:nvPr>
            <p:custDataLst>
              <p:tags r:id="rId42"/>
            </p:custDataLst>
          </p:nvPr>
        </p:nvSpPr>
        <p:spPr bwMode="gray">
          <a:xfrm>
            <a:off x="5202238" y="45402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D859970-2624-4254-91A0-3FA840FB032D}" type="datetime'''''''1''''''''6''''''''''''''%'''''''''">
              <a:rPr lang="en-US" altLang="en-US" sz="1000" smtClean="0">
                <a:cs typeface="+mn-cs"/>
              </a:rPr>
              <a:pPr lvl="0" algn="ctr">
                <a:spcBef>
                  <a:spcPct val="0"/>
                </a:spcBef>
                <a:spcAft>
                  <a:spcPct val="0"/>
                </a:spcAft>
              </a:pPr>
              <a:t>16%</a:t>
            </a:fld>
            <a:endParaRPr lang="en-US" sz="1000">
              <a:cs typeface="+mn-cs"/>
            </a:endParaRPr>
          </a:p>
        </p:txBody>
      </p:sp>
      <p:sp>
        <p:nvSpPr>
          <p:cNvPr id="124" name="Text Placeholder 4">
            <a:extLst>
              <a:ext uri="{FF2B5EF4-FFF2-40B4-BE49-F238E27FC236}">
                <a16:creationId xmlns:a16="http://schemas.microsoft.com/office/drawing/2014/main" id="{4C1F3293-4EFE-461D-940D-7EE66BAE31C5}"/>
              </a:ext>
            </a:extLst>
          </p:cNvPr>
          <p:cNvSpPr>
            <a:spLocks noGrp="1"/>
          </p:cNvSpPr>
          <p:nvPr>
            <p:custDataLst>
              <p:tags r:id="rId43"/>
            </p:custDataLst>
          </p:nvPr>
        </p:nvSpPr>
        <p:spPr bwMode="gray">
          <a:xfrm>
            <a:off x="5237163" y="50625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96231CD-C2C1-4B97-A2D8-5379F511F4BD}" type="datetime'''''''''''''''''''8''''%'''''''''''''''''''''''''''">
              <a:rPr lang="en-US" altLang="en-US" sz="1000" smtClean="0">
                <a:effectLst/>
                <a:cs typeface="+mn-cs"/>
              </a:rPr>
              <a:pPr lvl="0" algn="ctr">
                <a:spcBef>
                  <a:spcPct val="0"/>
                </a:spcBef>
                <a:spcAft>
                  <a:spcPct val="0"/>
                </a:spcAft>
              </a:pPr>
              <a:t>8%</a:t>
            </a:fld>
            <a:endParaRPr lang="en-US" sz="1000">
              <a:cs typeface="+mn-cs"/>
            </a:endParaRPr>
          </a:p>
        </p:txBody>
      </p:sp>
      <p:sp>
        <p:nvSpPr>
          <p:cNvPr id="120" name="Text Placeholder 4">
            <a:extLst>
              <a:ext uri="{FF2B5EF4-FFF2-40B4-BE49-F238E27FC236}">
                <a16:creationId xmlns:a16="http://schemas.microsoft.com/office/drawing/2014/main" id="{4C1F3293-4EFE-461D-940D-7EE66BAE31C5}"/>
              </a:ext>
            </a:extLst>
          </p:cNvPr>
          <p:cNvSpPr>
            <a:spLocks noGrp="1"/>
          </p:cNvSpPr>
          <p:nvPr>
            <p:custDataLst>
              <p:tags r:id="rId44"/>
            </p:custDataLst>
          </p:nvPr>
        </p:nvSpPr>
        <p:spPr bwMode="gray">
          <a:xfrm>
            <a:off x="4330700" y="41735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A86116E-C8A8-4C46-9212-F23234A0026C}" type="datetime'''''2''''''''''''''''''''''''9''%'''''''''''''''''">
              <a:rPr lang="en-US" altLang="en-US" sz="1000" smtClean="0">
                <a:cs typeface="+mn-cs"/>
              </a:rPr>
              <a:pPr lvl="0" algn="ctr">
                <a:spcBef>
                  <a:spcPct val="0"/>
                </a:spcBef>
                <a:spcAft>
                  <a:spcPct val="0"/>
                </a:spcAft>
              </a:pPr>
              <a:t>29%</a:t>
            </a:fld>
            <a:endParaRPr lang="en-US" sz="1000">
              <a:cs typeface="+mn-cs"/>
            </a:endParaRPr>
          </a:p>
        </p:txBody>
      </p:sp>
      <p:sp>
        <p:nvSpPr>
          <p:cNvPr id="126" name="Text Placeholder 4">
            <a:extLst>
              <a:ext uri="{FF2B5EF4-FFF2-40B4-BE49-F238E27FC236}">
                <a16:creationId xmlns:a16="http://schemas.microsoft.com/office/drawing/2014/main" id="{4C1F3293-4EFE-461D-940D-7EE66BAE31C5}"/>
              </a:ext>
            </a:extLst>
          </p:cNvPr>
          <p:cNvSpPr>
            <a:spLocks noGrp="1"/>
          </p:cNvSpPr>
          <p:nvPr>
            <p:custDataLst>
              <p:tags r:id="rId45"/>
            </p:custDataLst>
          </p:nvPr>
        </p:nvSpPr>
        <p:spPr bwMode="gray">
          <a:xfrm>
            <a:off x="5953125" y="512445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837697D-F86D-4761-9375-08834491BC1F}" type="datetime'''''''''''''5%'''''''''''''''''''''''">
              <a:rPr lang="en-US" altLang="en-US" sz="1000" smtClean="0">
                <a:effectLst/>
                <a:cs typeface="+mn-cs"/>
              </a:rPr>
              <a:pPr lvl="0" algn="ctr">
                <a:spcBef>
                  <a:spcPct val="0"/>
                </a:spcBef>
                <a:spcAft>
                  <a:spcPct val="0"/>
                </a:spcAft>
              </a:pPr>
              <a:t>5%</a:t>
            </a:fld>
            <a:endParaRPr lang="en-US" sz="1000">
              <a:cs typeface="+mn-cs"/>
            </a:endParaRPr>
          </a:p>
        </p:txBody>
      </p:sp>
      <p:sp>
        <p:nvSpPr>
          <p:cNvPr id="136" name="Text Placeholder 4">
            <a:extLst>
              <a:ext uri="{FF2B5EF4-FFF2-40B4-BE49-F238E27FC236}">
                <a16:creationId xmlns:a16="http://schemas.microsoft.com/office/drawing/2014/main" id="{4C1F3293-4EFE-461D-940D-7EE66BAE31C5}"/>
              </a:ext>
            </a:extLst>
          </p:cNvPr>
          <p:cNvSpPr>
            <a:spLocks noGrp="1"/>
          </p:cNvSpPr>
          <p:nvPr>
            <p:custDataLst>
              <p:tags r:id="rId46"/>
            </p:custDataLst>
          </p:nvPr>
        </p:nvSpPr>
        <p:spPr bwMode="gray">
          <a:xfrm>
            <a:off x="6943725" y="42037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837F4DB-5B78-4050-AF30-504911A056D1}" type="datetime'''''''2''''''''''''''''''''''''''''''''''''''1''''''''%'''">
              <a:rPr lang="en-US" altLang="en-US" sz="1000" smtClean="0">
                <a:cs typeface="+mn-cs"/>
              </a:rPr>
              <a:pPr lvl="0" algn="ctr">
                <a:spcBef>
                  <a:spcPct val="0"/>
                </a:spcBef>
                <a:spcAft>
                  <a:spcPct val="0"/>
                </a:spcAft>
              </a:pPr>
              <a:t>21%</a:t>
            </a:fld>
            <a:endParaRPr lang="en-US" sz="1000">
              <a:cs typeface="+mn-cs"/>
            </a:endParaRPr>
          </a:p>
        </p:txBody>
      </p:sp>
      <p:sp>
        <p:nvSpPr>
          <p:cNvPr id="137" name="Text Placeholder 4">
            <a:extLst>
              <a:ext uri="{FF2B5EF4-FFF2-40B4-BE49-F238E27FC236}">
                <a16:creationId xmlns:a16="http://schemas.microsoft.com/office/drawing/2014/main" id="{4C1F3293-4EFE-461D-940D-7EE66BAE31C5}"/>
              </a:ext>
            </a:extLst>
          </p:cNvPr>
          <p:cNvSpPr>
            <a:spLocks noGrp="1"/>
          </p:cNvSpPr>
          <p:nvPr>
            <p:custDataLst>
              <p:tags r:id="rId47"/>
            </p:custDataLst>
          </p:nvPr>
        </p:nvSpPr>
        <p:spPr bwMode="gray">
          <a:xfrm>
            <a:off x="6978650" y="47244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1FA6276-CFEE-403A-B7CF-6945ACDF6B4C}" type="datetime'6''''''''''''%'''''''">
              <a:rPr lang="en-US" altLang="en-US" sz="1000" smtClean="0">
                <a:solidFill>
                  <a:schemeClr val="tx2"/>
                </a:solidFill>
                <a:cs typeface="+mn-cs"/>
              </a:rPr>
              <a:pPr lvl="0" algn="ctr">
                <a:spcBef>
                  <a:spcPct val="0"/>
                </a:spcBef>
                <a:spcAft>
                  <a:spcPct val="0"/>
                </a:spcAft>
              </a:pPr>
              <a:t>6%</a:t>
            </a:fld>
            <a:endParaRPr lang="en-US" sz="1000">
              <a:solidFill>
                <a:schemeClr val="tx2"/>
              </a:solidFill>
              <a:cs typeface="+mn-cs"/>
            </a:endParaRPr>
          </a:p>
        </p:txBody>
      </p:sp>
      <p:sp>
        <p:nvSpPr>
          <p:cNvPr id="139" name="Text Placeholder 4">
            <a:extLst>
              <a:ext uri="{FF2B5EF4-FFF2-40B4-BE49-F238E27FC236}">
                <a16:creationId xmlns:a16="http://schemas.microsoft.com/office/drawing/2014/main" id="{4C1F3293-4EFE-461D-940D-7EE66BAE31C5}"/>
              </a:ext>
            </a:extLst>
          </p:cNvPr>
          <p:cNvSpPr>
            <a:spLocks noGrp="1"/>
          </p:cNvSpPr>
          <p:nvPr>
            <p:custDataLst>
              <p:tags r:id="rId48"/>
            </p:custDataLst>
          </p:nvPr>
        </p:nvSpPr>
        <p:spPr bwMode="gray">
          <a:xfrm>
            <a:off x="6943725" y="50323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7B1292C-16DD-4D95-A623-A9391B8E629D}" type="datetime'''''''''''''''''''''''''1''0''''''%'''''''''''''''">
              <a:rPr lang="en-US" altLang="en-US" sz="1000" smtClean="0">
                <a:effectLst/>
                <a:cs typeface="+mn-cs"/>
              </a:rPr>
              <a:pPr lvl="0" algn="ctr">
                <a:spcBef>
                  <a:spcPct val="0"/>
                </a:spcBef>
                <a:spcAft>
                  <a:spcPct val="0"/>
                </a:spcAft>
              </a:pPr>
              <a:t>10%</a:t>
            </a:fld>
            <a:endParaRPr lang="en-US" sz="1000">
              <a:cs typeface="+mn-cs"/>
            </a:endParaRPr>
          </a:p>
        </p:txBody>
      </p:sp>
      <p:sp>
        <p:nvSpPr>
          <p:cNvPr id="125" name="Text Placeholder 4">
            <a:extLst>
              <a:ext uri="{FF2B5EF4-FFF2-40B4-BE49-F238E27FC236}">
                <a16:creationId xmlns:a16="http://schemas.microsoft.com/office/drawing/2014/main" id="{4C1F3293-4EFE-461D-940D-7EE66BAE31C5}"/>
              </a:ext>
            </a:extLst>
          </p:cNvPr>
          <p:cNvSpPr>
            <a:spLocks noGrp="1"/>
          </p:cNvSpPr>
          <p:nvPr>
            <p:custDataLst>
              <p:tags r:id="rId49"/>
            </p:custDataLst>
          </p:nvPr>
        </p:nvSpPr>
        <p:spPr bwMode="gray">
          <a:xfrm>
            <a:off x="6108700" y="481647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25890E-0439-4841-B2AF-ADCC8BD5AAB4}" type="datetime'''''''''''''''''8''%'''''''''''''''''''''">
              <a:rPr lang="en-US" altLang="en-US" sz="1000" smtClean="0">
                <a:effectLst/>
                <a:cs typeface="+mn-cs"/>
              </a:rPr>
              <a:pPr lvl="0" algn="ctr">
                <a:spcBef>
                  <a:spcPct val="0"/>
                </a:spcBef>
                <a:spcAft>
                  <a:spcPct val="0"/>
                </a:spcAft>
              </a:pPr>
              <a:t>8%</a:t>
            </a:fld>
            <a:endParaRPr lang="en-US" sz="1000">
              <a:cs typeface="+mn-cs"/>
            </a:endParaRPr>
          </a:p>
        </p:txBody>
      </p:sp>
      <p:sp>
        <p:nvSpPr>
          <p:cNvPr id="56" name="Rectangle 55">
            <a:extLst>
              <a:ext uri="{FF2B5EF4-FFF2-40B4-BE49-F238E27FC236}">
                <a16:creationId xmlns:a16="http://schemas.microsoft.com/office/drawing/2014/main" id="{92576784-E35A-7CD1-92A5-14D751C4ACCE}"/>
              </a:ext>
            </a:extLst>
          </p:cNvPr>
          <p:cNvSpPr/>
          <p:nvPr>
            <p:custDataLst>
              <p:tags r:id="rId5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48493912-B1C4-EC2C-1343-0CF634FA85C5}"/>
              </a:ext>
            </a:extLst>
          </p:cNvPr>
          <p:cNvSpPr/>
          <p:nvPr>
            <p:custDataLst>
              <p:tags r:id="rId5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94899DB0-9DDD-5B45-D947-720964DDE50A}"/>
              </a:ext>
            </a:extLst>
          </p:cNvPr>
          <p:cNvSpPr/>
          <p:nvPr>
            <p:custDataLst>
              <p:tags r:id="rId52"/>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38" name="Rectangle 137">
            <a:extLst>
              <a:ext uri="{FF2B5EF4-FFF2-40B4-BE49-F238E27FC236}">
                <a16:creationId xmlns:a16="http://schemas.microsoft.com/office/drawing/2014/main" id="{81B4FEBF-C591-6D93-F540-92E2A883BEF1}"/>
              </a:ext>
            </a:extLst>
          </p:cNvPr>
          <p:cNvSpPr/>
          <p:nvPr>
            <p:custDataLst>
              <p:tags r:id="rId53"/>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8C258EA8-D277-F59F-B3B9-76777CBDBF18}"/>
              </a:ext>
            </a:extLst>
          </p:cNvPr>
          <p:cNvSpPr>
            <a:spLocks noGrp="1"/>
          </p:cNvSpPr>
          <p:nvPr>
            <p:custDataLst>
              <p:tags r:id="rId54"/>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7397925B-A010-9176-972E-A1614308D59D}"/>
              </a:ext>
            </a:extLst>
          </p:cNvPr>
          <p:cNvSpPr>
            <a:spLocks noGrp="1"/>
          </p:cNvSpPr>
          <p:nvPr>
            <p:custDataLst>
              <p:tags r:id="rId55"/>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8148008-DF9D-4022-BC87-568ABA760584}"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EAC2DDAA-AF35-7325-7A8B-BD671017C45A}"/>
              </a:ext>
            </a:extLst>
          </p:cNvPr>
          <p:cNvSpPr>
            <a:spLocks noGrp="1"/>
          </p:cNvSpPr>
          <p:nvPr>
            <p:custDataLst>
              <p:tags r:id="rId56"/>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127" name="Text Placeholder 4">
            <a:extLst>
              <a:ext uri="{FF2B5EF4-FFF2-40B4-BE49-F238E27FC236}">
                <a16:creationId xmlns:a16="http://schemas.microsoft.com/office/drawing/2014/main" id="{168C17A2-6EFD-DCF9-562C-8229F64471A9}"/>
              </a:ext>
            </a:extLst>
          </p:cNvPr>
          <p:cNvSpPr>
            <a:spLocks noGrp="1"/>
          </p:cNvSpPr>
          <p:nvPr>
            <p:custDataLst>
              <p:tags r:id="rId57"/>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5C37929-08D8-4F56-987A-2F29866DDCC9}" type="datetime'G''''''''en''e''''r''''''''at''o''''''r''''''''''''s'''''''">
              <a:rPr lang="en-US" altLang="en-US" sz="1200" smtClean="0">
                <a:cs typeface="+mn-cs"/>
              </a:rPr>
              <a:pPr lvl="0">
                <a:spcBef>
                  <a:spcPct val="0"/>
                </a:spcBef>
                <a:spcAft>
                  <a:spcPct val="0"/>
                </a:spcAft>
              </a:pPr>
              <a:t>Generators</a:t>
            </a:fld>
            <a:endParaRPr lang="en-US" sz="1200">
              <a:cs typeface="+mn-cs"/>
            </a:endParaRPr>
          </a:p>
        </p:txBody>
      </p:sp>
      <p:sp>
        <p:nvSpPr>
          <p:cNvPr id="30" name="TrackerNumBlue 28">
            <a:extLst>
              <a:ext uri="{FF2B5EF4-FFF2-40B4-BE49-F238E27FC236}">
                <a16:creationId xmlns:a16="http://schemas.microsoft.com/office/drawing/2014/main" id="{62A2582A-E9C2-5A00-FD8F-39FA0E10C830}"/>
              </a:ext>
            </a:extLst>
          </p:cNvPr>
          <p:cNvSpPr/>
          <p:nvPr>
            <p:custDataLst>
              <p:tags r:id="rId58"/>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F1</a:t>
            </a:r>
          </a:p>
        </p:txBody>
      </p:sp>
      <p:sp>
        <p:nvSpPr>
          <p:cNvPr id="36" name="TextBox 35">
            <a:extLst>
              <a:ext uri="{FF2B5EF4-FFF2-40B4-BE49-F238E27FC236}">
                <a16:creationId xmlns:a16="http://schemas.microsoft.com/office/drawing/2014/main" id="{A2EEB780-EE61-41ED-DA34-29F7F908BE1B}"/>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“Which co-location configurations (e.g., load plus battery, load plus solar) should ERCOT prioritize when defining BYOG rules?” </a:t>
            </a:r>
            <a:r>
              <a:rPr lang="en-US" sz="1400" i="1"/>
              <a:t>(% of overall respondents that selected a specific option)</a:t>
            </a:r>
          </a:p>
        </p:txBody>
      </p:sp>
      <p:sp>
        <p:nvSpPr>
          <p:cNvPr id="23" name="TextBox 22">
            <a:extLst>
              <a:ext uri="{FF2B5EF4-FFF2-40B4-BE49-F238E27FC236}">
                <a16:creationId xmlns:a16="http://schemas.microsoft.com/office/drawing/2014/main" id="{95997FE4-29E2-2B90-79B7-BC9398A7819B}"/>
              </a:ext>
            </a:extLst>
          </p:cNvPr>
          <p:cNvSpPr txBox="1"/>
          <p:nvPr>
            <p:custDataLst>
              <p:tags r:id="rId59"/>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
        <p:nvSpPr>
          <p:cNvPr id="144" name="4. Footnote">
            <a:extLst>
              <a:ext uri="{FF2B5EF4-FFF2-40B4-BE49-F238E27FC236}">
                <a16:creationId xmlns:a16="http://schemas.microsoft.com/office/drawing/2014/main" id="{1CD1575C-59A2-BE88-44A3-973020D3FB90}"/>
              </a:ext>
            </a:extLst>
          </p:cNvPr>
          <p:cNvSpPr txBox="1"/>
          <p:nvPr>
            <p:custDataLst>
              <p:tags r:id="rId60"/>
            </p:custDataLst>
          </p:nvPr>
        </p:nvSpPr>
        <p:spPr>
          <a:xfrm>
            <a:off x="2150742" y="6192779"/>
            <a:ext cx="5371720"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indent="-19050"/>
            <a:r>
              <a:rPr lang="en-US"/>
              <a:t>N=62 (11 T(D)SPs, 35 LLC, 5 Other, 11 Generators).</a:t>
            </a:r>
            <a:br>
              <a:rPr lang="en-US"/>
            </a:br>
            <a:r>
              <a:rPr lang="en-US"/>
              <a:t>Note: respondents could multi-select responses so total % &gt; 100</a:t>
            </a:r>
          </a:p>
        </p:txBody>
      </p:sp>
    </p:spTree>
    <p:extLst>
      <p:ext uri="{BB962C8B-B14F-4D97-AF65-F5344CB8AC3E}">
        <p14:creationId xmlns:p14="http://schemas.microsoft.com/office/powerpoint/2010/main" val="91910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C7DEE-001A-236F-6354-A22A4D9967C0}"/>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629ACE03-3F44-D999-0F74-BE63FFED80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629ACE03-3F44-D999-0F74-BE63FFED80BA}"/>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487207C-7AD4-CCD7-7565-C3B459D94BA1}"/>
              </a:ext>
            </a:extLst>
          </p:cNvPr>
          <p:cNvSpPr>
            <a:spLocks noGrp="1"/>
          </p:cNvSpPr>
          <p:nvPr>
            <p:ph type="title"/>
            <p:custDataLst>
              <p:tags r:id="rId2"/>
            </p:custDataLst>
          </p:nvPr>
        </p:nvSpPr>
        <p:spPr>
          <a:xfrm>
            <a:off x="554736" y="172212"/>
            <a:ext cx="6967728" cy="731520"/>
          </a:xfrm>
        </p:spPr>
        <p:txBody>
          <a:bodyPr vert="horz"/>
          <a:lstStyle/>
          <a:p>
            <a:r>
              <a:rPr lang="en-US"/>
              <a:t>CLR and BYOG: BYOG Self-Limiting Facility</a:t>
            </a:r>
          </a:p>
        </p:txBody>
      </p:sp>
      <p:cxnSp>
        <p:nvCxnSpPr>
          <p:cNvPr id="6" name="LineBasicStrong 6">
            <a:extLst>
              <a:ext uri="{FF2B5EF4-FFF2-40B4-BE49-F238E27FC236}">
                <a16:creationId xmlns:a16="http://schemas.microsoft.com/office/drawing/2014/main" id="{391A1616-7B58-0BF1-D213-4DD98AFE476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01519E-800A-DC24-C77A-3D8BE80A094D}"/>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1144D436-A624-0EB6-A789-5DB153FD54E0}"/>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9F503F1-E7E5-1C5F-6221-A175E32FB163}"/>
              </a:ext>
            </a:extLst>
          </p:cNvPr>
          <p:cNvSpPr txBox="1">
            <a:spLocks/>
          </p:cNvSpPr>
          <p:nvPr/>
        </p:nvSpPr>
        <p:spPr>
          <a:xfrm>
            <a:off x="8054871" y="1992154"/>
            <a:ext cx="3801508" cy="45935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(80%) agree that the BYOG self-limiting facility concept is adequate</a:t>
            </a:r>
            <a:r>
              <a:rPr lang="en-US" sz="1200"/>
              <a:t>, while a minority (20%) do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majority support for the self-limiting facility concept</a:t>
            </a:r>
            <a:endParaRPr lang="en-US" sz="1200" b="1"/>
          </a:p>
          <a:p>
            <a:pPr marL="285750" indent="-285750">
              <a:buFont typeface="Arial" panose="020B0604020202020204" pitchFamily="34" charset="0"/>
              <a:buChar char="•"/>
            </a:pPr>
            <a:r>
              <a:rPr lang="en-US" sz="1200" b="1"/>
              <a:t>Reasons of opposition:</a:t>
            </a:r>
          </a:p>
          <a:p>
            <a:pPr marL="514350" lvl="1" indent="-285750">
              <a:buFont typeface="Arial" panose="020B0604020202020204" pitchFamily="34" charset="0"/>
              <a:buChar char="­"/>
            </a:pPr>
            <a:r>
              <a:rPr lang="en-US" sz="1200"/>
              <a:t>Operational and reliability concerns, including need for real-time controls, enforceability, and clear compliance mechanisms</a:t>
            </a:r>
          </a:p>
          <a:p>
            <a:pPr marL="514350" lvl="1" indent="-285750">
              <a:buFont typeface="Arial" panose="020B0604020202020204" pitchFamily="34" charset="0"/>
              <a:buChar char="­"/>
            </a:pPr>
            <a:r>
              <a:rPr lang="en-US" sz="1200"/>
              <a:t>Preference for dynamic (rather than fixed) injection/withdrawal limits, potentially reflecting seasonal or system conditions</a:t>
            </a:r>
          </a:p>
          <a:p>
            <a:pPr marL="514350" lvl="1" indent="-285750">
              <a:buFont typeface="Arial" panose="020B0604020202020204" pitchFamily="34" charset="0"/>
              <a:buChar char="­"/>
            </a:pPr>
            <a:r>
              <a:rPr lang="en-US" sz="1200"/>
              <a:t>Need for greater flexibility, including ramping as transmission is built or site-specific agreements among ERCOT, TSP, and the customer</a:t>
            </a:r>
          </a:p>
          <a:p>
            <a:pPr marL="514350" lvl="1" indent="-285750">
              <a:buFont typeface="Arial" panose="020B0604020202020204" pitchFamily="34" charset="0"/>
              <a:buChar char="­"/>
            </a:pPr>
            <a:r>
              <a:rPr lang="en-US" sz="1200"/>
              <a:t>Concerns that SLF may be impractical or misaligned with certain configurations (e.g., fully dispatchable co-located generation, G-1 events, maintenance scenarios)</a:t>
            </a:r>
          </a:p>
          <a:p>
            <a:pPr marL="514350" lvl="1" indent="-285750">
              <a:buFont typeface="Arial" panose="020B0604020202020204" pitchFamily="34" charset="0"/>
              <a:buChar char="­"/>
            </a:pPr>
            <a:r>
              <a:rPr lang="en-US" sz="1200"/>
              <a:t>Requests for clearer BYOG/SLF definitions and implementation details before full endorsement</a:t>
            </a:r>
          </a:p>
        </p:txBody>
      </p:sp>
      <p:graphicFrame>
        <p:nvGraphicFramePr>
          <p:cNvPr id="64" name="Chart 63">
            <a:extLst>
              <a:ext uri="{FF2B5EF4-FFF2-40B4-BE49-F238E27FC236}">
                <a16:creationId xmlns:a16="http://schemas.microsoft.com/office/drawing/2014/main" id="{2939C750-838A-2F94-3DEF-E255277C73F9}"/>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2334238F-0C11-3931-A631-E6DD6AB6DA4F}"/>
              </a:ext>
            </a:extLst>
          </p:cNvPr>
          <p:cNvSpPr>
            <a:spLocks noGrp="1"/>
          </p:cNvSpPr>
          <p:nvPr>
            <p:custDataLst>
              <p:tags r:id="rId6"/>
            </p:custDataLst>
          </p:nvPr>
        </p:nvSpPr>
        <p:spPr bwMode="auto">
          <a:xfrm>
            <a:off x="2165350" y="5343525"/>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2CB980B9-ABD7-B111-93F2-80A25FC97E58}"/>
              </a:ext>
            </a:extLst>
          </p:cNvPr>
          <p:cNvSpPr>
            <a:spLocks noGrp="1"/>
          </p:cNvSpPr>
          <p:nvPr>
            <p:custDataLst>
              <p:tags r:id="rId7"/>
            </p:custDataLst>
          </p:nvPr>
        </p:nvSpPr>
        <p:spPr bwMode="auto">
          <a:xfrm>
            <a:off x="5656263" y="5343525"/>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F49E9B87-56CF-266A-4C23-4A6081B263A5}"/>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A1C28B0-78CC-4395-A885-18EA733BEAA3}" type="datetime'''''''8''''''''''''''''''''0''''''''''''''''''%'''''''">
              <a:rPr lang="en-US" altLang="en-US" sz="1200" b="1" smtClean="0">
                <a:cs typeface="+mn-cs"/>
              </a:rPr>
              <a:pPr lvl="0" algn="ctr">
                <a:spcBef>
                  <a:spcPct val="0"/>
                </a:spcBef>
                <a:spcAft>
                  <a:spcPct val="0"/>
                </a:spcAft>
              </a:pPr>
              <a:t>80%</a:t>
            </a:fld>
            <a:endParaRPr lang="en-US" sz="1200" b="1">
              <a:cs typeface="+mn-cs"/>
            </a:endParaRPr>
          </a:p>
        </p:txBody>
      </p:sp>
      <p:sp>
        <p:nvSpPr>
          <p:cNvPr id="12" name="Text Placeholder 4">
            <a:extLst>
              <a:ext uri="{FF2B5EF4-FFF2-40B4-BE49-F238E27FC236}">
                <a16:creationId xmlns:a16="http://schemas.microsoft.com/office/drawing/2014/main" id="{BC9C0A6C-B062-B3F2-A7EA-8E3C687E92BF}"/>
              </a:ext>
            </a:extLst>
          </p:cNvPr>
          <p:cNvSpPr>
            <a:spLocks noGrp="1"/>
          </p:cNvSpPr>
          <p:nvPr>
            <p:custDataLst>
              <p:tags r:id="rId9"/>
            </p:custDataLst>
          </p:nvPr>
        </p:nvSpPr>
        <p:spPr bwMode="gray">
          <a:xfrm>
            <a:off x="5607050" y="43957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F1E66C-621E-4CC5-AAA2-86048926F3DE}" type="datetime'''2''''''''''''''''''''''''''''''''''''0''''''''''''''''''''%'">
              <a:rPr lang="en-US" altLang="en-US" sz="1200" b="1" smtClean="0">
                <a:cs typeface="+mn-cs"/>
              </a:rPr>
              <a:pPr lvl="0" algn="ctr">
                <a:spcBef>
                  <a:spcPct val="0"/>
                </a:spcBef>
                <a:spcAft>
                  <a:spcPct val="0"/>
                </a:spcAft>
              </a:pPr>
              <a:t>20%</a:t>
            </a:fld>
            <a:endParaRPr lang="en-US" sz="1200" b="1">
              <a:cs typeface="+mn-cs"/>
            </a:endParaRPr>
          </a:p>
        </p:txBody>
      </p:sp>
      <p:sp>
        <p:nvSpPr>
          <p:cNvPr id="45"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5026025" y="4914900"/>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1AC6F22-4E6D-4D1A-B773-C3998F0AF51D}" type="datetime'''''''''''''''''''3''''''''''%'''''''''">
              <a:rPr lang="en-US" altLang="en-US" sz="1200" smtClean="0">
                <a:solidFill>
                  <a:schemeClr val="tx2"/>
                </a:solidFill>
                <a:effectLst/>
                <a:cs typeface="+mn-cs"/>
              </a:rPr>
              <a:pPr lvl="0" algn="ctr">
                <a:spcBef>
                  <a:spcPct val="0"/>
                </a:spcBef>
                <a:spcAft>
                  <a:spcPct val="0"/>
                </a:spcAft>
              </a:pPr>
              <a:t>3%</a:t>
            </a:fld>
            <a:endParaRPr lang="en-US" sz="1200">
              <a:solidFill>
                <a:schemeClr val="tx2"/>
              </a:solidFill>
              <a:cs typeface="+mn-cs"/>
            </a:endParaRPr>
          </a:p>
        </p:txBody>
      </p:sp>
      <p:sp>
        <p:nvSpPr>
          <p:cNvPr id="51"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2122488" y="27892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70E573E-95F3-4B0D-AFFB-FE4DAC804392}" type="datetime'''1''''''''''''''''7''''''''''''''''''''''''''''''''%'''''">
              <a:rPr lang="en-US" altLang="en-US" sz="1200" smtClean="0">
                <a:solidFill>
                  <a:schemeClr val="tx2"/>
                </a:solidFill>
                <a:effectLst/>
                <a:cs typeface="+mn-cs"/>
              </a:rPr>
              <a:pPr lvl="0" algn="ctr">
                <a:spcBef>
                  <a:spcPct val="0"/>
                </a:spcBef>
                <a:spcAft>
                  <a:spcPct val="0"/>
                </a:spcAft>
              </a:pPr>
              <a:t>17%</a:t>
            </a:fld>
            <a:endParaRPr lang="en-US" sz="1200">
              <a:solidFill>
                <a:schemeClr val="tx2"/>
              </a:solidFill>
              <a:cs typeface="+mn-cs"/>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122488" y="38798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DEA8551-9884-46C3-8C0A-BFD7B00F2D85}" type="datetime'''''''''4''''''''''''''7%'''''''">
              <a:rPr lang="en-US" altLang="en-US" sz="1200" smtClean="0">
                <a:cs typeface="+mn-cs"/>
              </a:rPr>
              <a:pPr lvl="0" algn="ctr">
                <a:spcBef>
                  <a:spcPct val="0"/>
                </a:spcBef>
                <a:spcAft>
                  <a:spcPct val="0"/>
                </a:spcAft>
              </a:pPr>
              <a:t>47%</a:t>
            </a:fld>
            <a:endParaRPr lang="en-US" sz="1200">
              <a:cs typeface="+mn-cs"/>
            </a:endParaRPr>
          </a:p>
        </p:txBody>
      </p:sp>
      <p:sp>
        <p:nvSpPr>
          <p:cNvPr id="53"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63763" y="474186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97866AD-AE99-4AFB-B85F-F0F411F65EF0}" type="datetime'''''''''3''''%'''''''">
              <a:rPr lang="en-US" altLang="en-US" sz="1200" smtClean="0">
                <a:solidFill>
                  <a:schemeClr val="tx2"/>
                </a:solidFill>
                <a:cs typeface="+mn-cs"/>
              </a:rPr>
              <a:pPr lvl="0" algn="ctr">
                <a:spcBef>
                  <a:spcPct val="0"/>
                </a:spcBef>
                <a:spcAft>
                  <a:spcPct val="0"/>
                </a:spcAft>
              </a:pPr>
              <a:t>3%</a:t>
            </a:fld>
            <a:endParaRPr lang="en-US" sz="1200">
              <a:solidFill>
                <a:schemeClr val="tx2"/>
              </a:solidFill>
              <a:cs typeface="+mn-cs"/>
            </a:endParaRPr>
          </a:p>
        </p:txBody>
      </p:sp>
      <p:sp>
        <p:nvSpPr>
          <p:cNvPr id="54"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22488" y="50006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C3F86BE-EF2E-4A63-A2A8-7AC5668AE082}" type="datetime'''''''''''''''12''''''''%'''''''''''''''''''''''">
              <a:rPr lang="en-US" altLang="en-US" sz="1200" smtClean="0">
                <a:effectLst/>
                <a:cs typeface="+mn-cs"/>
              </a:rPr>
              <a:pPr lvl="0" algn="ctr">
                <a:spcBef>
                  <a:spcPct val="0"/>
                </a:spcBef>
                <a:spcAft>
                  <a:spcPct val="0"/>
                </a:spcAft>
              </a:pPr>
              <a:t>12%</a:t>
            </a:fld>
            <a:endParaRPr lang="en-US" sz="1200">
              <a:cs typeface="+mn-cs"/>
            </a:endParaRPr>
          </a:p>
        </p:txBody>
      </p:sp>
      <p:sp>
        <p:nvSpPr>
          <p:cNvPr id="55"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5648325" y="45989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8FEBA95-EDB9-4F50-BA0A-F13AE9F3663B}" type="datetime'''''''''''''5''''%'''''''''''''''''''''''''''''''">
              <a:rPr lang="en-US" altLang="en-US" sz="1200" smtClean="0">
                <a:solidFill>
                  <a:schemeClr val="tx2"/>
                </a:solidFill>
                <a:effectLst/>
                <a:cs typeface="+mn-cs"/>
              </a:rPr>
              <a:pPr lvl="0" algn="ctr">
                <a:spcBef>
                  <a:spcPct val="0"/>
                </a:spcBef>
                <a:spcAft>
                  <a:spcPct val="0"/>
                </a:spcAft>
              </a:pPr>
              <a:t>5%</a:t>
            </a:fld>
            <a:endParaRPr lang="en-US" sz="1200">
              <a:solidFill>
                <a:schemeClr val="tx2"/>
              </a:solidFill>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6270625" y="477043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90189B-D35F-454E-9FE9-D9C0EC4D6FFE}" type="datetime'''''5''''''''''''''''''''%'''''''''''''''''''''''''''''''''">
              <a:rPr lang="en-US" altLang="en-US" sz="1200" smtClean="0">
                <a:effectLst/>
                <a:cs typeface="+mn-cs"/>
              </a:rPr>
              <a:pPr lvl="0" algn="ctr">
                <a:spcBef>
                  <a:spcPct val="0"/>
                </a:spcBef>
                <a:spcAft>
                  <a:spcPct val="0"/>
                </a:spcAft>
              </a:pPr>
              <a:t>5%</a:t>
            </a:fld>
            <a:endParaRPr lang="en-US" sz="1200">
              <a:cs typeface="+mn-cs"/>
            </a:endParaRPr>
          </a:p>
        </p:txBody>
      </p:sp>
      <p:sp>
        <p:nvSpPr>
          <p:cNvPr id="59"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648325" y="50863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43807A9-8DD5-4B41-B821-FF572299B323}" type="datetime'''''''''''''''''''''''''''''''7''''''%'''''''''''''''''''">
              <a:rPr lang="en-US" altLang="en-US" sz="1200" smtClean="0">
                <a:effectLst/>
                <a:cs typeface="+mn-cs"/>
              </a:rPr>
              <a:pPr lvl="0" algn="ctr">
                <a:spcBef>
                  <a:spcPct val="0"/>
                </a:spcBef>
                <a:spcAft>
                  <a:spcPct val="0"/>
                </a:spcAft>
              </a:pPr>
              <a:t>7%</a:t>
            </a:fld>
            <a:endParaRPr lang="en-US" sz="1200">
              <a:cs typeface="+mn-cs"/>
            </a:endParaRPr>
          </a:p>
        </p:txBody>
      </p:sp>
      <p:sp>
        <p:nvSpPr>
          <p:cNvPr id="56" name="Rectangle 55">
            <a:extLst>
              <a:ext uri="{FF2B5EF4-FFF2-40B4-BE49-F238E27FC236}">
                <a16:creationId xmlns:a16="http://schemas.microsoft.com/office/drawing/2014/main" id="{45289515-7738-10CA-FE13-423B8111F6C6}"/>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2FEE63C6-A8DA-6D97-781C-5E97C75EBFC2}"/>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E4D3930C-F188-7CCC-8802-FAAE65FB41A6}"/>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Rectangle 37">
            <a:extLst>
              <a:ext uri="{FF2B5EF4-FFF2-40B4-BE49-F238E27FC236}">
                <a16:creationId xmlns:a16="http://schemas.microsoft.com/office/drawing/2014/main" id="{DE96B75C-89B6-E46C-6F8D-41D95E7C3A3C}"/>
              </a:ext>
            </a:extLst>
          </p:cNvPr>
          <p:cNvSpPr/>
          <p:nvPr>
            <p:custDataLst>
              <p:tags r:id="rId21"/>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FFB20B9E-1C3C-5013-9CF8-2DFA8338EF5B}"/>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B3D54185-C3AC-54BF-00E5-AE012AB87001}"/>
              </a:ext>
            </a:extLst>
          </p:cNvPr>
          <p:cNvSpPr>
            <a:spLocks noGrp="1"/>
          </p:cNvSpPr>
          <p:nvPr>
            <p:custDataLst>
              <p:tags r:id="rId23"/>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9676515-B94E-47CA-8F9B-DA5F32F19867}"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2BA72EAB-7D39-C2CE-4935-2740FC783ACD}"/>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33" name="Text Placeholder 4">
            <a:extLst>
              <a:ext uri="{FF2B5EF4-FFF2-40B4-BE49-F238E27FC236}">
                <a16:creationId xmlns:a16="http://schemas.microsoft.com/office/drawing/2014/main" id="{D855F52E-991B-B34E-A365-4BC779726031}"/>
              </a:ext>
            </a:extLst>
          </p:cNvPr>
          <p:cNvSpPr>
            <a:spLocks noGrp="1"/>
          </p:cNvSpPr>
          <p:nvPr>
            <p:custDataLst>
              <p:tags r:id="rId25"/>
            </p:custDataLst>
          </p:nvPr>
        </p:nvSpPr>
        <p:spPr bwMode="auto">
          <a:xfrm>
            <a:off x="3687763" y="1995488"/>
            <a:ext cx="803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136ACD7-6283-495B-9CB8-6D9477FBD31C}" type="datetime'''''G''''e''ne''''r''''''''a''''''to''''''r''''''s '''''">
              <a:rPr lang="en-US" altLang="en-US" sz="1200" smtClean="0">
                <a:cs typeface="+mn-cs"/>
              </a:rPr>
              <a:pPr lvl="0">
                <a:spcBef>
                  <a:spcPct val="0"/>
                </a:spcBef>
                <a:spcAft>
                  <a:spcPct val="0"/>
                </a:spcAft>
              </a:pPr>
              <a:t>Generators </a:t>
            </a:fld>
            <a:endParaRPr lang="en-US" sz="1200">
              <a:cs typeface="+mn-cs"/>
            </a:endParaRPr>
          </a:p>
        </p:txBody>
      </p:sp>
      <p:sp>
        <p:nvSpPr>
          <p:cNvPr id="16" name="4. Footnote">
            <a:extLst>
              <a:ext uri="{FF2B5EF4-FFF2-40B4-BE49-F238E27FC236}">
                <a16:creationId xmlns:a16="http://schemas.microsoft.com/office/drawing/2014/main" id="{CB249FF6-356E-78EC-57FD-08D800D9E09A}"/>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N=59 (13 T(D)SPs, 31 LLC, 4 Other, 11 Generators)</a:t>
            </a:r>
          </a:p>
        </p:txBody>
      </p:sp>
      <p:sp>
        <p:nvSpPr>
          <p:cNvPr id="30" name="TrackerNumBlue 28">
            <a:extLst>
              <a:ext uri="{FF2B5EF4-FFF2-40B4-BE49-F238E27FC236}">
                <a16:creationId xmlns:a16="http://schemas.microsoft.com/office/drawing/2014/main" id="{E9227848-777B-A0E4-BAEB-11AF68FB2322}"/>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F2</a:t>
            </a:r>
          </a:p>
        </p:txBody>
      </p:sp>
      <p:sp>
        <p:nvSpPr>
          <p:cNvPr id="36" name="TextBox 35">
            <a:extLst>
              <a:ext uri="{FF2B5EF4-FFF2-40B4-BE49-F238E27FC236}">
                <a16:creationId xmlns:a16="http://schemas.microsoft.com/office/drawing/2014/main" id="{346D625A-CB19-627A-7806-7F633824FC82}"/>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“For BYOG, is the self-limiting facility concept adequate? In other words, BYOG site agrees to fixed injections/withdrawal limitation until transmission is built?” </a:t>
            </a:r>
            <a:r>
              <a:rPr lang="en-US" sz="1400" i="1"/>
              <a:t>(% of overall respondents)</a:t>
            </a:r>
          </a:p>
        </p:txBody>
      </p:sp>
      <p:sp>
        <p:nvSpPr>
          <p:cNvPr id="3" name="TextBox 2">
            <a:extLst>
              <a:ext uri="{FF2B5EF4-FFF2-40B4-BE49-F238E27FC236}">
                <a16:creationId xmlns:a16="http://schemas.microsoft.com/office/drawing/2014/main" id="{9373F07C-6894-20F7-D733-6D3C072523E1}"/>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194089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1A67-34DA-5B86-2DE4-8380B3A032F4}"/>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D6812277-D77F-6BE4-C49C-127326A5EA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D6812277-D77F-6BE4-C49C-127326A5EA66}"/>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EE36A22-FC56-3EEE-5654-9BBA302FB274}"/>
              </a:ext>
            </a:extLst>
          </p:cNvPr>
          <p:cNvSpPr>
            <a:spLocks noGrp="1"/>
          </p:cNvSpPr>
          <p:nvPr>
            <p:ph type="title"/>
            <p:custDataLst>
              <p:tags r:id="rId2"/>
            </p:custDataLst>
          </p:nvPr>
        </p:nvSpPr>
        <p:spPr>
          <a:xfrm>
            <a:off x="554736" y="172212"/>
            <a:ext cx="6967728" cy="731520"/>
          </a:xfrm>
        </p:spPr>
        <p:txBody>
          <a:bodyPr vert="horz"/>
          <a:lstStyle/>
          <a:p>
            <a:r>
              <a:rPr lang="en-US"/>
              <a:t>CLR and BYOG: CLR as a bridge solution</a:t>
            </a:r>
          </a:p>
        </p:txBody>
      </p:sp>
      <p:cxnSp>
        <p:nvCxnSpPr>
          <p:cNvPr id="6" name="LineBasicStrong 6">
            <a:extLst>
              <a:ext uri="{FF2B5EF4-FFF2-40B4-BE49-F238E27FC236}">
                <a16:creationId xmlns:a16="http://schemas.microsoft.com/office/drawing/2014/main" id="{6711D1B5-0430-B95F-7DBC-C2BF0629365F}"/>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2A1C851-C8FD-1878-F569-EA58F56FE0B2}"/>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5078C9D7-8EAC-35BA-F092-EC8EE7600B26}"/>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76F81E7-9EE9-B70E-A881-334D0D8CAF96}"/>
              </a:ext>
            </a:extLst>
          </p:cNvPr>
          <p:cNvSpPr txBox="1">
            <a:spLocks/>
          </p:cNvSpPr>
          <p:nvPr/>
        </p:nvSpPr>
        <p:spPr>
          <a:xfrm>
            <a:off x="8054871" y="1992154"/>
            <a:ext cx="3801508" cy="437042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(79%) would consider using CLR status to consume power above their firm allocation while upgrades are being built</a:t>
            </a:r>
            <a:r>
              <a:rPr lang="en-US" sz="1200"/>
              <a:t>, while a smaller share (21%) would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majority support for using CLR status as a transitional mechanism</a:t>
            </a:r>
            <a:endParaRPr lang="en-US" sz="1200" b="1"/>
          </a:p>
          <a:p>
            <a:pPr marL="285750" indent="-285750">
              <a:buFont typeface="Arial" panose="020B0604020202020204" pitchFamily="34" charset="0"/>
              <a:buChar char="•"/>
            </a:pPr>
            <a:r>
              <a:rPr lang="en-US" sz="1200" b="1"/>
              <a:t>Additional comments:</a:t>
            </a:r>
          </a:p>
          <a:p>
            <a:pPr marL="514350" lvl="1" indent="-285750">
              <a:buFont typeface="Arial" panose="020B0604020202020204" pitchFamily="34" charset="0"/>
              <a:buChar char="­"/>
            </a:pPr>
            <a:r>
              <a:rPr lang="en-US" sz="1200"/>
              <a:t>Need for clearer definition and consistent understanding of what constitutes CLR participation and its reliability expectations</a:t>
            </a:r>
          </a:p>
          <a:p>
            <a:pPr marL="514350" lvl="1" indent="-285750">
              <a:buFont typeface="Arial" panose="020B0604020202020204" pitchFamily="34" charset="0"/>
              <a:buChar char="­"/>
            </a:pPr>
            <a:r>
              <a:rPr lang="en-US" sz="1200"/>
              <a:t>Some stakeholders prefer BYOG or alternative mechanisms over CLR, particularly where operational dispatchability is constrained</a:t>
            </a:r>
          </a:p>
          <a:p>
            <a:pPr marL="514350" lvl="1" indent="-285750">
              <a:buFont typeface="Arial" panose="020B0604020202020204" pitchFamily="34" charset="0"/>
              <a:buChar char="­"/>
            </a:pPr>
            <a:r>
              <a:rPr lang="en-US" sz="1200"/>
              <a:t>Concerns about real-time dispatch feasibility, monitoring requirements, and cost implications for certain large loads</a:t>
            </a:r>
          </a:p>
          <a:p>
            <a:pPr marL="514350" lvl="1" indent="-285750">
              <a:buFont typeface="Arial" panose="020B0604020202020204" pitchFamily="34" charset="0"/>
              <a:buChar char="­"/>
            </a:pPr>
            <a:r>
              <a:rPr lang="en-US" sz="1200"/>
              <a:t>Broad interest in using CLR (or expanded definitions that include BYOG) to maximize early energization, provided it does not delay the batch process</a:t>
            </a:r>
          </a:p>
        </p:txBody>
      </p:sp>
      <p:graphicFrame>
        <p:nvGraphicFramePr>
          <p:cNvPr id="75" name="Chart 74">
            <a:extLst>
              <a:ext uri="{FF2B5EF4-FFF2-40B4-BE49-F238E27FC236}">
                <a16:creationId xmlns:a16="http://schemas.microsoft.com/office/drawing/2014/main" id="{0C2F1979-A56C-29B7-0068-AA82C704B253}"/>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06EE0E77-59FF-B3C8-5FC0-21E387E1EF47}"/>
              </a:ext>
            </a:extLst>
          </p:cNvPr>
          <p:cNvSpPr>
            <a:spLocks noGrp="1"/>
          </p:cNvSpPr>
          <p:nvPr>
            <p:custDataLst>
              <p:tags r:id="rId6"/>
            </p:custDataLst>
          </p:nvPr>
        </p:nvSpPr>
        <p:spPr bwMode="auto">
          <a:xfrm>
            <a:off x="2165350" y="5375275"/>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9D1030C1-C37D-10EF-C266-540BCDBB32B9}"/>
              </a:ext>
            </a:extLst>
          </p:cNvPr>
          <p:cNvSpPr>
            <a:spLocks noGrp="1"/>
          </p:cNvSpPr>
          <p:nvPr>
            <p:custDataLst>
              <p:tags r:id="rId7"/>
            </p:custDataLst>
          </p:nvPr>
        </p:nvSpPr>
        <p:spPr bwMode="auto">
          <a:xfrm>
            <a:off x="5656263" y="5375275"/>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0221D67D-AFEC-021A-4414-4D51F6B50485}"/>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4D845FB-11F5-4A45-A5B8-AFE4A02C646A}" type="datetime'''''''''''''''79''''''''''''''''''''''''''''''''''''''%'''''">
              <a:rPr lang="en-US" altLang="en-US" sz="1200" b="1" smtClean="0">
                <a:cs typeface="+mn-cs"/>
              </a:rPr>
              <a:pPr lvl="0" algn="ctr">
                <a:spcBef>
                  <a:spcPct val="0"/>
                </a:spcBef>
                <a:spcAft>
                  <a:spcPct val="0"/>
                </a:spcAft>
              </a:pPr>
              <a:t>79%</a:t>
            </a:fld>
            <a:endParaRPr lang="en-US" sz="1200" b="1">
              <a:cs typeface="+mn-cs"/>
            </a:endParaRPr>
          </a:p>
        </p:txBody>
      </p:sp>
      <p:sp>
        <p:nvSpPr>
          <p:cNvPr id="12" name="Text Placeholder 4">
            <a:extLst>
              <a:ext uri="{FF2B5EF4-FFF2-40B4-BE49-F238E27FC236}">
                <a16:creationId xmlns:a16="http://schemas.microsoft.com/office/drawing/2014/main" id="{F93935F0-9AD6-E5C1-5EBE-0D957F7CD31F}"/>
              </a:ext>
            </a:extLst>
          </p:cNvPr>
          <p:cNvSpPr>
            <a:spLocks noGrp="1"/>
          </p:cNvSpPr>
          <p:nvPr>
            <p:custDataLst>
              <p:tags r:id="rId9"/>
            </p:custDataLst>
          </p:nvPr>
        </p:nvSpPr>
        <p:spPr bwMode="gray">
          <a:xfrm>
            <a:off x="5607050" y="43291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ED193F2-9775-4ADC-B54D-0AC4AD2F6024}" type="datetime'''''''''2''''1''''''''''''''''%'">
              <a:rPr lang="en-US" altLang="en-US" sz="1200" b="1" smtClean="0">
                <a:cs typeface="+mn-cs"/>
              </a:rPr>
              <a:pPr lvl="0" algn="ctr">
                <a:spcBef>
                  <a:spcPct val="0"/>
                </a:spcBef>
                <a:spcAft>
                  <a:spcPct val="0"/>
                </a:spcAft>
              </a:pPr>
              <a:t>21%</a:t>
            </a:fld>
            <a:endParaRPr lang="en-US" sz="1200" b="1">
              <a:cs typeface="+mn-cs"/>
            </a:endParaRPr>
          </a:p>
        </p:txBody>
      </p:sp>
      <p:sp>
        <p:nvSpPr>
          <p:cNvPr id="37"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5648325" y="4511675"/>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94CB052-7FEC-4D0C-828E-668C39987942}"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43"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6270625" y="5051425"/>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7C5B99D-DEF6-4FEE-9AEE-C3AD652528B0}"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46"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5026025" y="5141913"/>
            <a:ext cx="263525" cy="182563"/>
          </a:xfrm>
          <a:prstGeom prst="rect">
            <a:avLst/>
          </a:prstGeom>
          <a:solidFill>
            <a:schemeClr val="accent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36113D-98E3-490C-9D3D-00DD77729518}" type="datetime'''''4''''''''%'''''''''''''''''">
              <a:rPr lang="en-US" altLang="en-US" sz="1200" smtClean="0">
                <a:effectLst/>
                <a:cs typeface="+mn-cs"/>
              </a:rPr>
              <a:pPr lvl="0" algn="ctr">
                <a:spcBef>
                  <a:spcPct val="0"/>
                </a:spcBef>
                <a:spcAft>
                  <a:spcPct val="0"/>
                </a:spcAft>
              </a:pPr>
              <a:t>4%</a:t>
            </a:fld>
            <a:endParaRPr lang="en-US" sz="1200">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27250" y="268128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DF8AB2F-6CAA-4B0B-B64E-A13D150CFEDF}" type="datetime'''''1''''''''''''''1''''''''''''''%'''''''''''''''''''''''''">
              <a:rPr lang="en-US" altLang="en-US" sz="1200" smtClean="0">
                <a:solidFill>
                  <a:schemeClr val="tx2"/>
                </a:solidFill>
                <a:effectLst/>
                <a:cs typeface="+mn-cs"/>
              </a:rPr>
              <a:pPr lvl="0" algn="ctr">
                <a:spcBef>
                  <a:spcPct val="0"/>
                </a:spcBef>
                <a:spcAft>
                  <a:spcPct val="0"/>
                </a:spcAft>
              </a:pPr>
              <a:t>11%</a:t>
            </a:fld>
            <a:endParaRPr lang="en-US" sz="1200">
              <a:solidFill>
                <a:schemeClr val="tx2"/>
              </a:solidFill>
              <a:cs typeface="+mn-cs"/>
            </a:endParaRPr>
          </a:p>
        </p:txBody>
      </p:sp>
      <p:sp>
        <p:nvSpPr>
          <p:cNvPr id="59"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22488" y="36718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86CD2E1-FA93-4F45-BDDE-0866C9FE4F03}" type="datetime'''''''''''''''''''''''4''''''''7''''''''''''''''''%'''">
              <a:rPr lang="en-US" altLang="en-US" sz="1200" smtClean="0">
                <a:cs typeface="+mn-cs"/>
              </a:rPr>
              <a:pPr lvl="0" algn="ctr">
                <a:spcBef>
                  <a:spcPct val="0"/>
                </a:spcBef>
                <a:spcAft>
                  <a:spcPct val="0"/>
                </a:spcAft>
              </a:pPr>
              <a:t>47%</a:t>
            </a:fld>
            <a:endParaRPr lang="en-US" sz="1200">
              <a:cs typeface="+mn-cs"/>
            </a:endParaRPr>
          </a:p>
        </p:txBody>
      </p:sp>
      <p:sp>
        <p:nvSpPr>
          <p:cNvPr id="60"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2163764" y="45720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668C4F8-B1E3-479E-8393-69CB72CB1B7B}" type="datetime'''''''''''''''''''''''''''''''''''''''''''''5''''''%'''''">
              <a:rPr lang="en-US" altLang="en-US" sz="1200" smtClean="0">
                <a:solidFill>
                  <a:schemeClr val="tx2"/>
                </a:solidFill>
                <a:cs typeface="+mn-cs"/>
              </a:rPr>
              <a:pPr lvl="0" algn="ctr">
                <a:spcBef>
                  <a:spcPct val="0"/>
                </a:spcBef>
                <a:spcAft>
                  <a:spcPct val="0"/>
                </a:spcAft>
              </a:pPr>
              <a:t>5%</a:t>
            </a:fld>
            <a:endParaRPr lang="en-US" sz="1200">
              <a:solidFill>
                <a:schemeClr val="tx2"/>
              </a:solidFill>
              <a:cs typeface="+mn-cs"/>
            </a:endParaRPr>
          </a:p>
        </p:txBody>
      </p:sp>
      <p:sp>
        <p:nvSpPr>
          <p:cNvPr id="61"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2122488" y="49323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6BC3AEC-0E75-41EB-9CB8-8280ACE87B1A}" type="datetime'''''''''1''''''''''''''''''''6''''''''%'''''''''''''''">
              <a:rPr lang="en-US" altLang="en-US" sz="1200" smtClean="0">
                <a:effectLst/>
                <a:cs typeface="+mn-cs"/>
              </a:rPr>
              <a:pPr lvl="0" algn="ctr">
                <a:spcBef>
                  <a:spcPct val="0"/>
                </a:spcBef>
                <a:spcAft>
                  <a:spcPct val="0"/>
                </a:spcAft>
              </a:pPr>
              <a:t>16%</a:t>
            </a:fld>
            <a:endParaRPr lang="en-US" sz="1200">
              <a:cs typeface="+mn-cs"/>
            </a:endParaRPr>
          </a:p>
        </p:txBody>
      </p:sp>
      <p:sp>
        <p:nvSpPr>
          <p:cNvPr id="62"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607050" y="47815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543A531-F4D6-4089-B071-C44375ECE8EC}" type="datetime'''''''''''''14''''''''%'''''''''">
              <a:rPr lang="en-US" altLang="en-US" sz="1200" smtClean="0">
                <a:cs typeface="+mn-cs"/>
              </a:rPr>
              <a:pPr lvl="0" algn="ctr">
                <a:spcBef>
                  <a:spcPct val="0"/>
                </a:spcBef>
                <a:spcAft>
                  <a:spcPct val="0"/>
                </a:spcAft>
              </a:pPr>
              <a:t>14%</a:t>
            </a:fld>
            <a:endParaRPr lang="en-US" sz="1200">
              <a:cs typeface="+mn-cs"/>
            </a:endParaRPr>
          </a:p>
        </p:txBody>
      </p:sp>
      <p:sp>
        <p:nvSpPr>
          <p:cNvPr id="56" name="Rectangle 55">
            <a:extLst>
              <a:ext uri="{FF2B5EF4-FFF2-40B4-BE49-F238E27FC236}">
                <a16:creationId xmlns:a16="http://schemas.microsoft.com/office/drawing/2014/main" id="{E5C344A0-8F15-4734-89C8-430F1337F97E}"/>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E45E63FC-3833-6624-0A20-176E92C62090}"/>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30EFFE8D-EDB3-56B1-E6B4-BC5B5F3D7F0B}"/>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4" name="Rectangle 43">
            <a:extLst>
              <a:ext uri="{FF2B5EF4-FFF2-40B4-BE49-F238E27FC236}">
                <a16:creationId xmlns:a16="http://schemas.microsoft.com/office/drawing/2014/main" id="{BF174D07-9BB9-651B-5164-481CC92C4852}"/>
              </a:ext>
            </a:extLst>
          </p:cNvPr>
          <p:cNvSpPr/>
          <p:nvPr>
            <p:custDataLst>
              <p:tags r:id="rId21"/>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20E6D43F-3E47-9E2B-DCDD-DDC209A8A53C}"/>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BDD8F03B-0357-4BE5-6865-249FA8C2C2F2}"/>
              </a:ext>
            </a:extLst>
          </p:cNvPr>
          <p:cNvSpPr>
            <a:spLocks noGrp="1"/>
          </p:cNvSpPr>
          <p:nvPr>
            <p:custDataLst>
              <p:tags r:id="rId23"/>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51B0815-E91C-41AB-AF3D-987A89433C88}"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F8B8F634-668F-00BB-2296-43FF5F713F34}"/>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38" name="Text Placeholder 4">
            <a:extLst>
              <a:ext uri="{FF2B5EF4-FFF2-40B4-BE49-F238E27FC236}">
                <a16:creationId xmlns:a16="http://schemas.microsoft.com/office/drawing/2014/main" id="{81F721BC-57F2-DFB1-E2BF-12A858AFDE74}"/>
              </a:ext>
            </a:extLst>
          </p:cNvPr>
          <p:cNvSpPr>
            <a:spLocks noGrp="1"/>
          </p:cNvSpPr>
          <p:nvPr>
            <p:custDataLst>
              <p:tags r:id="rId25"/>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9A2E7E-9158-4848-BB70-7A794899A3CC}" type="datetime'''''''G''en''''er''''at''''''''''''''o''''r''''''''''s'''''''">
              <a:rPr lang="en-US" altLang="en-US" sz="1200" smtClean="0">
                <a:cs typeface="+mn-cs"/>
              </a:rPr>
              <a:pPr lvl="0">
                <a:spcBef>
                  <a:spcPct val="0"/>
                </a:spcBef>
                <a:spcAft>
                  <a:spcPct val="0"/>
                </a:spcAft>
              </a:pPr>
              <a:t>Generators</a:t>
            </a:fld>
            <a:endParaRPr lang="en-US" sz="1200">
              <a:cs typeface="+mn-cs"/>
            </a:endParaRPr>
          </a:p>
        </p:txBody>
      </p:sp>
      <p:sp>
        <p:nvSpPr>
          <p:cNvPr id="16" name="4. Footnote">
            <a:extLst>
              <a:ext uri="{FF2B5EF4-FFF2-40B4-BE49-F238E27FC236}">
                <a16:creationId xmlns:a16="http://schemas.microsoft.com/office/drawing/2014/main" id="{47B2D840-5224-9ED8-5A7B-28F26422E274}"/>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N=57 (7 T(D)SPs, 35 LLC, 4 Other, 11 Generators)</a:t>
            </a:r>
          </a:p>
        </p:txBody>
      </p:sp>
      <p:sp>
        <p:nvSpPr>
          <p:cNvPr id="30" name="TrackerNumBlue 28">
            <a:extLst>
              <a:ext uri="{FF2B5EF4-FFF2-40B4-BE49-F238E27FC236}">
                <a16:creationId xmlns:a16="http://schemas.microsoft.com/office/drawing/2014/main" id="{D9E7D008-53FB-CB09-A624-57B241009638}"/>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F3</a:t>
            </a:r>
          </a:p>
        </p:txBody>
      </p:sp>
      <p:sp>
        <p:nvSpPr>
          <p:cNvPr id="36" name="TextBox 35">
            <a:extLst>
              <a:ext uri="{FF2B5EF4-FFF2-40B4-BE49-F238E27FC236}">
                <a16:creationId xmlns:a16="http://schemas.microsoft.com/office/drawing/2014/main" id="{DDC30282-C8AF-988C-B598-B77F86F5E27C}"/>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“If Batch Zero provides less firm capacity than your requested ramp, would you consider using CLR status to consume power above your firm allocation while upgrades are being built?” </a:t>
            </a:r>
            <a:r>
              <a:rPr lang="en-US" sz="1400" i="1"/>
              <a:t>(% of overall respondents)</a:t>
            </a:r>
          </a:p>
        </p:txBody>
      </p:sp>
      <p:sp>
        <p:nvSpPr>
          <p:cNvPr id="3" name="TextBox 2">
            <a:extLst>
              <a:ext uri="{FF2B5EF4-FFF2-40B4-BE49-F238E27FC236}">
                <a16:creationId xmlns:a16="http://schemas.microsoft.com/office/drawing/2014/main" id="{1A9A3965-634D-E4DC-48B7-AFD0DE83FF32}"/>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418069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D71D7-E7E3-8EFF-4D26-48D8FCCB4724}"/>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F5DF51F4-6782-C6B1-757B-128454F164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F5DF51F4-6782-C6B1-757B-128454F164D1}"/>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9904F58-353A-923C-68F2-0F262D1C9CF2}"/>
              </a:ext>
            </a:extLst>
          </p:cNvPr>
          <p:cNvSpPr>
            <a:spLocks noGrp="1"/>
          </p:cNvSpPr>
          <p:nvPr>
            <p:ph type="title"/>
            <p:custDataLst>
              <p:tags r:id="rId2"/>
            </p:custDataLst>
          </p:nvPr>
        </p:nvSpPr>
        <p:spPr>
          <a:xfrm>
            <a:off x="554736" y="172212"/>
            <a:ext cx="6967728" cy="731520"/>
          </a:xfrm>
        </p:spPr>
        <p:txBody>
          <a:bodyPr vert="horz"/>
          <a:lstStyle/>
          <a:p>
            <a:r>
              <a:rPr lang="en-US"/>
              <a:t>CLR and BYOG: CLR concept expansion</a:t>
            </a:r>
          </a:p>
        </p:txBody>
      </p:sp>
      <p:cxnSp>
        <p:nvCxnSpPr>
          <p:cNvPr id="6" name="LineBasicStrong 6">
            <a:extLst>
              <a:ext uri="{FF2B5EF4-FFF2-40B4-BE49-F238E27FC236}">
                <a16:creationId xmlns:a16="http://schemas.microsoft.com/office/drawing/2014/main" id="{63C074EF-1D07-D6B9-6A49-9A0AA5905C4C}"/>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194FB48-5275-0720-5D62-6EF3BD952A99}"/>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49559DFA-E280-8123-5268-466F5137A596}"/>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0781BA6-DF1E-B79C-B82D-D0640DFDAD29}"/>
              </a:ext>
            </a:extLst>
          </p:cNvPr>
          <p:cNvSpPr txBox="1">
            <a:spLocks/>
          </p:cNvSpPr>
          <p:nvPr/>
        </p:nvSpPr>
        <p:spPr>
          <a:xfrm>
            <a:off x="8054871" y="1992154"/>
            <a:ext cx="3801508" cy="45935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(74%) support expanding the Controllable Load Resource (CLR) concept to be explicitly included as a co-location configuration option </a:t>
            </a:r>
            <a:r>
              <a:rPr lang="en-US" sz="1200"/>
              <a:t>under BYOG rules, while 26% do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majority support for explicitly incorporating CLR into BYOG</a:t>
            </a:r>
          </a:p>
          <a:p>
            <a:pPr marL="285750" indent="-285750">
              <a:buFont typeface="Arial" panose="020B0604020202020204" pitchFamily="34" charset="0"/>
              <a:buChar char="•"/>
            </a:pPr>
            <a:r>
              <a:rPr lang="en-US" sz="1200" b="1"/>
              <a:t>Additional comments:</a:t>
            </a:r>
          </a:p>
          <a:p>
            <a:pPr marL="514350" lvl="1" indent="-285750">
              <a:buFont typeface="Arial" panose="020B0604020202020204" pitchFamily="34" charset="0"/>
              <a:buChar char="­"/>
            </a:pPr>
            <a:r>
              <a:rPr lang="en-US" sz="1200"/>
              <a:t>Broad support for CLR inclusion, but strong caution against adding complexity or delaying BYOG implementation</a:t>
            </a:r>
            <a:endParaRPr lang="en-US" sz="1200" b="1"/>
          </a:p>
          <a:p>
            <a:pPr marL="514350" lvl="1" indent="-285750">
              <a:buFont typeface="Arial" panose="020B0604020202020204" pitchFamily="34" charset="0"/>
              <a:buChar char="­"/>
            </a:pPr>
            <a:r>
              <a:rPr lang="en-US" sz="1200"/>
              <a:t>Preference by several stakeholders to treat CLR and BYOG separately, at least initially</a:t>
            </a:r>
          </a:p>
          <a:p>
            <a:pPr marL="514350" lvl="1" indent="-285750">
              <a:buFont typeface="Arial" panose="020B0604020202020204" pitchFamily="34" charset="0"/>
              <a:buChar char="­"/>
            </a:pPr>
            <a:r>
              <a:rPr lang="en-US" sz="1200"/>
              <a:t>Recognition that CLR could provide valuable operational flexibility, particularly for storage-integrated or “powered campus” configurations</a:t>
            </a:r>
          </a:p>
          <a:p>
            <a:pPr marL="514350" lvl="1" indent="-285750">
              <a:buFont typeface="Arial" panose="020B0604020202020204" pitchFamily="34" charset="0"/>
              <a:buChar char="­"/>
            </a:pPr>
            <a:r>
              <a:rPr lang="en-US" sz="1200"/>
              <a:t>Concerns about market design, metering, and implementation readiness</a:t>
            </a:r>
          </a:p>
          <a:p>
            <a:pPr marL="514350" lvl="1" indent="-285750">
              <a:buFont typeface="Arial" panose="020B0604020202020204" pitchFamily="34" charset="0"/>
              <a:buChar char="­"/>
            </a:pPr>
            <a:r>
              <a:rPr lang="en-US" sz="1200"/>
              <a:t>Emphasis that participation in CLR should remain optional and flexible, not mandatory for BYOG configurations</a:t>
            </a:r>
          </a:p>
        </p:txBody>
      </p:sp>
      <p:graphicFrame>
        <p:nvGraphicFramePr>
          <p:cNvPr id="66" name="Chart 65">
            <a:extLst>
              <a:ext uri="{FF2B5EF4-FFF2-40B4-BE49-F238E27FC236}">
                <a16:creationId xmlns:a16="http://schemas.microsoft.com/office/drawing/2014/main" id="{E02BF489-2539-3BB2-C6C3-FCE35C693627}"/>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3231A65B-3FA9-7771-B273-B290E5AC0F07}"/>
              </a:ext>
            </a:extLst>
          </p:cNvPr>
          <p:cNvSpPr>
            <a:spLocks noGrp="1"/>
          </p:cNvSpPr>
          <p:nvPr>
            <p:custDataLst>
              <p:tags r:id="rId6"/>
            </p:custDataLst>
          </p:nvPr>
        </p:nvSpPr>
        <p:spPr bwMode="auto">
          <a:xfrm>
            <a:off x="2165350" y="5343525"/>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FDEE6DA2-61F5-8A27-2BF5-A24D590064D3}"/>
              </a:ext>
            </a:extLst>
          </p:cNvPr>
          <p:cNvSpPr>
            <a:spLocks noGrp="1"/>
          </p:cNvSpPr>
          <p:nvPr>
            <p:custDataLst>
              <p:tags r:id="rId7"/>
            </p:custDataLst>
          </p:nvPr>
        </p:nvSpPr>
        <p:spPr bwMode="auto">
          <a:xfrm>
            <a:off x="5656263" y="5343525"/>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953A570D-88F3-AE16-D7B1-05BF4FDC5935}"/>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6E3B6CA-38D1-4EAD-A5A6-247AF36674B6}" type="datetime'''''''''''7''''''''''''4''''''''''''''''''''''''''''''''''%'''">
              <a:rPr lang="en-US" altLang="en-US" sz="1200" b="1" smtClean="0">
                <a:cs typeface="+mn-cs"/>
              </a:rPr>
              <a:pPr lvl="0" algn="ctr">
                <a:spcBef>
                  <a:spcPct val="0"/>
                </a:spcBef>
                <a:spcAft>
                  <a:spcPct val="0"/>
                </a:spcAft>
              </a:pPr>
              <a:t>74%</a:t>
            </a:fld>
            <a:endParaRPr lang="en-US" sz="1200" b="1">
              <a:cs typeface="+mn-cs"/>
            </a:endParaRPr>
          </a:p>
        </p:txBody>
      </p:sp>
      <p:sp>
        <p:nvSpPr>
          <p:cNvPr id="12" name="Text Placeholder 4">
            <a:extLst>
              <a:ext uri="{FF2B5EF4-FFF2-40B4-BE49-F238E27FC236}">
                <a16:creationId xmlns:a16="http://schemas.microsoft.com/office/drawing/2014/main" id="{54C9A87A-8E26-96AC-E312-4B3C19DF066A}"/>
              </a:ext>
            </a:extLst>
          </p:cNvPr>
          <p:cNvSpPr>
            <a:spLocks noGrp="1"/>
          </p:cNvSpPr>
          <p:nvPr>
            <p:custDataLst>
              <p:tags r:id="rId9"/>
            </p:custDataLst>
          </p:nvPr>
        </p:nvSpPr>
        <p:spPr bwMode="gray">
          <a:xfrm>
            <a:off x="5607050" y="41211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95BC2DC-0735-456A-8CE8-EA7434800C41}" type="datetime'''''''''''''''''''''''''''''''2''''''6''''''''''%'''''''''">
              <a:rPr lang="en-US" altLang="en-US" sz="1200" b="1" smtClean="0">
                <a:cs typeface="+mn-cs"/>
              </a:rPr>
              <a:pPr lvl="0" algn="ctr">
                <a:spcBef>
                  <a:spcPct val="0"/>
                </a:spcBef>
                <a:spcAft>
                  <a:spcPct val="0"/>
                </a:spcAft>
              </a:pPr>
              <a:t>26%</a:t>
            </a:fld>
            <a:endParaRPr lang="en-US" sz="1200" b="1">
              <a:cs typeface="+mn-cs"/>
            </a:endParaRPr>
          </a:p>
        </p:txBody>
      </p:sp>
      <p:sp>
        <p:nvSpPr>
          <p:cNvPr id="32"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6270625" y="497681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61A23ED-D4DE-4E8E-9A11-388097F2F9A9}"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50"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2127250" y="269398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4AE9DE4-82FC-4F23-A88C-A8E897CC0FFF}" type="datetime'''''''''''''''''''''1''''''''''''''''''1''''''%'''''''''''''''">
              <a:rPr lang="en-US" altLang="en-US" sz="1200" smtClean="0">
                <a:solidFill>
                  <a:schemeClr val="tx2"/>
                </a:solidFill>
                <a:effectLst/>
                <a:cs typeface="+mn-cs"/>
              </a:rPr>
              <a:pPr lvl="0" algn="ctr">
                <a:spcBef>
                  <a:spcPct val="0"/>
                </a:spcBef>
                <a:spcAft>
                  <a:spcPct val="0"/>
                </a:spcAft>
              </a:pPr>
              <a:t>11%</a:t>
            </a:fld>
            <a:endParaRPr lang="en-US" sz="1200">
              <a:solidFill>
                <a:schemeClr val="tx2"/>
              </a:solidFill>
              <a:cs typeface="+mn-cs"/>
            </a:endParaRPr>
          </a:p>
        </p:txBody>
      </p:sp>
      <p:sp>
        <p:nvSpPr>
          <p:cNvPr id="51"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122488" y="37226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47E6C3A-6B1F-4FB9-869D-52A8D9F6B599}" type="datetime'''''''''''''''''''''46''''''''''''%'''''''''''''''''''''">
              <a:rPr lang="en-US" altLang="en-US" sz="1200" smtClean="0">
                <a:cs typeface="+mn-cs"/>
              </a:rPr>
              <a:pPr lvl="0" algn="ctr">
                <a:spcBef>
                  <a:spcPct val="0"/>
                </a:spcBef>
                <a:spcAft>
                  <a:spcPct val="0"/>
                </a:spcAft>
              </a:pPr>
              <a:t>46%</a:t>
            </a:fld>
            <a:endParaRPr lang="en-US" sz="1200">
              <a:cs typeface="+mn-cs"/>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63764" y="4622800"/>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0B2DABB-1EFF-4B1A-9AF0-94F3C863EF89}" type="datetime'''''''''''''''''''4''''''''''''''%'''''''''''''''''''''''''">
              <a:rPr lang="en-US" altLang="en-US" sz="1200" smtClean="0">
                <a:solidFill>
                  <a:schemeClr val="tx2"/>
                </a:solidFill>
                <a:cs typeface="+mn-cs"/>
              </a:rPr>
              <a:pPr lvl="0" algn="ctr">
                <a:spcBef>
                  <a:spcPct val="0"/>
                </a:spcBef>
                <a:spcAft>
                  <a:spcPct val="0"/>
                </a:spcAft>
              </a:pPr>
              <a:t>4%</a:t>
            </a:fld>
            <a:endParaRPr lang="en-US" sz="1200">
              <a:solidFill>
                <a:schemeClr val="tx2"/>
              </a:solidFill>
              <a:cs typeface="+mn-cs"/>
            </a:endParaRPr>
          </a:p>
        </p:txBody>
      </p:sp>
      <p:sp>
        <p:nvSpPr>
          <p:cNvPr id="53"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22488" y="49450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0CC7A79-4620-4BF5-BA51-C8F495224F17}" type="datetime'''''''1''''''''''''''''4''''''''''''''%'''''''''''">
              <a:rPr lang="en-US" altLang="en-US" sz="1200" smtClean="0">
                <a:effectLst/>
                <a:cs typeface="+mn-cs"/>
              </a:rPr>
              <a:pPr lvl="0" algn="ctr">
                <a:spcBef>
                  <a:spcPct val="0"/>
                </a:spcBef>
                <a:spcAft>
                  <a:spcPct val="0"/>
                </a:spcAft>
              </a:pPr>
              <a:t>14%</a:t>
            </a:fld>
            <a:endParaRPr lang="en-US" sz="1200">
              <a:cs typeface="+mn-cs"/>
            </a:endParaRPr>
          </a:p>
        </p:txBody>
      </p:sp>
      <p:sp>
        <p:nvSpPr>
          <p:cNvPr id="54"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5648325" y="43672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6A70A95-FEF2-493A-8B0B-3AFF6A18313F}" type="datetime'7''''''''''''''''''''''''''''''''''''''''%'''''">
              <a:rPr lang="en-US" altLang="en-US" sz="1200" smtClean="0">
                <a:solidFill>
                  <a:schemeClr val="tx2"/>
                </a:solidFill>
                <a:effectLst/>
                <a:cs typeface="+mn-cs"/>
              </a:rPr>
              <a:pPr lvl="0" algn="ctr">
                <a:spcBef>
                  <a:spcPct val="0"/>
                </a:spcBef>
                <a:spcAft>
                  <a:spcPct val="0"/>
                </a:spcAft>
              </a:pPr>
              <a:t>7%</a:t>
            </a:fld>
            <a:endParaRPr lang="en-US" sz="1200">
              <a:solidFill>
                <a:schemeClr val="tx2"/>
              </a:solidFill>
              <a:cs typeface="+mn-cs"/>
            </a:endParaRPr>
          </a:p>
        </p:txBody>
      </p:sp>
      <p:sp>
        <p:nvSpPr>
          <p:cNvPr id="55"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5607050" y="47196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8E51649-2E3B-4561-9688-AEAA25BA9336}" type="datetime'1''''''2''''''''''''''''''''''%'''''">
              <a:rPr lang="en-US" altLang="en-US" sz="1200" smtClean="0">
                <a:effectLst/>
                <a:cs typeface="+mn-cs"/>
              </a:rPr>
              <a:pPr lvl="0" algn="ctr">
                <a:spcBef>
                  <a:spcPct val="0"/>
                </a:spcBef>
                <a:spcAft>
                  <a:spcPct val="0"/>
                </a:spcAft>
              </a:pPr>
              <a:t>12%</a:t>
            </a:fld>
            <a:endParaRPr lang="en-US" sz="1200">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026025" y="51054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13A2BB4-6C59-4204-BB79-AC6C862B28ED}" type="datetime'''5''''''''''''''''''''''''''%'''''''''''''">
              <a:rPr lang="en-US" altLang="en-US" sz="1200" smtClean="0">
                <a:effectLst/>
                <a:cs typeface="+mn-cs"/>
              </a:rPr>
              <a:pPr lvl="0" algn="ctr">
                <a:spcBef>
                  <a:spcPct val="0"/>
                </a:spcBef>
                <a:spcAft>
                  <a:spcPct val="0"/>
                </a:spcAft>
              </a:pPr>
              <a:t>5%</a:t>
            </a:fld>
            <a:endParaRPr lang="en-US" sz="1200">
              <a:cs typeface="+mn-cs"/>
            </a:endParaRPr>
          </a:p>
        </p:txBody>
      </p:sp>
      <p:sp>
        <p:nvSpPr>
          <p:cNvPr id="56" name="Rectangle 55">
            <a:extLst>
              <a:ext uri="{FF2B5EF4-FFF2-40B4-BE49-F238E27FC236}">
                <a16:creationId xmlns:a16="http://schemas.microsoft.com/office/drawing/2014/main" id="{EA865F13-EBAF-27C4-EDBD-406BD8BE62F6}"/>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295F152B-7123-8650-6A76-61D2B39A50ED}"/>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958C787D-1D9B-7FD1-06F3-BF99746678E6}"/>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0" name="Rectangle 39">
            <a:extLst>
              <a:ext uri="{FF2B5EF4-FFF2-40B4-BE49-F238E27FC236}">
                <a16:creationId xmlns:a16="http://schemas.microsoft.com/office/drawing/2014/main" id="{1030AEE3-FBBE-54E4-0B7C-BDB2617A8F66}"/>
              </a:ext>
            </a:extLst>
          </p:cNvPr>
          <p:cNvSpPr/>
          <p:nvPr>
            <p:custDataLst>
              <p:tags r:id="rId21"/>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95D8E740-6D7B-2399-51F0-78AF10544156}"/>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BB7FB18E-D44A-7ACD-9631-C21281BBB2D0}"/>
              </a:ext>
            </a:extLst>
          </p:cNvPr>
          <p:cNvSpPr>
            <a:spLocks noGrp="1"/>
          </p:cNvSpPr>
          <p:nvPr>
            <p:custDataLst>
              <p:tags r:id="rId23"/>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8932BC7-3245-4A9D-808D-5B02C2A69EF3}"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9B1D7BC3-981A-6C5A-5B1D-6AB2B1EBB72E}"/>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34" name="Text Placeholder 4">
            <a:extLst>
              <a:ext uri="{FF2B5EF4-FFF2-40B4-BE49-F238E27FC236}">
                <a16:creationId xmlns:a16="http://schemas.microsoft.com/office/drawing/2014/main" id="{110EA57E-2FFA-663F-9084-4B53C5A5F9F7}"/>
              </a:ext>
            </a:extLst>
          </p:cNvPr>
          <p:cNvSpPr>
            <a:spLocks noGrp="1"/>
          </p:cNvSpPr>
          <p:nvPr>
            <p:custDataLst>
              <p:tags r:id="rId25"/>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455BFD1-833F-4152-8413-2CC0CA7C9C58}" type="datetime'''G''''''''''e''''''''''n''''''''e''''r''''''''a''''tors'''''">
              <a:rPr lang="en-US" altLang="en-US" sz="1200" smtClean="0">
                <a:cs typeface="+mn-cs"/>
              </a:rPr>
              <a:pPr lvl="0">
                <a:spcBef>
                  <a:spcPct val="0"/>
                </a:spcBef>
                <a:spcAft>
                  <a:spcPct val="0"/>
                </a:spcAft>
              </a:pPr>
              <a:t>Generators</a:t>
            </a:fld>
            <a:endParaRPr lang="en-US" sz="1200">
              <a:cs typeface="+mn-cs"/>
            </a:endParaRPr>
          </a:p>
        </p:txBody>
      </p:sp>
      <p:sp>
        <p:nvSpPr>
          <p:cNvPr id="16" name="4. Footnote">
            <a:extLst>
              <a:ext uri="{FF2B5EF4-FFF2-40B4-BE49-F238E27FC236}">
                <a16:creationId xmlns:a16="http://schemas.microsoft.com/office/drawing/2014/main" id="{82F4DC5D-1C17-3D4B-67E3-4C79D9B3FA11}"/>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N=57 (10 T(D)SPs, 33 LLC, 3 Other, 11 Generators)</a:t>
            </a:r>
          </a:p>
        </p:txBody>
      </p:sp>
      <p:sp>
        <p:nvSpPr>
          <p:cNvPr id="30" name="TrackerNumBlue 28">
            <a:extLst>
              <a:ext uri="{FF2B5EF4-FFF2-40B4-BE49-F238E27FC236}">
                <a16:creationId xmlns:a16="http://schemas.microsoft.com/office/drawing/2014/main" id="{170BEEAE-73CD-30E1-F2E7-8000034C59F3}"/>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F4</a:t>
            </a:r>
          </a:p>
        </p:txBody>
      </p:sp>
      <p:sp>
        <p:nvSpPr>
          <p:cNvPr id="36" name="TextBox 35">
            <a:extLst>
              <a:ext uri="{FF2B5EF4-FFF2-40B4-BE49-F238E27FC236}">
                <a16:creationId xmlns:a16="http://schemas.microsoft.com/office/drawing/2014/main" id="{1253CB64-213E-824E-386B-1C2B2F8701EE}"/>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“When defining BYOG rules, should Controllable Load Resources (CLRs) concept be expanded to be explicitly included as a co-location configuration option?” </a:t>
            </a:r>
            <a:r>
              <a:rPr lang="en-US" sz="1400" i="1"/>
              <a:t>(% of overall respondents)</a:t>
            </a:r>
          </a:p>
        </p:txBody>
      </p:sp>
      <p:sp>
        <p:nvSpPr>
          <p:cNvPr id="3" name="TextBox 2">
            <a:extLst>
              <a:ext uri="{FF2B5EF4-FFF2-40B4-BE49-F238E27FC236}">
                <a16:creationId xmlns:a16="http://schemas.microsoft.com/office/drawing/2014/main" id="{2C91BA7E-3B3D-FF64-7CD6-3FF47B8CC91F}"/>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2769602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Grid"/>
</p:tagLst>
</file>

<file path=ppt/tags/tag12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4.xml><?xml version="1.0" encoding="utf-8"?>
<p:tagLst xmlns:a="http://schemas.openxmlformats.org/drawingml/2006/main" xmlns:r="http://schemas.openxmlformats.org/officeDocument/2006/relationships" xmlns:p="http://schemas.openxmlformats.org/presentationml/2006/main">
  <p:tag name="NAME" val="ACET"/>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SHAPENAME" val="Subtitle"/>
</p:tagLst>
</file>

<file path=ppt/tags/tag128.xml><?xml version="1.0" encoding="utf-8"?>
<p:tagLst xmlns:a="http://schemas.openxmlformats.org/drawingml/2006/main" xmlns:r="http://schemas.openxmlformats.org/officeDocument/2006/relationships" xmlns:p="http://schemas.openxmlformats.org/presentationml/2006/main">
  <p:tag name="SHAPENAME" val="Titl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SHAPENAME" val="5. Source"/>
</p:tagLst>
</file>

<file path=ppt/tags/tag1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6.xml><?xml version="1.0" encoding="utf-8"?>
<p:tagLst xmlns:a="http://schemas.openxmlformats.org/drawingml/2006/main" xmlns:r="http://schemas.openxmlformats.org/officeDocument/2006/relationships" xmlns:p="http://schemas.openxmlformats.org/presentationml/2006/main">
  <p:tag name="SHAPENAME" val="5. Source"/>
</p:tagLst>
</file>

<file path=ppt/tags/tag1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9.xml><?xml version="1.0" encoding="utf-8"?>
<p:tagLst xmlns:a="http://schemas.openxmlformats.org/drawingml/2006/main" xmlns:r="http://schemas.openxmlformats.org/officeDocument/2006/relationships" xmlns:p="http://schemas.openxmlformats.org/presentationml/2006/main">
  <p:tag name="SHAPENAME" val="5. Sourc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6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7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7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0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xml><?xml version="1.0" encoding="utf-8"?>
<p:tagLst xmlns:a="http://schemas.openxmlformats.org/drawingml/2006/main" xmlns:r="http://schemas.openxmlformats.org/officeDocument/2006/relationships" xmlns:p="http://schemas.openxmlformats.org/presentationml/2006/main">
  <p:tag name="SHAPENAME" val="5. Source"/>
</p:tagLst>
</file>

<file path=ppt/tags/tag2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5. Source"/>
</p:tagLst>
</file>

<file path=ppt/tags/tag2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SHAPENAME" val="Title"/>
</p:tagLst>
</file>

<file path=ppt/tags/tag24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4.xml><?xml version="1.0" encoding="utf-8"?>
<p:tagLst xmlns:a="http://schemas.openxmlformats.org/drawingml/2006/main" xmlns:r="http://schemas.openxmlformats.org/officeDocument/2006/relationships" xmlns:p="http://schemas.openxmlformats.org/presentationml/2006/main">
  <p:tag name="NAME" val="SingleBoatText"/>
</p:tagLst>
</file>

<file path=ppt/tags/tag245.xml><?xml version="1.0" encoding="utf-8"?>
<p:tagLst xmlns:a="http://schemas.openxmlformats.org/drawingml/2006/main" xmlns:r="http://schemas.openxmlformats.org/officeDocument/2006/relationships" xmlns:p="http://schemas.openxmlformats.org/presentationml/2006/main">
  <p:tag name="NAME" val="SingleBoatText"/>
</p:tagLst>
</file>

<file path=ppt/tags/tag246.xml><?xml version="1.0" encoding="utf-8"?>
<p:tagLst xmlns:a="http://schemas.openxmlformats.org/drawingml/2006/main" xmlns:r="http://schemas.openxmlformats.org/officeDocument/2006/relationships" xmlns:p="http://schemas.openxmlformats.org/presentationml/2006/main">
  <p:tag name="NAME" val="SingleBoatText"/>
</p:tagLst>
</file>

<file path=ppt/tags/tag247.xml><?xml version="1.0" encoding="utf-8"?>
<p:tagLst xmlns:a="http://schemas.openxmlformats.org/drawingml/2006/main" xmlns:r="http://schemas.openxmlformats.org/officeDocument/2006/relationships" xmlns:p="http://schemas.openxmlformats.org/presentationml/2006/main">
  <p:tag name="NAME" val="SingleBoatText"/>
</p:tagLst>
</file>

<file path=ppt/tags/tag248.xml><?xml version="1.0" encoding="utf-8"?>
<p:tagLst xmlns:a="http://schemas.openxmlformats.org/drawingml/2006/main" xmlns:r="http://schemas.openxmlformats.org/officeDocument/2006/relationships" xmlns:p="http://schemas.openxmlformats.org/presentationml/2006/main">
  <p:tag name="NAME" val="SingleBoatText"/>
</p:tagLst>
</file>

<file path=ppt/tags/tag249.xml><?xml version="1.0" encoding="utf-8"?>
<p:tagLst xmlns:a="http://schemas.openxmlformats.org/drawingml/2006/main" xmlns:r="http://schemas.openxmlformats.org/officeDocument/2006/relationships" xmlns:p="http://schemas.openxmlformats.org/presentationml/2006/main">
  <p:tag name="NAME" val="SingleBoatText"/>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3.xml><?xml version="1.0" encoding="utf-8"?>
<p:tagLst xmlns:a="http://schemas.openxmlformats.org/drawingml/2006/main" xmlns:r="http://schemas.openxmlformats.org/officeDocument/2006/relationships" xmlns:p="http://schemas.openxmlformats.org/presentationml/2006/main">
  <p:tag name="NOREPLACE" val="tru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3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0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0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0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NAME" val="SingleBoatText"/>
</p:tagLst>
</file>

<file path=ppt/tags/tag311.xml><?xml version="1.0" encoding="utf-8"?>
<p:tagLst xmlns:a="http://schemas.openxmlformats.org/drawingml/2006/main" xmlns:r="http://schemas.openxmlformats.org/officeDocument/2006/relationships" xmlns:p="http://schemas.openxmlformats.org/presentationml/2006/main">
  <p:tag name="NAME" val="SingleBoatText"/>
</p:tagLst>
</file>

<file path=ppt/tags/tag312.xml><?xml version="1.0" encoding="utf-8"?>
<p:tagLst xmlns:a="http://schemas.openxmlformats.org/drawingml/2006/main" xmlns:r="http://schemas.openxmlformats.org/officeDocument/2006/relationships" xmlns:p="http://schemas.openxmlformats.org/presentationml/2006/main">
  <p:tag name="NAME" val="SingleBoatText"/>
</p:tagLst>
</file>

<file path=ppt/tags/tag313.xml><?xml version="1.0" encoding="utf-8"?>
<p:tagLst xmlns:a="http://schemas.openxmlformats.org/drawingml/2006/main" xmlns:r="http://schemas.openxmlformats.org/officeDocument/2006/relationships" xmlns:p="http://schemas.openxmlformats.org/presentationml/2006/main">
  <p:tag name="NAME" val="SingleBoatText"/>
</p:tagLst>
</file>

<file path=ppt/tags/tag314.xml><?xml version="1.0" encoding="utf-8"?>
<p:tagLst xmlns:a="http://schemas.openxmlformats.org/drawingml/2006/main" xmlns:r="http://schemas.openxmlformats.org/officeDocument/2006/relationships" xmlns:p="http://schemas.openxmlformats.org/presentationml/2006/main">
  <p:tag name="NAME" val="SingleBoatText"/>
</p:tagLst>
</file>

<file path=ppt/tags/tag315.xml><?xml version="1.0" encoding="utf-8"?>
<p:tagLst xmlns:a="http://schemas.openxmlformats.org/drawingml/2006/main" xmlns:r="http://schemas.openxmlformats.org/officeDocument/2006/relationships" xmlns:p="http://schemas.openxmlformats.org/presentationml/2006/main">
  <p:tag name="NAME" val="SingleBoatText"/>
</p:tagLst>
</file>

<file path=ppt/tags/tag316.xml><?xml version="1.0" encoding="utf-8"?>
<p:tagLst xmlns:a="http://schemas.openxmlformats.org/drawingml/2006/main" xmlns:r="http://schemas.openxmlformats.org/officeDocument/2006/relationships" xmlns:p="http://schemas.openxmlformats.org/presentationml/2006/main">
  <p:tag name="NAME" val="SingleBoatText"/>
</p:tagLst>
</file>

<file path=ppt/tags/tag317.xml><?xml version="1.0" encoding="utf-8"?>
<p:tagLst xmlns:a="http://schemas.openxmlformats.org/drawingml/2006/main" xmlns:r="http://schemas.openxmlformats.org/officeDocument/2006/relationships" xmlns:p="http://schemas.openxmlformats.org/presentationml/2006/main">
  <p:tag name="NAME" val="SingleBoatText"/>
</p:tagLst>
</file>

<file path=ppt/tags/tag318.xml><?xml version="1.0" encoding="utf-8"?>
<p:tagLst xmlns:a="http://schemas.openxmlformats.org/drawingml/2006/main" xmlns:r="http://schemas.openxmlformats.org/officeDocument/2006/relationships" xmlns:p="http://schemas.openxmlformats.org/presentationml/2006/main">
  <p:tag name="NAME" val="SingleBoatText"/>
</p:tagLst>
</file>

<file path=ppt/tags/tag31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2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2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2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2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2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2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27.xml><?xml version="1.0" encoding="utf-8"?>
<p:tagLst xmlns:a="http://schemas.openxmlformats.org/drawingml/2006/main" xmlns:r="http://schemas.openxmlformats.org/officeDocument/2006/relationships" xmlns:p="http://schemas.openxmlformats.org/presentationml/2006/main">
  <p:tag name="NAME" val="SingleBoatText"/>
</p:tagLst>
</file>

<file path=ppt/tags/tag328.xml><?xml version="1.0" encoding="utf-8"?>
<p:tagLst xmlns:a="http://schemas.openxmlformats.org/drawingml/2006/main" xmlns:r="http://schemas.openxmlformats.org/officeDocument/2006/relationships" xmlns:p="http://schemas.openxmlformats.org/presentationml/2006/main">
  <p:tag name="NAME" val="SingleBoatText"/>
</p:tagLst>
</file>

<file path=ppt/tags/tag329.xml><?xml version="1.0" encoding="utf-8"?>
<p:tagLst xmlns:a="http://schemas.openxmlformats.org/drawingml/2006/main" xmlns:r="http://schemas.openxmlformats.org/officeDocument/2006/relationships" xmlns:p="http://schemas.openxmlformats.org/presentationml/2006/main">
  <p:tag name="NAME" val="SingleBoatText"/>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NAME" val="SingleBoatText"/>
</p:tagLst>
</file>

<file path=ppt/tags/tag331.xml><?xml version="1.0" encoding="utf-8"?>
<p:tagLst xmlns:a="http://schemas.openxmlformats.org/drawingml/2006/main" xmlns:r="http://schemas.openxmlformats.org/officeDocument/2006/relationships" xmlns:p="http://schemas.openxmlformats.org/presentationml/2006/main">
  <p:tag name="NAME" val="SingleBoatText"/>
</p:tagLst>
</file>

<file path=ppt/tags/tag332.xml><?xml version="1.0" encoding="utf-8"?>
<p:tagLst xmlns:a="http://schemas.openxmlformats.org/drawingml/2006/main" xmlns:r="http://schemas.openxmlformats.org/officeDocument/2006/relationships" xmlns:p="http://schemas.openxmlformats.org/presentationml/2006/main">
  <p:tag name="NAME" val="SingleBoatText"/>
</p:tagLst>
</file>

<file path=ppt/tags/tag333.xml><?xml version="1.0" encoding="utf-8"?>
<p:tagLst xmlns:a="http://schemas.openxmlformats.org/drawingml/2006/main" xmlns:r="http://schemas.openxmlformats.org/officeDocument/2006/relationships" xmlns:p="http://schemas.openxmlformats.org/presentationml/2006/main">
  <p:tag name="NAME" val="SingleBoatText"/>
</p:tagLst>
</file>

<file path=ppt/tags/tag334.xml><?xml version="1.0" encoding="utf-8"?>
<p:tagLst xmlns:a="http://schemas.openxmlformats.org/drawingml/2006/main" xmlns:r="http://schemas.openxmlformats.org/officeDocument/2006/relationships" xmlns:p="http://schemas.openxmlformats.org/presentationml/2006/main">
  <p:tag name="NAME" val="SingleBoatText"/>
</p:tagLst>
</file>

<file path=ppt/tags/tag335.xml><?xml version="1.0" encoding="utf-8"?>
<p:tagLst xmlns:a="http://schemas.openxmlformats.org/drawingml/2006/main" xmlns:r="http://schemas.openxmlformats.org/officeDocument/2006/relationships" xmlns:p="http://schemas.openxmlformats.org/presentationml/2006/main">
  <p:tag name="NAME" val="SingleBoatText"/>
</p:tagLst>
</file>

<file path=ppt/tags/tag336.xml><?xml version="1.0" encoding="utf-8"?>
<p:tagLst xmlns:a="http://schemas.openxmlformats.org/drawingml/2006/main" xmlns:r="http://schemas.openxmlformats.org/officeDocument/2006/relationships" xmlns:p="http://schemas.openxmlformats.org/presentationml/2006/main">
  <p:tag name="NAME" val="SingleBoatText"/>
</p:tagLst>
</file>

<file path=ppt/tags/tag337.xml><?xml version="1.0" encoding="utf-8"?>
<p:tagLst xmlns:a="http://schemas.openxmlformats.org/drawingml/2006/main" xmlns:r="http://schemas.openxmlformats.org/officeDocument/2006/relationships" xmlns:p="http://schemas.openxmlformats.org/presentationml/2006/main">
  <p:tag name="NAME" val="SingleBoatText"/>
</p:tagLst>
</file>

<file path=ppt/tags/tag338.xml><?xml version="1.0" encoding="utf-8"?>
<p:tagLst xmlns:a="http://schemas.openxmlformats.org/drawingml/2006/main" xmlns:r="http://schemas.openxmlformats.org/officeDocument/2006/relationships" xmlns:p="http://schemas.openxmlformats.org/presentationml/2006/main">
  <p:tag name="NAME" val="SingleBoatText"/>
</p:tagLst>
</file>

<file path=ppt/tags/tag339.xml><?xml version="1.0" encoding="utf-8"?>
<p:tagLst xmlns:a="http://schemas.openxmlformats.org/drawingml/2006/main" xmlns:r="http://schemas.openxmlformats.org/officeDocument/2006/relationships" xmlns:p="http://schemas.openxmlformats.org/presentationml/2006/main">
  <p:tag name="NAME" val="SingleBoatText"/>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0.xml><?xml version="1.0" encoding="utf-8"?>
<p:tagLst xmlns:a="http://schemas.openxmlformats.org/drawingml/2006/main" xmlns:r="http://schemas.openxmlformats.org/officeDocument/2006/relationships" xmlns:p="http://schemas.openxmlformats.org/presentationml/2006/main">
  <p:tag name="NAME" val="SingleBoatText"/>
</p:tagLst>
</file>

<file path=ppt/tags/tag341.xml><?xml version="1.0" encoding="utf-8"?>
<p:tagLst xmlns:a="http://schemas.openxmlformats.org/drawingml/2006/main" xmlns:r="http://schemas.openxmlformats.org/officeDocument/2006/relationships" xmlns:p="http://schemas.openxmlformats.org/presentationml/2006/main">
  <p:tag name="NAME" val="SingleBoatText"/>
</p:tagLst>
</file>

<file path=ppt/tags/tag342.xml><?xml version="1.0" encoding="utf-8"?>
<p:tagLst xmlns:a="http://schemas.openxmlformats.org/drawingml/2006/main" xmlns:r="http://schemas.openxmlformats.org/officeDocument/2006/relationships" xmlns:p="http://schemas.openxmlformats.org/presentationml/2006/main">
  <p:tag name="NAME" val="SingleBoatText"/>
</p:tagLst>
</file>

<file path=ppt/tags/tag343.xml><?xml version="1.0" encoding="utf-8"?>
<p:tagLst xmlns:a="http://schemas.openxmlformats.org/drawingml/2006/main" xmlns:r="http://schemas.openxmlformats.org/officeDocument/2006/relationships" xmlns:p="http://schemas.openxmlformats.org/presentationml/2006/main">
  <p:tag name="NAME" val="SingleBoatText"/>
</p:tagLst>
</file>

<file path=ppt/tags/tag344.xml><?xml version="1.0" encoding="utf-8"?>
<p:tagLst xmlns:a="http://schemas.openxmlformats.org/drawingml/2006/main" xmlns:r="http://schemas.openxmlformats.org/officeDocument/2006/relationships" xmlns:p="http://schemas.openxmlformats.org/presentationml/2006/main">
  <p:tag name="NAME" val="SingleBoatText"/>
</p:tagLst>
</file>

<file path=ppt/tags/tag345.xml><?xml version="1.0" encoding="utf-8"?>
<p:tagLst xmlns:a="http://schemas.openxmlformats.org/drawingml/2006/main" xmlns:r="http://schemas.openxmlformats.org/officeDocument/2006/relationships" xmlns:p="http://schemas.openxmlformats.org/presentationml/2006/main">
  <p:tag name="NAME" val="SingleBoatText"/>
</p:tagLst>
</file>

<file path=ppt/tags/tag346.xml><?xml version="1.0" encoding="utf-8"?>
<p:tagLst xmlns:a="http://schemas.openxmlformats.org/drawingml/2006/main" xmlns:r="http://schemas.openxmlformats.org/officeDocument/2006/relationships" xmlns:p="http://schemas.openxmlformats.org/presentationml/2006/main">
  <p:tag name="NAME" val="SingleBoatText"/>
</p:tagLst>
</file>

<file path=ppt/tags/tag347.xml><?xml version="1.0" encoding="utf-8"?>
<p:tagLst xmlns:a="http://schemas.openxmlformats.org/drawingml/2006/main" xmlns:r="http://schemas.openxmlformats.org/officeDocument/2006/relationships" xmlns:p="http://schemas.openxmlformats.org/presentationml/2006/main">
  <p:tag name="NAME" val="SingleBoatText"/>
</p:tagLst>
</file>

<file path=ppt/tags/tag348.xml><?xml version="1.0" encoding="utf-8"?>
<p:tagLst xmlns:a="http://schemas.openxmlformats.org/drawingml/2006/main" xmlns:r="http://schemas.openxmlformats.org/officeDocument/2006/relationships" xmlns:p="http://schemas.openxmlformats.org/presentationml/2006/main">
  <p:tag name="NAME" val="SingleBoatText"/>
</p:tagLst>
</file>

<file path=ppt/tags/tag349.xml><?xml version="1.0" encoding="utf-8"?>
<p:tagLst xmlns:a="http://schemas.openxmlformats.org/drawingml/2006/main" xmlns:r="http://schemas.openxmlformats.org/officeDocument/2006/relationships" xmlns:p="http://schemas.openxmlformats.org/presentationml/2006/main">
  <p:tag name="NAME" val="SingleBoatText"/>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NAME" val="SingleBoatText"/>
</p:tagLst>
</file>

<file path=ppt/tags/tag351.xml><?xml version="1.0" encoding="utf-8"?>
<p:tagLst xmlns:a="http://schemas.openxmlformats.org/drawingml/2006/main" xmlns:r="http://schemas.openxmlformats.org/officeDocument/2006/relationships" xmlns:p="http://schemas.openxmlformats.org/presentationml/2006/main">
  <p:tag name="NAME" val="SingleBoatText"/>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4.xml><?xml version="1.0" encoding="utf-8"?>
<p:tagLst xmlns:a="http://schemas.openxmlformats.org/drawingml/2006/main" xmlns:r="http://schemas.openxmlformats.org/officeDocument/2006/relationships" xmlns:p="http://schemas.openxmlformats.org/presentationml/2006/main">
  <p:tag name="SLIDELOOKUP" val="20251029154851433214748363523"/>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63.xml><?xml version="1.0" encoding="utf-8"?>
<p:tagLst xmlns:a="http://schemas.openxmlformats.org/drawingml/2006/main" xmlns:r="http://schemas.openxmlformats.org/officeDocument/2006/relationships" xmlns:p="http://schemas.openxmlformats.org/presentationml/2006/main">
  <p:tag name="NAME" val="TrackerNumBlue"/>
</p:tagLst>
</file>

<file path=ppt/tags/tag364.xml><?xml version="1.0" encoding="utf-8"?>
<p:tagLst xmlns:a="http://schemas.openxmlformats.org/drawingml/2006/main" xmlns:r="http://schemas.openxmlformats.org/officeDocument/2006/relationships" xmlns:p="http://schemas.openxmlformats.org/presentationml/2006/main">
  <p:tag name="NAME" val="TrackerNumBlue"/>
</p:tagLst>
</file>

<file path=ppt/tags/tag365.xml><?xml version="1.0" encoding="utf-8"?>
<p:tagLst xmlns:a="http://schemas.openxmlformats.org/drawingml/2006/main" xmlns:r="http://schemas.openxmlformats.org/officeDocument/2006/relationships" xmlns:p="http://schemas.openxmlformats.org/presentationml/2006/main">
  <p:tag name="NAME" val="TrackerNumBlue"/>
</p:tagLst>
</file>

<file path=ppt/tags/tag366.xml><?xml version="1.0" encoding="utf-8"?>
<p:tagLst xmlns:a="http://schemas.openxmlformats.org/drawingml/2006/main" xmlns:r="http://schemas.openxmlformats.org/officeDocument/2006/relationships" xmlns:p="http://schemas.openxmlformats.org/presentationml/2006/main">
  <p:tag name="NAME" val="TrackerNumBlue"/>
</p:tagLst>
</file>

<file path=ppt/tags/tag367.xml><?xml version="1.0" encoding="utf-8"?>
<p:tagLst xmlns:a="http://schemas.openxmlformats.org/drawingml/2006/main" xmlns:r="http://schemas.openxmlformats.org/officeDocument/2006/relationships" xmlns:p="http://schemas.openxmlformats.org/presentationml/2006/main">
  <p:tag name="NAME" val="TrackerNumBlu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NAME" val="LineBasicStrong"/>
</p:tagLst>
</file>

<file path=ppt/tags/tag371.xml><?xml version="1.0" encoding="utf-8"?>
<p:tagLst xmlns:a="http://schemas.openxmlformats.org/drawingml/2006/main" xmlns:r="http://schemas.openxmlformats.org/officeDocument/2006/relationships" xmlns:p="http://schemas.openxmlformats.org/presentationml/2006/main">
  <p:tag name="NAME" val="LineBasicStron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czGxB1PFOh2FT4BImD4do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6Gpn8Kjwvot0Hc2ie44.5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o5h2YBVtnzOSNv_cU0qXa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VJr7bQ5q6GUsdXMkzjWZg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pX38IKIc.6TxZNL80GVNZ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tCHyfHU4j0Maqmbh.ck8pQ"/>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jJ2kCf1H0_8N1d.0jcsLa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OWF43sE2ei_Tt3_7uQYf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t2MGt07mPv8BgyX3CEo67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blsk8XNqZoaW0TGJXTno6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IGrBdMYI9lkacxetXblpR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7ENqz0C0VOnq1esR4_RHU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Fi5JoSOPMcwiYl1w7fwkL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mKz_Y4OqcSyPGwwiC0z83A"/>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32EKNab8.L6h2xKz.i8mq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Xif4A_0KoplUai6AJOpD8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J.oS_xZFPdqez93APvssG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9FWAGOMbq1S9w1uxBcCSX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5wtUCDT2MFcHNUwc09RVT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WMhvvhLH.DWPidA1Vd9d1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Qg5ZsOEUqKDl7urche0b4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EBJqSZbt75TMmBwSpfXzN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ZLu_5fWjN.0_pWximAoZ3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oLJj6bwI_xip.kfsd7tS8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yFhzukzORSafE1Z2Nyn7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2L8c.C_I5R1mKcZI70ZH0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UipNH8C1YfGh8SRHjvSBE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o70kLNqbHGyl_.uXTKJ.5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grXTqb6mgGnSoEMItitbx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ZZ2I4JiviysTD1xaGuUQH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9S.E9sxdKdbFzO.cRpD8C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jPgzlYjia_zhUHTU4Symm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LRYD61w3MOxMDjos7DkX4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8JMCzS1RXAALWc53flsf0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PbRmgZkMrGnpulAhMVeQX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MWEZch0LsRdkv_80ugJ.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XNLouhGa89RMq6DqvPjpF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2432Iemt9MLeKwLaTrrFR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YXCh8nx0rhIgiw0Urbf5e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ktgGKYaTmM3EUoaLk6Xd3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ts7Qy5PfbF30B28Ugr.0z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OK7kQWmKzKtd1XBWRhm7QQ"/>
</p:tagLst>
</file>

<file path=ppt/tags/tag425.xml><?xml version="1.0" encoding="utf-8"?>
<p:tagLst xmlns:a="http://schemas.openxmlformats.org/drawingml/2006/main" xmlns:r="http://schemas.openxmlformats.org/officeDocument/2006/relationships" xmlns:p="http://schemas.openxmlformats.org/presentationml/2006/main">
  <p:tag name="NAME" val="TrackerNumBlue"/>
</p:tagLst>
</file>

<file path=ppt/tags/tag42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27.xml><?xml version="1.0" encoding="utf-8"?>
<p:tagLst xmlns:a="http://schemas.openxmlformats.org/drawingml/2006/main" xmlns:r="http://schemas.openxmlformats.org/officeDocument/2006/relationships" xmlns:p="http://schemas.openxmlformats.org/presentationml/2006/main">
  <p:tag name="SHAPENAME" val="4. Footnot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NAME" val="LineBasicStrong"/>
</p:tagLst>
</file>

<file path=ppt/tags/tag431.xml><?xml version="1.0" encoding="utf-8"?>
<p:tagLst xmlns:a="http://schemas.openxmlformats.org/drawingml/2006/main" xmlns:r="http://schemas.openxmlformats.org/officeDocument/2006/relationships" xmlns:p="http://schemas.openxmlformats.org/presentationml/2006/main">
  <p:tag name="NAME" val="LineBasicStron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mKOobHvqziuxA1EmHt8VM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BUGarUBWRl3EtLV4biUQq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WOAuOLG_iwYyAlfLsdbsww"/>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Gq8_f_LeQ5Ngl8EQi1ZOk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YB.93Mmur0hCPMUwTw6_Z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AtQ0qtkgxA70iLlVxbDf6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PZ1cl5OXAdmSApJXNSmpH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NDBXhRsHRW2hXg6LYa8vL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CML2.EtT_1sU65sjvj5vF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tEfAW7MzP08e_9rER5zpbA"/>
</p:tagLst>
</file>

<file path=ppt/tags/tag453.xml><?xml version="1.0" encoding="utf-8"?>
<p:tagLst xmlns:a="http://schemas.openxmlformats.org/drawingml/2006/main" xmlns:r="http://schemas.openxmlformats.org/officeDocument/2006/relationships" xmlns:p="http://schemas.openxmlformats.org/presentationml/2006/main">
  <p:tag name="SHAPENAME" val="4. Footnote"/>
</p:tagLst>
</file>

<file path=ppt/tags/tag454.xml><?xml version="1.0" encoding="utf-8"?>
<p:tagLst xmlns:a="http://schemas.openxmlformats.org/drawingml/2006/main" xmlns:r="http://schemas.openxmlformats.org/officeDocument/2006/relationships" xmlns:p="http://schemas.openxmlformats.org/presentationml/2006/main">
  <p:tag name="NAME" val="TrackerNumBlue"/>
</p:tagLst>
</file>

<file path=ppt/tags/tag45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8.xml><?xml version="1.0" encoding="utf-8"?>
<p:tagLst xmlns:a="http://schemas.openxmlformats.org/drawingml/2006/main" xmlns:r="http://schemas.openxmlformats.org/officeDocument/2006/relationships" xmlns:p="http://schemas.openxmlformats.org/presentationml/2006/main">
  <p:tag name="NAME" val="LineBasicStrong"/>
</p:tagLst>
</file>

<file path=ppt/tags/tag459.xml><?xml version="1.0" encoding="utf-8"?>
<p:tagLst xmlns:a="http://schemas.openxmlformats.org/drawingml/2006/main" xmlns:r="http://schemas.openxmlformats.org/officeDocument/2006/relationships" xmlns:p="http://schemas.openxmlformats.org/presentationml/2006/main">
  <p:tag name="NAME" val="LineBasicStrong"/>
</p:tagLst>
</file>

<file path=ppt/tags/tag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qqim.Oddb7BH9qNiGU4OK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RT4jhkBhG3hJmDx0jnJvI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73wy4DQCUAXtDYKfMlZy8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ENp95yVxbx0iGZRsii1E5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T4p29zR5wz20HAgW7A5iI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29vv.ty5lvM1vF0C7s3v3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Vfjc7Zsc7ZMroB7rChsBX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ok022o5vFIsNqZqCCiS26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zv_Cu2V9f6YRfGR93dSc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fEoe.l16PEBNzFP7Fs3GiQ"/>
</p:tagLst>
</file>

<file path=ppt/tags/tag4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2.xml><?xml version="1.0" encoding="utf-8"?>
<p:tagLst xmlns:a="http://schemas.openxmlformats.org/drawingml/2006/main" xmlns:r="http://schemas.openxmlformats.org/officeDocument/2006/relationships" xmlns:p="http://schemas.openxmlformats.org/presentationml/2006/main">
  <p:tag name="NAME" val="TrackerNumBlue"/>
</p:tagLst>
</file>

<file path=ppt/tags/tag48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6.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7.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TcT2gVa03ak7T0wH4sw3f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LhoM10Sq5sSn1jZXMXVd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wR42DjqFkbaL1n_s8a4Pz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uU6UIV.ymqY8webcvAnjz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WiUw1.SO_1tVVglbY.QRG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839Bi2AXJETJ2iStGgJF3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6XppnMHRMfqeBBN8jTMjw"/>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dpgjHvF.cYZ7N0cL.4aPZ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v.DIY9s_YM8OoMpvExQHV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dB6dMrrxJoGr_MnakFSVQ"/>
</p:tagLst>
</file>

<file path=ppt/tags/tag509.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10.xml><?xml version="1.0" encoding="utf-8"?>
<p:tagLst xmlns:a="http://schemas.openxmlformats.org/drawingml/2006/main" xmlns:r="http://schemas.openxmlformats.org/officeDocument/2006/relationships" xmlns:p="http://schemas.openxmlformats.org/presentationml/2006/main">
  <p:tag name="NAME" val="TrackerNumBlue"/>
</p:tagLst>
</file>

<file path=ppt/tags/tag51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4.xml><?xml version="1.0" encoding="utf-8"?>
<p:tagLst xmlns:a="http://schemas.openxmlformats.org/drawingml/2006/main" xmlns:r="http://schemas.openxmlformats.org/officeDocument/2006/relationships" xmlns:p="http://schemas.openxmlformats.org/presentationml/2006/main">
  <p:tag name="NAME" val="LineBasicStrong"/>
</p:tagLst>
</file>

<file path=ppt/tags/tag515.xml><?xml version="1.0" encoding="utf-8"?>
<p:tagLst xmlns:a="http://schemas.openxmlformats.org/drawingml/2006/main" xmlns:r="http://schemas.openxmlformats.org/officeDocument/2006/relationships" xmlns:p="http://schemas.openxmlformats.org/presentationml/2006/main">
  <p:tag name="NAME" val="LineBasicStron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yUKHGQ0vMRTqUQ8Lc9tKY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sUEMcP_BwDJ4FIrJO5RPM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f3EvD8RJlWkzpdpcMYabY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CcWj1Kn1HsS0eiwtEntC2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Cuc8s.VhV7CWmIKyGJ4Xg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15G8VhnggU41gxTPJVy.3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5_4hfY_.HQ1tnoseaQMKo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ySqfET4t4FmcRHBfcqFEt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qqh7kwpekeOpKK.7QcYDz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9HiYyQxgrdmz4mk2rjMw"/>
</p:tagLst>
</file>

<file path=ppt/tags/tag5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538.xml><?xml version="1.0" encoding="utf-8"?>
<p:tagLst xmlns:a="http://schemas.openxmlformats.org/drawingml/2006/main" xmlns:r="http://schemas.openxmlformats.org/officeDocument/2006/relationships" xmlns:p="http://schemas.openxmlformats.org/presentationml/2006/main">
  <p:tag name="NAME" val="TrackerNumBlue"/>
</p:tagLst>
</file>

<file path=ppt/tags/tag53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1.xml><?xml version="1.0" encoding="utf-8"?>
<p:tagLst xmlns:a="http://schemas.openxmlformats.org/drawingml/2006/main" xmlns:r="http://schemas.openxmlformats.org/officeDocument/2006/relationships" xmlns:p="http://schemas.openxmlformats.org/presentationml/2006/main">
  <p:tag name="NAME" val="TrackerNumBlue"/>
</p:tagLst>
</file>

<file path=ppt/tags/tag542.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543.xml><?xml version="1.0" encoding="utf-8"?>
<p:tagLst xmlns:a="http://schemas.openxmlformats.org/drawingml/2006/main" xmlns:r="http://schemas.openxmlformats.org/officeDocument/2006/relationships" xmlns:p="http://schemas.openxmlformats.org/presentationml/2006/main">
  <p:tag name="NAME" val="TrackerNumBlue"/>
</p:tagLst>
</file>

<file path=ppt/tags/tag544.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545.xml><?xml version="1.0" encoding="utf-8"?>
<p:tagLst xmlns:a="http://schemas.openxmlformats.org/drawingml/2006/main" xmlns:r="http://schemas.openxmlformats.org/officeDocument/2006/relationships" xmlns:p="http://schemas.openxmlformats.org/presentationml/2006/main">
  <p:tag name="NAME" val="TrackerNumBlue"/>
</p:tagLst>
</file>

<file path=ppt/tags/tag546.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547.xml><?xml version="1.0" encoding="utf-8"?>
<p:tagLst xmlns:a="http://schemas.openxmlformats.org/drawingml/2006/main" xmlns:r="http://schemas.openxmlformats.org/officeDocument/2006/relationships" xmlns:p="http://schemas.openxmlformats.org/presentationml/2006/main">
  <p:tag name="NAME" val="TrackerNumBlue"/>
</p:tagLst>
</file>

<file path=ppt/tags/tag548.xml><?xml version="1.0" encoding="utf-8"?>
<p:tagLst xmlns:a="http://schemas.openxmlformats.org/drawingml/2006/main" xmlns:r="http://schemas.openxmlformats.org/officeDocument/2006/relationships" xmlns:p="http://schemas.openxmlformats.org/presentationml/2006/main">
  <p:tag name="SYMBOLNAME" val="X"/>
  <p:tag name="CIRCLESTATUS" val="White"/>
  <p:tag name="NAME" val="XWhi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552.xml><?xml version="1.0" encoding="utf-8"?>
<p:tagLst xmlns:a="http://schemas.openxmlformats.org/drawingml/2006/main" xmlns:r="http://schemas.openxmlformats.org/officeDocument/2006/relationships" xmlns:p="http://schemas.openxmlformats.org/presentationml/2006/main">
  <p:tag name="SHAPENAME" val="4. Footnote"/>
</p:tagLst>
</file>

<file path=ppt/tags/tag55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dW1hceFRUMC4anZHVEb2d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M2UjGHsaOPv8PuZDIjmtM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oWLoNeErmgfdI8NrRpoiq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e9MnDvUhVWdOVP.iH5xMR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Ao6m_EM4mHXaiQdjnACM.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w7HU2mDI7A4sHQ1EaSlFJg"/>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_VTwFysh8IyJ22_aXEplh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A6WVmAHvR5Q7tABdLONVs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aXmOYK4l6KXOJAUM6jXVi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aT_OnncIkwzTTAdM_BoiT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byhjr0v12HM.JjqU3gu1b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t5F.RquwQbZEvRexaQhsh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0PCzfrE_tZ.mgUcrq25_A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VK.RhPoYxnI5yzLfoofIs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jGA2fN_nGLrVt6BBAVzW0A"/>
</p:tagLst>
</file>

<file path=ppt/tags/tag569.xml><?xml version="1.0" encoding="utf-8"?>
<p:tagLst xmlns:a="http://schemas.openxmlformats.org/drawingml/2006/main" xmlns:r="http://schemas.openxmlformats.org/officeDocument/2006/relationships" xmlns:p="http://schemas.openxmlformats.org/presentationml/2006/main">
  <p:tag name="NAME" val="TrackerNumBlue"/>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3.xml><?xml version="1.0" encoding="utf-8"?>
<p:tagLst xmlns:a="http://schemas.openxmlformats.org/drawingml/2006/main" xmlns:r="http://schemas.openxmlformats.org/officeDocument/2006/relationships" xmlns:p="http://schemas.openxmlformats.org/presentationml/2006/main">
  <p:tag name="SHAPENAME" val="4. Footnote"/>
</p:tagLst>
</file>

<file path=ppt/tags/tag574.xml><?xml version="1.0" encoding="utf-8"?>
<p:tagLst xmlns:a="http://schemas.openxmlformats.org/drawingml/2006/main" xmlns:r="http://schemas.openxmlformats.org/officeDocument/2006/relationships" xmlns:p="http://schemas.openxmlformats.org/presentationml/2006/main">
  <p:tag name="NAME" val="TrackerNumBlue"/>
</p:tagLst>
</file>

<file path=ppt/tags/tag57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76.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77.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78.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582.xml><?xml version="1.0" encoding="utf-8"?>
<p:tagLst xmlns:a="http://schemas.openxmlformats.org/drawingml/2006/main" xmlns:r="http://schemas.openxmlformats.org/officeDocument/2006/relationships" xmlns:p="http://schemas.openxmlformats.org/presentationml/2006/main">
  <p:tag name="NAME" val="TrackerNumBlue"/>
</p:tagLst>
</file>

<file path=ppt/tags/tag58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8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85.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8.xml><?xml version="1.0" encoding="utf-8"?>
<p:tagLst xmlns:a="http://schemas.openxmlformats.org/drawingml/2006/main" xmlns:r="http://schemas.openxmlformats.org/officeDocument/2006/relationships" xmlns:p="http://schemas.openxmlformats.org/presentationml/2006/main">
  <p:tag name="SHAPENAME" val="4. Footnote"/>
</p:tagLst>
</file>

<file path=ppt/tags/tag589.xml><?xml version="1.0" encoding="utf-8"?>
<p:tagLst xmlns:a="http://schemas.openxmlformats.org/drawingml/2006/main" xmlns:r="http://schemas.openxmlformats.org/officeDocument/2006/relationships" xmlns:p="http://schemas.openxmlformats.org/presentationml/2006/main">
  <p:tag name="NAME" val="TrackerNumBlue"/>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9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92.xml><?xml version="1.0" encoding="utf-8"?>
<p:tagLst xmlns:a="http://schemas.openxmlformats.org/drawingml/2006/main" xmlns:r="http://schemas.openxmlformats.org/officeDocument/2006/relationships" xmlns:p="http://schemas.openxmlformats.org/presentationml/2006/main">
  <p:tag name="SHAPENAME" val="4. Footnote"/>
</p:tagLst>
</file>

<file path=ppt/tags/tag59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9AF27E40-36C6-4524-B55C-2496A44DAD24}"/>
    </a:ext>
  </a:extLst>
</a:theme>
</file>

<file path=ppt/theme/theme2.xml><?xml version="1.0" encoding="utf-8"?>
<a:theme xmlns:a="http://schemas.openxmlformats.org/drawingml/2006/main" name="Contrast">
  <a:themeElements>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DD447390-42C6-4045-A404-EE24DB9FFF3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3">
    <wetp:webextensionref xmlns:r="http://schemas.openxmlformats.org/officeDocument/2006/relationships" r:id="rId1"/>
  </wetp:taskpane>
  <wetp:taskpane dockstate="right" visibility="0" width="525" row="1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null,&quot;id&quot;:2,&quot;link&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A recent Microsoft Office update may cause SlideRequest to disappear from your toolbar. Restore from File&gt;Account&gt;Get Add-ins. &quot;,&quot;showOnAddin&quot;:1,&quot;source&quot;:&quot;web-addin&quot;,&quot;updatedAt&quot;:{},&quot;webAddinAnnouncementText&quot;:{&quot;body&quot;:&quot;A recent Microsoft Office update may cause SlideRequest to disappear from your toolbar. Restore from File&gt;Account&gt;Get Add-ins. &quot;,&quot;heading&quot;:&quot;Alert!&quot;,&quot;primaryAction&quot;:{&quot;label&quot;:&quot;Learn more.&quot;,&quot;url&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secondaryAction&quot;:{&quot;label&quot;:&quot;&quot;,&quot;url&quot;:&quot;&quot;},&quot;style&quot;:&quot;warning&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NA&quot;,&quot;maxStartTime&quot;:480,&quot;message&quot;:&quot;&quot;,&quot;outSourced&quot;:true,&quot;platform&quot;:&quot;GW&quot;,&quot;showInternal&quot;:false,&quot;userRegistered&quot;:false,&quot;chargeCode&quot;:&quot;valid&quot;,&quot;projectType&quot;:&quot;Client&quot;,&quot;subLane&quot;:&quot;&quot;,&quot;code&quot;:&quot;1490ML01&quot;,&quot;updatedAt&quot;:&quot;2026-03-04T02:28:54.228Z&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4045A-A9D2-430D-97C7-592E529A725A}">
  <ds:schemaRefs>
    <ds:schemaRef ds:uri="http://schemas.microsoft.com/sharepoint/v3/contenttype/forms"/>
  </ds:schemaRefs>
</ds:datastoreItem>
</file>

<file path=customXml/itemProps2.xml><?xml version="1.0" encoding="utf-8"?>
<ds:datastoreItem xmlns:ds="http://schemas.openxmlformats.org/officeDocument/2006/customXml" ds:itemID="{91F5CCB3-C396-4DE2-9FB3-96518FFD5FED}">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6317E4-616E-4A18-996B-EB22A45C8CE9}">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32</TotalTime>
  <Words>3340</Words>
  <Application>Microsoft Office PowerPoint</Application>
  <PresentationFormat>Widescreen</PresentationFormat>
  <Paragraphs>464</Paragraphs>
  <Slides>16</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5" baseType="lpstr">
      <vt:lpstr>Segoe UI</vt:lpstr>
      <vt:lpstr>Courier New</vt:lpstr>
      <vt:lpstr>Arial</vt:lpstr>
      <vt:lpstr>Wingdings</vt:lpstr>
      <vt:lpstr>Georgia</vt:lpstr>
      <vt:lpstr>Aptos Black</vt:lpstr>
      <vt:lpstr>White</vt:lpstr>
      <vt:lpstr>Contrast</vt:lpstr>
      <vt:lpstr>think-cell Slide</vt:lpstr>
      <vt:lpstr>LLWG Update: Large Load Interconnection Batch Study Workshops</vt:lpstr>
      <vt:lpstr>Batch Zero revision request timeline</vt:lpstr>
      <vt:lpstr>Revision Request Process Flow</vt:lpstr>
      <vt:lpstr>Reminder of Scope and Priorities for Workshops</vt:lpstr>
      <vt:lpstr>Process redesign survey insights summary</vt:lpstr>
      <vt:lpstr>CLR and BYOG: Configurations</vt:lpstr>
      <vt:lpstr>CLR and BYOG: BYOG Self-Limiting Facility</vt:lpstr>
      <vt:lpstr>CLR and BYOG: CLR as a bridge solution</vt:lpstr>
      <vt:lpstr>CLR and BYOG: CLR concept expansion</vt:lpstr>
      <vt:lpstr>CLR and BYOG: Pre-registration of non-firm MW as CLR</vt:lpstr>
      <vt:lpstr>Four different constructs were identified by ERCOT to integrate CLR and BYOG concepts into Batch Zero</vt:lpstr>
      <vt:lpstr>Load-Only CLR (No Generation or Batteries)</vt:lpstr>
      <vt:lpstr>CLR with Non-Synchronous Backup Generation</vt:lpstr>
      <vt:lpstr>BYOG Self-Limiting Facility (SLF)</vt:lpstr>
      <vt:lpstr>Netted Network</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Charlotte Fletcher</dc:creator>
  <cp:keywords/>
  <dc:description/>
  <cp:lastModifiedBy>Mereness, Matt</cp:lastModifiedBy>
  <cp:revision>7</cp:revision>
  <dcterms:created xsi:type="dcterms:W3CDTF">2026-01-22T04:18:53Z</dcterms:created>
  <dcterms:modified xsi:type="dcterms:W3CDTF">2026-03-12T17:09:49Z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LastEdited">
    <vt:lpwstr>2021-09-23 06:12 PM</vt:lpwstr>
  </property>
  <property fmtid="{D5CDD505-2E9C-101B-9397-08002B2CF9AE}" pid="3" name="MediaServiceImageTags">
    <vt:lpwstr/>
  </property>
  <property fmtid="{D5CDD505-2E9C-101B-9397-08002B2CF9AE}" pid="4" name="MSIP_Label_83303d7c-e5a3-4cc8-90eb-69bfd7570ac4_Enabled">
    <vt:lpwstr>True</vt:lpwstr>
  </property>
  <property fmtid="{D5CDD505-2E9C-101B-9397-08002B2CF9AE}" pid="5" name="MSIP_Label_83303d7c-e5a3-4cc8-90eb-69bfd7570ac4_SiteId">
    <vt:lpwstr>cc8936bc-9382-4fff-87cb-6f55999549e7</vt:lpwstr>
  </property>
  <property fmtid="{D5CDD505-2E9C-101B-9397-08002B2CF9AE}" pid="6" name="MSIP_Label_83303d7c-e5a3-4cc8-90eb-69bfd7570ac4_SetDate">
    <vt:lpwstr>2026-01-22T04:26:02Z</vt:lpwstr>
  </property>
  <property fmtid="{D5CDD505-2E9C-101B-9397-08002B2CF9AE}" pid="7" name="MSIP_Label_83303d7c-e5a3-4cc8-90eb-69bfd7570ac4_Name">
    <vt:lpwstr>Client \ Client Confidential</vt:lpwstr>
  </property>
  <property fmtid="{D5CDD505-2E9C-101B-9397-08002B2CF9AE}" pid="8" name="MSIP_Label_83303d7c-e5a3-4cc8-90eb-69bfd7570ac4_ActionId">
    <vt:lpwstr>8052f952-a511-4478-852e-dadf1c64a4db</vt:lpwstr>
  </property>
  <property fmtid="{D5CDD505-2E9C-101B-9397-08002B2CF9AE}" pid="9" name="MSIP_Label_83303d7c-e5a3-4cc8-90eb-69bfd7570ac4_Removed">
    <vt:lpwstr>False</vt:lpwstr>
  </property>
  <property fmtid="{D5CDD505-2E9C-101B-9397-08002B2CF9AE}" pid="10" name="MSIP_Label_83303d7c-e5a3-4cc8-90eb-69bfd7570ac4_Parent">
    <vt:lpwstr>41a75552-f860-45e1-90d5-c0b4fc08c5e4</vt:lpwstr>
  </property>
  <property fmtid="{D5CDD505-2E9C-101B-9397-08002B2CF9AE}" pid="11" name="MSIP_Label_83303d7c-e5a3-4cc8-90eb-69bfd7570ac4_Extended_MSFT_Method">
    <vt:lpwstr>Standard</vt:lpwstr>
  </property>
  <property fmtid="{D5CDD505-2E9C-101B-9397-08002B2CF9AE}" pid="12" name="MSIP_Label_fec09dec-a9ce-4322-b578-b49052c992d8_Enabled">
    <vt:lpwstr>true</vt:lpwstr>
  </property>
  <property fmtid="{D5CDD505-2E9C-101B-9397-08002B2CF9AE}" pid="13" name="MSIP_Label_fec09dec-a9ce-4322-b578-b49052c992d8_SetDate">
    <vt:lpwstr>2026-02-18T04:19:00Z</vt:lpwstr>
  </property>
  <property fmtid="{D5CDD505-2E9C-101B-9397-08002B2CF9AE}" pid="14" name="MSIP_Label_fec09dec-a9ce-4322-b578-b49052c992d8_Method">
    <vt:lpwstr>Privileged</vt:lpwstr>
  </property>
  <property fmtid="{D5CDD505-2E9C-101B-9397-08002B2CF9AE}" pid="15" name="MSIP_Label_fec09dec-a9ce-4322-b578-b49052c992d8_Name">
    <vt:lpwstr>Firm Confidential Information-SLV1</vt:lpwstr>
  </property>
  <property fmtid="{D5CDD505-2E9C-101B-9397-08002B2CF9AE}" pid="16" name="MSIP_Label_fec09dec-a9ce-4322-b578-b49052c992d8_SiteId">
    <vt:lpwstr>cc8936bc-9382-4fff-87cb-6f55999549e7</vt:lpwstr>
  </property>
  <property fmtid="{D5CDD505-2E9C-101B-9397-08002B2CF9AE}" pid="17" name="MSIP_Label_fec09dec-a9ce-4322-b578-b49052c992d8_ActionId">
    <vt:lpwstr>f19bf25e-99ca-4172-94d7-2edd03187cc0</vt:lpwstr>
  </property>
  <property fmtid="{D5CDD505-2E9C-101B-9397-08002B2CF9AE}" pid="18" name="MSIP_Label_fec09dec-a9ce-4322-b578-b49052c992d8_ContentBits">
    <vt:lpwstr>0</vt:lpwstr>
  </property>
  <property fmtid="{D5CDD505-2E9C-101B-9397-08002B2CF9AE}" pid="19" name="MSIP_Label_fec09dec-a9ce-4322-b578-b49052c992d8_Tag">
    <vt:lpwstr>10, 0, 1, 1</vt:lpwstr>
  </property>
  <property fmtid="{D5CDD505-2E9C-101B-9397-08002B2CF9AE}" pid="20" name="MSIP_Label_7084cbda-52b8-46fb-a7b7-cb5bd465ed85_Enabled">
    <vt:lpwstr>true</vt:lpwstr>
  </property>
  <property fmtid="{D5CDD505-2E9C-101B-9397-08002B2CF9AE}" pid="21" name="MSIP_Label_7084cbda-52b8-46fb-a7b7-cb5bd465ed85_SetDate">
    <vt:lpwstr>2026-02-24T12:27:52Z</vt:lpwstr>
  </property>
  <property fmtid="{D5CDD505-2E9C-101B-9397-08002B2CF9AE}" pid="22" name="MSIP_Label_7084cbda-52b8-46fb-a7b7-cb5bd465ed85_Method">
    <vt:lpwstr>Standard</vt:lpwstr>
  </property>
  <property fmtid="{D5CDD505-2E9C-101B-9397-08002B2CF9AE}" pid="23" name="MSIP_Label_7084cbda-52b8-46fb-a7b7-cb5bd465ed85_Name">
    <vt:lpwstr>Internal</vt:lpwstr>
  </property>
  <property fmtid="{D5CDD505-2E9C-101B-9397-08002B2CF9AE}" pid="24" name="MSIP_Label_7084cbda-52b8-46fb-a7b7-cb5bd465ed85_SiteId">
    <vt:lpwstr>0afb747d-bff7-4596-a9fc-950ef9e0ec45</vt:lpwstr>
  </property>
  <property fmtid="{D5CDD505-2E9C-101B-9397-08002B2CF9AE}" pid="25" name="MSIP_Label_7084cbda-52b8-46fb-a7b7-cb5bd465ed85_ActionId">
    <vt:lpwstr>70189226-55f5-4628-96f4-2cb796eaf0bc</vt:lpwstr>
  </property>
  <property fmtid="{D5CDD505-2E9C-101B-9397-08002B2CF9AE}" pid="26" name="MSIP_Label_7084cbda-52b8-46fb-a7b7-cb5bd465ed85_ContentBits">
    <vt:lpwstr>0</vt:lpwstr>
  </property>
  <property fmtid="{D5CDD505-2E9C-101B-9397-08002B2CF9AE}" pid="27" name="MSIP_Label_7084cbda-52b8-46fb-a7b7-cb5bd465ed85_Tag">
    <vt:lpwstr>10, 3, 0, 2</vt:lpwstr>
  </property>
  <property fmtid="{D5CDD505-2E9C-101B-9397-08002B2CF9AE}" pid="28" name="ContentTypeId">
    <vt:lpwstr>0x0101003CD0E9D229717A45A0F014C745A02018</vt:lpwstr>
  </property>
  <property fmtid="{D5CDD505-2E9C-101B-9397-08002B2CF9AE}" pid="29" name="_dlc_DocIdItemGuid">
    <vt:lpwstr>b373ed4f-e828-455f-ba12-65fead756d59</vt:lpwstr>
  </property>
</Properties>
</file>