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4"/>
    <p:sldMasterId id="2147483660" r:id="rId5"/>
  </p:sldMasterIdLst>
  <p:notesMasterIdLst>
    <p:notesMasterId r:id="rId9"/>
  </p:notesMasterIdLst>
  <p:handoutMasterIdLst>
    <p:handoutMasterId r:id="rId10"/>
  </p:handoutMasterIdLst>
  <p:sldIdLst>
    <p:sldId id="273" r:id="rId6"/>
    <p:sldId id="274" r:id="rId7"/>
    <p:sldId id="27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E5ED"/>
    <a:srgbClr val="2794A4"/>
    <a:srgbClr val="00343B"/>
    <a:srgbClr val="00829B"/>
    <a:srgbClr val="E6EBF0"/>
    <a:srgbClr val="FFFFFF"/>
    <a:srgbClr val="DADCDE"/>
    <a:srgbClr val="A9E5EA"/>
    <a:srgbClr val="00AEC7"/>
    <a:srgbClr val="D6D9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83" d="100"/>
          <a:sy n="83" d="100"/>
        </p:scale>
        <p:origin x="614" y="288"/>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4" d="100"/>
          <a:sy n="84" d="100"/>
        </p:scale>
        <p:origin x="305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2.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654C447-F63E-708A-7640-F379BC3B6F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B9E9CD3C-9D08-D54A-E18D-CB66DD9854F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E3C7D50-3744-4F5E-B211-7EE7AB53D25A}" type="datetimeFigureOut">
              <a:rPr lang="en-US" smtClean="0"/>
              <a:t>3/11/2026</a:t>
            </a:fld>
            <a:endParaRPr lang="en-US" dirty="0"/>
          </a:p>
        </p:txBody>
      </p:sp>
      <p:sp>
        <p:nvSpPr>
          <p:cNvPr id="4" name="Footer Placeholder 3">
            <a:extLst>
              <a:ext uri="{FF2B5EF4-FFF2-40B4-BE49-F238E27FC236}">
                <a16:creationId xmlns:a16="http://schemas.microsoft.com/office/drawing/2014/main" id="{93A76D3F-B471-2F90-E003-19CC7E13919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AFA019F-EAF7-AC1D-CF33-3B24307B5D1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3BB4229-F194-457F-858D-7FD6DC77E739}" type="slidenum">
              <a:rPr lang="en-US" smtClean="0"/>
              <a:t>‹#›</a:t>
            </a:fld>
            <a:endParaRPr lang="en-US" dirty="0"/>
          </a:p>
        </p:txBody>
      </p:sp>
    </p:spTree>
    <p:extLst>
      <p:ext uri="{BB962C8B-B14F-4D97-AF65-F5344CB8AC3E}">
        <p14:creationId xmlns:p14="http://schemas.microsoft.com/office/powerpoint/2010/main" val="312554939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832203-7F7F-406D-A6A3-240BE64C5DFA}" type="datetimeFigureOut">
              <a:rPr lang="en-US" smtClean="0"/>
              <a:t>3/11/2026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94BC6D-B4C2-499C-B968-7B53BF050EFF}" type="slidenum">
              <a:rPr lang="en-US" smtClean="0"/>
              <a:t>‹#›</a:t>
            </a:fld>
            <a:endParaRPr lang="en-US"/>
          </a:p>
        </p:txBody>
      </p:sp>
    </p:spTree>
    <p:extLst>
      <p:ext uri="{BB962C8B-B14F-4D97-AF65-F5344CB8AC3E}">
        <p14:creationId xmlns:p14="http://schemas.microsoft.com/office/powerpoint/2010/main" val="317703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svg"/><Relationship Id="rId7" Type="http://schemas.openxmlformats.org/officeDocument/2006/relationships/image" Target="../media/image12.svg"/><Relationship Id="rId2" Type="http://schemas.openxmlformats.org/officeDocument/2006/relationships/image" Target="../media/image7.png"/><Relationship Id="rId1" Type="http://schemas.openxmlformats.org/officeDocument/2006/relationships/slideMaster" Target="../slideMasters/slideMaster2.xml"/><Relationship Id="rId6" Type="http://schemas.openxmlformats.org/officeDocument/2006/relationships/image" Target="../media/image11.png"/><Relationship Id="rId11" Type="http://schemas.openxmlformats.org/officeDocument/2006/relationships/image" Target="../media/image16.svg"/><Relationship Id="rId5" Type="http://schemas.openxmlformats.org/officeDocument/2006/relationships/image" Target="../media/image10.sv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sv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882069" y="2564247"/>
            <a:ext cx="4882568" cy="3999346"/>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
        <p:nvSpPr>
          <p:cNvPr id="4" name="Text Placeholder 11">
            <a:extLst>
              <a:ext uri="{FF2B5EF4-FFF2-40B4-BE49-F238E27FC236}">
                <a16:creationId xmlns:a16="http://schemas.microsoft.com/office/drawing/2014/main" id="{BED41D71-8915-53EB-36A0-392D41DD0EAB}"/>
              </a:ext>
            </a:extLst>
          </p:cNvPr>
          <p:cNvSpPr>
            <a:spLocks noGrp="1"/>
          </p:cNvSpPr>
          <p:nvPr>
            <p:ph type="body" sz="quarter" idx="15"/>
          </p:nvPr>
        </p:nvSpPr>
        <p:spPr>
          <a:xfrm flipH="1">
            <a:off x="6427363" y="5054600"/>
            <a:ext cx="5201214" cy="1457037"/>
          </a:xfrm>
          <a:prstGeom prst="foldedCorner">
            <a:avLst>
              <a:gd name="adj" fmla="val 21194"/>
            </a:avLst>
          </a:prstGeom>
          <a:solidFill>
            <a:srgbClr val="E6EBF0">
              <a:alpha val="68000"/>
            </a:srgbClr>
          </a:solidFill>
          <a:ln w="9525" cap="rnd">
            <a:noFill/>
          </a:ln>
          <a:effectLst>
            <a:outerShdw blurRad="50800" dist="38100" dir="10800000" sx="1000" sy="1000" algn="r" rotWithShape="0">
              <a:prstClr val="black">
                <a:alpha val="46000"/>
              </a:prstClr>
            </a:outerShdw>
          </a:effectLst>
        </p:spPr>
        <p:txBody>
          <a:bodyPr vert="horz" wrap="square" lIns="274320" tIns="182880" rIns="640080" bIns="182880">
            <a:noAutofit/>
          </a:bodyPr>
          <a:lstStyle>
            <a:lvl1pPr marL="0" indent="0">
              <a:buNone/>
              <a:defRPr lang="en-US" sz="1600" b="1" dirty="0"/>
            </a:lvl1pPr>
            <a:lvl2pPr marL="548640" indent="-182880">
              <a:lnSpc>
                <a:spcPct val="100000"/>
              </a:lnSpc>
              <a:spcBef>
                <a:spcPts val="300"/>
              </a:spcBef>
              <a:spcAft>
                <a:spcPts val="300"/>
              </a:spcAft>
              <a:buFont typeface="Arial" panose="020B0604020202020204" pitchFamily="34" charset="0"/>
              <a:buChar char="•"/>
              <a:defRPr lang="en-US" sz="1400" dirty="0" smtClean="0"/>
            </a:lvl2pPr>
            <a:lvl3pPr marL="548640" indent="-182880">
              <a:lnSpc>
                <a:spcPct val="100000"/>
              </a:lnSpc>
              <a:spcBef>
                <a:spcPts val="100"/>
              </a:spcBef>
              <a:buFont typeface="Arial" panose="020B0604020202020204" pitchFamily="34" charset="0"/>
              <a:buChar char="◦"/>
              <a:defRPr lang="en-US" sz="1400" dirty="0"/>
            </a:lvl3pPr>
            <a:lvl4pPr marL="731520" indent="-182880">
              <a:lnSpc>
                <a:spcPct val="100000"/>
              </a:lnSpc>
              <a:spcBef>
                <a:spcPts val="300"/>
              </a:spcBef>
              <a:spcAft>
                <a:spcPts val="300"/>
              </a:spcAft>
              <a:buFont typeface="Arial" panose="020B0604020202020204" pitchFamily="34" charset="0"/>
              <a:buChar char="-"/>
              <a:defRPr lang="en-US" sz="1400" dirty="0" smtClean="0"/>
            </a:lvl4pPr>
            <a:lvl5pPr marL="914400" indent="-182880">
              <a:lnSpc>
                <a:spcPct val="100000"/>
              </a:lnSpc>
              <a:spcBef>
                <a:spcPts val="300"/>
              </a:spcBef>
              <a:spcAft>
                <a:spcPts val="300"/>
              </a:spcAft>
              <a:buFont typeface="Arial" panose="020B0604020202020204" pitchFamily="34" charset="0"/>
              <a:buChar char="◦"/>
              <a:defRPr lang="en-US" sz="1400" dirty="0"/>
            </a:lvl5pPr>
            <a:lvl6pPr marL="1097280" indent="-182880">
              <a:lnSpc>
                <a:spcPct val="100000"/>
              </a:lnSpc>
              <a:spcBef>
                <a:spcPts val="300"/>
              </a:spcBef>
              <a:spcAft>
                <a:spcPts val="300"/>
              </a:spcAft>
              <a:buFont typeface="Wingdings" panose="05000000000000000000" pitchFamily="2" charset="2"/>
              <a:buChar char="§"/>
              <a:defRPr sz="140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8">
            <a:extLst>
              <a:ext uri="{FF2B5EF4-FFF2-40B4-BE49-F238E27FC236}">
                <a16:creationId xmlns:a16="http://schemas.microsoft.com/office/drawing/2014/main" id="{4A302066-7B9E-F90D-A634-1CEEF4EAA7FF}"/>
              </a:ext>
            </a:extLst>
          </p:cNvPr>
          <p:cNvSpPr>
            <a:spLocks noGrp="1"/>
          </p:cNvSpPr>
          <p:nvPr>
            <p:ph sz="quarter" idx="16"/>
          </p:nvPr>
        </p:nvSpPr>
        <p:spPr>
          <a:xfrm>
            <a:off x="6427365" y="1092200"/>
            <a:ext cx="5201213" cy="2551584"/>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defRPr sz="1600" b="1" i="0"/>
            </a:lvl1pPr>
            <a:lvl2pPr marL="548640" indent="-182880">
              <a:lnSpc>
                <a:spcPct val="100000"/>
              </a:lnSpc>
              <a:spcBef>
                <a:spcPts val="300"/>
              </a:spcBef>
              <a:spcAft>
                <a:spcPts val="300"/>
              </a:spcAft>
              <a:defRPr sz="1400"/>
            </a:lvl2pPr>
            <a:lvl3pPr marL="731520" indent="-182880">
              <a:lnSpc>
                <a:spcPct val="100000"/>
              </a:lnSpc>
              <a:spcBef>
                <a:spcPts val="300"/>
              </a:spcBef>
              <a:spcAft>
                <a:spcPts val="300"/>
              </a:spcAft>
              <a:buFont typeface="Arial" panose="020B0604020202020204" pitchFamily="34" charset="0"/>
              <a:buChar char="-"/>
              <a:defRPr sz="1400"/>
            </a:lvl3pPr>
            <a:lvl4pPr marL="914400" indent="-182880">
              <a:lnSpc>
                <a:spcPct val="100000"/>
              </a:lnSpc>
              <a:spcBef>
                <a:spcPts val="300"/>
              </a:spcBef>
              <a:spcAft>
                <a:spcPts val="300"/>
              </a:spcAft>
              <a:buFont typeface="Arial" panose="020B0604020202020204" pitchFamily="34" charset="0"/>
              <a:buChar char="◦"/>
              <a:defRPr sz="1400"/>
            </a:lvl4pPr>
            <a:lvl5pPr marL="1097280" indent="-182880">
              <a:lnSpc>
                <a:spcPct val="100000"/>
              </a:lnSpc>
              <a:spcBef>
                <a:spcPts val="300"/>
              </a:spcBef>
              <a:spcAft>
                <a:spcPts val="300"/>
              </a:spcAft>
              <a:buFont typeface="Wingdings" panose="05000000000000000000" pitchFamily="2" charset="2"/>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3455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530868" y="1430448"/>
            <a:ext cx="5565131" cy="1848259"/>
          </a:xfrm>
        </p:spPr>
        <p:txBody>
          <a:bodyPr anchor="ctr"/>
          <a:lstStyle>
            <a:lvl1pPr>
              <a:defRPr sz="4000"/>
            </a:lvl1pPr>
          </a:lstStyle>
          <a:p>
            <a:r>
              <a:rPr lang="en-US" dirty="0"/>
              <a:t>Click to edit Master title style</a:t>
            </a:r>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530868" y="3501136"/>
            <a:ext cx="5565131"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8032876" y="1370524"/>
            <a:ext cx="3625724" cy="369332"/>
          </a:xfrm>
          <a:prstGeom prst="rect">
            <a:avLst/>
          </a:prstGeom>
          <a:noFill/>
        </p:spPr>
        <p:txBody>
          <a:bodyPr wrap="square" rtlCol="0">
            <a:spAutoFit/>
          </a:bodyPr>
          <a:lstStyle/>
          <a:p>
            <a:r>
              <a:rPr lang="en-US" b="1" dirty="0"/>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8054878" y="1783080"/>
            <a:ext cx="3320924" cy="338554"/>
          </a:xfrm>
          <a:prstGeom prst="rect">
            <a:avLst/>
          </a:prstGeom>
          <a:noFill/>
        </p:spPr>
        <p:txBody>
          <a:bodyPr wrap="square" rtlCol="0">
            <a:spAutoFit/>
          </a:bodyPr>
          <a:lstStyle/>
          <a:p>
            <a:r>
              <a:rPr lang="en-US" sz="1600" dirty="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8032876" y="2442045"/>
            <a:ext cx="3625724" cy="369332"/>
          </a:xfrm>
          <a:prstGeom prst="rect">
            <a:avLst/>
          </a:prstGeom>
          <a:noFill/>
        </p:spPr>
        <p:txBody>
          <a:bodyPr wrap="square" rtlCol="0">
            <a:spAutoFit/>
          </a:bodyPr>
          <a:lstStyle/>
          <a:p>
            <a:r>
              <a:rPr lang="en-US" b="1" dirty="0"/>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341368" y="2987763"/>
            <a:ext cx="2635124"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8054878" y="3786789"/>
            <a:ext cx="3625724" cy="369332"/>
          </a:xfrm>
          <a:prstGeom prst="rect">
            <a:avLst/>
          </a:prstGeom>
          <a:noFill/>
        </p:spPr>
        <p:txBody>
          <a:bodyPr wrap="square" rtlCol="0">
            <a:spAutoFit/>
          </a:bodyPr>
          <a:lstStyle/>
          <a:p>
            <a:r>
              <a:rPr lang="en-US" b="1" dirty="0"/>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8326128" y="4359746"/>
            <a:ext cx="314995"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8715473" y="4378550"/>
            <a:ext cx="3098730" cy="307777"/>
          </a:xfrm>
          <a:prstGeom prst="rect">
            <a:avLst/>
          </a:prstGeom>
          <a:noFill/>
        </p:spPr>
        <p:txBody>
          <a:bodyPr wrap="square" rtlCol="0">
            <a:spAutoFit/>
          </a:bodyPr>
          <a:lstStyle/>
          <a:p>
            <a:r>
              <a:rPr lang="en-US" sz="1400" dirty="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8326128" y="4816173"/>
            <a:ext cx="314995"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8715473" y="4823175"/>
            <a:ext cx="2108130" cy="307777"/>
          </a:xfrm>
          <a:prstGeom prst="rect">
            <a:avLst/>
          </a:prstGeom>
          <a:noFill/>
        </p:spPr>
        <p:txBody>
          <a:bodyPr wrap="square" lIns="91440" tIns="45720" rIns="91440" bIns="45720" rtlCol="0" anchor="t">
            <a:spAutoFit/>
          </a:bodyPr>
          <a:lstStyle/>
          <a:p>
            <a:r>
              <a:rPr lang="en-US" sz="1400" dirty="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r:embed="rId8">
            <a:extLst>
              <a:ext uri="{96DAC541-7B7A-43D3-8B79-37D633B846F1}">
                <asvg:svgBlip xmlns:asvg="http://schemas.microsoft.com/office/drawing/2016/SVG/main" r:embed="rId9"/>
              </a:ext>
            </a:extLst>
          </a:blip>
          <a:srcRect/>
          <a:stretch/>
        </p:blipFill>
        <p:spPr>
          <a:xfrm>
            <a:off x="8326128" y="5292078"/>
            <a:ext cx="314995"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8715473" y="5299080"/>
            <a:ext cx="3132351" cy="307777"/>
          </a:xfrm>
          <a:prstGeom prst="rect">
            <a:avLst/>
          </a:prstGeom>
          <a:noFill/>
        </p:spPr>
        <p:txBody>
          <a:bodyPr wrap="square" lIns="91440" tIns="45720" rIns="91440" bIns="45720" rtlCol="0" anchor="t">
            <a:spAutoFit/>
          </a:bodyPr>
          <a:lstStyle/>
          <a:p>
            <a:r>
              <a:rPr lang="en-US" sz="1400" dirty="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8326128" y="5773360"/>
            <a:ext cx="314996"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8706121" y="5773359"/>
            <a:ext cx="3132351" cy="307777"/>
          </a:xfrm>
          <a:prstGeom prst="rect">
            <a:avLst/>
          </a:prstGeom>
          <a:noFill/>
        </p:spPr>
        <p:txBody>
          <a:bodyPr wrap="square" lIns="91440" tIns="45720" rIns="91440" bIns="45720" rtlCol="0" anchor="t">
            <a:spAutoFit/>
          </a:bodyPr>
          <a:lstStyle/>
          <a:p>
            <a:r>
              <a:rPr lang="en-US" sz="1400" dirty="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530869" y="6356350"/>
            <a:ext cx="5565131"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March 11,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786056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Slide with Social">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530868" y="1430448"/>
            <a:ext cx="5565132" cy="1848259"/>
          </a:xfrm>
        </p:spPr>
        <p:txBody>
          <a:bodyPr anchor="ctr"/>
          <a:lstStyle>
            <a:lvl1pPr>
              <a:defRPr sz="4000"/>
            </a:lvl1pPr>
          </a:lstStyle>
          <a:p>
            <a:r>
              <a:rPr lang="en-US" dirty="0"/>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530868" y="3501136"/>
            <a:ext cx="5565132"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March 11,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7099429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ppendix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37956" y="108220"/>
            <a:ext cx="703682" cy="259285"/>
          </a:xfrm>
          <a:prstGeom prst="rect">
            <a:avLst/>
          </a:prstGeom>
        </p:spPr>
      </p:pic>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530869" y="1430448"/>
            <a:ext cx="4064224" cy="1848259"/>
          </a:xfrm>
        </p:spPr>
        <p:txBody>
          <a:bodyPr anchor="ctr"/>
          <a:lstStyle>
            <a:lvl1pPr>
              <a:defRPr sz="4000"/>
            </a:lvl1pPr>
          </a:lstStyle>
          <a:p>
            <a:r>
              <a:rPr lang="en-US" dirty="0"/>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530869" y="3501136"/>
            <a:ext cx="4078434"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5076825" y="1371600"/>
            <a:ext cx="6581775"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March 11,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grpSp>
        <p:nvGrpSpPr>
          <p:cNvPr id="8" name="Group 7" descr="Confidential document label">
            <a:extLst>
              <a:ext uri="{FF2B5EF4-FFF2-40B4-BE49-F238E27FC236}">
                <a16:creationId xmlns:a16="http://schemas.microsoft.com/office/drawing/2014/main" id="{CDD9FF63-9408-EDE4-8E4D-207871A99374}"/>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0E25432-F52F-28E3-5AF1-36B3BEC4528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89B3A409-F400-7551-A8C4-6293E631585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1964674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533400" y="1122363"/>
            <a:ext cx="11125200" cy="2387600"/>
          </a:xfrm>
        </p:spPr>
        <p:txBody>
          <a:bodyPr anchor="ctr">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533400" y="3602038"/>
            <a:ext cx="11125200" cy="1655762"/>
          </a:xfrm>
        </p:spPr>
        <p:txBody>
          <a:bodyPr wrap="square"/>
          <a:lstStyle>
            <a:lvl1pPr marL="0" indent="0" algn="ctr">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March 11, 2026</a:t>
            </a:fld>
            <a:endParaRPr lang="en-US" dirty="0"/>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4265130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6867525"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598003" y="1676400"/>
            <a:ext cx="4060596"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14560760-0B16-41B8-81DA-58FA2187E1CC}" type="datetime4">
              <a:rPr lang="en-US" smtClean="0"/>
              <a:t>March 11,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241991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1257300" y="457200"/>
            <a:ext cx="5991225" cy="914400"/>
          </a:xfrm>
          <a:prstGeom prst="rect">
            <a:avLst/>
          </a:prstGeom>
          <a:noFill/>
        </p:spPr>
        <p:txBody>
          <a:bodyPr vert="horz" lIns="0" tIns="0" rIns="0" bIns="0" rtlCol="0" anchor="t">
            <a:normAutofit/>
          </a:bodyPr>
          <a:lstStyle/>
          <a:p>
            <a:r>
              <a:rPr lang="en-US" dirty="0"/>
              <a:t>Click to edit Master title style</a:t>
            </a:r>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495299" y="1676400"/>
            <a:ext cx="6791325" cy="26098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6800850"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8077201" y="533400"/>
            <a:ext cx="358140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1" y="6356350"/>
            <a:ext cx="6762749" cy="365125"/>
          </a:xfrm>
        </p:spPr>
        <p:txBody>
          <a:bodyPr wrap="square" lIns="0"/>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March 11, 2026</a:t>
            </a:fld>
            <a:endParaRPr lang="en-US" dirty="0"/>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657475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March 11,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463351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03A0C87A-E909-99E5-543B-B8CA963FA44D}"/>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21" name="Text Placeholder 20">
            <a:extLst>
              <a:ext uri="{FF2B5EF4-FFF2-40B4-BE49-F238E27FC236}">
                <a16:creationId xmlns:a16="http://schemas.microsoft.com/office/drawing/2014/main" id="{43EC354D-D331-C418-3300-B354E37BE146}"/>
              </a:ext>
            </a:extLst>
          </p:cNvPr>
          <p:cNvSpPr>
            <a:spLocks noGrp="1"/>
          </p:cNvSpPr>
          <p:nvPr>
            <p:ph type="body" sz="quarter" idx="13"/>
          </p:nvPr>
        </p:nvSpPr>
        <p:spPr>
          <a:xfrm>
            <a:off x="495300" y="1981200"/>
            <a:ext cx="538162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AF89336-B087-2FA3-5FA7-10663E499445}"/>
              </a:ext>
            </a:extLst>
          </p:cNvPr>
          <p:cNvSpPr>
            <a:spLocks noGrp="1"/>
          </p:cNvSpPr>
          <p:nvPr>
            <p:ph type="body" sz="quarter" idx="14"/>
          </p:nvPr>
        </p:nvSpPr>
        <p:spPr>
          <a:xfrm>
            <a:off x="6343650" y="1971674"/>
            <a:ext cx="5314950" cy="42107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15AFFA6-4F88-DA05-B2CA-9691F408E98F}"/>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0AD51180-8907-F3FB-F8E0-201D1BE61650}"/>
              </a:ext>
            </a:extLst>
          </p:cNvPr>
          <p:cNvSpPr>
            <a:spLocks noGrp="1"/>
          </p:cNvSpPr>
          <p:nvPr>
            <p:ph type="dt" sz="half" idx="10"/>
          </p:nvPr>
        </p:nvSpPr>
        <p:spPr/>
        <p:txBody>
          <a:bodyPr/>
          <a:lstStyle/>
          <a:p>
            <a:fld id="{91B5BA03-1E8A-4A71-9375-E941FF070046}" type="datetime4">
              <a:rPr lang="en-US" smtClean="0"/>
              <a:t>March 11, 2026</a:t>
            </a:fld>
            <a:endParaRPr lang="en-US" dirty="0"/>
          </a:p>
        </p:txBody>
      </p:sp>
      <p:sp>
        <p:nvSpPr>
          <p:cNvPr id="7" name="Slide Number Placeholder 6">
            <a:extLst>
              <a:ext uri="{FF2B5EF4-FFF2-40B4-BE49-F238E27FC236}">
                <a16:creationId xmlns:a16="http://schemas.microsoft.com/office/drawing/2014/main" id="{A7C96C78-7C87-2BC7-8FE9-856E3E375E71}"/>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607544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5BA45-4981-AC22-EC96-99A5E0901D64}"/>
              </a:ext>
            </a:extLst>
          </p:cNvPr>
          <p:cNvSpPr>
            <a:spLocks noGrp="1"/>
          </p:cNvSpPr>
          <p:nvPr>
            <p:ph type="title"/>
          </p:nvPr>
        </p:nvSpPr>
        <p:spPr>
          <a:xfrm>
            <a:off x="1257300" y="461962"/>
            <a:ext cx="4838700" cy="1527094"/>
          </a:xfrm>
        </p:spPr>
        <p:txBody>
          <a:bodyPr anchor="t">
            <a:normAutofit/>
          </a:bodyPr>
          <a:lstStyle>
            <a:lvl1pPr>
              <a:defRPr lang="en-US" dirty="0"/>
            </a:lvl1pPr>
          </a:lstStyle>
          <a:p>
            <a:r>
              <a:rPr lang="en-US" dirty="0"/>
              <a:t>Click to edit Master title style</a:t>
            </a:r>
          </a:p>
        </p:txBody>
      </p:sp>
      <p:sp>
        <p:nvSpPr>
          <p:cNvPr id="5" name="Date Placeholder 4">
            <a:extLst>
              <a:ext uri="{FF2B5EF4-FFF2-40B4-BE49-F238E27FC236}">
                <a16:creationId xmlns:a16="http://schemas.microsoft.com/office/drawing/2014/main" id="{D0273643-F605-4790-3956-B453E9FC90CB}"/>
              </a:ext>
            </a:extLst>
          </p:cNvPr>
          <p:cNvSpPr>
            <a:spLocks noGrp="1"/>
          </p:cNvSpPr>
          <p:nvPr>
            <p:ph type="dt" sz="half" idx="10"/>
          </p:nvPr>
        </p:nvSpPr>
        <p:spPr/>
        <p:txBody>
          <a:bodyPr/>
          <a:lstStyle/>
          <a:p>
            <a:fld id="{2DF188F8-67CB-419F-AAD4-5AB1C4EFBB40}" type="datetime4">
              <a:rPr lang="en-US" smtClean="0"/>
              <a:t>March 11, 2026</a:t>
            </a:fld>
            <a:endParaRPr lang="en-US" dirty="0"/>
          </a:p>
        </p:txBody>
      </p:sp>
      <p:sp>
        <p:nvSpPr>
          <p:cNvPr id="6" name="Footer Placeholder 5">
            <a:extLst>
              <a:ext uri="{FF2B5EF4-FFF2-40B4-BE49-F238E27FC236}">
                <a16:creationId xmlns:a16="http://schemas.microsoft.com/office/drawing/2014/main" id="{B0265AF8-0057-EBA2-2E30-0B741139752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85ADE8A-3AB5-3C00-B26E-3F6DD6EA52F2}"/>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16" name="Text Placeholder 15">
            <a:extLst>
              <a:ext uri="{FF2B5EF4-FFF2-40B4-BE49-F238E27FC236}">
                <a16:creationId xmlns:a16="http://schemas.microsoft.com/office/drawing/2014/main" id="{581ED5FB-5036-27D9-26F4-B48307D67C6E}"/>
              </a:ext>
            </a:extLst>
          </p:cNvPr>
          <p:cNvSpPr>
            <a:spLocks noGrp="1"/>
          </p:cNvSpPr>
          <p:nvPr>
            <p:ph type="body" sz="quarter" idx="13"/>
          </p:nvPr>
        </p:nvSpPr>
        <p:spPr>
          <a:xfrm>
            <a:off x="495300" y="2181225"/>
            <a:ext cx="5600700" cy="4000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17">
            <a:extLst>
              <a:ext uri="{FF2B5EF4-FFF2-40B4-BE49-F238E27FC236}">
                <a16:creationId xmlns:a16="http://schemas.microsoft.com/office/drawing/2014/main" id="{B0ACB72E-F2A9-AC8B-FAC7-489B4728504C}"/>
              </a:ext>
            </a:extLst>
          </p:cNvPr>
          <p:cNvSpPr>
            <a:spLocks noGrp="1"/>
          </p:cNvSpPr>
          <p:nvPr>
            <p:ph type="body" sz="quarter" idx="14"/>
          </p:nvPr>
        </p:nvSpPr>
        <p:spPr>
          <a:xfrm>
            <a:off x="6457950" y="457200"/>
            <a:ext cx="5200650" cy="572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4595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1257300" y="457200"/>
            <a:ext cx="4838700" cy="1219200"/>
          </a:xfrm>
          <a:prstGeom prst="rect">
            <a:avLst/>
          </a:prstGeom>
          <a:noFill/>
        </p:spPr>
        <p:txBody>
          <a:bodyPr vert="horz" lIns="0" tIns="0" rIns="0" bIns="0" rtlCol="0" anchor="t">
            <a:normAutofit/>
          </a:bodyPr>
          <a:lstStyle/>
          <a:p>
            <a:r>
              <a:rPr lang="en-US" dirty="0"/>
              <a:t>Click to edit Master title style</a:t>
            </a:r>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493776" y="2152650"/>
            <a:ext cx="5602224" cy="401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6496050" y="0"/>
            <a:ext cx="569595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10853288" y="6356350"/>
            <a:ext cx="1338712"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fld id="{E710D0B2-8800-4E48-BDCE-A19E57C7C5AF}" type="datetime4">
              <a:rPr lang="en-US" smtClean="0"/>
              <a:t>March 11, 2026</a:t>
            </a:fld>
            <a:endParaRPr lang="en-US" dirty="0"/>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882312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March 11,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5728480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image" Target="../media/image5.pn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image" Target="../media/image6.sv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userDrawn="1"/>
        </p:nvPicPr>
        <p:blipFill>
          <a:blip r:embed="rId3">
            <a:extLst>
              <a:ext uri="{96DAC541-7B7A-43D3-8B79-37D633B846F1}">
                <asvg:svgBlip xmlns:asvg="http://schemas.microsoft.com/office/drawing/2016/SVG/main" r:embed="rId4"/>
              </a:ext>
            </a:extLst>
          </a:blip>
          <a:srcRect l="59827" t="14818" r="10238" b="43257"/>
          <a:stretch>
            <a:fillRect/>
          </a:stretch>
        </p:blipFill>
        <p:spPr>
          <a:xfrm>
            <a:off x="-1" y="-1"/>
            <a:ext cx="12192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userDrawn="1"/>
        </p:nvSpPr>
        <p:spPr>
          <a:xfrm>
            <a:off x="-1" y="0"/>
            <a:ext cx="6096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338138243"/>
      </p:ext>
    </p:extLst>
  </p:cSld>
  <p:clrMap bg1="lt1" tx1="dk1" bg2="lt2" tx2="dk2" accent1="accent1" accent2="accent2" accent3="accent3" accent4="accent4" accent5="accent5" accent6="accent6" hlink="hlink" folHlink="folHlink"/>
  <p:sldLayoutIdLst>
    <p:sldLayoutId id="2147483678"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533400" y="1706252"/>
            <a:ext cx="11125201" cy="4470711"/>
          </a:xfrm>
          <a:prstGeom prst="rect">
            <a:avLst/>
          </a:prstGeom>
        </p:spPr>
        <p:txBody>
          <a:bodyPr vert="horz" wrap="square"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8716884" y="6356350"/>
            <a:ext cx="2773273" cy="365125"/>
          </a:xfrm>
          <a:prstGeom prst="rect">
            <a:avLst/>
          </a:prstGeom>
        </p:spPr>
        <p:txBody>
          <a:bodyPr vert="horz" lIns="0" tIns="0" rIns="0" bIns="0" rtlCol="0" anchor="ctr"/>
          <a:lstStyle>
            <a:lvl1pPr algn="ctr">
              <a:defRPr sz="1200">
                <a:solidFill>
                  <a:srgbClr val="5B6770"/>
                </a:solidFill>
              </a:defRPr>
            </a:lvl1pPr>
          </a:lstStyle>
          <a:p>
            <a:fld id="{B145F6E8-FE0B-4A87-A96D-6C3DE3AC3724}" type="datetime4">
              <a:rPr lang="en-US" smtClean="0"/>
              <a:t>March 11, 2026</a:t>
            </a:fld>
            <a:endParaRPr lang="en-US" dirty="0"/>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533400" y="6356350"/>
            <a:ext cx="8010526" cy="365125"/>
          </a:xfrm>
          <a:prstGeom prst="rect">
            <a:avLst/>
          </a:prstGeom>
          <a:solidFill>
            <a:schemeClr val="bg1"/>
          </a:solidFill>
        </p:spPr>
        <p:txBody>
          <a:bodyPr vert="horz" lIns="0" tIns="0" rIns="0" bIns="0" rtlCol="0" anchor="ctr"/>
          <a:lstStyle>
            <a:lvl1pPr algn="l">
              <a:defRPr sz="1200">
                <a:solidFill>
                  <a:srgbClr val="5B6770"/>
                </a:solidFill>
              </a:defRPr>
            </a:lvl1pPr>
          </a:lstStyle>
          <a:p>
            <a:endParaRPr lang="en-US" dirty="0"/>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11658600" y="6356350"/>
            <a:ext cx="533400" cy="365125"/>
          </a:xfrm>
          <a:prstGeom prst="rect">
            <a:avLst/>
          </a:prstGeom>
          <a:solidFill>
            <a:schemeClr val="bg1"/>
          </a:solidFill>
        </p:spPr>
        <p:txBody>
          <a:bodyPr vert="horz" wrap="square" lIns="91440" tIns="45720" rIns="91440" bIns="45720" rtlCol="0" anchor="ctr">
            <a:normAutofit/>
          </a:bodyPr>
          <a:lstStyle>
            <a:lvl1pPr algn="ctr">
              <a:defRPr sz="1200" b="1">
                <a:solidFill>
                  <a:schemeClr val="accent1"/>
                </a:solidFill>
              </a:defRPr>
            </a:lvl1pPr>
          </a:lstStyle>
          <a:p>
            <a:fld id="{BCDE79FB-97BA-492B-8D57-F1373F9ADA95}" type="slidenum">
              <a:rPr lang="en-US" smtClean="0"/>
              <a:pPr/>
              <a:t>‹#›</a:t>
            </a:fld>
            <a:endParaRPr lang="en-US" dirty="0"/>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userDrawn="1"/>
        </p:nvPicPr>
        <p:blipFill>
          <a:blip r:embed="rId13">
            <a:extLst>
              <a:ext uri="{96DAC541-7B7A-43D3-8B79-37D633B846F1}">
                <asvg:svgBlip xmlns:asvg="http://schemas.microsoft.com/office/drawing/2016/SVG/main" r:embed="rId14"/>
              </a:ext>
            </a:extLst>
          </a:blip>
          <a:srcRect/>
          <a:stretch/>
        </p:blipFill>
        <p:spPr>
          <a:xfrm>
            <a:off x="137956" y="108220"/>
            <a:ext cx="70368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499037964"/>
      </p:ext>
    </p:extLst>
  </p:cSld>
  <p:clrMap bg1="lt1" tx1="dk1" bg2="lt2" tx2="dk2" accent1="accent1" accent2="accent2" accent3="accent3" accent4="accent4" accent5="accent5" accent6="accent6" hlink="hlink" folHlink="folHlink"/>
  <p:sldLayoutIdLst>
    <p:sldLayoutId id="2147483661" r:id="rId1"/>
    <p:sldLayoutId id="2147483671" r:id="rId2"/>
    <p:sldLayoutId id="2147483673" r:id="rId3"/>
    <p:sldLayoutId id="2147483672" r:id="rId4"/>
    <p:sldLayoutId id="2147483664" r:id="rId5"/>
    <p:sldLayoutId id="2147483668" r:id="rId6"/>
    <p:sldLayoutId id="2147483669" r:id="rId7"/>
    <p:sldLayoutId id="2147483666" r:id="rId8"/>
    <p:sldLayoutId id="2147483675" r:id="rId9"/>
    <p:sldLayoutId id="2147483679" r:id="rId10"/>
    <p:sldLayoutId id="2147483676" r:id="rId11"/>
  </p:sldLayoutIdLst>
  <p:hf hdr="0" ftr="0" dt="0"/>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userDrawn="1">
          <p15:clr>
            <a:srgbClr val="F26B43"/>
          </p15:clr>
        </p15:guide>
        <p15:guide id="5" pos="3840" userDrawn="1">
          <p15:clr>
            <a:srgbClr val="F26B43"/>
          </p15:clr>
        </p15:guide>
        <p15:guide id="6"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BEFDD4C-2255-C7D5-2991-41521A75BFC3}"/>
              </a:ext>
            </a:extLst>
          </p:cNvPr>
          <p:cNvSpPr>
            <a:spLocks noGrp="1"/>
          </p:cNvSpPr>
          <p:nvPr>
            <p:ph type="sldNum" sz="quarter" idx="12"/>
          </p:nvPr>
        </p:nvSpPr>
        <p:spPr/>
        <p:txBody>
          <a:bodyPr/>
          <a:lstStyle/>
          <a:p>
            <a:fld id="{BCDE79FB-97BA-492B-8D57-F1373F9ADA95}" type="slidenum">
              <a:rPr lang="en-US" smtClean="0"/>
              <a:t>1</a:t>
            </a:fld>
            <a:endParaRPr lang="en-US" dirty="0"/>
          </a:p>
        </p:txBody>
      </p:sp>
      <p:sp>
        <p:nvSpPr>
          <p:cNvPr id="4" name="Title 3">
            <a:extLst>
              <a:ext uri="{FF2B5EF4-FFF2-40B4-BE49-F238E27FC236}">
                <a16:creationId xmlns:a16="http://schemas.microsoft.com/office/drawing/2014/main" id="{82CEE743-FAC8-4536-6D1F-9DA259116DB4}"/>
              </a:ext>
            </a:extLst>
          </p:cNvPr>
          <p:cNvSpPr>
            <a:spLocks noGrp="1"/>
          </p:cNvSpPr>
          <p:nvPr>
            <p:ph type="title"/>
          </p:nvPr>
        </p:nvSpPr>
        <p:spPr/>
        <p:txBody>
          <a:bodyPr/>
          <a:lstStyle/>
          <a:p>
            <a:r>
              <a:rPr lang="en-US" altLang="en-US" dirty="0"/>
              <a:t>Nodal Protocol Revision Requests</a:t>
            </a:r>
            <a:endParaRPr lang="en-US" dirty="0"/>
          </a:p>
        </p:txBody>
      </p:sp>
      <p:sp>
        <p:nvSpPr>
          <p:cNvPr id="5" name="Text Placeholder 4">
            <a:extLst>
              <a:ext uri="{FF2B5EF4-FFF2-40B4-BE49-F238E27FC236}">
                <a16:creationId xmlns:a16="http://schemas.microsoft.com/office/drawing/2014/main" id="{FEEC331C-6A59-FCFF-1F14-DD25475D0EF5}"/>
              </a:ext>
            </a:extLst>
          </p:cNvPr>
          <p:cNvSpPr>
            <a:spLocks noGrp="1"/>
          </p:cNvSpPr>
          <p:nvPr>
            <p:ph type="body" sz="quarter" idx="16"/>
          </p:nvPr>
        </p:nvSpPr>
        <p:spPr>
          <a:xfrm>
            <a:off x="495300" y="1108364"/>
            <a:ext cx="11163300" cy="3187411"/>
          </a:xfrm>
        </p:spPr>
        <p:txBody>
          <a:bodyPr/>
          <a:lstStyle/>
          <a:p>
            <a:pPr>
              <a:spcBef>
                <a:spcPts val="100"/>
              </a:spcBef>
            </a:pPr>
            <a:r>
              <a:rPr lang="en-US" altLang="en-US" b="1" dirty="0">
                <a:solidFill>
                  <a:srgbClr val="000000"/>
                </a:solidFill>
                <a:cs typeface="Calibri" panose="020F0502020204030204" pitchFamily="34" charset="0"/>
              </a:rPr>
              <a:t>NPRR1323, Correction to Inadvertent Removal of Real-Time MCPC Capping for NPRR1290 Phase 2. </a:t>
            </a:r>
            <a:r>
              <a:rPr lang="en-US" altLang="en-US" dirty="0">
                <a:solidFill>
                  <a:srgbClr val="000000"/>
                </a:solidFill>
                <a:cs typeface="Calibri" panose="020F0502020204030204" pitchFamily="34" charset="0"/>
              </a:rPr>
              <a:t>This Nodal Protocol Revision Request (NPRR) reinserts Protocol language regarding the capping of Real-Time MCPCs at the effective Value of Lost Load (VOLL) in grey-box language for NPRR1290.  This capping of Real-Time MCPCs is part of existing Protocol language introduced as part of NPRR1268, RTC – Modification of Ancillary Service Demand Curves and was inadvertently not included in the development of NPRR1290.</a:t>
            </a:r>
          </a:p>
          <a:p>
            <a:pPr>
              <a:spcBef>
                <a:spcPts val="100"/>
              </a:spcBef>
            </a:pPr>
            <a:endParaRPr lang="en-US" altLang="en-US" dirty="0">
              <a:solidFill>
                <a:srgbClr val="000000"/>
              </a:solidFill>
              <a:cs typeface="Calibri" panose="020F0502020204030204" pitchFamily="34" charset="0"/>
            </a:endParaRPr>
          </a:p>
          <a:p>
            <a:pPr>
              <a:spcBef>
                <a:spcPts val="100"/>
              </a:spcBef>
            </a:pPr>
            <a:r>
              <a:rPr lang="en-US" altLang="en-US" b="1" dirty="0">
                <a:solidFill>
                  <a:srgbClr val="000000"/>
                </a:solidFill>
                <a:cs typeface="Calibri" panose="020F0502020204030204" pitchFamily="34" charset="0"/>
              </a:rPr>
              <a:t>NPRR1292, Granular Product Type for CRR TOU.  </a:t>
            </a:r>
            <a:r>
              <a:rPr lang="en-US" altLang="en-US" dirty="0">
                <a:solidFill>
                  <a:srgbClr val="000000"/>
                </a:solidFill>
                <a:cs typeface="Calibri" panose="020F0502020204030204" pitchFamily="34" charset="0"/>
              </a:rPr>
              <a:t>This Nodal Protocol Revision Request (NPRR) creates the granular Congestion Revenue Right (CRR) Time Of Use (TOU) blocks to align with the current resource mix and improve auction speed and efficiency. Currently, CRRs are traded as weekday/weekend peak and off-peak, with no opportunity to further shape hedges. More granular CRR TOU blocks will divide weekday/weekend peak between solar and non-solar hours, providing a more targeted hedging product. </a:t>
            </a:r>
          </a:p>
          <a:p>
            <a:pPr>
              <a:spcBef>
                <a:spcPts val="100"/>
              </a:spcBef>
            </a:pPr>
            <a:endParaRPr lang="en-US" altLang="en-US" dirty="0">
              <a:solidFill>
                <a:srgbClr val="000000"/>
              </a:solidFill>
              <a:cs typeface="Calibri" panose="020F0502020204030204" pitchFamily="34" charset="0"/>
            </a:endParaRPr>
          </a:p>
          <a:p>
            <a:pPr>
              <a:spcBef>
                <a:spcPts val="100"/>
              </a:spcBef>
            </a:pPr>
            <a:r>
              <a:rPr lang="en-US" altLang="en-US" b="1" dirty="0">
                <a:solidFill>
                  <a:srgbClr val="000000"/>
                </a:solidFill>
                <a:cs typeface="Calibri" panose="020F0502020204030204" pitchFamily="34" charset="0"/>
              </a:rPr>
              <a:t>NPRR1307, Revised Definition of Mitigation Plan.  </a:t>
            </a:r>
            <a:r>
              <a:rPr lang="en-US" altLang="en-US" dirty="0">
                <a:solidFill>
                  <a:srgbClr val="000000"/>
                </a:solidFill>
                <a:cs typeface="Calibri" panose="020F0502020204030204" pitchFamily="34" charset="0"/>
              </a:rPr>
              <a:t>This Nodal Protocol Revision Request (NPRR) adds the use of pre-contingency Load shed in certain conditions to the Mitigation Plan definition.</a:t>
            </a:r>
          </a:p>
          <a:p>
            <a:endParaRPr lang="en-US" dirty="0"/>
          </a:p>
        </p:txBody>
      </p:sp>
    </p:spTree>
    <p:extLst>
      <p:ext uri="{BB962C8B-B14F-4D97-AF65-F5344CB8AC3E}">
        <p14:creationId xmlns:p14="http://schemas.microsoft.com/office/powerpoint/2010/main" val="528621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6DDD52-769B-98BF-ADB0-DF93A250FCFA}"/>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27A4D1D-5930-E843-54D8-4B87FC3BFEC5}"/>
              </a:ext>
            </a:extLst>
          </p:cNvPr>
          <p:cNvSpPr>
            <a:spLocks noGrp="1"/>
          </p:cNvSpPr>
          <p:nvPr>
            <p:ph type="sldNum" sz="quarter" idx="12"/>
          </p:nvPr>
        </p:nvSpPr>
        <p:spPr/>
        <p:txBody>
          <a:bodyPr/>
          <a:lstStyle/>
          <a:p>
            <a:fld id="{BCDE79FB-97BA-492B-8D57-F1373F9ADA95}" type="slidenum">
              <a:rPr lang="en-US" smtClean="0"/>
              <a:t>2</a:t>
            </a:fld>
            <a:endParaRPr lang="en-US" dirty="0"/>
          </a:p>
        </p:txBody>
      </p:sp>
      <p:sp>
        <p:nvSpPr>
          <p:cNvPr id="4" name="Title 3">
            <a:extLst>
              <a:ext uri="{FF2B5EF4-FFF2-40B4-BE49-F238E27FC236}">
                <a16:creationId xmlns:a16="http://schemas.microsoft.com/office/drawing/2014/main" id="{FE40F261-CE98-AFB5-C4CA-2B1CC394EE95}"/>
              </a:ext>
            </a:extLst>
          </p:cNvPr>
          <p:cNvSpPr>
            <a:spLocks noGrp="1"/>
          </p:cNvSpPr>
          <p:nvPr>
            <p:ph type="title"/>
          </p:nvPr>
        </p:nvSpPr>
        <p:spPr/>
        <p:txBody>
          <a:bodyPr/>
          <a:lstStyle/>
          <a:p>
            <a:r>
              <a:rPr lang="en-US" altLang="en-US" dirty="0"/>
              <a:t>Nodal Protocol Revision Requests</a:t>
            </a:r>
            <a:endParaRPr lang="en-US" dirty="0"/>
          </a:p>
        </p:txBody>
      </p:sp>
      <p:sp>
        <p:nvSpPr>
          <p:cNvPr id="5" name="Text Placeholder 4">
            <a:extLst>
              <a:ext uri="{FF2B5EF4-FFF2-40B4-BE49-F238E27FC236}">
                <a16:creationId xmlns:a16="http://schemas.microsoft.com/office/drawing/2014/main" id="{869ADD9B-D682-C501-A7F0-D9E8E346B1F9}"/>
              </a:ext>
            </a:extLst>
          </p:cNvPr>
          <p:cNvSpPr>
            <a:spLocks noGrp="1"/>
          </p:cNvSpPr>
          <p:nvPr>
            <p:ph type="body" sz="quarter" idx="16"/>
          </p:nvPr>
        </p:nvSpPr>
        <p:spPr>
          <a:xfrm>
            <a:off x="495300" y="1108364"/>
            <a:ext cx="11163300" cy="3187411"/>
          </a:xfrm>
        </p:spPr>
        <p:txBody>
          <a:bodyPr/>
          <a:lstStyle/>
          <a:p>
            <a:pPr>
              <a:spcBef>
                <a:spcPts val="100"/>
              </a:spcBef>
            </a:pPr>
            <a:r>
              <a:rPr lang="en-US" altLang="en-US" b="1" dirty="0">
                <a:solidFill>
                  <a:srgbClr val="000000"/>
                </a:solidFill>
                <a:cs typeface="Calibri" panose="020F0502020204030204" pitchFamily="34" charset="0"/>
              </a:rPr>
              <a:t>NPRR1302, Addition of a Market Participant Service Portal within the MIS Certified Area and Revision of Forms.  </a:t>
            </a:r>
            <a:r>
              <a:rPr lang="en-US" altLang="en-US" dirty="0">
                <a:solidFill>
                  <a:srgbClr val="000000"/>
                </a:solidFill>
                <a:cs typeface="Calibri" panose="020F0502020204030204" pitchFamily="34" charset="0"/>
              </a:rPr>
              <a:t>This Nodal Protocol Revision Request (NPRR) introduces a new portal for Market Participants (the Market Participant Service Portal) designed to automate interactions between ERCOT and Market Participants currently managed via email-based communications and manual processes over the next few years. This NPRR changes Protocol language to require Market Participants to submit certain forms to ERCOT directly through the online portal, rather than submitting those forms via email, with the long-term goal being that all forms from MPs would eventually be submitted through the Market Participant Service Portal rather than submitted via email.  Specifically, his NPRR moves the submission of Section 23 Form E: Notice of Change of Information, and Section 23 Form S: Reporting and Attestation Regarding Purchase of Critical Electric Grid Equipment (CEGE) and Critical Electric Grid Services (CEGS) from a Lone Star Infrastructure Protection Act (LSIPA) Designated Company or LSIPA Designated Country to the Market Participant Service Portal. </a:t>
            </a:r>
          </a:p>
          <a:p>
            <a:pPr>
              <a:spcBef>
                <a:spcPts val="100"/>
              </a:spcBef>
            </a:pPr>
            <a:endParaRPr lang="en-US" altLang="en-US" dirty="0">
              <a:solidFill>
                <a:srgbClr val="000000"/>
              </a:solidFill>
              <a:cs typeface="Calibri" panose="020F0502020204030204" pitchFamily="34" charset="0"/>
            </a:endParaRPr>
          </a:p>
          <a:p>
            <a:pPr>
              <a:spcBef>
                <a:spcPts val="100"/>
              </a:spcBef>
            </a:pPr>
            <a:r>
              <a:rPr lang="en-US" altLang="en-US" b="1" dirty="0">
                <a:solidFill>
                  <a:srgbClr val="000000"/>
                </a:solidFill>
                <a:cs typeface="Calibri" panose="020F0502020204030204" pitchFamily="34" charset="0"/>
              </a:rPr>
              <a:t>NPRR1306, Removal of Digital Certificate References for Market Participants with ERCOT MIS Access.  </a:t>
            </a:r>
            <a:r>
              <a:rPr lang="en-US" altLang="en-US" dirty="0">
                <a:solidFill>
                  <a:srgbClr val="000000"/>
                </a:solidFill>
                <a:cs typeface="Calibri" panose="020F0502020204030204" pitchFamily="34" charset="0"/>
              </a:rPr>
              <a:t>This Nodal Protocol Revision Request (NPRR) replaces the concept of “Digital Certificates” throughout the Protocols with references to more technology-neutral means whereby restricted Market Information System (MIS) access is granted to certain Market Participant users by each individual Market Participant’s User Security Administrator (USA). </a:t>
            </a:r>
          </a:p>
        </p:txBody>
      </p:sp>
    </p:spTree>
    <p:extLst>
      <p:ext uri="{BB962C8B-B14F-4D97-AF65-F5344CB8AC3E}">
        <p14:creationId xmlns:p14="http://schemas.microsoft.com/office/powerpoint/2010/main" val="2042960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6627A8-F2E9-013D-B3E5-A054878DF8A1}"/>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EA62B3F-DEE3-30AF-F175-09C64E90E6BB}"/>
              </a:ext>
            </a:extLst>
          </p:cNvPr>
          <p:cNvSpPr>
            <a:spLocks noGrp="1"/>
          </p:cNvSpPr>
          <p:nvPr>
            <p:ph type="sldNum" sz="quarter" idx="12"/>
          </p:nvPr>
        </p:nvSpPr>
        <p:spPr/>
        <p:txBody>
          <a:bodyPr/>
          <a:lstStyle/>
          <a:p>
            <a:fld id="{BCDE79FB-97BA-492B-8D57-F1373F9ADA95}" type="slidenum">
              <a:rPr lang="en-US" smtClean="0"/>
              <a:t>3</a:t>
            </a:fld>
            <a:endParaRPr lang="en-US" dirty="0"/>
          </a:p>
        </p:txBody>
      </p:sp>
      <p:sp>
        <p:nvSpPr>
          <p:cNvPr id="4" name="Title 3">
            <a:extLst>
              <a:ext uri="{FF2B5EF4-FFF2-40B4-BE49-F238E27FC236}">
                <a16:creationId xmlns:a16="http://schemas.microsoft.com/office/drawing/2014/main" id="{FAB8FF5D-0A2B-67B8-5D5B-C383D8CE4B3A}"/>
              </a:ext>
            </a:extLst>
          </p:cNvPr>
          <p:cNvSpPr>
            <a:spLocks noGrp="1"/>
          </p:cNvSpPr>
          <p:nvPr>
            <p:ph type="title"/>
          </p:nvPr>
        </p:nvSpPr>
        <p:spPr/>
        <p:txBody>
          <a:bodyPr/>
          <a:lstStyle/>
          <a:p>
            <a:r>
              <a:rPr lang="en-US" altLang="en-US" dirty="0"/>
              <a:t>Nodal Protocol Revision Requests</a:t>
            </a:r>
            <a:endParaRPr lang="en-US" dirty="0"/>
          </a:p>
        </p:txBody>
      </p:sp>
      <p:sp>
        <p:nvSpPr>
          <p:cNvPr id="5" name="Text Placeholder 4">
            <a:extLst>
              <a:ext uri="{FF2B5EF4-FFF2-40B4-BE49-F238E27FC236}">
                <a16:creationId xmlns:a16="http://schemas.microsoft.com/office/drawing/2014/main" id="{8B1EE191-A8C7-50BC-0DF4-C91DA4B410C9}"/>
              </a:ext>
            </a:extLst>
          </p:cNvPr>
          <p:cNvSpPr>
            <a:spLocks noGrp="1"/>
          </p:cNvSpPr>
          <p:nvPr>
            <p:ph type="body" sz="quarter" idx="16"/>
          </p:nvPr>
        </p:nvSpPr>
        <p:spPr>
          <a:xfrm>
            <a:off x="495300" y="1108364"/>
            <a:ext cx="11163300" cy="3187411"/>
          </a:xfrm>
        </p:spPr>
        <p:txBody>
          <a:bodyPr/>
          <a:lstStyle/>
          <a:p>
            <a:pPr>
              <a:spcBef>
                <a:spcPts val="100"/>
              </a:spcBef>
            </a:pPr>
            <a:r>
              <a:rPr lang="en-US" altLang="en-US" b="1" dirty="0">
                <a:solidFill>
                  <a:srgbClr val="000000"/>
                </a:solidFill>
                <a:cs typeface="Calibri" panose="020F0502020204030204" pitchFamily="34" charset="0"/>
              </a:rPr>
              <a:t>NPRR1318, Specific Exclusion of the Incentive Factor to ERCOT Approved Outside Attorney Fees and Approved Emissions Costs.</a:t>
            </a:r>
            <a:r>
              <a:rPr lang="en-US" altLang="en-US" dirty="0">
                <a:solidFill>
                  <a:srgbClr val="000000"/>
                </a:solidFill>
                <a:cs typeface="Calibri" panose="020F0502020204030204" pitchFamily="34" charset="0"/>
              </a:rPr>
              <a:t>  This Nodal Protocol Revision Request (NPRR) excludes the Incentive Factor to ERCOT-approved costs related to additional emissions allowance purchases and ERCOT-approved outside attorney fees.</a:t>
            </a:r>
          </a:p>
          <a:p>
            <a:pPr>
              <a:spcBef>
                <a:spcPts val="100"/>
              </a:spcBef>
            </a:pPr>
            <a:endParaRPr lang="en-US" altLang="en-US" dirty="0">
              <a:solidFill>
                <a:srgbClr val="000000"/>
              </a:solidFill>
              <a:cs typeface="Calibri" panose="020F0502020204030204" pitchFamily="34" charset="0"/>
            </a:endParaRPr>
          </a:p>
          <a:p>
            <a:pPr>
              <a:spcBef>
                <a:spcPts val="100"/>
              </a:spcBef>
            </a:pPr>
            <a:r>
              <a:rPr lang="en-US" altLang="en-US" b="1" dirty="0">
                <a:solidFill>
                  <a:srgbClr val="000000"/>
                </a:solidFill>
                <a:cs typeface="Calibri" panose="020F0502020204030204" pitchFamily="34" charset="0"/>
              </a:rPr>
              <a:t>NPRR1322, 60-Day Disclosure of the Day-Ahead Market (DAM) Ancillary Service Only Offer Awards.</a:t>
            </a:r>
            <a:r>
              <a:rPr lang="en-US" altLang="en-US" dirty="0">
                <a:solidFill>
                  <a:srgbClr val="000000"/>
                </a:solidFill>
                <a:cs typeface="Calibri" panose="020F0502020204030204" pitchFamily="34" charset="0"/>
              </a:rPr>
              <a:t>  This Nodal Protocol Revision Request (NPPR) corrects the absence of a report posted to the ERCOT website that discloses the Day-Ahead Market (DAM) Ancillary Service Only Offer Awards for the applicable Operating Day 60 days prior to the current Operating Day by adding a file containing these awards in the existing 60-Day DAM Disclosure report. </a:t>
            </a:r>
          </a:p>
          <a:p>
            <a:pPr>
              <a:spcBef>
                <a:spcPts val="100"/>
              </a:spcBef>
            </a:pPr>
            <a:endParaRPr lang="en-US" altLang="en-US" dirty="0">
              <a:solidFill>
                <a:srgbClr val="000000"/>
              </a:solidFill>
              <a:cs typeface="Calibri" panose="020F0502020204030204" pitchFamily="34" charset="0"/>
            </a:endParaRPr>
          </a:p>
          <a:p>
            <a:pPr>
              <a:spcBef>
                <a:spcPts val="100"/>
              </a:spcBef>
            </a:pPr>
            <a:r>
              <a:rPr lang="en-US" altLang="en-US" b="1" dirty="0">
                <a:solidFill>
                  <a:srgbClr val="000000"/>
                </a:solidFill>
                <a:cs typeface="Calibri" panose="020F0502020204030204" pitchFamily="34" charset="0"/>
              </a:rPr>
              <a:t>NPRR1324, Clarification of the Process to Determine RUC Warmth State.  </a:t>
            </a:r>
            <a:r>
              <a:rPr lang="en-US" altLang="en-US" dirty="0">
                <a:solidFill>
                  <a:srgbClr val="000000"/>
                </a:solidFill>
                <a:cs typeface="Calibri" panose="020F0502020204030204" pitchFamily="34" charset="0"/>
              </a:rPr>
              <a:t>This Nodal Protocol Revision Request (NPRR) clarifies the process currently used by ERCOT to determine the startup warmth state (i.e., hot, intermediate, or cold) of a block of contiguous Reliability Unit Commitment (RUC)-Committed Hours. </a:t>
            </a:r>
          </a:p>
          <a:p>
            <a:endParaRPr lang="en-US" dirty="0"/>
          </a:p>
        </p:txBody>
      </p:sp>
    </p:spTree>
    <p:extLst>
      <p:ext uri="{BB962C8B-B14F-4D97-AF65-F5344CB8AC3E}">
        <p14:creationId xmlns:p14="http://schemas.microsoft.com/office/powerpoint/2010/main" val="414942606"/>
      </p:ext>
    </p:extLst>
  </p:cSld>
  <p:clrMapOvr>
    <a:masterClrMapping/>
  </p:clrMapOvr>
</p:sld>
</file>

<file path=ppt/theme/theme1.xml><?xml version="1.0" encoding="utf-8"?>
<a:theme xmlns:a="http://schemas.openxmlformats.org/drawingml/2006/main" name="1_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4ECE1372-0C99-4BBD-8C9A-66BB973B0715}" vid="{E42129F1-9979-45CE-AC99-7AED524228ED}"/>
    </a:ext>
  </a:extLst>
</a:theme>
</file>

<file path=ppt/theme/theme2.xml><?xml version="1.0" encoding="utf-8"?>
<a:theme xmlns:a="http://schemas.openxmlformats.org/drawingml/2006/main" name="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4ECE1372-0C99-4BBD-8C9A-66BB973B0715}" vid="{AF2A68AE-DF5A-41FA-8DA3-295978B7C7E7}"/>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Audience xmlns="3c917f14-8d40-4289-92aa-fd10f73581c9">Public</Audie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6779995893D9842BA3FA5B9B5E7FD29" ma:contentTypeVersion="5" ma:contentTypeDescription="Create a new document." ma:contentTypeScope="" ma:versionID="6d199b3ad5f5b9d872d256308c85908b">
  <xsd:schema xmlns:xsd="http://www.w3.org/2001/XMLSchema" xmlns:xs="http://www.w3.org/2001/XMLSchema" xmlns:p="http://schemas.microsoft.com/office/2006/metadata/properties" xmlns:ns2="3c917f14-8d40-4289-92aa-fd10f73581c9" targetNamespace="http://schemas.microsoft.com/office/2006/metadata/properties" ma:root="true" ma:fieldsID="dcedc2ff92fcc6164a822d33fd796499" ns2:_="">
    <xsd:import namespace="3c917f14-8d40-4289-92aa-fd10f73581c9"/>
    <xsd:element name="properties">
      <xsd:complexType>
        <xsd:sequence>
          <xsd:element name="documentManagement">
            <xsd:complexType>
              <xsd:all>
                <xsd:element ref="ns2:Audience"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917f14-8d40-4289-92aa-fd10f73581c9"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Public"/>
          <xsd:enumeration value="Internal"/>
          <xsd:enumeration value="Confidential"/>
          <xsd:enumeration value="Board of Directors"/>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A5F3B15-1EDA-47D5-B690-303F08E28C2F}">
  <ds:schemaRefs>
    <ds:schemaRef ds:uri="http://schemas.microsoft.com/sharepoint/v3/contenttype/forms"/>
  </ds:schemaRefs>
</ds:datastoreItem>
</file>

<file path=customXml/itemProps2.xml><?xml version="1.0" encoding="utf-8"?>
<ds:datastoreItem xmlns:ds="http://schemas.openxmlformats.org/officeDocument/2006/customXml" ds:itemID="{7E754FD2-17D2-4534-9157-8CFDD0166132}">
  <ds:schemaRefs>
    <ds:schemaRef ds:uri="http://purl.org/dc/dcmitype/"/>
    <ds:schemaRef ds:uri="http://schemas.microsoft.com/office/2006/documentManagement/types"/>
    <ds:schemaRef ds:uri="http://www.w3.org/XML/1998/namespace"/>
    <ds:schemaRef ds:uri="http://purl.org/dc/terms/"/>
    <ds:schemaRef ds:uri="http://schemas.microsoft.com/office/infopath/2007/PartnerControls"/>
    <ds:schemaRef ds:uri="http://schemas.openxmlformats.org/package/2006/metadata/core-properties"/>
    <ds:schemaRef ds:uri="http://schemas.microsoft.com/office/2006/metadata/properties"/>
    <ds:schemaRef ds:uri="cf8c9251-373f-4ee3-86cf-d97122226a81"/>
    <ds:schemaRef ds:uri="5f527160-b6a2-448e-b210-55bbe2178a90"/>
    <ds:schemaRef ds:uri="http://purl.org/dc/elements/1.1/"/>
    <ds:schemaRef ds:uri="3c917f14-8d40-4289-92aa-fd10f73581c9"/>
  </ds:schemaRefs>
</ds:datastoreItem>
</file>

<file path=customXml/itemProps3.xml><?xml version="1.0" encoding="utf-8"?>
<ds:datastoreItem xmlns:ds="http://schemas.openxmlformats.org/officeDocument/2006/customXml" ds:itemID="{B57DC9A4-2D51-40CB-BA99-0BF7D516F6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917f14-8d40-4289-92aa-fd10f73581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ERCOT Official PowerPoint Template - Public</Template>
  <TotalTime>2</TotalTime>
  <Words>660</Words>
  <Application>Microsoft Office PowerPoint</Application>
  <PresentationFormat>Widescreen</PresentationFormat>
  <Paragraphs>19</Paragraphs>
  <Slides>3</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vt:i4>
      </vt:variant>
    </vt:vector>
  </HeadingPairs>
  <TitlesOfParts>
    <vt:vector size="9" baseType="lpstr">
      <vt:lpstr>Aptos</vt:lpstr>
      <vt:lpstr>Arial</vt:lpstr>
      <vt:lpstr>Calibri</vt:lpstr>
      <vt:lpstr>Wingdings</vt:lpstr>
      <vt:lpstr>1_Cover</vt:lpstr>
      <vt:lpstr>Page Design</vt:lpstr>
      <vt:lpstr>Nodal Protocol Revision Requests</vt:lpstr>
      <vt:lpstr>Nodal Protocol Revision Requests</vt:lpstr>
      <vt:lpstr>Nodal Protocol Revision Requests</vt:lpstr>
    </vt:vector>
  </TitlesOfParts>
  <Company>ERCOT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C Phillips</dc:creator>
  <cp:keywords/>
  <cp:lastModifiedBy>C Phillips</cp:lastModifiedBy>
  <cp:revision>1</cp:revision>
  <dcterms:created xsi:type="dcterms:W3CDTF">2026-03-11T18:16:52Z</dcterms:created>
  <dcterms:modified xsi:type="dcterms:W3CDTF">2026-03-11T18:19:44Z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0x01010056779995893D9842BA3FA5B9B5E7FD29</vt:lpwstr>
  </property>
  <property fmtid="{D5CDD505-2E9C-101B-9397-08002B2CF9AE}" pid="3" name="MediaServiceImageTags">
    <vt:lpwstr/>
  </property>
  <property fmtid="{D5CDD505-2E9C-101B-9397-08002B2CF9AE}" pid="4" name="MSIP_Label_c144db1d-993e-40da-980d-6eea152adc50_Enabled">
    <vt:lpwstr>true</vt:lpwstr>
  </property>
  <property fmtid="{D5CDD505-2E9C-101B-9397-08002B2CF9AE}" pid="5" name="MSIP_Label_c144db1d-993e-40da-980d-6eea152adc50_SetDate">
    <vt:lpwstr>2026-02-04T21:33:56Z</vt:lpwstr>
  </property>
  <property fmtid="{D5CDD505-2E9C-101B-9397-08002B2CF9AE}" pid="6" name="MSIP_Label_c144db1d-993e-40da-980d-6eea152adc50_Method">
    <vt:lpwstr>Privileged</vt:lpwstr>
  </property>
  <property fmtid="{D5CDD505-2E9C-101B-9397-08002B2CF9AE}" pid="7" name="MSIP_Label_c144db1d-993e-40da-980d-6eea152adc50_Name">
    <vt:lpwstr>Public</vt:lpwstr>
  </property>
  <property fmtid="{D5CDD505-2E9C-101B-9397-08002B2CF9AE}" pid="8" name="MSIP_Label_c144db1d-993e-40da-980d-6eea152adc50_SiteId">
    <vt:lpwstr>0afb747d-bff7-4596-a9fc-950ef9e0ec45</vt:lpwstr>
  </property>
  <property fmtid="{D5CDD505-2E9C-101B-9397-08002B2CF9AE}" pid="9" name="MSIP_Label_c144db1d-993e-40da-980d-6eea152adc50_ActionId">
    <vt:lpwstr>1d14393e-8913-4215-8969-3d0b24cf798e</vt:lpwstr>
  </property>
  <property fmtid="{D5CDD505-2E9C-101B-9397-08002B2CF9AE}" pid="10" name="MSIP_Label_c144db1d-993e-40da-980d-6eea152adc50_ContentBits">
    <vt:lpwstr>0</vt:lpwstr>
  </property>
  <property fmtid="{D5CDD505-2E9C-101B-9397-08002B2CF9AE}" pid="11" name="MSIP_Label_c144db1d-993e-40da-980d-6eea152adc50_Tag">
    <vt:lpwstr>10, 0, 1, 1</vt:lpwstr>
  </property>
</Properties>
</file>