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7"/>
  </p:notesMasterIdLst>
  <p:sldIdLst>
    <p:sldId id="256" r:id="rId3"/>
    <p:sldId id="257" r:id="rId4"/>
    <p:sldId id="258" r:id="rId5"/>
    <p:sldId id="269" r:id="rId6"/>
  </p:sldIdLst>
  <p:sldSz cx="9144000" cy="5143500" type="screen16x9"/>
  <p:notesSz cx="6858000" cy="9144000"/>
  <p:embeddedFontLs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Inter" panose="020B0604020202020204" charset="0"/>
      <p:regular r:id="rId12"/>
      <p:bold r:id="rId13"/>
      <p:italic r:id="rId14"/>
      <p:boldItalic r:id="rId15"/>
    </p:embeddedFont>
    <p:embeddedFont>
      <p:font typeface="Inter Tight" panose="020B0604020202020204" charset="0"/>
      <p:regular r:id="rId16"/>
      <p:bold r:id="rId17"/>
      <p:italic r:id="rId18"/>
      <p:boldItalic r:id="rId19"/>
    </p:embeddedFont>
    <p:embeddedFont>
      <p:font typeface="Roboto Mono" panose="020F0502020204030204" pitchFamily="49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DNTOhVgGlxp2+5suxcVnzQT6t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harath Ravulapati" initials="" lastIdx="2" clrIdx="0"/>
  <p:cmAuthor id="1" name="Arianna Togelang" initials="" lastIdx="1" clrIdx="1"/>
  <p:cmAuthor id="2" name="Scott Williams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FD6AFF-3FEC-4E11-946D-FD67FDD2374A}">
  <a:tblStyle styleId="{69FD6AFF-3FEC-4E11-946D-FD67FDD2374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497274C-D1FC-4E18-88CF-21937915FF2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be750cf183_4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be750cf183_4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c4dc4fd867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c4dc4fd867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be60c8045d_39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be60c8045d_39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ctrTitle"/>
          </p:nvPr>
        </p:nvSpPr>
        <p:spPr>
          <a:xfrm>
            <a:off x="150400" y="873075"/>
            <a:ext cx="4779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subTitle" idx="1"/>
          </p:nvPr>
        </p:nvSpPr>
        <p:spPr>
          <a:xfrm>
            <a:off x="150400" y="3626500"/>
            <a:ext cx="2864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5" title="Layer_1 (3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675" y="228595"/>
            <a:ext cx="1431599" cy="34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 1 1">
  <p:cSld name="TITLE_AND_BODY_1_1_1_1_1">
    <p:bg>
      <p:bgPr>
        <a:solidFill>
          <a:schemeClr val="accent6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145975" y="7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>
            <a:off x="145975" y="6012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44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theme slide 1">
  <p:cSld name="1_Light theme slide 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8" y="-4471"/>
            <a:ext cx="9144003" cy="515243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5"/>
          <p:cNvSpPr txBox="1">
            <a:spLocks noGrp="1"/>
          </p:cNvSpPr>
          <p:nvPr>
            <p:ph type="sldNum" idx="12"/>
          </p:nvPr>
        </p:nvSpPr>
        <p:spPr>
          <a:xfrm>
            <a:off x="8449658" y="47499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525" y="4890910"/>
            <a:ext cx="548700" cy="13346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5"/>
          <p:cNvSpPr txBox="1">
            <a:spLocks noGrp="1"/>
          </p:cNvSpPr>
          <p:nvPr>
            <p:ph type="title"/>
          </p:nvPr>
        </p:nvSpPr>
        <p:spPr>
          <a:xfrm>
            <a:off x="145175" y="63200"/>
            <a:ext cx="858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69" name="Google Shape;69;p45"/>
          <p:cNvCxnSpPr/>
          <p:nvPr/>
        </p:nvCxnSpPr>
        <p:spPr>
          <a:xfrm>
            <a:off x="0" y="4804575"/>
            <a:ext cx="9154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E46962"/>
          </p15:clr>
        </p15:guide>
        <p15:guide id="2" orient="horz" pos="504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Content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/>
          <p:nvPr/>
        </p:nvSpPr>
        <p:spPr>
          <a:xfrm>
            <a:off x="7257456" y="3763419"/>
            <a:ext cx="1893402" cy="1386940"/>
          </a:xfrm>
          <a:custGeom>
            <a:avLst/>
            <a:gdLst/>
            <a:ahLst/>
            <a:cxnLst/>
            <a:rect l="l" t="t" r="r" b="b"/>
            <a:pathLst>
              <a:path w="2524536" h="1849253" extrusionOk="0">
                <a:moveTo>
                  <a:pt x="2524536" y="0"/>
                </a:moveTo>
                <a:lnTo>
                  <a:pt x="2524536" y="1849253"/>
                </a:lnTo>
                <a:lnTo>
                  <a:pt x="0" y="1849253"/>
                </a:lnTo>
                <a:lnTo>
                  <a:pt x="39430" y="1740869"/>
                </a:lnTo>
                <a:cubicBezTo>
                  <a:pt x="141607" y="1459800"/>
                  <a:pt x="395065" y="1301061"/>
                  <a:pt x="395065" y="1301061"/>
                </a:cubicBezTo>
                <a:lnTo>
                  <a:pt x="2343870" y="80456"/>
                </a:lnTo>
                <a:cubicBezTo>
                  <a:pt x="2403733" y="42963"/>
                  <a:pt x="2460801" y="17638"/>
                  <a:pt x="2514837" y="2025"/>
                </a:cubicBezTo>
                <a:lnTo>
                  <a:pt x="25245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6"/>
          <p:cNvSpPr/>
          <p:nvPr/>
        </p:nvSpPr>
        <p:spPr>
          <a:xfrm rot="5400000">
            <a:off x="636456" y="-678406"/>
            <a:ext cx="1133208" cy="2448874"/>
          </a:xfrm>
          <a:custGeom>
            <a:avLst/>
            <a:gdLst/>
            <a:ahLst/>
            <a:cxnLst/>
            <a:rect l="l" t="t" r="r" b="b"/>
            <a:pathLst>
              <a:path w="1510944" h="3265165" extrusionOk="0">
                <a:moveTo>
                  <a:pt x="0" y="3265165"/>
                </a:moveTo>
                <a:lnTo>
                  <a:pt x="0" y="0"/>
                </a:lnTo>
                <a:lnTo>
                  <a:pt x="1412169" y="2255781"/>
                </a:lnTo>
                <a:cubicBezTo>
                  <a:pt x="1712114" y="2734619"/>
                  <a:pt x="1233277" y="3034631"/>
                  <a:pt x="1233277" y="3034631"/>
                </a:cubicBezTo>
                <a:lnTo>
                  <a:pt x="865364" y="3265165"/>
                </a:lnTo>
                <a:lnTo>
                  <a:pt x="0" y="3265165"/>
                </a:lnTo>
                <a:close/>
              </a:path>
            </a:pathLst>
          </a:custGeom>
          <a:solidFill>
            <a:srgbClr val="C7C8C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6"/>
          <p:cNvSpPr txBox="1">
            <a:spLocks noGrp="1"/>
          </p:cNvSpPr>
          <p:nvPr>
            <p:ph type="body" idx="1"/>
          </p:nvPr>
        </p:nvSpPr>
        <p:spPr>
          <a:xfrm>
            <a:off x="800100" y="1762125"/>
            <a:ext cx="7543800" cy="23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2"/>
          </p:nvPr>
        </p:nvSpPr>
        <p:spPr>
          <a:xfrm>
            <a:off x="1781175" y="1059945"/>
            <a:ext cx="65628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body" idx="3"/>
          </p:nvPr>
        </p:nvSpPr>
        <p:spPr>
          <a:xfrm>
            <a:off x="1781175" y="449392"/>
            <a:ext cx="65628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229324" y="4767263"/>
            <a:ext cx="702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583206" y="4767263"/>
            <a:ext cx="331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47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48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8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a772ae40a_2_17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g3ca772ae40a_2_1789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ca772ae40a_2_1789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96" name="Google Shape;96;g3ca772ae40a_2_1789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">
  <p:cSld name="TITLE_AND_BODY_2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a772ae40a_2_17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g3ca772ae40a_2_1794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ca772ae40a_2_1794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01" name="Google Shape;101;g3ca772ae40a_2_1794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a772ae40a_2_17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" name="Google Shape;104;g3ca772ae40a_2_179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5" name="Google Shape;105;g3ca772ae40a_2_17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ca772ae40a_2_180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g3ca772ae40a_2_18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772ae40a_2_18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3ca772ae40a_2_18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g3ca772ae40a_2_18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39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a772ae40a_2_18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3ca772ae40a_2_18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6" name="Google Shape;116;g3ca772ae40a_2_18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g3ca772ae40a_2_18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a772ae40a_2_18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3ca772ae40a_2_18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a772ae40a_2_18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g3ca772ae40a_2_18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g3ca772ae40a_2_18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a772ae40a_2_18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g3ca772ae40a_2_18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a772ae40a_2_18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ca772ae40a_2_18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1" name="Google Shape;131;g3ca772ae40a_2_18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2" name="Google Shape;132;g3ca772ae40a_2_18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g3ca772ae40a_2_18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a772ae40a_2_18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6" name="Google Shape;136;g3ca772ae40a_2_18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a772ae40a_2_18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g3ca772ae40a_2_18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g3ca772ae40a_2_18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a772ae40a_2_18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a772ae40a_2_1840"/>
          <p:cNvSpPr txBox="1">
            <a:spLocks noGrp="1"/>
          </p:cNvSpPr>
          <p:nvPr>
            <p:ph type="ctrTitle"/>
          </p:nvPr>
        </p:nvSpPr>
        <p:spPr>
          <a:xfrm>
            <a:off x="150400" y="873075"/>
            <a:ext cx="4779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g3ca772ae40a_2_1840"/>
          <p:cNvSpPr txBox="1">
            <a:spLocks noGrp="1"/>
          </p:cNvSpPr>
          <p:nvPr>
            <p:ph type="subTitle" idx="1"/>
          </p:nvPr>
        </p:nvSpPr>
        <p:spPr>
          <a:xfrm>
            <a:off x="150400" y="3626500"/>
            <a:ext cx="2864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g3ca772ae40a_2_18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g3ca772ae40a_2_1840" title="Layer_1 (4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450" y="228596"/>
            <a:ext cx="1436054" cy="3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 1">
  <p:cSld name="TITLE_AND_BODY_1_1_1_1_1">
    <p:bg>
      <p:bgPr>
        <a:solidFill>
          <a:schemeClr val="accent6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a772ae40a_2_1845"/>
          <p:cNvSpPr txBox="1">
            <a:spLocks noGrp="1"/>
          </p:cNvSpPr>
          <p:nvPr>
            <p:ph type="title"/>
          </p:nvPr>
        </p:nvSpPr>
        <p:spPr>
          <a:xfrm>
            <a:off x="145975" y="7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3ca772ae40a_2_1845"/>
          <p:cNvSpPr txBox="1">
            <a:spLocks noGrp="1"/>
          </p:cNvSpPr>
          <p:nvPr>
            <p:ph type="body" idx="1"/>
          </p:nvPr>
        </p:nvSpPr>
        <p:spPr>
          <a:xfrm>
            <a:off x="145975" y="6012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g3ca772ae40a_2_18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g3ca772ae40a_2_1845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1"/>
          <p:cNvSpPr txBox="1">
            <a:spLocks noGrp="1"/>
          </p:cNvSpPr>
          <p:nvPr>
            <p:ph type="ctrTitle"/>
          </p:nvPr>
        </p:nvSpPr>
        <p:spPr>
          <a:xfrm>
            <a:off x="150400" y="873075"/>
            <a:ext cx="4779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ubTitle" idx="1"/>
          </p:nvPr>
        </p:nvSpPr>
        <p:spPr>
          <a:xfrm>
            <a:off x="150400" y="3626500"/>
            <a:ext cx="2864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41" title="Layer_1 (4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6705" y="228596"/>
            <a:ext cx="1436054" cy="3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a772ae40a_2_18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g3ca772ae40a_2_1850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56" name="Google Shape;156;g3ca772ae40a_2_1850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ca772ae40a_2_18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9" name="Google Shape;159;g3ca772ae40a_2_1854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ca772ae40a_2_1854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61" name="Google Shape;161;g3ca772ae40a_2_1854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ca772ae40a_2_18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g3ca772ae40a_2_1859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65" name="Google Shape;165;g3ca772ae40a_2_1859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">
  <p:cSld name="TITLE_AND_BODY_5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ca772ae40a_2_18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g3ca772ae40a_2_1863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ca772ae40a_2_1863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70" name="Google Shape;170;g3ca772ae40a_2_1863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6">
  <p:cSld name="TITLE_AND_BODY_6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a772ae40a_2_18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g3ca772ae40a_2_1868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ca772ae40a_2_1868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75" name="Google Shape;175;g3ca772ae40a_2_1868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7">
  <p:cSld name="TITLE_AND_BODY_7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a772ae40a_2_18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g3ca772ae40a_2_1873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ca772ae40a_2_1873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80" name="Google Shape;180;g3ca772ae40a_2_1873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 and body 1">
    <p:bg>
      <p:bgPr>
        <a:solidFill>
          <a:srgbClr val="F2F5F8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ca772ae40a_2_18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g3ca772ae40a_2_1878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ca772ae40a_2_1878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85" name="Google Shape;185;g3ca772ae40a_2_1878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6 1">
  <p:cSld name="TITLE_AND_BODY_8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a772ae40a_2_18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g3ca772ae40a_2_1883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ca772ae40a_2_1883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90" name="Google Shape;190;g3ca772ae40a_2_1883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">
  <p:cSld name="Title and body 1 1 1 1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36" title="Group 159788427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3414"/>
            <a:ext cx="548700" cy="12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">
  <p:cSld name="TITLE_AND_BODY_1_1_1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7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37" title="Group 159788427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3414"/>
            <a:ext cx="548700" cy="12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 1">
  <p:cSld name="TITLE_AND_BODY_1_1_1_1">
    <p:bg>
      <p:bgPr>
        <a:solidFill>
          <a:schemeClr val="accent4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38" title="Group 159788427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3414"/>
            <a:ext cx="548700" cy="12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">
    <p:bg>
      <p:bgPr>
        <a:solidFill>
          <a:srgbClr val="F2F5F8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40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0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2">
  <p:cSld name="TITLE_AND_BODY_1_1">
    <p:bg>
      <p:bgPr>
        <a:solidFill>
          <a:srgbClr val="ECF0E9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42" title="Group 1597884274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7388"/>
            <a:ext cx="541353" cy="1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2">
  <p:cSld name="TITLE_AND_BODY_1_1_1_2">
    <p:bg>
      <p:bgPr>
        <a:solidFill>
          <a:schemeClr val="accen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43" title="Group 159788427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75" y="4793414"/>
            <a:ext cx="548700" cy="12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sz="2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Mono"/>
              <a:buNone/>
              <a:defRPr sz="25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159800" y="60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Tight"/>
              <a:buChar char="●"/>
              <a:defRPr sz="16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 sz="14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 sz="14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 sz="14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 sz="14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 sz="14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 sz="14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 sz="14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 sz="14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96">
          <p15:clr>
            <a:srgbClr val="E46962"/>
          </p15:clr>
        </p15:guide>
        <p15:guide id="2" pos="157">
          <p15:clr>
            <a:srgbClr val="E46962"/>
          </p15:clr>
        </p15:guide>
        <p15:guide id="3" orient="horz" pos="144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a772ae40a_2_17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3ca772ae40a_2_17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g3ca772ae40a_2_17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"/>
          <p:cNvSpPr txBox="1">
            <a:spLocks noGrp="1"/>
          </p:cNvSpPr>
          <p:nvPr>
            <p:ph type="title"/>
          </p:nvPr>
        </p:nvSpPr>
        <p:spPr>
          <a:xfrm>
            <a:off x="145975" y="7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ERCOT LLWG - Data Center  Development Timeline</a:t>
            </a:r>
            <a:endParaRPr sz="3200" i="1"/>
          </a:p>
        </p:txBody>
      </p:sp>
      <p:sp>
        <p:nvSpPr>
          <p:cNvPr id="196" name="Google Shape;196;p1"/>
          <p:cNvSpPr txBox="1">
            <a:spLocks noGrp="1"/>
          </p:cNvSpPr>
          <p:nvPr>
            <p:ph type="body" idx="1"/>
          </p:nvPr>
        </p:nvSpPr>
        <p:spPr>
          <a:xfrm>
            <a:off x="145975" y="1511475"/>
            <a:ext cx="8520600" cy="25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March 2026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Bharath Ravulapati - Director, Grid Strategy and Execution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Crusoe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be750cf183_41_0"/>
          <p:cNvSpPr txBox="1"/>
          <p:nvPr/>
        </p:nvSpPr>
        <p:spPr>
          <a:xfrm>
            <a:off x="1304160" y="3579137"/>
            <a:ext cx="778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 Tight"/>
              <a:buChar char="●"/>
            </a:pPr>
            <a:r>
              <a:rPr lang="en-US" sz="1000">
                <a:latin typeface="Inter Tight"/>
                <a:ea typeface="Inter Tight"/>
                <a:cs typeface="Inter Tight"/>
                <a:sym typeface="Inter Tight"/>
              </a:rPr>
              <a:t>LOI and lease negotiation, tenant requirements and fit-out, SLA agreements, move-in readiness, hyperscaler vs. colocation considerations</a:t>
            </a:r>
            <a:endParaRPr sz="1000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2" name="Google Shape;202;g3be750cf183_41_0"/>
          <p:cNvSpPr txBox="1"/>
          <p:nvPr/>
        </p:nvSpPr>
        <p:spPr>
          <a:xfrm>
            <a:off x="1305645" y="2368888"/>
            <a:ext cx="778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 Tight"/>
              <a:buChar char="●"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Data Center - </a:t>
            </a:r>
            <a:r>
              <a:rPr lang="en-US" sz="1000" b="1" i="0" u="none" strike="noStrike" cap="none">
                <a:solidFill>
                  <a:srgbClr val="000000"/>
                </a:solidFill>
                <a:latin typeface="Inter Tight"/>
                <a:ea typeface="Inter Tight"/>
                <a:cs typeface="Inter Tight"/>
                <a:sym typeface="Inter Tight"/>
              </a:rPr>
              <a:t>  </a:t>
            </a:r>
            <a:r>
              <a:rPr lang="en-US" sz="1000" i="0" u="none" strike="noStrike" cap="none">
                <a:solidFill>
                  <a:srgbClr val="000000"/>
                </a:solidFill>
                <a:latin typeface="Inter Tight"/>
                <a:ea typeface="Inter Tight"/>
                <a:cs typeface="Inter Tight"/>
                <a:sym typeface="Inter Tight"/>
              </a:rPr>
              <a:t>Foundation and structural work,</a:t>
            </a:r>
            <a:r>
              <a:rPr lang="en-US" sz="1000">
                <a:latin typeface="Inter Tight"/>
                <a:ea typeface="Inter Tight"/>
                <a:cs typeface="Inter Tight"/>
                <a:sym typeface="Inter Tight"/>
              </a:rPr>
              <a:t> </a:t>
            </a:r>
            <a:r>
              <a:rPr lang="en-US" sz="1000" i="0" u="none" strike="noStrike" cap="none">
                <a:solidFill>
                  <a:srgbClr val="000000"/>
                </a:solidFill>
                <a:latin typeface="Inter Tight"/>
                <a:ea typeface="Inter Tight"/>
                <a:cs typeface="Inter Tight"/>
                <a:sym typeface="Inter Tight"/>
              </a:rPr>
              <a:t>MEP installation, raised floor/white space buildout, cabling infrastructure, commissioning milestones</a:t>
            </a:r>
            <a:endParaRPr sz="1000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ter Tight"/>
              <a:buChar char="●"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Project Substation -  </a:t>
            </a:r>
            <a:r>
              <a:rPr lang="en-US" sz="1000">
                <a:latin typeface="Inter Tight"/>
                <a:ea typeface="Inter Tight"/>
                <a:cs typeface="Inter Tight"/>
                <a:sym typeface="Inter Tight"/>
              </a:rPr>
              <a:t>Substation construction timeline, utility coordination, transmission line work, energization schedule, interconnection agreements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3" name="Google Shape;203;g3be750cf183_41_0"/>
          <p:cNvSpPr txBox="1"/>
          <p:nvPr/>
        </p:nvSpPr>
        <p:spPr>
          <a:xfrm>
            <a:off x="1307003" y="1482310"/>
            <a:ext cx="7472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Tight"/>
              <a:buChar char="●"/>
            </a:pPr>
            <a:r>
              <a:rPr lang="en-US" sz="1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Design development, engineering studies, contractor procurement, permitting submissions, geotechnical/civil surveys, cost estimating and value engineering</a:t>
            </a:r>
            <a:endParaRPr sz="1000" b="0" i="0" u="none" strike="noStrike" cap="none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4" name="Google Shape;204;g3be750cf183_41_0"/>
          <p:cNvSpPr txBox="1"/>
          <p:nvPr/>
        </p:nvSpPr>
        <p:spPr>
          <a:xfrm>
            <a:off x="264175" y="665033"/>
            <a:ext cx="125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Land</a:t>
            </a:r>
            <a:endParaRPr sz="1000" b="0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5" name="Google Shape;205;g3be750cf183_41_0"/>
          <p:cNvSpPr txBox="1">
            <a:spLocks noGrp="1"/>
          </p:cNvSpPr>
          <p:nvPr>
            <p:ph type="title"/>
          </p:nvPr>
        </p:nvSpPr>
        <p:spPr>
          <a:xfrm>
            <a:off x="159800" y="8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000000"/>
                </a:solidFill>
              </a:rPr>
              <a:t>Data Center Development </a:t>
            </a:r>
            <a:r>
              <a:rPr lang="en-US" sz="2000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Executive Summary</a:t>
            </a:r>
            <a:endParaRPr sz="2000"/>
          </a:p>
        </p:txBody>
      </p:sp>
      <p:cxnSp>
        <p:nvCxnSpPr>
          <p:cNvPr id="206" name="Google Shape;206;g3be750cf183_41_0"/>
          <p:cNvCxnSpPr/>
          <p:nvPr/>
        </p:nvCxnSpPr>
        <p:spPr>
          <a:xfrm>
            <a:off x="315220" y="1034057"/>
            <a:ext cx="840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g3be750cf183_41_0"/>
          <p:cNvSpPr txBox="1"/>
          <p:nvPr/>
        </p:nvSpPr>
        <p:spPr>
          <a:xfrm>
            <a:off x="265007" y="1013401"/>
            <a:ext cx="120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Local Outreach</a:t>
            </a:r>
            <a:endParaRPr sz="1000" b="1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8" name="Google Shape;208;g3be750cf183_41_0"/>
          <p:cNvSpPr txBox="1"/>
          <p:nvPr/>
        </p:nvSpPr>
        <p:spPr>
          <a:xfrm>
            <a:off x="277175" y="1500741"/>
            <a:ext cx="125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Pre-Construction</a:t>
            </a:r>
            <a:endParaRPr sz="1000" b="0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09" name="Google Shape;209;g3be750cf183_41_0"/>
          <p:cNvSpPr txBox="1"/>
          <p:nvPr/>
        </p:nvSpPr>
        <p:spPr>
          <a:xfrm>
            <a:off x="1304470" y="664349"/>
            <a:ext cx="76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 Tight"/>
              <a:buChar char="●"/>
            </a:pPr>
            <a:r>
              <a:rPr lang="en-US" sz="1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Site selection, due diligence, acquisition, zoning/entitlements, environmental assessments, utility access evaluation</a:t>
            </a:r>
            <a:endParaRPr sz="1000" b="0" i="0" u="none" strike="noStrike" cap="none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10" name="Google Shape;210;g3be750cf183_41_0"/>
          <p:cNvSpPr txBox="1"/>
          <p:nvPr/>
        </p:nvSpPr>
        <p:spPr>
          <a:xfrm>
            <a:off x="1307003" y="1014622"/>
            <a:ext cx="778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 Tight"/>
              <a:buChar char="●"/>
            </a:pPr>
            <a:r>
              <a:rPr lang="en-US" sz="1000">
                <a:latin typeface="Inter Tight"/>
                <a:ea typeface="Inter Tight"/>
                <a:cs typeface="Inter Tight"/>
                <a:sym typeface="Inter Tight"/>
              </a:rPr>
              <a:t>Community engagement, municipal relationships, public hearings, economic impact messaging, permitting coordination with local authorities</a:t>
            </a:r>
            <a:endParaRPr sz="1000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211" name="Google Shape;211;g3be750cf183_41_0"/>
          <p:cNvCxnSpPr/>
          <p:nvPr/>
        </p:nvCxnSpPr>
        <p:spPr>
          <a:xfrm>
            <a:off x="330145" y="1924062"/>
            <a:ext cx="840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g3be750cf183_41_0"/>
          <p:cNvCxnSpPr/>
          <p:nvPr/>
        </p:nvCxnSpPr>
        <p:spPr>
          <a:xfrm>
            <a:off x="330145" y="1467252"/>
            <a:ext cx="840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g3be750cf183_41_0"/>
          <p:cNvSpPr txBox="1"/>
          <p:nvPr/>
        </p:nvSpPr>
        <p:spPr>
          <a:xfrm>
            <a:off x="268820" y="1885946"/>
            <a:ext cx="138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Long Lead Equipment</a:t>
            </a:r>
            <a:endParaRPr sz="1000" b="0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14" name="Google Shape;214;g3be750cf183_41_0"/>
          <p:cNvSpPr txBox="1"/>
          <p:nvPr/>
        </p:nvSpPr>
        <p:spPr>
          <a:xfrm>
            <a:off x="1305637" y="3162289"/>
            <a:ext cx="7472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Tight"/>
              <a:buChar char="●"/>
            </a:pPr>
            <a:r>
              <a:rPr lang="en-US" sz="1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Capital stack structure, debt/equity timeline, lender due diligence, financial close milestones, draw schedules tied to construction progress</a:t>
            </a:r>
            <a:endParaRPr sz="1000" b="0" i="0" u="none" strike="noStrike" cap="none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215" name="Google Shape;215;g3be750cf183_41_0"/>
          <p:cNvCxnSpPr/>
          <p:nvPr/>
        </p:nvCxnSpPr>
        <p:spPr>
          <a:xfrm>
            <a:off x="317145" y="2394161"/>
            <a:ext cx="840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g3be750cf183_41_0"/>
          <p:cNvSpPr txBox="1"/>
          <p:nvPr/>
        </p:nvSpPr>
        <p:spPr>
          <a:xfrm>
            <a:off x="264175" y="2486004"/>
            <a:ext cx="120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Construction</a:t>
            </a:r>
            <a:endParaRPr sz="1000" b="1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17" name="Google Shape;217;g3be750cf183_41_0"/>
          <p:cNvSpPr txBox="1"/>
          <p:nvPr/>
        </p:nvSpPr>
        <p:spPr>
          <a:xfrm>
            <a:off x="264180" y="3155235"/>
            <a:ext cx="125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Financing</a:t>
            </a:r>
            <a:endParaRPr sz="1000" b="0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18" name="Google Shape;218;g3be750cf183_41_0"/>
          <p:cNvSpPr txBox="1"/>
          <p:nvPr/>
        </p:nvSpPr>
        <p:spPr>
          <a:xfrm>
            <a:off x="1308170" y="1878873"/>
            <a:ext cx="763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 Tight"/>
              <a:buChar char="●"/>
            </a:pPr>
            <a:r>
              <a:rPr lang="en-US" sz="1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Identification of critical path equipment (transformers, switchgear, UPS, generators), procurement strategy, vendor lead time management, factory acceptance testing</a:t>
            </a:r>
            <a:endParaRPr sz="1000" b="0" i="0" u="none" strike="noStrike" cap="none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219" name="Google Shape;219;g3be750cf183_41_0"/>
          <p:cNvCxnSpPr/>
          <p:nvPr/>
        </p:nvCxnSpPr>
        <p:spPr>
          <a:xfrm>
            <a:off x="330145" y="4030793"/>
            <a:ext cx="840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g3be750cf183_41_0"/>
          <p:cNvCxnSpPr/>
          <p:nvPr/>
        </p:nvCxnSpPr>
        <p:spPr>
          <a:xfrm>
            <a:off x="315220" y="3164466"/>
            <a:ext cx="840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g3be750cf183_41_0"/>
          <p:cNvSpPr txBox="1"/>
          <p:nvPr/>
        </p:nvSpPr>
        <p:spPr>
          <a:xfrm>
            <a:off x="1309220" y="4378839"/>
            <a:ext cx="7472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Tight"/>
              <a:buChar char="●"/>
            </a:pPr>
            <a:r>
              <a:rPr lang="en-US" sz="1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Grid disturbance protection requirements, low/high voltage ride-through compliance, utility interconnection standards (IEEE 1547, NERC), inverter and UPS settings, testing and validation during commissioning, ensuring uptime during grid fluctuations</a:t>
            </a:r>
            <a:endParaRPr sz="1000" b="0" i="0" u="none" strike="noStrike" cap="none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22" name="Google Shape;222;g3be750cf183_41_0"/>
          <p:cNvSpPr txBox="1"/>
          <p:nvPr/>
        </p:nvSpPr>
        <p:spPr>
          <a:xfrm>
            <a:off x="271342" y="4002466"/>
            <a:ext cx="120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GPUs</a:t>
            </a:r>
            <a:endParaRPr sz="1000" b="1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23" name="Google Shape;223;g3be750cf183_41_0"/>
          <p:cNvSpPr txBox="1"/>
          <p:nvPr/>
        </p:nvSpPr>
        <p:spPr>
          <a:xfrm>
            <a:off x="266708" y="4403104"/>
            <a:ext cx="125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VRT</a:t>
            </a:r>
            <a:endParaRPr sz="1000" b="0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24" name="Google Shape;224;g3be750cf183_41_0"/>
          <p:cNvSpPr txBox="1"/>
          <p:nvPr/>
        </p:nvSpPr>
        <p:spPr>
          <a:xfrm>
            <a:off x="1308170" y="4014188"/>
            <a:ext cx="778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 Tight"/>
              <a:buChar char="●"/>
            </a:pPr>
            <a:r>
              <a:rPr lang="en-US" sz="1000">
                <a:latin typeface="Inter Tight"/>
                <a:ea typeface="Inter Tight"/>
                <a:cs typeface="Inter Tight"/>
                <a:sym typeface="Inter Tight"/>
              </a:rPr>
              <a:t>GPU procurement strategy, lead times and allocation, integration with compute infrastructure, cooling requirements for high-density racks, delivery and deployment phasing</a:t>
            </a:r>
            <a:endParaRPr sz="1000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225" name="Google Shape;225;g3be750cf183_41_0"/>
          <p:cNvCxnSpPr/>
          <p:nvPr/>
        </p:nvCxnSpPr>
        <p:spPr>
          <a:xfrm>
            <a:off x="330145" y="4449876"/>
            <a:ext cx="840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g3be750cf183_41_0"/>
          <p:cNvCxnSpPr/>
          <p:nvPr/>
        </p:nvCxnSpPr>
        <p:spPr>
          <a:xfrm>
            <a:off x="315220" y="3621840"/>
            <a:ext cx="840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g3be750cf183_41_0"/>
          <p:cNvSpPr txBox="1"/>
          <p:nvPr/>
        </p:nvSpPr>
        <p:spPr>
          <a:xfrm>
            <a:off x="267332" y="3567415"/>
            <a:ext cx="120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latin typeface="Inter Tight"/>
                <a:ea typeface="Inter Tight"/>
                <a:cs typeface="Inter Tight"/>
                <a:sym typeface="Inter Tight"/>
              </a:rPr>
              <a:t>Tenant</a:t>
            </a:r>
            <a:endParaRPr sz="1000" b="1" i="0" u="none" strike="noStrike" cap="none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c4dc4fd867_1_33"/>
          <p:cNvSpPr/>
          <p:nvPr/>
        </p:nvSpPr>
        <p:spPr>
          <a:xfrm>
            <a:off x="793050" y="4690894"/>
            <a:ext cx="1305900" cy="21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33" name="Google Shape;233;g3c4dc4fd867_1_33"/>
          <p:cNvGraphicFramePr/>
          <p:nvPr/>
        </p:nvGraphicFramePr>
        <p:xfrm>
          <a:off x="207350" y="578140"/>
          <a:ext cx="8866075" cy="3905125"/>
        </p:xfrm>
        <a:graphic>
          <a:graphicData uri="http://schemas.openxmlformats.org/drawingml/2006/table">
            <a:tbl>
              <a:tblPr>
                <a:noFill/>
                <a:tableStyleId>{69FD6AFF-3FEC-4E11-946D-FD67FDD2374A}</a:tableStyleId>
              </a:tblPr>
              <a:tblGrid>
                <a:gridCol w="83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9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9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9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9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08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3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84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58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04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Months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0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1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2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3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4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5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6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7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8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9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10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11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12</a:t>
                      </a:r>
                      <a:endParaRPr sz="900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13</a:t>
                      </a:r>
                      <a:endParaRPr sz="900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14</a:t>
                      </a:r>
                      <a:endParaRPr sz="900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15</a:t>
                      </a:r>
                      <a:endParaRPr sz="900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16</a:t>
                      </a:r>
                      <a:endParaRPr sz="900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17</a:t>
                      </a:r>
                      <a:endParaRPr sz="900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l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18</a:t>
                      </a:r>
                      <a:endParaRPr sz="900">
                        <a:solidFill>
                          <a:schemeClr val="lt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Land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45700" marR="45700" marT="45700" marB="457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C8C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Financing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i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600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Financing closed</a:t>
                      </a: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C8C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C7C8C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C8C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C8C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C8C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Local Outreach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i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C8C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Pre-Con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LLE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5700" marR="45700" marT="45700" marB="457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Procure LLE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7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DC Construction</a:t>
                      </a:r>
                      <a:endParaRPr sz="800" b="1" u="none" strike="noStrike" cap="none" baseline="30000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  </a:ext>
                          </a:extLst>
                        </a:rPr>
                        <a:t>Sub Construction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C8C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Tenant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700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C8C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GPU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VRT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Inter Tight"/>
                        <a:ea typeface="Inter Tight"/>
                        <a:cs typeface="Inter Tight"/>
                        <a:sym typeface="Inter Tight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4" name="Google Shape;234;g3c4dc4fd867_1_33"/>
          <p:cNvSpPr/>
          <p:nvPr/>
        </p:nvSpPr>
        <p:spPr>
          <a:xfrm>
            <a:off x="8778318" y="4177849"/>
            <a:ext cx="300300" cy="236100"/>
          </a:xfrm>
          <a:prstGeom prst="homePlate">
            <a:avLst>
              <a:gd name="adj" fmla="val 50000"/>
            </a:avLst>
          </a:prstGeom>
          <a:solidFill>
            <a:srgbClr val="1264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VRT Commissioning</a:t>
            </a:r>
            <a:endParaRPr sz="4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5" name="Google Shape;235;g3c4dc4fd867_1_33"/>
          <p:cNvSpPr/>
          <p:nvPr/>
        </p:nvSpPr>
        <p:spPr>
          <a:xfrm>
            <a:off x="8286977" y="3111275"/>
            <a:ext cx="466200" cy="236100"/>
          </a:xfrm>
          <a:prstGeom prst="homePlate">
            <a:avLst>
              <a:gd name="adj" fmla="val 50000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Sub Energization</a:t>
            </a:r>
            <a:endParaRPr sz="5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6" name="Google Shape;236;g3c4dc4fd867_1_33"/>
          <p:cNvSpPr/>
          <p:nvPr/>
        </p:nvSpPr>
        <p:spPr>
          <a:xfrm>
            <a:off x="1040450" y="903884"/>
            <a:ext cx="2155800" cy="236100"/>
          </a:xfrm>
          <a:prstGeom prst="homePlate">
            <a:avLst>
              <a:gd name="adj" fmla="val 50000"/>
            </a:avLst>
          </a:prstGeom>
          <a:solidFill>
            <a:srgbClr val="BBCCD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DD &amp; option to buy, Secure Mineral Rights, Secure Mineral Rights, Geotech, Secure Easements, Secure Land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7" name="Google Shape;237;g3c4dc4fd867_1_33"/>
          <p:cNvSpPr/>
          <p:nvPr/>
        </p:nvSpPr>
        <p:spPr>
          <a:xfrm>
            <a:off x="8284225" y="4177850"/>
            <a:ext cx="486900" cy="236100"/>
          </a:xfrm>
          <a:prstGeom prst="homePlate">
            <a:avLst>
              <a:gd name="adj" fmla="val 50000"/>
            </a:avLst>
          </a:prstGeom>
          <a:solidFill>
            <a:srgbClr val="1264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VRT Testing</a:t>
            </a:r>
            <a:endParaRPr sz="4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8" name="Google Shape;238;g3c4dc4fd867_1_33"/>
          <p:cNvSpPr/>
          <p:nvPr/>
        </p:nvSpPr>
        <p:spPr>
          <a:xfrm>
            <a:off x="7863922" y="4177850"/>
            <a:ext cx="420300" cy="236100"/>
          </a:xfrm>
          <a:prstGeom prst="homePlate">
            <a:avLst>
              <a:gd name="adj" fmla="val 50000"/>
            </a:avLst>
          </a:prstGeom>
          <a:solidFill>
            <a:srgbClr val="1264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VRT Commissioning</a:t>
            </a:r>
            <a:endParaRPr sz="4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39" name="Google Shape;239;g3c4dc4fd867_1_33"/>
          <p:cNvSpPr/>
          <p:nvPr/>
        </p:nvSpPr>
        <p:spPr>
          <a:xfrm>
            <a:off x="8315384" y="3819745"/>
            <a:ext cx="466200" cy="236100"/>
          </a:xfrm>
          <a:prstGeom prst="homePlate">
            <a:avLst>
              <a:gd name="adj" fmla="val 50000"/>
            </a:avLst>
          </a:prstGeom>
          <a:solidFill>
            <a:srgbClr val="C27B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GPU Testing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0" name="Google Shape;240;g3c4dc4fd867_1_33"/>
          <p:cNvSpPr/>
          <p:nvPr/>
        </p:nvSpPr>
        <p:spPr>
          <a:xfrm>
            <a:off x="7863585" y="3819750"/>
            <a:ext cx="420300" cy="236100"/>
          </a:xfrm>
          <a:prstGeom prst="homePlate">
            <a:avLst>
              <a:gd name="adj" fmla="val 50000"/>
            </a:avLst>
          </a:prstGeom>
          <a:solidFill>
            <a:srgbClr val="C27B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GPU Integration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1" name="Google Shape;241;g3c4dc4fd867_1_33"/>
          <p:cNvSpPr/>
          <p:nvPr/>
        </p:nvSpPr>
        <p:spPr>
          <a:xfrm>
            <a:off x="4014593" y="3819745"/>
            <a:ext cx="3043800" cy="236100"/>
          </a:xfrm>
          <a:prstGeom prst="homePlate">
            <a:avLst>
              <a:gd name="adj" fmla="val 50000"/>
            </a:avLst>
          </a:prstGeom>
          <a:solidFill>
            <a:srgbClr val="C27B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Procure GPUs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2" name="Google Shape;242;g3c4dc4fd867_1_33"/>
          <p:cNvSpPr/>
          <p:nvPr/>
        </p:nvSpPr>
        <p:spPr>
          <a:xfrm>
            <a:off x="3186900" y="3471050"/>
            <a:ext cx="436500" cy="236100"/>
          </a:xfrm>
          <a:prstGeom prst="homePlate">
            <a:avLst>
              <a:gd name="adj" fmla="val 50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Lease signing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3" name="Google Shape;243;g3c4dc4fd867_1_33"/>
          <p:cNvSpPr/>
          <p:nvPr/>
        </p:nvSpPr>
        <p:spPr>
          <a:xfrm>
            <a:off x="1865776" y="3471050"/>
            <a:ext cx="1305900" cy="236100"/>
          </a:xfrm>
          <a:prstGeom prst="homePlate">
            <a:avLst>
              <a:gd name="adj" fmla="val 50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Lease negotiation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4" name="Google Shape;244;g3c4dc4fd867_1_33"/>
          <p:cNvSpPr/>
          <p:nvPr/>
        </p:nvSpPr>
        <p:spPr>
          <a:xfrm>
            <a:off x="1404718" y="3471053"/>
            <a:ext cx="466200" cy="236100"/>
          </a:xfrm>
          <a:prstGeom prst="homePlate">
            <a:avLst>
              <a:gd name="adj" fmla="val 50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Sign LOI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5" name="Google Shape;245;g3c4dc4fd867_1_33"/>
          <p:cNvSpPr/>
          <p:nvPr/>
        </p:nvSpPr>
        <p:spPr>
          <a:xfrm>
            <a:off x="2339486" y="3095850"/>
            <a:ext cx="5937600" cy="236100"/>
          </a:xfrm>
          <a:prstGeom prst="homePlate">
            <a:avLst>
              <a:gd name="adj" fmla="val 50000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Substation Construction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6" name="Google Shape;246;g3c4dc4fd867_1_33"/>
          <p:cNvSpPr/>
          <p:nvPr/>
        </p:nvSpPr>
        <p:spPr>
          <a:xfrm>
            <a:off x="7059738" y="2366364"/>
            <a:ext cx="350700" cy="236100"/>
          </a:xfrm>
          <a:prstGeom prst="homePlate">
            <a:avLst>
              <a:gd name="adj" fmla="val 50000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Factory Testing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7" name="Google Shape;247;g3c4dc4fd867_1_33"/>
          <p:cNvSpPr/>
          <p:nvPr/>
        </p:nvSpPr>
        <p:spPr>
          <a:xfrm>
            <a:off x="3616888" y="2002357"/>
            <a:ext cx="420300" cy="2361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DC Design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8" name="Google Shape;248;g3c4dc4fd867_1_33"/>
          <p:cNvSpPr/>
          <p:nvPr/>
        </p:nvSpPr>
        <p:spPr>
          <a:xfrm>
            <a:off x="3191440" y="2002357"/>
            <a:ext cx="420300" cy="2361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Sub Design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49" name="Google Shape;249;g3c4dc4fd867_1_33"/>
          <p:cNvSpPr/>
          <p:nvPr/>
        </p:nvSpPr>
        <p:spPr>
          <a:xfrm>
            <a:off x="1865226" y="2002357"/>
            <a:ext cx="1325700" cy="2361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Select Contractor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50" name="Google Shape;250;g3c4dc4fd867_1_33"/>
          <p:cNvSpPr/>
          <p:nvPr/>
        </p:nvSpPr>
        <p:spPr>
          <a:xfrm>
            <a:off x="2757200" y="1648825"/>
            <a:ext cx="1280700" cy="236100"/>
          </a:xfrm>
          <a:prstGeom prst="homePlate">
            <a:avLst>
              <a:gd name="adj" fmla="val 50000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Present to City Council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51" name="Google Shape;251;g3c4dc4fd867_1_33"/>
          <p:cNvSpPr txBox="1">
            <a:spLocks noGrp="1"/>
          </p:cNvSpPr>
          <p:nvPr>
            <p:ph type="title"/>
          </p:nvPr>
        </p:nvSpPr>
        <p:spPr>
          <a:xfrm>
            <a:off x="207350" y="73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12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Data Center Development - Master Timeline</a:t>
            </a:r>
            <a:endParaRPr/>
          </a:p>
        </p:txBody>
      </p:sp>
      <p:sp>
        <p:nvSpPr>
          <p:cNvPr id="252" name="Google Shape;252;g3c4dc4fd867_1_33"/>
          <p:cNvSpPr txBox="1"/>
          <p:nvPr/>
        </p:nvSpPr>
        <p:spPr>
          <a:xfrm>
            <a:off x="800225" y="4630344"/>
            <a:ext cx="17271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rPr>
              <a:t>ERCOT Approval</a:t>
            </a:r>
            <a:endParaRPr sz="1100" b="1">
              <a:solidFill>
                <a:schemeClr val="dk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253" name="Google Shape;253;g3c4dc4fd867_1_33"/>
          <p:cNvCxnSpPr/>
          <p:nvPr/>
        </p:nvCxnSpPr>
        <p:spPr>
          <a:xfrm rot="10800000">
            <a:off x="1238375" y="4490650"/>
            <a:ext cx="900" cy="1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g3c4dc4fd867_1_33"/>
          <p:cNvSpPr/>
          <p:nvPr/>
        </p:nvSpPr>
        <p:spPr>
          <a:xfrm>
            <a:off x="1861200" y="1269681"/>
            <a:ext cx="2155800" cy="236100"/>
          </a:xfrm>
          <a:prstGeom prst="homePlate">
            <a:avLst>
              <a:gd name="adj" fmla="val 50000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Financing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55" name="Google Shape;255;g3c4dc4fd867_1_33"/>
          <p:cNvSpPr/>
          <p:nvPr/>
        </p:nvSpPr>
        <p:spPr>
          <a:xfrm>
            <a:off x="2334185" y="1648818"/>
            <a:ext cx="420300" cy="236100"/>
          </a:xfrm>
          <a:prstGeom prst="homePlate">
            <a:avLst>
              <a:gd name="adj" fmla="val 50000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Engage local planners</a:t>
            </a:r>
            <a:endParaRPr sz="5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56" name="Google Shape;256;g3c4dc4fd867_1_33"/>
          <p:cNvSpPr/>
          <p:nvPr/>
        </p:nvSpPr>
        <p:spPr>
          <a:xfrm>
            <a:off x="2334175" y="2366375"/>
            <a:ext cx="4719900" cy="236100"/>
          </a:xfrm>
          <a:prstGeom prst="homePlate">
            <a:avLst>
              <a:gd name="adj" fmla="val 50000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Procure LLE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57" name="Google Shape;257;g3c4dc4fd867_1_33"/>
          <p:cNvSpPr/>
          <p:nvPr/>
        </p:nvSpPr>
        <p:spPr>
          <a:xfrm>
            <a:off x="8284749" y="2741575"/>
            <a:ext cx="486900" cy="236100"/>
          </a:xfrm>
          <a:prstGeom prst="homePlate">
            <a:avLst>
              <a:gd name="adj" fmla="val 50000"/>
            </a:avLst>
          </a:prstGeom>
          <a:solidFill>
            <a:srgbClr val="7799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Site Commissioning </a:t>
            </a:r>
            <a:endParaRPr sz="4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58" name="Google Shape;258;g3c4dc4fd867_1_33"/>
          <p:cNvSpPr/>
          <p:nvPr/>
        </p:nvSpPr>
        <p:spPr>
          <a:xfrm>
            <a:off x="4934637" y="2741573"/>
            <a:ext cx="2481000" cy="236100"/>
          </a:xfrm>
          <a:prstGeom prst="homePlate">
            <a:avLst>
              <a:gd name="adj" fmla="val 50000"/>
            </a:avLst>
          </a:prstGeom>
          <a:solidFill>
            <a:srgbClr val="7799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MEP Construction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59" name="Google Shape;259;g3c4dc4fd867_1_33"/>
          <p:cNvSpPr/>
          <p:nvPr/>
        </p:nvSpPr>
        <p:spPr>
          <a:xfrm>
            <a:off x="7063912" y="3819745"/>
            <a:ext cx="804600" cy="236100"/>
          </a:xfrm>
          <a:prstGeom prst="homePlate">
            <a:avLst>
              <a:gd name="adj" fmla="val 50000"/>
            </a:avLst>
          </a:prstGeom>
          <a:solidFill>
            <a:srgbClr val="C27B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Design Racks and Cooling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60" name="Google Shape;260;g3c4dc4fd867_1_33"/>
          <p:cNvSpPr/>
          <p:nvPr/>
        </p:nvSpPr>
        <p:spPr>
          <a:xfrm>
            <a:off x="7405290" y="2741573"/>
            <a:ext cx="889500" cy="236100"/>
          </a:xfrm>
          <a:prstGeom prst="homePlate">
            <a:avLst>
              <a:gd name="adj" fmla="val 50000"/>
            </a:avLst>
          </a:prstGeom>
          <a:solidFill>
            <a:srgbClr val="7799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Equipment Installation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61" name="Google Shape;261;g3c4dc4fd867_1_33"/>
          <p:cNvSpPr/>
          <p:nvPr/>
        </p:nvSpPr>
        <p:spPr>
          <a:xfrm>
            <a:off x="4020000" y="1648825"/>
            <a:ext cx="510900" cy="236100"/>
          </a:xfrm>
          <a:prstGeom prst="homePlate">
            <a:avLst>
              <a:gd name="adj" fmla="val 50000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Address local concerns</a:t>
            </a:r>
            <a:endParaRPr sz="5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62" name="Google Shape;262;g3c4dc4fd867_1_33"/>
          <p:cNvSpPr/>
          <p:nvPr/>
        </p:nvSpPr>
        <p:spPr>
          <a:xfrm>
            <a:off x="8128925" y="4690900"/>
            <a:ext cx="968100" cy="21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3c4dc4fd867_1_33"/>
          <p:cNvSpPr txBox="1"/>
          <p:nvPr/>
        </p:nvSpPr>
        <p:spPr>
          <a:xfrm>
            <a:off x="8128920" y="4630344"/>
            <a:ext cx="17271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rPr>
              <a:t>Energization</a:t>
            </a:r>
            <a:endParaRPr sz="1100" b="1">
              <a:solidFill>
                <a:schemeClr val="dk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264" name="Google Shape;264;g3c4dc4fd867_1_33"/>
          <p:cNvCxnSpPr/>
          <p:nvPr/>
        </p:nvCxnSpPr>
        <p:spPr>
          <a:xfrm rot="10800000">
            <a:off x="8928025" y="4490650"/>
            <a:ext cx="900" cy="1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5" name="Google Shape;265;g3c4dc4fd867_1_33"/>
          <p:cNvSpPr txBox="1"/>
          <p:nvPr/>
        </p:nvSpPr>
        <p:spPr>
          <a:xfrm>
            <a:off x="2207025" y="4652875"/>
            <a:ext cx="44445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rPr>
              <a:t>*Note: Timelines are illustrative, and can range between 18-24 months</a:t>
            </a:r>
            <a:endParaRPr sz="900" b="1">
              <a:solidFill>
                <a:schemeClr val="dk2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66" name="Google Shape;266;g3c4dc4fd867_1_33"/>
          <p:cNvSpPr/>
          <p:nvPr/>
        </p:nvSpPr>
        <p:spPr>
          <a:xfrm>
            <a:off x="2768125" y="2741575"/>
            <a:ext cx="2155800" cy="236100"/>
          </a:xfrm>
          <a:prstGeom prst="homePlate">
            <a:avLst>
              <a:gd name="adj" fmla="val 50000"/>
            </a:avLst>
          </a:prstGeom>
          <a:solidFill>
            <a:srgbClr val="7799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Building Structure and Envelope</a:t>
            </a:r>
            <a:endParaRPr sz="4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67" name="Google Shape;267;g3c4dc4fd867_1_33"/>
          <p:cNvSpPr/>
          <p:nvPr/>
        </p:nvSpPr>
        <p:spPr>
          <a:xfrm>
            <a:off x="2339475" y="2741575"/>
            <a:ext cx="436500" cy="236100"/>
          </a:xfrm>
          <a:prstGeom prst="homePlate">
            <a:avLst>
              <a:gd name="adj" fmla="val 50000"/>
            </a:avLst>
          </a:prstGeom>
          <a:solidFill>
            <a:srgbClr val="7799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Site Clearing</a:t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2" name="Google Shape;342;g3be60c8045d_39_1"/>
          <p:cNvCxnSpPr/>
          <p:nvPr/>
        </p:nvCxnSpPr>
        <p:spPr>
          <a:xfrm>
            <a:off x="6900" y="843125"/>
            <a:ext cx="9137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" name="Google Shape;343;g3be60c8045d_39_1"/>
          <p:cNvSpPr txBox="1">
            <a:spLocks noGrp="1"/>
          </p:cNvSpPr>
          <p:nvPr>
            <p:ph type="ctrTitle"/>
          </p:nvPr>
        </p:nvSpPr>
        <p:spPr>
          <a:xfrm>
            <a:off x="136125" y="995525"/>
            <a:ext cx="43008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44" name="Google Shape;344;g3be60c8045d_39_1"/>
          <p:cNvSpPr txBox="1"/>
          <p:nvPr/>
        </p:nvSpPr>
        <p:spPr>
          <a:xfrm>
            <a:off x="136125" y="4453200"/>
            <a:ext cx="118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Q&amp;A</a:t>
            </a:r>
            <a:endParaRPr sz="1800" b="0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181717"/>
      </a:dk1>
      <a:lt1>
        <a:srgbClr val="FFFFFF"/>
      </a:lt1>
      <a:dk2>
        <a:srgbClr val="A3A3A3"/>
      </a:dk2>
      <a:lt2>
        <a:srgbClr val="D1D1D1"/>
      </a:lt2>
      <a:accent1>
        <a:srgbClr val="CEEB13"/>
      </a:accent1>
      <a:accent2>
        <a:srgbClr val="323C2A"/>
      </a:accent2>
      <a:accent3>
        <a:srgbClr val="9EA597"/>
      </a:accent3>
      <a:accent4>
        <a:srgbClr val="7799B6"/>
      </a:accent4>
      <a:accent5>
        <a:srgbClr val="BBCCDB"/>
      </a:accent5>
      <a:accent6>
        <a:srgbClr val="FFC15E"/>
      </a:accent6>
      <a:hlink>
        <a:srgbClr val="FFE0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On-screen Show (16:9)</PresentationFormat>
  <Paragraphs>90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Helvetica Neue</vt:lpstr>
      <vt:lpstr>Inter Tight</vt:lpstr>
      <vt:lpstr>Arial</vt:lpstr>
      <vt:lpstr>Roboto Mono</vt:lpstr>
      <vt:lpstr>Inter</vt:lpstr>
      <vt:lpstr>Simple Light</vt:lpstr>
      <vt:lpstr>Simple Light</vt:lpstr>
      <vt:lpstr>ERCOT LLWG - Data Center  Development Timeline</vt:lpstr>
      <vt:lpstr>Data Center Development Executive Summary</vt:lpstr>
      <vt:lpstr>Data Center Development - Master Timeline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Rick Mueller</dc:creator>
  <cp:lastModifiedBy>Bharath Ravulapati</cp:lastModifiedBy>
  <cp:revision>1</cp:revision>
  <dcterms:created xsi:type="dcterms:W3CDTF">2025-04-29T13:59:23Z</dcterms:created>
  <dcterms:modified xsi:type="dcterms:W3CDTF">2026-03-10T18:26:28Z</dcterms:modified>
</cp:coreProperties>
</file>