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02" d="100"/>
          <a:sy n="102" d="100"/>
        </p:scale>
        <p:origin x="1944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March 13,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January 2025 - January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73690E6-910D-5482-6E6C-ADE8D35B9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990600"/>
            <a:ext cx="8382000" cy="253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January 2025 - January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567115"/>
              </p:ext>
            </p:extLst>
          </p:nvPr>
        </p:nvGraphicFramePr>
        <p:xfrm>
          <a:off x="495300" y="4267200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DA71848-6556-E365-68C8-3D0A067653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143000"/>
            <a:ext cx="8153400" cy="24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January 2025 - January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6438FA1-8F4C-C16A-014F-68345B5D8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22869"/>
            <a:ext cx="8291946" cy="250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January 2025 - January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7A87CE30-7041-9A92-EBA6-F682D29D4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917394"/>
            <a:ext cx="8305800" cy="304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January 2025 - January 2026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FFB4D4E-D2F1-CB92-2793-4BF3BFD60E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13423"/>
            <a:ext cx="8229600" cy="2491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January 2025 - January 2026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208EC4C-3198-8C01-3D2F-2ED6B8289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167181"/>
            <a:ext cx="8229599" cy="249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January</a:t>
            </a:r>
            <a:r>
              <a:rPr lang="en-US" sz="1800" dirty="0">
                <a:cs typeface="Times New Roman" panose="02020603050405020304" pitchFamily="18" charset="0"/>
              </a:rPr>
              <a:t> 2026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February</a:t>
            </a:r>
            <a:r>
              <a:rPr lang="en-US" sz="1800" dirty="0">
                <a:cs typeface="Times New Roman" panose="02020603050405020304" pitchFamily="18" charset="0"/>
              </a:rPr>
              <a:t> 2026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decreased from $ 2.27 billion in January to $2.01 billion in February</a:t>
            </a:r>
          </a:p>
          <a:p>
            <a:pPr marL="747713" indent="-285750">
              <a:spcAft>
                <a:spcPts val="600"/>
              </a:spcAft>
              <a:buFont typeface="Arial" panose="020B0604020202020204" pitchFamily="34" charset="0"/>
              <a:buChar char="─"/>
            </a:pPr>
            <a:r>
              <a:rPr lang="en-US" sz="1400" dirty="0">
                <a:cs typeface="Times New Roman" panose="02020603050405020304" pitchFamily="18" charset="0"/>
              </a:rPr>
              <a:t>Forward adjustment factors on average decreased during the month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decreased from $ 5.66 billion in January compared to $5.45 billion in February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February 2025 – February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FCE489-AC7F-FB73-2830-459003A3D3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459822"/>
            <a:ext cx="8821307" cy="38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February 2025 – February 2026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4D17FB-47E6-193B-C648-3A55171B5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260" y="1504511"/>
            <a:ext cx="8742059" cy="375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February 2025 – February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90FE93-3B67-B774-267F-C4908991E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93507"/>
            <a:ext cx="8610600" cy="4021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</a:t>
            </a:r>
            <a:r>
              <a:rPr lang="en-US" sz="1600" dirty="0">
                <a:cs typeface="Times New Roman" panose="02020603050405020304" pitchFamily="18" charset="0"/>
              </a:rPr>
              <a:t>February</a:t>
            </a:r>
            <a:r>
              <a:rPr lang="en-US" sz="1600" dirty="0"/>
              <a:t>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" y="5012089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February 28,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1EEA5C-1FCC-3A6E-BA20-551E452B6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42" y="1600200"/>
            <a:ext cx="8752958" cy="296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January 2026 – February 2026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55158D-DA13-2761-C916-B75217503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122" y="1685393"/>
            <a:ext cx="8772770" cy="339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February 2024 - February 2026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AB4A0C-BD07-6C19-3F68-FBE234A754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658" y="1551269"/>
            <a:ext cx="8632684" cy="375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February 2026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3B1023-B810-1BDD-6594-6A8B532E2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742" y="1560414"/>
            <a:ext cx="7684458" cy="400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194551</TotalTime>
  <Words>742</Words>
  <Application>Microsoft Office PowerPoint</Application>
  <PresentationFormat>On-screen Show (4:3)</PresentationFormat>
  <Paragraphs>134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January 2026 – February 2026</vt:lpstr>
      <vt:lpstr>TPE and Forward Adjustment Factors: February 2025 – February 2026 </vt:lpstr>
      <vt:lpstr>TPE/Real-Time &amp; Day-Ahead Daily Average Settlement Point Prices for HB_NORT:H February 2025 – February 2026 </vt:lpstr>
      <vt:lpstr>Available Credit by Type Compared to Total Potential Exposure (TPE):  February 2025 – February 2026</vt:lpstr>
      <vt:lpstr>Issuer Credit Limits vs Total LC Amounts Per Issuer: February 2026</vt:lpstr>
      <vt:lpstr>Discretionary Collateral January 2026 – February 2026</vt:lpstr>
      <vt:lpstr>Discretionary Collateral by Market Segment February 2024 - February 2026</vt:lpstr>
      <vt:lpstr>TPE and Discretionary Collateral by Market Segment - February 2026</vt:lpstr>
      <vt:lpstr>TPEA Coverage of Settlements January 2025 - January 2026 </vt:lpstr>
      <vt:lpstr>TPEA Coverage of Settlements January 2025 - January 2026 </vt:lpstr>
      <vt:lpstr>TPEA Coverage of Settlements January 2025 - January 2026 </vt:lpstr>
      <vt:lpstr>TPEA Coverage of Settlements January 2025 - January 2026 </vt:lpstr>
      <vt:lpstr>TPEA Coverage of Settlements January 2025 - January 2026 </vt:lpstr>
      <vt:lpstr>TPEA Coverage of Settlements January 2025 - January 2026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Gaddam, Maruthi</cp:lastModifiedBy>
  <cp:revision>1249</cp:revision>
  <cp:lastPrinted>2019-06-18T19:02:16Z</cp:lastPrinted>
  <dcterms:created xsi:type="dcterms:W3CDTF">2016-01-21T15:20:31Z</dcterms:created>
  <dcterms:modified xsi:type="dcterms:W3CDTF">2026-03-10T18:39:55Z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