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2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864" r:id="rId5"/>
  </p:sldMasterIdLst>
  <p:notesMasterIdLst>
    <p:notesMasterId r:id="rId11"/>
  </p:notesMasterIdLst>
  <p:handoutMasterIdLst>
    <p:handoutMasterId r:id="rId12"/>
  </p:handoutMasterIdLst>
  <p:sldIdLst>
    <p:sldId id="282" r:id="rId6"/>
    <p:sldId id="272" r:id="rId7"/>
    <p:sldId id="259" r:id="rId8"/>
    <p:sldId id="257" r:id="rId9"/>
    <p:sldId id="263" r:id="rId10"/>
  </p:sldIdLst>
  <p:sldSz cx="12192000" cy="6858000"/>
  <p:notesSz cx="7102475" cy="9388475"/>
  <p:embeddedFontLs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210E16-8D79-8505-F57C-62CAD3E6CDAD}" name="Rowe, Evan" initials="ER" userId="S::Evan.Rowe@ercot.com::d81abe1c-6950-4df8-9373-68ccbd619277" providerId="AD"/>
  <p188:author id="{681943A9-36B9-8CCE-5BB5-53154F9E201A}" name="Springer, Agee" initials="AS" userId="S::Agee.Springer@ercot.com::c70aae34-03cc-4ca4-9dc9-ab0f1f0f7e1f" providerId="AD"/>
  <p188:author id="{80D18AC6-E546-52CB-6160-FA5F628B9FF0}" name="Nicholle Romero" initials="NR" userId="S::Nicholle_Romero@mckinsey.com::4ee983f0-df26-4581-bd1c-3984941e99c5" providerId="AD"/>
  <p188:author id="{2D32DBC7-58D5-BCB9-E75D-2CA4A04571AD}" name="Kang, Sun Wook" initials="SWK" userId="Kang, Sun Wook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BFBFBF"/>
    <a:srgbClr val="C1F7FF"/>
    <a:srgbClr val="00AEC7"/>
    <a:srgbClr val="FFFFFF"/>
    <a:srgbClr val="FF6565"/>
    <a:srgbClr val="1F8B9D"/>
    <a:srgbClr val="7C858C"/>
    <a:srgbClr val="D9D9D9"/>
    <a:srgbClr val="061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3" autoAdjust="0"/>
  </p:normalViewPr>
  <p:slideViewPr>
    <p:cSldViewPr snapToGrid="0">
      <p:cViewPr varScale="1">
        <p:scale>
          <a:sx n="68" d="100"/>
          <a:sy n="68" d="100"/>
        </p:scale>
        <p:origin x="123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5 March 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5 March 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0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DD1E9-FCA0-BC7D-328B-960A21DB7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730A6-D4F4-DFC3-7CF1-9303FE08A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21EA3D-7D59-2E80-1AD6-1FD702349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AD4CC-6496-B7FD-10A3-140C50C3177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C604C-0DB2-E9EE-F04E-C73E9C7DC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5.xml"/><Relationship Id="rId7" Type="http://schemas.openxmlformats.org/officeDocument/2006/relationships/oleObject" Target="../embeddings/oleObject2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2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6.emf"/><Relationship Id="rId5" Type="http://schemas.openxmlformats.org/officeDocument/2006/relationships/tags" Target="../tags/tag88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2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1.emf"/><Relationship Id="rId5" Type="http://schemas.openxmlformats.org/officeDocument/2006/relationships/tags" Target="../tags/tag96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0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10" Type="http://schemas.openxmlformats.org/officeDocument/2006/relationships/image" Target="../media/image2.png"/><Relationship Id="rId4" Type="http://schemas.openxmlformats.org/officeDocument/2006/relationships/tags" Target="../tags/tag103.xml"/><Relationship Id="rId9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8.xml"/><Relationship Id="rId7" Type="http://schemas.openxmlformats.org/officeDocument/2006/relationships/image" Target="../media/image3.emf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0.xml"/><Relationship Id="rId7" Type="http://schemas.openxmlformats.org/officeDocument/2006/relationships/image" Target="../media/image3.emf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image" Target="../media/image1.emf"/><Relationship Id="rId4" Type="http://schemas.openxmlformats.org/officeDocument/2006/relationships/tags" Target="../tags/tag125.xml"/><Relationship Id="rId9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3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3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1.emf"/><Relationship Id="rId4" Type="http://schemas.openxmlformats.org/officeDocument/2006/relationships/tags" Target="../tags/tag31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1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microsoft.com/office/2007/relationships/hdphoto" Target="../media/hdphoto2.wdp"/><Relationship Id="rId5" Type="http://schemas.openxmlformats.org/officeDocument/2006/relationships/tags" Target="../tags/tag145.xml"/><Relationship Id="rId10" Type="http://schemas.openxmlformats.org/officeDocument/2006/relationships/image" Target="../media/image8.png"/><Relationship Id="rId4" Type="http://schemas.openxmlformats.org/officeDocument/2006/relationships/tags" Target="../tags/tag144.xml"/><Relationship Id="rId9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10" Type="http://schemas.openxmlformats.org/officeDocument/2006/relationships/image" Target="../media/image3.emf"/><Relationship Id="rId4" Type="http://schemas.openxmlformats.org/officeDocument/2006/relationships/tags" Target="../tags/tag150.xml"/><Relationship Id="rId9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2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1.emf"/><Relationship Id="rId5" Type="http://schemas.openxmlformats.org/officeDocument/2006/relationships/tags" Target="../tags/tag158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157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image" Target="../media/image2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1.emf"/><Relationship Id="rId5" Type="http://schemas.openxmlformats.org/officeDocument/2006/relationships/tags" Target="../tags/tag166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165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2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../media/image3.emf"/><Relationship Id="rId5" Type="http://schemas.openxmlformats.org/officeDocument/2006/relationships/tags" Target="../tags/tag174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173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2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1.emf"/><Relationship Id="rId5" Type="http://schemas.openxmlformats.org/officeDocument/2006/relationships/tags" Target="../tags/tag182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181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2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3.emf"/><Relationship Id="rId5" Type="http://schemas.openxmlformats.org/officeDocument/2006/relationships/tags" Target="../tags/tag190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189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microsoft.com/office/2007/relationships/hdphoto" Target="../media/hdphoto1.wdp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7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3.emf"/><Relationship Id="rId5" Type="http://schemas.openxmlformats.org/officeDocument/2006/relationships/tags" Target="../tags/tag198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197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microsoft.com/office/2007/relationships/hdphoto" Target="../media/hdphoto1.wdp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image" Target="../media/image7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image" Target="../media/image1.emf"/><Relationship Id="rId5" Type="http://schemas.openxmlformats.org/officeDocument/2006/relationships/tags" Target="../tags/tag206.xml"/><Relationship Id="rId10" Type="http://schemas.openxmlformats.org/officeDocument/2006/relationships/oleObject" Target="../embeddings/oleObject29.bin"/><Relationship Id="rId4" Type="http://schemas.openxmlformats.org/officeDocument/2006/relationships/tags" Target="../tags/tag205.xml"/><Relationship Id="rId9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microsoft.com/office/2007/relationships/hdphoto" Target="../media/hdphoto1.wdp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image" Target="../media/image7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3.emf"/><Relationship Id="rId5" Type="http://schemas.openxmlformats.org/officeDocument/2006/relationships/tags" Target="../tags/tag214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213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2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microsoft.com/office/2007/relationships/hdphoto" Target="../media/hdphoto1.wdp"/><Relationship Id="rId5" Type="http://schemas.openxmlformats.org/officeDocument/2006/relationships/tags" Target="../tags/tag222.xml"/><Relationship Id="rId10" Type="http://schemas.openxmlformats.org/officeDocument/2006/relationships/image" Target="../media/image7.png"/><Relationship Id="rId4" Type="http://schemas.openxmlformats.org/officeDocument/2006/relationships/tags" Target="../tags/tag221.xml"/><Relationship Id="rId9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6.xml"/><Relationship Id="rId7" Type="http://schemas.openxmlformats.org/officeDocument/2006/relationships/image" Target="../media/image3.emf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7.xml"/><Relationship Id="rId9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microsoft.com/office/2007/relationships/hdphoto" Target="../media/hdphoto3.wdp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5.png"/><Relationship Id="rId4" Type="http://schemas.openxmlformats.org/officeDocument/2006/relationships/tags" Target="../tags/tag50.xml"/><Relationship Id="rId9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image" Target="../media/image3.emf"/><Relationship Id="rId4" Type="http://schemas.openxmlformats.org/officeDocument/2006/relationships/tags" Target="../tags/tag56.xml"/><Relationship Id="rId9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2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1.emf"/><Relationship Id="rId5" Type="http://schemas.openxmlformats.org/officeDocument/2006/relationships/tags" Target="../tags/tag64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3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.emf"/><Relationship Id="rId5" Type="http://schemas.openxmlformats.org/officeDocument/2006/relationships/tags" Target="../tags/tag72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1.emf"/><Relationship Id="rId5" Type="http://schemas.openxmlformats.org/officeDocument/2006/relationships/tags" Target="../tags/tag80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5050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FE2591C-8BA8-0985-8540-1308A3CC521E}"/>
              </a:ext>
            </a:extLst>
          </p:cNvPr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381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218559" y="4865691"/>
            <a:ext cx="6415088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buNone/>
              <a:defRPr lang="en-US" sz="1400" dirty="0"/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219700" y="4092559"/>
            <a:ext cx="641508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rtl="0">
              <a:buNone/>
              <a:defRPr lang="en-US" sz="200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219700" y="2617296"/>
            <a:ext cx="6415088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 rtl="0"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3ADBB-DE0F-7183-85E7-80DFC275CB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5274"/>
            <a:ext cx="3989513" cy="15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7410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B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B216F7-3CA7-D235-9786-F5215D4BE6AB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B6894EF-9EB3-FC69-0490-68F7647DA80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B59841-D29D-7D84-7861-EB268CAD37F7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3C0B2-2F61-1FB2-0CC8-D7FC9D3C511D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5396875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E65F68-C3CB-8E8E-6234-A925A503993F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21CA28-BEC6-5756-44D9-63468A2C0847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5E784E-6ACD-CC91-39CC-51745D27F48F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518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29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B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F54D00-3936-44A5-ED1C-171B2B286C24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6EBDF7A-659B-013F-5F64-FD452ADFA5E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3593B-27CD-7616-F43E-5DBBB1F79830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0FD042-A5A5-E9CF-CA2E-B1306994ADA7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6347851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843DF7-A55C-6964-9FB5-DD493C45C777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A3F031-A569-D187-DA19-4C9FA609E787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151E27-707E-3A37-71D4-6CB82B6D0694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036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1777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2A02941-735B-29F4-9374-02A67A749217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4EA1B-806C-8140-4087-2F746295969D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rgbClr val="5B67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7739A3-32AA-CF30-FECE-26E9DC89F796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62AD20-C9BA-5F86-0685-FCD8870FBA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9F79E6-6C4E-90C8-70DE-9C983C4A4006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CBD39-F61F-DA1D-30F6-828460FCCB62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0066411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1154162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09F6B8-769B-A864-E547-500981F08D06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ED9C4D-8AC9-7C56-EAB0-E78C2331086D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412C7A-6007-0E9A-8D29-F55D6BBBF979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82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64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E8A2D-D54E-D813-F72A-F0CAB8BE74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43DE8B-4F85-F9C3-B148-488A92D2E93D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8931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1F0BA-6E3D-F62E-4ABF-446AAB4EFF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43" y="2657337"/>
            <a:ext cx="3989513" cy="15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0011" y="6553200"/>
            <a:ext cx="8311978" cy="228600"/>
          </a:xfrm>
        </p:spPr>
        <p:txBody>
          <a:bodyPr/>
          <a:lstStyle/>
          <a:p>
            <a:r>
              <a:rPr lang="en-US"/>
              <a:t>Use or disclosure of information contained on this page is subject to the restrictions on the title page.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9181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ABBFBE-956E-6B56-E4D2-F7A5D9C2CDE6}"/>
              </a:ext>
            </a:extLst>
          </p:cNvPr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id="{15828E83-1A38-4079-BBBD-A0570B5821FE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218559" y="4865691"/>
            <a:ext cx="641508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buNone/>
              <a:defRPr lang="en-US" sz="1400" dirty="0"/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FB8F0DBF-6DF4-4080-8ADE-3065F84D7602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219700" y="4092559"/>
            <a:ext cx="641508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>
              <a:buNone/>
              <a:defRPr lang="en-US" sz="200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46FFFED1-69E7-44C0-86EC-45A8A36DB3E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219700" y="2617296"/>
            <a:ext cx="6415088" cy="135421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rtl="0"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D50DE4-AE8E-B30D-8E44-8498C5C0D9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5274"/>
            <a:ext cx="3989513" cy="15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4828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9446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rtl="0">
              <a:buNone/>
              <a:defRPr lang="en-US" b="0" baseline="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3764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92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8639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446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rtl="0">
              <a:buNone/>
              <a:defRPr lang="en-US" b="0" baseline="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D3EB5BE-E526-D7F3-6384-601B149F7968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A0D9055-DC0D-9E77-B768-C3580F5E6A74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2CA480-C55E-5542-4BD5-6E120116E6D2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955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A6BF6C9-3B6D-A6BC-641E-3D41A636D90C}"/>
              </a:ext>
            </a:extLst>
          </p:cNvPr>
          <p:cNvSpPr/>
          <p:nvPr userDrawn="1"/>
        </p:nvSpPr>
        <p:spPr bwMode="white">
          <a:xfrm>
            <a:off x="3176" y="0"/>
            <a:ext cx="12188824" cy="6858006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0EA5F-6060-6315-DD1F-36CB5152948F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0D8C1B-1778-E6D9-AA22-578258348FB6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rgbClr val="5B67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4D6766-2E1D-D5DC-5F05-AC3EC871F4B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94035" y="5382386"/>
            <a:ext cx="1253765" cy="4850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F9D632-D71D-321A-F8FA-42970EABDF95}"/>
              </a:ext>
            </a:extLst>
          </p:cNvPr>
          <p:cNvCxnSpPr>
            <a:cxnSpLocks/>
          </p:cNvCxnSpPr>
          <p:nvPr userDrawn="1"/>
        </p:nvCxnSpPr>
        <p:spPr>
          <a:xfrm>
            <a:off x="779283" y="6"/>
            <a:ext cx="0" cy="5181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9AFCB8-C4C0-B495-CE85-E2CA75B9D6C0}"/>
              </a:ext>
            </a:extLst>
          </p:cNvPr>
          <p:cNvCxnSpPr>
            <a:cxnSpLocks/>
          </p:cNvCxnSpPr>
          <p:nvPr userDrawn="1"/>
        </p:nvCxnSpPr>
        <p:spPr>
          <a:xfrm>
            <a:off x="779282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29BD83-CDDC-657C-6A05-5776C00D3AD3}"/>
              </a:ext>
            </a:extLst>
          </p:cNvPr>
          <p:cNvCxnSpPr>
            <a:cxnSpLocks/>
          </p:cNvCxnSpPr>
          <p:nvPr userDrawn="1"/>
        </p:nvCxnSpPr>
        <p:spPr>
          <a:xfrm>
            <a:off x="779282" y="6477005"/>
            <a:ext cx="11412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4775BD-D07B-6198-5E05-2A33FAF3D2BA}"/>
              </a:ext>
            </a:extLst>
          </p:cNvPr>
          <p:cNvSpPr txBox="1"/>
          <p:nvPr userDrawn="1"/>
        </p:nvSpPr>
        <p:spPr>
          <a:xfrm>
            <a:off x="685800" y="6553200"/>
            <a:ext cx="935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7601" y="4061922"/>
            <a:ext cx="10519663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117601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7719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1445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D47193-B762-116E-3906-F0EF689E053F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BA72964-A5AB-5669-DE3B-D223B80C32F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A4A07-CAF4-8A30-1CB9-5E6D164FAA6E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000" b="1" dirty="0">
                <a:solidFill>
                  <a:schemeClr val="tx2"/>
                </a:solidFill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AA5B76-E5AC-A58A-6B1A-72605467A4E2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943747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81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0063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5A7727-5AB1-79A1-A56D-4A2DE5EC63AB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C07BE2D-8A78-BAF3-C818-EF920963DCF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6AAB35-A5C0-35F4-9AA4-58524F268659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000" b="1" dirty="0">
                <a:solidFill>
                  <a:schemeClr val="tx2"/>
                </a:solidFill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6218C6-EA2A-D651-4E9F-F68C6D522C57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894721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5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054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5BE378-9D7F-F20C-8CEB-3A7166DB9FDA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77C3B61-7BD0-0EDE-9EA3-982A1F08129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86794-9927-CD0B-2130-149B8E33A34C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000" b="1" dirty="0">
                <a:solidFill>
                  <a:schemeClr val="tx2"/>
                </a:solidFill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030CC5-CA3F-1EF0-C73F-09EFBED95AC0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3494923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4F6C8E-41C3-6F09-AE88-03D31F94DFE6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D6C2AE-D857-F27B-9F53-55E83C97CBA1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C7A4AC-C74A-FCAA-B3A0-5B6D91EB4FD4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73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4089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4571D9-ABE1-532E-BE19-A3F0F46BBE10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9927D69-0B7D-09E9-12D5-A5A68682BBB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7F3AC-6301-9861-14CC-FD8911A87C5E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000" b="1" dirty="0">
                <a:solidFill>
                  <a:schemeClr val="tx2"/>
                </a:solidFill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604FD3-A713-996F-F520-5FDE0D975617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5396875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9E597B-848E-32D4-BE42-D7979B0A3583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4FD8FE-1BD4-07E4-0D55-52EA4D4B80A6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0CC2BC3-2DD5-BBFF-A0DD-69208C617CAD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422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698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08E905-D4F6-A3DE-07F1-B7579DA43F52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0FFFDFD-F851-B4B7-922A-87FCDDC5287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511F1D-FCF3-0136-8318-92725DF65634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000" b="1" dirty="0">
                <a:solidFill>
                  <a:schemeClr val="tx2"/>
                </a:solidFill>
                <a:cs typeface="+mn-cs"/>
              </a:rPr>
              <a:t>PUBLIC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506838-4B8D-E3BA-5A29-D0B8EA3A8909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6347851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35EA2B7-189C-213B-001E-A1B794D5DE5B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140A61-596E-EEA1-0BAF-C1D20414DF80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957CC5-9C44-A60C-D762-2F0C02CD704E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118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8379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9B7E09-8402-16E1-E766-F8B6ECEB9AEF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14D9DE3-E6BB-24B0-E8DB-AD0A0C2B82B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899D8-B4D1-7B41-C9E7-C29EEEA69F7F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2A1E7-FD45-4F51-F2B7-DCAA96696660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349492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7D533D4-A1A9-575F-087B-229833B7516C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8ABE7F-9A5F-7C6B-71DF-FF1621FBB6F5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7311A7-814E-C188-38E3-F0755BC3ABFD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787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0780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3C647C9-9EFC-EBB1-54CE-DD6D5F8CC898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3401658-B2DB-D29A-37F5-D443CF4C008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DB224D-A0E0-D23C-2B38-FDA0385C4119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B6510-1617-F022-3FAB-A8FAB3DFFB2B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8947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94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9880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6554B8-D11C-FF17-C046-6CBC0ECE36C1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ECDE7F9-67C6-FA83-EFD8-BAFAC9C487F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183F2-BE82-2FAF-2986-D0CFF0AAAFF8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16298A-D098-8C1B-51ED-99DF186DC6C4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9437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611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034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1FF2B8-E50E-3E4B-1159-7B1262C8DDC9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4FEE1-4C97-D435-75F1-02AB4153E929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rgbClr val="5B67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7A99D0-787D-DF21-2FD2-C743E9958FFC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B009F-4D8B-248E-9B94-D08943E267A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E50377-83F9-412D-E825-D1DA055A9729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90F8CA-80DF-AD0A-58BE-3FB00D868042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006641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1154162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861D87-C576-D16E-4731-40CBB9000277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FF6D49-85D8-A690-BB61-86DBD630D3B4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DE58A1-0CC8-6F9C-4734-C8E23081C7E9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2163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085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850D9-B5D8-504C-7BFF-DBC89BE7E2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C9B53A-3D1F-5763-E3F5-008BAAA6711D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582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D691D-53E7-CC3A-5CB6-5C76E7ED32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101243" y="2657337"/>
            <a:ext cx="3989513" cy="15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661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1073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588F4971-5E5D-8035-60C6-B80F3F8A7661}"/>
              </a:ext>
            </a:extLst>
          </p:cNvPr>
          <p:cNvSpPr/>
          <p:nvPr userDrawn="1"/>
        </p:nvSpPr>
        <p:spPr bwMode="white">
          <a:xfrm>
            <a:off x="3176" y="0"/>
            <a:ext cx="12188824" cy="6858006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3ED25A-5762-904F-3F92-D7937C715A72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2277B1-FB55-22A2-37BA-32F24F6395BB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rgbClr val="5B67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7600" y="4061922"/>
            <a:ext cx="10519663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117600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F3A73C-8DF1-D9F0-0631-1DBAB0EB6CA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5" y="5382386"/>
            <a:ext cx="1253765" cy="48501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E1389C-9525-BA56-F554-31A26DE35822}"/>
              </a:ext>
            </a:extLst>
          </p:cNvPr>
          <p:cNvCxnSpPr>
            <a:cxnSpLocks/>
          </p:cNvCxnSpPr>
          <p:nvPr userDrawn="1"/>
        </p:nvCxnSpPr>
        <p:spPr>
          <a:xfrm>
            <a:off x="779283" y="6"/>
            <a:ext cx="0" cy="5181594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6FC9CB-1878-A9C1-553E-61246DB85AA6}"/>
              </a:ext>
            </a:extLst>
          </p:cNvPr>
          <p:cNvCxnSpPr>
            <a:cxnSpLocks/>
          </p:cNvCxnSpPr>
          <p:nvPr userDrawn="1"/>
        </p:nvCxnSpPr>
        <p:spPr>
          <a:xfrm>
            <a:off x="779282" y="5943600"/>
            <a:ext cx="0" cy="53340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9009E5-64F2-E6FE-DA65-9E1834004B08}"/>
              </a:ext>
            </a:extLst>
          </p:cNvPr>
          <p:cNvCxnSpPr>
            <a:cxnSpLocks/>
          </p:cNvCxnSpPr>
          <p:nvPr userDrawn="1"/>
        </p:nvCxnSpPr>
        <p:spPr>
          <a:xfrm>
            <a:off x="779282" y="6477005"/>
            <a:ext cx="11412717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19CC41-E482-6B70-8A87-D13CC91C9F8F}"/>
              </a:ext>
            </a:extLst>
          </p:cNvPr>
          <p:cNvSpPr txBox="1"/>
          <p:nvPr userDrawn="1"/>
        </p:nvSpPr>
        <p:spPr>
          <a:xfrm>
            <a:off x="685800" y="6553200"/>
            <a:ext cx="935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5B6770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6805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2509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B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EEEC7-2A79-FE89-E8BE-7CB1159DED9D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E2693-730F-29E2-7B7B-E8EE2241882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4F0012-5AC7-2B73-12B0-EEC17114DCCE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B581-7381-0B8B-DEC1-A26FF86B4EA0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943747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1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927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B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4C030F-530E-8905-54A9-0AED30BE7B2F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9BCBBE3-8503-EFC4-5B12-8BC8C75EA1B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60D72B-4D20-11D9-F3C4-2A6ABFBD21BF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DC6153-7DC2-2FDF-70EF-C01A47A108E6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894721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09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346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B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572052" y="65982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446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25590" y="6568588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76F6AB-E44E-4C53-138B-F673A875C3C5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559D939-7F53-FB62-12D8-A9EC324C27F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0837CC-2FC6-E55D-9DC2-8CF8A7D05346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0DD642-BED9-90A5-881A-D8F28433EE91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3494923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773F8B-7397-F003-8FB2-461216D2DF50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1B10A6-93F5-6A71-2C6F-0EF50CB31F10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94B9A99-20C1-9528-C03B-35D169248A8C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9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26" Type="http://schemas.openxmlformats.org/officeDocument/2006/relationships/tags" Target="../tags/tag11.xml"/><Relationship Id="rId39" Type="http://schemas.openxmlformats.org/officeDocument/2006/relationships/image" Target="../media/image1.emf"/><Relationship Id="rId21" Type="http://schemas.openxmlformats.org/officeDocument/2006/relationships/tags" Target="../tags/tag6.xml"/><Relationship Id="rId34" Type="http://schemas.openxmlformats.org/officeDocument/2006/relationships/tags" Target="../tags/tag19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5" Type="http://schemas.openxmlformats.org/officeDocument/2006/relationships/tags" Target="../tags/tag10.xml"/><Relationship Id="rId33" Type="http://schemas.openxmlformats.org/officeDocument/2006/relationships/tags" Target="../tags/tag18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29" Type="http://schemas.openxmlformats.org/officeDocument/2006/relationships/tags" Target="../tags/tag1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9.xml"/><Relationship Id="rId32" Type="http://schemas.openxmlformats.org/officeDocument/2006/relationships/tags" Target="../tags/tag17.xml"/><Relationship Id="rId37" Type="http://schemas.openxmlformats.org/officeDocument/2006/relationships/tags" Target="../tags/tag22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8.xml"/><Relationship Id="rId28" Type="http://schemas.openxmlformats.org/officeDocument/2006/relationships/tags" Target="../tags/tag13.xml"/><Relationship Id="rId36" Type="http://schemas.openxmlformats.org/officeDocument/2006/relationships/tags" Target="../tags/tag2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31" Type="http://schemas.openxmlformats.org/officeDocument/2006/relationships/tags" Target="../tags/tag1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Relationship Id="rId27" Type="http://schemas.openxmlformats.org/officeDocument/2006/relationships/tags" Target="../tags/tag12.xml"/><Relationship Id="rId30" Type="http://schemas.openxmlformats.org/officeDocument/2006/relationships/tags" Target="../tags/tag15.xml"/><Relationship Id="rId35" Type="http://schemas.openxmlformats.org/officeDocument/2006/relationships/tags" Target="../tags/tag20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114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ags" Target="../tags/tag11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ags" Target="../tags/tag11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ags" Target="../tags/tag116.xml"/><Relationship Id="rId28" Type="http://schemas.microsoft.com/office/2007/relationships/hdphoto" Target="../media/hdphoto1.wdp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11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ags" Target="../tags/tag115.xml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038822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8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352540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129ABFC-B9D1-F8E5-1E28-5CFD62D6E898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9F4D41-3A8E-44C7-CB4D-80DE0DE6A204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rgbClr val="5B67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7F4934-B936-2A19-6F91-4B2BB31D0E7F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4BAA345D-6585-BD21-0323-4D86073911B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FEDA073-6846-073E-629D-656B6FC8F1EC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4ACE543-6BB7-6A8A-B65B-DEA57F5B656A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0066411" cy="0"/>
          </a:xfrm>
          <a:prstGeom prst="line">
            <a:avLst/>
          </a:prstGeom>
          <a:ln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53972" y="6076229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386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sz="1400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LegendLines" hidden="1">
            <a:extLst>
              <a:ext uri="{FF2B5EF4-FFF2-40B4-BE49-F238E27FC236}">
                <a16:creationId xmlns:a16="http://schemas.microsoft.com/office/drawing/2014/main" id="{88A86FE2-86A3-9303-E7C2-AF9380F2280B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8" name="Legend1" hidden="1">
              <a:extLst>
                <a:ext uri="{FF2B5EF4-FFF2-40B4-BE49-F238E27FC236}">
                  <a16:creationId xmlns:a16="http://schemas.microsoft.com/office/drawing/2014/main" id="{FE29A28C-5474-C59E-053E-6DAC0850E503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9" name="Legend2" hidden="1">
              <a:extLst>
                <a:ext uri="{FF2B5EF4-FFF2-40B4-BE49-F238E27FC236}">
                  <a16:creationId xmlns:a16="http://schemas.microsoft.com/office/drawing/2014/main" id="{34A01A17-1BFD-550E-EB2E-462FC085E6FA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0" name="Legend3" hidden="1">
              <a:extLst>
                <a:ext uri="{FF2B5EF4-FFF2-40B4-BE49-F238E27FC236}">
                  <a16:creationId xmlns:a16="http://schemas.microsoft.com/office/drawing/2014/main" id="{411A1560-CA36-581D-675B-FCC6DE1BD5CD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1" name="LineLegend3" hidden="1">
              <a:extLst>
                <a:ext uri="{FF2B5EF4-FFF2-40B4-BE49-F238E27FC236}">
                  <a16:creationId xmlns:a16="http://schemas.microsoft.com/office/drawing/2014/main" id="{6A7E84C5-EA08-4537-61F7-28E04EAAE80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2" name="LineLegend2" hidden="1">
              <a:extLst>
                <a:ext uri="{FF2B5EF4-FFF2-40B4-BE49-F238E27FC236}">
                  <a16:creationId xmlns:a16="http://schemas.microsoft.com/office/drawing/2014/main" id="{3F1C3AED-A304-869E-7F45-15E0A66D410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3" name="LineLegend1" hidden="1">
              <a:extLst>
                <a:ext uri="{FF2B5EF4-FFF2-40B4-BE49-F238E27FC236}">
                  <a16:creationId xmlns:a16="http://schemas.microsoft.com/office/drawing/2014/main" id="{8B3B3C56-0A58-E1C7-897C-F8807D2E5A1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4" name="LegendMoons" hidden="1">
            <a:extLst>
              <a:ext uri="{FF2B5EF4-FFF2-40B4-BE49-F238E27FC236}">
                <a16:creationId xmlns:a16="http://schemas.microsoft.com/office/drawing/2014/main" id="{DCF6D4D9-4960-DD09-85E9-F8414ACAE23C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5" name="Legend1" hidden="1">
              <a:extLst>
                <a:ext uri="{FF2B5EF4-FFF2-40B4-BE49-F238E27FC236}">
                  <a16:creationId xmlns:a16="http://schemas.microsoft.com/office/drawing/2014/main" id="{EEDB85C7-9239-C4EC-894C-7C0816C48F19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" name="Legend2" hidden="1">
              <a:extLst>
                <a:ext uri="{FF2B5EF4-FFF2-40B4-BE49-F238E27FC236}">
                  <a16:creationId xmlns:a16="http://schemas.microsoft.com/office/drawing/2014/main" id="{5951E86D-2036-685D-71A7-831017E19E27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" name="Legend3" hidden="1">
              <a:extLst>
                <a:ext uri="{FF2B5EF4-FFF2-40B4-BE49-F238E27FC236}">
                  <a16:creationId xmlns:a16="http://schemas.microsoft.com/office/drawing/2014/main" id="{A0D7712D-9124-9CE3-D60D-EB11806A9A94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" name="Legend4" hidden="1">
              <a:extLst>
                <a:ext uri="{FF2B5EF4-FFF2-40B4-BE49-F238E27FC236}">
                  <a16:creationId xmlns:a16="http://schemas.microsoft.com/office/drawing/2014/main" id="{F2446A46-E50A-7F61-E302-8D8FC59FD7A4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" name="Legend5" hidden="1">
              <a:extLst>
                <a:ext uri="{FF2B5EF4-FFF2-40B4-BE49-F238E27FC236}">
                  <a16:creationId xmlns:a16="http://schemas.microsoft.com/office/drawing/2014/main" id="{25E0120E-DD60-518A-3A21-FD3FBA42BF92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1" name="MoonLegend1" hidden="1">
              <a:extLst>
                <a:ext uri="{FF2B5EF4-FFF2-40B4-BE49-F238E27FC236}">
                  <a16:creationId xmlns:a16="http://schemas.microsoft.com/office/drawing/2014/main" id="{43F36A78-B838-10E6-8192-DCC36FEFF2BD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34" name="Oval 33" hidden="1">
                <a:extLst>
                  <a:ext uri="{FF2B5EF4-FFF2-40B4-BE49-F238E27FC236}">
                    <a16:creationId xmlns:a16="http://schemas.microsoft.com/office/drawing/2014/main" id="{08DCEDDC-8F12-899F-3946-BBF9EA614F57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Arc 34" hidden="1">
                <a:extLst>
                  <a:ext uri="{FF2B5EF4-FFF2-40B4-BE49-F238E27FC236}">
                    <a16:creationId xmlns:a16="http://schemas.microsoft.com/office/drawing/2014/main" id="{083A606F-B864-2221-3276-3427945F490B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2" name="MoonLegend2" hidden="1">
              <a:extLst>
                <a:ext uri="{FF2B5EF4-FFF2-40B4-BE49-F238E27FC236}">
                  <a16:creationId xmlns:a16="http://schemas.microsoft.com/office/drawing/2014/main" id="{7B95D596-1A0B-DDF4-FB19-986AEAC0CB45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32" name="Oval 31" hidden="1">
                <a:extLst>
                  <a:ext uri="{FF2B5EF4-FFF2-40B4-BE49-F238E27FC236}">
                    <a16:creationId xmlns:a16="http://schemas.microsoft.com/office/drawing/2014/main" id="{C5688437-3E14-346D-F54F-F6100BB41FA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Arc 32" hidden="1">
                <a:extLst>
                  <a:ext uri="{FF2B5EF4-FFF2-40B4-BE49-F238E27FC236}">
                    <a16:creationId xmlns:a16="http://schemas.microsoft.com/office/drawing/2014/main" id="{94FB8DFB-0A9C-6494-4643-A307312D7DFE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3" name="MoonLegend3" hidden="1">
              <a:extLst>
                <a:ext uri="{FF2B5EF4-FFF2-40B4-BE49-F238E27FC236}">
                  <a16:creationId xmlns:a16="http://schemas.microsoft.com/office/drawing/2014/main" id="{42191A02-89D7-EEFF-CEE1-EB17CC3CA200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30" name="Oval 29" hidden="1">
                <a:extLst>
                  <a:ext uri="{FF2B5EF4-FFF2-40B4-BE49-F238E27FC236}">
                    <a16:creationId xmlns:a16="http://schemas.microsoft.com/office/drawing/2014/main" id="{72C42F94-76B0-7F2A-A581-AB474D716A0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Arc 30" hidden="1">
                <a:extLst>
                  <a:ext uri="{FF2B5EF4-FFF2-40B4-BE49-F238E27FC236}">
                    <a16:creationId xmlns:a16="http://schemas.microsoft.com/office/drawing/2014/main" id="{EC083367-9E23-73A1-53BE-DCD38693E7E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4" name="MoonLegend4" hidden="1">
              <a:extLst>
                <a:ext uri="{FF2B5EF4-FFF2-40B4-BE49-F238E27FC236}">
                  <a16:creationId xmlns:a16="http://schemas.microsoft.com/office/drawing/2014/main" id="{AB8FE1F4-36A1-43F6-A64D-E34FC349D720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8" name="Oval 27" hidden="1">
                <a:extLst>
                  <a:ext uri="{FF2B5EF4-FFF2-40B4-BE49-F238E27FC236}">
                    <a16:creationId xmlns:a16="http://schemas.microsoft.com/office/drawing/2014/main" id="{C9E5D4CD-2FE2-F0DB-BDAE-2FC2DE2C2FB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rc 28" hidden="1">
                <a:extLst>
                  <a:ext uri="{FF2B5EF4-FFF2-40B4-BE49-F238E27FC236}">
                    <a16:creationId xmlns:a16="http://schemas.microsoft.com/office/drawing/2014/main" id="{95846CF1-9D9A-7CCB-2CAF-F2F08D8F534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5" name="MoonLegend5" hidden="1">
              <a:extLst>
                <a:ext uri="{FF2B5EF4-FFF2-40B4-BE49-F238E27FC236}">
                  <a16:creationId xmlns:a16="http://schemas.microsoft.com/office/drawing/2014/main" id="{DB7EA160-082C-1E77-95F7-E81D3C65BD25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6" name="Oval 25" hidden="1">
                <a:extLst>
                  <a:ext uri="{FF2B5EF4-FFF2-40B4-BE49-F238E27FC236}">
                    <a16:creationId xmlns:a16="http://schemas.microsoft.com/office/drawing/2014/main" id="{CD6B6430-2D08-174F-4A7D-EE4D69CC333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Arc 26" hidden="1">
                <a:extLst>
                  <a:ext uri="{FF2B5EF4-FFF2-40B4-BE49-F238E27FC236}">
                    <a16:creationId xmlns:a16="http://schemas.microsoft.com/office/drawing/2014/main" id="{C7E3A130-F38F-0BEC-524D-8AEB60E5E767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36" name="LegendBoxes" hidden="1">
            <a:extLst>
              <a:ext uri="{FF2B5EF4-FFF2-40B4-BE49-F238E27FC236}">
                <a16:creationId xmlns:a16="http://schemas.microsoft.com/office/drawing/2014/main" id="{1C046442-2789-0E2E-60F1-814A815DA24F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37" name="RectangleLegend1" hidden="1">
              <a:extLst>
                <a:ext uri="{FF2B5EF4-FFF2-40B4-BE49-F238E27FC236}">
                  <a16:creationId xmlns:a16="http://schemas.microsoft.com/office/drawing/2014/main" id="{3D3B845A-3917-D8F2-2572-BFE927D09365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Legend2" hidden="1">
              <a:extLst>
                <a:ext uri="{FF2B5EF4-FFF2-40B4-BE49-F238E27FC236}">
                  <a16:creationId xmlns:a16="http://schemas.microsoft.com/office/drawing/2014/main" id="{D1FCC5C0-DA74-4AF5-797D-64DEC4D61676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Legend3" hidden="1">
              <a:extLst>
                <a:ext uri="{FF2B5EF4-FFF2-40B4-BE49-F238E27FC236}">
                  <a16:creationId xmlns:a16="http://schemas.microsoft.com/office/drawing/2014/main" id="{74D5A905-3957-8E36-8E35-3C70974BCBA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Legend4" hidden="1">
              <a:extLst>
                <a:ext uri="{FF2B5EF4-FFF2-40B4-BE49-F238E27FC236}">
                  <a16:creationId xmlns:a16="http://schemas.microsoft.com/office/drawing/2014/main" id="{1C8CFE46-2CAA-A463-23A3-893058C465E7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Legend5" hidden="1">
              <a:extLst>
                <a:ext uri="{FF2B5EF4-FFF2-40B4-BE49-F238E27FC236}">
                  <a16:creationId xmlns:a16="http://schemas.microsoft.com/office/drawing/2014/main" id="{04181080-24CC-D4FA-04D5-8A2FB7F3213E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Legend1" hidden="1">
              <a:extLst>
                <a:ext uri="{FF2B5EF4-FFF2-40B4-BE49-F238E27FC236}">
                  <a16:creationId xmlns:a16="http://schemas.microsoft.com/office/drawing/2014/main" id="{C1243ADA-154E-D57C-3259-D662DF376CDE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43" name="Legend2" hidden="1">
              <a:extLst>
                <a:ext uri="{FF2B5EF4-FFF2-40B4-BE49-F238E27FC236}">
                  <a16:creationId xmlns:a16="http://schemas.microsoft.com/office/drawing/2014/main" id="{4C4B52E8-9615-BF25-4ED5-A8913C15EF41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44" name="Legend3" hidden="1">
              <a:extLst>
                <a:ext uri="{FF2B5EF4-FFF2-40B4-BE49-F238E27FC236}">
                  <a16:creationId xmlns:a16="http://schemas.microsoft.com/office/drawing/2014/main" id="{72271CAA-1B33-53AB-1F34-CBBEE146FDE9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45" name="Legend4" hidden="1">
              <a:extLst>
                <a:ext uri="{FF2B5EF4-FFF2-40B4-BE49-F238E27FC236}">
                  <a16:creationId xmlns:a16="http://schemas.microsoft.com/office/drawing/2014/main" id="{0A00B1AC-1E55-331C-82C5-61A47A9CC3BB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46" name="Legend5" hidden="1">
              <a:extLst>
                <a:ext uri="{FF2B5EF4-FFF2-40B4-BE49-F238E27FC236}">
                  <a16:creationId xmlns:a16="http://schemas.microsoft.com/office/drawing/2014/main" id="{35709C0B-FFED-F61E-298C-27A2577A63A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706" r:id="rId13"/>
    <p:sldLayoutId id="2147483718" r:id="rId14"/>
    <p:sldLayoutId id="2147483897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816" userDrawn="1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39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352749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592" imgH="591" progId="TCLayout.ActiveDocument.1">
                  <p:embed/>
                </p:oleObj>
              </mc:Choice>
              <mc:Fallback>
                <p:oleObj name="think-cell Slide" r:id="rId2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9EB4682-4E2C-6071-8F07-1E3F9095F932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F2C7F-C584-34E6-E33E-B1FECBC921BB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rgbClr val="5B67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0D3CA-4516-DB58-68F9-9812BEFAC6BD}"/>
              </a:ext>
            </a:extLst>
          </p:cNvPr>
          <p:cNvCxnSpPr>
            <a:cxnSpLocks/>
          </p:cNvCxnSpPr>
          <p:nvPr userDrawn="1"/>
        </p:nvCxnSpPr>
        <p:spPr>
          <a:xfrm>
            <a:off x="101600" y="6477000"/>
            <a:ext cx="66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A66108-94B5-376F-4803-7FB317BE0A6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2" y="6217199"/>
            <a:ext cx="1196754" cy="462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E9B65-DC2E-7AF2-FB24-4039ED606AEF}"/>
              </a:ext>
            </a:extLst>
          </p:cNvPr>
          <p:cNvSpPr txBox="1"/>
          <p:nvPr userDrawn="1"/>
        </p:nvSpPr>
        <p:spPr>
          <a:xfrm>
            <a:off x="101600" y="6553200"/>
            <a:ext cx="47769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dirty="0">
                <a:cs typeface="+mn-cs"/>
              </a:rPr>
              <a:t>PUBLIC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E5B4E-C7FC-29EF-839F-070E0BE30AC2}"/>
              </a:ext>
            </a:extLst>
          </p:cNvPr>
          <p:cNvCxnSpPr>
            <a:cxnSpLocks/>
          </p:cNvCxnSpPr>
          <p:nvPr userDrawn="1"/>
        </p:nvCxnSpPr>
        <p:spPr>
          <a:xfrm>
            <a:off x="2125589" y="6477006"/>
            <a:ext cx="1006641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2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53972" y="6076229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34583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5386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sz="14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38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4216B6-30B0-F4B4-B1A7-735752A67CAC}"/>
              </a:ext>
            </a:extLst>
          </p:cNvPr>
          <p:cNvGrpSpPr/>
          <p:nvPr userDrawn="1"/>
        </p:nvGrpSpPr>
        <p:grpSpPr>
          <a:xfrm>
            <a:off x="406400" y="172212"/>
            <a:ext cx="1320800" cy="518318"/>
            <a:chOff x="406400" y="243682"/>
            <a:chExt cx="1320800" cy="5183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655431-CF1E-0374-1DCE-D00970A9AE77}"/>
                </a:ext>
              </a:extLst>
            </p:cNvPr>
            <p:cNvSpPr/>
            <p:nvPr/>
          </p:nvSpPr>
          <p:spPr>
            <a:xfrm>
              <a:off x="406400" y="243682"/>
              <a:ext cx="101600" cy="518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AFF231-785D-7A76-FA1D-9A6E052E5A44}"/>
                </a:ext>
              </a:extLst>
            </p:cNvPr>
            <p:cNvCxnSpPr/>
            <p:nvPr/>
          </p:nvCxnSpPr>
          <p:spPr>
            <a:xfrm>
              <a:off x="406400" y="243682"/>
              <a:ext cx="1320800" cy="0"/>
            </a:xfrm>
            <a:prstGeom prst="line">
              <a:avLst/>
            </a:prstGeom>
            <a:ln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4" r:id="rId12"/>
    <p:sldLayoutId id="2147483895" r:id="rId13"/>
    <p:sldLayoutId id="2147483896" r:id="rId14"/>
    <p:sldLayoutId id="2147483893" r:id="rId15"/>
    <p:sldLayoutId id="2147483877" r:id="rId16"/>
    <p:sldLayoutId id="2147483878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816" userDrawn="1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3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image" Target="../media/image10.png"/><Relationship Id="rId5" Type="http://schemas.openxmlformats.org/officeDocument/2006/relationships/tags" Target="../tags/tag234.xml"/><Relationship Id="rId10" Type="http://schemas.openxmlformats.org/officeDocument/2006/relationships/image" Target="../media/image6.emf"/><Relationship Id="rId4" Type="http://schemas.openxmlformats.org/officeDocument/2006/relationships/tags" Target="../tags/tag233.xml"/><Relationship Id="rId9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tags" Target="../tags/tag261.xml"/><Relationship Id="rId39" Type="http://schemas.openxmlformats.org/officeDocument/2006/relationships/image" Target="../media/image17.svg"/><Relationship Id="rId21" Type="http://schemas.openxmlformats.org/officeDocument/2006/relationships/tags" Target="../tags/tag256.xml"/><Relationship Id="rId34" Type="http://schemas.openxmlformats.org/officeDocument/2006/relationships/image" Target="../media/image12.png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29" Type="http://schemas.openxmlformats.org/officeDocument/2006/relationships/tags" Target="../tags/tag264.xml"/><Relationship Id="rId41" Type="http://schemas.openxmlformats.org/officeDocument/2006/relationships/image" Target="../media/image19.svg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tags" Target="../tags/tag259.xml"/><Relationship Id="rId32" Type="http://schemas.openxmlformats.org/officeDocument/2006/relationships/oleObject" Target="../embeddings/oleObject35.bin"/><Relationship Id="rId37" Type="http://schemas.openxmlformats.org/officeDocument/2006/relationships/image" Target="../media/image15.svg"/><Relationship Id="rId40" Type="http://schemas.openxmlformats.org/officeDocument/2006/relationships/image" Target="../media/image18.png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tags" Target="../tags/tag258.xml"/><Relationship Id="rId28" Type="http://schemas.openxmlformats.org/officeDocument/2006/relationships/tags" Target="../tags/tag263.xml"/><Relationship Id="rId36" Type="http://schemas.openxmlformats.org/officeDocument/2006/relationships/image" Target="../media/image14.png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31" Type="http://schemas.openxmlformats.org/officeDocument/2006/relationships/slideLayout" Target="../slideLayouts/slideLayout15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tags" Target="../tags/tag257.xml"/><Relationship Id="rId27" Type="http://schemas.openxmlformats.org/officeDocument/2006/relationships/tags" Target="../tags/tag262.xml"/><Relationship Id="rId30" Type="http://schemas.openxmlformats.org/officeDocument/2006/relationships/tags" Target="../tags/tag265.xml"/><Relationship Id="rId35" Type="http://schemas.openxmlformats.org/officeDocument/2006/relationships/image" Target="../media/image13.svg"/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tags" Target="../tags/tag260.xml"/><Relationship Id="rId33" Type="http://schemas.openxmlformats.org/officeDocument/2006/relationships/image" Target="../media/image11.emf"/><Relationship Id="rId38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image" Target="../media/image11.emf"/><Relationship Id="rId26" Type="http://schemas.openxmlformats.org/officeDocument/2006/relationships/image" Target="../media/image27.svg"/><Relationship Id="rId3" Type="http://schemas.openxmlformats.org/officeDocument/2006/relationships/tags" Target="../tags/tag268.xml"/><Relationship Id="rId21" Type="http://schemas.openxmlformats.org/officeDocument/2006/relationships/image" Target="../media/image22.png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oleObject" Target="../embeddings/oleObject36.bin"/><Relationship Id="rId25" Type="http://schemas.openxmlformats.org/officeDocument/2006/relationships/image" Target="../media/image26.png"/><Relationship Id="rId2" Type="http://schemas.openxmlformats.org/officeDocument/2006/relationships/tags" Target="../tags/tag26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sv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image" Target="../media/image25.svg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image" Target="../media/image24.png"/><Relationship Id="rId10" Type="http://schemas.openxmlformats.org/officeDocument/2006/relationships/tags" Target="../tags/tag275.xml"/><Relationship Id="rId19" Type="http://schemas.openxmlformats.org/officeDocument/2006/relationships/image" Target="../media/image20.png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06.xml"/><Relationship Id="rId21" Type="http://schemas.openxmlformats.org/officeDocument/2006/relationships/tags" Target="../tags/tag301.xml"/><Relationship Id="rId42" Type="http://schemas.openxmlformats.org/officeDocument/2006/relationships/tags" Target="../tags/tag322.xml"/><Relationship Id="rId47" Type="http://schemas.openxmlformats.org/officeDocument/2006/relationships/tags" Target="../tags/tag327.xml"/><Relationship Id="rId63" Type="http://schemas.openxmlformats.org/officeDocument/2006/relationships/tags" Target="../tags/tag343.xml"/><Relationship Id="rId68" Type="http://schemas.openxmlformats.org/officeDocument/2006/relationships/tags" Target="../tags/tag348.xml"/><Relationship Id="rId84" Type="http://schemas.openxmlformats.org/officeDocument/2006/relationships/tags" Target="../tags/tag364.xml"/><Relationship Id="rId89" Type="http://schemas.openxmlformats.org/officeDocument/2006/relationships/tags" Target="../tags/tag369.xml"/><Relationship Id="rId16" Type="http://schemas.openxmlformats.org/officeDocument/2006/relationships/tags" Target="../tags/tag296.xml"/><Relationship Id="rId107" Type="http://schemas.openxmlformats.org/officeDocument/2006/relationships/slideLayout" Target="../slideLayouts/slideLayout12.xml"/><Relationship Id="rId11" Type="http://schemas.openxmlformats.org/officeDocument/2006/relationships/tags" Target="../tags/tag291.xml"/><Relationship Id="rId32" Type="http://schemas.openxmlformats.org/officeDocument/2006/relationships/tags" Target="../tags/tag312.xml"/><Relationship Id="rId37" Type="http://schemas.openxmlformats.org/officeDocument/2006/relationships/tags" Target="../tags/tag317.xml"/><Relationship Id="rId53" Type="http://schemas.openxmlformats.org/officeDocument/2006/relationships/tags" Target="../tags/tag333.xml"/><Relationship Id="rId58" Type="http://schemas.openxmlformats.org/officeDocument/2006/relationships/tags" Target="../tags/tag338.xml"/><Relationship Id="rId74" Type="http://schemas.openxmlformats.org/officeDocument/2006/relationships/tags" Target="../tags/tag354.xml"/><Relationship Id="rId79" Type="http://schemas.openxmlformats.org/officeDocument/2006/relationships/tags" Target="../tags/tag359.xml"/><Relationship Id="rId102" Type="http://schemas.openxmlformats.org/officeDocument/2006/relationships/tags" Target="../tags/tag382.xml"/><Relationship Id="rId5" Type="http://schemas.openxmlformats.org/officeDocument/2006/relationships/tags" Target="../tags/tag285.xml"/><Relationship Id="rId90" Type="http://schemas.openxmlformats.org/officeDocument/2006/relationships/tags" Target="../tags/tag370.xml"/><Relationship Id="rId95" Type="http://schemas.openxmlformats.org/officeDocument/2006/relationships/tags" Target="../tags/tag375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43" Type="http://schemas.openxmlformats.org/officeDocument/2006/relationships/tags" Target="../tags/tag323.xml"/><Relationship Id="rId48" Type="http://schemas.openxmlformats.org/officeDocument/2006/relationships/tags" Target="../tags/tag328.xml"/><Relationship Id="rId64" Type="http://schemas.openxmlformats.org/officeDocument/2006/relationships/tags" Target="../tags/tag344.xml"/><Relationship Id="rId69" Type="http://schemas.openxmlformats.org/officeDocument/2006/relationships/tags" Target="../tags/tag349.xml"/><Relationship Id="rId80" Type="http://schemas.openxmlformats.org/officeDocument/2006/relationships/tags" Target="../tags/tag360.xml"/><Relationship Id="rId85" Type="http://schemas.openxmlformats.org/officeDocument/2006/relationships/tags" Target="../tags/tag365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33" Type="http://schemas.openxmlformats.org/officeDocument/2006/relationships/tags" Target="../tags/tag313.xml"/><Relationship Id="rId38" Type="http://schemas.openxmlformats.org/officeDocument/2006/relationships/tags" Target="../tags/tag318.xml"/><Relationship Id="rId59" Type="http://schemas.openxmlformats.org/officeDocument/2006/relationships/tags" Target="../tags/tag339.xml"/><Relationship Id="rId103" Type="http://schemas.openxmlformats.org/officeDocument/2006/relationships/tags" Target="../tags/tag383.xml"/><Relationship Id="rId108" Type="http://schemas.openxmlformats.org/officeDocument/2006/relationships/notesSlide" Target="../notesSlides/notesSlide2.xml"/><Relationship Id="rId54" Type="http://schemas.openxmlformats.org/officeDocument/2006/relationships/tags" Target="../tags/tag334.xml"/><Relationship Id="rId70" Type="http://schemas.openxmlformats.org/officeDocument/2006/relationships/tags" Target="../tags/tag350.xml"/><Relationship Id="rId75" Type="http://schemas.openxmlformats.org/officeDocument/2006/relationships/tags" Target="../tags/tag355.xml"/><Relationship Id="rId91" Type="http://schemas.openxmlformats.org/officeDocument/2006/relationships/tags" Target="../tags/tag371.xml"/><Relationship Id="rId96" Type="http://schemas.openxmlformats.org/officeDocument/2006/relationships/tags" Target="../tags/tag376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36" Type="http://schemas.openxmlformats.org/officeDocument/2006/relationships/tags" Target="../tags/tag316.xml"/><Relationship Id="rId49" Type="http://schemas.openxmlformats.org/officeDocument/2006/relationships/tags" Target="../tags/tag329.xml"/><Relationship Id="rId57" Type="http://schemas.openxmlformats.org/officeDocument/2006/relationships/tags" Target="../tags/tag337.xml"/><Relationship Id="rId106" Type="http://schemas.openxmlformats.org/officeDocument/2006/relationships/tags" Target="../tags/tag386.xml"/><Relationship Id="rId10" Type="http://schemas.openxmlformats.org/officeDocument/2006/relationships/tags" Target="../tags/tag290.xml"/><Relationship Id="rId31" Type="http://schemas.openxmlformats.org/officeDocument/2006/relationships/tags" Target="../tags/tag311.xml"/><Relationship Id="rId44" Type="http://schemas.openxmlformats.org/officeDocument/2006/relationships/tags" Target="../tags/tag324.xml"/><Relationship Id="rId52" Type="http://schemas.openxmlformats.org/officeDocument/2006/relationships/tags" Target="../tags/tag332.xml"/><Relationship Id="rId60" Type="http://schemas.openxmlformats.org/officeDocument/2006/relationships/tags" Target="../tags/tag340.xml"/><Relationship Id="rId65" Type="http://schemas.openxmlformats.org/officeDocument/2006/relationships/tags" Target="../tags/tag345.xml"/><Relationship Id="rId73" Type="http://schemas.openxmlformats.org/officeDocument/2006/relationships/tags" Target="../tags/tag353.xml"/><Relationship Id="rId78" Type="http://schemas.openxmlformats.org/officeDocument/2006/relationships/tags" Target="../tags/tag358.xml"/><Relationship Id="rId81" Type="http://schemas.openxmlformats.org/officeDocument/2006/relationships/tags" Target="../tags/tag361.xml"/><Relationship Id="rId86" Type="http://schemas.openxmlformats.org/officeDocument/2006/relationships/tags" Target="../tags/tag366.xml"/><Relationship Id="rId94" Type="http://schemas.openxmlformats.org/officeDocument/2006/relationships/tags" Target="../tags/tag374.xml"/><Relationship Id="rId99" Type="http://schemas.openxmlformats.org/officeDocument/2006/relationships/tags" Target="../tags/tag379.xml"/><Relationship Id="rId101" Type="http://schemas.openxmlformats.org/officeDocument/2006/relationships/tags" Target="../tags/tag381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39" Type="http://schemas.openxmlformats.org/officeDocument/2006/relationships/tags" Target="../tags/tag319.xml"/><Relationship Id="rId109" Type="http://schemas.openxmlformats.org/officeDocument/2006/relationships/oleObject" Target="../embeddings/oleObject37.bin"/><Relationship Id="rId34" Type="http://schemas.openxmlformats.org/officeDocument/2006/relationships/tags" Target="../tags/tag314.xml"/><Relationship Id="rId50" Type="http://schemas.openxmlformats.org/officeDocument/2006/relationships/tags" Target="../tags/tag330.xml"/><Relationship Id="rId55" Type="http://schemas.openxmlformats.org/officeDocument/2006/relationships/tags" Target="../tags/tag335.xml"/><Relationship Id="rId76" Type="http://schemas.openxmlformats.org/officeDocument/2006/relationships/tags" Target="../tags/tag356.xml"/><Relationship Id="rId97" Type="http://schemas.openxmlformats.org/officeDocument/2006/relationships/tags" Target="../tags/tag377.xml"/><Relationship Id="rId104" Type="http://schemas.openxmlformats.org/officeDocument/2006/relationships/tags" Target="../tags/tag384.xml"/><Relationship Id="rId7" Type="http://schemas.openxmlformats.org/officeDocument/2006/relationships/tags" Target="../tags/tag287.xml"/><Relationship Id="rId71" Type="http://schemas.openxmlformats.org/officeDocument/2006/relationships/tags" Target="../tags/tag351.xml"/><Relationship Id="rId92" Type="http://schemas.openxmlformats.org/officeDocument/2006/relationships/tags" Target="../tags/tag372.xml"/><Relationship Id="rId2" Type="http://schemas.openxmlformats.org/officeDocument/2006/relationships/tags" Target="../tags/tag282.xml"/><Relationship Id="rId29" Type="http://schemas.openxmlformats.org/officeDocument/2006/relationships/tags" Target="../tags/tag309.xml"/><Relationship Id="rId24" Type="http://schemas.openxmlformats.org/officeDocument/2006/relationships/tags" Target="../tags/tag304.xml"/><Relationship Id="rId40" Type="http://schemas.openxmlformats.org/officeDocument/2006/relationships/tags" Target="../tags/tag320.xml"/><Relationship Id="rId45" Type="http://schemas.openxmlformats.org/officeDocument/2006/relationships/tags" Target="../tags/tag325.xml"/><Relationship Id="rId66" Type="http://schemas.openxmlformats.org/officeDocument/2006/relationships/tags" Target="../tags/tag346.xml"/><Relationship Id="rId87" Type="http://schemas.openxmlformats.org/officeDocument/2006/relationships/tags" Target="../tags/tag367.xml"/><Relationship Id="rId110" Type="http://schemas.openxmlformats.org/officeDocument/2006/relationships/image" Target="../media/image28.emf"/><Relationship Id="rId61" Type="http://schemas.openxmlformats.org/officeDocument/2006/relationships/tags" Target="../tags/tag341.xml"/><Relationship Id="rId82" Type="http://schemas.openxmlformats.org/officeDocument/2006/relationships/tags" Target="../tags/tag362.xml"/><Relationship Id="rId19" Type="http://schemas.openxmlformats.org/officeDocument/2006/relationships/tags" Target="../tags/tag299.xml"/><Relationship Id="rId14" Type="http://schemas.openxmlformats.org/officeDocument/2006/relationships/tags" Target="../tags/tag294.xml"/><Relationship Id="rId30" Type="http://schemas.openxmlformats.org/officeDocument/2006/relationships/tags" Target="../tags/tag310.xml"/><Relationship Id="rId35" Type="http://schemas.openxmlformats.org/officeDocument/2006/relationships/tags" Target="../tags/tag315.xml"/><Relationship Id="rId56" Type="http://schemas.openxmlformats.org/officeDocument/2006/relationships/tags" Target="../tags/tag336.xml"/><Relationship Id="rId77" Type="http://schemas.openxmlformats.org/officeDocument/2006/relationships/tags" Target="../tags/tag357.xml"/><Relationship Id="rId100" Type="http://schemas.openxmlformats.org/officeDocument/2006/relationships/tags" Target="../tags/tag380.xml"/><Relationship Id="rId105" Type="http://schemas.openxmlformats.org/officeDocument/2006/relationships/tags" Target="../tags/tag385.xml"/><Relationship Id="rId8" Type="http://schemas.openxmlformats.org/officeDocument/2006/relationships/tags" Target="../tags/tag288.xml"/><Relationship Id="rId51" Type="http://schemas.openxmlformats.org/officeDocument/2006/relationships/tags" Target="../tags/tag331.xml"/><Relationship Id="rId72" Type="http://schemas.openxmlformats.org/officeDocument/2006/relationships/tags" Target="../tags/tag352.xml"/><Relationship Id="rId93" Type="http://schemas.openxmlformats.org/officeDocument/2006/relationships/tags" Target="../tags/tag373.xml"/><Relationship Id="rId98" Type="http://schemas.openxmlformats.org/officeDocument/2006/relationships/tags" Target="../tags/tag378.xml"/><Relationship Id="rId3" Type="http://schemas.openxmlformats.org/officeDocument/2006/relationships/tags" Target="../tags/tag283.xml"/><Relationship Id="rId25" Type="http://schemas.openxmlformats.org/officeDocument/2006/relationships/tags" Target="../tags/tag305.xml"/><Relationship Id="rId46" Type="http://schemas.openxmlformats.org/officeDocument/2006/relationships/tags" Target="../tags/tag326.xml"/><Relationship Id="rId67" Type="http://schemas.openxmlformats.org/officeDocument/2006/relationships/tags" Target="../tags/tag347.xml"/><Relationship Id="rId20" Type="http://schemas.openxmlformats.org/officeDocument/2006/relationships/tags" Target="../tags/tag300.xml"/><Relationship Id="rId41" Type="http://schemas.openxmlformats.org/officeDocument/2006/relationships/tags" Target="../tags/tag321.xml"/><Relationship Id="rId62" Type="http://schemas.openxmlformats.org/officeDocument/2006/relationships/tags" Target="../tags/tag342.xml"/><Relationship Id="rId83" Type="http://schemas.openxmlformats.org/officeDocument/2006/relationships/tags" Target="../tags/tag363.xml"/><Relationship Id="rId88" Type="http://schemas.openxmlformats.org/officeDocument/2006/relationships/tags" Target="../tags/tag36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image" Target="../media/image11.emf"/><Relationship Id="rId2" Type="http://schemas.openxmlformats.org/officeDocument/2006/relationships/tags" Target="../tags/tag388.xml"/><Relationship Id="rId16" Type="http://schemas.openxmlformats.org/officeDocument/2006/relationships/oleObject" Target="../embeddings/oleObject38.bin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FC82A3A-0A2D-4C91-9164-E53833C359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18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FC82A3A-0A2D-4C91-9164-E53833C35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08DE052-9238-470A-B7A3-D8EB461E3C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FA5D4630-F7DD-45DE-8B28-13C4C3DDAD2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219700" y="1736762"/>
            <a:ext cx="6415088" cy="1661993"/>
          </a:xfrm>
        </p:spPr>
        <p:txBody>
          <a:bodyPr vert="horz" anchor="t">
            <a:spAutoFit/>
          </a:bodyPr>
          <a:lstStyle/>
          <a:p>
            <a:r>
              <a:rPr lang="en-US" sz="3600" dirty="0">
                <a:latin typeface="+mn-lt"/>
              </a:rPr>
              <a:t>ROS update on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Large Load Interconnection Batch Study Workshops</a:t>
            </a:r>
          </a:p>
        </p:txBody>
      </p:sp>
      <p:pic>
        <p:nvPicPr>
          <p:cNvPr id="1026" name="Picture 2" descr="What is ERCOT? | Electric Reliability Council of Texas">
            <a:extLst>
              <a:ext uri="{FF2B5EF4-FFF2-40B4-BE49-F238E27FC236}">
                <a16:creationId xmlns:a16="http://schemas.microsoft.com/office/drawing/2014/main" id="{276453CC-D41C-742E-51DF-E9A8DA58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2" y="4897315"/>
            <a:ext cx="2047351" cy="107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umenttype">
            <a:extLst>
              <a:ext uri="{FF2B5EF4-FFF2-40B4-BE49-F238E27FC236}">
                <a16:creationId xmlns:a16="http://schemas.microsoft.com/office/drawing/2014/main" id="{DD8FE9DE-4BC5-C27C-2B66-C18BC8C026B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232972" y="4851133"/>
            <a:ext cx="60182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>
              <a:buFont typeface="Segoe UI" panose="020B0502040204020203" pitchFamily="34" charset="0"/>
              <a:buNone/>
            </a:pPr>
            <a:r>
              <a:rPr lang="en-US" sz="1800" dirty="0"/>
              <a:t>March 5</a:t>
            </a:r>
            <a:r>
              <a:rPr lang="en-US" sz="1800" baseline="30000" dirty="0"/>
              <a:t>th</a:t>
            </a:r>
            <a:r>
              <a:rPr lang="en-US" sz="1800" dirty="0"/>
              <a:t>, 2026</a:t>
            </a: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BB13B68-1A53-6458-0713-384D3603846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232972" y="3833013"/>
            <a:ext cx="60182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/>
              <a:t>Matt Mereness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36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0BC9-23E3-65B4-8C73-A5D2A3F1C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62CBA89-9154-43DE-7826-DA2C1709F7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04" imgH="403" progId="TCLayout.ActiveDocument.1">
                  <p:embed/>
                </p:oleObj>
              </mc:Choice>
              <mc:Fallback>
                <p:oleObj name="think-cell Slide" r:id="rId32" imgW="404" imgH="40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2CBA89-9154-43DE-7826-DA2C1709F7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28774F-988A-03F7-273C-F1D3CD39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2586"/>
            <a:ext cx="9521543" cy="843034"/>
          </a:xfrm>
        </p:spPr>
        <p:txBody>
          <a:bodyPr vert="horz"/>
          <a:lstStyle/>
          <a:p>
            <a:r>
              <a:rPr lang="en-US"/>
              <a:t>The batch study process increases outcome certainty and transparency while limiting restudy risk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77A24BA-462A-62A6-FD83-88547E96C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437850"/>
            <a:ext cx="646975" cy="220662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6272645-AAD4-AB8E-B02E-D1BA1E1FA126}"/>
              </a:ext>
            </a:extLst>
          </p:cNvPr>
          <p:cNvSpPr txBox="1"/>
          <p:nvPr/>
        </p:nvSpPr>
        <p:spPr>
          <a:xfrm>
            <a:off x="6232155" y="997525"/>
            <a:ext cx="477962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57150" indent="0">
              <a:buNone/>
            </a:pPr>
            <a:r>
              <a:rPr lang="en-US" sz="1400" b="1"/>
              <a:t>…to the new </a:t>
            </a:r>
            <a:r>
              <a:rPr lang="en-US" sz="1400"/>
              <a:t>batch study process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F185438-DD0C-8210-5863-B0C2FB66986C}"/>
              </a:ext>
            </a:extLst>
          </p:cNvPr>
          <p:cNvGrpSpPr/>
          <p:nvPr/>
        </p:nvGrpSpPr>
        <p:grpSpPr>
          <a:xfrm>
            <a:off x="10057603" y="823027"/>
            <a:ext cx="1744034" cy="153888"/>
            <a:chOff x="9396985" y="1191942"/>
            <a:chExt cx="1744034" cy="15388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1EE2F84-E74B-74FB-0CAA-D871F0E5CBA1}"/>
                </a:ext>
              </a:extLst>
            </p:cNvPr>
            <p:cNvSpPr>
              <a:spLocks/>
            </p:cNvSpPr>
            <p:nvPr/>
          </p:nvSpPr>
          <p:spPr>
            <a:xfrm>
              <a:off x="9396985" y="1191942"/>
              <a:ext cx="204216" cy="146492"/>
            </a:xfrm>
            <a:prstGeom prst="rect">
              <a:avLst/>
            </a:prstGeom>
            <a:solidFill>
              <a:srgbClr val="00386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82050EB-2D00-24C7-EB33-F444173C063A}"/>
                </a:ext>
              </a:extLst>
            </p:cNvPr>
            <p:cNvSpPr txBox="1"/>
            <p:nvPr/>
          </p:nvSpPr>
          <p:spPr>
            <a:xfrm>
              <a:off x="9693257" y="1191942"/>
              <a:ext cx="1447762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000"/>
                <a:t>ERCOT action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358D2880-043B-20F3-A068-84098C62FB51}"/>
              </a:ext>
            </a:extLst>
          </p:cNvPr>
          <p:cNvSpPr>
            <a:spLocks/>
          </p:cNvSpPr>
          <p:nvPr/>
        </p:nvSpPr>
        <p:spPr>
          <a:xfrm>
            <a:off x="10057603" y="617412"/>
            <a:ext cx="204216" cy="146492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587A72-4559-B180-BBBE-CDD6DE93F197}"/>
              </a:ext>
            </a:extLst>
          </p:cNvPr>
          <p:cNvSpPr txBox="1"/>
          <p:nvPr/>
        </p:nvSpPr>
        <p:spPr>
          <a:xfrm>
            <a:off x="10353875" y="617412"/>
            <a:ext cx="144776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Non-ERCOT action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4E1C1D-D00F-A51E-9FB8-697CB70BE04E}"/>
              </a:ext>
            </a:extLst>
          </p:cNvPr>
          <p:cNvSpPr txBox="1"/>
          <p:nvPr/>
        </p:nvSpPr>
        <p:spPr>
          <a:xfrm>
            <a:off x="10353875" y="411281"/>
            <a:ext cx="144776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Communication point</a:t>
            </a:r>
          </a:p>
        </p:txBody>
      </p:sp>
      <p:grpSp>
        <p:nvGrpSpPr>
          <p:cNvPr id="94" name="CustomIcon">
            <a:extLst>
              <a:ext uri="{FF2B5EF4-FFF2-40B4-BE49-F238E27FC236}">
                <a16:creationId xmlns:a16="http://schemas.microsoft.com/office/drawing/2014/main" id="{D6F704BD-0779-FFC7-E05F-585676EB813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029543" y="291463"/>
            <a:ext cx="261893" cy="261893"/>
            <a:chOff x="-205105" y="-205105"/>
            <a:chExt cx="1019810" cy="101981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A0716EA-8E35-5FBC-59E2-FAA92E3284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5D65C24F-2ADE-E893-7824-974B3188B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54D42FD-8650-0910-C6BF-FDAF070B6CA7}"/>
              </a:ext>
            </a:extLst>
          </p:cNvPr>
          <p:cNvSpPr>
            <a:spLocks/>
          </p:cNvSpPr>
          <p:nvPr/>
        </p:nvSpPr>
        <p:spPr>
          <a:xfrm>
            <a:off x="399778" y="1427285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099BFA-5588-A289-A81F-524EC46F3E94}"/>
              </a:ext>
            </a:extLst>
          </p:cNvPr>
          <p:cNvSpPr>
            <a:spLocks/>
          </p:cNvSpPr>
          <p:nvPr/>
        </p:nvSpPr>
        <p:spPr>
          <a:xfrm>
            <a:off x="1225823" y="1429302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1">
                <a:solidFill>
                  <a:schemeClr val="bg1"/>
                </a:solidFill>
              </a:rPr>
              <a:t>Single study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88BD1A8-DD72-3325-F2E3-7C35E3682A83}"/>
              </a:ext>
            </a:extLst>
          </p:cNvPr>
          <p:cNvCxnSpPr>
            <a:cxnSpLocks/>
            <a:stCxn id="40" idx="3"/>
            <a:endCxn id="50" idx="1"/>
          </p:cNvCxnSpPr>
          <p:nvPr/>
        </p:nvCxnSpPr>
        <p:spPr>
          <a:xfrm>
            <a:off x="980174" y="1676032"/>
            <a:ext cx="245649" cy="101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3A6D8DB-DAB3-EBAE-AD93-872645C08C3C}"/>
              </a:ext>
            </a:extLst>
          </p:cNvPr>
          <p:cNvCxnSpPr>
            <a:cxnSpLocks/>
            <a:stCxn id="50" idx="3"/>
            <a:endCxn id="147" idx="1"/>
          </p:cNvCxnSpPr>
          <p:nvPr/>
        </p:nvCxnSpPr>
        <p:spPr>
          <a:xfrm flipV="1">
            <a:off x="2160355" y="1677041"/>
            <a:ext cx="170614" cy="1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99669B84-623E-86FB-5F38-AE0496058DBD}"/>
              </a:ext>
            </a:extLst>
          </p:cNvPr>
          <p:cNvSpPr>
            <a:spLocks/>
          </p:cNvSpPr>
          <p:nvPr/>
        </p:nvSpPr>
        <p:spPr>
          <a:xfrm>
            <a:off x="1791825" y="2102967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1">
                <a:solidFill>
                  <a:schemeClr val="bg1"/>
                </a:solidFill>
              </a:rPr>
              <a:t>Single study </a:t>
            </a:r>
            <a:r>
              <a:rPr lang="en-US" sz="800" i="1">
                <a:solidFill>
                  <a:schemeClr val="bg1"/>
                </a:solidFill>
              </a:rPr>
              <a:t>(invalidating prior results)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0618FAE-81D2-9837-BE17-2E676F4ED875}"/>
              </a:ext>
            </a:extLst>
          </p:cNvPr>
          <p:cNvSpPr>
            <a:spLocks/>
          </p:cNvSpPr>
          <p:nvPr/>
        </p:nvSpPr>
        <p:spPr>
          <a:xfrm>
            <a:off x="2959658" y="2102965"/>
            <a:ext cx="692336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Initial approval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6F04934-5E6B-8223-1BEB-3B693568C46A}"/>
              </a:ext>
            </a:extLst>
          </p:cNvPr>
          <p:cNvCxnSpPr>
            <a:cxnSpLocks/>
          </p:cNvCxnSpPr>
          <p:nvPr/>
        </p:nvCxnSpPr>
        <p:spPr>
          <a:xfrm>
            <a:off x="3197899" y="3399189"/>
            <a:ext cx="155882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F7641AA-0084-5565-3320-E99243A21614}"/>
              </a:ext>
            </a:extLst>
          </p:cNvPr>
          <p:cNvSpPr>
            <a:spLocks/>
          </p:cNvSpPr>
          <p:nvPr/>
        </p:nvSpPr>
        <p:spPr>
          <a:xfrm>
            <a:off x="2407607" y="2776632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1">
                <a:solidFill>
                  <a:schemeClr val="bg1"/>
                </a:solidFill>
              </a:rPr>
              <a:t>Single study </a:t>
            </a:r>
            <a:r>
              <a:rPr lang="en-US" sz="800" i="1">
                <a:solidFill>
                  <a:schemeClr val="bg1"/>
                </a:solidFill>
              </a:rPr>
              <a:t>(invalidating prior results)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BE1A7F1-DAE4-3D01-0428-2CD1C45D818A}"/>
              </a:ext>
            </a:extLst>
          </p:cNvPr>
          <p:cNvSpPr>
            <a:spLocks/>
          </p:cNvSpPr>
          <p:nvPr/>
        </p:nvSpPr>
        <p:spPr>
          <a:xfrm>
            <a:off x="4771914" y="4123961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Initial approval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B9B5748-0F4A-9971-3C47-41390829DEA9}"/>
              </a:ext>
            </a:extLst>
          </p:cNvPr>
          <p:cNvCxnSpPr>
            <a:cxnSpLocks/>
            <a:stCxn id="34" idx="3"/>
            <a:endCxn id="110" idx="1"/>
          </p:cNvCxnSpPr>
          <p:nvPr/>
        </p:nvCxnSpPr>
        <p:spPr>
          <a:xfrm>
            <a:off x="4573703" y="4371701"/>
            <a:ext cx="198211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BA3A3B1E-E906-ECD8-CB93-D3B613A0F9A7}"/>
              </a:ext>
            </a:extLst>
          </p:cNvPr>
          <p:cNvCxnSpPr>
            <a:cxnSpLocks/>
            <a:stCxn id="110" idx="0"/>
            <a:endCxn id="55" idx="1"/>
          </p:cNvCxnSpPr>
          <p:nvPr/>
        </p:nvCxnSpPr>
        <p:spPr>
          <a:xfrm rot="5400000" flipH="1" flipV="1">
            <a:off x="4680895" y="3394515"/>
            <a:ext cx="1148181" cy="310712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or: Elbow 150">
            <a:extLst>
              <a:ext uri="{FF2B5EF4-FFF2-40B4-BE49-F238E27FC236}">
                <a16:creationId xmlns:a16="http://schemas.microsoft.com/office/drawing/2014/main" id="{D3C53D52-951E-1936-9A1C-BCA2390D1047}"/>
              </a:ext>
            </a:extLst>
          </p:cNvPr>
          <p:cNvCxnSpPr>
            <a:cxnSpLocks/>
            <a:stCxn id="86" idx="2"/>
            <a:endCxn id="50" idx="2"/>
          </p:cNvCxnSpPr>
          <p:nvPr/>
        </p:nvCxnSpPr>
        <p:spPr>
          <a:xfrm rot="5400000" flipH="1">
            <a:off x="1639257" y="1978614"/>
            <a:ext cx="673665" cy="566002"/>
          </a:xfrm>
          <a:prstGeom prst="bentConnector3">
            <a:avLst>
              <a:gd name="adj1" fmla="val -1868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C8A35E0F-C8AD-642C-F4D7-709B7EB1764F}"/>
              </a:ext>
            </a:extLst>
          </p:cNvPr>
          <p:cNvSpPr>
            <a:spLocks/>
          </p:cNvSpPr>
          <p:nvPr/>
        </p:nvSpPr>
        <p:spPr>
          <a:xfrm>
            <a:off x="5410341" y="2728040"/>
            <a:ext cx="492889" cy="495480"/>
          </a:xfrm>
          <a:prstGeom prst="rect">
            <a:avLst/>
          </a:prstGeom>
          <a:solidFill>
            <a:srgbClr val="D8D8D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RPG, QSA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81842E-0440-D27D-97DB-ABDB0BD87DA3}"/>
              </a:ext>
            </a:extLst>
          </p:cNvPr>
          <p:cNvCxnSpPr>
            <a:cxnSpLocks/>
          </p:cNvCxnSpPr>
          <p:nvPr/>
        </p:nvCxnSpPr>
        <p:spPr>
          <a:xfrm flipV="1">
            <a:off x="5652108" y="2439348"/>
            <a:ext cx="0" cy="28556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5B2F0915-C3CA-F044-61E5-EAA7A005EE40}"/>
              </a:ext>
            </a:extLst>
          </p:cNvPr>
          <p:cNvSpPr txBox="1"/>
          <p:nvPr/>
        </p:nvSpPr>
        <p:spPr>
          <a:xfrm>
            <a:off x="5335517" y="2309890"/>
            <a:ext cx="67427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>
                <a:solidFill>
                  <a:schemeClr val="accent6"/>
                </a:solidFill>
              </a:rPr>
              <a:t>Energization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E3BA541-48E4-A7ED-E57D-F8091BBE760D}"/>
              </a:ext>
            </a:extLst>
          </p:cNvPr>
          <p:cNvSpPr>
            <a:spLocks/>
          </p:cNvSpPr>
          <p:nvPr/>
        </p:nvSpPr>
        <p:spPr>
          <a:xfrm>
            <a:off x="6345689" y="1680761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711BAF1-92B7-E26A-6E0C-D2B67479A0E8}"/>
              </a:ext>
            </a:extLst>
          </p:cNvPr>
          <p:cNvSpPr>
            <a:spLocks/>
          </p:cNvSpPr>
          <p:nvPr/>
        </p:nvSpPr>
        <p:spPr>
          <a:xfrm>
            <a:off x="6663841" y="2241218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BCF4268-3FAE-591E-A319-A08A252DA7A0}"/>
              </a:ext>
            </a:extLst>
          </p:cNvPr>
          <p:cNvSpPr>
            <a:spLocks/>
          </p:cNvSpPr>
          <p:nvPr/>
        </p:nvSpPr>
        <p:spPr>
          <a:xfrm>
            <a:off x="6981993" y="2801675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39" name="Right Brace 138">
            <a:extLst>
              <a:ext uri="{FF2B5EF4-FFF2-40B4-BE49-F238E27FC236}">
                <a16:creationId xmlns:a16="http://schemas.microsoft.com/office/drawing/2014/main" id="{42AE58AB-8241-D714-00F4-7C80E6F4227F}"/>
              </a:ext>
            </a:extLst>
          </p:cNvPr>
          <p:cNvSpPr/>
          <p:nvPr/>
        </p:nvSpPr>
        <p:spPr>
          <a:xfrm>
            <a:off x="8563720" y="1479397"/>
            <a:ext cx="203663" cy="3008313"/>
          </a:xfrm>
          <a:prstGeom prst="rightBrace">
            <a:avLst>
              <a:gd name="adj1" fmla="val 8333"/>
              <a:gd name="adj2" fmla="val 512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05F51810-3621-A89E-7AC7-182EA762DB75}"/>
              </a:ext>
            </a:extLst>
          </p:cNvPr>
          <p:cNvCxnSpPr>
            <a:cxnSpLocks/>
          </p:cNvCxnSpPr>
          <p:nvPr/>
        </p:nvCxnSpPr>
        <p:spPr>
          <a:xfrm flipV="1">
            <a:off x="11280718" y="2465324"/>
            <a:ext cx="0" cy="28556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931F865-FF6C-1F8D-CE9F-2879B2A80125}"/>
              </a:ext>
            </a:extLst>
          </p:cNvPr>
          <p:cNvSpPr>
            <a:spLocks/>
          </p:cNvSpPr>
          <p:nvPr/>
        </p:nvSpPr>
        <p:spPr>
          <a:xfrm>
            <a:off x="11011775" y="2750884"/>
            <a:ext cx="532081" cy="495480"/>
          </a:xfrm>
          <a:prstGeom prst="rect">
            <a:avLst/>
          </a:prstGeom>
          <a:solidFill>
            <a:srgbClr val="D8D8D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RPG, QSA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7105A1-70A2-90D6-0086-BF16B5F9168C}"/>
              </a:ext>
            </a:extLst>
          </p:cNvPr>
          <p:cNvCxnSpPr>
            <a:cxnSpLocks/>
            <a:endCxn id="128" idx="1"/>
          </p:cNvCxnSpPr>
          <p:nvPr/>
        </p:nvCxnSpPr>
        <p:spPr>
          <a:xfrm>
            <a:off x="10797242" y="2998624"/>
            <a:ext cx="214533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7684CBD2-B03E-6D12-E1D0-1738ECB9EE30}"/>
              </a:ext>
            </a:extLst>
          </p:cNvPr>
          <p:cNvSpPr txBox="1"/>
          <p:nvPr/>
        </p:nvSpPr>
        <p:spPr>
          <a:xfrm>
            <a:off x="10913830" y="2342213"/>
            <a:ext cx="73377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>
                <a:solidFill>
                  <a:schemeClr val="accent6"/>
                </a:solidFill>
              </a:rPr>
              <a:t>Energization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FAB1D8F-5530-330A-FEBE-23F8A520F2A6}"/>
              </a:ext>
            </a:extLst>
          </p:cNvPr>
          <p:cNvSpPr>
            <a:spLocks/>
          </p:cNvSpPr>
          <p:nvPr/>
        </p:nvSpPr>
        <p:spPr>
          <a:xfrm>
            <a:off x="8905356" y="2750884"/>
            <a:ext cx="1859013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800" b="1">
                <a:solidFill>
                  <a:schemeClr val="bg1"/>
                </a:solidFill>
              </a:rPr>
              <a:t>Batch study: </a:t>
            </a:r>
            <a:r>
              <a:rPr lang="en-US" sz="800">
                <a:solidFill>
                  <a:schemeClr val="bg1"/>
                </a:solidFill>
              </a:rPr>
              <a:t>ERCOT compiles applications, studies together as a batch, and allocates load</a:t>
            </a:r>
          </a:p>
        </p:txBody>
      </p:sp>
      <p:sp>
        <p:nvSpPr>
          <p:cNvPr id="35" name="TrackerAlphaWhite 56">
            <a:extLst>
              <a:ext uri="{FF2B5EF4-FFF2-40B4-BE49-F238E27FC236}">
                <a16:creationId xmlns:a16="http://schemas.microsoft.com/office/drawing/2014/main" id="{14823363-F441-C752-1387-7D4E1B0B6A9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724136" y="2326575"/>
            <a:ext cx="249363" cy="24936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C</a:t>
            </a:r>
          </a:p>
        </p:txBody>
      </p:sp>
      <p:grpSp>
        <p:nvGrpSpPr>
          <p:cNvPr id="36" name="CustomIcon">
            <a:extLst>
              <a:ext uri="{FF2B5EF4-FFF2-40B4-BE49-F238E27FC236}">
                <a16:creationId xmlns:a16="http://schemas.microsoft.com/office/drawing/2014/main" id="{D63490FF-7CFA-DD09-8F2C-EFD5AE43424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717872" y="2595296"/>
            <a:ext cx="261893" cy="261893"/>
            <a:chOff x="-205105" y="-205105"/>
            <a:chExt cx="1019810" cy="101981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36B2960-B5AF-7082-9752-A6324F7F2C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D9388FD7-EB5C-A24B-3062-92FC6735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39" name="CustomIcon">
            <a:extLst>
              <a:ext uri="{FF2B5EF4-FFF2-40B4-BE49-F238E27FC236}">
                <a16:creationId xmlns:a16="http://schemas.microsoft.com/office/drawing/2014/main" id="{785CFC04-B9EA-DAF2-A437-1AA9A4A7BF72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177277" y="1567042"/>
            <a:ext cx="261893" cy="261893"/>
            <a:chOff x="-205105" y="-205105"/>
            <a:chExt cx="1019810" cy="101981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382419-94DC-9F2A-6E40-68FB6C3FB3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1F324D48-9E31-6851-BFAA-21F0A5B9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43" name="CustomIcon">
            <a:extLst>
              <a:ext uri="{FF2B5EF4-FFF2-40B4-BE49-F238E27FC236}">
                <a16:creationId xmlns:a16="http://schemas.microsoft.com/office/drawing/2014/main" id="{D253B7D4-8B46-64CA-5015-AD70F61998F3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0853571" y="2651737"/>
            <a:ext cx="261893" cy="261893"/>
            <a:chOff x="-205105" y="-205105"/>
            <a:chExt cx="1019810" cy="101981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6C097FE-C3B0-19F5-3A60-1AC7BEB93B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7A132E36-06F8-3BD7-75F2-B992339CE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AE23C1C-52C7-B30A-7C77-A8D541B569B0}"/>
              </a:ext>
            </a:extLst>
          </p:cNvPr>
          <p:cNvSpPr txBox="1"/>
          <p:nvPr/>
        </p:nvSpPr>
        <p:spPr>
          <a:xfrm>
            <a:off x="273120" y="997525"/>
            <a:ext cx="5271099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57150" indent="0">
              <a:buNone/>
            </a:pPr>
            <a:r>
              <a:rPr lang="en-US" sz="1400" b="1"/>
              <a:t>From the existing </a:t>
            </a:r>
            <a:r>
              <a:rPr lang="en-US" sz="1400"/>
              <a:t>single study process…</a:t>
            </a:r>
          </a:p>
        </p:txBody>
      </p:sp>
      <p:cxnSp>
        <p:nvCxnSpPr>
          <p:cNvPr id="58" name="GreyLineContentSeparatorDefault 63">
            <a:extLst>
              <a:ext uri="{FF2B5EF4-FFF2-40B4-BE49-F238E27FC236}">
                <a16:creationId xmlns:a16="http://schemas.microsoft.com/office/drawing/2014/main" id="{3BEFA794-9A3A-3A13-F9C1-881D787E21A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386056" y="1307315"/>
            <a:ext cx="11552515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1AA94C99-A430-134E-B8D7-8E4EBAA0266B}"/>
              </a:ext>
            </a:extLst>
          </p:cNvPr>
          <p:cNvSpPr/>
          <p:nvPr/>
        </p:nvSpPr>
        <p:spPr>
          <a:xfrm>
            <a:off x="386057" y="4888867"/>
            <a:ext cx="11552514" cy="1321544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3B12445-376C-FA71-57BF-38F23B2A53ED}"/>
              </a:ext>
            </a:extLst>
          </p:cNvPr>
          <p:cNvGrpSpPr/>
          <p:nvPr/>
        </p:nvGrpSpPr>
        <p:grpSpPr>
          <a:xfrm>
            <a:off x="515316" y="4919047"/>
            <a:ext cx="5480142" cy="577081"/>
            <a:chOff x="515316" y="4477263"/>
            <a:chExt cx="5480142" cy="577081"/>
          </a:xfrm>
        </p:grpSpPr>
        <p:sp>
          <p:nvSpPr>
            <p:cNvPr id="85" name="TrackerAlphaWhite 56">
              <a:extLst>
                <a:ext uri="{FF2B5EF4-FFF2-40B4-BE49-F238E27FC236}">
                  <a16:creationId xmlns:a16="http://schemas.microsoft.com/office/drawing/2014/main" id="{4C06F598-819F-FFCA-608C-107A890E4CF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15316" y="4477263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10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B4C2730-B0BB-6622-5601-4635E5057A2A}"/>
                </a:ext>
              </a:extLst>
            </p:cNvPr>
            <p:cNvSpPr txBox="1"/>
            <p:nvPr/>
          </p:nvSpPr>
          <p:spPr>
            <a:xfrm>
              <a:off x="795501" y="4477263"/>
              <a:ext cx="5199957" cy="5770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sz="1050" b="1"/>
                <a:t>Frequent restudies required</a:t>
              </a:r>
              <a:br>
                <a:rPr lang="en-US" sz="1050" b="1"/>
              </a:br>
              <a:r>
                <a:rPr lang="en-US" sz="1050"/>
                <a:t>If another project impacts the same transmission zone, all previous studies are invalidated and impacted projects which haven’t yet energized must be restudied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12646BD-0BD3-A9B5-9208-8CCC4162BA56}"/>
              </a:ext>
            </a:extLst>
          </p:cNvPr>
          <p:cNvGrpSpPr/>
          <p:nvPr/>
        </p:nvGrpSpPr>
        <p:grpSpPr>
          <a:xfrm>
            <a:off x="515316" y="5469875"/>
            <a:ext cx="5480142" cy="738664"/>
            <a:chOff x="515316" y="5336311"/>
            <a:chExt cx="5480142" cy="738664"/>
          </a:xfrm>
        </p:grpSpPr>
        <p:sp>
          <p:nvSpPr>
            <p:cNvPr id="96" name="TrackerAlphaWhite 56">
              <a:extLst>
                <a:ext uri="{FF2B5EF4-FFF2-40B4-BE49-F238E27FC236}">
                  <a16:creationId xmlns:a16="http://schemas.microsoft.com/office/drawing/2014/main" id="{A551C34E-45B2-5316-65CB-A1B5DEAD372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15316" y="5336311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100">
                  <a:solidFill>
                    <a:schemeClr val="accent1"/>
                  </a:solidFill>
                </a:rPr>
                <a:t>B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ABF7B1B-9D9B-BCF3-8179-FD50F47A3F68}"/>
                </a:ext>
              </a:extLst>
            </p:cNvPr>
            <p:cNvSpPr txBox="1"/>
            <p:nvPr/>
          </p:nvSpPr>
          <p:spPr>
            <a:xfrm>
              <a:off x="795501" y="5336311"/>
              <a:ext cx="5199957" cy="7386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sz="1050" b="1"/>
                <a:t>Restudy loop</a:t>
              </a:r>
              <a:br>
                <a:rPr lang="en-US" sz="1050" b="1"/>
              </a:br>
              <a:r>
                <a:rPr lang="en-US" sz="1050"/>
                <a:t>In the absence of capacity reservation, projects can be repeatedly pulled into restudies as new requests enter the system, delaying approvals and potentially extending timelines by years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C12FA97-FBF8-A9AA-2961-B6A7C4212265}"/>
              </a:ext>
            </a:extLst>
          </p:cNvPr>
          <p:cNvGrpSpPr/>
          <p:nvPr/>
        </p:nvGrpSpPr>
        <p:grpSpPr>
          <a:xfrm>
            <a:off x="6273647" y="4919047"/>
            <a:ext cx="5532296" cy="577081"/>
            <a:chOff x="6273647" y="4540624"/>
            <a:chExt cx="5532296" cy="577081"/>
          </a:xfrm>
        </p:grpSpPr>
        <p:sp>
          <p:nvSpPr>
            <p:cNvPr id="102" name="TrackerAlphaWhite 56">
              <a:extLst>
                <a:ext uri="{FF2B5EF4-FFF2-40B4-BE49-F238E27FC236}">
                  <a16:creationId xmlns:a16="http://schemas.microsoft.com/office/drawing/2014/main" id="{779D109C-4670-AD92-3466-FEBCBB2D802B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6273647" y="4540624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US" sz="1100">
                  <a:solidFill>
                    <a:schemeClr val="accent1"/>
                  </a:solidFill>
                </a:rPr>
                <a:t>C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EC03828-A912-9738-1773-DE3EA7A0023B}"/>
                </a:ext>
              </a:extLst>
            </p:cNvPr>
            <p:cNvSpPr txBox="1"/>
            <p:nvPr/>
          </p:nvSpPr>
          <p:spPr>
            <a:xfrm>
              <a:off x="6553832" y="4540624"/>
              <a:ext cx="5252111" cy="5770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sz="1050" b="1"/>
                <a:t>Batching process</a:t>
              </a:r>
              <a:br>
                <a:rPr lang="en-US" sz="1050" b="1"/>
              </a:br>
              <a:r>
                <a:rPr lang="en-US" sz="1050"/>
                <a:t>Every ~6 months, all submitted requests are clustered and studied together; allocated capacity coming out of the study is “reserved” to prevent restudies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880C937-F0E5-7E94-28E9-1C35E2AFB74D}"/>
              </a:ext>
            </a:extLst>
          </p:cNvPr>
          <p:cNvGrpSpPr/>
          <p:nvPr/>
        </p:nvGrpSpPr>
        <p:grpSpPr>
          <a:xfrm>
            <a:off x="6273647" y="5469875"/>
            <a:ext cx="5532296" cy="738664"/>
            <a:chOff x="6273647" y="5820643"/>
            <a:chExt cx="5532296" cy="738664"/>
          </a:xfrm>
        </p:grpSpPr>
        <p:grpSp>
          <p:nvGrpSpPr>
            <p:cNvPr id="106" name="CustomIcon">
              <a:extLst>
                <a:ext uri="{FF2B5EF4-FFF2-40B4-BE49-F238E27FC236}">
                  <a16:creationId xmlns:a16="http://schemas.microsoft.com/office/drawing/2014/main" id="{A20ACC1B-3B32-CCB0-2510-3FC0C5615A60}"/>
                </a:ext>
              </a:extLst>
            </p:cNvPr>
            <p:cNvGrpSpPr>
              <a:grpSpLocks/>
            </p:cNvGrpSpPr>
            <p:nvPr>
              <p:custDataLst>
                <p:tags r:id="rId27"/>
              </p:custDataLst>
            </p:nvPr>
          </p:nvGrpSpPr>
          <p:grpSpPr>
            <a:xfrm>
              <a:off x="6273647" y="5820643"/>
              <a:ext cx="249363" cy="249363"/>
              <a:chOff x="-205105" y="-205105"/>
              <a:chExt cx="1019810" cy="1019810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F9D5142-666D-A528-20E2-73C0047A2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5105" y="-205105"/>
                <a:ext cx="1019810" cy="101981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117" name="Graphic 116">
                <a:extLst>
                  <a:ext uri="{FF2B5EF4-FFF2-40B4-BE49-F238E27FC236}">
                    <a16:creationId xmlns:a16="http://schemas.microsoft.com/office/drawing/2014/main" id="{E4E921CC-C232-5272-5B6E-4AAF63E0FE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C56D552-16E6-FD40-338D-6B7BD38680AD}"/>
                </a:ext>
              </a:extLst>
            </p:cNvPr>
            <p:cNvSpPr txBox="1"/>
            <p:nvPr/>
          </p:nvSpPr>
          <p:spPr>
            <a:xfrm>
              <a:off x="6553832" y="5820643"/>
              <a:ext cx="5252111" cy="7386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sz="1050" b="1"/>
                <a:t>Transparent communications</a:t>
              </a:r>
              <a:br>
                <a:rPr lang="en-US" sz="1050" b="1"/>
              </a:br>
              <a:r>
                <a:rPr lang="en-US" sz="1050"/>
                <a:t>Along with the new batch study process, ERCOT is redesigning the study communication process to have clearly defined touchpoints and transparent information handovers </a:t>
              </a:r>
            </a:p>
          </p:txBody>
        </p:sp>
      </p:grpSp>
      <p:cxnSp>
        <p:nvCxnSpPr>
          <p:cNvPr id="54" name="LineBasicVerticalDefault 55">
            <a:extLst>
              <a:ext uri="{FF2B5EF4-FFF2-40B4-BE49-F238E27FC236}">
                <a16:creationId xmlns:a16="http://schemas.microsoft.com/office/drawing/2014/main" id="{D5940264-5512-F2C6-5CD2-F5E6752350C2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6123254" y="1310379"/>
            <a:ext cx="0" cy="339518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ChevronBlue 73">
            <a:extLst>
              <a:ext uri="{FF2B5EF4-FFF2-40B4-BE49-F238E27FC236}">
                <a16:creationId xmlns:a16="http://schemas.microsoft.com/office/drawing/2014/main" id="{48884546-8DF3-E188-C16E-12C5134724CB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5995458" y="1167028"/>
            <a:ext cx="283640" cy="283640"/>
            <a:chOff x="1016000" y="1016000"/>
            <a:chExt cx="396228" cy="396228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7B9962D-9AD7-8E65-DCF7-F468D568FC55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C68B0759-8EE4-D35E-BCEF-3E1433AAE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430AF8B-1183-4630-142D-3BF1C6641CB1}"/>
              </a:ext>
            </a:extLst>
          </p:cNvPr>
          <p:cNvCxnSpPr>
            <a:cxnSpLocks/>
            <a:stCxn id="109" idx="2"/>
            <a:endCxn id="86" idx="2"/>
          </p:cNvCxnSpPr>
          <p:nvPr/>
        </p:nvCxnSpPr>
        <p:spPr>
          <a:xfrm rot="5400000" flipH="1">
            <a:off x="2230149" y="2627389"/>
            <a:ext cx="673665" cy="615782"/>
          </a:xfrm>
          <a:prstGeom prst="bentConnector3">
            <a:avLst>
              <a:gd name="adj1" fmla="val -2173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CustomIcon">
            <a:extLst>
              <a:ext uri="{FF2B5EF4-FFF2-40B4-BE49-F238E27FC236}">
                <a16:creationId xmlns:a16="http://schemas.microsoft.com/office/drawing/2014/main" id="{1E12DDF3-A984-A69E-3B1D-8A2597EC2FC0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7474637" y="2150799"/>
            <a:ext cx="261893" cy="261893"/>
            <a:chOff x="-205105" y="-205105"/>
            <a:chExt cx="1019810" cy="101981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D53483F-4358-0625-F631-C1D5D30428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3220F98-3977-98EF-FB71-CF45ACD5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19" name="CustomIcon">
            <a:extLst>
              <a:ext uri="{FF2B5EF4-FFF2-40B4-BE49-F238E27FC236}">
                <a16:creationId xmlns:a16="http://schemas.microsoft.com/office/drawing/2014/main" id="{566F3B8E-7CC2-38B4-C9D9-413E42E50E59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7794630" y="2666591"/>
            <a:ext cx="261893" cy="261893"/>
            <a:chOff x="-205105" y="-205105"/>
            <a:chExt cx="1019810" cy="101981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322E2FF-5C32-A05A-0A62-5E169193F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A5170387-7B1D-35EB-3879-FC634119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64" name="CustomIcon">
            <a:extLst>
              <a:ext uri="{FF2B5EF4-FFF2-40B4-BE49-F238E27FC236}">
                <a16:creationId xmlns:a16="http://schemas.microsoft.com/office/drawing/2014/main" id="{11B2B2FF-27E5-8E18-2AFB-44B42C43BE16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5293771" y="2619414"/>
            <a:ext cx="261893" cy="261893"/>
            <a:chOff x="-205105" y="-205105"/>
            <a:chExt cx="1019810" cy="101981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1145638-C8D3-3C96-C10A-A646DF8661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102201E3-5B28-8B94-7D37-BAD07A55A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67" name="TrackerAlphaWhite 56">
            <a:extLst>
              <a:ext uri="{FF2B5EF4-FFF2-40B4-BE49-F238E27FC236}">
                <a16:creationId xmlns:a16="http://schemas.microsoft.com/office/drawing/2014/main" id="{6146997D-8E59-D94C-79E4-F44EE5DCC30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647730" y="2526003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100">
                <a:solidFill>
                  <a:schemeClr val="accent1"/>
                </a:solidFill>
              </a:rPr>
              <a:t>B</a:t>
            </a:r>
          </a:p>
        </p:txBody>
      </p:sp>
      <p:pic>
        <p:nvPicPr>
          <p:cNvPr id="69" name="CustomIcon">
            <a:extLst>
              <a:ext uri="{FF2B5EF4-FFF2-40B4-BE49-F238E27FC236}">
                <a16:creationId xmlns:a16="http://schemas.microsoft.com/office/drawing/2014/main" id="{BD9528E5-4C9B-2383-AF47-ACBA2A1E8D33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69762" y="2649575"/>
            <a:ext cx="635843" cy="635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4EE6F2-0AA3-E06F-A5EC-C0A28DE4899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162265" y="6490874"/>
            <a:ext cx="1521704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ERCOT discussions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F129E-1458-6911-33B8-5B692EA89A5E}"/>
              </a:ext>
            </a:extLst>
          </p:cNvPr>
          <p:cNvSpPr>
            <a:spLocks/>
          </p:cNvSpPr>
          <p:nvPr/>
        </p:nvSpPr>
        <p:spPr>
          <a:xfrm>
            <a:off x="7300145" y="3362132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6D8A0-17F5-B972-2248-ABD445F63D62}"/>
              </a:ext>
            </a:extLst>
          </p:cNvPr>
          <p:cNvSpPr>
            <a:spLocks/>
          </p:cNvSpPr>
          <p:nvPr/>
        </p:nvSpPr>
        <p:spPr>
          <a:xfrm>
            <a:off x="7618298" y="3922591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grpSp>
        <p:nvGrpSpPr>
          <p:cNvPr id="24" name="CustomIcon">
            <a:extLst>
              <a:ext uri="{FF2B5EF4-FFF2-40B4-BE49-F238E27FC236}">
                <a16:creationId xmlns:a16="http://schemas.microsoft.com/office/drawing/2014/main" id="{AA95AFA7-9A7D-2FD1-5923-EC1B6DEF40DB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8114559" y="3242603"/>
            <a:ext cx="261893" cy="261893"/>
            <a:chOff x="-205105" y="-205105"/>
            <a:chExt cx="1019810" cy="101981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A095E2-4752-3ADA-1FAB-90077EB91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0B518CF-E6B5-ADAE-5B04-F9CE54A5F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CustomIcon">
            <a:extLst>
              <a:ext uri="{FF2B5EF4-FFF2-40B4-BE49-F238E27FC236}">
                <a16:creationId xmlns:a16="http://schemas.microsoft.com/office/drawing/2014/main" id="{A41D9C9A-44E3-38D1-6253-3B18FD94D6D4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8422982" y="3816016"/>
            <a:ext cx="261893" cy="261893"/>
            <a:chOff x="-205105" y="-205105"/>
            <a:chExt cx="1019810" cy="101981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901621-F9B1-DEA9-E6A0-4A98E8593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6AFFCF83-5B1C-B4F4-108E-31F1C6394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94E2445-DC28-76C2-4B91-B2534CCC98BC}"/>
              </a:ext>
            </a:extLst>
          </p:cNvPr>
          <p:cNvSpPr>
            <a:spLocks/>
          </p:cNvSpPr>
          <p:nvPr/>
        </p:nvSpPr>
        <p:spPr>
          <a:xfrm>
            <a:off x="3023389" y="3450297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1">
                <a:solidFill>
                  <a:schemeClr val="bg1"/>
                </a:solidFill>
              </a:rPr>
              <a:t>Single study </a:t>
            </a:r>
            <a:r>
              <a:rPr lang="en-US" sz="800" i="1">
                <a:solidFill>
                  <a:schemeClr val="bg1"/>
                </a:solidFill>
              </a:rPr>
              <a:t>(invalidating prior results)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4EFC4A-E4E2-134C-9B02-A6786E94A96B}"/>
              </a:ext>
            </a:extLst>
          </p:cNvPr>
          <p:cNvSpPr>
            <a:spLocks/>
          </p:cNvSpPr>
          <p:nvPr/>
        </p:nvSpPr>
        <p:spPr>
          <a:xfrm>
            <a:off x="3639171" y="4123961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1">
                <a:solidFill>
                  <a:schemeClr val="bg1"/>
                </a:solidFill>
              </a:rPr>
              <a:t>Single study </a:t>
            </a:r>
            <a:r>
              <a:rPr lang="en-US" sz="800" i="1">
                <a:solidFill>
                  <a:schemeClr val="bg1"/>
                </a:solidFill>
              </a:rPr>
              <a:t>(invalidating prior results)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3CB7B397-2710-F4DF-C8C4-5F9DC540578A}"/>
              </a:ext>
            </a:extLst>
          </p:cNvPr>
          <p:cNvCxnSpPr>
            <a:cxnSpLocks/>
            <a:stCxn id="33" idx="2"/>
            <a:endCxn id="109" idx="2"/>
          </p:cNvCxnSpPr>
          <p:nvPr/>
        </p:nvCxnSpPr>
        <p:spPr>
          <a:xfrm rot="5400000" flipH="1">
            <a:off x="2845931" y="3301054"/>
            <a:ext cx="673665" cy="615782"/>
          </a:xfrm>
          <a:prstGeom prst="bentConnector3">
            <a:avLst>
              <a:gd name="adj1" fmla="val -2020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A0D8ADB1-E0E7-B0FF-0706-480A05518B4F}"/>
              </a:ext>
            </a:extLst>
          </p:cNvPr>
          <p:cNvCxnSpPr>
            <a:cxnSpLocks/>
            <a:stCxn id="34" idx="2"/>
            <a:endCxn id="33" idx="2"/>
          </p:cNvCxnSpPr>
          <p:nvPr/>
        </p:nvCxnSpPr>
        <p:spPr>
          <a:xfrm rot="5400000" flipH="1">
            <a:off x="3461714" y="3974718"/>
            <a:ext cx="673664" cy="615782"/>
          </a:xfrm>
          <a:prstGeom prst="bentConnector3">
            <a:avLst>
              <a:gd name="adj1" fmla="val -1715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0BBB7D4-91D7-284B-2840-203DC5077710}"/>
              </a:ext>
            </a:extLst>
          </p:cNvPr>
          <p:cNvSpPr>
            <a:spLocks/>
          </p:cNvSpPr>
          <p:nvPr/>
        </p:nvSpPr>
        <p:spPr>
          <a:xfrm>
            <a:off x="4180130" y="3450297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Initial approval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E249D1B-FB47-7B95-C8B1-EA2D8E7F8333}"/>
              </a:ext>
            </a:extLst>
          </p:cNvPr>
          <p:cNvSpPr>
            <a:spLocks/>
          </p:cNvSpPr>
          <p:nvPr/>
        </p:nvSpPr>
        <p:spPr>
          <a:xfrm>
            <a:off x="3588347" y="2776631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Initial approval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8C42962-F5CA-55A7-35BA-3EDBC4A24AA4}"/>
              </a:ext>
            </a:extLst>
          </p:cNvPr>
          <p:cNvSpPr>
            <a:spLocks/>
          </p:cNvSpPr>
          <p:nvPr/>
        </p:nvSpPr>
        <p:spPr>
          <a:xfrm>
            <a:off x="2330969" y="1429302"/>
            <a:ext cx="692336" cy="495477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Initial approval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369B124-3A83-3AED-C33A-BD66B842DA97}"/>
              </a:ext>
            </a:extLst>
          </p:cNvPr>
          <p:cNvCxnSpPr>
            <a:cxnSpLocks/>
            <a:stCxn id="86" idx="3"/>
            <a:endCxn id="97" idx="1"/>
          </p:cNvCxnSpPr>
          <p:nvPr/>
        </p:nvCxnSpPr>
        <p:spPr>
          <a:xfrm flipV="1">
            <a:off x="2726357" y="2350705"/>
            <a:ext cx="233301" cy="2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5684E4EF-F7C7-B402-3742-8187D2C38BE7}"/>
              </a:ext>
            </a:extLst>
          </p:cNvPr>
          <p:cNvCxnSpPr>
            <a:cxnSpLocks/>
            <a:stCxn id="109" idx="3"/>
            <a:endCxn id="142" idx="1"/>
          </p:cNvCxnSpPr>
          <p:nvPr/>
        </p:nvCxnSpPr>
        <p:spPr>
          <a:xfrm flipV="1">
            <a:off x="3342139" y="3024371"/>
            <a:ext cx="246208" cy="1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A9D888C-100F-9E55-7C81-FD035588592A}"/>
              </a:ext>
            </a:extLst>
          </p:cNvPr>
          <p:cNvCxnSpPr>
            <a:cxnSpLocks/>
            <a:stCxn id="33" idx="3"/>
            <a:endCxn id="141" idx="1"/>
          </p:cNvCxnSpPr>
          <p:nvPr/>
        </p:nvCxnSpPr>
        <p:spPr>
          <a:xfrm>
            <a:off x="3957921" y="3698037"/>
            <a:ext cx="222209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152CE490-D902-9E50-1A70-650BA007317D}"/>
              </a:ext>
            </a:extLst>
          </p:cNvPr>
          <p:cNvCxnSpPr>
            <a:cxnSpLocks/>
            <a:stCxn id="97" idx="3"/>
            <a:endCxn id="55" idx="1"/>
          </p:cNvCxnSpPr>
          <p:nvPr/>
        </p:nvCxnSpPr>
        <p:spPr>
          <a:xfrm>
            <a:off x="3651994" y="2350705"/>
            <a:ext cx="1758347" cy="625075"/>
          </a:xfrm>
          <a:prstGeom prst="bentConnector3">
            <a:avLst>
              <a:gd name="adj1" fmla="val 75057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7412535-608E-25AC-4D74-F4208EA02BA8}"/>
              </a:ext>
            </a:extLst>
          </p:cNvPr>
          <p:cNvSpPr>
            <a:spLocks/>
          </p:cNvSpPr>
          <p:nvPr/>
        </p:nvSpPr>
        <p:spPr>
          <a:xfrm>
            <a:off x="848176" y="2100953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8BA6012-570C-301F-6E81-00D73C813DE9}"/>
              </a:ext>
            </a:extLst>
          </p:cNvPr>
          <p:cNvSpPr>
            <a:spLocks/>
          </p:cNvSpPr>
          <p:nvPr/>
        </p:nvSpPr>
        <p:spPr>
          <a:xfrm>
            <a:off x="1491780" y="2774618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403B2C3-633B-E792-B727-211107BEB1B9}"/>
              </a:ext>
            </a:extLst>
          </p:cNvPr>
          <p:cNvSpPr>
            <a:spLocks/>
          </p:cNvSpPr>
          <p:nvPr/>
        </p:nvSpPr>
        <p:spPr>
          <a:xfrm>
            <a:off x="2135384" y="3448283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C448C3E-CA77-93D4-F7A6-097C148DEC50}"/>
              </a:ext>
            </a:extLst>
          </p:cNvPr>
          <p:cNvSpPr>
            <a:spLocks/>
          </p:cNvSpPr>
          <p:nvPr/>
        </p:nvSpPr>
        <p:spPr>
          <a:xfrm>
            <a:off x="2778986" y="4121947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</a:rPr>
              <a:t>Dev. submits project to TSP</a:t>
            </a: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18D8104F-503F-DF8E-6289-F009357B589E}"/>
              </a:ext>
            </a:extLst>
          </p:cNvPr>
          <p:cNvCxnSpPr>
            <a:cxnSpLocks/>
            <a:stCxn id="170" idx="3"/>
            <a:endCxn id="86" idx="1"/>
          </p:cNvCxnSpPr>
          <p:nvPr/>
        </p:nvCxnSpPr>
        <p:spPr>
          <a:xfrm>
            <a:off x="1428572" y="2349700"/>
            <a:ext cx="363253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C94D4EA-7270-D662-8BCC-15CD50264198}"/>
              </a:ext>
            </a:extLst>
          </p:cNvPr>
          <p:cNvCxnSpPr>
            <a:cxnSpLocks/>
            <a:stCxn id="171" idx="3"/>
            <a:endCxn id="109" idx="1"/>
          </p:cNvCxnSpPr>
          <p:nvPr/>
        </p:nvCxnSpPr>
        <p:spPr>
          <a:xfrm>
            <a:off x="2072176" y="3023365"/>
            <a:ext cx="335431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E3EA760C-E7DD-E95D-D349-C16CEE828384}"/>
              </a:ext>
            </a:extLst>
          </p:cNvPr>
          <p:cNvCxnSpPr>
            <a:cxnSpLocks/>
            <a:stCxn id="172" idx="3"/>
            <a:endCxn id="33" idx="1"/>
          </p:cNvCxnSpPr>
          <p:nvPr/>
        </p:nvCxnSpPr>
        <p:spPr>
          <a:xfrm>
            <a:off x="2715780" y="3697030"/>
            <a:ext cx="307609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8E81C578-AEF4-BF2F-8680-6C844E5847E2}"/>
              </a:ext>
            </a:extLst>
          </p:cNvPr>
          <p:cNvCxnSpPr>
            <a:cxnSpLocks/>
            <a:stCxn id="174" idx="3"/>
            <a:endCxn id="34" idx="1"/>
          </p:cNvCxnSpPr>
          <p:nvPr/>
        </p:nvCxnSpPr>
        <p:spPr>
          <a:xfrm>
            <a:off x="3359382" y="4370694"/>
            <a:ext cx="279789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or: Elbow 200">
            <a:extLst>
              <a:ext uri="{FF2B5EF4-FFF2-40B4-BE49-F238E27FC236}">
                <a16:creationId xmlns:a16="http://schemas.microsoft.com/office/drawing/2014/main" id="{EA0987B0-5F53-36C1-ADFC-CCC633F6851B}"/>
              </a:ext>
            </a:extLst>
          </p:cNvPr>
          <p:cNvCxnSpPr>
            <a:cxnSpLocks/>
            <a:stCxn id="142" idx="3"/>
            <a:endCxn id="55" idx="1"/>
          </p:cNvCxnSpPr>
          <p:nvPr/>
        </p:nvCxnSpPr>
        <p:spPr>
          <a:xfrm flipV="1">
            <a:off x="4243777" y="2975780"/>
            <a:ext cx="1166564" cy="485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XWhite 10">
            <a:extLst>
              <a:ext uri="{FF2B5EF4-FFF2-40B4-BE49-F238E27FC236}">
                <a16:creationId xmlns:a16="http://schemas.microsoft.com/office/drawing/2014/main" id="{4F3695B1-F4A8-3619-7FE3-3C18E54888A7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3764371" y="2243251"/>
            <a:ext cx="214909" cy="214909"/>
            <a:chOff x="1016000" y="1016000"/>
            <a:chExt cx="396228" cy="396228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96F5431-D25F-7775-1D51-688DBFB7054F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bg1"/>
                </a:solidFill>
              </a:endParaRPr>
            </a:p>
          </p:txBody>
        </p:sp>
        <p:pic>
          <p:nvPicPr>
            <p:cNvPr id="206" name="Graphic 205">
              <a:extLst>
                <a:ext uri="{FF2B5EF4-FFF2-40B4-BE49-F238E27FC236}">
                  <a16:creationId xmlns:a16="http://schemas.microsoft.com/office/drawing/2014/main" id="{AD9B0FDA-F0E0-AD70-B327-58CEF68C2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cxnSp>
        <p:nvCxnSpPr>
          <p:cNvPr id="211" name="Connector: Elbow 210">
            <a:extLst>
              <a:ext uri="{FF2B5EF4-FFF2-40B4-BE49-F238E27FC236}">
                <a16:creationId xmlns:a16="http://schemas.microsoft.com/office/drawing/2014/main" id="{36D3AD47-30B2-6915-8485-3186D007A51D}"/>
              </a:ext>
            </a:extLst>
          </p:cNvPr>
          <p:cNvCxnSpPr>
            <a:cxnSpLocks/>
            <a:stCxn id="141" idx="3"/>
            <a:endCxn id="55" idx="1"/>
          </p:cNvCxnSpPr>
          <p:nvPr/>
        </p:nvCxnSpPr>
        <p:spPr>
          <a:xfrm flipV="1">
            <a:off x="4835560" y="2975780"/>
            <a:ext cx="574781" cy="722257"/>
          </a:xfrm>
          <a:prstGeom prst="bentConnector3">
            <a:avLst>
              <a:gd name="adj1" fmla="val 2140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AF0A0DAB-E677-53F1-FD93-76691B9790FF}"/>
              </a:ext>
            </a:extLst>
          </p:cNvPr>
          <p:cNvCxnSpPr>
            <a:cxnSpLocks/>
            <a:stCxn id="147" idx="3"/>
            <a:endCxn id="55" idx="1"/>
          </p:cNvCxnSpPr>
          <p:nvPr/>
        </p:nvCxnSpPr>
        <p:spPr>
          <a:xfrm>
            <a:off x="3023305" y="1677041"/>
            <a:ext cx="2387036" cy="1298739"/>
          </a:xfrm>
          <a:prstGeom prst="bentConnector3">
            <a:avLst>
              <a:gd name="adj1" fmla="val 87446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XWhite 10">
            <a:extLst>
              <a:ext uri="{FF2B5EF4-FFF2-40B4-BE49-F238E27FC236}">
                <a16:creationId xmlns:a16="http://schemas.microsoft.com/office/drawing/2014/main" id="{6F356FA1-A607-4DC9-87A5-786D411E3D35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4347820" y="2916917"/>
            <a:ext cx="214909" cy="214909"/>
            <a:chOff x="1016000" y="1016000"/>
            <a:chExt cx="396228" cy="396228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79B1A89E-111C-A2EC-23BE-26D714AE7182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bg1"/>
                </a:solidFill>
              </a:endParaRPr>
            </a:p>
          </p:txBody>
        </p:sp>
        <p:pic>
          <p:nvPicPr>
            <p:cNvPr id="222" name="Graphic 221">
              <a:extLst>
                <a:ext uri="{FF2B5EF4-FFF2-40B4-BE49-F238E27FC236}">
                  <a16:creationId xmlns:a16="http://schemas.microsoft.com/office/drawing/2014/main" id="{6F960B5F-9D28-A2BC-09B2-BDA9BF62A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223" name="XWhite 10">
            <a:extLst>
              <a:ext uri="{FF2B5EF4-FFF2-40B4-BE49-F238E27FC236}">
                <a16:creationId xmlns:a16="http://schemas.microsoft.com/office/drawing/2014/main" id="{B9C90ECA-F2B3-2018-E0CC-239232D5AEA9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992175" y="3736008"/>
            <a:ext cx="214909" cy="214909"/>
            <a:chOff x="1016000" y="1016000"/>
            <a:chExt cx="396228" cy="396228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30E44CFC-7DA2-BFDF-5C03-7C3DE74FF8B1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bg1"/>
                </a:solidFill>
              </a:endParaRPr>
            </a:p>
          </p:txBody>
        </p:sp>
        <p:pic>
          <p:nvPicPr>
            <p:cNvPr id="225" name="Graphic 224">
              <a:extLst>
                <a:ext uri="{FF2B5EF4-FFF2-40B4-BE49-F238E27FC236}">
                  <a16:creationId xmlns:a16="http://schemas.microsoft.com/office/drawing/2014/main" id="{16BAAA55-F33F-F4A9-CC2D-9BAABFFE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226" name="XWhite 10">
            <a:extLst>
              <a:ext uri="{FF2B5EF4-FFF2-40B4-BE49-F238E27FC236}">
                <a16:creationId xmlns:a16="http://schemas.microsoft.com/office/drawing/2014/main" id="{A007A078-1A9C-9E95-8658-1EC6E16BDC2A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4859140" y="3377113"/>
            <a:ext cx="214909" cy="214909"/>
            <a:chOff x="1016000" y="1016000"/>
            <a:chExt cx="396228" cy="396228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4D663EC4-46D9-28A1-F8CE-047A1ADFBD26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bg1"/>
                </a:solidFill>
              </a:endParaRPr>
            </a:p>
          </p:txBody>
        </p:sp>
        <p:pic>
          <p:nvPicPr>
            <p:cNvPr id="228" name="Graphic 227">
              <a:extLst>
                <a:ext uri="{FF2B5EF4-FFF2-40B4-BE49-F238E27FC236}">
                  <a16:creationId xmlns:a16="http://schemas.microsoft.com/office/drawing/2014/main" id="{E55422E0-CAC7-A116-1B3C-09FB74AB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229" name="XWhite 10">
            <a:extLst>
              <a:ext uri="{FF2B5EF4-FFF2-40B4-BE49-F238E27FC236}">
                <a16:creationId xmlns:a16="http://schemas.microsoft.com/office/drawing/2014/main" id="{EE3835B2-C297-DF86-872D-80DF57C238EF}"/>
              </a:ext>
            </a:extLst>
          </p:cNvPr>
          <p:cNvGrpSpPr>
            <a:grpSpLocks noChangeAspect="1"/>
          </p:cNvGrpSpPr>
          <p:nvPr>
            <p:custDataLst>
              <p:tags r:id="rId22"/>
            </p:custDataLst>
          </p:nvPr>
        </p:nvGrpSpPr>
        <p:grpSpPr>
          <a:xfrm>
            <a:off x="3206046" y="1569586"/>
            <a:ext cx="214909" cy="214909"/>
            <a:chOff x="1016000" y="1016000"/>
            <a:chExt cx="396228" cy="396228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8E5361BB-DC4A-F5B5-D2FD-B0E737406E21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bg1"/>
                </a:solidFill>
              </a:endParaRPr>
            </a:p>
          </p:txBody>
        </p:sp>
        <p:pic>
          <p:nvPicPr>
            <p:cNvPr id="231" name="Graphic 230">
              <a:extLst>
                <a:ext uri="{FF2B5EF4-FFF2-40B4-BE49-F238E27FC236}">
                  <a16:creationId xmlns:a16="http://schemas.microsoft.com/office/drawing/2014/main" id="{B450E570-EBC6-44FF-957A-1ACBCBBFB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234" name="TrackerAlphaWhite 56">
            <a:extLst>
              <a:ext uri="{FF2B5EF4-FFF2-40B4-BE49-F238E27FC236}">
                <a16:creationId xmlns:a16="http://schemas.microsoft.com/office/drawing/2014/main" id="{70921E3F-09F8-5B44-3F5C-BC112846D60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3398573" y="4513344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35" name="TrackerAlphaWhite 56">
            <a:extLst>
              <a:ext uri="{FF2B5EF4-FFF2-40B4-BE49-F238E27FC236}">
                <a16:creationId xmlns:a16="http://schemas.microsoft.com/office/drawing/2014/main" id="{2B398DFC-15FA-7376-BA1B-3B23EC0FC530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2770212" y="3803623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36" name="TrackerAlphaWhite 56">
            <a:extLst>
              <a:ext uri="{FF2B5EF4-FFF2-40B4-BE49-F238E27FC236}">
                <a16:creationId xmlns:a16="http://schemas.microsoft.com/office/drawing/2014/main" id="{FB2C99E3-6338-38AA-1E8D-0723BC779425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161544" y="3113460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37" name="TrackerAlphaWhite 56">
            <a:extLst>
              <a:ext uri="{FF2B5EF4-FFF2-40B4-BE49-F238E27FC236}">
                <a16:creationId xmlns:a16="http://schemas.microsoft.com/office/drawing/2014/main" id="{08B86148-E1AE-07C7-FA98-4A43ED0C7D3A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584161" y="2473814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43" name="Right Triangle 242">
            <a:extLst>
              <a:ext uri="{FF2B5EF4-FFF2-40B4-BE49-F238E27FC236}">
                <a16:creationId xmlns:a16="http://schemas.microsoft.com/office/drawing/2014/main" id="{A253CCBC-2DFF-5B11-5DD2-075BAD3CD6BE}"/>
              </a:ext>
            </a:extLst>
          </p:cNvPr>
          <p:cNvSpPr/>
          <p:nvPr/>
        </p:nvSpPr>
        <p:spPr>
          <a:xfrm rot="10800000">
            <a:off x="11385177" y="0"/>
            <a:ext cx="806823" cy="806823"/>
          </a:xfrm>
          <a:prstGeom prst="rtTriangl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4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4B0A4-9A9D-952D-1A2F-D243DBE01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E4B85468-CCB9-4DBC-0F21-D3DA136E40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4" imgH="403" progId="TCLayout.ActiveDocument.1">
                  <p:embed/>
                </p:oleObj>
              </mc:Choice>
              <mc:Fallback>
                <p:oleObj name="think-cell Slide" r:id="rId17" imgW="404" imgH="403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E4B85468-CCB9-4DBC-0F21-D3DA136E40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5041D35E-62DD-8450-501E-2D1486B28C41}"/>
              </a:ext>
            </a:extLst>
          </p:cNvPr>
          <p:cNvSpPr/>
          <p:nvPr/>
        </p:nvSpPr>
        <p:spPr>
          <a:xfrm rot="5400000">
            <a:off x="3534317" y="3054158"/>
            <a:ext cx="5034337" cy="1150706"/>
          </a:xfrm>
          <a:prstGeom prst="triangle">
            <a:avLst/>
          </a:prstGeom>
          <a:solidFill>
            <a:schemeClr val="tx2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87EC68-4404-EE7D-8977-6B37E72FA53D}"/>
              </a:ext>
            </a:extLst>
          </p:cNvPr>
          <p:cNvSpPr/>
          <p:nvPr/>
        </p:nvSpPr>
        <p:spPr>
          <a:xfrm>
            <a:off x="554806" y="1099335"/>
            <a:ext cx="4941870" cy="5034337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04BF3-54FF-C4AA-7B7B-BDC0DF8DA8B3}"/>
              </a:ext>
            </a:extLst>
          </p:cNvPr>
          <p:cNvSpPr/>
          <p:nvPr/>
        </p:nvSpPr>
        <p:spPr>
          <a:xfrm>
            <a:off x="4805681" y="0"/>
            <a:ext cx="738631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92D4C-44B9-2562-5A50-9F880087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171450"/>
            <a:ext cx="11083925" cy="769441"/>
          </a:xfrm>
        </p:spPr>
        <p:txBody>
          <a:bodyPr vert="horz" wrap="square">
            <a:spAutoFit/>
          </a:bodyPr>
          <a:lstStyle/>
          <a:p>
            <a:r>
              <a:rPr lang="en-US"/>
              <a:t>Insights from a multi-channel stakeholder engagement effort enabled a comprehensive view of stakeholder alignment and open questions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DB050E-8C8F-CEFD-D3C7-A2AAAB0D0B74}"/>
              </a:ext>
            </a:extLst>
          </p:cNvPr>
          <p:cNvGrpSpPr/>
          <p:nvPr/>
        </p:nvGrpSpPr>
        <p:grpSpPr>
          <a:xfrm>
            <a:off x="842413" y="2578572"/>
            <a:ext cx="892099" cy="892099"/>
            <a:chOff x="554736" y="2555614"/>
            <a:chExt cx="892099" cy="89209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F37D42D-EB1F-6946-4EE2-0CF8D95FFA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736" y="2555614"/>
              <a:ext cx="892099" cy="892099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" name="Graphic850746056">
              <a:extLst>
                <a:ext uri="{FF2B5EF4-FFF2-40B4-BE49-F238E27FC236}">
                  <a16:creationId xmlns:a16="http://schemas.microsoft.com/office/drawing/2014/main" id="{325F9167-9644-416A-5DB3-D63BE43D3AB5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34155" y="2735033"/>
              <a:ext cx="533259" cy="53325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E0B2C0-84A2-8E02-21D1-22F03101A693}"/>
              </a:ext>
            </a:extLst>
          </p:cNvPr>
          <p:cNvGrpSpPr/>
          <p:nvPr/>
        </p:nvGrpSpPr>
        <p:grpSpPr>
          <a:xfrm>
            <a:off x="842413" y="3792505"/>
            <a:ext cx="892099" cy="892099"/>
            <a:chOff x="554736" y="3861384"/>
            <a:chExt cx="892099" cy="89209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79D00F-797E-FDEB-083C-AF0F9991538B}"/>
                </a:ext>
              </a:extLst>
            </p:cNvPr>
            <p:cNvSpPr>
              <a:spLocks/>
            </p:cNvSpPr>
            <p:nvPr/>
          </p:nvSpPr>
          <p:spPr>
            <a:xfrm>
              <a:off x="554736" y="3861384"/>
              <a:ext cx="892099" cy="892099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3" name="Graphic267657995">
              <a:extLst>
                <a:ext uri="{FF2B5EF4-FFF2-40B4-BE49-F238E27FC236}">
                  <a16:creationId xmlns:a16="http://schemas.microsoft.com/office/drawing/2014/main" id="{CF9CE1D7-1A2F-A69E-BC0B-F6252BF69B12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34155" y="4040803"/>
              <a:ext cx="533259" cy="533259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18EE9B-895F-E212-BC77-5E52E3A0A855}"/>
              </a:ext>
            </a:extLst>
          </p:cNvPr>
          <p:cNvGrpSpPr/>
          <p:nvPr/>
        </p:nvGrpSpPr>
        <p:grpSpPr>
          <a:xfrm>
            <a:off x="842413" y="5006437"/>
            <a:ext cx="892099" cy="892099"/>
            <a:chOff x="554736" y="5285318"/>
            <a:chExt cx="892099" cy="89209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C41BD57-C761-0D3E-171F-C9EF91547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736" y="5285318"/>
              <a:ext cx="892099" cy="892099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3" name="Graphic80386241">
              <a:extLst>
                <a:ext uri="{FF2B5EF4-FFF2-40B4-BE49-F238E27FC236}">
                  <a16:creationId xmlns:a16="http://schemas.microsoft.com/office/drawing/2014/main" id="{6D0CB981-E1A6-3D3C-BC4A-71B4FE59356E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34155" y="5464737"/>
              <a:ext cx="533259" cy="53325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2CA6474-9859-F521-EE2F-458AE62FAA7A}"/>
              </a:ext>
            </a:extLst>
          </p:cNvPr>
          <p:cNvSpPr txBox="1">
            <a:spLocks/>
          </p:cNvSpPr>
          <p:nvPr/>
        </p:nvSpPr>
        <p:spPr>
          <a:xfrm>
            <a:off x="1846825" y="2778401"/>
            <a:ext cx="1619681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2/3 LLI Batch Study Workshop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6B3C5A-586E-0F10-91DF-9E74AB9A5A02}"/>
              </a:ext>
            </a:extLst>
          </p:cNvPr>
          <p:cNvSpPr txBox="1">
            <a:spLocks/>
          </p:cNvSpPr>
          <p:nvPr/>
        </p:nvSpPr>
        <p:spPr>
          <a:xfrm>
            <a:off x="1846825" y="3992332"/>
            <a:ext cx="1619681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Written public comments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B2E603-5F1E-CDE9-9400-26404A939D82}"/>
              </a:ext>
            </a:extLst>
          </p:cNvPr>
          <p:cNvSpPr txBox="1">
            <a:spLocks/>
          </p:cNvSpPr>
          <p:nvPr/>
        </p:nvSpPr>
        <p:spPr>
          <a:xfrm>
            <a:off x="1846825" y="5206264"/>
            <a:ext cx="1619681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 survey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F215AE-1B5B-8DAA-3F62-FA1EED47434A}"/>
              </a:ext>
            </a:extLst>
          </p:cNvPr>
          <p:cNvGrpSpPr/>
          <p:nvPr/>
        </p:nvGrpSpPr>
        <p:grpSpPr>
          <a:xfrm>
            <a:off x="3633932" y="5057551"/>
            <a:ext cx="2451618" cy="789871"/>
            <a:chOff x="3546689" y="5228710"/>
            <a:chExt cx="2451618" cy="7898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8608F0-3134-B4A1-C2B1-1F841E1CAC8B}"/>
                </a:ext>
              </a:extLst>
            </p:cNvPr>
            <p:cNvSpPr txBox="1">
              <a:spLocks/>
            </p:cNvSpPr>
            <p:nvPr/>
          </p:nvSpPr>
          <p:spPr>
            <a:xfrm>
              <a:off x="3546689" y="5228710"/>
              <a:ext cx="2451618" cy="553998"/>
            </a:xfrm>
            <a:prstGeom prst="rect">
              <a:avLst/>
            </a:prstGeom>
          </p:spPr>
          <p:txBody>
            <a:bodyPr vert="horz" wrap="square" lIns="0" tIns="0" rIns="0" bIns="0" rtlCol="0" anchor="b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109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BCD4D6-0EB9-B499-8EFE-5E1CD8BEE317}"/>
                </a:ext>
              </a:extLst>
            </p:cNvPr>
            <p:cNvSpPr txBox="1">
              <a:spLocks/>
            </p:cNvSpPr>
            <p:nvPr/>
          </p:nvSpPr>
          <p:spPr>
            <a:xfrm>
              <a:off x="3546689" y="5803137"/>
              <a:ext cx="2451618" cy="21544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Unique respondents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D13A098-3E4F-311C-FC32-8E0954E14A78}"/>
              </a:ext>
            </a:extLst>
          </p:cNvPr>
          <p:cNvGrpSpPr/>
          <p:nvPr/>
        </p:nvGrpSpPr>
        <p:grpSpPr>
          <a:xfrm>
            <a:off x="3633932" y="1308033"/>
            <a:ext cx="2451618" cy="1005314"/>
            <a:chOff x="3546689" y="1208572"/>
            <a:chExt cx="2451618" cy="1005314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3EA1C67-160E-01EF-AF17-3062205C517E}"/>
                </a:ext>
              </a:extLst>
            </p:cNvPr>
            <p:cNvSpPr txBox="1">
              <a:spLocks/>
            </p:cNvSpPr>
            <p:nvPr/>
          </p:nvSpPr>
          <p:spPr>
            <a:xfrm>
              <a:off x="3546689" y="1208572"/>
              <a:ext cx="2451618" cy="553998"/>
            </a:xfrm>
            <a:prstGeom prst="rect">
              <a:avLst/>
            </a:prstGeom>
          </p:spPr>
          <p:txBody>
            <a:bodyPr vert="horz" wrap="square" lIns="0" tIns="0" rIns="0" bIns="0" rtlCol="0" anchor="b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defRPr/>
              </a:pPr>
              <a:r>
                <a:rPr lang="en-US" sz="3600" b="1">
                  <a:solidFill>
                    <a:srgbClr val="00AEC7"/>
                  </a:solidFill>
                </a:rPr>
                <a:t>46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2C961A-09A9-B0D3-384E-DAD67CC459FF}"/>
                </a:ext>
              </a:extLst>
            </p:cNvPr>
            <p:cNvSpPr txBox="1">
              <a:spLocks/>
            </p:cNvSpPr>
            <p:nvPr/>
          </p:nvSpPr>
          <p:spPr>
            <a:xfrm>
              <a:off x="3546689" y="1782999"/>
              <a:ext cx="2451618" cy="43088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defRPr/>
              </a:pPr>
              <a:r>
                <a:rPr lang="en-US">
                  <a:solidFill>
                    <a:srgbClr val="000000"/>
                  </a:solidFill>
                </a:rPr>
                <a:t>Hours spent collecting stakeholder feedback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E613D03-45B8-0650-4916-C8D06DAED068}"/>
              </a:ext>
            </a:extLst>
          </p:cNvPr>
          <p:cNvGrpSpPr/>
          <p:nvPr/>
        </p:nvGrpSpPr>
        <p:grpSpPr>
          <a:xfrm>
            <a:off x="3633932" y="2629687"/>
            <a:ext cx="2451618" cy="789871"/>
            <a:chOff x="9185646" y="2622117"/>
            <a:chExt cx="2451618" cy="7898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FFF58C-3D31-71C4-CA2C-469FE150B1BC}"/>
                </a:ext>
              </a:extLst>
            </p:cNvPr>
            <p:cNvSpPr txBox="1">
              <a:spLocks/>
            </p:cNvSpPr>
            <p:nvPr/>
          </p:nvSpPr>
          <p:spPr>
            <a:xfrm>
              <a:off x="9185646" y="2622117"/>
              <a:ext cx="2451618" cy="553998"/>
            </a:xfrm>
            <a:prstGeom prst="rect">
              <a:avLst/>
            </a:prstGeom>
          </p:spPr>
          <p:txBody>
            <a:bodyPr vert="horz" wrap="square" lIns="0" tIns="0" rIns="0" bIns="0" rtlCol="0" anchor="b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~100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AA8-84D1-1753-A5CE-123F27B16589}"/>
                </a:ext>
              </a:extLst>
            </p:cNvPr>
            <p:cNvSpPr txBox="1">
              <a:spLocks/>
            </p:cNvSpPr>
            <p:nvPr/>
          </p:nvSpPr>
          <p:spPr>
            <a:xfrm>
              <a:off x="9185646" y="3196544"/>
              <a:ext cx="2451618" cy="21544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Questions received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B15D611-8F89-6831-0981-16885E648D9E}"/>
              </a:ext>
            </a:extLst>
          </p:cNvPr>
          <p:cNvGrpSpPr/>
          <p:nvPr/>
        </p:nvGrpSpPr>
        <p:grpSpPr>
          <a:xfrm>
            <a:off x="3633932" y="3843618"/>
            <a:ext cx="2451618" cy="789871"/>
            <a:chOff x="9185646" y="3804776"/>
            <a:chExt cx="2451618" cy="7898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EE5E67F-EBEE-6C7F-DA39-834604E2C193}"/>
                </a:ext>
              </a:extLst>
            </p:cNvPr>
            <p:cNvSpPr txBox="1">
              <a:spLocks/>
            </p:cNvSpPr>
            <p:nvPr/>
          </p:nvSpPr>
          <p:spPr>
            <a:xfrm>
              <a:off x="9185646" y="3804776"/>
              <a:ext cx="2451618" cy="553998"/>
            </a:xfrm>
            <a:prstGeom prst="rect">
              <a:avLst/>
            </a:prstGeom>
          </p:spPr>
          <p:txBody>
            <a:bodyPr vert="horz" wrap="square" lIns="0" tIns="0" rIns="0" bIns="0" rtlCol="0" anchor="b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120+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AA8AA53-81ED-8E7D-C2D6-E587D21195C1}"/>
                </a:ext>
              </a:extLst>
            </p:cNvPr>
            <p:cNvSpPr txBox="1">
              <a:spLocks/>
            </p:cNvSpPr>
            <p:nvPr/>
          </p:nvSpPr>
          <p:spPr>
            <a:xfrm>
              <a:off x="9185646" y="4379203"/>
              <a:ext cx="2451618" cy="21544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Commentary pages submitted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526451B-E39C-A3B6-49BB-1493FD3A311F}"/>
              </a:ext>
            </a:extLst>
          </p:cNvPr>
          <p:cNvGrpSpPr>
            <a:grpSpLocks/>
          </p:cNvGrpSpPr>
          <p:nvPr/>
        </p:nvGrpSpPr>
        <p:grpSpPr>
          <a:xfrm>
            <a:off x="842413" y="1364641"/>
            <a:ext cx="2624093" cy="892099"/>
            <a:chOff x="554736" y="1265180"/>
            <a:chExt cx="2624093" cy="892099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931B0FD-0017-E459-20D8-5CC9833C34E6}"/>
                </a:ext>
              </a:extLst>
            </p:cNvPr>
            <p:cNvSpPr txBox="1">
              <a:spLocks/>
            </p:cNvSpPr>
            <p:nvPr/>
          </p:nvSpPr>
          <p:spPr>
            <a:xfrm>
              <a:off x="1559148" y="1465008"/>
              <a:ext cx="1619681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/>
                </a:rPr>
                <a:t>Stakeholder interviews (60)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05652E1-F2B6-A0E2-BEA9-6152F8DBF8CB}"/>
                </a:ext>
              </a:extLst>
            </p:cNvPr>
            <p:cNvGrpSpPr/>
            <p:nvPr/>
          </p:nvGrpSpPr>
          <p:grpSpPr>
            <a:xfrm>
              <a:off x="554736" y="1265180"/>
              <a:ext cx="892099" cy="892099"/>
              <a:chOff x="554736" y="1265180"/>
              <a:chExt cx="892099" cy="892099"/>
            </a:xfrm>
          </p:grpSpPr>
          <p:pic>
            <p:nvPicPr>
              <p:cNvPr id="95" name="Graphic80386241">
                <a:extLst>
                  <a:ext uri="{FF2B5EF4-FFF2-40B4-BE49-F238E27FC236}">
                    <a16:creationId xmlns:a16="http://schemas.microsoft.com/office/drawing/2014/main" id="{3F2A7F9C-7499-E8BA-6F75-D8210D0A997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734155" y="1444599"/>
                <a:ext cx="533259" cy="533259"/>
              </a:xfrm>
              <a:prstGeom prst="rect">
                <a:avLst/>
              </a:prstGeom>
            </p:spPr>
          </p:pic>
          <p:grpSp>
            <p:nvGrpSpPr>
              <p:cNvPr id="114" name="CustomIcon">
                <a:extLst>
                  <a:ext uri="{FF2B5EF4-FFF2-40B4-BE49-F238E27FC236}">
                    <a16:creationId xmlns:a16="http://schemas.microsoft.com/office/drawing/2014/main" id="{F97993C1-F783-4D96-B92A-FC756D3A8ABE}"/>
                  </a:ext>
                </a:extLst>
              </p:cNvPr>
              <p:cNvGrpSpPr>
                <a:grpSpLocks/>
              </p:cNvGrpSpPr>
              <p:nvPr>
                <p:custDataLst>
                  <p:tags r:id="rId12"/>
                </p:custDataLst>
              </p:nvPr>
            </p:nvGrpSpPr>
            <p:grpSpPr>
              <a:xfrm>
                <a:off x="554736" y="1265180"/>
                <a:ext cx="892099" cy="892099"/>
                <a:chOff x="-205105" y="-205105"/>
                <a:chExt cx="1019810" cy="1019810"/>
              </a:xfrm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A381D79E-C39E-3361-6BC5-D1470AFB78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205105" y="-205105"/>
                  <a:ext cx="1019810" cy="1019810"/>
                </a:xfrm>
                <a:prstGeom prst="ellipse">
                  <a:avLst/>
                </a:prstGeom>
                <a:solidFill>
                  <a:schemeClr val="accent1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600" err="1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11" name="Graphic 110">
                  <a:extLst>
                    <a:ext uri="{FF2B5EF4-FFF2-40B4-BE49-F238E27FC236}">
                      <a16:creationId xmlns:a16="http://schemas.microsoft.com/office/drawing/2014/main" id="{53821DF5-8CF5-D8F4-DFA1-A58379049E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09600" cy="609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93CA008-C1D1-3435-A43B-7DB8B39B2695}"/>
              </a:ext>
            </a:extLst>
          </p:cNvPr>
          <p:cNvGrpSpPr/>
          <p:nvPr/>
        </p:nvGrpSpPr>
        <p:grpSpPr>
          <a:xfrm>
            <a:off x="6880229" y="1160979"/>
            <a:ext cx="4780940" cy="296096"/>
            <a:chOff x="6880229" y="1160979"/>
            <a:chExt cx="4780940" cy="2960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41844FF-7CB3-2086-0B69-E7AB798F9C48}"/>
                </a:ext>
              </a:extLst>
            </p:cNvPr>
            <p:cNvSpPr txBox="1"/>
            <p:nvPr/>
          </p:nvSpPr>
          <p:spPr>
            <a:xfrm>
              <a:off x="6880229" y="1160979"/>
              <a:ext cx="406400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b="1"/>
                <a:t>Areas of strong stakeholder alignment</a:t>
              </a:r>
            </a:p>
          </p:txBody>
        </p:sp>
        <p:cxnSp>
          <p:nvCxnSpPr>
            <p:cNvPr id="40" name="LineBasicStrong 40">
              <a:extLst>
                <a:ext uri="{FF2B5EF4-FFF2-40B4-BE49-F238E27FC236}">
                  <a16:creationId xmlns:a16="http://schemas.microsoft.com/office/drawing/2014/main" id="{20A5FC04-6050-F1C7-90CE-5E1748814A54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6880229" y="1457075"/>
              <a:ext cx="4780940" cy="0"/>
            </a:xfrm>
            <a:prstGeom prst="straightConnector1">
              <a:avLst/>
            </a:prstGeom>
            <a:ln w="1270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F895F3E-42AD-4AE0-900E-E0FA79C62FDA}"/>
              </a:ext>
            </a:extLst>
          </p:cNvPr>
          <p:cNvGrpSpPr/>
          <p:nvPr/>
        </p:nvGrpSpPr>
        <p:grpSpPr>
          <a:xfrm>
            <a:off x="6880229" y="3905589"/>
            <a:ext cx="4780940" cy="291819"/>
            <a:chOff x="6880229" y="4021472"/>
            <a:chExt cx="4780940" cy="29181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93103E-79B2-8160-E3E8-0717DB491632}"/>
                </a:ext>
              </a:extLst>
            </p:cNvPr>
            <p:cNvSpPr txBox="1"/>
            <p:nvPr/>
          </p:nvSpPr>
          <p:spPr>
            <a:xfrm>
              <a:off x="6880229" y="4021472"/>
              <a:ext cx="4469358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b="1"/>
                <a:t>Key open questions requiring resolution</a:t>
              </a:r>
            </a:p>
          </p:txBody>
        </p:sp>
        <p:cxnSp>
          <p:nvCxnSpPr>
            <p:cNvPr id="43" name="LineBasicStrong 40">
              <a:extLst>
                <a:ext uri="{FF2B5EF4-FFF2-40B4-BE49-F238E27FC236}">
                  <a16:creationId xmlns:a16="http://schemas.microsoft.com/office/drawing/2014/main" id="{C26F9D2A-46FA-8EEC-CBE1-07DF8B9F43CE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>
            <a:xfrm>
              <a:off x="6880229" y="4313291"/>
              <a:ext cx="4780940" cy="0"/>
            </a:xfrm>
            <a:prstGeom prst="straightConnector1">
              <a:avLst/>
            </a:prstGeom>
            <a:ln w="1270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E83A778-8870-44F9-5743-C7192914A838}"/>
              </a:ext>
            </a:extLst>
          </p:cNvPr>
          <p:cNvGrpSpPr/>
          <p:nvPr/>
        </p:nvGrpSpPr>
        <p:grpSpPr>
          <a:xfrm>
            <a:off x="6892927" y="4310313"/>
            <a:ext cx="4768242" cy="492443"/>
            <a:chOff x="6892927" y="4310313"/>
            <a:chExt cx="4768242" cy="49244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790602-912E-D6AB-19DB-B72823D7CB74}"/>
                </a:ext>
              </a:extLst>
            </p:cNvPr>
            <p:cNvSpPr txBox="1"/>
            <p:nvPr/>
          </p:nvSpPr>
          <p:spPr>
            <a:xfrm>
              <a:off x="7017249" y="4310313"/>
              <a:ext cx="4643920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1"/>
              <a:r>
                <a:rPr lang="en-US" b="1"/>
                <a:t>How CLR/BYOG/co-located generation should be treated </a:t>
              </a:r>
              <a:r>
                <a:rPr lang="en-US"/>
                <a:t>within the batch study</a:t>
              </a:r>
              <a:endParaRPr lang="en-US" b="1"/>
            </a:p>
          </p:txBody>
        </p:sp>
        <p:sp>
          <p:nvSpPr>
            <p:cNvPr id="30" name="TrackerNumBlue 25">
              <a:extLst>
                <a:ext uri="{FF2B5EF4-FFF2-40B4-BE49-F238E27FC236}">
                  <a16:creationId xmlns:a16="http://schemas.microsoft.com/office/drawing/2014/main" id="{8C9E4688-F8F7-B1B7-15E9-83FF56C28F9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892927" y="4310313"/>
              <a:ext cx="253945" cy="253945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50" name="5. Source">
            <a:extLst>
              <a:ext uri="{FF2B5EF4-FFF2-40B4-BE49-F238E27FC236}">
                <a16:creationId xmlns:a16="http://schemas.microsoft.com/office/drawing/2014/main" id="{5C9141E7-C98D-4DD3-474B-7B6C306BD1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25590" y="6568588"/>
            <a:ext cx="937119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Batch Study Process for Large Load Interconnections Workshop, </a:t>
            </a:r>
            <a:r>
              <a:rPr lang="en-US"/>
              <a:t>ERCOT Large Load Interconnection Batch Study Process Stakeholder Survey</a:t>
            </a:r>
            <a:r>
              <a:rPr lang="en-US">
                <a:solidFill>
                  <a:srgbClr val="000000"/>
                </a:solidFill>
                <a:latin typeface="Arial"/>
              </a:rPr>
              <a:t>, public written comments, stakeholder interviews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E785AD-4456-B268-9958-DEF7F8641103}"/>
              </a:ext>
            </a:extLst>
          </p:cNvPr>
          <p:cNvGrpSpPr/>
          <p:nvPr/>
        </p:nvGrpSpPr>
        <p:grpSpPr>
          <a:xfrm>
            <a:off x="6892927" y="1595098"/>
            <a:ext cx="4768242" cy="492443"/>
            <a:chOff x="6892927" y="1595098"/>
            <a:chExt cx="4768242" cy="49244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9780A1-29B8-5D6D-8DD9-DCAA66AAB9A0}"/>
                </a:ext>
              </a:extLst>
            </p:cNvPr>
            <p:cNvSpPr txBox="1"/>
            <p:nvPr/>
          </p:nvSpPr>
          <p:spPr>
            <a:xfrm>
              <a:off x="7017249" y="1595098"/>
              <a:ext cx="4643920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1"/>
              <a:r>
                <a:rPr lang="en-US" b="1"/>
                <a:t>A ~6-month batch study cadence </a:t>
              </a:r>
              <a:r>
                <a:rPr lang="en-US"/>
                <a:t>is viewed as good balance between speed and analytical rigor</a:t>
              </a:r>
            </a:p>
          </p:txBody>
        </p:sp>
        <p:sp>
          <p:nvSpPr>
            <p:cNvPr id="58" name="TrackerNumBlue 25">
              <a:extLst>
                <a:ext uri="{FF2B5EF4-FFF2-40B4-BE49-F238E27FC236}">
                  <a16:creationId xmlns:a16="http://schemas.microsoft.com/office/drawing/2014/main" id="{BCBB91F3-66F5-536C-95AC-8FB9B1D55CF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892927" y="1595098"/>
              <a:ext cx="253945" cy="253945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FE8A21A-9A39-59AA-0F81-430B1794243B}"/>
              </a:ext>
            </a:extLst>
          </p:cNvPr>
          <p:cNvGrpSpPr/>
          <p:nvPr/>
        </p:nvGrpSpPr>
        <p:grpSpPr>
          <a:xfrm>
            <a:off x="6892927" y="2282264"/>
            <a:ext cx="4768242" cy="492443"/>
            <a:chOff x="6892927" y="2454841"/>
            <a:chExt cx="4768242" cy="49244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8608756-F055-E3A6-4713-91EB3878DC54}"/>
                </a:ext>
              </a:extLst>
            </p:cNvPr>
            <p:cNvSpPr txBox="1"/>
            <p:nvPr/>
          </p:nvSpPr>
          <p:spPr>
            <a:xfrm>
              <a:off x="7017249" y="2454841"/>
              <a:ext cx="4643920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1"/>
              <a:r>
                <a:rPr lang="en-US" b="1"/>
                <a:t>More proactive, structured, and transparent communication is essential</a:t>
              </a:r>
            </a:p>
          </p:txBody>
        </p:sp>
        <p:sp>
          <p:nvSpPr>
            <p:cNvPr id="60" name="TrackerNumBlue 25">
              <a:extLst>
                <a:ext uri="{FF2B5EF4-FFF2-40B4-BE49-F238E27FC236}">
                  <a16:creationId xmlns:a16="http://schemas.microsoft.com/office/drawing/2014/main" id="{BD7470F4-56F2-531D-D843-2E57E9293F6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892927" y="2454841"/>
              <a:ext cx="253945" cy="253945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E3C2FD6-C886-D3A0-31AF-20826FAA740C}"/>
              </a:ext>
            </a:extLst>
          </p:cNvPr>
          <p:cNvGrpSpPr/>
          <p:nvPr/>
        </p:nvGrpSpPr>
        <p:grpSpPr>
          <a:xfrm>
            <a:off x="6892927" y="2969431"/>
            <a:ext cx="4768242" cy="738664"/>
            <a:chOff x="6892927" y="3054919"/>
            <a:chExt cx="4768242" cy="73866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5A8BA4-3573-5236-1A41-C9E13828EC5C}"/>
                </a:ext>
              </a:extLst>
            </p:cNvPr>
            <p:cNvSpPr txBox="1"/>
            <p:nvPr/>
          </p:nvSpPr>
          <p:spPr>
            <a:xfrm>
              <a:off x="7017249" y="3054919"/>
              <a:ext cx="4643920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1"/>
              <a:r>
                <a:rPr lang="en-US" b="1"/>
                <a:t>Batch Zero eligibility should also consider operational readiness and TSP submission date </a:t>
              </a:r>
              <a:r>
                <a:rPr lang="en-US"/>
                <a:t>along with financial commitment</a:t>
              </a:r>
              <a:endParaRPr lang="en-US" b="1"/>
            </a:p>
          </p:txBody>
        </p:sp>
        <p:sp>
          <p:nvSpPr>
            <p:cNvPr id="61" name="TrackerNumBlue 25">
              <a:extLst>
                <a:ext uri="{FF2B5EF4-FFF2-40B4-BE49-F238E27FC236}">
                  <a16:creationId xmlns:a16="http://schemas.microsoft.com/office/drawing/2014/main" id="{D27AC750-668A-40E3-DD3A-0656897AB63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892927" y="3060639"/>
              <a:ext cx="253945" cy="253945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22672A9-CCDD-0690-24FF-9A67E67B2272}"/>
              </a:ext>
            </a:extLst>
          </p:cNvPr>
          <p:cNvGrpSpPr/>
          <p:nvPr/>
        </p:nvGrpSpPr>
        <p:grpSpPr>
          <a:xfrm>
            <a:off x="6892927" y="5009805"/>
            <a:ext cx="4768242" cy="492443"/>
            <a:chOff x="6892927" y="4996470"/>
            <a:chExt cx="4768242" cy="49244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EA41993-2AC7-905B-8E8E-6570F2C633AA}"/>
                </a:ext>
              </a:extLst>
            </p:cNvPr>
            <p:cNvSpPr txBox="1"/>
            <p:nvPr/>
          </p:nvSpPr>
          <p:spPr>
            <a:xfrm>
              <a:off x="7017249" y="4996470"/>
              <a:ext cx="4643920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1"/>
              <a:r>
                <a:rPr lang="en-US" b="1"/>
                <a:t>How ERCOT will ensure consistency in timelines/study assumptions </a:t>
              </a:r>
              <a:r>
                <a:rPr lang="en-US"/>
                <a:t>across T(D)SPs</a:t>
              </a:r>
              <a:endParaRPr lang="en-US" b="1"/>
            </a:p>
          </p:txBody>
        </p:sp>
        <p:sp>
          <p:nvSpPr>
            <p:cNvPr id="71" name="TrackerNumBlue 25">
              <a:extLst>
                <a:ext uri="{FF2B5EF4-FFF2-40B4-BE49-F238E27FC236}">
                  <a16:creationId xmlns:a16="http://schemas.microsoft.com/office/drawing/2014/main" id="{AEAD1570-0C4D-F46D-9CCE-3A686324700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892927" y="4996470"/>
              <a:ext cx="253945" cy="253945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5D71047-BEEA-7E1E-7C26-BB43F8789D92}"/>
              </a:ext>
            </a:extLst>
          </p:cNvPr>
          <p:cNvGrpSpPr/>
          <p:nvPr/>
        </p:nvGrpSpPr>
        <p:grpSpPr>
          <a:xfrm>
            <a:off x="6892927" y="5709296"/>
            <a:ext cx="4768242" cy="492443"/>
            <a:chOff x="6892927" y="5554471"/>
            <a:chExt cx="4768242" cy="49244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FBD1A01-BEF3-6136-7DF7-8D5B7EB98C13}"/>
                </a:ext>
              </a:extLst>
            </p:cNvPr>
            <p:cNvSpPr txBox="1"/>
            <p:nvPr/>
          </p:nvSpPr>
          <p:spPr>
            <a:xfrm>
              <a:off x="7017249" y="5554471"/>
              <a:ext cx="4643920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1"/>
              <a:r>
                <a:rPr lang="en-US" b="1"/>
                <a:t>How Batch Zero will link directly to actionable RPG </a:t>
              </a:r>
              <a:r>
                <a:rPr lang="en-US"/>
                <a:t>transmission approvals</a:t>
              </a:r>
              <a:endParaRPr lang="en-US" b="1"/>
            </a:p>
          </p:txBody>
        </p:sp>
        <p:sp>
          <p:nvSpPr>
            <p:cNvPr id="77" name="TrackerNumBlue 25">
              <a:extLst>
                <a:ext uri="{FF2B5EF4-FFF2-40B4-BE49-F238E27FC236}">
                  <a16:creationId xmlns:a16="http://schemas.microsoft.com/office/drawing/2014/main" id="{414B7587-F058-FF81-385D-A806B0CD510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892927" y="5554471"/>
              <a:ext cx="253945" cy="253945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>
                  <a:solidFill>
                    <a:schemeClr val="bg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12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12036-13FF-1A84-32F2-BD09A329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Object 2" hidden="1">
            <a:extLst>
              <a:ext uri="{FF2B5EF4-FFF2-40B4-BE49-F238E27FC236}">
                <a16:creationId xmlns:a16="http://schemas.microsoft.com/office/drawing/2014/main" id="{973FDE90-08BA-DEBA-3813-6A1489F249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8601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9" imgW="404" imgH="405" progId="TCLayout.ActiveDocument.1">
                  <p:embed/>
                </p:oleObj>
              </mc:Choice>
              <mc:Fallback>
                <p:oleObj name="think-cell Slide" r:id="rId109" imgW="404" imgH="405" progId="TCLayout.ActiveDocument.1">
                  <p:embed/>
                  <p:pic>
                    <p:nvPicPr>
                      <p:cNvPr id="81" name="Object 2" hidden="1">
                        <a:extLst>
                          <a:ext uri="{FF2B5EF4-FFF2-40B4-BE49-F238E27FC236}">
                            <a16:creationId xmlns:a16="http://schemas.microsoft.com/office/drawing/2014/main" id="{973FDE90-08BA-DEBA-3813-6A1489F24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6889DB6-B537-7632-0CCC-A27059729E0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72212"/>
            <a:ext cx="11474733" cy="1165367"/>
          </a:xfrm>
        </p:spPr>
        <p:txBody>
          <a:bodyPr vert="horz"/>
          <a:lstStyle/>
          <a:p>
            <a:r>
              <a:rPr lang="en-US" dirty="0">
                <a:latin typeface="+mn-lt"/>
              </a:rPr>
              <a:t>The critical path to a successful Batch Zero revision request relies on a series of successive May 2026 votes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854B94-BECC-A4C9-E338-8CEACB4941F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1898928"/>
            <a:ext cx="991186" cy="18466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Forums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E8C7B4-9B21-6C5B-30E4-6C3BD0CE215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4736" y="2209005"/>
            <a:ext cx="991186" cy="30797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Workshops and working groups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BB499DE-2705-2B4B-DF5C-8118C5D205B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54736" y="4115624"/>
            <a:ext cx="991186" cy="46166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PRS (Protocols Review Subcommittee)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763394-FF54-BA59-BA3A-8814665564C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54736" y="4702175"/>
            <a:ext cx="1072072" cy="46166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ROS (Reliability and Operations Subcommittee)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3D89FB7-5972-7F21-C9C1-99EA926A575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54736" y="5287963"/>
            <a:ext cx="991186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TAC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E9280DD-8711-A27D-8907-2BB2EAE9438C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54736" y="5614703"/>
            <a:ext cx="991186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ERCOT Board</a:t>
            </a:r>
          </a:p>
        </p:txBody>
      </p:sp>
      <p:sp>
        <p:nvSpPr>
          <p:cNvPr id="131" name="Text Placeholder 4">
            <a:extLst>
              <a:ext uri="{FF2B5EF4-FFF2-40B4-BE49-F238E27FC236}">
                <a16:creationId xmlns:a16="http://schemas.microsoft.com/office/drawing/2014/main" id="{72846F5B-276E-5312-7E2C-0ED4722399D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754688" y="1419225"/>
            <a:ext cx="5883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3E296299-5773-4028-B143-277AD23565B4}" type="datetime'''''''''''2''''''''''''0''''''''2''''''''''''''''6'''''''''">
              <a:rPr lang="en-US" altLang="en-US" sz="1200" b="1" smtClean="0">
                <a:effectLst/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2026</a:t>
            </a:fld>
            <a:endParaRPr lang="en-US" sz="1200" b="1" dirty="0">
              <a:cs typeface="+mn-cs"/>
            </a:endParaRPr>
          </a:p>
        </p:txBody>
      </p:sp>
      <p:sp>
        <p:nvSpPr>
          <p:cNvPr id="126" name="Text Placeholder 4">
            <a:extLst>
              <a:ext uri="{FF2B5EF4-FFF2-40B4-BE49-F238E27FC236}">
                <a16:creationId xmlns:a16="http://schemas.microsoft.com/office/drawing/2014/main" id="{265EA1B3-B751-24E5-F5E2-03CC949E418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754688" y="1655763"/>
            <a:ext cx="19177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FEC6E0A-2ED5-421E-943A-B062578FE2D4}" type="datetime'''''''Q''''''''''''''''''''''''''''''''1'''''''''''''">
              <a:rPr lang="en-US" altLang="en-US" sz="1200" b="1" smtClean="0">
                <a:effectLst/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Q1</a:t>
            </a:fld>
            <a:endParaRPr lang="en-US" sz="1200" b="1" dirty="0">
              <a:cs typeface="+mn-cs"/>
            </a:endParaRPr>
          </a:p>
        </p:txBody>
      </p:sp>
      <p:sp>
        <p:nvSpPr>
          <p:cNvPr id="128" name="Text Placeholder 4">
            <a:extLst>
              <a:ext uri="{FF2B5EF4-FFF2-40B4-BE49-F238E27FC236}">
                <a16:creationId xmlns:a16="http://schemas.microsoft.com/office/drawing/2014/main" id="{69017A38-BD05-9346-8999-624083E9957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672388" y="1655763"/>
            <a:ext cx="29575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BC8CA2D1-FFC0-4DDF-9587-941655033DE4}" type="datetime'''''''''''''''''''''''''''Q''''''''''''''''''''''''''2''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Q2</a:t>
            </a:fld>
            <a:endParaRPr lang="en-US" sz="1200" b="1" dirty="0">
              <a:cs typeface="+mn-cs"/>
            </a:endParaRPr>
          </a:p>
        </p:txBody>
      </p:sp>
      <p:sp>
        <p:nvSpPr>
          <p:cNvPr id="138" name="Text Placeholder 4">
            <a:extLst>
              <a:ext uri="{FF2B5EF4-FFF2-40B4-BE49-F238E27FC236}">
                <a16:creationId xmlns:a16="http://schemas.microsoft.com/office/drawing/2014/main" id="{AA24822D-0AC3-FC55-9002-DCD045DF0B7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0629901" y="1655763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2B7F866B-87F8-469E-B6E1-D29AC806C38E}" type="datetime'''''Q''3''''''''''''''''''''''''''''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Q3</a:t>
            </a:fld>
            <a:endParaRPr lang="en-US" sz="1200" b="1" dirty="0">
              <a:cs typeface="+mn-cs"/>
            </a:endParaRP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D3BB0573-4186-127D-8ACD-BB116B103ED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754688" y="1892300"/>
            <a:ext cx="9096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71B9393D-6391-4641-9468-1060D1B60B23}" type="datetime'''''''''''''''''''''''''''''''''F''''e''''''''b'''''">
              <a:rPr lang="en-US" altLang="en-US" sz="1200" b="1" smtClean="0">
                <a:effectLst/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Feb</a:t>
            </a:fld>
            <a:endParaRPr lang="en-US" sz="1200" b="1" dirty="0">
              <a:cs typeface="+mn-cs"/>
            </a:endParaRP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B7515A1C-546D-EB8B-351A-42F969E2513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664325" y="1892300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8F2E445D-5811-4845-9588-AA2E924C923D}" type="datetime'''''''''''''''M''''''''''''''''a''''''''''''r''''''''''''''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Mar</a:t>
            </a:fld>
            <a:endParaRPr lang="en-US" sz="1200" b="1" dirty="0">
              <a:cs typeface="+mn-cs"/>
            </a:endParaRP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208EF424-2411-97FB-93B2-A570855AD55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672388" y="1892300"/>
            <a:ext cx="9747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22D19FDB-AFEC-4FBA-8013-2B007393C6CD}" type="datetime'''''''''''''''Ap''''''''''''''r''''''''''''''''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Apr</a:t>
            </a:fld>
            <a:endParaRPr lang="en-US" sz="1200" b="1" dirty="0">
              <a:cs typeface="+mn-cs"/>
            </a:endParaRP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08D3BBF7-295B-BAD0-C781-723E1CC24472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647113" y="1892300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498AC88C-4A98-494C-A76D-C80AC574E163}" type="datetime'''''''''''''''M''ay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May</a:t>
            </a:fld>
            <a:endParaRPr lang="en-US" sz="1200" b="1" dirty="0">
              <a:cs typeface="+mn-cs"/>
            </a:endParaRPr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E5697CF2-6CD0-3F71-B215-5AB791B2F63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655175" y="1892300"/>
            <a:ext cx="9747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A12A46E6-6AD6-444C-B063-17AE79DB1410}" type="datetime'''''J''''''''''''''''''''''''''''u''n''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Jun</a:t>
            </a:fld>
            <a:endParaRPr lang="en-US" sz="1200" b="1" dirty="0">
              <a:cs typeface="+mn-cs"/>
            </a:endParaRPr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CCCCFFA4-B690-A9FE-AC27-F85F822BD90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0629900" y="1892300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E757D571-C5D9-441B-A6EC-77E3AA730126}" type="datetime'''''''''''''''''Ju''''''''''l'''''''''''''''''''''">
              <a:rPr lang="en-US" altLang="en-US" sz="1200" b="1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Jul</a:t>
            </a:fld>
            <a:endParaRPr lang="en-US" sz="1200" b="1" dirty="0">
              <a:cs typeface="+mn-cs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520FFE2-830E-C0BD-A643-35E18D9FCC47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H="1">
            <a:off x="5699125" y="1655763"/>
            <a:ext cx="59388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0797784-949A-C4D2-DF81-84BC30D88DAF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H="1">
            <a:off x="5699125" y="1892300"/>
            <a:ext cx="19732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84E69F7-019F-EB84-B9C8-08804178A5D9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 flipH="1">
            <a:off x="7616825" y="1892300"/>
            <a:ext cx="30130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57E3118-80ED-FD56-021F-4C071BCB127B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 flipH="1">
            <a:off x="10574339" y="1892300"/>
            <a:ext cx="106362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A1B82A1-8D18-481B-3EB2-435FE964AF24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5754688" y="2128838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C9A4FEB-DDD3-CCDD-4573-9A94F159C5AE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11637963" y="2128838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6F99486-BB3C-AB8B-015E-780FA9B65D9F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0629900" y="2128838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E787F3C-5324-B2C4-5DCE-DA2A76B3D6B4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8647113" y="2128838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1664CDA-7D85-0678-4A8B-C5B1A018832C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7672388" y="2128838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8DB6E3E-A374-FB84-25ED-3E8E0CAFCE0F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6664325" y="2128838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179A8E9-9B67-3937-4F95-6773C109C2CD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5754688" y="5537200"/>
            <a:ext cx="58832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BF0E3BA-691E-1130-528B-D218CE7B66D8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5754688" y="5232400"/>
            <a:ext cx="58832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33CDE175-316B-848A-A3E5-1164AC5B8FF9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5754688" y="4654550"/>
            <a:ext cx="58832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C5E12BD-7C80-A468-F57A-C20FB59F9522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5754688" y="4076700"/>
            <a:ext cx="58832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3A1F5A-DCE5-9DF9-CE6D-4EB33F552C4E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5754688" y="5842000"/>
            <a:ext cx="5883275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24697E-BE54-6698-6007-43CE1AEB7158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6762750" y="2128837"/>
            <a:ext cx="0" cy="386715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0D24E7-B479-C3D5-FA5E-BF51F4A9888B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>
            <a:off x="9655175" y="2128838"/>
            <a:ext cx="0" cy="386715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8B35A-328A-BA45-4EC3-0B47493806C3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>
            <a:off x="11637963" y="2128838"/>
            <a:ext cx="0" cy="386715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C5E372-FF6B-AB5D-C45B-13BA8192DC01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5754688" y="2128838"/>
            <a:ext cx="5883275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452E4641-54AA-376F-D2D1-C094ED0DCA4C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8753475" y="4132263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5" name="Diamond 264">
            <a:extLst>
              <a:ext uri="{FF2B5EF4-FFF2-40B4-BE49-F238E27FC236}">
                <a16:creationId xmlns:a16="http://schemas.microsoft.com/office/drawing/2014/main" id="{77EFAC83-9A46-6A0D-A0A8-708246C2C915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9339263" y="5287963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16B804C-EE13-74AA-B884-FC204FD48C30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11549063" y="5907088"/>
            <a:ext cx="177800" cy="177800"/>
          </a:xfrm>
          <a:prstGeom prst="triangle">
            <a:avLst/>
          </a:prstGeom>
          <a:solidFill>
            <a:schemeClr val="accent5"/>
          </a:solidFill>
          <a:ln w="9525" cap="sq" cmpd="sng" algn="ctr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8BF457-9782-E16F-CAD7-1E6C5FE3FF32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8266113" y="4132263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D4818A42-83F8-B369-328B-DED17E321882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9566275" y="5592763"/>
            <a:ext cx="177800" cy="177800"/>
          </a:xfrm>
          <a:prstGeom prst="ellipse">
            <a:avLst/>
          </a:prstGeom>
          <a:solidFill>
            <a:srgbClr val="FFFFFF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75C488C4-95FD-78C4-A07E-5139D8DDAE99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7616825" y="4710113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FCC1AAC-7A08-E7CB-CC72-5124FC61CD5F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9566275" y="5907088"/>
            <a:ext cx="177800" cy="177800"/>
          </a:xfrm>
          <a:prstGeom prst="triangle">
            <a:avLst/>
          </a:prstGeom>
          <a:solidFill>
            <a:schemeClr val="accent5"/>
          </a:solidFill>
          <a:ln w="9525" cap="sq" cmpd="sng" algn="ctr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954AB8-EACE-CD42-F2C5-91F5CF6F0083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8039100" y="4132263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9FFF94DD-B18A-0A5F-9703-61A941F11845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8948738" y="5287963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5" name="Isosceles Triangle 184">
            <a:extLst>
              <a:ext uri="{FF2B5EF4-FFF2-40B4-BE49-F238E27FC236}">
                <a16:creationId xmlns:a16="http://schemas.microsoft.com/office/drawing/2014/main" id="{9FCBBB72-28F4-5747-9FD2-4685534C1DC3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7518400" y="3552825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1" name="Diamond 260">
            <a:extLst>
              <a:ext uri="{FF2B5EF4-FFF2-40B4-BE49-F238E27FC236}">
                <a16:creationId xmlns:a16="http://schemas.microsoft.com/office/drawing/2014/main" id="{A2724280-17A8-00D5-EDAD-404D9E8628FD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6705600" y="4710113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9" name="Isosceles Triangle 188">
            <a:extLst>
              <a:ext uri="{FF2B5EF4-FFF2-40B4-BE49-F238E27FC236}">
                <a16:creationId xmlns:a16="http://schemas.microsoft.com/office/drawing/2014/main" id="{F14A997A-3D21-73D7-E42D-A30A27412EB6}"/>
              </a:ext>
            </a:extLst>
          </p:cNvPr>
          <p:cNvSpPr/>
          <p:nvPr>
            <p:custDataLst>
              <p:tags r:id="rId49"/>
            </p:custDataLst>
          </p:nvPr>
        </p:nvSpPr>
        <p:spPr bwMode="gray">
          <a:xfrm>
            <a:off x="7745413" y="3827463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3" name="Isosceles Triangle 182">
            <a:extLst>
              <a:ext uri="{FF2B5EF4-FFF2-40B4-BE49-F238E27FC236}">
                <a16:creationId xmlns:a16="http://schemas.microsoft.com/office/drawing/2014/main" id="{CE202DAD-3298-687E-0CF5-89DD45395849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7291388" y="3279775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3" name="Diamond 262">
            <a:extLst>
              <a:ext uri="{FF2B5EF4-FFF2-40B4-BE49-F238E27FC236}">
                <a16:creationId xmlns:a16="http://schemas.microsoft.com/office/drawing/2014/main" id="{686448A3-DBCB-BE23-9DA9-33AF2993D091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8753475" y="4984750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17AA1629-CD85-5523-24B9-F65E504E3A4E}"/>
              </a:ext>
            </a:extLst>
          </p:cNvPr>
          <p:cNvSpPr/>
          <p:nvPr>
            <p:custDataLst>
              <p:tags r:id="rId52"/>
            </p:custDataLst>
          </p:nvPr>
        </p:nvSpPr>
        <p:spPr bwMode="gray">
          <a:xfrm>
            <a:off x="6835775" y="3005138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AECEFE-7784-84D9-FDEB-D7237604E212}"/>
              </a:ext>
            </a:extLst>
          </p:cNvPr>
          <p:cNvSpPr/>
          <p:nvPr>
            <p:custDataLst>
              <p:tags r:id="rId53"/>
            </p:custDataLst>
          </p:nvPr>
        </p:nvSpPr>
        <p:spPr bwMode="gray">
          <a:xfrm>
            <a:off x="8201025" y="5592763"/>
            <a:ext cx="177800" cy="177800"/>
          </a:xfrm>
          <a:prstGeom prst="ellipse">
            <a:avLst/>
          </a:prstGeom>
          <a:solidFill>
            <a:srgbClr val="FFFFFF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8" name="Isosceles Triangle 177">
            <a:extLst>
              <a:ext uri="{FF2B5EF4-FFF2-40B4-BE49-F238E27FC236}">
                <a16:creationId xmlns:a16="http://schemas.microsoft.com/office/drawing/2014/main" id="{229878E0-D7B4-0268-FB07-1752CDDB9EBD}"/>
              </a:ext>
            </a:extLst>
          </p:cNvPr>
          <p:cNvSpPr/>
          <p:nvPr>
            <p:custDataLst>
              <p:tags r:id="rId54"/>
            </p:custDataLst>
          </p:nvPr>
        </p:nvSpPr>
        <p:spPr bwMode="gray">
          <a:xfrm>
            <a:off x="6445250" y="2732088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4" name="Isosceles Triangle 173">
            <a:extLst>
              <a:ext uri="{FF2B5EF4-FFF2-40B4-BE49-F238E27FC236}">
                <a16:creationId xmlns:a16="http://schemas.microsoft.com/office/drawing/2014/main" id="{C4A97F3D-AEC8-D1BC-9CCF-C4A6CC0AA725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6251575" y="2457450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4A9F8D-B962-212F-8A53-C939271E94E6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6673850" y="5907088"/>
            <a:ext cx="177800" cy="177800"/>
          </a:xfrm>
          <a:prstGeom prst="triangle">
            <a:avLst/>
          </a:prstGeom>
          <a:solidFill>
            <a:schemeClr val="accent5"/>
          </a:solidFill>
          <a:ln w="9525" cap="sq" cmpd="sng" algn="ctr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0F109413-4C69-ABCF-1144-7A1CA3317CEC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6022975" y="2184400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FDD1F37-2E02-E91D-24E6-95766830C3D8}"/>
              </a:ext>
            </a:extLst>
          </p:cNvPr>
          <p:cNvSpPr/>
          <p:nvPr>
            <p:custDataLst>
              <p:tags r:id="rId58"/>
            </p:custDataLst>
          </p:nvPr>
        </p:nvSpPr>
        <p:spPr bwMode="gray">
          <a:xfrm>
            <a:off x="6900863" y="4132263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F8120519-E244-0FB7-7116-5645C256E417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8428038" y="5287963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4" name="LineBasicDefault 19">
            <a:extLst>
              <a:ext uri="{FF2B5EF4-FFF2-40B4-BE49-F238E27FC236}">
                <a16:creationId xmlns:a16="http://schemas.microsoft.com/office/drawing/2014/main" id="{5872F154-506F-7B54-CC0A-F419DE872D22}"/>
              </a:ext>
            </a:extLst>
          </p:cNvPr>
          <p:cNvCxnSpPr>
            <a:cxnSpLocks/>
          </p:cNvCxnSpPr>
          <p:nvPr>
            <p:custDataLst>
              <p:tags r:id="rId60"/>
            </p:custDataLst>
          </p:nvPr>
        </p:nvCxnSpPr>
        <p:spPr>
          <a:xfrm>
            <a:off x="554735" y="2128839"/>
            <a:ext cx="5232613" cy="0"/>
          </a:xfrm>
          <a:prstGeom prst="straightConnector1">
            <a:avLst/>
          </a:prstGeom>
          <a:ln w="190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LineBasicDefault 19">
            <a:extLst>
              <a:ext uri="{FF2B5EF4-FFF2-40B4-BE49-F238E27FC236}">
                <a16:creationId xmlns:a16="http://schemas.microsoft.com/office/drawing/2014/main" id="{F996F348-C75F-0631-98EC-05C2D10EA378}"/>
              </a:ext>
            </a:extLst>
          </p:cNvPr>
          <p:cNvCxnSpPr>
            <a:cxnSpLocks/>
          </p:cNvCxnSpPr>
          <p:nvPr>
            <p:custDataLst>
              <p:tags r:id="rId61"/>
            </p:custDataLst>
          </p:nvPr>
        </p:nvCxnSpPr>
        <p:spPr>
          <a:xfrm>
            <a:off x="554735" y="5841471"/>
            <a:ext cx="5232613" cy="0"/>
          </a:xfrm>
          <a:prstGeom prst="straightConnector1">
            <a:avLst/>
          </a:prstGeom>
          <a:ln w="190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reyLineSeparatorDefault 165">
            <a:extLst>
              <a:ext uri="{FF2B5EF4-FFF2-40B4-BE49-F238E27FC236}">
                <a16:creationId xmlns:a16="http://schemas.microsoft.com/office/drawing/2014/main" id="{A035F2AE-F0DF-92EC-B74E-11E5B68E0623}"/>
              </a:ext>
            </a:extLst>
          </p:cNvPr>
          <p:cNvCxnSpPr>
            <a:cxnSpLocks/>
          </p:cNvCxnSpPr>
          <p:nvPr>
            <p:custDataLst>
              <p:tags r:id="rId62"/>
            </p:custDataLst>
          </p:nvPr>
        </p:nvCxnSpPr>
        <p:spPr>
          <a:xfrm>
            <a:off x="554736" y="4078943"/>
            <a:ext cx="5199950" cy="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reyLineSeparatorDefault 165">
            <a:extLst>
              <a:ext uri="{FF2B5EF4-FFF2-40B4-BE49-F238E27FC236}">
                <a16:creationId xmlns:a16="http://schemas.microsoft.com/office/drawing/2014/main" id="{96292BBD-7ADD-9461-8703-21DEBBD67BAB}"/>
              </a:ext>
            </a:extLst>
          </p:cNvPr>
          <p:cNvCxnSpPr>
            <a:cxnSpLocks/>
          </p:cNvCxnSpPr>
          <p:nvPr>
            <p:custDataLst>
              <p:tags r:id="rId63"/>
            </p:custDataLst>
          </p:nvPr>
        </p:nvCxnSpPr>
        <p:spPr>
          <a:xfrm>
            <a:off x="554736" y="4658914"/>
            <a:ext cx="5199950" cy="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reyLineSeparatorDefault 165">
            <a:extLst>
              <a:ext uri="{FF2B5EF4-FFF2-40B4-BE49-F238E27FC236}">
                <a16:creationId xmlns:a16="http://schemas.microsoft.com/office/drawing/2014/main" id="{F52B252E-FDCC-9135-0957-95FBA592DF73}"/>
              </a:ext>
            </a:extLst>
          </p:cNvPr>
          <p:cNvCxnSpPr>
            <a:cxnSpLocks/>
          </p:cNvCxnSpPr>
          <p:nvPr>
            <p:custDataLst>
              <p:tags r:id="rId64"/>
            </p:custDataLst>
          </p:nvPr>
        </p:nvCxnSpPr>
        <p:spPr>
          <a:xfrm>
            <a:off x="554736" y="5234655"/>
            <a:ext cx="5199950" cy="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reyLineSeparatorDefault 165">
            <a:extLst>
              <a:ext uri="{FF2B5EF4-FFF2-40B4-BE49-F238E27FC236}">
                <a16:creationId xmlns:a16="http://schemas.microsoft.com/office/drawing/2014/main" id="{8E3A18BA-8CC9-B26E-4893-752A0C76D2FB}"/>
              </a:ext>
            </a:extLst>
          </p:cNvPr>
          <p:cNvCxnSpPr>
            <a:cxnSpLocks/>
          </p:cNvCxnSpPr>
          <p:nvPr>
            <p:custDataLst>
              <p:tags r:id="rId65"/>
            </p:custDataLst>
          </p:nvPr>
        </p:nvCxnSpPr>
        <p:spPr>
          <a:xfrm>
            <a:off x="554736" y="5539537"/>
            <a:ext cx="5199950" cy="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82604F4-CE9E-AC9E-124C-EF95C861E9D9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>
          <a:xfrm>
            <a:off x="6232467" y="2153893"/>
            <a:ext cx="501951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 dirty="0">
                <a:solidFill>
                  <a:schemeClr val="tx1"/>
                </a:solidFill>
              </a:rPr>
              <a:t>Workshop </a:t>
            </a:r>
            <a:r>
              <a:rPr lang="en-US" sz="800" b="0" dirty="0">
                <a:solidFill>
                  <a:schemeClr val="tx1"/>
                </a:solidFill>
              </a:rPr>
              <a:t>#2 Feb 12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5D1F391-AB51-0D73-0817-6DA81AE72B2B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>
          <a:xfrm>
            <a:off x="7023099" y="2968039"/>
            <a:ext cx="56561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 dirty="0">
                <a:solidFill>
                  <a:schemeClr val="tx1"/>
                </a:solidFill>
              </a:rPr>
              <a:t>Workshop </a:t>
            </a:r>
            <a:r>
              <a:rPr lang="en-US" sz="800" b="0" dirty="0">
                <a:solidFill>
                  <a:schemeClr val="tx1"/>
                </a:solidFill>
              </a:rPr>
              <a:t>#4 Mar 10</a:t>
            </a:r>
            <a:endParaRPr lang="en-US" sz="800" b="0" i="1" dirty="0">
              <a:solidFill>
                <a:schemeClr val="tx1"/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A6A4834-5CC3-CFA5-A968-B7CE7FAFBC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7474813" y="3223509"/>
            <a:ext cx="56561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 dirty="0">
                <a:solidFill>
                  <a:schemeClr val="tx1"/>
                </a:solidFill>
              </a:rPr>
              <a:t>Workshop </a:t>
            </a:r>
            <a:r>
              <a:rPr lang="en-US" sz="800" b="0" dirty="0">
                <a:solidFill>
                  <a:schemeClr val="tx1"/>
                </a:solidFill>
              </a:rPr>
              <a:t>#5 Mar 24</a:t>
            </a:r>
            <a:endParaRPr lang="en-US" sz="800" b="0" i="1" dirty="0">
              <a:solidFill>
                <a:schemeClr val="tx1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57390CD-4FEA-46D8-D6F0-F0ADE852DE70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>
          <a:xfrm>
            <a:off x="7719270" y="3500324"/>
            <a:ext cx="56561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 dirty="0">
                <a:solidFill>
                  <a:schemeClr val="tx1"/>
                </a:solidFill>
              </a:rPr>
              <a:t>Workshop </a:t>
            </a:r>
            <a:r>
              <a:rPr lang="en-US" sz="800" b="0" dirty="0">
                <a:solidFill>
                  <a:schemeClr val="tx1"/>
                </a:solidFill>
              </a:rPr>
              <a:t>#6 Mar 30</a:t>
            </a:r>
            <a:endParaRPr lang="en-US" sz="800" b="0" i="1" dirty="0">
              <a:solidFill>
                <a:schemeClr val="tx1"/>
              </a:solidFill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0B918CB3-3104-A324-F079-B129E57822CD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6267886" y="4107644"/>
            <a:ext cx="61568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PRS Update </a:t>
            </a:r>
            <a:r>
              <a:rPr lang="en-US" sz="800" b="0" dirty="0">
                <a:solidFill>
                  <a:schemeClr val="tx1"/>
                </a:solidFill>
              </a:rPr>
              <a:t>3/11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CD86FDA-D626-1D66-E988-868FD4E5F44B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>
          <a:xfrm>
            <a:off x="6936527" y="4679888"/>
            <a:ext cx="61568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ROS Update </a:t>
            </a:r>
            <a:r>
              <a:rPr lang="en-US" sz="800" b="0" dirty="0">
                <a:solidFill>
                  <a:schemeClr val="tx1"/>
                </a:solidFill>
              </a:rPr>
              <a:t>3/5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1D2FD71-73ED-E7CF-C2B3-84F0C3949AED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>
          <a:xfrm>
            <a:off x="8978787" y="4960423"/>
            <a:ext cx="500062" cy="24622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ROS Vote </a:t>
            </a:r>
            <a:r>
              <a:rPr lang="en-US" sz="800" b="0" dirty="0">
                <a:solidFill>
                  <a:schemeClr val="tx1"/>
                </a:solidFill>
              </a:rPr>
              <a:t>5/7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E21CBC7C-1F40-B920-5A6C-C7F0E97C5945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>
          <a:xfrm>
            <a:off x="9832975" y="5562600"/>
            <a:ext cx="615682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Board  Vote </a:t>
            </a:r>
            <a:r>
              <a:rPr lang="en-US" sz="800" b="0" dirty="0">
                <a:solidFill>
                  <a:schemeClr val="tx1"/>
                </a:solidFill>
              </a:rPr>
              <a:t>6/1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65B1A-24B2-CBDD-3556-B98E1A633B5B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>
          <a:xfrm>
            <a:off x="6939084" y="5941855"/>
            <a:ext cx="1133475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 dirty="0">
                <a:solidFill>
                  <a:srgbClr val="000000"/>
                </a:solidFill>
              </a:rPr>
              <a:t>3/4 </a:t>
            </a:r>
            <a:r>
              <a:rPr lang="en-US" sz="800" b="0" dirty="0">
                <a:solidFill>
                  <a:srgbClr val="000000"/>
                </a:solidFill>
              </a:rPr>
              <a:t>ERCOT files Batch Zero Revision Request(s)</a:t>
            </a:r>
            <a:endParaRPr lang="en-US" sz="800" b="0" dirty="0">
              <a:solidFill>
                <a:schemeClr val="tx1"/>
              </a:solidFill>
            </a:endParaRPr>
          </a:p>
        </p:txBody>
      </p:sp>
      <p:cxnSp>
        <p:nvCxnSpPr>
          <p:cNvPr id="12" name="GreyLineSeparatorDefault 165">
            <a:extLst>
              <a:ext uri="{FF2B5EF4-FFF2-40B4-BE49-F238E27FC236}">
                <a16:creationId xmlns:a16="http://schemas.microsoft.com/office/drawing/2014/main" id="{10BF5C96-400B-0D51-7AED-3D022F12A5CA}"/>
              </a:ext>
            </a:extLst>
          </p:cNvPr>
          <p:cNvCxnSpPr>
            <a:cxnSpLocks/>
          </p:cNvCxnSpPr>
          <p:nvPr>
            <p:custDataLst>
              <p:tags r:id="rId75"/>
            </p:custDataLst>
          </p:nvPr>
        </p:nvCxnSpPr>
        <p:spPr>
          <a:xfrm>
            <a:off x="5753989" y="3220162"/>
            <a:ext cx="5883275" cy="0"/>
          </a:xfrm>
          <a:prstGeom prst="straightConnector1">
            <a:avLst/>
          </a:prstGeom>
          <a:ln w="9525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reyLineSeparatorDefault 165">
            <a:extLst>
              <a:ext uri="{FF2B5EF4-FFF2-40B4-BE49-F238E27FC236}">
                <a16:creationId xmlns:a16="http://schemas.microsoft.com/office/drawing/2014/main" id="{EEF955DA-52B4-A7E8-98E8-AC2E7D7B7C6D}"/>
              </a:ext>
            </a:extLst>
          </p:cNvPr>
          <p:cNvCxnSpPr>
            <a:cxnSpLocks/>
          </p:cNvCxnSpPr>
          <p:nvPr>
            <p:custDataLst>
              <p:tags r:id="rId76"/>
            </p:custDataLst>
          </p:nvPr>
        </p:nvCxnSpPr>
        <p:spPr>
          <a:xfrm>
            <a:off x="5753989" y="3767618"/>
            <a:ext cx="5883275" cy="0"/>
          </a:xfrm>
          <a:prstGeom prst="straightConnector1">
            <a:avLst/>
          </a:prstGeom>
          <a:ln w="9525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reyLineSeparatorDefault 165">
            <a:extLst>
              <a:ext uri="{FF2B5EF4-FFF2-40B4-BE49-F238E27FC236}">
                <a16:creationId xmlns:a16="http://schemas.microsoft.com/office/drawing/2014/main" id="{2F470A34-4534-FC96-5801-5D6F675DF759}"/>
              </a:ext>
            </a:extLst>
          </p:cNvPr>
          <p:cNvCxnSpPr>
            <a:cxnSpLocks/>
          </p:cNvCxnSpPr>
          <p:nvPr>
            <p:custDataLst>
              <p:tags r:id="rId77"/>
            </p:custDataLst>
          </p:nvPr>
        </p:nvCxnSpPr>
        <p:spPr>
          <a:xfrm>
            <a:off x="1659467" y="2429803"/>
            <a:ext cx="9977797" cy="0"/>
          </a:xfrm>
          <a:prstGeom prst="straightConnector1">
            <a:avLst/>
          </a:prstGeom>
          <a:ln w="9525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reyLineSeparatorDefault 165">
            <a:extLst>
              <a:ext uri="{FF2B5EF4-FFF2-40B4-BE49-F238E27FC236}">
                <a16:creationId xmlns:a16="http://schemas.microsoft.com/office/drawing/2014/main" id="{2C3FDA93-ACA6-9D0A-FA86-360C74A381A5}"/>
              </a:ext>
            </a:extLst>
          </p:cNvPr>
          <p:cNvCxnSpPr>
            <a:cxnSpLocks/>
          </p:cNvCxnSpPr>
          <p:nvPr>
            <p:custDataLst>
              <p:tags r:id="rId78"/>
            </p:custDataLst>
          </p:nvPr>
        </p:nvCxnSpPr>
        <p:spPr>
          <a:xfrm>
            <a:off x="1659467" y="2693256"/>
            <a:ext cx="9977797" cy="0"/>
          </a:xfrm>
          <a:prstGeom prst="straightConnector1">
            <a:avLst/>
          </a:prstGeom>
          <a:ln w="9525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reyLineSeparatorDefault 165">
            <a:extLst>
              <a:ext uri="{FF2B5EF4-FFF2-40B4-BE49-F238E27FC236}">
                <a16:creationId xmlns:a16="http://schemas.microsoft.com/office/drawing/2014/main" id="{FD4E72C3-BC15-EEB7-87D6-C0323359DD87}"/>
              </a:ext>
            </a:extLst>
          </p:cNvPr>
          <p:cNvCxnSpPr>
            <a:cxnSpLocks/>
          </p:cNvCxnSpPr>
          <p:nvPr>
            <p:custDataLst>
              <p:tags r:id="rId79"/>
            </p:custDataLst>
          </p:nvPr>
        </p:nvCxnSpPr>
        <p:spPr>
          <a:xfrm>
            <a:off x="1659467" y="2956709"/>
            <a:ext cx="9977797" cy="0"/>
          </a:xfrm>
          <a:prstGeom prst="straightConnector1">
            <a:avLst/>
          </a:prstGeom>
          <a:ln w="9525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reyLineSeparatorDefault 165">
            <a:extLst>
              <a:ext uri="{FF2B5EF4-FFF2-40B4-BE49-F238E27FC236}">
                <a16:creationId xmlns:a16="http://schemas.microsoft.com/office/drawing/2014/main" id="{0B65B8A9-CBCD-C140-497D-E639FCDDAEE3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>
          <a:xfrm>
            <a:off x="5753989" y="3485666"/>
            <a:ext cx="5881079" cy="0"/>
          </a:xfrm>
          <a:prstGeom prst="straightConnector1">
            <a:avLst/>
          </a:prstGeom>
          <a:ln w="9525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reyLineSeparatorDefault 165">
            <a:extLst>
              <a:ext uri="{FF2B5EF4-FFF2-40B4-BE49-F238E27FC236}">
                <a16:creationId xmlns:a16="http://schemas.microsoft.com/office/drawing/2014/main" id="{E6F9F649-2735-18D8-42BD-E230BBBFF247}"/>
              </a:ext>
            </a:extLst>
          </p:cNvPr>
          <p:cNvCxnSpPr>
            <a:cxnSpLocks/>
          </p:cNvCxnSpPr>
          <p:nvPr>
            <p:custDataLst>
              <p:tags r:id="rId81"/>
            </p:custDataLst>
          </p:nvPr>
        </p:nvCxnSpPr>
        <p:spPr>
          <a:xfrm>
            <a:off x="1659467" y="4369356"/>
            <a:ext cx="9977797" cy="0"/>
          </a:xfrm>
          <a:prstGeom prst="straightConnector1">
            <a:avLst/>
          </a:prstGeom>
          <a:ln w="9525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reyLineSeparatorDefault 165">
            <a:extLst>
              <a:ext uri="{FF2B5EF4-FFF2-40B4-BE49-F238E27FC236}">
                <a16:creationId xmlns:a16="http://schemas.microsoft.com/office/drawing/2014/main" id="{71281F45-D45C-DE97-A7E6-57C8F1C1BADE}"/>
              </a:ext>
            </a:extLst>
          </p:cNvPr>
          <p:cNvCxnSpPr>
            <a:cxnSpLocks/>
          </p:cNvCxnSpPr>
          <p:nvPr>
            <p:custDataLst>
              <p:tags r:id="rId82"/>
            </p:custDataLst>
          </p:nvPr>
        </p:nvCxnSpPr>
        <p:spPr>
          <a:xfrm>
            <a:off x="1659467" y="4940447"/>
            <a:ext cx="9977797" cy="0"/>
          </a:xfrm>
          <a:prstGeom prst="straightConnector1">
            <a:avLst/>
          </a:prstGeom>
          <a:ln w="9525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58DCF03B-6A4F-4B1A-5D18-712F8BADE245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>
          <a:xfrm>
            <a:off x="10600219" y="5941855"/>
            <a:ext cx="948843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 dirty="0">
                <a:solidFill>
                  <a:srgbClr val="000000"/>
                </a:solidFill>
              </a:rPr>
              <a:t>8/1 </a:t>
            </a:r>
            <a:r>
              <a:rPr lang="en-US" sz="800" b="0" dirty="0">
                <a:solidFill>
                  <a:srgbClr val="000000"/>
                </a:solidFill>
              </a:rPr>
              <a:t>Target effective date of protocols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604995C-B886-3DDD-7B51-A1515C71CDF7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>
          <a:xfrm>
            <a:off x="1646233" y="1898928"/>
            <a:ext cx="991186" cy="18466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Objective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0A6C46A-50F3-E3FC-C079-1ABD1D8ACF28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>
          <a:xfrm>
            <a:off x="1646232" y="2209005"/>
            <a:ext cx="3859215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 dirty="0">
                <a:solidFill>
                  <a:schemeClr val="tx1"/>
                </a:solidFill>
              </a:rPr>
              <a:t>Align stakeholders on direction/scope following Commission decision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6592E5E-05C2-FC92-248C-E2B7C111A30F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>
          <a:xfrm>
            <a:off x="1646232" y="2474597"/>
            <a:ext cx="3697289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 dirty="0">
                <a:solidFill>
                  <a:schemeClr val="tx1"/>
                </a:solidFill>
              </a:rPr>
              <a:t>Define the scope, boundaries, and intended role of Batch Zero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7B5BD7F-75CE-FA7E-AA83-F295427EC9B7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>
          <a:xfrm>
            <a:off x="1646232" y="2752636"/>
            <a:ext cx="4093323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 dirty="0">
                <a:solidFill>
                  <a:schemeClr val="tx1"/>
                </a:solidFill>
              </a:rPr>
              <a:t>Preview structure/governing concepts of Batch Zero NPRR before filing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09EC5044-F081-6128-4CFB-A19917478A12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>
          <a:xfrm>
            <a:off x="1646232" y="4146546"/>
            <a:ext cx="3925889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 dirty="0">
                <a:solidFill>
                  <a:schemeClr val="tx1"/>
                </a:solidFill>
              </a:rPr>
              <a:t>Confirm proposed protocol changes are ready for governance review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4EE37E23-DC86-3479-7E21-E71618A0BDA0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>
          <a:xfrm>
            <a:off x="1646232" y="4443215"/>
            <a:ext cx="4116391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 dirty="0">
                <a:solidFill>
                  <a:schemeClr val="tx1"/>
                </a:solidFill>
              </a:rPr>
              <a:t>Endorse </a:t>
            </a:r>
            <a:r>
              <a:rPr lang="en-US" sz="1000" b="0" dirty="0">
                <a:solidFill>
                  <a:srgbClr val="FF0000"/>
                </a:solidFill>
              </a:rPr>
              <a:t>NPRR1325</a:t>
            </a:r>
            <a:r>
              <a:rPr lang="en-US" sz="1000" b="0" dirty="0">
                <a:solidFill>
                  <a:schemeClr val="tx1"/>
                </a:solidFill>
              </a:rPr>
              <a:t> for advancement to TAC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DD4963C6-2988-4E4E-D607-9CE1D7CABAF1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>
          <a:xfrm>
            <a:off x="1646232" y="4739878"/>
            <a:ext cx="4181479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 dirty="0">
                <a:solidFill>
                  <a:srgbClr val="FF0000"/>
                </a:solidFill>
              </a:rPr>
              <a:t>PGRR145</a:t>
            </a:r>
            <a:r>
              <a:rPr lang="en-US" sz="1000" b="0" dirty="0">
                <a:solidFill>
                  <a:schemeClr val="tx1"/>
                </a:solidFill>
              </a:rPr>
              <a:t> filed for Workshops and ROS review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D5888463-AF94-9009-38C2-2BEAE118DF51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>
          <a:xfrm>
            <a:off x="1646232" y="5008705"/>
            <a:ext cx="3925889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 dirty="0">
                <a:solidFill>
                  <a:schemeClr val="tx1"/>
                </a:solidFill>
              </a:rPr>
              <a:t>ROS approval will be required for any PGRR(s).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EB2B9AB7-8996-FF0F-6BC2-608300A022EB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>
          <a:xfrm>
            <a:off x="1646232" y="5310193"/>
            <a:ext cx="4173539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 dirty="0">
                <a:solidFill>
                  <a:schemeClr val="tx1"/>
                </a:solidFill>
              </a:rPr>
              <a:t>Review/endorse combined NPRR/PGRR package for Board approval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BE36250B-77A8-1A4C-67A3-79D4793BA739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>
          <a:xfrm>
            <a:off x="1646232" y="5608007"/>
            <a:ext cx="4133856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 dirty="0">
                <a:solidFill>
                  <a:schemeClr val="tx1"/>
                </a:solidFill>
              </a:rPr>
              <a:t>Consideration of Batch Zero NPRR/PGRRs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AFB365F-A15D-2475-DC3C-672E30200C47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>
          <a:xfrm>
            <a:off x="6469705" y="2446074"/>
            <a:ext cx="501951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LLWG</a:t>
            </a:r>
            <a:r>
              <a:rPr lang="en-US" sz="800" b="0" dirty="0">
                <a:solidFill>
                  <a:schemeClr val="tx1"/>
                </a:solidFill>
              </a:rPr>
              <a:t> Feb 19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5C0EAAB6-10A0-D5E4-DD7E-D3211531D63B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>
          <a:xfrm>
            <a:off x="6655962" y="2702084"/>
            <a:ext cx="56561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 dirty="0">
                <a:solidFill>
                  <a:schemeClr val="tx1"/>
                </a:solidFill>
              </a:rPr>
              <a:t>Workshop </a:t>
            </a:r>
            <a:r>
              <a:rPr lang="en-US" sz="800" b="0" dirty="0">
                <a:solidFill>
                  <a:schemeClr val="tx1"/>
                </a:solidFill>
              </a:rPr>
              <a:t>#3 Feb 26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2B98BD1E-F0B2-AFA9-F460-0F0A39D4696F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>
          <a:xfrm>
            <a:off x="9580562" y="5257642"/>
            <a:ext cx="779800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Regular TAC </a:t>
            </a:r>
            <a:r>
              <a:rPr lang="en-US" sz="800" b="0" dirty="0">
                <a:solidFill>
                  <a:schemeClr val="tx1"/>
                </a:solidFill>
              </a:rPr>
              <a:t>5/19-20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E05BCF-DD94-7209-18D7-E490C0F7F478}"/>
              </a:ext>
            </a:extLst>
          </p:cNvPr>
          <p:cNvCxnSpPr>
            <a:cxnSpLocks/>
          </p:cNvCxnSpPr>
          <p:nvPr/>
        </p:nvCxnSpPr>
        <p:spPr>
          <a:xfrm>
            <a:off x="3609176" y="3018647"/>
            <a:ext cx="0" cy="980519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9A8A930-E3F6-C303-6765-8FA08FEC6BF9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>
          <a:xfrm>
            <a:off x="1646232" y="3278074"/>
            <a:ext cx="3925889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Close outstanding design and drafting issues, incorporate vetted stakeholder feedback, and finalize Revision Request language for committee approval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54A6E9-7114-62CE-CE25-643BBBDA6749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>
          <a:xfrm>
            <a:off x="8801056" y="5941855"/>
            <a:ext cx="70379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>
                <a:solidFill>
                  <a:srgbClr val="000000"/>
                </a:solidFill>
              </a:rPr>
              <a:t>Target Board approval date</a:t>
            </a:r>
            <a:endParaRPr lang="en-US" sz="800" b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B5E252-4B15-D90D-3859-30FE56EB2E1A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>
          <a:xfrm>
            <a:off x="7523842" y="5570380"/>
            <a:ext cx="61568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Board  Meeting </a:t>
            </a:r>
            <a:r>
              <a:rPr lang="en-US" sz="800" b="0">
                <a:solidFill>
                  <a:schemeClr val="tx1"/>
                </a:solidFill>
              </a:rPr>
              <a:t>4/20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E627AF-EADA-E320-DF72-B27A62637257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>
          <a:xfrm>
            <a:off x="7369439" y="4101194"/>
            <a:ext cx="64787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Regular PRS </a:t>
            </a:r>
            <a:r>
              <a:rPr lang="en-US" sz="800" b="0">
                <a:solidFill>
                  <a:schemeClr val="tx1"/>
                </a:solidFill>
              </a:rPr>
              <a:t>4/15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7D35A-2E2B-854D-3283-62B57BBFA779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>
          <a:xfrm>
            <a:off x="7849954" y="4674026"/>
            <a:ext cx="61568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ROS Update </a:t>
            </a:r>
            <a:r>
              <a:rPr lang="en-US" sz="800" b="0">
                <a:solidFill>
                  <a:schemeClr val="tx1"/>
                </a:solidFill>
              </a:rPr>
              <a:t>4/2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132E74-4A82-E2C3-C580-610D8451D619}"/>
              </a:ext>
            </a:extLst>
          </p:cNvPr>
          <p:cNvSpPr/>
          <p:nvPr/>
        </p:nvSpPr>
        <p:spPr>
          <a:xfrm>
            <a:off x="6289303" y="5278818"/>
            <a:ext cx="1464226" cy="213094"/>
          </a:xfrm>
          <a:prstGeom prst="rect">
            <a:avLst/>
          </a:prstGeom>
          <a:solidFill>
            <a:srgbClr val="BFBFBF">
              <a:alpha val="60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Monthly TAC updates</a:t>
            </a:r>
            <a:endParaRPr lang="en-US" sz="8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C3999-64BE-8BF4-3FFE-7116F50DFD06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>
          <a:xfrm>
            <a:off x="7960404" y="3809335"/>
            <a:ext cx="56561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algn="r"/>
            <a:r>
              <a:rPr lang="en-US" sz="800" dirty="0">
                <a:solidFill>
                  <a:schemeClr val="tx1"/>
                </a:solidFill>
              </a:rPr>
              <a:t>Workshop </a:t>
            </a:r>
            <a:r>
              <a:rPr lang="en-US" sz="800" b="0" dirty="0">
                <a:solidFill>
                  <a:schemeClr val="tx1"/>
                </a:solidFill>
              </a:rPr>
              <a:t>#7 Apr 9</a:t>
            </a:r>
            <a:endParaRPr lang="en-US" sz="800" b="0" i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2579C9-AD0A-5334-9E59-FF180A73846D}"/>
              </a:ext>
            </a:extLst>
          </p:cNvPr>
          <p:cNvSpPr txBox="1"/>
          <p:nvPr/>
        </p:nvSpPr>
        <p:spPr>
          <a:xfrm>
            <a:off x="554734" y="1177269"/>
            <a:ext cx="11283479" cy="472942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solidFill>
                  <a:srgbClr val="FF0000"/>
                </a:solidFill>
              </a:rPr>
              <a:t>TAC leadership involved in options to ensure successful review and consideration at June 1, 2026 Board to meet PUCT guidance.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C75651-81EF-089E-7B57-9F0D2711CDCC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>
          <a:xfrm>
            <a:off x="8206121" y="4368376"/>
            <a:ext cx="61568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Special PRS </a:t>
            </a:r>
            <a:r>
              <a:rPr lang="en-US" sz="800" b="0">
                <a:solidFill>
                  <a:schemeClr val="tx1"/>
                </a:solidFill>
              </a:rPr>
              <a:t>4/22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FD9087-F114-FC1E-FEB3-E704F6C90B7D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>
          <a:xfrm>
            <a:off x="7777654" y="5267415"/>
            <a:ext cx="64226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Regular TAC </a:t>
            </a:r>
            <a:r>
              <a:rPr lang="en-US" sz="800" b="0">
                <a:solidFill>
                  <a:schemeClr val="tx1"/>
                </a:solidFill>
              </a:rPr>
              <a:t>4/29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D41E02-1AE8-3960-99B2-92928A346CB6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>
          <a:xfrm>
            <a:off x="8768139" y="5477376"/>
            <a:ext cx="779800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Special TAC </a:t>
            </a:r>
            <a:r>
              <a:rPr lang="en-US" sz="800" b="0">
                <a:solidFill>
                  <a:schemeClr val="tx1"/>
                </a:solidFill>
              </a:rPr>
              <a:t>5/13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9650F8-3E43-23E0-A86C-A3663B06FFDE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>
          <a:xfrm>
            <a:off x="8962847" y="4101194"/>
            <a:ext cx="64787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sz="800">
                <a:solidFill>
                  <a:schemeClr val="tx1"/>
                </a:solidFill>
              </a:rPr>
              <a:t>Regular PRS </a:t>
            </a:r>
            <a:r>
              <a:rPr lang="en-US" sz="800" b="0">
                <a:solidFill>
                  <a:schemeClr val="tx1"/>
                </a:solidFill>
              </a:rPr>
              <a:t>5</a:t>
            </a:r>
            <a:r>
              <a:rPr lang="en-US" sz="800">
                <a:solidFill>
                  <a:schemeClr val="tx1"/>
                </a:solidFill>
              </a:rPr>
              <a:t>/</a:t>
            </a:r>
            <a:r>
              <a:rPr lang="en-US" sz="800" b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1712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3DEC2-059F-7FD7-85E4-917F6FB9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1E98D365-1B26-E8B5-6A28-F2D67ED201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04" imgH="403" progId="TCLayout.ActiveDocument.1">
                  <p:embed/>
                </p:oleObj>
              </mc:Choice>
              <mc:Fallback>
                <p:oleObj name="think-cell Slide" r:id="rId16" imgW="404" imgH="403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1E98D365-1B26-E8B5-6A28-F2D67ED20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AA2B72DA-31DA-C6EA-A329-D52700D073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72212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 dirty="0"/>
              <a:t>Agenda for March 10 Workshop #4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18020-23A8-26CC-4F86-CBD103EF5823}"/>
              </a:ext>
            </a:extLst>
          </p:cNvPr>
          <p:cNvGrpSpPr/>
          <p:nvPr/>
        </p:nvGrpSpPr>
        <p:grpSpPr>
          <a:xfrm>
            <a:off x="499324" y="1260186"/>
            <a:ext cx="11193353" cy="4337628"/>
            <a:chOff x="499324" y="1107675"/>
            <a:chExt cx="11193353" cy="43376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511C15-320A-53B6-1101-28E25EAAAA14}"/>
                </a:ext>
              </a:extLst>
            </p:cNvPr>
            <p:cNvSpPr>
              <a:spLocks/>
            </p:cNvSpPr>
            <p:nvPr/>
          </p:nvSpPr>
          <p:spPr>
            <a:xfrm>
              <a:off x="499324" y="1107675"/>
              <a:ext cx="11193353" cy="4337628"/>
            </a:xfrm>
            <a:prstGeom prst="rect">
              <a:avLst/>
            </a:prstGeom>
            <a:solidFill>
              <a:srgbClr val="E6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B37BFA8-2283-21DD-96C3-D8AE9C9FD412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1943129"/>
              <a:ext cx="11082528" cy="0"/>
            </a:xfrm>
            <a:prstGeom prst="line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7A8A82-8199-5A6B-FCE2-A34713067104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2655983"/>
              <a:ext cx="11082528" cy="0"/>
            </a:xfrm>
            <a:prstGeom prst="line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BA169AD-AA9D-2FA1-87E2-141C99DC83C4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3368837"/>
              <a:ext cx="11082528" cy="0"/>
            </a:xfrm>
            <a:prstGeom prst="line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7750FDA-88FF-09AC-860C-576E5F9C2132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4081691"/>
              <a:ext cx="11082528" cy="0"/>
            </a:xfrm>
            <a:prstGeom prst="line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9E02C2-981A-0CE5-A4CB-CF1BE4E77E03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4794545"/>
              <a:ext cx="11082528" cy="0"/>
            </a:xfrm>
            <a:prstGeom prst="line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rackerNumBlue 15">
              <a:extLst>
                <a:ext uri="{FF2B5EF4-FFF2-40B4-BE49-F238E27FC236}">
                  <a16:creationId xmlns:a16="http://schemas.microsoft.com/office/drawing/2014/main" id="{AFDB3E22-AF7E-CB49-5A43-90A891F2610A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554735" y="1309703"/>
              <a:ext cx="330031" cy="330031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6E5593-D516-F7CD-1D7B-08BFBCC4C532}"/>
                </a:ext>
              </a:extLst>
            </p:cNvPr>
            <p:cNvSpPr txBox="1">
              <a:spLocks/>
            </p:cNvSpPr>
            <p:nvPr/>
          </p:nvSpPr>
          <p:spPr>
            <a:xfrm>
              <a:off x="1022757" y="1309703"/>
              <a:ext cx="2655391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buNone/>
                <a:defRPr/>
              </a:pPr>
              <a:r>
                <a:rPr lang="en-US" sz="1800" b="1">
                  <a:solidFill>
                    <a:srgbClr val="000000"/>
                  </a:solidFill>
                </a:rPr>
                <a:t>Timeline and governance recap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88EF83-1A42-EF78-4765-6EA262091F61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924728" y="1309703"/>
              <a:ext cx="771253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Update on timeline and key workshop dates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Outline PRS/ROS/TAC pathways to June Board with key submission dates</a:t>
              </a:r>
            </a:p>
          </p:txBody>
        </p:sp>
        <p:sp>
          <p:nvSpPr>
            <p:cNvPr id="52" name="TrackerNumBlue 15">
              <a:extLst>
                <a:ext uri="{FF2B5EF4-FFF2-40B4-BE49-F238E27FC236}">
                  <a16:creationId xmlns:a16="http://schemas.microsoft.com/office/drawing/2014/main" id="{69C436A2-772C-0DEE-E3D9-6F6363807AA3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554735" y="2022557"/>
              <a:ext cx="330031" cy="330031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2DA6185-310A-6D76-9779-EC2B453DE937}"/>
                </a:ext>
              </a:extLst>
            </p:cNvPr>
            <p:cNvSpPr txBox="1">
              <a:spLocks/>
            </p:cNvSpPr>
            <p:nvPr/>
          </p:nvSpPr>
          <p:spPr>
            <a:xfrm>
              <a:off x="1022757" y="2022557"/>
              <a:ext cx="2655391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buNone/>
                <a:defRPr/>
              </a:pPr>
              <a:r>
                <a:rPr lang="en-US" sz="1800" b="1" dirty="0">
                  <a:solidFill>
                    <a:srgbClr val="000000"/>
                  </a:solidFill>
                </a:rPr>
                <a:t>Stakeholder Survey Feedback and FAQ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48B67FB-8ECA-A668-2FDC-2B643399358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924728" y="2022557"/>
              <a:ext cx="771253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Review FAQs and common stakeholder questions, including ERCOT responses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Review results from the stakeholder feedback survey and key themes emerging</a:t>
              </a:r>
            </a:p>
          </p:txBody>
        </p:sp>
        <p:sp>
          <p:nvSpPr>
            <p:cNvPr id="56" name="TrackerNumBlue 15">
              <a:extLst>
                <a:ext uri="{FF2B5EF4-FFF2-40B4-BE49-F238E27FC236}">
                  <a16:creationId xmlns:a16="http://schemas.microsoft.com/office/drawing/2014/main" id="{88ACB693-DA74-EB0B-C79E-1CD42558F095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554735" y="2735411"/>
              <a:ext cx="330031" cy="330031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CD96B6B-95AC-E73D-23BB-0FA552C66181}"/>
                </a:ext>
              </a:extLst>
            </p:cNvPr>
            <p:cNvSpPr txBox="1">
              <a:spLocks/>
            </p:cNvSpPr>
            <p:nvPr/>
          </p:nvSpPr>
          <p:spPr>
            <a:xfrm>
              <a:off x="1022757" y="2735411"/>
              <a:ext cx="2655391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buNone/>
                <a:defRPr/>
              </a:pPr>
              <a:r>
                <a:rPr lang="en-US" sz="1800" b="1" dirty="0"/>
                <a:t>Batch Zero PGRR/NPRR Walk-though 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5342B8-7DE3-2F3B-0572-A853E70D879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3924728" y="2735411"/>
              <a:ext cx="771253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Review February 26 slides and highlight key updates since the last version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Walk through proposed PGRR language and relevant sections for alignment</a:t>
              </a:r>
            </a:p>
          </p:txBody>
        </p:sp>
        <p:sp>
          <p:nvSpPr>
            <p:cNvPr id="60" name="TrackerNumBlue 15">
              <a:extLst>
                <a:ext uri="{FF2B5EF4-FFF2-40B4-BE49-F238E27FC236}">
                  <a16:creationId xmlns:a16="http://schemas.microsoft.com/office/drawing/2014/main" id="{48DD59C6-611C-E1A6-6D2A-C738508CDADE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554735" y="3448265"/>
              <a:ext cx="330031" cy="330031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3434686-1186-CA08-2ECB-977AEFD47A19}"/>
                </a:ext>
              </a:extLst>
            </p:cNvPr>
            <p:cNvSpPr txBox="1">
              <a:spLocks/>
            </p:cNvSpPr>
            <p:nvPr/>
          </p:nvSpPr>
          <p:spPr>
            <a:xfrm>
              <a:off x="1022757" y="3448265"/>
              <a:ext cx="2655391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buNone/>
                <a:defRPr/>
              </a:pPr>
              <a:r>
                <a:rPr lang="en-US" sz="1800" b="1" dirty="0"/>
                <a:t>Market Comments filed on NPRR/PGRR (if any)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626402F-BE40-7609-0EDA-C4586D6AEA2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924728" y="3448265"/>
              <a:ext cx="771253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Open discussion: stakeholder comments, initial requests, and areas requiring refinement after filing</a:t>
              </a:r>
            </a:p>
          </p:txBody>
        </p:sp>
        <p:sp>
          <p:nvSpPr>
            <p:cNvPr id="67" name="TrackerNumBlue 15">
              <a:extLst>
                <a:ext uri="{FF2B5EF4-FFF2-40B4-BE49-F238E27FC236}">
                  <a16:creationId xmlns:a16="http://schemas.microsoft.com/office/drawing/2014/main" id="{6567D38E-AF7C-98F2-8BAD-4818834D4D6B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554735" y="4161119"/>
              <a:ext cx="330031" cy="330031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0413AB8-88BA-EC68-5BB7-F0BF4F06B19E}"/>
                </a:ext>
              </a:extLst>
            </p:cNvPr>
            <p:cNvSpPr txBox="1">
              <a:spLocks/>
            </p:cNvSpPr>
            <p:nvPr/>
          </p:nvSpPr>
          <p:spPr>
            <a:xfrm>
              <a:off x="1022757" y="4161119"/>
              <a:ext cx="2655391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buNone/>
                <a:defRPr/>
              </a:pPr>
              <a:r>
                <a:rPr lang="en-US" sz="1800" b="1" dirty="0"/>
                <a:t>Discussion of CLR and BYOG concepts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E6F81F6-FC75-2BEF-6806-33622305547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3924728" y="4161119"/>
              <a:ext cx="771253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Resume discussion on treatment of CLR and BYOG (</a:t>
              </a:r>
              <a:r>
                <a:rPr lang="en-US" i="1"/>
                <a:t>note that LLWG on Mar 13</a:t>
              </a:r>
              <a:r>
                <a:rPr lang="en-US" i="1" baseline="30000"/>
                <a:t>th</a:t>
              </a:r>
              <a:r>
                <a:rPr lang="en-US" i="1"/>
                <a:t> will focus on these topics</a:t>
              </a:r>
              <a:r>
                <a:rPr lang="en-US"/>
                <a:t>)</a:t>
              </a:r>
            </a:p>
          </p:txBody>
        </p:sp>
        <p:sp>
          <p:nvSpPr>
            <p:cNvPr id="71" name="TrackerNumBlue 15">
              <a:extLst>
                <a:ext uri="{FF2B5EF4-FFF2-40B4-BE49-F238E27FC236}">
                  <a16:creationId xmlns:a16="http://schemas.microsoft.com/office/drawing/2014/main" id="{B436069C-B6F7-0575-A8D9-677DA80E3E58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554735" y="4873973"/>
              <a:ext cx="330031" cy="330031"/>
            </a:xfrm>
            <a:prstGeom prst="ellipse">
              <a:avLst/>
            </a:prstGeom>
            <a:solidFill>
              <a:schemeClr val="accent1"/>
            </a:solidFill>
            <a:ln w="6350" cap="sq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4322BF-C4F9-C20A-6E4B-46B511C056B4}"/>
                </a:ext>
              </a:extLst>
            </p:cNvPr>
            <p:cNvSpPr txBox="1">
              <a:spLocks/>
            </p:cNvSpPr>
            <p:nvPr/>
          </p:nvSpPr>
          <p:spPr>
            <a:xfrm>
              <a:off x="1022757" y="4873973"/>
              <a:ext cx="2655391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buNone/>
                <a:defRPr/>
              </a:pPr>
              <a:r>
                <a:rPr lang="en-US" sz="1800" b="1" dirty="0">
                  <a:solidFill>
                    <a:srgbClr val="000000"/>
                  </a:solidFill>
                </a:rPr>
                <a:t>Q&amp;A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E94C21-C627-6090-3CAD-8075312771D1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924728" y="4873973"/>
              <a:ext cx="7712535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/>
                <a:t>Open forum for Batch Zero concerns, comments, and suggestions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272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HINKCELLUNDODONOTDELETE" val="0"/>
  <p:tag name="TEMPLATELASTEDITED" val="2021-09-23 06:12 PM"/>
  <p:tag name="LINKEDPICTURESLINKREMOVED" val="True"/>
  <p:tag name="TCCONTRASTACCENTS" val="4|5|6|7|8|9"/>
  <p:tag name="TCLIGHTACCENTS" val="4|5|6|7|8|9"/>
  <p:tag name="ICONLINEFILL" val="Color [A=255, R=255, G=255, B=255]"/>
  <p:tag name="ICONLINEFILLTHEME" val="Text 2"/>
  <p:tag name="THINKCELLPRESENTATIONDONOTDELETE" val="&lt;?xml version=&quot;1.0&quot; encoding=&quot;UTF-16&quot; standalone=&quot;yes&quot;?&gt;&lt;root reqver=&quot;28224&quot;&gt;&lt;version val=&quot;3584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2.92994881114815974854E+00&quot;&gt;&lt;m_msothmcolidx val=&quot;0&quot;/&gt;&lt;m_rgb r=&quot;06&quot; g=&quot;1F&quot; b=&quot;79&quot;/&gt;&lt;/elem&gt;&lt;elem m_fUsage=&quot;1.70999999999999996447E+00&quot;&gt;&lt;m_msothmcolidx val=&quot;0&quot;/&gt;&lt;m_rgb r=&quot;75&quot; g=&quot;9C&quot; b=&quot;EA&quot;/&gt;&lt;/elem&gt;&lt;elem m_fUsage=&quot;1.00817383588184972254E+00&quot;&gt;&lt;m_msothmcolidx val=&quot;0&quot;/&gt;&lt;m_rgb r=&quot;01&quot; g=&quot;59&quot; b=&quot;A2&quot;/&gt;&lt;/elem&gt;&lt;elem m_fUsage=&quot;1.00000000000000000000E+00&quot;&gt;&lt;m_msothmcolidx val=&quot;0&quot;/&gt;&lt;m_rgb r=&quot;C1&quot; g=&quot;D2&quot; b=&quot;F5&quot;/&gt;&lt;/elem&gt;&lt;elem m_fUsage=&quot;7.29000000000000092371E-01&quot;&gt;&lt;m_msothmcolidx val=&quot;0&quot;/&gt;&lt;m_rgb r=&quot;47&quot; g=&quot;73&quot; b=&quot;D2&quot;/&gt;&lt;/elem&gt;&lt;elem m_fUsage=&quot;5.90490000000000181402E-01&quot;&gt;&lt;m_msothmcolidx val=&quot;0&quot;/&gt;&lt;m_rgb r=&quot;22&quot; g=&quot;3C&quot; b=&quot;83&quot;/&gt;&lt;/elem&gt;&lt;elem m_fUsage=&quot;5.31441000000000163261E-01&quot;&gt;&lt;m_msothmcolidx val=&quot;0&quot;/&gt;&lt;m_rgb r=&quot;AF&quot; g=&quot;F5&quot; b=&quot;FF&quot;/&gt;&lt;/elem&gt;&lt;/m_vecMRU&gt;&lt;/m_mruColor&gt;&lt;m_eweekdayFirstOfWeek val=&quot;2&quot;/&gt;&lt;m_eweekdayFirstOfWorkweek val=&quot;2&quot;/&gt;&lt;m_eweekdayFirstOfWeekend val=&quot;7&quot;/&gt;&lt;/CPresentation&gt;&lt;/root&gt;"/>
  <p:tag name="ICONENCLOSUR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OOKUP" val="20251106073419147256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hlT7lGQomWkE8tnMs3l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ContentSeparatorDefaul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Blue"/>
  <p:tag name="NAME" val="ChevronBlue"/>
  <p:tag name="SYMBOLNAME" val="Chevr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PeaD_S6hcRZgSaqwNTz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_g7y8MFtCLGc9k39lYZ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DdCuEeXI3OU.d6hGMR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Cl6nZRt5nOuGB.GS2aQ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9o3rm1ZtmE_1rgp3HAf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xCrL8DSHu5OdMU9EIFC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k4kOC8qKloqMTCTF2d1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fuenqUiFjz7742pS60_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E9UfeWjyMlkJnAR4nM8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6ZzMaBKkFiwsCDphkzU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fUSIO2yEZ8J0OkpRIU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EPLAC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F4iDs3DTwso.ELdVGmc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32NLO74EUDhAGbVMlLy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4ChXNUXjWGkwcdqN7IU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2JRkhtIe.B1yW5e_LdA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WUYA8mqe13ItSZGq1VF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vGYrIjvFGCsXsEoV9dF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_HTJ5XYeJQAmJsjkwY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.hRN5uAxa8sPArqyi7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DlyFnZKa1QpEgNNbif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kSJBPWvDv.hSH8lbF_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CFtrOj.dmTzbylndYpS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3xrEum5Z9jsIrw9HJ.c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ZKWKoY70kjblFmQSb3d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I5jBbqN1xUb1ZYUWnzB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U7mRKevoJoVHQ5YFnBE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YIjDAVa7CJLTtYsmI.2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3UMgPZupp5CQEXmUigr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BsuWLaZecGClEY9_Skp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okJnNjOlzXHLcvVKxt.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kW3KtNmk3eAXOPcn6K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abPWrE9mbolEOrUQRsp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6564KQlBRRvRuRSN1E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Y9kXBOhcoiSEr7lsj8B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S4eFmXtztyeJO8lhGK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8DJV_aivkp7U437fMS.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3bpe9WGVsBRNMhtrXGa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FMuIfhoBoKVIu3zX8Fh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xXz8SJSgwpO4RhwzRiP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ze9UiSPkOGHz4FVUsqm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32GnV0WC7kAde.aDIxx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pAAbDk8kKMeyxQiG.3B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Bg2qUlVnxnvrqxtM0BX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pqDTDERjLtC8mo9nWCM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nIn81ubAWpay9OIT2.7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jd_0loiJaeYJwU7NWRr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YEJsst_J3bGHl9FnZGu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nkEgxCBZ8reBpilr7ex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L8c7SZ4nNYfQ3g95Ims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oCXsSP34ZCfPOb0nNoe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qQ1mE3nNmmYZ2uLi_Sd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AEC7"/>
        </a:accent1>
        <a:accent2>
          <a:srgbClr val="7C858C"/>
        </a:accent2>
        <a:accent3>
          <a:srgbClr val="26D07C"/>
        </a:accent3>
        <a:accent4>
          <a:srgbClr val="003865"/>
        </a:accent4>
        <a:accent5>
          <a:srgbClr val="685BC7"/>
        </a:accent5>
        <a:accent6>
          <a:srgbClr val="1F8B9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E6EBF0"/>
    </a:custClr>
    <a:custClr name="Custom Color7">
      <a:srgbClr val="5B6770"/>
    </a:custClr>
  </a:custClrLst>
  <a:extLst>
    <a:ext uri="{05A4C25C-085E-4340-85A3-A5531E510DB2}">
      <thm15:themeFamily xmlns:thm15="http://schemas.microsoft.com/office/thememl/2012/main" name="8595HP01_CF_16x9_ENG_V1.potx" id="{42F32C14-58EC-47D9-9028-847CDCF2A67E}" vid="{9AF27E40-36C6-4524-B55C-2496A44DAD24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1F8B9D"/>
      </a:lt1>
      <a:dk2>
        <a:srgbClr val="000000"/>
      </a:dk2>
      <a:lt2>
        <a:srgbClr val="000000"/>
      </a:lt2>
      <a:accent1>
        <a:srgbClr val="FFFFFF"/>
      </a:accent1>
      <a:accent2>
        <a:srgbClr val="00AEC7"/>
      </a:accent2>
      <a:accent3>
        <a:srgbClr val="7C858C"/>
      </a:accent3>
      <a:accent4>
        <a:srgbClr val="26D07C"/>
      </a:accent4>
      <a:accent5>
        <a:srgbClr val="003865"/>
      </a:accent5>
      <a:accent6>
        <a:srgbClr val="685BC7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1F8B9D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EC7"/>
        </a:accent2>
        <a:accent3>
          <a:srgbClr val="7C858C"/>
        </a:accent3>
        <a:accent4>
          <a:srgbClr val="26D07C"/>
        </a:accent4>
        <a:accent5>
          <a:srgbClr val="003865"/>
        </a:accent5>
        <a:accent6>
          <a:srgbClr val="685BC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E6EBF0"/>
    </a:custClr>
    <a:custClr name="Custom Color7">
      <a:srgbClr val="5B6770"/>
    </a:custClr>
  </a:custClrLst>
  <a:extLst>
    <a:ext uri="{05A4C25C-085E-4340-85A3-A5531E510DB2}">
      <thm15:themeFamily xmlns:thm15="http://schemas.microsoft.com/office/thememl/2012/main" name="8595HP01_CF_16x9_ENG_V1.potx" id="{42F32C14-58EC-47D9-9028-847CDCF2A67E}" vid="{DD447390-42C6-4045-A404-EE24DB9FFF36}"/>
    </a:ext>
  </a:extLst>
</a:theme>
</file>

<file path=ppt/theme/theme3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  <wetp:taskpane dockstate="right" visibility="0" width="525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0BBBD9C-7E92-43DB-94A8-2B1A716663AF}">
  <we:reference id="5332053f-08b1-4ad5-b936-144d44d33f40" version="2.1.0.2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A36CB36-0D55-4E5B-8E3F-06E34B1102E2}">
  <we:reference id="e74ca2a7-5e50-4ebf-bfa5-bb75c7950374" version="4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7ac4fa-902d-4f29-bbdc-3877ea87d1ce" xsi:nil="true"/>
    <lcf76f155ced4ddcb4097134ff3c332f xmlns="f419a087-1e80-495d-85c4-486fa6b09ca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0E9D229717A45A0F014C745A02018" ma:contentTypeVersion="10" ma:contentTypeDescription="Create a new document." ma:contentTypeScope="" ma:versionID="f3d69bc3bfd0aac6724cf821c4b9b5ef">
  <xsd:schema xmlns:xsd="http://www.w3.org/2001/XMLSchema" xmlns:xs="http://www.w3.org/2001/XMLSchema" xmlns:p="http://schemas.microsoft.com/office/2006/metadata/properties" xmlns:ns2="f419a087-1e80-495d-85c4-486fa6b09cae" xmlns:ns3="c37ac4fa-902d-4f29-bbdc-3877ea87d1ce" targetNamespace="http://schemas.microsoft.com/office/2006/metadata/properties" ma:root="true" ma:fieldsID="971f991f8e9e1bdcc84bdb1939d05c3d" ns2:_="" ns3:_="">
    <xsd:import namespace="f419a087-1e80-495d-85c4-486fa6b09cae"/>
    <xsd:import namespace="c37ac4fa-902d-4f29-bbdc-3877ea87d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9a087-1e80-495d-85c4-486fa6b09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ac4fa-902d-4f29-bbdc-3877ea87d1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af1a2d-7cff-4f55-99dc-3de56818a427}" ma:internalName="TaxCatchAll" ma:showField="CatchAllData" ma:web="c37ac4fa-902d-4f29-bbdc-3877ea87d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14045A-A9D2-430D-97C7-592E529A72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5CCB3-C396-4DE2-9FB3-96518FFD5FED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f419a087-1e80-495d-85c4-486fa6b09cae"/>
    <ds:schemaRef ds:uri="http://www.w3.org/XML/1998/namespace"/>
    <ds:schemaRef ds:uri="http://schemas.microsoft.com/office/2006/documentManagement/types"/>
    <ds:schemaRef ds:uri="http://purl.org/dc/elements/1.1/"/>
    <ds:schemaRef ds:uri="c37ac4fa-902d-4f29-bbdc-3877ea87d1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A5D0D58-1AA6-43E0-91B7-100F216DF9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9a087-1e80-495d-85c4-486fa6b09cae"/>
    <ds:schemaRef ds:uri="c37ac4fa-902d-4f29-bbdc-3877ea87d1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8595HP01_CF_16x9_ENG_V1</Template>
  <TotalTime>3132</TotalTime>
  <Words>912</Words>
  <Application>Microsoft Office PowerPoint</Application>
  <PresentationFormat>Widescreen</PresentationFormat>
  <Paragraphs>155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Georgia</vt:lpstr>
      <vt:lpstr>Segoe UI</vt:lpstr>
      <vt:lpstr>Arial</vt:lpstr>
      <vt:lpstr>Wingdings</vt:lpstr>
      <vt:lpstr>White</vt:lpstr>
      <vt:lpstr>Contrast</vt:lpstr>
      <vt:lpstr>think-cell Slide</vt:lpstr>
      <vt:lpstr>ROS update on  Large Load Interconnection Batch Study Workshops</vt:lpstr>
      <vt:lpstr>The batch study process increases outcome certainty and transparency while limiting restudy risk</vt:lpstr>
      <vt:lpstr>Insights from a multi-channel stakeholder engagement effort enabled a comprehensive view of stakeholder alignment and open questions</vt:lpstr>
      <vt:lpstr>The critical path to a successful Batch Zero revision request relies on a series of successive May 2026 votes</vt:lpstr>
      <vt:lpstr>Agenda for March 10 Workshop #4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Charlotte Fletcher</dc:creator>
  <cp:keywords/>
  <dc:description/>
  <cp:lastModifiedBy>Mereness, Matt</cp:lastModifiedBy>
  <cp:revision>52</cp:revision>
  <dcterms:created xsi:type="dcterms:W3CDTF">2026-01-22T04:18:53Z</dcterms:created>
  <dcterms:modified xsi:type="dcterms:W3CDTF">2026-03-05T13:24:03Z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LastEdited">
    <vt:lpwstr>2021-09-23 06:12 PM</vt:lpwstr>
  </property>
  <property fmtid="{D5CDD505-2E9C-101B-9397-08002B2CF9AE}" pid="3" name="ContentTypeId">
    <vt:lpwstr>0x0101003CD0E9D229717A45A0F014C745A02018</vt:lpwstr>
  </property>
  <property fmtid="{D5CDD505-2E9C-101B-9397-08002B2CF9AE}" pid="4" name="MediaServiceImageTags">
    <vt:lpwstr/>
  </property>
  <property fmtid="{D5CDD505-2E9C-101B-9397-08002B2CF9AE}" pid="5" name="MSIP_Label_83303d7c-e5a3-4cc8-90eb-69bfd7570ac4_Enabled">
    <vt:lpwstr>True</vt:lpwstr>
  </property>
  <property fmtid="{D5CDD505-2E9C-101B-9397-08002B2CF9AE}" pid="6" name="MSIP_Label_83303d7c-e5a3-4cc8-90eb-69bfd7570ac4_SiteId">
    <vt:lpwstr>cc8936bc-9382-4fff-87cb-6f55999549e7</vt:lpwstr>
  </property>
  <property fmtid="{D5CDD505-2E9C-101B-9397-08002B2CF9AE}" pid="7" name="MSIP_Label_83303d7c-e5a3-4cc8-90eb-69bfd7570ac4_SetDate">
    <vt:lpwstr>2026-01-22T04:26:02Z</vt:lpwstr>
  </property>
  <property fmtid="{D5CDD505-2E9C-101B-9397-08002B2CF9AE}" pid="8" name="MSIP_Label_83303d7c-e5a3-4cc8-90eb-69bfd7570ac4_Name">
    <vt:lpwstr>Client \ Client Confidential</vt:lpwstr>
  </property>
  <property fmtid="{D5CDD505-2E9C-101B-9397-08002B2CF9AE}" pid="9" name="MSIP_Label_83303d7c-e5a3-4cc8-90eb-69bfd7570ac4_ActionId">
    <vt:lpwstr>8052f952-a511-4478-852e-dadf1c64a4db</vt:lpwstr>
  </property>
  <property fmtid="{D5CDD505-2E9C-101B-9397-08002B2CF9AE}" pid="10" name="MSIP_Label_83303d7c-e5a3-4cc8-90eb-69bfd7570ac4_Removed">
    <vt:lpwstr>False</vt:lpwstr>
  </property>
  <property fmtid="{D5CDD505-2E9C-101B-9397-08002B2CF9AE}" pid="11" name="MSIP_Label_83303d7c-e5a3-4cc8-90eb-69bfd7570ac4_Parent">
    <vt:lpwstr>41a75552-f860-45e1-90d5-c0b4fc08c5e4</vt:lpwstr>
  </property>
  <property fmtid="{D5CDD505-2E9C-101B-9397-08002B2CF9AE}" pid="12" name="MSIP_Label_83303d7c-e5a3-4cc8-90eb-69bfd7570ac4_Extended_MSFT_Method">
    <vt:lpwstr>Standard</vt:lpwstr>
  </property>
  <property fmtid="{D5CDD505-2E9C-101B-9397-08002B2CF9AE}" pid="13" name="MSIP_Label_fec09dec-a9ce-4322-b578-b49052c992d8_Enabled">
    <vt:lpwstr>true</vt:lpwstr>
  </property>
  <property fmtid="{D5CDD505-2E9C-101B-9397-08002B2CF9AE}" pid="14" name="MSIP_Label_fec09dec-a9ce-4322-b578-b49052c992d8_SetDate">
    <vt:lpwstr>2026-02-18T04:19:00Z</vt:lpwstr>
  </property>
  <property fmtid="{D5CDD505-2E9C-101B-9397-08002B2CF9AE}" pid="15" name="MSIP_Label_fec09dec-a9ce-4322-b578-b49052c992d8_Method">
    <vt:lpwstr>Privileged</vt:lpwstr>
  </property>
  <property fmtid="{D5CDD505-2E9C-101B-9397-08002B2CF9AE}" pid="16" name="MSIP_Label_fec09dec-a9ce-4322-b578-b49052c992d8_Name">
    <vt:lpwstr>Firm Confidential Information-SLV1</vt:lpwstr>
  </property>
  <property fmtid="{D5CDD505-2E9C-101B-9397-08002B2CF9AE}" pid="17" name="MSIP_Label_fec09dec-a9ce-4322-b578-b49052c992d8_SiteId">
    <vt:lpwstr>cc8936bc-9382-4fff-87cb-6f55999549e7</vt:lpwstr>
  </property>
  <property fmtid="{D5CDD505-2E9C-101B-9397-08002B2CF9AE}" pid="18" name="MSIP_Label_fec09dec-a9ce-4322-b578-b49052c992d8_ActionId">
    <vt:lpwstr>f19bf25e-99ca-4172-94d7-2edd03187cc0</vt:lpwstr>
  </property>
  <property fmtid="{D5CDD505-2E9C-101B-9397-08002B2CF9AE}" pid="19" name="MSIP_Label_fec09dec-a9ce-4322-b578-b49052c992d8_ContentBits">
    <vt:lpwstr>0</vt:lpwstr>
  </property>
  <property fmtid="{D5CDD505-2E9C-101B-9397-08002B2CF9AE}" pid="20" name="MSIP_Label_fec09dec-a9ce-4322-b578-b49052c992d8_Tag">
    <vt:lpwstr>10, 0, 1, 1</vt:lpwstr>
  </property>
  <property fmtid="{D5CDD505-2E9C-101B-9397-08002B2CF9AE}" pid="21" name="_dlc_DocIdItemGuid">
    <vt:lpwstr>afd9ae43-47f0-4c9d-a5f5-5c7e0d7b6b12</vt:lpwstr>
  </property>
  <property fmtid="{D5CDD505-2E9C-101B-9397-08002B2CF9AE}" pid="22" name="MSIP_Label_7084cbda-52b8-46fb-a7b7-cb5bd465ed85_Enabled">
    <vt:lpwstr>true</vt:lpwstr>
  </property>
  <property fmtid="{D5CDD505-2E9C-101B-9397-08002B2CF9AE}" pid="23" name="MSIP_Label_7084cbda-52b8-46fb-a7b7-cb5bd465ed85_SetDate">
    <vt:lpwstr>2026-02-24T12:27:52Z</vt:lpwstr>
  </property>
  <property fmtid="{D5CDD505-2E9C-101B-9397-08002B2CF9AE}" pid="24" name="MSIP_Label_7084cbda-52b8-46fb-a7b7-cb5bd465ed85_Method">
    <vt:lpwstr>Standard</vt:lpwstr>
  </property>
  <property fmtid="{D5CDD505-2E9C-101B-9397-08002B2CF9AE}" pid="25" name="MSIP_Label_7084cbda-52b8-46fb-a7b7-cb5bd465ed85_Name">
    <vt:lpwstr>Internal</vt:lpwstr>
  </property>
  <property fmtid="{D5CDD505-2E9C-101B-9397-08002B2CF9AE}" pid="26" name="MSIP_Label_7084cbda-52b8-46fb-a7b7-cb5bd465ed85_SiteId">
    <vt:lpwstr>0afb747d-bff7-4596-a9fc-950ef9e0ec45</vt:lpwstr>
  </property>
  <property fmtid="{D5CDD505-2E9C-101B-9397-08002B2CF9AE}" pid="27" name="MSIP_Label_7084cbda-52b8-46fb-a7b7-cb5bd465ed85_ActionId">
    <vt:lpwstr>70189226-55f5-4628-96f4-2cb796eaf0bc</vt:lpwstr>
  </property>
  <property fmtid="{D5CDD505-2E9C-101B-9397-08002B2CF9AE}" pid="28" name="MSIP_Label_7084cbda-52b8-46fb-a7b7-cb5bd465ed85_ContentBits">
    <vt:lpwstr>0</vt:lpwstr>
  </property>
  <property fmtid="{D5CDD505-2E9C-101B-9397-08002B2CF9AE}" pid="29" name="MSIP_Label_7084cbda-52b8-46fb-a7b7-cb5bd465ed85_Tag">
    <vt:lpwstr>10, 3, 0, 2</vt:lpwstr>
  </property>
</Properties>
</file>