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256" r:id="rId2"/>
    <p:sldId id="406" r:id="rId3"/>
    <p:sldId id="413" r:id="rId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rick Wood" initials="PW" lastIdx="3" clrIdx="0">
    <p:extLst>
      <p:ext uri="{19B8F6BF-5375-455C-9EA6-DF929625EA0E}">
        <p15:presenceInfo xmlns:p15="http://schemas.microsoft.com/office/powerpoint/2012/main" userId="3f41e10082fe89f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462F12-E51C-4BEA-80E1-3B525579EB28}" v="63" dt="2026-03-03T23:49:41.1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9"/>
  </p:normalViewPr>
  <p:slideViewPr>
    <p:cSldViewPr>
      <p:cViewPr varScale="1">
        <p:scale>
          <a:sx n="79" d="100"/>
          <a:sy n="79" d="100"/>
        </p:scale>
        <p:origin x="1498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ms Siddiqi" userId="8515217b9be739cd" providerId="LiveId" clId="{21E75588-D33B-4CAF-82CC-181BE6CFC1CD}"/>
    <pc:docChg chg="custSel addSld delSld modSld">
      <pc:chgData name="Shams Siddiqi" userId="8515217b9be739cd" providerId="LiveId" clId="{21E75588-D33B-4CAF-82CC-181BE6CFC1CD}" dt="2026-03-03T23:51:52.148" v="1780" actId="20577"/>
      <pc:docMkLst>
        <pc:docMk/>
      </pc:docMkLst>
      <pc:sldChg chg="modSp mod">
        <pc:chgData name="Shams Siddiqi" userId="8515217b9be739cd" providerId="LiveId" clId="{21E75588-D33B-4CAF-82CC-181BE6CFC1CD}" dt="2026-03-03T23:43:36.774" v="1632" actId="20577"/>
        <pc:sldMkLst>
          <pc:docMk/>
          <pc:sldMk cId="0" sldId="256"/>
        </pc:sldMkLst>
        <pc:spChg chg="mod">
          <ac:chgData name="Shams Siddiqi" userId="8515217b9be739cd" providerId="LiveId" clId="{21E75588-D33B-4CAF-82CC-181BE6CFC1CD}" dt="2026-03-03T23:43:36.774" v="1632" actId="20577"/>
          <ac:spMkLst>
            <pc:docMk/>
            <pc:sldMk cId="0" sldId="256"/>
            <ac:spMk id="5122" creationId="{6AC76799-6A2F-DAB4-808D-BA29161BC88F}"/>
          </ac:spMkLst>
        </pc:spChg>
        <pc:spChg chg="mod">
          <ac:chgData name="Shams Siddiqi" userId="8515217b9be739cd" providerId="LiveId" clId="{21E75588-D33B-4CAF-82CC-181BE6CFC1CD}" dt="2026-03-03T23:24:48.331" v="41" actId="20577"/>
          <ac:spMkLst>
            <pc:docMk/>
            <pc:sldMk cId="0" sldId="256"/>
            <ac:spMk id="5123" creationId="{648F9BFE-A2EB-4979-EC7E-7C52D0C99987}"/>
          </ac:spMkLst>
        </pc:spChg>
      </pc:sldChg>
      <pc:sldChg chg="modSp mod">
        <pc:chgData name="Shams Siddiqi" userId="8515217b9be739cd" providerId="LiveId" clId="{21E75588-D33B-4CAF-82CC-181BE6CFC1CD}" dt="2026-03-03T23:51:52.148" v="1780" actId="20577"/>
        <pc:sldMkLst>
          <pc:docMk/>
          <pc:sldMk cId="0" sldId="406"/>
        </pc:sldMkLst>
        <pc:spChg chg="mod">
          <ac:chgData name="Shams Siddiqi" userId="8515217b9be739cd" providerId="LiveId" clId="{21E75588-D33B-4CAF-82CC-181BE6CFC1CD}" dt="2026-03-03T23:43:49.116" v="1635" actId="20577"/>
          <ac:spMkLst>
            <pc:docMk/>
            <pc:sldMk cId="0" sldId="406"/>
            <ac:spMk id="9220" creationId="{CDAEFA0E-D76A-46E5-46DA-F1D33CA7EB35}"/>
          </ac:spMkLst>
        </pc:spChg>
        <pc:spChg chg="mod">
          <ac:chgData name="Shams Siddiqi" userId="8515217b9be739cd" providerId="LiveId" clId="{21E75588-D33B-4CAF-82CC-181BE6CFC1CD}" dt="2026-03-03T23:51:52.148" v="1780" actId="20577"/>
          <ac:spMkLst>
            <pc:docMk/>
            <pc:sldMk cId="0" sldId="406"/>
            <ac:spMk id="9221" creationId="{2140A200-0470-0A73-BDEF-041B99701BDA}"/>
          </ac:spMkLst>
        </pc:spChg>
      </pc:sldChg>
      <pc:sldChg chg="del">
        <pc:chgData name="Shams Siddiqi" userId="8515217b9be739cd" providerId="LiveId" clId="{21E75588-D33B-4CAF-82CC-181BE6CFC1CD}" dt="2026-03-03T23:50:08.507" v="1743" actId="47"/>
        <pc:sldMkLst>
          <pc:docMk/>
          <pc:sldMk cId="452850210" sldId="410"/>
        </pc:sldMkLst>
      </pc:sldChg>
      <pc:sldChg chg="del">
        <pc:chgData name="Shams Siddiqi" userId="8515217b9be739cd" providerId="LiveId" clId="{21E75588-D33B-4CAF-82CC-181BE6CFC1CD}" dt="2026-03-03T23:50:08.507" v="1743" actId="47"/>
        <pc:sldMkLst>
          <pc:docMk/>
          <pc:sldMk cId="416390342" sldId="411"/>
        </pc:sldMkLst>
      </pc:sldChg>
      <pc:sldChg chg="del">
        <pc:chgData name="Shams Siddiqi" userId="8515217b9be739cd" providerId="LiveId" clId="{21E75588-D33B-4CAF-82CC-181BE6CFC1CD}" dt="2026-03-03T23:50:08.507" v="1743" actId="47"/>
        <pc:sldMkLst>
          <pc:docMk/>
          <pc:sldMk cId="3950033889" sldId="412"/>
        </pc:sldMkLst>
      </pc:sldChg>
      <pc:sldChg chg="modSp add mod">
        <pc:chgData name="Shams Siddiqi" userId="8515217b9be739cd" providerId="LiveId" clId="{21E75588-D33B-4CAF-82CC-181BE6CFC1CD}" dt="2026-03-03T23:49:41.121" v="1742" actId="20577"/>
        <pc:sldMkLst>
          <pc:docMk/>
          <pc:sldMk cId="3695282525" sldId="413"/>
        </pc:sldMkLst>
        <pc:spChg chg="mod">
          <ac:chgData name="Shams Siddiqi" userId="8515217b9be739cd" providerId="LiveId" clId="{21E75588-D33B-4CAF-82CC-181BE6CFC1CD}" dt="2026-03-03T23:44:16.224" v="1678" actId="20577"/>
          <ac:spMkLst>
            <pc:docMk/>
            <pc:sldMk cId="3695282525" sldId="413"/>
            <ac:spMk id="9220" creationId="{3009F7B5-CD4D-1B5F-F0D8-0DDE3BB86117}"/>
          </ac:spMkLst>
        </pc:spChg>
        <pc:spChg chg="mod">
          <ac:chgData name="Shams Siddiqi" userId="8515217b9be739cd" providerId="LiveId" clId="{21E75588-D33B-4CAF-82CC-181BE6CFC1CD}" dt="2026-03-03T23:49:41.121" v="1742" actId="20577"/>
          <ac:spMkLst>
            <pc:docMk/>
            <pc:sldMk cId="3695282525" sldId="413"/>
            <ac:spMk id="9221" creationId="{2A46F3F9-0B8C-E405-041C-A3B069B924D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6B9A2601-A6AC-B860-C87B-92672D0301C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t" anchorCtr="0" compatLnSpc="1">
            <a:prstTxWarp prst="textNoShape">
              <a:avLst/>
            </a:prstTxWarp>
          </a:bodyPr>
          <a:lstStyle>
            <a:lvl1pPr defTabSz="96667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7667BFDE-FCFC-CBFF-FC53-A9B90D0BBB9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t" anchorCtr="0" compatLnSpc="1">
            <a:prstTxWarp prst="textNoShape">
              <a:avLst/>
            </a:prstTxWarp>
          </a:bodyPr>
          <a:lstStyle>
            <a:lvl1pPr algn="r" defTabSz="96667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8" name="Rectangle 4">
            <a:extLst>
              <a:ext uri="{FF2B5EF4-FFF2-40B4-BE49-F238E27FC236}">
                <a16:creationId xmlns:a16="http://schemas.microsoft.com/office/drawing/2014/main" id="{972D1A1A-7505-3C04-8F41-C1C8B533CB0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b" anchorCtr="0" compatLnSpc="1">
            <a:prstTxWarp prst="textNoShape">
              <a:avLst/>
            </a:prstTxWarp>
          </a:bodyPr>
          <a:lstStyle>
            <a:lvl1pPr defTabSz="96667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9" name="Rectangle 5">
            <a:extLst>
              <a:ext uri="{FF2B5EF4-FFF2-40B4-BE49-F238E27FC236}">
                <a16:creationId xmlns:a16="http://schemas.microsoft.com/office/drawing/2014/main" id="{6763FC17-303D-24BD-593F-AFE42CAF585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b" anchorCtr="0" compatLnSpc="1">
            <a:prstTxWarp prst="textNoShape">
              <a:avLst/>
            </a:prstTxWarp>
          </a:bodyPr>
          <a:lstStyle>
            <a:lvl1pPr algn="r" defTabSz="965200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7896AB9-E865-4E0A-AD54-79321AEDAD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B67D744D-9CE9-9ACF-E2BC-378AB5DCD06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t" anchorCtr="0" compatLnSpc="1">
            <a:prstTxWarp prst="textNoShape">
              <a:avLst/>
            </a:prstTxWarp>
          </a:bodyPr>
          <a:lstStyle>
            <a:lvl1pPr defTabSz="96667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BF378D37-4A1F-0A54-5E9B-4E9CB2D9D80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t" anchorCtr="0" compatLnSpc="1">
            <a:prstTxWarp prst="textNoShape">
              <a:avLst/>
            </a:prstTxWarp>
          </a:bodyPr>
          <a:lstStyle>
            <a:lvl1pPr algn="r" defTabSz="96667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5CAE6A66-5757-17AB-3704-595C59D554C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7425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3EE40649-FE1E-6679-BC5E-4C8DCD4BC65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3E8861D6-C213-BA1E-7D4F-E40020B80B5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b" anchorCtr="0" compatLnSpc="1">
            <a:prstTxWarp prst="textNoShape">
              <a:avLst/>
            </a:prstTxWarp>
          </a:bodyPr>
          <a:lstStyle>
            <a:lvl1pPr defTabSz="96667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D6950F17-EF6A-17AC-90DB-57DDEDAE19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b" anchorCtr="0" compatLnSpc="1">
            <a:prstTxWarp prst="textNoShape">
              <a:avLst/>
            </a:prstTxWarp>
          </a:bodyPr>
          <a:lstStyle>
            <a:lvl1pPr algn="r" defTabSz="965200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05F5976-DC91-4BB4-939A-A2F956F530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C23234D7-48E4-45A9-7F3F-0605CFB7D4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EB8E49D-4BF8-4AB6-8A31-F2D4E822C18B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368776C-B7FF-9EBA-8F90-2BA021EB35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6D269CE6-A2F2-8FD7-862D-20E10A7B24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AAF0A573-6757-4B22-0345-EB1AFB47A8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F612FCD-D6F6-4E0E-B432-1BEC59374E22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03ECED28-805D-E1D7-2C6C-58D8433162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F37488DC-9B20-6772-ABAA-C53DE4EC5E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BA483-3A27-E53A-CFCC-5B2BE7868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3BDFADEE-7F1B-200E-367D-D0ED89EA1E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F612FCD-D6F6-4E0E-B432-1BEC59374E22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5871EED0-0BDC-1D45-5CAA-6919CDDE89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6CE3AF9B-69B3-0074-39AC-8AB0E1BDBA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82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>
            <a:extLst>
              <a:ext uri="{FF2B5EF4-FFF2-40B4-BE49-F238E27FC236}">
                <a16:creationId xmlns:a16="http://schemas.microsoft.com/office/drawing/2014/main" id="{F2041B77-AD32-3F55-C8AF-8445D6243EB9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3" name="Rectangle 8">
              <a:extLst>
                <a:ext uri="{FF2B5EF4-FFF2-40B4-BE49-F238E27FC236}">
                  <a16:creationId xmlns:a16="http://schemas.microsoft.com/office/drawing/2014/main" id="{AB92B168-F425-15AE-86BC-6C31A53E51A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4" name="Rectangle 9">
              <a:extLst>
                <a:ext uri="{FF2B5EF4-FFF2-40B4-BE49-F238E27FC236}">
                  <a16:creationId xmlns:a16="http://schemas.microsoft.com/office/drawing/2014/main" id="{276910A9-E156-9789-E197-27870072283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5" name="Rectangle 10">
              <a:extLst>
                <a:ext uri="{FF2B5EF4-FFF2-40B4-BE49-F238E27FC236}">
                  <a16:creationId xmlns:a16="http://schemas.microsoft.com/office/drawing/2014/main" id="{0A32B266-5ACA-0747-71E7-84CDF2FA469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4EB84DA-6801-1936-78A8-A51B420EC6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BE876E4-1147-96F6-F2C9-5255D0246C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15138911-4793-AF47-B707-EEB58BE762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C31CB-EC68-4B41-AC68-202A333007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5271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C0A8A86-087E-302A-A343-58580D53FA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B78493A-8748-FD69-43B2-3DB3A7271E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E99F7-03E8-23E2-D4C7-6563667877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5DB7F-0158-40FB-B3F0-D941C1D551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0078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B467A9-D6B8-1F77-4C89-ACEB4DFC28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0203E07-2FC0-1323-E6A3-73604441EB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33DA997-A966-B7E8-5B7A-69F36C9E94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9ABEC-FCC6-469C-9763-6CDD5A8164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6542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EB1634-6FC8-4080-59F4-FD8BF8DC4D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DEBBEF2-2C27-7546-7A47-15E290025B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C4FC9D-3857-8A82-AD73-E734A9621D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0721B-D0FC-42F8-946C-01E541E537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8552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B0ED2EE-A8B4-0616-7292-6374BF4C81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822F6F-576B-35A6-ED0D-2DD9DDA0FC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5E7D00-A8D6-6504-416B-67915E7E0E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F10DC-2E5E-482B-A911-773A7A4DC8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5290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B5FCF1-94ED-04E1-6CCF-CBF05227EB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C27739-0A0E-62D2-7F5B-1069D2FDF1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BDBBA1-2AC8-ED46-7C6F-EF8A5216D0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9A6CB-DF96-4A1B-96B8-2CA30659CB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5105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1AFB631-117B-0C1B-ACAB-A31E7BC7BE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239B4CF-8FF9-71DB-077E-FACF424774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574D733-8A1D-AA08-E1FF-EE3996E5C2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61B77-6736-4ED0-9F8E-23DA1C7D7A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5244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FCE9D26-A1C5-030E-4F37-5432CB57CF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71EC6F8-612D-87C3-F30E-1100E46F6A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6C4E5A5-37EB-BACD-E0E2-BC5F22B27E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6FFD9-8304-4E39-98AE-CA1DC6390A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9664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D3A5768-7AB9-DA3C-6D50-D9FA40121D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857B4D6-F8DD-E11A-3DF6-07D7A8436A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8F8DBA9-AC8C-717F-0312-3D5EA72C62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3A7DA9-49B9-4A38-A72E-9EB6707F05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5249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B760CA-1AEE-E8E9-0B92-B3B1A02D01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2C5FBC-19C8-1745-D521-1637CEE46F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113824-C789-C307-5F06-E0968CCB0C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594A2-EE34-4C56-9702-FDBA8C02C1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08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83C6A3-EB36-1D36-6181-942C6E0896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22205A-68BB-7F70-BB60-E317C8F712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368873-68A9-D28A-1B40-3940D9B74B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10042-5AF9-47A9-AD2D-AEB5041A7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0555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7CB507C-3F44-F199-0B85-3078ABD072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73B8C4B-C525-FA67-B112-0BA43A6431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CDE811D7-90B0-1EA1-C8F8-519020B4D5A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3E1590DB-80C7-48E4-D991-BFCC104E174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2C00FFB4-429B-6491-35F6-36430A09309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73AA2215-3D16-4841-90AE-AC6637DACD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DCB60D10-51E6-8570-06AE-405320D3A6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5133DE3E-7D3A-FB95-215D-6FFFC1F87A1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926F98DC-A43B-22C9-941F-AA426A1F19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7685DF19-BFC0-AF36-300C-121CF2CD9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0" r:id="rId1"/>
    <p:sldLayoutId id="2147484210" r:id="rId2"/>
    <p:sldLayoutId id="2147484211" r:id="rId3"/>
    <p:sldLayoutId id="2147484212" r:id="rId4"/>
    <p:sldLayoutId id="2147484213" r:id="rId5"/>
    <p:sldLayoutId id="2147484214" r:id="rId6"/>
    <p:sldLayoutId id="2147484215" r:id="rId7"/>
    <p:sldLayoutId id="2147484216" r:id="rId8"/>
    <p:sldLayoutId id="2147484217" r:id="rId9"/>
    <p:sldLayoutId id="2147484218" r:id="rId10"/>
    <p:sldLayoutId id="214748421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p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hams@crescentpower.ne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AC76799-6A2F-DAB4-808D-BA29161BC88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8077200" cy="2508250"/>
          </a:xfrm>
        </p:spPr>
        <p:txBody>
          <a:bodyPr/>
          <a:lstStyle/>
          <a:p>
            <a:pPr eaLnBrk="1" hangingPunct="1"/>
            <a:br>
              <a:rPr lang="en-US" altLang="en-US" sz="4000" dirty="0"/>
            </a:br>
            <a:br>
              <a:rPr lang="en-US" altLang="en-US" sz="4000" dirty="0"/>
            </a:br>
            <a:r>
              <a:rPr lang="en-US" altLang="en-US" sz="4000" dirty="0"/>
              <a:t>HEN Request for Greater Detail in ERCOT’s OBDRR055 Changes</a:t>
            </a:r>
            <a:b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altLang="en-US" sz="4000" dirty="0"/>
              <a:t> </a:t>
            </a:r>
            <a:endParaRPr lang="en-US" altLang="en-US" sz="44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48F9BFE-A2EB-4979-EC7E-7C52D0C9998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3270250"/>
            <a:ext cx="7848600" cy="2209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Shams Siddiqi, Ph.D.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b="1" dirty="0"/>
              <a:t>Hunt Energy Network (HEN)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(512) 619-3532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3"/>
              </a:rPr>
              <a:t>shams@crescentpower.net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WMS Meeting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March 4,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47EABF82-398A-2DC5-46AD-F238C09E5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93B6A11-0725-4114-B4C2-B5976F9FADE4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/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CDAEFA0E-D76A-46E5-46DA-F1D33CA7EB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1"/>
            <a:ext cx="8229600" cy="1417639"/>
          </a:xfrm>
        </p:spPr>
        <p:txBody>
          <a:bodyPr/>
          <a:lstStyle/>
          <a:p>
            <a:pPr algn="ctr" eaLnBrk="1" hangingPunct="1"/>
            <a:br>
              <a:rPr lang="en-US" altLang="en-US" sz="3000" dirty="0"/>
            </a:br>
            <a:br>
              <a:rPr lang="en-US" altLang="en-US" sz="3000" dirty="0"/>
            </a:br>
            <a:br>
              <a:rPr lang="en-US" altLang="en-US" sz="3000" dirty="0"/>
            </a:br>
            <a:br>
              <a:rPr lang="en-US" altLang="en-US" sz="3000" dirty="0"/>
            </a:br>
            <a:r>
              <a:rPr lang="en-US" altLang="en-US" sz="3600" dirty="0"/>
              <a:t>ERCOT’s OBDRR055 Changes</a:t>
            </a:r>
            <a:endParaRPr lang="en-US" altLang="en-US" sz="2800" dirty="0"/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2140A200-0470-0A73-BDEF-041B99701B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271963"/>
          </a:xfrm>
        </p:spPr>
        <p:txBody>
          <a:bodyPr/>
          <a:lstStyle/>
          <a:p>
            <a:pPr marL="346075" indent="-285750">
              <a:lnSpc>
                <a:spcPct val="95000"/>
              </a:lnSpc>
              <a:spcBef>
                <a:spcPct val="25000"/>
              </a:spcBef>
              <a:buClr>
                <a:schemeClr val="tx1"/>
              </a:buClr>
            </a:pPr>
            <a:r>
              <a:rPr lang="en-US" altLang="en-US" sz="1600" dirty="0"/>
              <a:t>HEN appreciates ERCOT changes to OBDRR055 to fix identified issues</a:t>
            </a:r>
          </a:p>
          <a:p>
            <a:pPr marL="346075" indent="-285750">
              <a:lnSpc>
                <a:spcPct val="95000"/>
              </a:lnSpc>
              <a:spcBef>
                <a:spcPct val="25000"/>
              </a:spcBef>
              <a:buClr>
                <a:schemeClr val="tx1"/>
              </a:buClr>
            </a:pPr>
            <a:r>
              <a:rPr lang="en-US" altLang="en-US" sz="1600" dirty="0"/>
              <a:t>Even though HEN agrees with ERCOT changes to address the issues, HEN is concerned about the lack of specificity in the proposed OBDRR055 language</a:t>
            </a:r>
          </a:p>
          <a:p>
            <a:pPr marL="346075" indent="-285750">
              <a:lnSpc>
                <a:spcPct val="95000"/>
              </a:lnSpc>
              <a:spcBef>
                <a:spcPct val="25000"/>
              </a:spcBef>
              <a:buClr>
                <a:schemeClr val="tx1"/>
              </a:buClr>
            </a:pPr>
            <a:r>
              <a:rPr lang="en-US" altLang="en-US" sz="1600" dirty="0"/>
              <a:t>The deployment of Offline Non-Spin impacts market prices and may distort/suppress real-time prices</a:t>
            </a:r>
          </a:p>
          <a:p>
            <a:pPr marL="346075" indent="-285750">
              <a:lnSpc>
                <a:spcPct val="95000"/>
              </a:lnSpc>
              <a:spcBef>
                <a:spcPct val="25000"/>
              </a:spcBef>
              <a:buClr>
                <a:schemeClr val="tx1"/>
              </a:buClr>
            </a:pPr>
            <a:r>
              <a:rPr lang="en-US" altLang="en-US" sz="1600" dirty="0"/>
              <a:t>As such, HEN believes that OBDRR055 needs to have the specificity required for Market Participants to be aware of the exact formula ERCOT is using to deploy Non-Spin</a:t>
            </a:r>
          </a:p>
          <a:p>
            <a:pPr marL="346075" indent="-285750">
              <a:lnSpc>
                <a:spcPct val="95000"/>
              </a:lnSpc>
              <a:spcBef>
                <a:spcPct val="25000"/>
              </a:spcBef>
              <a:buClr>
                <a:schemeClr val="tx1"/>
              </a:buClr>
            </a:pPr>
            <a:r>
              <a:rPr lang="en-US" altLang="en-US" sz="1600" dirty="0"/>
              <a:t>This allows Market Participants to also propose changes if the exact formula is found to be inadequate</a:t>
            </a:r>
          </a:p>
          <a:p>
            <a:pPr marL="346075" indent="-285750">
              <a:lnSpc>
                <a:spcPct val="95000"/>
              </a:lnSpc>
              <a:spcBef>
                <a:spcPct val="25000"/>
              </a:spcBef>
              <a:buClr>
                <a:schemeClr val="tx1"/>
              </a:buClr>
            </a:pPr>
            <a:r>
              <a:rPr lang="en-US" altLang="en-US" sz="1600" dirty="0"/>
              <a:t>Absent such specificity, Market Participants must be aware of ERCOT’s presentation at WMS today, which is difficult to find in a few months even if the Market Participant is present today and lacks a process to change</a:t>
            </a:r>
          </a:p>
          <a:p>
            <a:pPr marL="346075" indent="-285750">
              <a:lnSpc>
                <a:spcPct val="95000"/>
              </a:lnSpc>
              <a:spcBef>
                <a:spcPct val="25000"/>
              </a:spcBef>
              <a:buClr>
                <a:schemeClr val="tx1"/>
              </a:buClr>
            </a:pPr>
            <a:r>
              <a:rPr lang="en-US" altLang="en-US" sz="1600" dirty="0"/>
              <a:t>HEN’s proposed OBDRR055 language is on the next slide – HEN requests WMS to direct ERCOT to include this level of detail in their comments</a:t>
            </a:r>
          </a:p>
          <a:p>
            <a:pPr marL="346075" indent="-285750">
              <a:lnSpc>
                <a:spcPct val="95000"/>
              </a:lnSpc>
              <a:spcBef>
                <a:spcPct val="25000"/>
              </a:spcBef>
              <a:buClr>
                <a:schemeClr val="tx1"/>
              </a:buClr>
            </a:pPr>
            <a:r>
              <a:rPr lang="en-US" altLang="en-US" sz="1600" dirty="0"/>
              <a:t>HEN also requests, as a separate matter, that WMS direct ERCOT to provide this level of detail for other practices impacting the market, such as ERCOT’s conservative operations, in some binding document</a:t>
            </a:r>
          </a:p>
          <a:p>
            <a:pPr marL="346075" indent="-285750">
              <a:lnSpc>
                <a:spcPct val="95000"/>
              </a:lnSpc>
              <a:spcBef>
                <a:spcPct val="25000"/>
              </a:spcBef>
              <a:buClr>
                <a:schemeClr val="tx1"/>
              </a:buClr>
            </a:pPr>
            <a:endParaRPr lang="en-US" altLang="en-US" sz="1600" dirty="0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DE180-FD99-5568-24B6-FF20C27F5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EF078607-962C-FD2C-60C2-9237B011B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93B6A11-0725-4114-B4C2-B5976F9FADE4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/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3009F7B5-CD4D-1B5F-F0D8-0DDE3BB861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1"/>
            <a:ext cx="8229600" cy="1417639"/>
          </a:xfrm>
        </p:spPr>
        <p:txBody>
          <a:bodyPr/>
          <a:lstStyle/>
          <a:p>
            <a:pPr algn="ctr" eaLnBrk="1" hangingPunct="1"/>
            <a:br>
              <a:rPr lang="en-US" altLang="en-US" sz="3000" dirty="0"/>
            </a:br>
            <a:br>
              <a:rPr lang="en-US" altLang="en-US" sz="3000" dirty="0"/>
            </a:br>
            <a:br>
              <a:rPr lang="en-US" altLang="en-US" sz="3000" dirty="0"/>
            </a:br>
            <a:br>
              <a:rPr lang="en-US" altLang="en-US" sz="3000" dirty="0"/>
            </a:br>
            <a:r>
              <a:rPr lang="en-US" altLang="en-US" sz="3600" dirty="0"/>
              <a:t>HEN’s Requested OBDRR055 Changes</a:t>
            </a:r>
            <a:endParaRPr lang="en-US" alt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221" name="Rectangle 3">
                <a:extLst>
                  <a:ext uri="{FF2B5EF4-FFF2-40B4-BE49-F238E27FC236}">
                    <a16:creationId xmlns:a16="http://schemas.microsoft.com/office/drawing/2014/main" id="{2A46F3F9-0B8C-E405-041C-A3B069B924D3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524000"/>
                <a:ext cx="8382000" cy="4800600"/>
              </a:xfrm>
            </p:spPr>
            <p:txBody>
              <a:bodyPr/>
              <a:lstStyle/>
              <a:p>
                <a:pPr lvl="1"/>
                <a:r>
                  <a:rPr lang="en-US" sz="1200" dirty="0"/>
                  <a:t>Non-Spin deployment margin = (On-Line capacity available to serve Load at t+30) – (GTBD+GTBD offset) – (IRR curtailed) – (30 Min net load ramp) </a:t>
                </a:r>
              </a:p>
              <a:p>
                <a:pPr lvl="1"/>
                <a:r>
                  <a:rPr lang="en-US" sz="1200" dirty="0"/>
                  <a:t>t+30: current time + 30 minutes;</a:t>
                </a:r>
              </a:p>
              <a:p>
                <a:pPr lvl="1"/>
                <a:r>
                  <a:rPr lang="en-US" sz="1200" dirty="0"/>
                  <a:t>GTBD: Generation to be Dispatched;</a:t>
                </a:r>
              </a:p>
              <a:p>
                <a:pPr lvl="1"/>
                <a:r>
                  <a:rPr lang="en-US" sz="1200" dirty="0"/>
                  <a:t>IRR: Intermittent Renewable Resources; and</a:t>
                </a:r>
              </a:p>
              <a:p>
                <a:pPr lvl="1"/>
                <a:r>
                  <a:rPr lang="en-US" sz="1200" dirty="0"/>
                  <a:t>On-Line capacity available to serve Load at t+30 = On-Line Generation Resources High Sustainable Limits (HSL) + State of Charge (SOC) limited HSL for Energy Storage Resources (ESRs) at t+30 – </a:t>
                </a:r>
                <a:r>
                  <a:rPr lang="en-US" sz="1200" dirty="0">
                    <a:solidFill>
                      <a:srgbClr val="FF0000"/>
                    </a:solidFill>
                  </a:rPr>
                  <a:t>Headroom Reserved for Up Ancillary Service Plans </a:t>
                </a:r>
              </a:p>
              <a:p>
                <a:pPr lvl="2"/>
                <a:r>
                  <a:rPr lang="en-US" sz="1100" dirty="0">
                    <a:solidFill>
                      <a:srgbClr val="FF0000"/>
                    </a:solidFill>
                  </a:rPr>
                  <a:t>When ESR HSL is not limited by SOC: </a:t>
                </a:r>
              </a:p>
              <a:p>
                <a:pPr lvl="3"/>
                <a:r>
                  <a:rPr lang="en-US" sz="1100" dirty="0">
                    <a:solidFill>
                      <a:srgbClr val="FF0000"/>
                    </a:solidFill>
                  </a:rPr>
                  <a:t>Headroom Reserved for Up Ancillary Service Plans = (ECRS Plan, RRS Plan, </a:t>
                </a:r>
                <a:r>
                  <a:rPr lang="en-US" sz="1100" dirty="0" err="1">
                    <a:solidFill>
                      <a:srgbClr val="FF0000"/>
                    </a:solidFill>
                  </a:rPr>
                  <a:t>RegUp</a:t>
                </a:r>
                <a:r>
                  <a:rPr lang="en-US" sz="1100" dirty="0">
                    <a:solidFill>
                      <a:srgbClr val="FF0000"/>
                    </a:solidFill>
                  </a:rPr>
                  <a:t> Plan not awarded to LRs)  + Non-Spin Plan not awarded to Thermals and Load Resources. </a:t>
                </a:r>
              </a:p>
              <a:p>
                <a:pPr lvl="2"/>
                <a:r>
                  <a:rPr lang="en-US" sz="1100" dirty="0">
                    <a:solidFill>
                      <a:srgbClr val="FF0000"/>
                    </a:solidFill>
                  </a:rPr>
                  <a:t>When ESR HSL is limited by SOC: </a:t>
                </a:r>
              </a:p>
              <a:p>
                <a:pPr lvl="3"/>
                <a:r>
                  <a:rPr lang="en-US" sz="1100" dirty="0">
                    <a:solidFill>
                      <a:srgbClr val="FF0000"/>
                    </a:solidFill>
                  </a:rPr>
                  <a:t>Headroom Reserved for Up Ancillary Service Plans = (ECRS Plan, RRS Plan, </a:t>
                </a:r>
                <a:r>
                  <a:rPr lang="en-US" sz="1100" dirty="0" err="1">
                    <a:solidFill>
                      <a:srgbClr val="FF0000"/>
                    </a:solidFill>
                  </a:rPr>
                  <a:t>RegUp</a:t>
                </a:r>
                <a:r>
                  <a:rPr lang="en-US" sz="1100" dirty="0">
                    <a:solidFill>
                      <a:srgbClr val="FF0000"/>
                    </a:solidFill>
                  </a:rPr>
                  <a:t> Plan not awarded to LRs and ESRs)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rgbClr val="FF0000"/>
                    </a:solidFill>
                  </a:rPr>
                  <a:t>SOC limited HSL for ESRs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𝐻𝑆𝐿</m:t>
                        </m:r>
                      </m:e>
                      <m:sub>
                        <m:r>
                          <a:rPr lang="en-US" sz="1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𝐴𝑣𝑎𝑖𝑙𝑎𝑏𝑙𝑒</m:t>
                        </m:r>
                        <m:r>
                          <a:rPr lang="en-US" sz="1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𝑓𝑟𝑜𝑚</m:t>
                        </m:r>
                        <m:r>
                          <a:rPr lang="en-US" sz="1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𝐸𝑆𝑅</m:t>
                        </m:r>
                      </m:sub>
                    </m:sSub>
                    <m:r>
                      <a:rPr lang="en-US" sz="12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1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2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lang="en-US" sz="1200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200" i="1" dirty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200" i="1" dirty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𝐻𝑆𝐿</m:t>
                                </m:r>
                              </m:e>
                              <m:sub>
                                <m:r>
                                  <a:rPr lang="en-US" sz="1200" i="1" dirty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𝑂𝑛𝑙𝑖𝑛𝑒</m:t>
                                </m:r>
                                <m:r>
                                  <a:rPr lang="en-US" sz="1200" i="1" dirty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200" i="1" dirty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𝐸𝑆𝑅</m:t>
                                </m:r>
                                <m:r>
                                  <a:rPr lang="en-US" sz="1200" i="1" dirty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sub>
                            </m:sSub>
                            <m:r>
                              <a:rPr lang="en-US" sz="1200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sz="1200" i="1" dirty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200" i="1" dirty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𝐻𝑆𝐿</m:t>
                                </m:r>
                              </m:e>
                              <m:sub>
                                <m:r>
                                  <a:rPr lang="en-US" sz="1200" i="1" dirty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𝑂𝑛𝑙𝑖𝑛𝑒</m:t>
                                </m:r>
                                <m:r>
                                  <a:rPr lang="en-US" sz="1200" i="1" dirty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200" i="1" dirty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𝐸𝑆𝑅</m:t>
                                </m:r>
                                <m:r>
                                  <a:rPr lang="en-US" sz="1200" i="1" dirty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,   </m:t>
                                </m:r>
                                <m:r>
                                  <a:rPr lang="en-US" sz="1200" i="1" dirty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𝑆𝑂𝐶</m:t>
                                </m:r>
                                <m:r>
                                  <a:rPr lang="en-US" sz="1200" i="1" dirty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200" i="1" dirty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𝐿𝑖𝑚𝑖𝑡𝑒𝑑</m:t>
                                </m:r>
                                <m:r>
                                  <a:rPr lang="en-US" sz="1200" i="1" dirty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sub>
                            </m:sSub>
                          </m:e>
                        </m:d>
                      </m:e>
                    </m:func>
                  </m:oMath>
                </a14:m>
                <a:r>
                  <a:rPr lang="en-US" sz="1200" dirty="0">
                    <a:solidFill>
                      <a:srgbClr val="FF0000"/>
                    </a:solidFill>
                  </a:rPr>
                  <a:t>	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𝐻𝑆𝐿</m:t>
                        </m:r>
                      </m:e>
                      <m:sub>
                        <m:r>
                          <a:rPr lang="en-US" sz="1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𝐸𝑆𝑅</m:t>
                        </m:r>
                        <m:r>
                          <a:rPr lang="en-US" sz="1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a:rPr lang="en-US" sz="1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𝑆𝑂𝐶</m:t>
                        </m:r>
                        <m:r>
                          <a:rPr lang="en-US" sz="1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𝐿𝑖𝑚𝑖𝑡𝑒𝑑</m:t>
                        </m:r>
                        <m:r>
                          <a:rPr lang="en-US" sz="1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US" sz="12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12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𝑆𝑂𝐶</m:t>
                        </m:r>
                        <m: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𝐵𝑃</m:t>
                        </m:r>
                        <m: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∗</m:t>
                        </m:r>
                        <m: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𝐵𝑃</m:t>
                        </m:r>
                        <m: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𝐷𝑢𝑟𝑎𝑡𝑖𝑜𝑛</m:t>
                        </m:r>
                        <m: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𝑆𝑂𝐶</m:t>
                        </m:r>
                        <m: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𝑅𝑒𝑠𝑒𝑟𝑣𝑒𝑑</m:t>
                        </m:r>
                        <m: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𝑓𝑜𝑟</m:t>
                        </m:r>
                        <m: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𝐴𝑆</m:t>
                        </m:r>
                        <m: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𝐴𝑤𝑎𝑟𝑑𝑠</m:t>
                        </m:r>
                        <m: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𝑚𝑖𝑛𝑆𝑂𝐶</m:t>
                        </m:r>
                      </m:num>
                      <m:den>
                        <m: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𝑆𝐶𝐸𝐷</m:t>
                        </m:r>
                        <m: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𝐷𝑢𝑟𝑎𝑡𝑖𝑜𝑛</m:t>
                        </m:r>
                      </m:den>
                    </m:f>
                    <m:r>
                      <a:rPr lang="en-US" sz="11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11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𝑤h𝑒𝑟𝑒</m:t>
                    </m:r>
                    <m:r>
                      <a:rPr lang="en-US" sz="11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𝐵𝑃</m:t>
                    </m:r>
                    <m:r>
                      <a:rPr lang="en-US" sz="11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𝐷𝑢𝑟𝑎𝑡𝑖𝑜𝑛</m:t>
                    </m:r>
                    <m:r>
                      <a:rPr lang="en-US" sz="11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=30 </m:t>
                    </m:r>
                    <m:r>
                      <a:rPr lang="en-US" sz="11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𝑚𝑖𝑛</m:t>
                    </m:r>
                    <m:r>
                      <a:rPr lang="en-US" sz="11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  </m:t>
                    </m:r>
                    <m:r>
                      <a:rPr lang="en-US" sz="11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𝑆𝐶𝐸𝐷</m:t>
                    </m:r>
                    <m:r>
                      <a:rPr lang="en-US" sz="11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𝐷𝑢𝑟𝑎𝑡𝑖𝑜𝑛</m:t>
                    </m:r>
                    <m:r>
                      <a:rPr lang="en-US" sz="11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=5 </m:t>
                    </m:r>
                    <m:r>
                      <a:rPr lang="en-US" sz="11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𝑚𝑖𝑛</m:t>
                    </m:r>
                  </m:oMath>
                </a14:m>
                <a:endParaRPr lang="en-US" sz="1200" dirty="0">
                  <a:solidFill>
                    <a:srgbClr val="FF0000"/>
                  </a:solidFill>
                </a:endParaRPr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𝑵𝒐𝒏𝑺𝒑𝒊𝒏</m:t>
                    </m:r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𝑷𝒍𝒂𝒏</m:t>
                    </m:r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𝒏𝒐𝒕</m:t>
                    </m:r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𝒂𝒘𝒂𝒓𝒅𝒆𝒅</m:t>
                    </m:r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𝒕𝒐</m:t>
                    </m:r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𝑻𝒉𝒆𝒓𝒎𝒂𝒍𝒔</m:t>
                    </m:r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𝒂𝒏𝒅</m:t>
                    </m:r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𝑳𝑹𝒔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NonSpin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Plan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−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min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NonSpin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Plan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Online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Thermal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NonSpin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Awards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Offline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Thermal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NonSpin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Awards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Load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Resource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NonSpin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Awards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1200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𝑺𝑶𝑪</m:t>
                    </m:r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𝑹𝒆𝒔𝒆𝒓𝒗𝒆𝒅</m:t>
                    </m:r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𝒇𝒐𝒓</m:t>
                    </m:r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𝑨𝑺</m:t>
                    </m:r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𝑨𝒘𝒂𝒓𝒅𝒔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1200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ESR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RRSPFR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Awards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RRSPFR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Duration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+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ESR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RRSFFR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Awards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RRSFFR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Duration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+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ESR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RegUp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Awards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RegUp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Duration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+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ESR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ECRS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Awards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ECRS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Duration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+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NonSpin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Plan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not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awarded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to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Thermals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and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LRs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NonSpin</m:t>
                    </m:r>
                    <m: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2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Duration</m:t>
                    </m:r>
                  </m:oMath>
                </a14:m>
                <a:endParaRPr lang="en-US" sz="1200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346075" indent="-285750">
                  <a:lnSpc>
                    <a:spcPct val="95000"/>
                  </a:lnSpc>
                  <a:spcBef>
                    <a:spcPct val="25000"/>
                  </a:spcBef>
                  <a:buClr>
                    <a:schemeClr val="tx1"/>
                  </a:buClr>
                </a:pPr>
                <a:endParaRPr lang="en-US" altLang="en-US" sz="1600" dirty="0"/>
              </a:p>
            </p:txBody>
          </p:sp>
        </mc:Choice>
        <mc:Fallback>
          <p:sp>
            <p:nvSpPr>
              <p:cNvPr id="9221" name="Rectangle 3">
                <a:extLst>
                  <a:ext uri="{FF2B5EF4-FFF2-40B4-BE49-F238E27FC236}">
                    <a16:creationId xmlns:a16="http://schemas.microsoft.com/office/drawing/2014/main" id="{2A46F3F9-0B8C-E405-041C-A3B069B924D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524000"/>
                <a:ext cx="8382000" cy="4800600"/>
              </a:xfrm>
              <a:blipFill>
                <a:blip r:embed="rId3"/>
                <a:stretch>
                  <a:fillRect b="-22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5282525"/>
      </p:ext>
    </p:extLst>
  </p:cSld>
  <p:clrMapOvr>
    <a:masterClrMapping/>
  </p:clrMapOvr>
  <p:transition advClick="0"/>
</p:sld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22864</TotalTime>
  <Words>545</Words>
  <Application>Microsoft Office PowerPoint</Application>
  <PresentationFormat>On-screen Show (4:3)</PresentationFormat>
  <Paragraphs>36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Aptos</vt:lpstr>
      <vt:lpstr>Arial</vt:lpstr>
      <vt:lpstr>Cambria Math</vt:lpstr>
      <vt:lpstr>Garamond</vt:lpstr>
      <vt:lpstr>Times New Roman</vt:lpstr>
      <vt:lpstr>Verdana</vt:lpstr>
      <vt:lpstr>Wingdings</vt:lpstr>
      <vt:lpstr>Level</vt:lpstr>
      <vt:lpstr>  HEN Request for Greater Detail in ERCOT’s OBDRR055 Changes  </vt:lpstr>
      <vt:lpstr>    ERCOT’s OBDRR055 Changes</vt:lpstr>
      <vt:lpstr>    HEN’s Requested OBDRR055 Changes</vt:lpstr>
    </vt:vector>
  </TitlesOfParts>
  <Company>Lower Colorado River Authority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Locational Marginal Pricing: The Texas Nodal Market</dc:title>
  <dc:creator>ssiddiqi</dc:creator>
  <cp:lastModifiedBy>Shams Siddiqi</cp:lastModifiedBy>
  <cp:revision>213</cp:revision>
  <dcterms:created xsi:type="dcterms:W3CDTF">2006-07-23T21:38:03Z</dcterms:created>
  <dcterms:modified xsi:type="dcterms:W3CDTF">2026-03-03T23:51:56Z</dcterms:modified>
</cp:coreProperties>
</file>