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17"/>
  </p:notesMasterIdLst>
  <p:handoutMasterIdLst>
    <p:handoutMasterId r:id="rId18"/>
  </p:handoutMasterIdLst>
  <p:sldIdLst>
    <p:sldId id="260" r:id="rId6"/>
    <p:sldId id="261" r:id="rId7"/>
    <p:sldId id="299" r:id="rId8"/>
    <p:sldId id="302" r:id="rId9"/>
    <p:sldId id="303" r:id="rId10"/>
    <p:sldId id="304" r:id="rId11"/>
    <p:sldId id="300" r:id="rId12"/>
    <p:sldId id="301" r:id="rId13"/>
    <p:sldId id="305" r:id="rId14"/>
    <p:sldId id="265" r:id="rId15"/>
    <p:sldId id="26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86D"/>
    <a:srgbClr val="FDC7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101" d="100"/>
          <a:sy n="101" d="100"/>
        </p:scale>
        <p:origin x="912" y="108"/>
      </p:cViewPr>
      <p:guideLst>
        <p:guide orient="horz" pos="2160"/>
        <p:guide pos="3840"/>
      </p:guideLst>
    </p:cSldViewPr>
  </p:slideViewPr>
  <p:notesTextViewPr>
    <p:cViewPr>
      <p:scale>
        <a:sx n="3" d="2"/>
        <a:sy n="3" d="2"/>
      </p:scale>
      <p:origin x="0" y="0"/>
    </p:cViewPr>
  </p:notesTextViewPr>
  <p:notesViewPr>
    <p:cSldViewPr snapToGrid="0">
      <p:cViewPr varScale="1">
        <p:scale>
          <a:sx n="75" d="100"/>
          <a:sy n="75" d="100"/>
        </p:scale>
        <p:origin x="32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and, Curtis" userId="08728991-0000-4bec-a230-8750f514d691" providerId="ADAL" clId="{93E70619-BDEE-4514-B966-06EE284261E1}"/>
    <pc:docChg chg="mod modMainMaster">
      <pc:chgData name="Holland, Curtis" userId="08728991-0000-4bec-a230-8750f514d691" providerId="ADAL" clId="{93E70619-BDEE-4514-B966-06EE284261E1}" dt="2026-03-02T22:23:50.224" v="1" actId="33475"/>
      <pc:docMkLst>
        <pc:docMk/>
      </pc:docMkLst>
      <pc:sldMasterChg chg="modSp mod">
        <pc:chgData name="Holland, Curtis" userId="08728991-0000-4bec-a230-8750f514d691" providerId="ADAL" clId="{93E70619-BDEE-4514-B966-06EE284261E1}" dt="2026-03-02T22:23:50.224" v="0" actId="33475"/>
        <pc:sldMasterMkLst>
          <pc:docMk/>
          <pc:sldMasterMk cId="4003563127" sldId="2147483648"/>
        </pc:sldMasterMkLst>
        <pc:spChg chg="add mod">
          <ac:chgData name="Holland, Curtis" userId="08728991-0000-4bec-a230-8750f514d691" providerId="ADAL" clId="{93E70619-BDEE-4514-B966-06EE284261E1}" dt="2026-03-02T22:23:50.224" v="0" actId="33475"/>
          <ac:spMkLst>
            <pc:docMk/>
            <pc:sldMasterMk cId="4003563127" sldId="2147483648"/>
            <ac:spMk id="5" creationId="{2E0BADBE-A46B-93A4-5258-2035C336DCB1}"/>
          </ac:spMkLst>
        </pc:spChg>
      </pc:sldMasterChg>
      <pc:sldMasterChg chg="modSp mod">
        <pc:chgData name="Holland, Curtis" userId="08728991-0000-4bec-a230-8750f514d691" providerId="ADAL" clId="{93E70619-BDEE-4514-B966-06EE284261E1}" dt="2026-03-02T22:23:50.224" v="0" actId="33475"/>
        <pc:sldMasterMkLst>
          <pc:docMk/>
          <pc:sldMasterMk cId="787353904" sldId="2147483663"/>
        </pc:sldMasterMkLst>
        <pc:spChg chg="add mod">
          <ac:chgData name="Holland, Curtis" userId="08728991-0000-4bec-a230-8750f514d691" providerId="ADAL" clId="{93E70619-BDEE-4514-B966-06EE284261E1}" dt="2026-03-02T22:23:50.224" v="0" actId="33475"/>
          <ac:spMkLst>
            <pc:docMk/>
            <pc:sldMasterMk cId="787353904" sldId="2147483663"/>
            <ac:spMk id="3" creationId="{97D0976F-AE52-8817-6644-FBF3E42B28E8}"/>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9B81FC-BC9E-7B17-EFF3-3D9624422A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B3CA11-8065-CE52-7551-7DA164C5E6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5BB322-74CE-4188-BB66-43987C7D4B67}" type="datetimeFigureOut">
              <a:rPr lang="en-US" smtClean="0"/>
              <a:t>3/2/2026</a:t>
            </a:fld>
            <a:endParaRPr lang="en-US"/>
          </a:p>
        </p:txBody>
      </p:sp>
      <p:sp>
        <p:nvSpPr>
          <p:cNvPr id="4" name="Footer Placeholder 3">
            <a:extLst>
              <a:ext uri="{FF2B5EF4-FFF2-40B4-BE49-F238E27FC236}">
                <a16:creationId xmlns:a16="http://schemas.microsoft.com/office/drawing/2014/main" id="{95CC77FB-CCAC-9761-DA68-419C86B9305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F42E353-6D85-942B-4193-ADD745B140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21F3D-C8E8-4539-9BDF-42823385FB97}" type="slidenum">
              <a:rPr lang="en-US" smtClean="0"/>
              <a:t>‹#›</a:t>
            </a:fld>
            <a:endParaRPr lang="en-US"/>
          </a:p>
        </p:txBody>
      </p:sp>
    </p:spTree>
    <p:extLst>
      <p:ext uri="{BB962C8B-B14F-4D97-AF65-F5344CB8AC3E}">
        <p14:creationId xmlns:p14="http://schemas.microsoft.com/office/powerpoint/2010/main" val="420128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F4C140-823C-4F9C-8852-7096F56607F6}" type="datetimeFigureOut">
              <a:rPr lang="en-US" smtClean="0"/>
              <a:t>3/2/2026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79D50-07CA-4755-9112-2789875E4783}" type="slidenum">
              <a:rPr lang="en-US" smtClean="0"/>
              <a:t>‹#›</a:t>
            </a:fld>
            <a:endParaRPr lang="en-US"/>
          </a:p>
        </p:txBody>
      </p:sp>
    </p:spTree>
    <p:extLst>
      <p:ext uri="{BB962C8B-B14F-4D97-AF65-F5344CB8AC3E}">
        <p14:creationId xmlns:p14="http://schemas.microsoft.com/office/powerpoint/2010/main" val="274594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E79D50-07CA-4755-9112-2789875E4783}" type="slidenum">
              <a:rPr lang="en-US" smtClean="0"/>
              <a:t>1</a:t>
            </a:fld>
            <a:endParaRPr lang="en-US"/>
          </a:p>
        </p:txBody>
      </p:sp>
    </p:spTree>
    <p:extLst>
      <p:ext uri="{BB962C8B-B14F-4D97-AF65-F5344CB8AC3E}">
        <p14:creationId xmlns:p14="http://schemas.microsoft.com/office/powerpoint/2010/main" val="349399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was a joint effort with NERC, WECC, and the California ISO.</a:t>
            </a:r>
          </a:p>
          <a:p>
            <a:endParaRPr lang="en-US" dirty="0"/>
          </a:p>
          <a:p>
            <a:r>
              <a:rPr lang="en-US" dirty="0"/>
              <a:t>These continuing events show the need to press forward with corrective actions still exists.</a:t>
            </a:r>
          </a:p>
          <a:p>
            <a:endParaRPr lang="en-US" dirty="0"/>
          </a:p>
          <a:p>
            <a:r>
              <a:rPr lang="en-US" dirty="0"/>
              <a:t>The full report is posted on the WECC website at the link shown.</a:t>
            </a:r>
          </a:p>
        </p:txBody>
      </p:sp>
      <p:sp>
        <p:nvSpPr>
          <p:cNvPr id="4" name="Slide Number Placeholder 3"/>
          <p:cNvSpPr>
            <a:spLocks noGrp="1"/>
          </p:cNvSpPr>
          <p:nvPr>
            <p:ph type="sldNum" sz="quarter" idx="5"/>
          </p:nvPr>
        </p:nvSpPr>
        <p:spPr/>
        <p:txBody>
          <a:bodyPr/>
          <a:lstStyle/>
          <a:p>
            <a:fld id="{4CE79D50-07CA-4755-9112-2789875E4783}" type="slidenum">
              <a:rPr lang="en-US" smtClean="0"/>
              <a:t>2</a:t>
            </a:fld>
            <a:endParaRPr lang="en-US"/>
          </a:p>
        </p:txBody>
      </p:sp>
    </p:spTree>
    <p:extLst>
      <p:ext uri="{BB962C8B-B14F-4D97-AF65-F5344CB8AC3E}">
        <p14:creationId xmlns:p14="http://schemas.microsoft.com/office/powerpoint/2010/main" val="2563729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Each of these events occurred during normally cleared system faults and each resulted in the of IBR generation facilities.</a:t>
            </a:r>
          </a:p>
          <a:p>
            <a:r>
              <a:rPr lang="en-US" dirty="0"/>
              <a:t>The May 20</a:t>
            </a:r>
            <a:r>
              <a:rPr lang="en-US" baseline="30000" dirty="0"/>
              <a:t>th</a:t>
            </a:r>
            <a:r>
              <a:rPr lang="en-US" dirty="0"/>
              <a:t> event occurred at 9:10 PM and you can see that solar made up only .4% of the IBR mix when the event occurred with the majority trip being wind and BESS.</a:t>
            </a:r>
          </a:p>
          <a:p>
            <a:endParaRPr lang="en-US" dirty="0"/>
          </a:p>
          <a:p>
            <a:r>
              <a:rPr lang="en-US" dirty="0"/>
              <a:t>The facilities that were involved in these events were a mixture of legacy facilities and non-legacy. Many had been involved in previous IBR tripping events.</a:t>
            </a:r>
          </a:p>
          <a:p>
            <a:endParaRPr lang="en-US" dirty="0"/>
          </a:p>
          <a:p>
            <a:endParaRPr lang="en-US" dirty="0"/>
          </a:p>
          <a:p>
            <a:r>
              <a:rPr lang="en-US" dirty="0"/>
              <a:t>	</a:t>
            </a:r>
          </a:p>
        </p:txBody>
      </p:sp>
      <p:sp>
        <p:nvSpPr>
          <p:cNvPr id="4" name="Slide Number Placeholder 3"/>
          <p:cNvSpPr>
            <a:spLocks noGrp="1"/>
          </p:cNvSpPr>
          <p:nvPr>
            <p:ph type="sldNum" sz="quarter" idx="5"/>
          </p:nvPr>
        </p:nvSpPr>
        <p:spPr/>
        <p:txBody>
          <a:bodyPr/>
          <a:lstStyle/>
          <a:p>
            <a:fld id="{4CE79D50-07CA-4755-9112-2789875E4783}" type="slidenum">
              <a:rPr lang="en-US" smtClean="0"/>
              <a:t>3</a:t>
            </a:fld>
            <a:endParaRPr lang="en-US"/>
          </a:p>
        </p:txBody>
      </p:sp>
    </p:spTree>
    <p:extLst>
      <p:ext uri="{BB962C8B-B14F-4D97-AF65-F5344CB8AC3E}">
        <p14:creationId xmlns:p14="http://schemas.microsoft.com/office/powerpoint/2010/main" val="146140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solar profiles of these events, it is much easier to identify when the loss occurred in the PACE chart than the CAISO chart based simply on the size of the solar footprint in each area.</a:t>
            </a:r>
          </a:p>
        </p:txBody>
      </p:sp>
      <p:sp>
        <p:nvSpPr>
          <p:cNvPr id="4" name="Slide Number Placeholder 3"/>
          <p:cNvSpPr>
            <a:spLocks noGrp="1"/>
          </p:cNvSpPr>
          <p:nvPr>
            <p:ph type="sldNum" sz="quarter" idx="5"/>
          </p:nvPr>
        </p:nvSpPr>
        <p:spPr/>
        <p:txBody>
          <a:bodyPr/>
          <a:lstStyle/>
          <a:p>
            <a:fld id="{4CE79D50-07CA-4755-9112-2789875E4783}" type="slidenum">
              <a:rPr lang="en-US" smtClean="0"/>
              <a:t>4</a:t>
            </a:fld>
            <a:endParaRPr lang="en-US"/>
          </a:p>
        </p:txBody>
      </p:sp>
    </p:spTree>
    <p:extLst>
      <p:ext uri="{BB962C8B-B14F-4D97-AF65-F5344CB8AC3E}">
        <p14:creationId xmlns:p14="http://schemas.microsoft.com/office/powerpoint/2010/main" val="17822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analysis of these four events and given the current and ongoing industry efforts in addressing performance issues associated with IBR generation, the team chose to provide this report not only to confirm that these events are still occurring, but also to identifying some of those efforts to address identified performance issues with the IBR generation fleet.</a:t>
            </a:r>
          </a:p>
        </p:txBody>
      </p:sp>
      <p:sp>
        <p:nvSpPr>
          <p:cNvPr id="4" name="Slide Number Placeholder 3"/>
          <p:cNvSpPr>
            <a:spLocks noGrp="1"/>
          </p:cNvSpPr>
          <p:nvPr>
            <p:ph type="sldNum" sz="quarter" idx="5"/>
          </p:nvPr>
        </p:nvSpPr>
        <p:spPr/>
        <p:txBody>
          <a:bodyPr/>
          <a:lstStyle/>
          <a:p>
            <a:fld id="{4CE79D50-07CA-4755-9112-2789875E4783}" type="slidenum">
              <a:rPr lang="en-US" smtClean="0"/>
              <a:t>5</a:t>
            </a:fld>
            <a:endParaRPr lang="en-US"/>
          </a:p>
        </p:txBody>
      </p:sp>
    </p:spTree>
    <p:extLst>
      <p:ext uri="{BB962C8B-B14F-4D97-AF65-F5344CB8AC3E}">
        <p14:creationId xmlns:p14="http://schemas.microsoft.com/office/powerpoint/2010/main" val="337882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November 2023 Inverter-Based Resource Performance Issues Report, NERC reported that results show less than one-third of the inverter settings reported are set based on  equipment capability, meaning there is significant underused ride-through capability across the BPS.</a:t>
            </a:r>
          </a:p>
          <a:p>
            <a:endParaRPr lang="en-US" dirty="0"/>
          </a:p>
          <a:p>
            <a:r>
              <a:rPr lang="en-US" dirty="0"/>
              <a:t>In the report June 2022 Odessa Disturbance Report, NERC strongly recommended that all GOs with these inverters seek immediate updates (when available) to their in-service inverters to mitigate the possibility of unexpected and abnormal tripping for BPS faults.</a:t>
            </a:r>
          </a:p>
          <a:p>
            <a:endParaRPr lang="en-US" dirty="0"/>
          </a:p>
          <a:p>
            <a:r>
              <a:rPr lang="en-US" dirty="0"/>
              <a:t>In 2019, CAISO revised their LGIA and SGIA to include specific and enforceable technical requirements for IBR generation</a:t>
            </a:r>
          </a:p>
          <a:p>
            <a:r>
              <a:rPr lang="en-US" dirty="0"/>
              <a:t>CAISO also has a very robust program to actively investigate non-compliance with these requirements within their footprint and work with the facilities on corrective actions.</a:t>
            </a:r>
          </a:p>
        </p:txBody>
      </p:sp>
      <p:sp>
        <p:nvSpPr>
          <p:cNvPr id="4" name="Slide Number Placeholder 3"/>
          <p:cNvSpPr>
            <a:spLocks noGrp="1"/>
          </p:cNvSpPr>
          <p:nvPr>
            <p:ph type="sldNum" sz="quarter" idx="5"/>
          </p:nvPr>
        </p:nvSpPr>
        <p:spPr/>
        <p:txBody>
          <a:bodyPr/>
          <a:lstStyle/>
          <a:p>
            <a:fld id="{4CE79D50-07CA-4755-9112-2789875E4783}" type="slidenum">
              <a:rPr lang="en-US" smtClean="0"/>
              <a:t>6</a:t>
            </a:fld>
            <a:endParaRPr lang="en-US"/>
          </a:p>
        </p:txBody>
      </p:sp>
    </p:spTree>
    <p:extLst>
      <p:ext uri="{BB962C8B-B14F-4D97-AF65-F5344CB8AC3E}">
        <p14:creationId xmlns:p14="http://schemas.microsoft.com/office/powerpoint/2010/main" val="3108920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working with the CAISO it was identified that there had been tripping at an IBR facility that was involved in a previous tripping event. </a:t>
            </a:r>
          </a:p>
          <a:p>
            <a:r>
              <a:rPr lang="en-US" dirty="0"/>
              <a:t>This facility had worked with their inverter OEM and made changes to correct the tripping.</a:t>
            </a:r>
          </a:p>
          <a:p>
            <a:r>
              <a:rPr lang="en-US" dirty="0"/>
              <a:t>During a firmware update which occurred between the corrections and this event, the IBR settings had been re-set to their previous settings, which resulted in the trip during the fault.</a:t>
            </a:r>
          </a:p>
        </p:txBody>
      </p:sp>
      <p:sp>
        <p:nvSpPr>
          <p:cNvPr id="4" name="Slide Number Placeholder 3"/>
          <p:cNvSpPr>
            <a:spLocks noGrp="1"/>
          </p:cNvSpPr>
          <p:nvPr>
            <p:ph type="sldNum" sz="quarter" idx="5"/>
          </p:nvPr>
        </p:nvSpPr>
        <p:spPr/>
        <p:txBody>
          <a:bodyPr/>
          <a:lstStyle/>
          <a:p>
            <a:fld id="{4CE79D50-07CA-4755-9112-2789875E4783}" type="slidenum">
              <a:rPr lang="en-US" smtClean="0"/>
              <a:t>7</a:t>
            </a:fld>
            <a:endParaRPr lang="en-US"/>
          </a:p>
        </p:txBody>
      </p:sp>
    </p:spTree>
    <p:extLst>
      <p:ext uri="{BB962C8B-B14F-4D97-AF65-F5344CB8AC3E}">
        <p14:creationId xmlns:p14="http://schemas.microsoft.com/office/powerpoint/2010/main" val="2269132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early adoption of IBR generation in addition to tripping events that occurred in their footprint, CAISO was an early proponent of Reliability Standards for IBR generation facilities, but there was little support from industry at the time. </a:t>
            </a:r>
          </a:p>
          <a:p>
            <a:endParaRPr lang="en-US" dirty="0"/>
          </a:p>
          <a:p>
            <a:r>
              <a:rPr lang="en-US" dirty="0"/>
              <a:t>What we recommend in the report and are seeing across industry are companies incorporating language into their interconnection agreements to help guide the successful integration of these resources in their areas.</a:t>
            </a:r>
          </a:p>
          <a:p>
            <a:endParaRPr lang="en-US" dirty="0"/>
          </a:p>
          <a:p>
            <a:endParaRPr lang="en-US" dirty="0"/>
          </a:p>
        </p:txBody>
      </p:sp>
      <p:sp>
        <p:nvSpPr>
          <p:cNvPr id="4" name="Slide Number Placeholder 3"/>
          <p:cNvSpPr>
            <a:spLocks noGrp="1"/>
          </p:cNvSpPr>
          <p:nvPr>
            <p:ph type="sldNum" sz="quarter" idx="5"/>
          </p:nvPr>
        </p:nvSpPr>
        <p:spPr/>
        <p:txBody>
          <a:bodyPr/>
          <a:lstStyle/>
          <a:p>
            <a:fld id="{4CE79D50-07CA-4755-9112-2789875E4783}" type="slidenum">
              <a:rPr lang="en-US" smtClean="0"/>
              <a:t>8</a:t>
            </a:fld>
            <a:endParaRPr lang="en-US"/>
          </a:p>
        </p:txBody>
      </p:sp>
    </p:spTree>
    <p:extLst>
      <p:ext uri="{BB962C8B-B14F-4D97-AF65-F5344CB8AC3E}">
        <p14:creationId xmlns:p14="http://schemas.microsoft.com/office/powerpoint/2010/main" val="4049517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devices were identified as TMEIC Samurai inverters. The changes made were only to the user adjustable settings not those that require TMEOC kits to be modified. </a:t>
            </a:r>
          </a:p>
          <a:p>
            <a:r>
              <a:rPr lang="en-US" dirty="0"/>
              <a:t>These settings were in the Grid Protection settings section for the Over-Voltage (OVR) and Under-Voltage (UVR) region settings and the Over-Frequency (OFR)  and Under-Frequency region (UFR) settings.</a:t>
            </a:r>
          </a:p>
        </p:txBody>
      </p:sp>
      <p:sp>
        <p:nvSpPr>
          <p:cNvPr id="4" name="Slide Number Placeholder 3"/>
          <p:cNvSpPr>
            <a:spLocks noGrp="1"/>
          </p:cNvSpPr>
          <p:nvPr>
            <p:ph type="sldNum" sz="quarter" idx="5"/>
          </p:nvPr>
        </p:nvSpPr>
        <p:spPr/>
        <p:txBody>
          <a:bodyPr/>
          <a:lstStyle/>
          <a:p>
            <a:fld id="{4CE79D50-07CA-4755-9112-2789875E4783}" type="slidenum">
              <a:rPr lang="en-US" smtClean="0"/>
              <a:t>9</a:t>
            </a:fld>
            <a:endParaRPr lang="en-US"/>
          </a:p>
        </p:txBody>
      </p:sp>
    </p:spTree>
    <p:extLst>
      <p:ext uri="{BB962C8B-B14F-4D97-AF65-F5344CB8AC3E}">
        <p14:creationId xmlns:p14="http://schemas.microsoft.com/office/powerpoint/2010/main" val="24580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wecc.org/" TargetMode="External"/><Relationship Id="rId2" Type="http://schemas.openxmlformats.org/officeDocument/2006/relationships/slideMaster" Target="../slideMasters/slideMaster2.xml"/><Relationship Id="rId1" Type="http://schemas.openxmlformats.org/officeDocument/2006/relationships/tags" Target="../tags/tag13.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wecc.org/" TargetMode="External"/><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9622-B10C-F7CC-CD7C-FA46D33AE5AA}"/>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3" name="Content Placeholder 2">
            <a:extLst>
              <a:ext uri="{FF2B5EF4-FFF2-40B4-BE49-F238E27FC236}">
                <a16:creationId xmlns:a16="http://schemas.microsoft.com/office/drawing/2014/main" id="{D535FB8E-D0E3-8F8A-61BC-E5994226C8DA}"/>
              </a:ext>
            </a:extLst>
          </p:cNvPr>
          <p:cNvSpPr>
            <a:spLocks noGrp="1"/>
          </p:cNvSpPr>
          <p:nvPr>
            <p:ph sz="half" idx="1"/>
          </p:nvPr>
        </p:nvSpPr>
        <p:spPr>
          <a:xfrm>
            <a:off x="838200" y="1148371"/>
            <a:ext cx="5257800" cy="5366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213243-04A2-062D-E30B-E1233D6B5198}"/>
              </a:ext>
            </a:extLst>
          </p:cNvPr>
          <p:cNvSpPr>
            <a:spLocks noGrp="1"/>
          </p:cNvSpPr>
          <p:nvPr>
            <p:ph sz="half" idx="2"/>
          </p:nvPr>
        </p:nvSpPr>
        <p:spPr>
          <a:xfrm>
            <a:off x="6468415" y="1148371"/>
            <a:ext cx="5342585" cy="53667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900699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usiness Car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97EAFF-626D-7E46-5DCE-638D1AD21CD7}"/>
              </a:ext>
            </a:extLst>
          </p:cNvPr>
          <p:cNvPicPr>
            <a:picLocks noChangeAspect="1"/>
          </p:cNvPicPr>
          <p:nvPr userDrawn="1"/>
        </p:nvPicPr>
        <p:blipFill>
          <a:blip r:embed="rId3"/>
          <a:stretch>
            <a:fillRect/>
          </a:stretch>
        </p:blipFill>
        <p:spPr>
          <a:xfrm>
            <a:off x="0" y="-78377"/>
            <a:ext cx="12199638" cy="6936377"/>
          </a:xfrm>
          <a:prstGeom prst="rect">
            <a:avLst/>
          </a:prstGeom>
        </p:spPr>
      </p:pic>
    </p:spTree>
    <p:custDataLst>
      <p:tags r:id="rId1"/>
    </p:custDataLst>
    <p:extLst>
      <p:ext uri="{BB962C8B-B14F-4D97-AF65-F5344CB8AC3E}">
        <p14:creationId xmlns:p14="http://schemas.microsoft.com/office/powerpoint/2010/main" val="91576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Contact">
    <p:spTree>
      <p:nvGrpSpPr>
        <p:cNvPr id="1" name=""/>
        <p:cNvGrpSpPr/>
        <p:nvPr/>
      </p:nvGrpSpPr>
      <p:grpSpPr>
        <a:xfrm>
          <a:off x="0" y="0"/>
          <a:ext cx="0" cy="0"/>
          <a:chOff x="0" y="0"/>
          <a:chExt cx="0" cy="0"/>
        </a:xfrm>
      </p:grpSpPr>
      <p:pic>
        <p:nvPicPr>
          <p:cNvPr id="7" name="Graphic 6">
            <a:hlinkClick r:id="rId3"/>
            <a:extLst>
              <a:ext uri="{FF2B5EF4-FFF2-40B4-BE49-F238E27FC236}">
                <a16:creationId xmlns:a16="http://schemas.microsoft.com/office/drawing/2014/main" id="{13F2B700-154E-D43F-4103-85D5E9BA53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115039" y="1756951"/>
            <a:ext cx="5961919" cy="1716311"/>
          </a:xfrm>
          <a:prstGeom prst="rect">
            <a:avLst/>
          </a:prstGeom>
        </p:spPr>
      </p:pic>
      <p:grpSp>
        <p:nvGrpSpPr>
          <p:cNvPr id="11" name="Group 10">
            <a:extLst>
              <a:ext uri="{FF2B5EF4-FFF2-40B4-BE49-F238E27FC236}">
                <a16:creationId xmlns:a16="http://schemas.microsoft.com/office/drawing/2014/main" id="{A5BF99C0-3F6F-E317-3CFC-5DD5FA90CCF5}"/>
              </a:ext>
            </a:extLst>
          </p:cNvPr>
          <p:cNvGrpSpPr/>
          <p:nvPr userDrawn="1"/>
        </p:nvGrpSpPr>
        <p:grpSpPr>
          <a:xfrm>
            <a:off x="2776738" y="5181464"/>
            <a:ext cx="6820837" cy="558455"/>
            <a:chOff x="4198102" y="5045973"/>
            <a:chExt cx="6820837" cy="558455"/>
          </a:xfrm>
        </p:grpSpPr>
        <p:sp>
          <p:nvSpPr>
            <p:cNvPr id="12" name="Oval 11">
              <a:extLst>
                <a:ext uri="{FF2B5EF4-FFF2-40B4-BE49-F238E27FC236}">
                  <a16:creationId xmlns:a16="http://schemas.microsoft.com/office/drawing/2014/main" id="{4B0B0BB4-EC9F-5A23-9B0D-EB0BEB0F3B74}"/>
                </a:ext>
              </a:extLst>
            </p:cNvPr>
            <p:cNvSpPr/>
            <p:nvPr/>
          </p:nvSpPr>
          <p:spPr>
            <a:xfrm>
              <a:off x="4198102" y="5045973"/>
              <a:ext cx="558455" cy="55845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F284E89A-F76F-64B3-1209-E827254F551F}"/>
                </a:ext>
              </a:extLst>
            </p:cNvPr>
            <p:cNvSpPr txBox="1"/>
            <p:nvPr/>
          </p:nvSpPr>
          <p:spPr>
            <a:xfrm>
              <a:off x="4915949" y="5094367"/>
              <a:ext cx="6102990" cy="461665"/>
            </a:xfrm>
            <a:prstGeom prst="rect">
              <a:avLst/>
            </a:prstGeom>
            <a:noFill/>
          </p:spPr>
          <p:txBody>
            <a:bodyPr wrap="square" rtlCol="0">
              <a:spAutoFit/>
            </a:bodyPr>
            <a:lstStyle/>
            <a:p>
              <a:r>
                <a:rPr lang="en-US" sz="2400" b="0" i="0" dirty="0">
                  <a:solidFill>
                    <a:schemeClr val="bg1"/>
                  </a:solidFill>
                  <a:effectLst/>
                  <a:latin typeface="Roboto" panose="02000000000000000000" pitchFamily="2" charset="0"/>
                </a:rPr>
                <a:t>155 N 400 W, Salt Lake City, UT 84103, USA</a:t>
              </a:r>
              <a:endParaRPr lang="en-US" sz="2400" dirty="0">
                <a:solidFill>
                  <a:schemeClr val="bg1"/>
                </a:solidFill>
                <a:latin typeface="Roboto" panose="02000000000000000000" pitchFamily="2" charset="0"/>
                <a:ea typeface="Roboto" panose="02000000000000000000" pitchFamily="2" charset="0"/>
              </a:endParaRPr>
            </a:p>
          </p:txBody>
        </p:sp>
      </p:grpSp>
      <p:pic>
        <p:nvPicPr>
          <p:cNvPr id="3" name="Picture 2">
            <a:extLst>
              <a:ext uri="{FF2B5EF4-FFF2-40B4-BE49-F238E27FC236}">
                <a16:creationId xmlns:a16="http://schemas.microsoft.com/office/drawing/2014/main" id="{A1796538-AE11-77F2-3EBF-540C06DD5059}"/>
              </a:ext>
            </a:extLst>
          </p:cNvPr>
          <p:cNvPicPr>
            <a:picLocks noChangeAspect="1"/>
          </p:cNvPicPr>
          <p:nvPr userDrawn="1"/>
        </p:nvPicPr>
        <p:blipFill>
          <a:blip r:embed="rId6"/>
          <a:srcRect l="1" r="64" b="2096"/>
          <a:stretch>
            <a:fillRect/>
          </a:stretch>
        </p:blipFill>
        <p:spPr>
          <a:xfrm>
            <a:off x="1" y="0"/>
            <a:ext cx="12192000" cy="6858000"/>
          </a:xfrm>
          <a:prstGeom prst="rect">
            <a:avLst/>
          </a:prstGeom>
        </p:spPr>
      </p:pic>
    </p:spTree>
    <p:custDataLst>
      <p:tags r:id="rId1"/>
    </p:custDataLst>
    <p:extLst>
      <p:ext uri="{BB962C8B-B14F-4D97-AF65-F5344CB8AC3E}">
        <p14:creationId xmlns:p14="http://schemas.microsoft.com/office/powerpoint/2010/main" val="716592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DCD-DB62-6169-F16C-5654D9AE5937}"/>
              </a:ext>
            </a:extLst>
          </p:cNvPr>
          <p:cNvSpPr>
            <a:spLocks noGrp="1"/>
          </p:cNvSpPr>
          <p:nvPr>
            <p:ph type="title" hasCustomPrompt="1"/>
          </p:nvPr>
        </p:nvSpPr>
        <p:spPr>
          <a:xfrm>
            <a:off x="839788" y="365125"/>
            <a:ext cx="10972800" cy="484881"/>
          </a:xfrm>
          <a:prstGeom prst="rect">
            <a:avLst/>
          </a:prstGeom>
        </p:spPr>
        <p:txBody>
          <a:bodyPr/>
          <a:lstStyle/>
          <a:p>
            <a:r>
              <a:rPr lang="en-US" dirty="0"/>
              <a:t>Click To Edit</a:t>
            </a:r>
          </a:p>
        </p:txBody>
      </p:sp>
      <p:sp>
        <p:nvSpPr>
          <p:cNvPr id="3" name="Text Placeholder 2">
            <a:extLst>
              <a:ext uri="{FF2B5EF4-FFF2-40B4-BE49-F238E27FC236}">
                <a16:creationId xmlns:a16="http://schemas.microsoft.com/office/drawing/2014/main" id="{0B767EF8-DC2D-13DA-B84E-E60BA2A0B63A}"/>
              </a:ext>
            </a:extLst>
          </p:cNvPr>
          <p:cNvSpPr>
            <a:spLocks noGrp="1"/>
          </p:cNvSpPr>
          <p:nvPr>
            <p:ph type="body" idx="1"/>
          </p:nvPr>
        </p:nvSpPr>
        <p:spPr>
          <a:xfrm>
            <a:off x="839788" y="1096850"/>
            <a:ext cx="5256211"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D01B2-3A18-AE8D-979C-C64E320CD55D}"/>
              </a:ext>
            </a:extLst>
          </p:cNvPr>
          <p:cNvSpPr>
            <a:spLocks noGrp="1"/>
          </p:cNvSpPr>
          <p:nvPr>
            <p:ph sz="half" idx="2"/>
          </p:nvPr>
        </p:nvSpPr>
        <p:spPr>
          <a:xfrm>
            <a:off x="839788" y="1777284"/>
            <a:ext cx="5256211"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96C2CD8-F762-8DE1-7614-5AF799657624}"/>
              </a:ext>
            </a:extLst>
          </p:cNvPr>
          <p:cNvSpPr>
            <a:spLocks noGrp="1"/>
          </p:cNvSpPr>
          <p:nvPr>
            <p:ph type="body" sz="quarter" idx="3"/>
          </p:nvPr>
        </p:nvSpPr>
        <p:spPr>
          <a:xfrm>
            <a:off x="6465194" y="1096850"/>
            <a:ext cx="5347394"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7B59D-C354-C769-B75D-639A2D732ADD}"/>
              </a:ext>
            </a:extLst>
          </p:cNvPr>
          <p:cNvSpPr>
            <a:spLocks noGrp="1"/>
          </p:cNvSpPr>
          <p:nvPr>
            <p:ph sz="quarter" idx="4"/>
          </p:nvPr>
        </p:nvSpPr>
        <p:spPr>
          <a:xfrm>
            <a:off x="6465194" y="1777284"/>
            <a:ext cx="5347394"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8650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8DCD-DB62-6169-F16C-5654D9AE5937}"/>
              </a:ext>
            </a:extLst>
          </p:cNvPr>
          <p:cNvSpPr>
            <a:spLocks noGrp="1"/>
          </p:cNvSpPr>
          <p:nvPr>
            <p:ph type="title" hasCustomPrompt="1"/>
          </p:nvPr>
        </p:nvSpPr>
        <p:spPr>
          <a:xfrm>
            <a:off x="839788" y="365125"/>
            <a:ext cx="10972800" cy="484881"/>
          </a:xfrm>
          <a:prstGeom prst="rect">
            <a:avLst/>
          </a:prstGeom>
        </p:spPr>
        <p:txBody>
          <a:bodyPr/>
          <a:lstStyle/>
          <a:p>
            <a:r>
              <a:rPr lang="en-US" dirty="0"/>
              <a:t>Click To Edit</a:t>
            </a:r>
          </a:p>
        </p:txBody>
      </p:sp>
      <p:sp>
        <p:nvSpPr>
          <p:cNvPr id="3" name="Text Placeholder 2">
            <a:extLst>
              <a:ext uri="{FF2B5EF4-FFF2-40B4-BE49-F238E27FC236}">
                <a16:creationId xmlns:a16="http://schemas.microsoft.com/office/drawing/2014/main" id="{0B767EF8-DC2D-13DA-B84E-E60BA2A0B63A}"/>
              </a:ext>
            </a:extLst>
          </p:cNvPr>
          <p:cNvSpPr>
            <a:spLocks noGrp="1"/>
          </p:cNvSpPr>
          <p:nvPr>
            <p:ph type="body" idx="1"/>
          </p:nvPr>
        </p:nvSpPr>
        <p:spPr>
          <a:xfrm>
            <a:off x="839788" y="1096850"/>
            <a:ext cx="5256211"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D01B2-3A18-AE8D-979C-C64E320CD55D}"/>
              </a:ext>
            </a:extLst>
          </p:cNvPr>
          <p:cNvSpPr>
            <a:spLocks noGrp="1"/>
          </p:cNvSpPr>
          <p:nvPr>
            <p:ph sz="half" idx="2"/>
          </p:nvPr>
        </p:nvSpPr>
        <p:spPr>
          <a:xfrm>
            <a:off x="839788" y="1777284"/>
            <a:ext cx="5256211"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96C2CD8-F762-8DE1-7614-5AF799657624}"/>
              </a:ext>
            </a:extLst>
          </p:cNvPr>
          <p:cNvSpPr>
            <a:spLocks noGrp="1"/>
          </p:cNvSpPr>
          <p:nvPr>
            <p:ph type="body" sz="quarter" idx="3"/>
          </p:nvPr>
        </p:nvSpPr>
        <p:spPr>
          <a:xfrm>
            <a:off x="6465194" y="1096850"/>
            <a:ext cx="5347394" cy="4848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7B59D-C354-C769-B75D-639A2D732ADD}"/>
              </a:ext>
            </a:extLst>
          </p:cNvPr>
          <p:cNvSpPr>
            <a:spLocks noGrp="1"/>
          </p:cNvSpPr>
          <p:nvPr>
            <p:ph sz="quarter" idx="4"/>
          </p:nvPr>
        </p:nvSpPr>
        <p:spPr>
          <a:xfrm>
            <a:off x="6465194" y="1777284"/>
            <a:ext cx="5347394" cy="4737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37020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69D8-5D8C-071A-FBA8-EA0E2698E669}"/>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Tree>
    <p:custDataLst>
      <p:tags r:id="rId1"/>
    </p:custDataLst>
    <p:extLst>
      <p:ext uri="{BB962C8B-B14F-4D97-AF65-F5344CB8AC3E}">
        <p14:creationId xmlns:p14="http://schemas.microsoft.com/office/powerpoint/2010/main" val="371890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6D03B-9239-60A1-AF8D-753574CF87DA}"/>
              </a:ext>
            </a:extLst>
          </p:cNvPr>
          <p:cNvSpPr>
            <a:spLocks noGrp="1"/>
          </p:cNvSpPr>
          <p:nvPr>
            <p:ph idx="1"/>
          </p:nvPr>
        </p:nvSpPr>
        <p:spPr>
          <a:xfrm>
            <a:off x="5216892" y="1154158"/>
            <a:ext cx="6594107" cy="5360942"/>
          </a:xfrm>
        </p:spPr>
        <p:txBody>
          <a:bodyPr>
            <a:normAutofit/>
          </a:bodyPr>
          <a:lstStyle>
            <a:lvl1pPr marL="0" indent="0">
              <a:buNone/>
              <a:defRPr sz="2800"/>
            </a:lvl1pPr>
            <a:lvl2pPr>
              <a:defRPr sz="2800"/>
            </a:lvl2pPr>
            <a:lvl3pPr>
              <a:defRPr sz="2400"/>
            </a:lvl3pPr>
            <a:lvl4pPr marL="1371600" indent="0">
              <a:buNone/>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8" name="Title 1">
            <a:extLst>
              <a:ext uri="{FF2B5EF4-FFF2-40B4-BE49-F238E27FC236}">
                <a16:creationId xmlns:a16="http://schemas.microsoft.com/office/drawing/2014/main" id="{448BD030-59F8-77F4-091E-5B529E69000B}"/>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2" name="Text Placeholder 3">
            <a:extLst>
              <a:ext uri="{FF2B5EF4-FFF2-40B4-BE49-F238E27FC236}">
                <a16:creationId xmlns:a16="http://schemas.microsoft.com/office/drawing/2014/main" id="{05199154-124F-9096-D2E0-CC74D53A95FB}"/>
              </a:ext>
            </a:extLst>
          </p:cNvPr>
          <p:cNvSpPr>
            <a:spLocks noGrp="1"/>
          </p:cNvSpPr>
          <p:nvPr>
            <p:ph type="body" sz="half" idx="2"/>
          </p:nvPr>
        </p:nvSpPr>
        <p:spPr>
          <a:xfrm>
            <a:off x="838199" y="1154158"/>
            <a:ext cx="4186188" cy="5360942"/>
          </a:xfrm>
        </p:spPr>
        <p:txBody>
          <a:bodyPr>
            <a:normAutofit/>
          </a:bodyPr>
          <a:lstStyle>
            <a:lvl1pPr marL="231775" indent="-231775">
              <a:buFont typeface="Arial" panose="020B0604020202020204" pitchFamily="34" charset="0"/>
              <a:buChar char="•"/>
              <a:defRPr sz="22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4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0404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_Pictur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7E42D4D-8989-54A1-9FF4-F492C4B630EB}"/>
              </a:ext>
            </a:extLst>
          </p:cNvPr>
          <p:cNvSpPr>
            <a:spLocks noGrp="1"/>
          </p:cNvSpPr>
          <p:nvPr>
            <p:ph type="title" hasCustomPrompt="1"/>
          </p:nvPr>
        </p:nvSpPr>
        <p:spPr>
          <a:xfrm>
            <a:off x="838200" y="365126"/>
            <a:ext cx="10972800" cy="489544"/>
          </a:xfrm>
          <a:prstGeom prst="rect">
            <a:avLst/>
          </a:prstGeom>
        </p:spPr>
        <p:txBody>
          <a:bodyPr/>
          <a:lstStyle/>
          <a:p>
            <a:r>
              <a:rPr lang="en-US" dirty="0"/>
              <a:t>Click To Edit</a:t>
            </a:r>
          </a:p>
        </p:txBody>
      </p:sp>
      <p:sp>
        <p:nvSpPr>
          <p:cNvPr id="2" name="Content Placeholder 2">
            <a:extLst>
              <a:ext uri="{FF2B5EF4-FFF2-40B4-BE49-F238E27FC236}">
                <a16:creationId xmlns:a16="http://schemas.microsoft.com/office/drawing/2014/main" id="{B88EE24C-615F-4064-C6D3-C6A6BBD52614}"/>
              </a:ext>
            </a:extLst>
          </p:cNvPr>
          <p:cNvSpPr>
            <a:spLocks noGrp="1"/>
          </p:cNvSpPr>
          <p:nvPr>
            <p:ph idx="1"/>
          </p:nvPr>
        </p:nvSpPr>
        <p:spPr>
          <a:xfrm>
            <a:off x="838200" y="1154158"/>
            <a:ext cx="10972800" cy="5360942"/>
          </a:xfrm>
        </p:spPr>
        <p:txBody>
          <a:bodyPr>
            <a:normAutofit/>
          </a:bodyPr>
          <a:lstStyle>
            <a:lvl1pPr marL="0" indent="0">
              <a:buNone/>
              <a:defRPr sz="2800"/>
            </a:lvl1pPr>
            <a:lvl2pPr>
              <a:defRPr sz="2800"/>
            </a:lvl2pPr>
            <a:lvl3pPr>
              <a:defRPr sz="2400"/>
            </a:lvl3pPr>
            <a:lvl4pPr marL="1371600" indent="0">
              <a:buNone/>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Tree>
    <p:custDataLst>
      <p:tags r:id="rId1"/>
    </p:custDataLst>
    <p:extLst>
      <p:ext uri="{BB962C8B-B14F-4D97-AF65-F5344CB8AC3E}">
        <p14:creationId xmlns:p14="http://schemas.microsoft.com/office/powerpoint/2010/main" val="42033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blue and yellow building">
            <a:extLst>
              <a:ext uri="{FF2B5EF4-FFF2-40B4-BE49-F238E27FC236}">
                <a16:creationId xmlns:a16="http://schemas.microsoft.com/office/drawing/2014/main" id="{68ED0198-0F0C-A27D-C6ED-9E343D711D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4953000" cy="6858000"/>
          </a:xfrm>
          <a:prstGeom prst="rect">
            <a:avLst/>
          </a:prstGeom>
        </p:spPr>
      </p:pic>
      <p:sp>
        <p:nvSpPr>
          <p:cNvPr id="20" name="Text Placeholder 19">
            <a:extLst>
              <a:ext uri="{FF2B5EF4-FFF2-40B4-BE49-F238E27FC236}">
                <a16:creationId xmlns:a16="http://schemas.microsoft.com/office/drawing/2014/main" id="{215DC4DC-D2F4-4AED-4157-6DF7423B6B26}"/>
              </a:ext>
            </a:extLst>
          </p:cNvPr>
          <p:cNvSpPr>
            <a:spLocks noGrp="1"/>
          </p:cNvSpPr>
          <p:nvPr>
            <p:ph type="body" sz="quarter" idx="11" hasCustomPrompt="1"/>
          </p:nvPr>
        </p:nvSpPr>
        <p:spPr>
          <a:xfrm>
            <a:off x="5121275" y="1240167"/>
            <a:ext cx="6524625" cy="1889410"/>
          </a:xfrm>
          <a:prstGeom prst="rect">
            <a:avLst/>
          </a:prstGeom>
        </p:spPr>
        <p:txBody>
          <a:bodyPr anchor="ctr" anchorCtr="0">
            <a:normAutofit/>
          </a:bodyPr>
          <a:lstStyle>
            <a:lvl1pPr marL="0" indent="0" algn="ctr">
              <a:buNone/>
              <a:defRPr sz="3800" b="1">
                <a:solidFill>
                  <a:schemeClr val="accent1"/>
                </a:solidFill>
              </a:defRPr>
            </a:lvl1pPr>
          </a:lstStyle>
          <a:p>
            <a:pPr lvl="0"/>
            <a:r>
              <a:rPr lang="en-US" dirty="0"/>
              <a:t>Title </a:t>
            </a:r>
          </a:p>
        </p:txBody>
      </p:sp>
      <p:sp>
        <p:nvSpPr>
          <p:cNvPr id="24" name="Text Placeholder 24">
            <a:extLst>
              <a:ext uri="{FF2B5EF4-FFF2-40B4-BE49-F238E27FC236}">
                <a16:creationId xmlns:a16="http://schemas.microsoft.com/office/drawing/2014/main" id="{48A29FA4-E9A4-B09A-6CB3-042DE62CD7A0}"/>
              </a:ext>
            </a:extLst>
          </p:cNvPr>
          <p:cNvSpPr>
            <a:spLocks noGrp="1"/>
          </p:cNvSpPr>
          <p:nvPr>
            <p:ph type="body" sz="quarter" idx="19" hasCustomPrompt="1"/>
          </p:nvPr>
        </p:nvSpPr>
        <p:spPr>
          <a:xfrm>
            <a:off x="5121132" y="3738950"/>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3" name="Text Placeholder 22">
            <a:extLst>
              <a:ext uri="{FF2B5EF4-FFF2-40B4-BE49-F238E27FC236}">
                <a16:creationId xmlns:a16="http://schemas.microsoft.com/office/drawing/2014/main" id="{01F56C4C-7258-8D5C-5BA4-8B56C6822F2C}"/>
              </a:ext>
            </a:extLst>
          </p:cNvPr>
          <p:cNvSpPr>
            <a:spLocks noGrp="1"/>
          </p:cNvSpPr>
          <p:nvPr>
            <p:ph type="body" sz="quarter" idx="20" hasCustomPrompt="1"/>
          </p:nvPr>
        </p:nvSpPr>
        <p:spPr>
          <a:xfrm>
            <a:off x="5121133" y="3406583"/>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sp>
        <p:nvSpPr>
          <p:cNvPr id="14" name="TextBox 13">
            <a:extLst>
              <a:ext uri="{FF2B5EF4-FFF2-40B4-BE49-F238E27FC236}">
                <a16:creationId xmlns:a16="http://schemas.microsoft.com/office/drawing/2014/main" id="{B56AD398-5645-637B-49FE-6C9B78A80E2A}"/>
              </a:ext>
            </a:extLst>
          </p:cNvPr>
          <p:cNvSpPr txBox="1">
            <a:spLocks noGrp="1" noRot="1" noMove="1" noResize="1" noEditPoints="1" noAdjustHandles="1" noChangeArrowheads="1" noChangeShapeType="1"/>
          </p:cNvSpPr>
          <p:nvPr userDrawn="1"/>
        </p:nvSpPr>
        <p:spPr>
          <a:xfrm>
            <a:off x="302539" y="5406843"/>
            <a:ext cx="2047355" cy="738664"/>
          </a:xfrm>
          <a:prstGeom prst="rect">
            <a:avLst/>
          </a:prstGeom>
          <a:noFill/>
        </p:spPr>
        <p:txBody>
          <a:bodyPr wrap="none" rtlCol="0">
            <a:spAutoFit/>
          </a:bodyPr>
          <a:lstStyle/>
          <a:p>
            <a:endParaRPr lang="en-US" sz="1400" b="1" dirty="0">
              <a:solidFill>
                <a:schemeClr val="bg1"/>
              </a:solidFill>
              <a:latin typeface="Roboto" panose="02000000000000000000" pitchFamily="2" charset="0"/>
              <a:ea typeface="Roboto" panose="02000000000000000000" pitchFamily="2" charset="0"/>
            </a:endParaRPr>
          </a:p>
          <a:p>
            <a:r>
              <a:rPr lang="en-US" sz="1400" b="1" dirty="0">
                <a:solidFill>
                  <a:schemeClr val="bg1"/>
                </a:solidFill>
                <a:latin typeface="Roboto" panose="02000000000000000000" pitchFamily="2" charset="0"/>
                <a:ea typeface="Roboto" panose="02000000000000000000" pitchFamily="2" charset="0"/>
              </a:rPr>
              <a:t>Electric Reliability </a:t>
            </a:r>
          </a:p>
          <a:p>
            <a:r>
              <a:rPr lang="en-US" sz="1400" b="1" dirty="0">
                <a:solidFill>
                  <a:schemeClr val="bg1"/>
                </a:solidFill>
                <a:latin typeface="Roboto" panose="02000000000000000000" pitchFamily="2" charset="0"/>
                <a:ea typeface="Roboto" panose="02000000000000000000" pitchFamily="2" charset="0"/>
              </a:rPr>
              <a:t>&amp; Security for the West</a:t>
            </a:r>
          </a:p>
        </p:txBody>
      </p:sp>
      <p:sp>
        <p:nvSpPr>
          <p:cNvPr id="18" name="Text Placeholder 17">
            <a:extLst>
              <a:ext uri="{FF2B5EF4-FFF2-40B4-BE49-F238E27FC236}">
                <a16:creationId xmlns:a16="http://schemas.microsoft.com/office/drawing/2014/main" id="{254CC2BD-8B54-0093-BF56-3FDFA27D9D69}"/>
              </a:ext>
            </a:extLst>
          </p:cNvPr>
          <p:cNvSpPr>
            <a:spLocks noGrp="1"/>
          </p:cNvSpPr>
          <p:nvPr>
            <p:ph type="body" sz="quarter" idx="10" hasCustomPrompt="1"/>
          </p:nvPr>
        </p:nvSpPr>
        <p:spPr>
          <a:xfrm>
            <a:off x="309096" y="6282761"/>
            <a:ext cx="2305676" cy="229102"/>
          </a:xfrm>
          <a:prstGeom prst="rect">
            <a:avLst/>
          </a:prstGeom>
        </p:spPr>
        <p:txBody>
          <a:bodyPr tIns="0" bIns="0">
            <a:spAutoFit/>
          </a:bodyPr>
          <a:lstStyle>
            <a:lvl1pPr marL="0" indent="0">
              <a:spcBef>
                <a:spcPts val="0"/>
              </a:spcBef>
              <a:buNone/>
              <a:defRPr sz="1400" b="0">
                <a:solidFill>
                  <a:schemeClr val="bg1"/>
                </a:solidFill>
              </a:defRPr>
            </a:lvl1pPr>
          </a:lstStyle>
          <a:p>
            <a:pPr lvl="0"/>
            <a:r>
              <a:rPr lang="en-US" dirty="0"/>
              <a:t>Month DD, </a:t>
            </a:r>
            <a:r>
              <a:rPr lang="en-US" dirty="0" err="1"/>
              <a:t>YYYY</a:t>
            </a:r>
            <a:endParaRPr lang="en-US" dirty="0"/>
          </a:p>
        </p:txBody>
      </p:sp>
      <p:sp>
        <p:nvSpPr>
          <p:cNvPr id="2" name="Text Placeholder 24">
            <a:extLst>
              <a:ext uri="{FF2B5EF4-FFF2-40B4-BE49-F238E27FC236}">
                <a16:creationId xmlns:a16="http://schemas.microsoft.com/office/drawing/2014/main" id="{311A82E9-884D-2502-EADA-27DFD65AA342}"/>
              </a:ext>
            </a:extLst>
          </p:cNvPr>
          <p:cNvSpPr>
            <a:spLocks noGrp="1"/>
          </p:cNvSpPr>
          <p:nvPr>
            <p:ph type="body" sz="quarter" idx="21" hasCustomPrompt="1"/>
          </p:nvPr>
        </p:nvSpPr>
        <p:spPr>
          <a:xfrm>
            <a:off x="5121131" y="4800004"/>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4" name="Text Placeholder 22">
            <a:extLst>
              <a:ext uri="{FF2B5EF4-FFF2-40B4-BE49-F238E27FC236}">
                <a16:creationId xmlns:a16="http://schemas.microsoft.com/office/drawing/2014/main" id="{39DE06FF-ED59-D1D1-B97D-EB9A232F4F95}"/>
              </a:ext>
            </a:extLst>
          </p:cNvPr>
          <p:cNvSpPr>
            <a:spLocks noGrp="1"/>
          </p:cNvSpPr>
          <p:nvPr>
            <p:ph type="body" sz="quarter" idx="22" hasCustomPrompt="1"/>
          </p:nvPr>
        </p:nvSpPr>
        <p:spPr>
          <a:xfrm>
            <a:off x="5121132" y="4469982"/>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sp>
        <p:nvSpPr>
          <p:cNvPr id="5" name="Text Placeholder 24">
            <a:extLst>
              <a:ext uri="{FF2B5EF4-FFF2-40B4-BE49-F238E27FC236}">
                <a16:creationId xmlns:a16="http://schemas.microsoft.com/office/drawing/2014/main" id="{BB6BCC1B-8DD4-7BAD-9224-096EEB8E2B24}"/>
              </a:ext>
            </a:extLst>
          </p:cNvPr>
          <p:cNvSpPr>
            <a:spLocks noGrp="1"/>
          </p:cNvSpPr>
          <p:nvPr>
            <p:ph type="body" sz="quarter" idx="23" hasCustomPrompt="1"/>
          </p:nvPr>
        </p:nvSpPr>
        <p:spPr>
          <a:xfrm>
            <a:off x="5121131" y="5864778"/>
            <a:ext cx="6524625" cy="294568"/>
          </a:xfrm>
          <a:prstGeom prst="rect">
            <a:avLst/>
          </a:prstGeom>
        </p:spPr>
        <p:txBody>
          <a:bodyPr tIns="0" bIns="0">
            <a:spAutoFit/>
          </a:bodyPr>
          <a:lstStyle>
            <a:lvl1pPr marL="0" indent="0" algn="ctr">
              <a:spcBef>
                <a:spcPts val="0"/>
              </a:spcBef>
              <a:buNone/>
              <a:defRPr sz="1800" b="0" i="1">
                <a:solidFill>
                  <a:schemeClr val="tx1"/>
                </a:solidFill>
              </a:defRPr>
            </a:lvl1pPr>
          </a:lstStyle>
          <a:p>
            <a:pPr lvl="0"/>
            <a:r>
              <a:rPr lang="en-US" dirty="0"/>
              <a:t>Title </a:t>
            </a:r>
          </a:p>
        </p:txBody>
      </p:sp>
      <p:sp>
        <p:nvSpPr>
          <p:cNvPr id="6" name="Text Placeholder 22">
            <a:extLst>
              <a:ext uri="{FF2B5EF4-FFF2-40B4-BE49-F238E27FC236}">
                <a16:creationId xmlns:a16="http://schemas.microsoft.com/office/drawing/2014/main" id="{9214952B-932A-EEF3-A052-5F4C433666BB}"/>
              </a:ext>
            </a:extLst>
          </p:cNvPr>
          <p:cNvSpPr>
            <a:spLocks noGrp="1"/>
          </p:cNvSpPr>
          <p:nvPr>
            <p:ph type="body" sz="quarter" idx="24" hasCustomPrompt="1"/>
          </p:nvPr>
        </p:nvSpPr>
        <p:spPr>
          <a:xfrm>
            <a:off x="5121132" y="5533962"/>
            <a:ext cx="6524625" cy="327269"/>
          </a:xfrm>
          <a:prstGeom prst="rect">
            <a:avLst/>
          </a:prstGeom>
        </p:spPr>
        <p:txBody>
          <a:bodyPr tIns="0" bIns="0">
            <a:spAutoFit/>
          </a:bodyPr>
          <a:lstStyle>
            <a:lvl1pPr marL="0" indent="0" algn="ctr">
              <a:spcBef>
                <a:spcPts val="0"/>
              </a:spcBef>
              <a:buNone/>
              <a:defRPr sz="2000" b="1" i="0">
                <a:solidFill>
                  <a:schemeClr val="tx1"/>
                </a:solidFill>
              </a:defRPr>
            </a:lvl1pPr>
            <a:lvl2pPr marL="457200" indent="0">
              <a:buNone/>
              <a:defRPr/>
            </a:lvl2pPr>
          </a:lstStyle>
          <a:p>
            <a:pPr lvl="0"/>
            <a:r>
              <a:rPr lang="en-US" dirty="0"/>
              <a:t>Name</a:t>
            </a:r>
          </a:p>
        </p:txBody>
      </p:sp>
      <p:pic>
        <p:nvPicPr>
          <p:cNvPr id="10" name="Graphic 9">
            <a:extLst>
              <a:ext uri="{FF2B5EF4-FFF2-40B4-BE49-F238E27FC236}">
                <a16:creationId xmlns:a16="http://schemas.microsoft.com/office/drawing/2014/main" id="{B16B42CC-634A-BA7E-D4F1-1D70EE5049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34821" y="221991"/>
            <a:ext cx="1710935" cy="470161"/>
          </a:xfrm>
          <a:prstGeom prst="rect">
            <a:avLst/>
          </a:prstGeom>
        </p:spPr>
      </p:pic>
    </p:spTree>
    <p:custDataLst>
      <p:tags r:id="rId1"/>
    </p:custDataLst>
    <p:extLst>
      <p:ext uri="{BB962C8B-B14F-4D97-AF65-F5344CB8AC3E}">
        <p14:creationId xmlns:p14="http://schemas.microsoft.com/office/powerpoint/2010/main" val="77255503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C0116E-14A9-EDBD-AC62-E8E02FA8F18B}"/>
              </a:ext>
            </a:extLst>
          </p:cNvPr>
          <p:cNvSpPr/>
          <p:nvPr userDrawn="1"/>
        </p:nvSpPr>
        <p:spPr>
          <a:xfrm>
            <a:off x="1" y="1"/>
            <a:ext cx="4572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0BAA2DCA-14B9-1B51-6320-EDE294941241}"/>
              </a:ext>
            </a:extLst>
          </p:cNvPr>
          <p:cNvSpPr>
            <a:spLocks noGrp="1"/>
          </p:cNvSpPr>
          <p:nvPr>
            <p:ph type="title" hasCustomPrompt="1"/>
          </p:nvPr>
        </p:nvSpPr>
        <p:spPr>
          <a:xfrm>
            <a:off x="840581" y="364626"/>
            <a:ext cx="10972800" cy="489544"/>
          </a:xfrm>
          <a:prstGeom prst="rect">
            <a:avLst/>
          </a:prstGeom>
        </p:spPr>
        <p:txBody>
          <a:bodyPr/>
          <a:lstStyle/>
          <a:p>
            <a:r>
              <a:rPr lang="en-US" dirty="0"/>
              <a:t>Click To Edit</a:t>
            </a:r>
          </a:p>
        </p:txBody>
      </p:sp>
      <p:sp>
        <p:nvSpPr>
          <p:cNvPr id="4" name="Content Placeholder 2">
            <a:extLst>
              <a:ext uri="{FF2B5EF4-FFF2-40B4-BE49-F238E27FC236}">
                <a16:creationId xmlns:a16="http://schemas.microsoft.com/office/drawing/2014/main" id="{2CAC103D-0584-FA0F-620F-025E75C4CAD3}"/>
              </a:ext>
            </a:extLst>
          </p:cNvPr>
          <p:cNvSpPr>
            <a:spLocks noGrp="1"/>
          </p:cNvSpPr>
          <p:nvPr>
            <p:ph idx="1"/>
          </p:nvPr>
        </p:nvSpPr>
        <p:spPr>
          <a:xfrm>
            <a:off x="840581" y="1144854"/>
            <a:ext cx="10972800" cy="5344490"/>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Rounded Corners 5">
            <a:extLst>
              <a:ext uri="{FF2B5EF4-FFF2-40B4-BE49-F238E27FC236}">
                <a16:creationId xmlns:a16="http://schemas.microsoft.com/office/drawing/2014/main" id="{5D333644-1534-E576-E880-459B6EE8CACF}"/>
              </a:ext>
            </a:extLst>
          </p:cNvPr>
          <p:cNvSpPr/>
          <p:nvPr userDrawn="1"/>
        </p:nvSpPr>
        <p:spPr>
          <a:xfrm>
            <a:off x="-60512" y="365126"/>
            <a:ext cx="652183" cy="489544"/>
          </a:xfrm>
          <a:prstGeom prst="roundRect">
            <a:avLst>
              <a:gd name="adj" fmla="val 705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hlinkClick r:id="rId2"/>
            <a:extLst>
              <a:ext uri="{FF2B5EF4-FFF2-40B4-BE49-F238E27FC236}">
                <a16:creationId xmlns:a16="http://schemas.microsoft.com/office/drawing/2014/main" id="{32B198CC-6326-2FB0-8A88-6A4FC251B91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414" y="432524"/>
            <a:ext cx="355787" cy="354747"/>
          </a:xfrm>
          <a:prstGeom prst="rect">
            <a:avLst/>
          </a:prstGeom>
        </p:spPr>
      </p:pic>
      <p:cxnSp>
        <p:nvCxnSpPr>
          <p:cNvPr id="8" name="Straight Connector 7">
            <a:extLst>
              <a:ext uri="{FF2B5EF4-FFF2-40B4-BE49-F238E27FC236}">
                <a16:creationId xmlns:a16="http://schemas.microsoft.com/office/drawing/2014/main" id="{22068BCA-B899-C8E3-0354-5CB38621CA60}"/>
              </a:ext>
            </a:extLst>
          </p:cNvPr>
          <p:cNvCxnSpPr>
            <a:cxnSpLocks/>
          </p:cNvCxnSpPr>
          <p:nvPr userDrawn="1"/>
        </p:nvCxnSpPr>
        <p:spPr>
          <a:xfrm>
            <a:off x="838200" y="854670"/>
            <a:ext cx="10972800" cy="0"/>
          </a:xfrm>
          <a:prstGeom prst="line">
            <a:avLst/>
          </a:prstGeom>
          <a:ln w="28575">
            <a:solidFill>
              <a:srgbClr val="FDC749"/>
            </a:solidFill>
          </a:ln>
        </p:spPr>
        <p:style>
          <a:lnRef idx="2">
            <a:schemeClr val="accent1"/>
          </a:lnRef>
          <a:fillRef idx="0">
            <a:schemeClr val="accent1"/>
          </a:fillRef>
          <a:effectRef idx="1">
            <a:schemeClr val="accent1"/>
          </a:effectRef>
          <a:fontRef idx="minor">
            <a:schemeClr val="tx1"/>
          </a:fontRef>
        </p:style>
      </p:cxnSp>
      <p:sp>
        <p:nvSpPr>
          <p:cNvPr id="9" name="Slide Number Placeholder 23">
            <a:extLst>
              <a:ext uri="{FF2B5EF4-FFF2-40B4-BE49-F238E27FC236}">
                <a16:creationId xmlns:a16="http://schemas.microsoft.com/office/drawing/2014/main" id="{3CA107EF-F4B2-13E2-900C-67E7A471FE1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Tree>
    <p:extLst>
      <p:ext uri="{BB962C8B-B14F-4D97-AF65-F5344CB8AC3E}">
        <p14:creationId xmlns:p14="http://schemas.microsoft.com/office/powerpoint/2010/main" val="76634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Title">
    <p:spTree>
      <p:nvGrpSpPr>
        <p:cNvPr id="1" name=""/>
        <p:cNvGrpSpPr/>
        <p:nvPr/>
      </p:nvGrpSpPr>
      <p:grpSpPr>
        <a:xfrm>
          <a:off x="0" y="0"/>
          <a:ext cx="0" cy="0"/>
          <a:chOff x="0" y="0"/>
          <a:chExt cx="0" cy="0"/>
        </a:xfrm>
      </p:grpSpPr>
      <p:pic>
        <p:nvPicPr>
          <p:cNvPr id="18" name="Picture 17" descr="A group of power lines">
            <a:extLst>
              <a:ext uri="{FF2B5EF4-FFF2-40B4-BE49-F238E27FC236}">
                <a16:creationId xmlns:a16="http://schemas.microsoft.com/office/drawing/2014/main" id="{343CBB06-5386-28ED-7B3A-A29EE7AA871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0" y="0"/>
            <a:ext cx="3822700" cy="6858000"/>
          </a:xfrm>
          <a:prstGeom prst="rect">
            <a:avLst/>
          </a:prstGeom>
        </p:spPr>
      </p:pic>
      <p:sp>
        <p:nvSpPr>
          <p:cNvPr id="15" name="Slide Number Placeholder 23">
            <a:extLst>
              <a:ext uri="{FF2B5EF4-FFF2-40B4-BE49-F238E27FC236}">
                <a16:creationId xmlns:a16="http://schemas.microsoft.com/office/drawing/2014/main" id="{BC1F9EBB-53CA-D088-F3B5-6D637F3AD093}"/>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solidFill>
                  <a:schemeClr val="bg1"/>
                </a:solidFill>
              </a:rPr>
              <a:pPr/>
              <a:t>‹#›</a:t>
            </a:fld>
            <a:endParaRPr lang="en-US" dirty="0">
              <a:solidFill>
                <a:schemeClr val="bg1"/>
              </a:solidFill>
            </a:endParaRPr>
          </a:p>
        </p:txBody>
      </p:sp>
      <p:sp>
        <p:nvSpPr>
          <p:cNvPr id="3" name="Text Placeholder 2">
            <a:extLst>
              <a:ext uri="{FF2B5EF4-FFF2-40B4-BE49-F238E27FC236}">
                <a16:creationId xmlns:a16="http://schemas.microsoft.com/office/drawing/2014/main" id="{AFA775A9-965B-B485-E807-B7435799E444}"/>
              </a:ext>
            </a:extLst>
          </p:cNvPr>
          <p:cNvSpPr>
            <a:spLocks noGrp="1"/>
          </p:cNvSpPr>
          <p:nvPr>
            <p:ph type="body" sz="quarter" idx="10" hasCustomPrompt="1"/>
          </p:nvPr>
        </p:nvSpPr>
        <p:spPr>
          <a:xfrm>
            <a:off x="4749800" y="0"/>
            <a:ext cx="6832600" cy="6858000"/>
          </a:xfrm>
          <a:prstGeom prst="rect">
            <a:avLst/>
          </a:prstGeom>
        </p:spPr>
        <p:txBody>
          <a:bodyPr anchor="ctr">
            <a:normAutofit/>
          </a:bodyPr>
          <a:lstStyle>
            <a:lvl1pPr marL="0" indent="0">
              <a:buNone/>
              <a:defRPr sz="4400" b="1">
                <a:solidFill>
                  <a:schemeClr val="accent1"/>
                </a:solidFill>
              </a:defRPr>
            </a:lvl1pPr>
          </a:lstStyle>
          <a:p>
            <a:pPr lvl="0"/>
            <a:r>
              <a:rPr lang="en-US" dirty="0"/>
              <a:t>Section Title</a:t>
            </a:r>
          </a:p>
        </p:txBody>
      </p:sp>
      <p:pic>
        <p:nvPicPr>
          <p:cNvPr id="5" name="Picture 4" descr="A black and white logo&#10;&#10;AI-generated content may be incorrect.">
            <a:extLst>
              <a:ext uri="{FF2B5EF4-FFF2-40B4-BE49-F238E27FC236}">
                <a16:creationId xmlns:a16="http://schemas.microsoft.com/office/drawing/2014/main" id="{AE753ABD-76A8-E1E4-C47C-938F5FF3FDA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228601" y="299016"/>
            <a:ext cx="663299" cy="448056"/>
          </a:xfrm>
          <a:prstGeom prst="rect">
            <a:avLst/>
          </a:prstGeom>
        </p:spPr>
      </p:pic>
    </p:spTree>
    <p:custDataLst>
      <p:tags r:id="rId1"/>
    </p:custDataLst>
    <p:extLst>
      <p:ext uri="{BB962C8B-B14F-4D97-AF65-F5344CB8AC3E}">
        <p14:creationId xmlns:p14="http://schemas.microsoft.com/office/powerpoint/2010/main" val="209859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EA3D60D-5024-AA2B-E289-DF68EA2EC605}"/>
              </a:ext>
            </a:extLst>
          </p:cNvPr>
          <p:cNvSpPr>
            <a:spLocks noGrp="1" noRot="1" noMove="1" noResize="1" noEditPoints="1" noAdjustHandles="1" noChangeArrowheads="1" noChangeShapeType="1"/>
          </p:cNvSpPr>
          <p:nvPr userDrawn="1"/>
        </p:nvSpPr>
        <p:spPr>
          <a:xfrm>
            <a:off x="-70834" y="-77273"/>
            <a:ext cx="12312203" cy="70576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0322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wecc.org/" TargetMode="Externa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2DA915-76CB-DB20-DF5C-1A29837BDADE}"/>
              </a:ext>
            </a:extLst>
          </p:cNvPr>
          <p:cNvSpPr>
            <a:spLocks noGrp="1"/>
          </p:cNvSpPr>
          <p:nvPr>
            <p:ph type="title"/>
          </p:nvPr>
        </p:nvSpPr>
        <p:spPr>
          <a:xfrm>
            <a:off x="838200" y="365126"/>
            <a:ext cx="10972800" cy="489544"/>
          </a:xfrm>
          <a:prstGeom prst="rect">
            <a:avLst/>
          </a:prstGeom>
        </p:spPr>
        <p:txBody>
          <a:bodyPr vert="horz" lIns="91440" tIns="45720" rIns="91440" bIns="45720" rtlCol="0" anchor="ctr">
            <a:normAutofit/>
          </a:bodyPr>
          <a:lstStyle/>
          <a:p>
            <a:r>
              <a:rPr lang="en-US" dirty="0"/>
              <a:t>Click To Edit</a:t>
            </a:r>
          </a:p>
        </p:txBody>
      </p:sp>
      <p:sp>
        <p:nvSpPr>
          <p:cNvPr id="3" name="Text Placeholder 2">
            <a:extLst>
              <a:ext uri="{FF2B5EF4-FFF2-40B4-BE49-F238E27FC236}">
                <a16:creationId xmlns:a16="http://schemas.microsoft.com/office/drawing/2014/main" id="{74196495-C2EB-388C-7068-520BDDAE36DD}"/>
              </a:ext>
            </a:extLst>
          </p:cNvPr>
          <p:cNvSpPr>
            <a:spLocks noGrp="1"/>
          </p:cNvSpPr>
          <p:nvPr>
            <p:ph type="body" idx="1"/>
          </p:nvPr>
        </p:nvSpPr>
        <p:spPr>
          <a:xfrm>
            <a:off x="838200" y="1170610"/>
            <a:ext cx="10972800" cy="5344490"/>
          </a:xfrm>
          <a:prstGeom prst="rect">
            <a:avLst/>
          </a:prstGeom>
        </p:spPr>
        <p:txBody>
          <a:bodyPr vert="horz" lIns="91440" tIns="45720" rIns="91440" bIns="45720" rtlCol="0">
            <a:normAutofit/>
          </a:bodyPr>
          <a:lstStyle/>
          <a:p>
            <a:pPr lvl="0"/>
            <a:r>
              <a:rPr lang="en-US" dirty="0"/>
              <a:t>Click to edit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2CE2E057-40AA-E712-A25E-79416C9B722E}"/>
              </a:ext>
            </a:extLst>
          </p:cNvPr>
          <p:cNvCxnSpPr>
            <a:cxnSpLocks/>
          </p:cNvCxnSpPr>
          <p:nvPr userDrawn="1"/>
        </p:nvCxnSpPr>
        <p:spPr>
          <a:xfrm>
            <a:off x="838200" y="854670"/>
            <a:ext cx="10972800" cy="0"/>
          </a:xfrm>
          <a:prstGeom prst="line">
            <a:avLst/>
          </a:prstGeom>
          <a:ln w="28575">
            <a:solidFill>
              <a:srgbClr val="FDC749"/>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FC9A5453-B004-995C-BB61-C7781FBBD05F}"/>
              </a:ext>
            </a:extLst>
          </p:cNvPr>
          <p:cNvSpPr/>
          <p:nvPr userDrawn="1"/>
        </p:nvSpPr>
        <p:spPr>
          <a:xfrm>
            <a:off x="1" y="1"/>
            <a:ext cx="45720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23">
            <a:extLst>
              <a:ext uri="{FF2B5EF4-FFF2-40B4-BE49-F238E27FC236}">
                <a16:creationId xmlns:a16="http://schemas.microsoft.com/office/drawing/2014/main" id="{9204AE37-6FDA-69A9-A05F-F8AA4818553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
        <p:nvSpPr>
          <p:cNvPr id="10" name="Rectangle: Rounded Corners 9">
            <a:extLst>
              <a:ext uri="{FF2B5EF4-FFF2-40B4-BE49-F238E27FC236}">
                <a16:creationId xmlns:a16="http://schemas.microsoft.com/office/drawing/2014/main" id="{D06F0DF2-8D6E-9B38-D59F-6860C926B79B}"/>
              </a:ext>
            </a:extLst>
          </p:cNvPr>
          <p:cNvSpPr/>
          <p:nvPr userDrawn="1"/>
        </p:nvSpPr>
        <p:spPr>
          <a:xfrm>
            <a:off x="-60512" y="365126"/>
            <a:ext cx="652183" cy="489544"/>
          </a:xfrm>
          <a:prstGeom prst="roundRect">
            <a:avLst>
              <a:gd name="adj" fmla="val 705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hlinkClick r:id="rId8"/>
            <a:extLst>
              <a:ext uri="{FF2B5EF4-FFF2-40B4-BE49-F238E27FC236}">
                <a16:creationId xmlns:a16="http://schemas.microsoft.com/office/drawing/2014/main" id="{B70DEFD5-81C1-4721-6920-3F945B2CC914}"/>
              </a:ext>
              <a:ext uri="{C183D7F6-B498-43B3-948B-1728B52AA6E4}">
                <adec:decorative xmlns:adec="http://schemas.microsoft.com/office/drawing/2017/decorative" val="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01414" y="432524"/>
            <a:ext cx="355787" cy="354747"/>
          </a:xfrm>
          <a:prstGeom prst="rect">
            <a:avLst/>
          </a:prstGeom>
        </p:spPr>
      </p:pic>
      <p:sp>
        <p:nvSpPr>
          <p:cNvPr id="5" name="TextBox 4">
            <a:extLst>
              <a:ext uri="{FF2B5EF4-FFF2-40B4-BE49-F238E27FC236}">
                <a16:creationId xmlns:a16="http://schemas.microsoft.com/office/drawing/2014/main" id="{2E0BADBE-A46B-93A4-5258-2035C336DCB1}"/>
              </a:ext>
            </a:extLst>
          </p:cNvPr>
          <p:cNvSpPr txBox="1"/>
          <p:nvPr>
            <p:extLst>
              <p:ext uri="{1162E1C5-73C7-4A58-AE30-91384D911F3F}">
                <p184:classification xmlns:p184="http://schemas.microsoft.com/office/powerpoint/2018/4/main" val="hdr"/>
              </p:ext>
            </p:extLst>
          </p:nvPr>
        </p:nvSpPr>
        <p:spPr>
          <a:xfrm>
            <a:off x="5854700" y="63500"/>
            <a:ext cx="50800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&lt;Public&gt;</a:t>
            </a:r>
          </a:p>
        </p:txBody>
      </p:sp>
    </p:spTree>
    <p:custDataLst>
      <p:tags r:id="rId7"/>
    </p:custDataLst>
    <p:extLst>
      <p:ext uri="{BB962C8B-B14F-4D97-AF65-F5344CB8AC3E}">
        <p14:creationId xmlns:p14="http://schemas.microsoft.com/office/powerpoint/2010/main" val="40035631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6" r:id="rId4"/>
    <p:sldLayoutId id="2147483660" r:id="rId5"/>
  </p:sldLayoutIdLst>
  <p:txStyles>
    <p:titleStyle>
      <a:lvl1pPr algn="l" defTabSz="914400" rtl="0" eaLnBrk="1" latinLnBrk="0" hangingPunct="1">
        <a:lnSpc>
          <a:spcPct val="90000"/>
        </a:lnSpc>
        <a:spcBef>
          <a:spcPct val="0"/>
        </a:spcBef>
        <a:buNone/>
        <a:defRPr sz="2800" b="1" kern="1200">
          <a:solidFill>
            <a:schemeClr val="accent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lnSpc>
          <a:spcPct val="114000"/>
        </a:lnSpc>
        <a:spcBef>
          <a:spcPts val="10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mn-cs"/>
        </a:defRPr>
      </a:lvl1pPr>
      <a:lvl2pPr marL="800100" indent="-342900" algn="l" defTabSz="914400" rtl="0" eaLnBrk="1" latinLnBrk="0" hangingPunct="1">
        <a:lnSpc>
          <a:spcPct val="114000"/>
        </a:lnSpc>
        <a:spcBef>
          <a:spcPts val="1000"/>
        </a:spcBef>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2pPr>
      <a:lvl3pPr marL="1257300" indent="-3429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714500" indent="-3429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171700" indent="-342900" algn="l" defTabSz="914400" rtl="0" eaLnBrk="1" latinLnBrk="0" hangingPunct="1">
        <a:lnSpc>
          <a:spcPct val="114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0" userDrawn="1">
          <p15:clr>
            <a:srgbClr val="F26B43"/>
          </p15:clr>
        </p15:guide>
        <p15:guide id="2" pos="4128" userDrawn="1">
          <p15:clr>
            <a:srgbClr val="F26B43"/>
          </p15:clr>
        </p15:guide>
        <p15:guide id="3" pos="3984" userDrawn="1">
          <p15:clr>
            <a:srgbClr val="F26B43"/>
          </p15:clr>
        </p15:guide>
        <p15:guide id="4" pos="3840" userDrawn="1">
          <p15:clr>
            <a:srgbClr val="F26B43"/>
          </p15:clr>
        </p15:guide>
        <p15:guide id="5" orient="horz" pos="4104" userDrawn="1">
          <p15:clr>
            <a:srgbClr val="F26B43"/>
          </p15:clr>
        </p15:guide>
        <p15:guide id="6" orient="horz" pos="768" userDrawn="1">
          <p15:clr>
            <a:srgbClr val="F26B43"/>
          </p15:clr>
        </p15:guide>
        <p15:guide id="7" orient="horz" pos="2256" userDrawn="1">
          <p15:clr>
            <a:srgbClr val="F26B43"/>
          </p15:clr>
        </p15:guide>
        <p15:guide id="8" orient="horz" pos="25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lide Number Placeholder 23">
            <a:extLst>
              <a:ext uri="{FF2B5EF4-FFF2-40B4-BE49-F238E27FC236}">
                <a16:creationId xmlns:a16="http://schemas.microsoft.com/office/drawing/2014/main" id="{9204AE37-6FDA-69A9-A05F-F8AA48185530}"/>
              </a:ext>
            </a:extLst>
          </p:cNvPr>
          <p:cNvSpPr txBox="1">
            <a:spLocks/>
          </p:cNvSpPr>
          <p:nvPr userDrawn="1"/>
        </p:nvSpPr>
        <p:spPr>
          <a:xfrm>
            <a:off x="1" y="6346235"/>
            <a:ext cx="457200" cy="365125"/>
          </a:xfrm>
          <a:prstGeom prst="rect">
            <a:avLst/>
          </a:prstGeom>
        </p:spPr>
        <p:txBody>
          <a:bodyPr/>
          <a:lstStyle>
            <a:defPPr>
              <a:defRPr lang="en-US"/>
            </a:defPPr>
            <a:lvl1pPr marL="0" algn="ctr" defTabSz="914400" rtl="0" eaLnBrk="1" latinLnBrk="0" hangingPunct="1">
              <a:defRPr sz="1000" kern="1200">
                <a:solidFill>
                  <a:srgbClr val="04286D"/>
                </a:solidFill>
                <a:latin typeface="Roboto Condensed" panose="02000000000000000000" pitchFamily="2" charset="0"/>
                <a:ea typeface="Roboto Condensed"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889983-F5B8-43C4-9A67-843C64878357}" type="slidenum">
              <a:rPr lang="en-US" smtClean="0"/>
              <a:pPr/>
              <a:t>‹#›</a:t>
            </a:fld>
            <a:endParaRPr lang="en-US" dirty="0"/>
          </a:p>
        </p:txBody>
      </p:sp>
      <p:sp>
        <p:nvSpPr>
          <p:cNvPr id="3" name="TextBox 2">
            <a:extLst>
              <a:ext uri="{FF2B5EF4-FFF2-40B4-BE49-F238E27FC236}">
                <a16:creationId xmlns:a16="http://schemas.microsoft.com/office/drawing/2014/main" id="{97D0976F-AE52-8817-6644-FBF3E42B28E8}"/>
              </a:ext>
            </a:extLst>
          </p:cNvPr>
          <p:cNvSpPr txBox="1"/>
          <p:nvPr>
            <p:extLst>
              <p:ext uri="{1162E1C5-73C7-4A58-AE30-91384D911F3F}">
                <p184:classification xmlns:p184="http://schemas.microsoft.com/office/powerpoint/2018/4/main" val="hdr"/>
              </p:ext>
            </p:extLst>
          </p:nvPr>
        </p:nvSpPr>
        <p:spPr>
          <a:xfrm>
            <a:off x="5854700" y="63500"/>
            <a:ext cx="508000"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&lt;Public&gt;</a:t>
            </a:r>
          </a:p>
        </p:txBody>
      </p:sp>
    </p:spTree>
    <p:custDataLst>
      <p:tags r:id="rId9"/>
    </p:custDataLst>
    <p:extLst>
      <p:ext uri="{BB962C8B-B14F-4D97-AF65-F5344CB8AC3E}">
        <p14:creationId xmlns:p14="http://schemas.microsoft.com/office/powerpoint/2010/main" val="787353904"/>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5" r:id="rId3"/>
    <p:sldLayoutId id="2147483670" r:id="rId4"/>
    <p:sldLayoutId id="2147483682" r:id="rId5"/>
    <p:sldLayoutId id="2147483680" r:id="rId6"/>
    <p:sldLayoutId id="2147483683" r:id="rId7"/>
  </p:sldLayoutIdLst>
  <p:txStyles>
    <p:titleStyle>
      <a:lvl1pPr algn="l" defTabSz="914400" rtl="0" eaLnBrk="1" latinLnBrk="0" hangingPunct="1">
        <a:lnSpc>
          <a:spcPct val="90000"/>
        </a:lnSpc>
        <a:spcBef>
          <a:spcPct val="0"/>
        </a:spcBef>
        <a:buNone/>
        <a:defRPr sz="2800" b="1" kern="1200">
          <a:solidFill>
            <a:schemeClr val="accent1"/>
          </a:solidFill>
          <a:latin typeface="Roboto" panose="02000000000000000000" pitchFamily="2" charset="0"/>
          <a:ea typeface="Roboto" panose="02000000000000000000" pitchFamily="2" charset="0"/>
          <a:cs typeface="+mj-cs"/>
        </a:defRPr>
      </a:lvl1pPr>
    </p:titleStyle>
    <p:bodyStyle>
      <a:lvl1pPr marL="342900" indent="-342900" algn="l" defTabSz="914400" rtl="0" eaLnBrk="1" latinLnBrk="0" hangingPunct="1">
        <a:lnSpc>
          <a:spcPct val="114000"/>
        </a:lnSpc>
        <a:spcBef>
          <a:spcPts val="1000"/>
        </a:spcBef>
        <a:buFont typeface="Arial" panose="020B0604020202020204" pitchFamily="34" charset="0"/>
        <a:buChar char="•"/>
        <a:defRPr sz="2400" b="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114000"/>
        </a:lnSpc>
        <a:spcBef>
          <a:spcPts val="1000"/>
        </a:spcBef>
        <a:buFont typeface="Arial" panose="020B0604020202020204" pitchFamily="34" charset="0"/>
        <a:buChar char="•"/>
        <a:defRPr sz="22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114000"/>
        </a:lnSpc>
        <a:spcBef>
          <a:spcPts val="1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114000"/>
        </a:lnSpc>
        <a:spcBef>
          <a:spcPts val="1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114000"/>
        </a:lnSpc>
        <a:spcBef>
          <a:spcPts val="1000"/>
        </a:spcBef>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0">
          <p15:clr>
            <a:srgbClr val="F26B43"/>
          </p15:clr>
        </p15:guide>
        <p15:guide id="2" pos="4128">
          <p15:clr>
            <a:srgbClr val="F26B43"/>
          </p15:clr>
        </p15:guide>
        <p15:guide id="3" pos="3984">
          <p15:clr>
            <a:srgbClr val="F26B43"/>
          </p15:clr>
        </p15:guide>
        <p15:guide id="4" pos="3840">
          <p15:clr>
            <a:srgbClr val="F26B43"/>
          </p15:clr>
        </p15:guide>
        <p15:guide id="5" orient="horz" pos="4104">
          <p15:clr>
            <a:srgbClr val="F26B43"/>
          </p15:clr>
        </p15:guide>
        <p15:guide id="6" orient="horz" pos="768">
          <p15:clr>
            <a:srgbClr val="F26B43"/>
          </p15:clr>
        </p15:guide>
        <p15:guide id="7" orient="horz" pos="2256">
          <p15:clr>
            <a:srgbClr val="F26B43"/>
          </p15:clr>
        </p15:guide>
        <p15:guide id="8" orient="horz" pos="25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www.wecc.org/wecc-document/24656"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76224B-A543-F3F8-802C-8F8862845C2C}"/>
              </a:ext>
            </a:extLst>
          </p:cNvPr>
          <p:cNvSpPr>
            <a:spLocks noGrp="1"/>
          </p:cNvSpPr>
          <p:nvPr>
            <p:ph type="body" sz="quarter" idx="11"/>
          </p:nvPr>
        </p:nvSpPr>
        <p:spPr/>
        <p:txBody>
          <a:bodyPr>
            <a:normAutofit fontScale="92500" lnSpcReduction="10000"/>
          </a:bodyPr>
          <a:lstStyle/>
          <a:p>
            <a:r>
              <a:rPr lang="en-US" dirty="0"/>
              <a:t>Inverter-Based Resource Disturbances in the </a:t>
            </a:r>
          </a:p>
          <a:p>
            <a:r>
              <a:rPr lang="en-US" dirty="0"/>
              <a:t>Western Interconnection</a:t>
            </a:r>
          </a:p>
        </p:txBody>
      </p:sp>
      <p:sp>
        <p:nvSpPr>
          <p:cNvPr id="4" name="Text Placeholder 3">
            <a:extLst>
              <a:ext uri="{FF2B5EF4-FFF2-40B4-BE49-F238E27FC236}">
                <a16:creationId xmlns:a16="http://schemas.microsoft.com/office/drawing/2014/main" id="{D77A8C5A-1ADD-809F-460F-469B726AE38A}"/>
              </a:ext>
            </a:extLst>
          </p:cNvPr>
          <p:cNvSpPr>
            <a:spLocks noGrp="1"/>
          </p:cNvSpPr>
          <p:nvPr>
            <p:ph type="body" sz="quarter" idx="19"/>
          </p:nvPr>
        </p:nvSpPr>
        <p:spPr/>
        <p:txBody>
          <a:bodyPr/>
          <a:lstStyle/>
          <a:p>
            <a:r>
              <a:rPr lang="en-US" dirty="0"/>
              <a:t>Senior Reliability Specialist</a:t>
            </a:r>
          </a:p>
        </p:txBody>
      </p:sp>
      <p:sp>
        <p:nvSpPr>
          <p:cNvPr id="5" name="Text Placeholder 4">
            <a:extLst>
              <a:ext uri="{FF2B5EF4-FFF2-40B4-BE49-F238E27FC236}">
                <a16:creationId xmlns:a16="http://schemas.microsoft.com/office/drawing/2014/main" id="{B5D761F2-E619-4F23-8A03-EC682DB73D67}"/>
              </a:ext>
            </a:extLst>
          </p:cNvPr>
          <p:cNvSpPr>
            <a:spLocks noGrp="1"/>
          </p:cNvSpPr>
          <p:nvPr>
            <p:ph type="body" sz="quarter" idx="20"/>
          </p:nvPr>
        </p:nvSpPr>
        <p:spPr/>
        <p:txBody>
          <a:bodyPr/>
          <a:lstStyle/>
          <a:p>
            <a:r>
              <a:rPr lang="en-US" dirty="0"/>
              <a:t>Dave Grover</a:t>
            </a:r>
          </a:p>
        </p:txBody>
      </p:sp>
      <p:sp>
        <p:nvSpPr>
          <p:cNvPr id="2" name="Text Placeholder 1">
            <a:extLst>
              <a:ext uri="{FF2B5EF4-FFF2-40B4-BE49-F238E27FC236}">
                <a16:creationId xmlns:a16="http://schemas.microsoft.com/office/drawing/2014/main" id="{BF2A40CC-EE29-5A79-4072-8898EAB98299}"/>
              </a:ext>
            </a:extLst>
          </p:cNvPr>
          <p:cNvSpPr>
            <a:spLocks noGrp="1"/>
          </p:cNvSpPr>
          <p:nvPr>
            <p:ph type="body" sz="quarter" idx="10"/>
          </p:nvPr>
        </p:nvSpPr>
        <p:spPr/>
        <p:txBody>
          <a:bodyPr/>
          <a:lstStyle/>
          <a:p>
            <a:r>
              <a:rPr lang="en-US" dirty="0"/>
              <a:t>March 27, 2026</a:t>
            </a:r>
          </a:p>
        </p:txBody>
      </p:sp>
      <p:sp>
        <p:nvSpPr>
          <p:cNvPr id="6" name="Text Placeholder 5">
            <a:extLst>
              <a:ext uri="{FF2B5EF4-FFF2-40B4-BE49-F238E27FC236}">
                <a16:creationId xmlns:a16="http://schemas.microsoft.com/office/drawing/2014/main" id="{289DA8E3-9B51-425D-4201-86C7865411E6}"/>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74BCCF5-F0A4-3456-08F1-93BF1A46E39D}"/>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5AC40E43-9D11-ADC3-988C-D751E0C7B9E6}"/>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BFEC1E47-4B2D-034E-BC2A-1938463C5244}"/>
              </a:ext>
            </a:extLst>
          </p:cNvPr>
          <p:cNvSpPr>
            <a:spLocks noGrp="1"/>
          </p:cNvSpPr>
          <p:nvPr>
            <p:ph type="body" sz="quarter" idx="24"/>
          </p:nvPr>
        </p:nvSpPr>
        <p:spPr/>
        <p:txBody>
          <a:bodyPr/>
          <a:lstStyle/>
          <a:p>
            <a:endParaRPr lang="en-US"/>
          </a:p>
        </p:txBody>
      </p:sp>
    </p:spTree>
    <p:custDataLst>
      <p:tags r:id="rId1"/>
    </p:custDataLst>
    <p:extLst>
      <p:ext uri="{BB962C8B-B14F-4D97-AF65-F5344CB8AC3E}">
        <p14:creationId xmlns:p14="http://schemas.microsoft.com/office/powerpoint/2010/main" val="288378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20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96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8F3C-AE52-6FDB-67EE-68A4F6F4F181}"/>
              </a:ext>
            </a:extLst>
          </p:cNvPr>
          <p:cNvSpPr>
            <a:spLocks noGrp="1"/>
          </p:cNvSpPr>
          <p:nvPr>
            <p:ph type="title"/>
          </p:nvPr>
        </p:nvSpPr>
        <p:spPr/>
        <p:txBody>
          <a:bodyPr/>
          <a:lstStyle/>
          <a:p>
            <a:r>
              <a:rPr lang="en-US" dirty="0"/>
              <a:t>IBR Disturbance Report</a:t>
            </a:r>
          </a:p>
        </p:txBody>
      </p:sp>
      <p:sp>
        <p:nvSpPr>
          <p:cNvPr id="3" name="Content Placeholder 2">
            <a:extLst>
              <a:ext uri="{FF2B5EF4-FFF2-40B4-BE49-F238E27FC236}">
                <a16:creationId xmlns:a16="http://schemas.microsoft.com/office/drawing/2014/main" id="{B8448CF4-41F7-117B-A35A-58E7A3DD8875}"/>
              </a:ext>
            </a:extLst>
          </p:cNvPr>
          <p:cNvSpPr>
            <a:spLocks noGrp="1"/>
          </p:cNvSpPr>
          <p:nvPr>
            <p:ph idx="1"/>
          </p:nvPr>
        </p:nvSpPr>
        <p:spPr/>
        <p:txBody>
          <a:bodyPr/>
          <a:lstStyle/>
          <a:p>
            <a:r>
              <a:rPr lang="en-US" dirty="0"/>
              <a:t>NERC and Regional Entities continue to analyze disturbances involving widespread reduction of inverter-based resources (IBR) to identify any systemic reliability issues to support affected facilities as they develop mitigating measures, and to share key findings and recommendations with industry for increased awareness and action. </a:t>
            </a:r>
          </a:p>
          <a:p>
            <a:r>
              <a:rPr lang="en-US" dirty="0"/>
              <a:t>The events identified in this report confirm that the ongoing widespread reduction of IBR resources is a notable reliability risk to the bulk power system (BPS).</a:t>
            </a:r>
          </a:p>
          <a:p>
            <a:r>
              <a:rPr lang="en-US" dirty="0">
                <a:hlinkClick r:id="rId3"/>
              </a:rPr>
              <a:t>IBR Report Link</a:t>
            </a:r>
            <a:endParaRPr lang="en-US" dirty="0"/>
          </a:p>
          <a:p>
            <a:endParaRPr lang="en-US" dirty="0"/>
          </a:p>
        </p:txBody>
      </p:sp>
    </p:spTree>
    <p:extLst>
      <p:ext uri="{BB962C8B-B14F-4D97-AF65-F5344CB8AC3E}">
        <p14:creationId xmlns:p14="http://schemas.microsoft.com/office/powerpoint/2010/main" val="2036584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5419-0715-11FA-9113-0BA66B568681}"/>
              </a:ext>
            </a:extLst>
          </p:cNvPr>
          <p:cNvSpPr>
            <a:spLocks noGrp="1"/>
          </p:cNvSpPr>
          <p:nvPr>
            <p:ph type="title"/>
          </p:nvPr>
        </p:nvSpPr>
        <p:spPr/>
        <p:txBody>
          <a:bodyPr/>
          <a:lstStyle/>
          <a:p>
            <a:r>
              <a:rPr lang="en-US" dirty="0"/>
              <a:t>IBR Disturbances</a:t>
            </a:r>
          </a:p>
        </p:txBody>
      </p:sp>
      <p:pic>
        <p:nvPicPr>
          <p:cNvPr id="5" name="Content Placeholder 4">
            <a:extLst>
              <a:ext uri="{FF2B5EF4-FFF2-40B4-BE49-F238E27FC236}">
                <a16:creationId xmlns:a16="http://schemas.microsoft.com/office/drawing/2014/main" id="{7B7B75A7-8020-0309-F8CF-53177611B1C4}"/>
              </a:ext>
            </a:extLst>
          </p:cNvPr>
          <p:cNvPicPr>
            <a:picLocks noGrp="1" noChangeAspect="1"/>
          </p:cNvPicPr>
          <p:nvPr>
            <p:ph idx="1"/>
          </p:nvPr>
        </p:nvPicPr>
        <p:blipFill>
          <a:blip r:embed="rId3"/>
          <a:stretch>
            <a:fillRect/>
          </a:stretch>
        </p:blipFill>
        <p:spPr>
          <a:xfrm>
            <a:off x="840582" y="1108953"/>
            <a:ext cx="6970730" cy="2468235"/>
          </a:xfrm>
          <a:prstGeom prst="rect">
            <a:avLst/>
          </a:prstGeom>
        </p:spPr>
      </p:pic>
      <p:pic>
        <p:nvPicPr>
          <p:cNvPr id="7" name="Picture 6">
            <a:extLst>
              <a:ext uri="{FF2B5EF4-FFF2-40B4-BE49-F238E27FC236}">
                <a16:creationId xmlns:a16="http://schemas.microsoft.com/office/drawing/2014/main" id="{975A5579-91CB-1920-42B7-345FA77DE7EB}"/>
              </a:ext>
            </a:extLst>
          </p:cNvPr>
          <p:cNvPicPr>
            <a:picLocks noChangeAspect="1"/>
          </p:cNvPicPr>
          <p:nvPr/>
        </p:nvPicPr>
        <p:blipFill>
          <a:blip r:embed="rId4"/>
          <a:stretch>
            <a:fillRect/>
          </a:stretch>
        </p:blipFill>
        <p:spPr>
          <a:xfrm>
            <a:off x="3980026" y="4097634"/>
            <a:ext cx="7344800" cy="2172003"/>
          </a:xfrm>
          <a:prstGeom prst="rect">
            <a:avLst/>
          </a:prstGeom>
        </p:spPr>
      </p:pic>
    </p:spTree>
    <p:extLst>
      <p:ext uri="{BB962C8B-B14F-4D97-AF65-F5344CB8AC3E}">
        <p14:creationId xmlns:p14="http://schemas.microsoft.com/office/powerpoint/2010/main" val="9571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F2C4-4FD9-B6F5-079D-31CE53CE356E}"/>
              </a:ext>
            </a:extLst>
          </p:cNvPr>
          <p:cNvSpPr>
            <a:spLocks noGrp="1"/>
          </p:cNvSpPr>
          <p:nvPr>
            <p:ph type="title"/>
          </p:nvPr>
        </p:nvSpPr>
        <p:spPr/>
        <p:txBody>
          <a:bodyPr/>
          <a:lstStyle/>
          <a:p>
            <a:r>
              <a:rPr lang="en-US" dirty="0"/>
              <a:t>Solar profiles</a:t>
            </a:r>
          </a:p>
        </p:txBody>
      </p:sp>
      <p:sp>
        <p:nvSpPr>
          <p:cNvPr id="3" name="Text Placeholder 2">
            <a:extLst>
              <a:ext uri="{FF2B5EF4-FFF2-40B4-BE49-F238E27FC236}">
                <a16:creationId xmlns:a16="http://schemas.microsoft.com/office/drawing/2014/main" id="{D0934CF6-888F-6294-E3C2-3DF42C2B7D3C}"/>
              </a:ext>
            </a:extLst>
          </p:cNvPr>
          <p:cNvSpPr>
            <a:spLocks noGrp="1"/>
          </p:cNvSpPr>
          <p:nvPr>
            <p:ph type="body" idx="1"/>
          </p:nvPr>
        </p:nvSpPr>
        <p:spPr/>
        <p:txBody>
          <a:bodyPr/>
          <a:lstStyle/>
          <a:p>
            <a:r>
              <a:rPr lang="en-US" dirty="0"/>
              <a:t>CAISO</a:t>
            </a:r>
          </a:p>
        </p:txBody>
      </p:sp>
      <p:pic>
        <p:nvPicPr>
          <p:cNvPr id="8" name="Content Placeholder 7">
            <a:extLst>
              <a:ext uri="{FF2B5EF4-FFF2-40B4-BE49-F238E27FC236}">
                <a16:creationId xmlns:a16="http://schemas.microsoft.com/office/drawing/2014/main" id="{53A9A7BD-5AF3-DDEF-6028-ECA839271A13}"/>
              </a:ext>
            </a:extLst>
          </p:cNvPr>
          <p:cNvPicPr>
            <a:picLocks noGrp="1" noChangeAspect="1"/>
          </p:cNvPicPr>
          <p:nvPr>
            <p:ph sz="half" idx="2"/>
          </p:nvPr>
        </p:nvPicPr>
        <p:blipFill>
          <a:blip r:embed="rId3"/>
          <a:stretch>
            <a:fillRect/>
          </a:stretch>
        </p:blipFill>
        <p:spPr>
          <a:xfrm>
            <a:off x="800956" y="2286000"/>
            <a:ext cx="5256210" cy="3666916"/>
          </a:xfrm>
          <a:prstGeom prst="rect">
            <a:avLst/>
          </a:prstGeom>
        </p:spPr>
      </p:pic>
      <p:sp>
        <p:nvSpPr>
          <p:cNvPr id="5" name="Text Placeholder 4">
            <a:extLst>
              <a:ext uri="{FF2B5EF4-FFF2-40B4-BE49-F238E27FC236}">
                <a16:creationId xmlns:a16="http://schemas.microsoft.com/office/drawing/2014/main" id="{8861E756-2914-9CB2-2C36-61AF766A8A7A}"/>
              </a:ext>
            </a:extLst>
          </p:cNvPr>
          <p:cNvSpPr>
            <a:spLocks noGrp="1"/>
          </p:cNvSpPr>
          <p:nvPr>
            <p:ph type="body" sz="quarter" idx="3"/>
          </p:nvPr>
        </p:nvSpPr>
        <p:spPr/>
        <p:txBody>
          <a:bodyPr/>
          <a:lstStyle/>
          <a:p>
            <a:r>
              <a:rPr lang="en-US" dirty="0"/>
              <a:t>PACE</a:t>
            </a:r>
          </a:p>
        </p:txBody>
      </p:sp>
      <p:pic>
        <p:nvPicPr>
          <p:cNvPr id="10" name="Content Placeholder 9">
            <a:extLst>
              <a:ext uri="{FF2B5EF4-FFF2-40B4-BE49-F238E27FC236}">
                <a16:creationId xmlns:a16="http://schemas.microsoft.com/office/drawing/2014/main" id="{90993CDD-2A58-ACFA-FA8F-18D05FAF8886}"/>
              </a:ext>
            </a:extLst>
          </p:cNvPr>
          <p:cNvPicPr>
            <a:picLocks noGrp="1" noChangeAspect="1"/>
          </p:cNvPicPr>
          <p:nvPr>
            <p:ph sz="quarter" idx="4"/>
          </p:nvPr>
        </p:nvPicPr>
        <p:blipFill>
          <a:blip r:embed="rId4"/>
          <a:stretch>
            <a:fillRect/>
          </a:stretch>
        </p:blipFill>
        <p:spPr>
          <a:xfrm>
            <a:off x="6373290" y="2286000"/>
            <a:ext cx="5439298" cy="3309780"/>
          </a:xfrm>
          <a:prstGeom prst="rect">
            <a:avLst/>
          </a:prstGeom>
        </p:spPr>
      </p:pic>
    </p:spTree>
    <p:extLst>
      <p:ext uri="{BB962C8B-B14F-4D97-AF65-F5344CB8AC3E}">
        <p14:creationId xmlns:p14="http://schemas.microsoft.com/office/powerpoint/2010/main" val="1259602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4E959-0731-9548-9049-7537CD350609}"/>
              </a:ext>
            </a:extLst>
          </p:cNvPr>
          <p:cNvSpPr>
            <a:spLocks noGrp="1"/>
          </p:cNvSpPr>
          <p:nvPr>
            <p:ph type="title"/>
          </p:nvPr>
        </p:nvSpPr>
        <p:spPr/>
        <p:txBody>
          <a:bodyPr/>
          <a:lstStyle/>
          <a:p>
            <a:r>
              <a:rPr lang="en-US" dirty="0"/>
              <a:t>Industry Efforts</a:t>
            </a:r>
          </a:p>
        </p:txBody>
      </p:sp>
      <p:sp>
        <p:nvSpPr>
          <p:cNvPr id="3" name="Text Placeholder 2">
            <a:extLst>
              <a:ext uri="{FF2B5EF4-FFF2-40B4-BE49-F238E27FC236}">
                <a16:creationId xmlns:a16="http://schemas.microsoft.com/office/drawing/2014/main" id="{6EF9C048-8161-50ED-5ADC-D9465D57F21A}"/>
              </a:ext>
            </a:extLst>
          </p:cNvPr>
          <p:cNvSpPr>
            <a:spLocks noGrp="1"/>
          </p:cNvSpPr>
          <p:nvPr>
            <p:ph type="body" idx="1"/>
          </p:nvPr>
        </p:nvSpPr>
        <p:spPr/>
        <p:txBody>
          <a:bodyPr/>
          <a:lstStyle/>
          <a:p>
            <a:r>
              <a:rPr lang="en-US" dirty="0"/>
              <a:t>FERC</a:t>
            </a:r>
          </a:p>
        </p:txBody>
      </p:sp>
      <p:sp>
        <p:nvSpPr>
          <p:cNvPr id="4" name="Content Placeholder 3">
            <a:extLst>
              <a:ext uri="{FF2B5EF4-FFF2-40B4-BE49-F238E27FC236}">
                <a16:creationId xmlns:a16="http://schemas.microsoft.com/office/drawing/2014/main" id="{D1157668-2BCE-732F-7EFF-31D5B59D2927}"/>
              </a:ext>
            </a:extLst>
          </p:cNvPr>
          <p:cNvSpPr>
            <a:spLocks noGrp="1"/>
          </p:cNvSpPr>
          <p:nvPr>
            <p:ph sz="half" idx="2"/>
          </p:nvPr>
        </p:nvSpPr>
        <p:spPr/>
        <p:txBody>
          <a:bodyPr>
            <a:normAutofit fontScale="77500" lnSpcReduction="20000"/>
          </a:bodyPr>
          <a:lstStyle/>
          <a:p>
            <a:r>
              <a:rPr lang="en-US" dirty="0"/>
              <a:t>On October 30, 2023, FERC issued Order No. 901 Reliability Standards to Address Inverter-Based Resources, directing NERC to develop new or modified standards to address reliability gaps identified through the performance of IBRs since 2016.</a:t>
            </a:r>
          </a:p>
          <a:p>
            <a:r>
              <a:rPr lang="en-US" dirty="0"/>
              <a:t>The four areas identified to be addressed are:</a:t>
            </a:r>
          </a:p>
          <a:p>
            <a:pPr marL="0" indent="0">
              <a:buNone/>
            </a:pPr>
            <a:r>
              <a:rPr lang="en-US" dirty="0"/>
              <a:t>	• IBR Data Sharing,</a:t>
            </a:r>
          </a:p>
          <a:p>
            <a:pPr marL="0" indent="0">
              <a:buNone/>
            </a:pPr>
            <a:r>
              <a:rPr lang="en-US" dirty="0"/>
              <a:t>	• IBR Model Validation,</a:t>
            </a:r>
          </a:p>
          <a:p>
            <a:pPr marL="0" indent="0">
              <a:buNone/>
            </a:pPr>
            <a:r>
              <a:rPr lang="en-US" dirty="0"/>
              <a:t>	• IBR Planning and Operational 	studies, and</a:t>
            </a:r>
          </a:p>
          <a:p>
            <a:pPr marL="0" indent="0">
              <a:buNone/>
            </a:pPr>
            <a:r>
              <a:rPr lang="en-US" dirty="0"/>
              <a:t>	• IBR Performance Requirements.</a:t>
            </a:r>
          </a:p>
        </p:txBody>
      </p:sp>
      <p:sp>
        <p:nvSpPr>
          <p:cNvPr id="5" name="Text Placeholder 4">
            <a:extLst>
              <a:ext uri="{FF2B5EF4-FFF2-40B4-BE49-F238E27FC236}">
                <a16:creationId xmlns:a16="http://schemas.microsoft.com/office/drawing/2014/main" id="{E3C49833-B919-F6DE-A487-ECE805CD69FC}"/>
              </a:ext>
            </a:extLst>
          </p:cNvPr>
          <p:cNvSpPr>
            <a:spLocks noGrp="1"/>
          </p:cNvSpPr>
          <p:nvPr>
            <p:ph type="body" sz="quarter" idx="3"/>
          </p:nvPr>
        </p:nvSpPr>
        <p:spPr/>
        <p:txBody>
          <a:bodyPr/>
          <a:lstStyle/>
          <a:p>
            <a:r>
              <a:rPr lang="en-US" dirty="0"/>
              <a:t>NERC</a:t>
            </a:r>
          </a:p>
        </p:txBody>
      </p:sp>
      <p:sp>
        <p:nvSpPr>
          <p:cNvPr id="6" name="Content Placeholder 5">
            <a:extLst>
              <a:ext uri="{FF2B5EF4-FFF2-40B4-BE49-F238E27FC236}">
                <a16:creationId xmlns:a16="http://schemas.microsoft.com/office/drawing/2014/main" id="{FC5667C4-D4A2-0FF5-9406-FF437A9857BA}"/>
              </a:ext>
            </a:extLst>
          </p:cNvPr>
          <p:cNvSpPr>
            <a:spLocks noGrp="1"/>
          </p:cNvSpPr>
          <p:nvPr>
            <p:ph sz="quarter" idx="4"/>
          </p:nvPr>
        </p:nvSpPr>
        <p:spPr/>
        <p:txBody>
          <a:bodyPr>
            <a:normAutofit fontScale="77500" lnSpcReduction="20000"/>
          </a:bodyPr>
          <a:lstStyle/>
          <a:p>
            <a:r>
              <a:rPr lang="en-US" dirty="0"/>
              <a:t>In response to FERC Order 901, NERC developed an implementation plan composed of four milestones:</a:t>
            </a:r>
          </a:p>
          <a:p>
            <a:r>
              <a:rPr lang="en-US" dirty="0"/>
              <a:t>1. Order No. 901 Work Plan submission,</a:t>
            </a:r>
          </a:p>
          <a:p>
            <a:r>
              <a:rPr lang="en-US" dirty="0"/>
              <a:t>2. Standards development and filing to address performance requirements and post-performance requirements and post-performance validations for Registered IBRs,</a:t>
            </a:r>
          </a:p>
          <a:p>
            <a:r>
              <a:rPr lang="en-US" dirty="0"/>
              <a:t>3. Development and filing of Reliability Standards to address data sharing and model validation for all IBRs, and</a:t>
            </a:r>
          </a:p>
          <a:p>
            <a:r>
              <a:rPr lang="en-US" dirty="0"/>
              <a:t>4. Development and filing of Reliability Standards to address use of performance data in Operational and Planning studies.</a:t>
            </a:r>
          </a:p>
        </p:txBody>
      </p:sp>
    </p:spTree>
    <p:extLst>
      <p:ext uri="{BB962C8B-B14F-4D97-AF65-F5344CB8AC3E}">
        <p14:creationId xmlns:p14="http://schemas.microsoft.com/office/powerpoint/2010/main" val="362513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136A9-4A56-CA7A-7D5C-F6FEB8033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ED9C15-FE83-332C-82C6-7EB2173B178B}"/>
              </a:ext>
            </a:extLst>
          </p:cNvPr>
          <p:cNvSpPr>
            <a:spLocks noGrp="1"/>
          </p:cNvSpPr>
          <p:nvPr>
            <p:ph type="title"/>
          </p:nvPr>
        </p:nvSpPr>
        <p:spPr/>
        <p:txBody>
          <a:bodyPr/>
          <a:lstStyle/>
          <a:p>
            <a:r>
              <a:rPr lang="en-US" dirty="0"/>
              <a:t>Industry Efforts</a:t>
            </a:r>
          </a:p>
        </p:txBody>
      </p:sp>
      <p:sp>
        <p:nvSpPr>
          <p:cNvPr id="3" name="Text Placeholder 2">
            <a:extLst>
              <a:ext uri="{FF2B5EF4-FFF2-40B4-BE49-F238E27FC236}">
                <a16:creationId xmlns:a16="http://schemas.microsoft.com/office/drawing/2014/main" id="{8DC82528-8E3B-0A52-F3B3-B2B6A23C30AF}"/>
              </a:ext>
            </a:extLst>
          </p:cNvPr>
          <p:cNvSpPr>
            <a:spLocks noGrp="1"/>
          </p:cNvSpPr>
          <p:nvPr>
            <p:ph type="body" idx="1"/>
          </p:nvPr>
        </p:nvSpPr>
        <p:spPr/>
        <p:txBody>
          <a:bodyPr/>
          <a:lstStyle/>
          <a:p>
            <a:r>
              <a:rPr lang="en-US" dirty="0"/>
              <a:t>WECC</a:t>
            </a:r>
          </a:p>
        </p:txBody>
      </p:sp>
      <p:sp>
        <p:nvSpPr>
          <p:cNvPr id="4" name="Content Placeholder 3">
            <a:extLst>
              <a:ext uri="{FF2B5EF4-FFF2-40B4-BE49-F238E27FC236}">
                <a16:creationId xmlns:a16="http://schemas.microsoft.com/office/drawing/2014/main" id="{5CAE931E-EF72-7D64-C3F8-8ECB0319FF12}"/>
              </a:ext>
            </a:extLst>
          </p:cNvPr>
          <p:cNvSpPr>
            <a:spLocks noGrp="1"/>
          </p:cNvSpPr>
          <p:nvPr>
            <p:ph sz="half" idx="2"/>
          </p:nvPr>
        </p:nvSpPr>
        <p:spPr/>
        <p:txBody>
          <a:bodyPr>
            <a:noAutofit/>
          </a:bodyPr>
          <a:lstStyle/>
          <a:p>
            <a:r>
              <a:rPr lang="en-US" sz="1800" dirty="0"/>
              <a:t>WECC, using the Level 2 NERC alert data and disturbance report recommendation, identified 77 IBR facilities within the Western Interconnection that indicated their IBR inverters were not optimized for performance based on equipment limitations.</a:t>
            </a:r>
          </a:p>
          <a:p>
            <a:r>
              <a:rPr lang="en-US" sz="1800" dirty="0"/>
              <a:t>Building on previous outreach efforts, in April 2024, WECC began contacting these facilities requesting they voluntarily work with their OEM for the equipment and adjust the inverter settings using the maximum capability of the equipment.</a:t>
            </a:r>
          </a:p>
          <a:p>
            <a:r>
              <a:rPr lang="en-US" sz="1800" dirty="0"/>
              <a:t>By October 2024, WECC had received responses from 87% of the identified facilities.</a:t>
            </a:r>
          </a:p>
        </p:txBody>
      </p:sp>
      <p:sp>
        <p:nvSpPr>
          <p:cNvPr id="5" name="Text Placeholder 4">
            <a:extLst>
              <a:ext uri="{FF2B5EF4-FFF2-40B4-BE49-F238E27FC236}">
                <a16:creationId xmlns:a16="http://schemas.microsoft.com/office/drawing/2014/main" id="{267325D7-9A1D-7EEA-61E8-1856C5545190}"/>
              </a:ext>
            </a:extLst>
          </p:cNvPr>
          <p:cNvSpPr>
            <a:spLocks noGrp="1"/>
          </p:cNvSpPr>
          <p:nvPr>
            <p:ph type="body" sz="quarter" idx="3"/>
          </p:nvPr>
        </p:nvSpPr>
        <p:spPr/>
        <p:txBody>
          <a:bodyPr/>
          <a:lstStyle/>
          <a:p>
            <a:r>
              <a:rPr lang="en-US" dirty="0"/>
              <a:t>CAISO</a:t>
            </a:r>
          </a:p>
        </p:txBody>
      </p:sp>
      <p:sp>
        <p:nvSpPr>
          <p:cNvPr id="6" name="Content Placeholder 5">
            <a:extLst>
              <a:ext uri="{FF2B5EF4-FFF2-40B4-BE49-F238E27FC236}">
                <a16:creationId xmlns:a16="http://schemas.microsoft.com/office/drawing/2014/main" id="{72348CB5-7228-6732-741A-2ED6EA432AF7}"/>
              </a:ext>
            </a:extLst>
          </p:cNvPr>
          <p:cNvSpPr>
            <a:spLocks noGrp="1"/>
          </p:cNvSpPr>
          <p:nvPr>
            <p:ph sz="quarter" idx="4"/>
          </p:nvPr>
        </p:nvSpPr>
        <p:spPr/>
        <p:txBody>
          <a:bodyPr>
            <a:noAutofit/>
          </a:bodyPr>
          <a:lstStyle/>
          <a:p>
            <a:r>
              <a:rPr lang="en-US" sz="1700" dirty="0"/>
              <a:t>CAISO IBR Operational Performance Investigations</a:t>
            </a:r>
          </a:p>
          <a:p>
            <a:r>
              <a:rPr lang="en-US" sz="1700" dirty="0"/>
              <a:t>Technical requirements for IBRs are set out in the ISO’s Large Generator Interconnection Agreement (LGIA).</a:t>
            </a:r>
          </a:p>
          <a:p>
            <a:r>
              <a:rPr lang="en-US" sz="1700" dirty="0"/>
              <a:t>After seeking to enlist support for adding requirements to NERC Standards, the ISO conducted a stakeholder process and revised its pro forma LGIA and SGIA agreements to include specific technical IBR requirements. FERC adopted the changes in April 2019.</a:t>
            </a:r>
          </a:p>
          <a:p>
            <a:r>
              <a:rPr lang="en-US" sz="1700" dirty="0"/>
              <a:t>The ISO monitors and investigates non-compliance with the performance requirements</a:t>
            </a:r>
          </a:p>
        </p:txBody>
      </p:sp>
    </p:spTree>
    <p:extLst>
      <p:ext uri="{BB962C8B-B14F-4D97-AF65-F5344CB8AC3E}">
        <p14:creationId xmlns:p14="http://schemas.microsoft.com/office/powerpoint/2010/main" val="176692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54A1B-B4F5-9AB8-2185-293E68FFA012}"/>
              </a:ext>
            </a:extLst>
          </p:cNvPr>
          <p:cNvSpPr>
            <a:spLocks noGrp="1"/>
          </p:cNvSpPr>
          <p:nvPr>
            <p:ph type="title"/>
          </p:nvPr>
        </p:nvSpPr>
        <p:spPr/>
        <p:txBody>
          <a:bodyPr/>
          <a:lstStyle/>
          <a:p>
            <a:r>
              <a:rPr lang="en-US" dirty="0"/>
              <a:t>Inadvertent settings changes</a:t>
            </a:r>
          </a:p>
        </p:txBody>
      </p:sp>
      <p:sp>
        <p:nvSpPr>
          <p:cNvPr id="3" name="Content Placeholder 2">
            <a:extLst>
              <a:ext uri="{FF2B5EF4-FFF2-40B4-BE49-F238E27FC236}">
                <a16:creationId xmlns:a16="http://schemas.microsoft.com/office/drawing/2014/main" id="{5012C809-E453-7A18-D6FF-71CF960E0D32}"/>
              </a:ext>
            </a:extLst>
          </p:cNvPr>
          <p:cNvSpPr>
            <a:spLocks noGrp="1"/>
          </p:cNvSpPr>
          <p:nvPr>
            <p:ph idx="1"/>
          </p:nvPr>
        </p:nvSpPr>
        <p:spPr/>
        <p:txBody>
          <a:bodyPr/>
          <a:lstStyle/>
          <a:p>
            <a:r>
              <a:rPr lang="en-US" dirty="0"/>
              <a:t>Finding: </a:t>
            </a:r>
          </a:p>
          <a:p>
            <a:pPr lvl="1"/>
            <a:r>
              <a:rPr lang="en-US" dirty="0"/>
              <a:t>In one of the events, it was found that IBRs that had made changes in settings to improve their performance due to faults, had reverted to the previous settings during a firmware update. These previous settings allowed tripping of the facility due to the fault during this event.</a:t>
            </a:r>
          </a:p>
          <a:p>
            <a:r>
              <a:rPr lang="en-US" dirty="0"/>
              <a:t>Recommended action: </a:t>
            </a:r>
          </a:p>
          <a:p>
            <a:pPr lvl="1"/>
            <a:r>
              <a:rPr lang="en-US" dirty="0"/>
              <a:t>During updates to the firmware or software of IBR control equipment, IBR owners/operators should understand what changes are being made and why. All changes should be approved by the owners/operators.</a:t>
            </a:r>
          </a:p>
        </p:txBody>
      </p:sp>
    </p:spTree>
    <p:extLst>
      <p:ext uri="{BB962C8B-B14F-4D97-AF65-F5344CB8AC3E}">
        <p14:creationId xmlns:p14="http://schemas.microsoft.com/office/powerpoint/2010/main" val="42561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8C598-9C72-DB3E-6E21-9A6D941BDE1C}"/>
              </a:ext>
            </a:extLst>
          </p:cNvPr>
          <p:cNvSpPr>
            <a:spLocks noGrp="1"/>
          </p:cNvSpPr>
          <p:nvPr>
            <p:ph type="title"/>
          </p:nvPr>
        </p:nvSpPr>
        <p:spPr/>
        <p:txBody>
          <a:bodyPr/>
          <a:lstStyle/>
          <a:p>
            <a:r>
              <a:rPr lang="en-US" dirty="0"/>
              <a:t>Interconnection Agreements</a:t>
            </a:r>
          </a:p>
        </p:txBody>
      </p:sp>
      <p:sp>
        <p:nvSpPr>
          <p:cNvPr id="3" name="Content Placeholder 2">
            <a:extLst>
              <a:ext uri="{FF2B5EF4-FFF2-40B4-BE49-F238E27FC236}">
                <a16:creationId xmlns:a16="http://schemas.microsoft.com/office/drawing/2014/main" id="{E7886069-475E-AAEB-B199-3813E6413B79}"/>
              </a:ext>
            </a:extLst>
          </p:cNvPr>
          <p:cNvSpPr>
            <a:spLocks noGrp="1"/>
          </p:cNvSpPr>
          <p:nvPr>
            <p:ph idx="1"/>
          </p:nvPr>
        </p:nvSpPr>
        <p:spPr/>
        <p:txBody>
          <a:bodyPr/>
          <a:lstStyle/>
          <a:p>
            <a:r>
              <a:rPr lang="en-US" dirty="0"/>
              <a:t>Finding: </a:t>
            </a:r>
          </a:p>
          <a:p>
            <a:pPr lvl="1"/>
            <a:r>
              <a:rPr lang="en-US" dirty="0"/>
              <a:t>Due to the current time frame required for developing and implementing Reliability Standards, some entities have made modifications to their interconnection agreements to allow better ability to manage the implementation of IBRs within their area and allow for effective corrective actions to be taken if </a:t>
            </a:r>
            <a:r>
              <a:rPr lang="en-US" dirty="0" err="1"/>
              <a:t>misoperations</a:t>
            </a:r>
            <a:r>
              <a:rPr lang="en-US" dirty="0"/>
              <a:t> occur.</a:t>
            </a:r>
          </a:p>
          <a:p>
            <a:r>
              <a:rPr lang="en-US" dirty="0"/>
              <a:t>Recommended action: </a:t>
            </a:r>
          </a:p>
          <a:p>
            <a:pPr lvl="1"/>
            <a:r>
              <a:rPr lang="en-US" dirty="0"/>
              <a:t>Transmission Service Providers may consider what changes, if any, are required in their interconnection agreements to establish an appropriate framework to ensure that IBR-based generation resources perform safely and reliably while interconnected to the BES.</a:t>
            </a:r>
          </a:p>
        </p:txBody>
      </p:sp>
    </p:spTree>
    <p:extLst>
      <p:ext uri="{BB962C8B-B14F-4D97-AF65-F5344CB8AC3E}">
        <p14:creationId xmlns:p14="http://schemas.microsoft.com/office/powerpoint/2010/main" val="84930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969C7-1082-4BEF-2497-493FF7CB69EC}"/>
              </a:ext>
            </a:extLst>
          </p:cNvPr>
          <p:cNvSpPr>
            <a:spLocks noGrp="1"/>
          </p:cNvSpPr>
          <p:nvPr>
            <p:ph type="title"/>
          </p:nvPr>
        </p:nvSpPr>
        <p:spPr/>
        <p:txBody>
          <a:bodyPr/>
          <a:lstStyle/>
          <a:p>
            <a:r>
              <a:rPr lang="en-US" dirty="0"/>
              <a:t>IBR user-level settings</a:t>
            </a:r>
          </a:p>
        </p:txBody>
      </p:sp>
      <p:sp>
        <p:nvSpPr>
          <p:cNvPr id="3" name="Content Placeholder 2">
            <a:extLst>
              <a:ext uri="{FF2B5EF4-FFF2-40B4-BE49-F238E27FC236}">
                <a16:creationId xmlns:a16="http://schemas.microsoft.com/office/drawing/2014/main" id="{F8209450-38F2-50F3-FA93-F8F37DDD5918}"/>
              </a:ext>
            </a:extLst>
          </p:cNvPr>
          <p:cNvSpPr>
            <a:spLocks noGrp="1"/>
          </p:cNvSpPr>
          <p:nvPr>
            <p:ph idx="1"/>
          </p:nvPr>
        </p:nvSpPr>
        <p:spPr/>
        <p:txBody>
          <a:bodyPr/>
          <a:lstStyle/>
          <a:p>
            <a:r>
              <a:rPr lang="en-US" dirty="0"/>
              <a:t>Finding: </a:t>
            </a:r>
          </a:p>
          <a:p>
            <a:pPr lvl="1"/>
            <a:r>
              <a:rPr lang="en-US" dirty="0"/>
              <a:t>One of the IBR owner/operators reported identifying and modifying user-level inverter grid protection settings to improve the performance of their IBR facilities during BES fault events.</a:t>
            </a:r>
          </a:p>
          <a:p>
            <a:r>
              <a:rPr lang="en-US" dirty="0"/>
              <a:t>Recommended action: </a:t>
            </a:r>
          </a:p>
          <a:p>
            <a:pPr lvl="1"/>
            <a:r>
              <a:rPr lang="en-US" dirty="0"/>
              <a:t>IBR owners/operators should identify the user-level inverter grid protection settings for their equipment and adjust these settings utilizing the maximum capability of the equipment. </a:t>
            </a:r>
          </a:p>
          <a:p>
            <a:pPr lvl="1"/>
            <a:r>
              <a:rPr lang="en-US" dirty="0"/>
              <a:t>IBR owners/operators should work with the OEM for their equipment to adjust the OEM inverter settings utilizing the maximum capability of the equipment. Making these changes will allow your equipment to better support the reliability of the BES.</a:t>
            </a:r>
          </a:p>
        </p:txBody>
      </p:sp>
    </p:spTree>
    <p:extLst>
      <p:ext uri="{BB962C8B-B14F-4D97-AF65-F5344CB8AC3E}">
        <p14:creationId xmlns:p14="http://schemas.microsoft.com/office/powerpoint/2010/main" val="31901747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gKZopQu2"/>
  <p:tag name="ARTICULATE_DESIGN_ID_WECC THEME BLANK" val="X8wBB0Gm"/>
  <p:tag name="ARTICULATE_DESIGN_ID_WECC THEME" val="Nyx7xQ95"/>
  <p:tag name="ARTICULATE_SLIDE_COUNT" val="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ECC Theme">
  <a:themeElements>
    <a:clrScheme name="WECC 2025">
      <a:dk1>
        <a:srgbClr val="1F1F1F"/>
      </a:dk1>
      <a:lt1>
        <a:srgbClr val="FFFFFF"/>
      </a:lt1>
      <a:dk2>
        <a:srgbClr val="333333"/>
      </a:dk2>
      <a:lt2>
        <a:srgbClr val="A9A9A9"/>
      </a:lt2>
      <a:accent1>
        <a:srgbClr val="04286D"/>
      </a:accent1>
      <a:accent2>
        <a:srgbClr val="FDC749"/>
      </a:accent2>
      <a:accent3>
        <a:srgbClr val="85AFFF"/>
      </a:accent3>
      <a:accent4>
        <a:srgbClr val="4DD16E"/>
      </a:accent4>
      <a:accent5>
        <a:srgbClr val="9A6D32"/>
      </a:accent5>
      <a:accent6>
        <a:srgbClr val="B84000"/>
      </a:accent6>
      <a:hlink>
        <a:srgbClr val="3677F8"/>
      </a:hlink>
      <a:folHlink>
        <a:srgbClr val="00133A"/>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CC Presentation" id="{D338A79E-6E5F-4D7F-8D4E-266C484E6E24}" vid="{86E72940-AFD8-466A-B00A-1396449496CC}"/>
    </a:ext>
  </a:extLst>
</a:theme>
</file>

<file path=ppt/theme/theme2.xml><?xml version="1.0" encoding="utf-8"?>
<a:theme xmlns:a="http://schemas.openxmlformats.org/drawingml/2006/main" name="WECC Theme Blank">
  <a:themeElements>
    <a:clrScheme name="WECC 2025">
      <a:dk1>
        <a:srgbClr val="1F1F1F"/>
      </a:dk1>
      <a:lt1>
        <a:srgbClr val="FFFFFF"/>
      </a:lt1>
      <a:dk2>
        <a:srgbClr val="333333"/>
      </a:dk2>
      <a:lt2>
        <a:srgbClr val="A9A9A9"/>
      </a:lt2>
      <a:accent1>
        <a:srgbClr val="04286D"/>
      </a:accent1>
      <a:accent2>
        <a:srgbClr val="FDC749"/>
      </a:accent2>
      <a:accent3>
        <a:srgbClr val="85AFFF"/>
      </a:accent3>
      <a:accent4>
        <a:srgbClr val="4DD16E"/>
      </a:accent4>
      <a:accent5>
        <a:srgbClr val="9A6D32"/>
      </a:accent5>
      <a:accent6>
        <a:srgbClr val="B84000"/>
      </a:accent6>
      <a:hlink>
        <a:srgbClr val="3677F8"/>
      </a:hlink>
      <a:folHlink>
        <a:srgbClr val="00133A"/>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CC Presentation" id="{D338A79E-6E5F-4D7F-8D4E-266C484E6E24}" vid="{AAFDF0EE-5ECD-489A-8E2E-56598790B8F4}"/>
    </a:ext>
  </a:extLst>
</a:theme>
</file>

<file path=ppt/theme/theme3.xml><?xml version="1.0" encoding="utf-8"?>
<a:theme xmlns:a="http://schemas.openxmlformats.org/drawingml/2006/main" name="Office Theme">
  <a:themeElements>
    <a:clrScheme name="WECC Brand">
      <a:dk1>
        <a:sysClr val="windowText" lastClr="000000"/>
      </a:dk1>
      <a:lt1>
        <a:sysClr val="window" lastClr="FFFFFF"/>
      </a:lt1>
      <a:dk2>
        <a:srgbClr val="04286D"/>
      </a:dk2>
      <a:lt2>
        <a:srgbClr val="D9D9D9"/>
      </a:lt2>
      <a:accent1>
        <a:srgbClr val="04286D"/>
      </a:accent1>
      <a:accent2>
        <a:srgbClr val="FFC547"/>
      </a:accent2>
      <a:accent3>
        <a:srgbClr val="85AFFF"/>
      </a:accent3>
      <a:accent4>
        <a:srgbClr val="4DD16E"/>
      </a:accent4>
      <a:accent5>
        <a:srgbClr val="9A6D32"/>
      </a:accent5>
      <a:accent6>
        <a:srgbClr val="B84000"/>
      </a:accent6>
      <a:hlink>
        <a:srgbClr val="E01300"/>
      </a:hlink>
      <a:folHlink>
        <a:srgbClr val="7D7D7D"/>
      </a:folHlink>
    </a:clrScheme>
    <a:fontScheme name="WECC Refresh 2025">
      <a:majorFont>
        <a:latin typeface="Roboto"/>
        <a:ea typeface=""/>
        <a:cs typeface="Roboto"/>
      </a:majorFont>
      <a:minorFont>
        <a:latin typeface="Roboto"/>
        <a:ea typeface=""/>
        <a:cs typeface="Roboto"/>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4c92ee3-bee2-45f8-a8a8-cdc5c855183d" xsi:nil="true"/>
    <lcf76f155ced4ddcb4097134ff3c332f xmlns="131c6166-887d-4053-93c5-e17cf9bed2a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3F119CA2B9FA4D80E2E4BECAFCD8DC" ma:contentTypeVersion="13" ma:contentTypeDescription="Create a new document." ma:contentTypeScope="" ma:versionID="87587e5a33b672dfb8030dd7f8aaf542">
  <xsd:schema xmlns:xsd="http://www.w3.org/2001/XMLSchema" xmlns:xs="http://www.w3.org/2001/XMLSchema" xmlns:p="http://schemas.microsoft.com/office/2006/metadata/properties" xmlns:ns2="131c6166-887d-4053-93c5-e17cf9bed2ac" xmlns:ns3="14c92ee3-bee2-45f8-a8a8-cdc5c855183d" targetNamespace="http://schemas.microsoft.com/office/2006/metadata/properties" ma:root="true" ma:fieldsID="230089365d4a54ed1ab5bf12c2c21875" ns2:_="" ns3:_="">
    <xsd:import namespace="131c6166-887d-4053-93c5-e17cf9bed2ac"/>
    <xsd:import namespace="14c92ee3-bee2-45f8-a8a8-cdc5c855183d"/>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c6166-887d-4053-93c5-e17cf9bed2a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fd730cb7-03dd-40e8-a6b8-9b77d2dbf5ba"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c92ee3-bee2-45f8-a8a8-cdc5c855183d"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f92edee0-d707-4c49-a50e-30bb6e51e18a}" ma:internalName="TaxCatchAll" ma:showField="CatchAllData" ma:web="14c92ee3-bee2-45f8-a8a8-cdc5c8551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DE7E6A-3C50-462B-8337-1393640B2767}">
  <ds:schemaRefs>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131c6166-887d-4053-93c5-e17cf9bed2ac"/>
    <ds:schemaRef ds:uri="14c92ee3-bee2-45f8-a8a8-cdc5c855183d"/>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C1FC0E4-D342-4E5F-B4A1-7766C642C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c6166-887d-4053-93c5-e17cf9bed2ac"/>
    <ds:schemaRef ds:uri="14c92ee3-bee2-45f8-a8a8-cdc5c8551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E4B6C1-904D-4450-AA3C-6564B50083F0}">
  <ds:schemaRefs>
    <ds:schemaRef ds:uri="http://schemas.microsoft.com/sharepoint/v3/contenttype/forms"/>
  </ds:schemaRefs>
</ds:datastoreItem>
</file>

<file path=docMetadata/LabelInfo.xml><?xml version="1.0" encoding="utf-8"?>
<clbl:labelList xmlns:clbl="http://schemas.microsoft.com/office/2020/mipLabelMetadata">
  <clbl:label id="{878e9819-3d07-47f7-9697-834686d925a0}" enabled="1" method="Privileged" siteId="{fd6f305d-c929-4e10-9d46-2e7058aae5e6}" removed="0"/>
</clbl:labelList>
</file>

<file path=docProps/app.xml><?xml version="1.0" encoding="utf-8"?>
<Properties xmlns="http://schemas.openxmlformats.org/officeDocument/2006/extended-properties" xmlns:vt="http://schemas.openxmlformats.org/officeDocument/2006/docPropsVTypes">
  <Template>WECC Presentation</Template>
  <TotalTime>1</TotalTime>
  <Words>1320</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Aptos</vt:lpstr>
      <vt:lpstr>Arial</vt:lpstr>
      <vt:lpstr>Roboto</vt:lpstr>
      <vt:lpstr>Roboto Condensed</vt:lpstr>
      <vt:lpstr>WECC Theme</vt:lpstr>
      <vt:lpstr>WECC Theme Blank</vt:lpstr>
      <vt:lpstr>PowerPoint Presentation</vt:lpstr>
      <vt:lpstr>IBR Disturbance Report</vt:lpstr>
      <vt:lpstr>IBR Disturbances</vt:lpstr>
      <vt:lpstr>Solar profiles</vt:lpstr>
      <vt:lpstr>Industry Efforts</vt:lpstr>
      <vt:lpstr>Industry Efforts</vt:lpstr>
      <vt:lpstr>Inadvertent settings changes</vt:lpstr>
      <vt:lpstr>Interconnection Agreements</vt:lpstr>
      <vt:lpstr>IBR user-level settings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Holland, Curtis</dc:creator>
  <cp:keywords>WECC; powerpoint; deck</cp:keywords>
  <cp:lastModifiedBy>Holland, Curtis</cp:lastModifiedBy>
  <cp:revision>1</cp:revision>
  <dcterms:created xsi:type="dcterms:W3CDTF">2026-03-02T22:21:31Z</dcterms:created>
  <dcterms:modified xsi:type="dcterms:W3CDTF">2026-03-02T22:23:58Z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E3FE4945-43DE-43F7-A14A-DF72F2DF9412</vt:lpwstr>
  </property>
  <property fmtid="{D5CDD505-2E9C-101B-9397-08002B2CF9AE}" pid="3" name="ArticulatePath">
    <vt:lpwstr>https://wecc4-my.sharepoint.com/personal/jbonnett_wecc_org/Documents/Microsoft Teams Chat Files/[Title]_WECC_Presentation 1</vt:lpwstr>
  </property>
  <property fmtid="{D5CDD505-2E9C-101B-9397-08002B2CF9AE}" pid="4" name="ContentTypeId">
    <vt:lpwstr>0x010100A33F119CA2B9FA4D80E2E4BECAFCD8DC</vt:lpwstr>
  </property>
  <property fmtid="{D5CDD505-2E9C-101B-9397-08002B2CF9AE}" pid="5" name="MediaServiceImageTags">
    <vt:lpwstr/>
  </property>
  <property fmtid="{D5CDD505-2E9C-101B-9397-08002B2CF9AE}" pid="6" name="ClassificationContentMarkingHeaderLocations">
    <vt:lpwstr>WECC Theme:5\WECC Theme Blank:3</vt:lpwstr>
  </property>
  <property fmtid="{D5CDD505-2E9C-101B-9397-08002B2CF9AE}" pid="7" name="ClassificationContentMarkingHeaderText">
    <vt:lpwstr>&lt;Public&gt;</vt:lpwstr>
  </property>
</Properties>
</file>