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89" r:id="rId4"/>
    <p:sldMasterId id="2147493467" r:id="rId5"/>
    <p:sldMasterId id="2147493497" r:id="rId6"/>
  </p:sldMasterIdLst>
  <p:notesMasterIdLst>
    <p:notesMasterId r:id="rId24"/>
  </p:notesMasterIdLst>
  <p:handoutMasterIdLst>
    <p:handoutMasterId r:id="rId25"/>
  </p:handoutMasterIdLst>
  <p:sldIdLst>
    <p:sldId id="260" r:id="rId7"/>
    <p:sldId id="284" r:id="rId8"/>
    <p:sldId id="294" r:id="rId9"/>
    <p:sldId id="296" r:id="rId10"/>
    <p:sldId id="262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7" r:id="rId20"/>
    <p:sldId id="298" r:id="rId21"/>
    <p:sldId id="303" r:id="rId22"/>
    <p:sldId id="307" r:id="rId23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FMEs &amp; IMFR" id="{7B07A7F3-E643-48FA-B8F7-0A8F95EAB17B}">
          <p14:sldIdLst>
            <p14:sldId id="294"/>
            <p14:sldId id="296"/>
          </p14:sldIdLst>
        </p14:section>
        <p14:section name="Questions" id="{96F416E3-8143-44F1-BC34-31FDEEEDC0B2}">
          <p14:sldIdLst>
            <p14:sldId id="262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7"/>
            <p14:sldId id="298"/>
            <p14:sldId id="303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C7"/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74618" autoAdjust="0"/>
  </p:normalViewPr>
  <p:slideViewPr>
    <p:cSldViewPr snapToGrid="0" snapToObjects="1">
      <p:cViewPr varScale="1">
        <p:scale>
          <a:sx n="79" d="100"/>
          <a:sy n="79" d="100"/>
        </p:scale>
        <p:origin x="2412" y="84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-4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-2472"/>
    </p:cViewPr>
  </p:sorterViewPr>
  <p:notesViewPr>
    <p:cSldViewPr snapToGrid="0" snapToObjects="1" showGuides="1">
      <p:cViewPr varScale="1">
        <p:scale>
          <a:sx n="83" d="100"/>
          <a:sy n="83" d="100"/>
        </p:scale>
        <p:origin x="3888" y="8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r>
              <a:rPr lang="en-US"/>
              <a:t>jgfyhj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59"/>
            <a:ext cx="5617208" cy="4188778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r>
              <a:rPr lang="en-US"/>
              <a:t>jgfyhj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FB28F-FF14-E875-D655-FB54AF69FF9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0" i="0" u="none" strike="noStrike" dirty="0">
                <a:effectLst/>
                <a:latin typeface="Arial" panose="020B0604020202020204" pitchFamily="34" charset="0"/>
              </a:rPr>
              <a:t>9,632,919</a:t>
            </a:r>
            <a:r>
              <a:rPr lang="en-US" sz="5400" dirty="0"/>
              <a:t> </a:t>
            </a:r>
            <a:r>
              <a:rPr lang="en-US" sz="2800" b="1" dirty="0">
                <a:solidFill>
                  <a:schemeClr val="accent2"/>
                </a:solidFill>
              </a:rPr>
              <a:t>MWH </a:t>
            </a:r>
            <a:r>
              <a:rPr lang="en-US" sz="4000" b="1" dirty="0">
                <a:solidFill>
                  <a:schemeClr val="accent2"/>
                </a:solidFill>
              </a:rPr>
              <a:t>– Increase in total energy from wind compared to last month</a:t>
            </a: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498AA-029A-5C65-4C22-04D7BF881DC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2047211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24.19% </a:t>
            </a:r>
            <a:r>
              <a:rPr lang="en-US" sz="9600" dirty="0"/>
              <a:t>o</a:t>
            </a:r>
            <a:r>
              <a:rPr lang="en-US" sz="9600" b="0" i="0" u="none" strike="noStrike" dirty="0">
                <a:effectLst/>
                <a:latin typeface="Arial" panose="020B0604020202020204" pitchFamily="34" charset="0"/>
              </a:rPr>
              <a:t>f total energy was provided by wind generation</a:t>
            </a:r>
            <a:endParaRPr lang="en-US" sz="7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E823A-8EEA-EF46-01C2-B2ADB5B7467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1634664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0" i="0" u="none" strike="noStrike" dirty="0">
                <a:effectLst/>
                <a:latin typeface="Arial" panose="020B0604020202020204" pitchFamily="34" charset="0"/>
              </a:rPr>
              <a:t>4,548,988</a:t>
            </a:r>
            <a:r>
              <a:rPr lang="en-US" sz="7200" dirty="0"/>
              <a:t> </a:t>
            </a:r>
            <a:r>
              <a:rPr lang="en-US" sz="4000" b="1" i="0" dirty="0">
                <a:solidFill>
                  <a:schemeClr val="accent2"/>
                </a:solidFill>
              </a:rPr>
              <a:t> MWh</a:t>
            </a:r>
            <a:r>
              <a:rPr lang="en-US" sz="5400" b="1" i="0" dirty="0">
                <a:solidFill>
                  <a:schemeClr val="accent2"/>
                </a:solidFill>
              </a:rPr>
              <a:t> – Decrease in total energy from Solar</a:t>
            </a:r>
            <a:endParaRPr lang="en-US" sz="5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CA7FF-9056-EED8-D01F-0001FE26DE3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2022794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11.42% </a:t>
            </a:r>
            <a:r>
              <a:rPr lang="en-US" sz="9600" b="0" i="0" u="none" strike="noStrike" dirty="0">
                <a:effectLst/>
                <a:latin typeface="Arial" panose="020B0604020202020204" pitchFamily="34" charset="0"/>
              </a:rPr>
              <a:t>of total energy was provided by solar generation</a:t>
            </a:r>
            <a:endParaRPr lang="en-US" sz="9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7DFB3-4FE5-572E-381D-F109969CF93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217938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/>
              <a:t>Minimum Inertia</a:t>
            </a:r>
            <a:r>
              <a:rPr lang="en-US" sz="1600" strike="noStrike" baseline="0" dirty="0"/>
              <a:t> in January 2025 =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164,095</a:t>
            </a:r>
            <a:r>
              <a:rPr lang="en-US" sz="4000" strike="noStrike" dirty="0"/>
              <a:t>  </a:t>
            </a:r>
            <a:r>
              <a:rPr lang="en-US" sz="4000" b="1" strike="noStrike" dirty="0"/>
              <a:t> </a:t>
            </a:r>
            <a:r>
              <a:rPr lang="en-US" sz="2400" b="1" strike="noStrike" dirty="0">
                <a:solidFill>
                  <a:schemeClr val="accent2"/>
                </a:solidFill>
              </a:rPr>
              <a:t>MW*s</a:t>
            </a:r>
            <a:r>
              <a:rPr lang="en-US" sz="2400" b="1" strike="noStrike" baseline="0" dirty="0">
                <a:solidFill>
                  <a:schemeClr val="accent2"/>
                </a:solidFill>
              </a:rPr>
              <a:t>  </a:t>
            </a:r>
            <a:r>
              <a:rPr lang="en-US" sz="2400" strike="noStrike" dirty="0">
                <a:solidFill>
                  <a:schemeClr val="accent2"/>
                </a:solidFill>
              </a:rPr>
              <a:t>on January 30th</a:t>
            </a:r>
            <a:endParaRPr lang="en-US" sz="1600" strike="noStrik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baseline="0" dirty="0"/>
              <a:t>Historical Overall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strike="sngStrike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baseline="0" dirty="0"/>
              <a:t>January 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trike="noStrike" dirty="0">
                <a:solidFill>
                  <a:schemeClr val="accent2"/>
                </a:solidFill>
              </a:rPr>
              <a:t>Mean: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245,600</a:t>
            </a:r>
            <a:r>
              <a:rPr lang="en-US" sz="3600" dirty="0"/>
              <a:t> </a:t>
            </a:r>
            <a:r>
              <a:rPr lang="en-US" sz="2000" b="1" strike="noStrike" dirty="0">
                <a:solidFill>
                  <a:schemeClr val="accent2"/>
                </a:solidFill>
              </a:rPr>
              <a:t>MW*s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trike="noStrike" dirty="0">
                <a:solidFill>
                  <a:schemeClr val="accent2"/>
                </a:solidFill>
              </a:rPr>
              <a:t>Max: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342,313</a:t>
            </a:r>
            <a:r>
              <a:rPr lang="en-US" sz="3600" dirty="0"/>
              <a:t> </a:t>
            </a:r>
            <a:r>
              <a:rPr lang="en-US" sz="2000" b="1" strike="noStrike" dirty="0">
                <a:solidFill>
                  <a:schemeClr val="accent2"/>
                </a:solidFill>
              </a:rPr>
              <a:t>MW*s</a:t>
            </a:r>
            <a:r>
              <a:rPr lang="en-US" sz="2000" b="1" strike="noStrike" baseline="0" dirty="0">
                <a:solidFill>
                  <a:schemeClr val="accent2"/>
                </a:solidFill>
              </a:rPr>
              <a:t>  </a:t>
            </a:r>
            <a:r>
              <a:rPr lang="en-US" sz="2000" strike="noStrike" dirty="0">
                <a:solidFill>
                  <a:schemeClr val="accent2"/>
                </a:solidFill>
              </a:rPr>
              <a:t>on January 21</a:t>
            </a:r>
            <a:r>
              <a:rPr lang="en-US" sz="2000" strike="noStrike" baseline="30000" dirty="0">
                <a:solidFill>
                  <a:schemeClr val="accent2"/>
                </a:solidFill>
              </a:rPr>
              <a:t>st</a:t>
            </a:r>
            <a:r>
              <a:rPr lang="en-US" sz="2000" strike="noStrike" dirty="0">
                <a:solidFill>
                  <a:schemeClr val="accent2"/>
                </a:solidFill>
              </a:rPr>
              <a:t> </a:t>
            </a:r>
            <a:endParaRPr lang="en-US" sz="2000" b="1" strike="noStrike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trike="noStrike" dirty="0">
                <a:solidFill>
                  <a:schemeClr val="accent2"/>
                </a:solidFill>
              </a:rPr>
              <a:t>Min: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164,095</a:t>
            </a:r>
            <a:r>
              <a:rPr lang="en-US" sz="3600" strike="noStrike" dirty="0"/>
              <a:t>   </a:t>
            </a:r>
            <a:r>
              <a:rPr lang="en-US" sz="2000" b="1" strike="noStrike" dirty="0">
                <a:solidFill>
                  <a:schemeClr val="accent2"/>
                </a:solidFill>
              </a:rPr>
              <a:t>MW*s</a:t>
            </a:r>
            <a:r>
              <a:rPr lang="en-US" sz="2000" b="1" strike="noStrike" baseline="0" dirty="0">
                <a:solidFill>
                  <a:schemeClr val="accent2"/>
                </a:solidFill>
              </a:rPr>
              <a:t> </a:t>
            </a:r>
            <a:r>
              <a:rPr lang="en-US" sz="2000" b="1" strike="noStrike" dirty="0">
                <a:solidFill>
                  <a:schemeClr val="accent2"/>
                </a:solidFill>
              </a:rPr>
              <a:t> </a:t>
            </a:r>
            <a:r>
              <a:rPr lang="en-US" sz="2000" strike="noStrike" dirty="0">
                <a:solidFill>
                  <a:schemeClr val="accent2"/>
                </a:solidFill>
              </a:rPr>
              <a:t>on January 30</a:t>
            </a:r>
            <a:r>
              <a:rPr lang="en-US" sz="2000" strike="noStrike" baseline="30000" dirty="0">
                <a:solidFill>
                  <a:schemeClr val="accent2"/>
                </a:solidFill>
              </a:rPr>
              <a:t>th</a:t>
            </a:r>
            <a:r>
              <a:rPr lang="en-US" sz="2000" strike="noStrike" dirty="0">
                <a:solidFill>
                  <a:schemeClr val="accent2"/>
                </a:solidFill>
              </a:rPr>
              <a:t> </a:t>
            </a:r>
            <a:endParaRPr lang="en-US" sz="2000" b="1" strike="no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76620-4477-5E62-6D12-4087703650B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149601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Summary of ERCOT inertia for the previous 10 years. Lowest inertia this year was on March 18th.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each box, the central mark (red line) is the median, the edges of the box (in blue) are the 25th and 75th percentiles, the whiskers correspond to +/- 2.7 sigma (i.e., represent 99.3% coverage, assuming the data are normally distributed. The corresponding lowest inertia in each year is given in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circle on each boxplot is showing inertia during time when highest portion of load was served by wind/solar generation in that year.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B1846-A297-6719-27CE-4DDCA3710E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443857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t">
              <a:buNone/>
            </a:pPr>
            <a:endParaRPr lang="en-US" dirty="0">
              <a:effectLst/>
              <a:latin typeface="Roboto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8C005-B884-8F65-3B80-A0AAF390A29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194024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54D94-D0EF-42F7-C19C-F849FD69722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3539072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8AED4-0AD4-6D46-1D8F-8BEF6E009C6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2094393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12 month rolling average CPS1 score is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177.89</a:t>
            </a:r>
            <a:r>
              <a:rPr lang="en-US" sz="1200" b="0" dirty="0">
                <a:solidFill>
                  <a:schemeClr val="accent2"/>
                </a:solidFill>
              </a:rPr>
              <a:t> </a:t>
            </a:r>
            <a:r>
              <a:rPr lang="en-US" dirty="0"/>
              <a:t>which is continuing the increasing trend of CPS1 scores.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93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accent2"/>
                </a:solidFill>
              </a:rPr>
              <a:t>A More granular look at last 15 years of RMS1 by month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10.85</a:t>
            </a:r>
            <a:r>
              <a:rPr lang="en-US" sz="2800" dirty="0"/>
              <a:t> </a:t>
            </a:r>
            <a:r>
              <a:rPr lang="en-US" sz="2800" dirty="0" err="1"/>
              <a:t>mHz</a:t>
            </a:r>
            <a:r>
              <a:rPr lang="en-US" sz="2800" dirty="0"/>
              <a:t> on avg for January 2026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F9A09-CAD5-0BFC-E8C0-92B8EB23FEE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4256044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between January 2025 and January 2026. </a:t>
            </a:r>
            <a:r>
              <a:rPr lang="en-US" b="1" strike="noStrike" dirty="0"/>
              <a:t>Compared to last year, there are slightly less instances of frequency hovering around the lower dead bands.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48248-55BD-6ABF-A6AF-1D457D15339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106646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No time error corrections in the month of January.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5AEFB-EE39-3156-2DBD-F409CD0F5F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dirty="0">
                <a:effectLst/>
                <a:latin typeface="Arial" panose="020B0604020202020204" pitchFamily="34" charset="0"/>
              </a:rPr>
              <a:t>39,818,889</a:t>
            </a:r>
            <a:r>
              <a:rPr lang="en-US" sz="1200" dirty="0"/>
              <a:t> </a:t>
            </a:r>
            <a:r>
              <a:rPr lang="en-US" sz="1000" b="1" dirty="0">
                <a:solidFill>
                  <a:schemeClr val="accent2"/>
                </a:solidFill>
              </a:rPr>
              <a:t>MWh</a:t>
            </a:r>
            <a:r>
              <a:rPr lang="en-US" sz="1000" b="0" dirty="0">
                <a:solidFill>
                  <a:schemeClr val="tx1"/>
                </a:solidFill>
              </a:rPr>
              <a:t> </a:t>
            </a:r>
            <a:r>
              <a:rPr lang="en-US" sz="1200" b="1" dirty="0">
                <a:solidFill>
                  <a:schemeClr val="accent2"/>
                </a:solidFill>
              </a:rPr>
              <a:t>– Increase in total energy compared to last month</a:t>
            </a:r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52087-552E-7C05-3A93-5D663719B0D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2428618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5061682-25A7-2F16-7521-EC1DF3FB8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0" y="-230188"/>
            <a:ext cx="8229600" cy="1143000"/>
          </a:xfrm>
        </p:spPr>
        <p:txBody>
          <a:bodyPr/>
          <a:lstStyle>
            <a:lvl1pPr>
              <a:defRPr sz="2400" b="1" i="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1079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968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9972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900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8147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013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22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03/05/26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D04F9-0A22-4C4A-8FCA-B99C146FCA19}" type="datetime1">
              <a:rPr lang="en-US" smtClean="0"/>
              <a:t>3/3/2026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03/05/2026</a:t>
            </a:r>
          </a:p>
          <a:p>
            <a:pPr algn="l"/>
            <a:endParaRPr lang="en-US" sz="1050" dirty="0"/>
          </a:p>
          <a:p>
            <a:pPr algn="l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54143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8" r:id="rId1"/>
    <p:sldLayoutId id="2147493499" r:id="rId2"/>
    <p:sldLayoutId id="2147493500" r:id="rId3"/>
    <p:sldLayoutId id="2147493501" r:id="rId4"/>
    <p:sldLayoutId id="2147493502" r:id="rId5"/>
    <p:sldLayoutId id="2147493503" r:id="rId6"/>
    <p:sldLayoutId id="2147493504" r:id="rId7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PDCWG Report to ROS </a:t>
              </a:r>
            </a:p>
            <a:p>
              <a:endParaRPr lang="en-US" b="1" dirty="0"/>
            </a:p>
            <a:p>
              <a:r>
                <a:rPr lang="en-US" sz="2000" dirty="0"/>
                <a:t>Chair: Bracy Nesbit, LCRA</a:t>
              </a:r>
            </a:p>
            <a:p>
              <a:r>
                <a:rPr lang="en-US" sz="2000" dirty="0"/>
                <a:t>Vice Chair: </a:t>
              </a:r>
              <a:r>
                <a:rPr lang="en-US" dirty="0"/>
                <a:t>ERCOT</a:t>
              </a:r>
              <a:endParaRPr lang="en-US" sz="1800" dirty="0"/>
            </a:p>
            <a:p>
              <a:endParaRPr lang="en-US" dirty="0"/>
            </a:p>
            <a:p>
              <a:r>
                <a:rPr lang="en-US" dirty="0"/>
                <a:t>ROS</a:t>
              </a:r>
            </a:p>
            <a:p>
              <a:r>
                <a:rPr lang="en-US" dirty="0"/>
                <a:t>March 5</a:t>
              </a:r>
              <a:r>
                <a:rPr lang="en-US" baseline="30000" dirty="0"/>
                <a:t>th</a:t>
              </a:r>
              <a:r>
                <a:rPr lang="en-US" dirty="0"/>
                <a:t>, 2026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Time Error Corrections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B51529-0D6D-0C94-E8ED-C32CD9BAF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9664" y="837975"/>
            <a:ext cx="8459535" cy="508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Total Energy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BDF971-C9C4-7B0B-5010-7122579F87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9664" y="837975"/>
            <a:ext cx="8459535" cy="507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Total Energy from Wind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4ACAF-000A-45E6-8E92-E88039BEE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9664" y="798348"/>
            <a:ext cx="8459535" cy="517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% Energy from Wind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71A012-6B6B-3E8B-14D1-DE03F51A5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9664" y="877603"/>
            <a:ext cx="8459535" cy="510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Total Energy from Solar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03C93A-6FA8-BB09-841E-7FEA5CFAE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9664" y="837975"/>
            <a:ext cx="8459535" cy="507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24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% Energy from Solar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ABBD2C-D15D-905A-E704-0BD43907E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9664" y="837975"/>
            <a:ext cx="8459536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9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Daily Minimum System Inertia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582E8C-5B8C-78B8-DB52-6D08E3914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9665" y="837975"/>
            <a:ext cx="8459536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84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 fontScale="90000"/>
          </a:bodyPr>
          <a:lstStyle/>
          <a:p>
            <a:pPr algn="l"/>
            <a:r>
              <a:rPr lang="en-US" sz="3000"/>
              <a:t>ERCOT Inertia Trend</a:t>
            </a:r>
            <a:endParaRPr lang="en-US" sz="3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06DCD7-9CB1-7D00-A45D-F96EFB35E1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79664" y="897408"/>
            <a:ext cx="8459536" cy="2274991"/>
          </a:xfrm>
          <a:prstGeom prst="rect">
            <a:avLst/>
          </a:prstGeom>
        </p:spPr>
      </p:pic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13C29C9C-DE9D-8EDC-E51E-1B14B97FFA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2578994"/>
              </p:ext>
            </p:extLst>
          </p:nvPr>
        </p:nvGraphicFramePr>
        <p:xfrm>
          <a:off x="379664" y="3172399"/>
          <a:ext cx="8459536" cy="2563272"/>
        </p:xfrm>
        <a:graphic>
          <a:graphicData uri="http://schemas.openxmlformats.org/drawingml/2006/table">
            <a:tbl>
              <a:tblPr firstRow="1" firstCol="1" bandRow="1"/>
              <a:tblGrid>
                <a:gridCol w="967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38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45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3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35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35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35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3525">
                  <a:extLst>
                    <a:ext uri="{9D8B030D-6E8A-4147-A177-3AD203B41FA5}">
                      <a16:colId xmlns:a16="http://schemas.microsoft.com/office/drawing/2014/main" val="3747386856"/>
                    </a:ext>
                  </a:extLst>
                </a:gridCol>
                <a:gridCol w="623525">
                  <a:extLst>
                    <a:ext uri="{9D8B030D-6E8A-4147-A177-3AD203B41FA5}">
                      <a16:colId xmlns:a16="http://schemas.microsoft.com/office/drawing/2014/main" val="1213167570"/>
                    </a:ext>
                  </a:extLst>
                </a:gridCol>
                <a:gridCol w="623525">
                  <a:extLst>
                    <a:ext uri="{9D8B030D-6E8A-4147-A177-3AD203B41FA5}">
                      <a16:colId xmlns:a16="http://schemas.microsoft.com/office/drawing/2014/main" val="699129918"/>
                    </a:ext>
                  </a:extLst>
                </a:gridCol>
                <a:gridCol w="623525">
                  <a:extLst>
                    <a:ext uri="{9D8B030D-6E8A-4147-A177-3AD203B41FA5}">
                      <a16:colId xmlns:a16="http://schemas.microsoft.com/office/drawing/2014/main" val="2588350289"/>
                    </a:ext>
                  </a:extLst>
                </a:gridCol>
                <a:gridCol w="623525">
                  <a:extLst>
                    <a:ext uri="{9D8B030D-6E8A-4147-A177-3AD203B41FA5}">
                      <a16:colId xmlns:a16="http://schemas.microsoft.com/office/drawing/2014/main" val="1781203599"/>
                    </a:ext>
                  </a:extLst>
                </a:gridCol>
              </a:tblGrid>
              <a:tr h="5312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 and Time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4/10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10/27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4:00 AM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11/03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3:30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3/27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05/01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04/18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01/30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2:00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01/16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11:00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5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 synch. Inertia (GW*s)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164.1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164.6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1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load at minimum synch. Inertia (MW)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27,831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28,425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28,397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29,883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30,679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32,599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33,365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35,799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37,297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37,297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49,389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52,559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9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Non-synch. Gen. in % of System Load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US" sz="1100" b="1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54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53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1003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Report Overview</a:t>
            </a:r>
          </a:p>
          <a:p>
            <a:pPr lvl="1"/>
            <a:r>
              <a:rPr lang="en-US" sz="2000" dirty="0"/>
              <a:t>Meeting Minutes</a:t>
            </a:r>
            <a:endParaRPr lang="en-US" sz="1600" kern="0" dirty="0"/>
          </a:p>
          <a:p>
            <a:pPr lvl="2"/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Frequency Control &amp; Regulation Reports (January)</a:t>
            </a:r>
          </a:p>
          <a:p>
            <a:pPr lvl="2"/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TRE Report</a:t>
            </a:r>
          </a:p>
          <a:p>
            <a:pPr lvl="2"/>
            <a:r>
              <a:rPr lang="en-US" sz="1600" b="0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Analysis of Disturbances</a:t>
            </a:r>
            <a:endParaRPr lang="en-US" sz="12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3" indent="0">
              <a:buNone/>
            </a:pPr>
            <a:endParaRPr lang="en-US" sz="1200" b="0" kern="0" dirty="0">
              <a:solidFill>
                <a:srgbClr val="2D3338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en-US" sz="2000" dirty="0"/>
              <a:t>BAL-001-TRE-2 FMEs and IMFR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No FMEs in January</a:t>
            </a:r>
          </a:p>
          <a:p>
            <a:pPr marL="914400" marR="0" lvl="2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600" dirty="0">
              <a:solidFill>
                <a:prstClr val="black"/>
              </a:solidFill>
              <a:latin typeface="Arial"/>
            </a:endParaRPr>
          </a:p>
          <a:p>
            <a:pPr lvl="1"/>
            <a:r>
              <a:rPr lang="en-US" sz="2000" dirty="0"/>
              <a:t>Frequency Control Report</a:t>
            </a:r>
          </a:p>
          <a:p>
            <a:pPr marL="914400" lvl="2" indent="0">
              <a:buNone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Report Overview &amp; Notes</a:t>
            </a:r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 Performance</a:t>
            </a:r>
          </a:p>
        </p:txBody>
      </p:sp>
    </p:spTree>
    <p:extLst>
      <p:ext uri="{BB962C8B-B14F-4D97-AF65-F5344CB8AC3E}">
        <p14:creationId xmlns:p14="http://schemas.microsoft.com/office/powerpoint/2010/main" val="1754938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/>
          <a:lstStyle/>
          <a:p>
            <a:r>
              <a:rPr lang="en-US" sz="2000" dirty="0"/>
              <a:t>Interconnection Minimum Frequency Response (IMFR) Performance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62186" y="5986823"/>
            <a:ext cx="3715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ea typeface="+mj-ea"/>
                <a:cs typeface="+mj-cs"/>
              </a:rPr>
              <a:t>Frequency Response Obligation (FRO): 455 MW/0.1 Hz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C1FEA1-2491-CA87-E63B-86C0399AE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9664" y="720762"/>
            <a:ext cx="8291279" cy="51744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417CD2-E3FD-E966-A0CD-8A3F6A723086}"/>
              </a:ext>
            </a:extLst>
          </p:cNvPr>
          <p:cNvSpPr/>
          <p:nvPr/>
        </p:nvSpPr>
        <p:spPr>
          <a:xfrm>
            <a:off x="6577983" y="4403621"/>
            <a:ext cx="2092960" cy="512108"/>
          </a:xfrm>
          <a:prstGeom prst="rect">
            <a:avLst/>
          </a:prstGeom>
          <a:solidFill>
            <a:srgbClr val="00AEC7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IMFR Performance currently</a:t>
            </a:r>
          </a:p>
          <a:p>
            <a:pPr algn="ctr"/>
            <a:r>
              <a:rPr lang="en-US" sz="1100" dirty="0"/>
              <a:t> 2127.33 MW/0.1HZ</a:t>
            </a:r>
          </a:p>
        </p:txBody>
      </p:sp>
    </p:spTree>
    <p:extLst>
      <p:ext uri="{BB962C8B-B14F-4D97-AF65-F5344CB8AC3E}">
        <p14:creationId xmlns:p14="http://schemas.microsoft.com/office/powerpoint/2010/main" val="2558342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Questions?</a:t>
              </a:r>
              <a:endParaRPr lang="en-US" b="1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Frequency Control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January 2026</a:t>
            </a:r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CPS1 Performance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550A48-D290-ED56-4E8C-C5CE40017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9664" y="773962"/>
            <a:ext cx="8427877" cy="51696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39567E-8B0F-6CDF-0725-E4BE3C70644E}"/>
              </a:ext>
            </a:extLst>
          </p:cNvPr>
          <p:cNvSpPr txBox="1"/>
          <p:nvPr/>
        </p:nvSpPr>
        <p:spPr>
          <a:xfrm>
            <a:off x="5114222" y="775192"/>
            <a:ext cx="3693319" cy="307777"/>
          </a:xfrm>
          <a:prstGeom prst="rect">
            <a:avLst/>
          </a:prstGeom>
          <a:solidFill>
            <a:srgbClr val="00AEC7"/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Current 12-Month Rolling Average: 177.89%</a:t>
            </a:r>
          </a:p>
        </p:txBody>
      </p:sp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RMS1 Performance of ERCOT Frequency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056E69-BD85-1DAD-F9B6-D07830225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9663" y="761769"/>
            <a:ext cx="8459535" cy="518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Frequency Profile Analysis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964381-9C35-D931-13C3-E6B69535B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9665" y="801397"/>
            <a:ext cx="8459536" cy="515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c34af464-7aa1-4edd-9be4-83dffc1cb926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20301</TotalTime>
  <Words>583</Words>
  <Application>Microsoft Office PowerPoint</Application>
  <PresentationFormat>On-screen Show (4:3)</PresentationFormat>
  <Paragraphs>169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</vt:lpstr>
      <vt:lpstr>Calibri</vt:lpstr>
      <vt:lpstr>Cambria</vt:lpstr>
      <vt:lpstr>Roboto</vt:lpstr>
      <vt:lpstr>Times New Roman</vt:lpstr>
      <vt:lpstr>Office Theme</vt:lpstr>
      <vt:lpstr>Custom Design</vt:lpstr>
      <vt:lpstr>1_Office Theme</vt:lpstr>
      <vt:lpstr>PowerPoint Presentation</vt:lpstr>
      <vt:lpstr>Report Overview &amp; Notes</vt:lpstr>
      <vt:lpstr>Frequency Measurable Events Performance</vt:lpstr>
      <vt:lpstr>Interconnection Minimum Frequency Response (IMFR) Performance</vt:lpstr>
      <vt:lpstr>PowerPoint Presentation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ERCOT Total Energy from Solar Generation</vt:lpstr>
      <vt:lpstr>ERCOT % Energy from Solar Generation</vt:lpstr>
      <vt:lpstr>ERCOT Daily Minimum System Inertia</vt:lpstr>
      <vt:lpstr>ERCOT Inertia Trend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Bracy Nesbit</cp:lastModifiedBy>
  <cp:revision>920</cp:revision>
  <cp:lastPrinted>2021-08-03T14:43:19Z</cp:lastPrinted>
  <dcterms:created xsi:type="dcterms:W3CDTF">2010-04-12T23:12:02Z</dcterms:created>
  <dcterms:modified xsi:type="dcterms:W3CDTF">2026-03-03T13:53:31Z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2023-07-12T17:44:11Z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63e11289-6a55-4da5-bff3-6a8ee0b6bb8e</vt:lpwstr>
  </property>
  <property fmtid="{D5CDD505-2E9C-101B-9397-08002B2CF9AE}" pid="9" name="MSIP_Label_7084cbda-52b8-46fb-a7b7-cb5bd465ed85_ContentBits">
    <vt:lpwstr>0</vt:lpwstr>
  </property>
</Properties>
</file>