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8" r:id="rId4"/>
    <p:sldMasterId id="2147483670" r:id="rId5"/>
    <p:sldMasterId id="2147483689" r:id="rId6"/>
  </p:sldMasterIdLst>
  <p:notesMasterIdLst>
    <p:notesMasterId r:id="rId13"/>
  </p:notesMasterIdLst>
  <p:handoutMasterIdLst>
    <p:handoutMasterId r:id="rId14"/>
  </p:handoutMasterIdLst>
  <p:sldIdLst>
    <p:sldId id="260" r:id="rId7"/>
    <p:sldId id="3003" r:id="rId8"/>
    <p:sldId id="3006" r:id="rId9"/>
    <p:sldId id="3005" r:id="rId10"/>
    <p:sldId id="3004" r:id="rId11"/>
    <p:sldId id="3007"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00A513-0E48-A2C8-101C-7C38F477439C}" name="Lofton, Amy" initials="AL" userId="S::Amy.Lofton@ercot.com::e3827785-5111-4e73-950a-d95ccf5ddeeb" providerId="AD"/>
  <p188:author id="{A1371629-8DF8-985A-9BA3-A1FAD0C8660D}" name="Gross, Katherine" initials="KG" userId="S::Katherine.Gross@ercot.com::2e3d3c15-67b5-4801-aa12-b42921cd6e67" providerId="AD"/>
  <p188:author id="{ED617929-6DDB-4D2E-9FD2-AE38B221A7AF}" name="Penders, Christy" initials="PC" userId="S::christina.penders@ercot.com::ccd7f34d-3895-4ef1-8590-242188c55742" providerId="AD"/>
  <p188:author id="{A692A373-4DF0-BB68-2E33-AB690C493EC6}" name="Sai Moorty 2" initials="ER SM" userId="Sai Moorty 2" providerId="None"/>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43831BD2-3014-FC08-390A-9936949E1516}" name="Maggio, Dave" initials="DM" userId="S::David.Maggio@ercot.com::ac169136-3d92-4093-a1ee-cd2fa0ab6301" providerId="AD"/>
  <p188:author id="{E09528E4-FA73-D30B-0EAE-7413CF6C8BE6}" name="Lofton, Amy" initials="LA" userId="S::amy.lofton@ercot.com::e3827785-5111-4e73-950a-d95ccf5ddeeb" providerId="AD"/>
  <p188:author id="{BEE87AFB-7967-69CF-734C-6E6CC07B8BF7}" name="Ragsdale, Kenneth" initials="KR" userId="S::Kenneth.Ragsdale@ercot.com::d1bf57d2-decc-44c5-8949-ae28e3ed5ea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illiard, Marie" initials="HM" lastIdx="5" clrIdx="0">
    <p:extLst>
      <p:ext uri="{19B8F6BF-5375-455C-9EA6-DF929625EA0E}">
        <p15:presenceInfo xmlns:p15="http://schemas.microsoft.com/office/powerpoint/2012/main" userId="S-1-5-21-639947351-343809578-3807592339-59900" providerId="AD"/>
      </p:ext>
    </p:extLst>
  </p:cmAuthor>
  <p:cmAuthor id="2" name="Juliana Morehead" initials="JM(1)" lastIdx="8" clrIdx="1">
    <p:extLst>
      <p:ext uri="{19B8F6BF-5375-455C-9EA6-DF929625EA0E}">
        <p15:presenceInfo xmlns:p15="http://schemas.microsoft.com/office/powerpoint/2012/main" userId="Juliana Morehead" providerId="None"/>
      </p:ext>
    </p:extLst>
  </p:cmAuthor>
  <p:cmAuthor id="3" name="Maggio, Dave" initials="MD" lastIdx="4" clrIdx="2">
    <p:extLst>
      <p:ext uri="{19B8F6BF-5375-455C-9EA6-DF929625EA0E}">
        <p15:presenceInfo xmlns:p15="http://schemas.microsoft.com/office/powerpoint/2012/main" userId="S-1-5-21-639947351-343809578-3807592339-47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94660"/>
  </p:normalViewPr>
  <p:slideViewPr>
    <p:cSldViewPr snapToGrid="0">
      <p:cViewPr varScale="1">
        <p:scale>
          <a:sx n="117" d="100"/>
          <a:sy n="117" d="100"/>
        </p:scale>
        <p:origin x="1362" y="11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gsdale, Kenneth" userId="d1bf57d2-decc-44c5-8949-ae28e3ed5ea3" providerId="ADAL" clId="{5C92A36A-4D67-4B23-8253-422F51898AB9}"/>
    <pc:docChg chg="modSld">
      <pc:chgData name="Ragsdale, Kenneth" userId="d1bf57d2-decc-44c5-8949-ae28e3ed5ea3" providerId="ADAL" clId="{5C92A36A-4D67-4B23-8253-422F51898AB9}" dt="2026-03-03T19:53:01.395" v="8" actId="20577"/>
      <pc:docMkLst>
        <pc:docMk/>
      </pc:docMkLst>
      <pc:sldChg chg="modSp mod">
        <pc:chgData name="Ragsdale, Kenneth" userId="d1bf57d2-decc-44c5-8949-ae28e3ed5ea3" providerId="ADAL" clId="{5C92A36A-4D67-4B23-8253-422F51898AB9}" dt="2026-03-03T19:53:01.395" v="8" actId="20577"/>
        <pc:sldMkLst>
          <pc:docMk/>
          <pc:sldMk cId="3127808069" sldId="3005"/>
        </pc:sldMkLst>
        <pc:spChg chg="mod">
          <ac:chgData name="Ragsdale, Kenneth" userId="d1bf57d2-decc-44c5-8949-ae28e3ed5ea3" providerId="ADAL" clId="{5C92A36A-4D67-4B23-8253-422F51898AB9}" dt="2026-03-03T19:53:01.395" v="8" actId="20577"/>
          <ac:spMkLst>
            <pc:docMk/>
            <pc:sldMk cId="3127808069" sldId="3005"/>
            <ac:spMk id="2" creationId="{4FF88587-D079-EECC-8545-542A9DE73EB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3/3/2026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3/3/2026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757990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25284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40725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51571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937584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98752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63836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0123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9354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solidFill>
                  <a:prstClr val="black">
                    <a:tint val="75000"/>
                  </a:prstClr>
                </a:solidFill>
              </a:rPr>
              <a:t>Footer text goes here.</a:t>
            </a: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pPr lvl="0"/>
            <a:r>
              <a:rPr lang="en-US"/>
              <a:t>Click to edit Master text styles</a:t>
            </a: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0014169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solidFill>
                  <a:prstClr val="black">
                    <a:tint val="75000"/>
                  </a:prstClr>
                </a:solidFill>
              </a:rPr>
              <a:t>Footer text goes here.</a:t>
            </a: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491370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nchor="ctr"/>
          <a:lstStyle>
            <a:lvl1pPr algn="l">
              <a:defRPr sz="2400" b="1">
                <a:solidFill>
                  <a:schemeClr val="accent1"/>
                </a:solidFill>
              </a:defRPr>
            </a:lvl1pPr>
          </a:lstStyle>
          <a:p>
            <a:r>
              <a:rPr lang="en-US"/>
              <a:t>Click to edit Master title style</a:t>
            </a:r>
          </a:p>
        </p:txBody>
      </p:sp>
      <p:sp>
        <p:nvSpPr>
          <p:cNvPr id="7" name="Rectangle 6"/>
          <p:cNvSpPr/>
          <p:nvPr/>
        </p:nvSpPr>
        <p:spPr>
          <a:xfrm>
            <a:off x="304800" y="243682"/>
            <a:ext cx="76200" cy="5183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a:prstGeom prst="rect">
            <a:avLst/>
          </a:prstGeom>
        </p:spPr>
        <p:txBody>
          <a:bodyPr/>
          <a:lstStyle>
            <a:lvl1pPr>
              <a:defRPr>
                <a:solidFill>
                  <a:schemeClr val="tx1"/>
                </a:solidFill>
              </a:defRPr>
            </a:lvl1pPr>
          </a:lstStyle>
          <a:p>
            <a:r>
              <a:rPr lang="en-US" dirty="0"/>
              <a:t>Footer text goes here.</a:t>
            </a:r>
          </a:p>
        </p:txBody>
      </p:sp>
      <p:cxnSp>
        <p:nvCxnSpPr>
          <p:cNvPr id="5" name="Straight Connector 4"/>
          <p:cNvCxnSpPr/>
          <p:nvPr/>
        </p:nvCxnSpPr>
        <p:spPr>
          <a:xfrm>
            <a:off x="304800" y="243682"/>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34940DC8-EDF8-C59D-D5AF-D4AAEB6F7E0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custDataLst>
      <p:tags r:id="rId1"/>
    </p:custDataLst>
    <p:extLst>
      <p:ext uri="{BB962C8B-B14F-4D97-AF65-F5344CB8AC3E}">
        <p14:creationId xmlns:p14="http://schemas.microsoft.com/office/powerpoint/2010/main" val="3197347401"/>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solidFill>
                  <a:prstClr val="black">
                    <a:tint val="75000"/>
                  </a:prstClr>
                </a:solidFill>
              </a:rPr>
              <a:t>Footer text goes here.</a:t>
            </a: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pPr lvl="0"/>
            <a:r>
              <a:rPr lang="en-US"/>
              <a:t>Click to edit Master text styles</a:t>
            </a:r>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pPr lvl="0"/>
            <a:r>
              <a:rPr lang="en-US"/>
              <a:t>Click to edit Master text styles</a:t>
            </a:r>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pPr lvl="0"/>
            <a:r>
              <a:rPr lang="en-US"/>
              <a:t>Click to edit Master text styles</a:t>
            </a:r>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pPr lvl="0"/>
            <a:r>
              <a:rPr lang="en-US"/>
              <a:t>Click to edit Master text styles</a:t>
            </a:r>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pPr lvl="0"/>
            <a:r>
              <a:rPr lang="en-US"/>
              <a:t>Click to edit Master text styles</a:t>
            </a:r>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pPr lvl="0"/>
            <a:r>
              <a:rPr lang="en-US"/>
              <a:t>Click to edit Master text styles</a:t>
            </a:r>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190454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8054171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52654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417339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287030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9678075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22474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5707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55829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6295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4" name="Slide Number Placeholder 5">
            <a:extLst>
              <a:ext uri="{FF2B5EF4-FFF2-40B4-BE49-F238E27FC236}">
                <a16:creationId xmlns:a16="http://schemas.microsoft.com/office/drawing/2014/main" id="{FC776FB5-A3D2-C0EB-78EF-6CDF5E011D6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4871023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0100906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31153200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2518583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87688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941349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3630804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6816403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39480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963685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0355419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theme" Target="../theme/theme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Rectangle 1">
            <a:extLst>
              <a:ext uri="{FF2B5EF4-FFF2-40B4-BE49-F238E27FC236}">
                <a16:creationId xmlns:a16="http://schemas.microsoft.com/office/drawing/2014/main" id="{1723C1AF-C604-D637-1A55-17831BA52760}"/>
              </a:ext>
            </a:extLst>
          </p:cNvPr>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58B74442-C599-BF92-EE67-4317E72B248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50023769"/>
      </p:ext>
    </p:extLst>
  </p:cSld>
  <p:clrMap bg1="lt1" tx1="dk1" bg2="lt2" tx2="dk2" accent1="accent1" accent2="accent2" accent3="accent3" accent4="accent4" accent5="accent5" accent6="accent6" hlink="hlink" folHlink="folHlink"/>
  <p:sldLayoutIdLst>
    <p:sldLayoutId id="214748366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p:nvSpPr>
        <p:spPr>
          <a:xfrm>
            <a:off x="54677" y="6553200"/>
            <a:ext cx="935921" cy="246221"/>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78407349"/>
      </p:ext>
    </p:extLst>
  </p:cSld>
  <p:clrMap bg1="lt1" tx1="dk1" bg2="lt2" tx2="dk2" accent1="accent1" accent2="accent2" accent3="accent3" accent4="accent4" accent5="accent5" accent6="accent6" hlink="hlink" folHlink="folHlink"/>
  <p:sldLayoutIdLst>
    <p:sldLayoutId id="2147483706" r:id="rId1"/>
    <p:sldLayoutId id="2147483708"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 id="2147483688" r:id="rId20"/>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p:nvSpPr>
        <p:spPr>
          <a:xfrm>
            <a:off x="838200" y="6553200"/>
            <a:ext cx="935921" cy="246221"/>
          </a:xfrm>
          <a:prstGeom prst="rect">
            <a:avLst/>
          </a:prstGeom>
          <a:noFill/>
        </p:spPr>
        <p:txBody>
          <a:bodyPr wrap="square" rtlCol="0">
            <a:spAutoFit/>
          </a:bodyPr>
          <a:lstStyle/>
          <a:p>
            <a:r>
              <a:rPr lang="en-US" sz="1000" b="1" dirty="0">
                <a:solidFill>
                  <a:schemeClr val="tx1"/>
                </a:solidFill>
              </a:rPr>
              <a:t>PUBLIC</a:t>
            </a:r>
          </a:p>
        </p:txBody>
      </p:sp>
    </p:spTree>
    <p:extLst>
      <p:ext uri="{BB962C8B-B14F-4D97-AF65-F5344CB8AC3E}">
        <p14:creationId xmlns:p14="http://schemas.microsoft.com/office/powerpoint/2010/main" val="372573936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87581" y="1933703"/>
            <a:ext cx="5956419" cy="3662541"/>
          </a:xfrm>
          <a:prstGeom prst="rect">
            <a:avLst/>
          </a:prstGeom>
          <a:noFill/>
        </p:spPr>
        <p:txBody>
          <a:bodyPr wrap="square" lIns="91440" tIns="45720" rIns="91440" bIns="45720" rtlCol="0" anchor="t">
            <a:spAutoFit/>
          </a:bodyPr>
          <a:lstStyle/>
          <a:p>
            <a:r>
              <a:rPr lang="en-US" sz="2400" b="1" dirty="0">
                <a:solidFill>
                  <a:schemeClr val="tx2"/>
                </a:solidFill>
                <a:cs typeface="Arial"/>
              </a:rPr>
              <a:t>NPRR 1315</a:t>
            </a:r>
          </a:p>
          <a:p>
            <a:r>
              <a:rPr lang="en-US" sz="2400" b="1" dirty="0">
                <a:solidFill>
                  <a:schemeClr val="tx2"/>
                </a:solidFill>
                <a:cs typeface="Arial"/>
              </a:rPr>
              <a:t>Scope and Timeline </a:t>
            </a:r>
            <a:endParaRPr lang="en-US" sz="2000" dirty="0">
              <a:solidFill>
                <a:schemeClr val="tx2"/>
              </a:solidFill>
              <a:cs typeface="Arial"/>
            </a:endParaRPr>
          </a:p>
          <a:p>
            <a:r>
              <a:rPr lang="en-US" sz="2000" i="1" dirty="0">
                <a:solidFill>
                  <a:schemeClr val="tx2"/>
                </a:solidFill>
                <a:cs typeface="Arial"/>
              </a:rPr>
              <a:t>WMS Discussion Topics</a:t>
            </a:r>
          </a:p>
          <a:p>
            <a:endParaRPr lang="en-US" sz="1000" i="1" dirty="0">
              <a:solidFill>
                <a:schemeClr val="tx2"/>
              </a:solidFill>
            </a:endParaRPr>
          </a:p>
          <a:p>
            <a:endParaRPr lang="en-US" i="1" dirty="0">
              <a:solidFill>
                <a:schemeClr val="tx2"/>
              </a:solidFill>
            </a:endParaRPr>
          </a:p>
          <a:p>
            <a:endParaRPr lang="en-US" i="1" dirty="0">
              <a:solidFill>
                <a:schemeClr val="tx2"/>
              </a:solidFill>
            </a:endParaRPr>
          </a:p>
          <a:p>
            <a:endParaRPr lang="en-US" sz="1000" dirty="0">
              <a:solidFill>
                <a:schemeClr val="tx2"/>
              </a:solidFill>
            </a:endParaRPr>
          </a:p>
          <a:p>
            <a:endParaRPr lang="en-US" i="1" dirty="0">
              <a:solidFill>
                <a:schemeClr val="tx2"/>
              </a:solidFill>
            </a:endParaRPr>
          </a:p>
          <a:p>
            <a:r>
              <a:rPr lang="en-US" dirty="0">
                <a:solidFill>
                  <a:schemeClr val="tx2"/>
                </a:solidFill>
              </a:rPr>
              <a:t>ERCOT</a:t>
            </a:r>
            <a:endParaRPr lang="en-US" sz="1000" dirty="0">
              <a:solidFill>
                <a:schemeClr val="tx2"/>
              </a:solidFill>
            </a:endParaRPr>
          </a:p>
          <a:p>
            <a:endParaRPr lang="en-US" dirty="0">
              <a:solidFill>
                <a:schemeClr val="tx2"/>
              </a:solidFill>
            </a:endParaRPr>
          </a:p>
          <a:p>
            <a:r>
              <a:rPr lang="en-US" dirty="0">
                <a:solidFill>
                  <a:schemeClr val="tx2"/>
                </a:solidFill>
              </a:rPr>
              <a:t>Public</a:t>
            </a:r>
          </a:p>
          <a:p>
            <a:r>
              <a:rPr lang="en-US" dirty="0">
                <a:solidFill>
                  <a:schemeClr val="tx2"/>
                </a:solidFill>
              </a:rPr>
              <a:t>March 4, 2026</a:t>
            </a:r>
          </a:p>
          <a:p>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5910C-D9E4-DD05-48D6-215DB7D19A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F3616B-7659-9A55-B945-64767CB3EDDD}"/>
              </a:ext>
            </a:extLst>
          </p:cNvPr>
          <p:cNvSpPr>
            <a:spLocks noGrp="1"/>
          </p:cNvSpPr>
          <p:nvPr>
            <p:ph type="title"/>
          </p:nvPr>
        </p:nvSpPr>
        <p:spPr>
          <a:xfrm>
            <a:off x="381000" y="243682"/>
            <a:ext cx="8755911" cy="518318"/>
          </a:xfrm>
        </p:spPr>
        <p:txBody>
          <a:bodyPr lIns="91440" tIns="45720" rIns="91440" bIns="45720" anchor="t"/>
          <a:lstStyle/>
          <a:p>
            <a:r>
              <a:rPr lang="en-US" dirty="0"/>
              <a:t>Agenda Item 11: NPRR 1315 (Possible Vote)</a:t>
            </a:r>
          </a:p>
        </p:txBody>
      </p:sp>
      <p:sp>
        <p:nvSpPr>
          <p:cNvPr id="3" name="Content Placeholder 2">
            <a:extLst>
              <a:ext uri="{FF2B5EF4-FFF2-40B4-BE49-F238E27FC236}">
                <a16:creationId xmlns:a16="http://schemas.microsoft.com/office/drawing/2014/main" id="{F7690BBF-1AFE-7502-F2BE-0389AAF69AA3}"/>
              </a:ext>
            </a:extLst>
          </p:cNvPr>
          <p:cNvSpPr>
            <a:spLocks noGrp="1"/>
          </p:cNvSpPr>
          <p:nvPr>
            <p:ph idx="4294967295"/>
          </p:nvPr>
        </p:nvSpPr>
        <p:spPr>
          <a:xfrm>
            <a:off x="0" y="1108075"/>
            <a:ext cx="8534400" cy="5064125"/>
          </a:xfrm>
          <a:prstGeom prst="rect">
            <a:avLst/>
          </a:prstGeom>
        </p:spPr>
        <p:txBody>
          <a:bodyPr/>
          <a:lstStyle/>
          <a:p>
            <a:pPr marL="0" indent="0">
              <a:buNone/>
            </a:pPr>
            <a:endParaRPr lang="en-US" sz="1800" dirty="0"/>
          </a:p>
          <a:p>
            <a:endParaRPr lang="en-US" sz="1400" dirty="0"/>
          </a:p>
        </p:txBody>
      </p:sp>
      <p:sp>
        <p:nvSpPr>
          <p:cNvPr id="2" name="TextBox 1">
            <a:extLst>
              <a:ext uri="{FF2B5EF4-FFF2-40B4-BE49-F238E27FC236}">
                <a16:creationId xmlns:a16="http://schemas.microsoft.com/office/drawing/2014/main" id="{A611243A-EE17-BF7D-E288-5D3A6B675AFB}"/>
              </a:ext>
            </a:extLst>
          </p:cNvPr>
          <p:cNvSpPr txBox="1"/>
          <p:nvPr/>
        </p:nvSpPr>
        <p:spPr>
          <a:xfrm>
            <a:off x="487051" y="1108075"/>
            <a:ext cx="7948795" cy="3970318"/>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u="sng" dirty="0"/>
              <a:t>NPRR 1315: </a:t>
            </a:r>
            <a:r>
              <a:rPr lang="en-US" dirty="0"/>
              <a:t>Changes to Process of Evaluating the Potential Needs for Additional Capacity</a:t>
            </a:r>
          </a:p>
          <a:p>
            <a:r>
              <a:rPr lang="en-US" dirty="0"/>
              <a:t>	</a:t>
            </a:r>
          </a:p>
          <a:p>
            <a:r>
              <a:rPr lang="en-US" dirty="0"/>
              <a:t>Objectives:	</a:t>
            </a:r>
          </a:p>
          <a:p>
            <a:pPr marL="800100" lvl="1" indent="-342900">
              <a:buFont typeface="+mj-lt"/>
              <a:buAutoNum type="alphaLcParenR"/>
            </a:pPr>
            <a:r>
              <a:rPr lang="en-US" dirty="0"/>
              <a:t>Extend Study Horizon up to 2 Years for transmission constraint concerns only and link contract term length to exit strategy</a:t>
            </a:r>
          </a:p>
          <a:p>
            <a:pPr marL="800100" lvl="1" indent="-342900">
              <a:buFont typeface="+mj-lt"/>
              <a:buAutoNum type="alphaLcParenR"/>
            </a:pPr>
            <a:r>
              <a:rPr lang="en-US" dirty="0"/>
              <a:t>Better Define Eligible resources</a:t>
            </a:r>
          </a:p>
          <a:p>
            <a:pPr marL="800100" lvl="1" indent="-342900">
              <a:buFont typeface="+mj-lt"/>
              <a:buAutoNum type="alphaLcParenR"/>
            </a:pPr>
            <a:r>
              <a:rPr lang="en-US" dirty="0"/>
              <a:t>Provide Framework for PUCT Notification</a:t>
            </a:r>
          </a:p>
          <a:p>
            <a:pPr marL="800100" lvl="1" indent="-342900">
              <a:buFont typeface="+mj-lt"/>
              <a:buAutoNum type="alphaLcParenR"/>
            </a:pPr>
            <a:r>
              <a:rPr lang="en-US" dirty="0"/>
              <a:t>Provide Framework for RFP Offers and Payments for new resources </a:t>
            </a:r>
          </a:p>
          <a:p>
            <a:endParaRPr lang="en-US" dirty="0"/>
          </a:p>
          <a:p>
            <a:r>
              <a:rPr lang="en-US" dirty="0"/>
              <a:t>No Impact, No project required.</a:t>
            </a:r>
          </a:p>
          <a:p>
            <a:endParaRPr lang="en-US" dirty="0"/>
          </a:p>
          <a:p>
            <a:r>
              <a:rPr lang="en-US" dirty="0"/>
              <a:t>See ERCOT comments posted last Wednesday 2-25-26</a:t>
            </a:r>
          </a:p>
          <a:p>
            <a:endParaRPr lang="en-US" dirty="0"/>
          </a:p>
        </p:txBody>
      </p:sp>
      <p:sp>
        <p:nvSpPr>
          <p:cNvPr id="7" name="Slide Number Placeholder 6">
            <a:extLst>
              <a:ext uri="{FF2B5EF4-FFF2-40B4-BE49-F238E27FC236}">
                <a16:creationId xmlns:a16="http://schemas.microsoft.com/office/drawing/2014/main" id="{4366D1BC-A3EB-A62E-6CA6-D43CE1E2CF79}"/>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33537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F8D77-ED87-88B1-BCFE-68FDF4D5FC4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95A763-AEEB-4480-126C-E90BAC93FEC4}"/>
              </a:ext>
            </a:extLst>
          </p:cNvPr>
          <p:cNvSpPr>
            <a:spLocks noGrp="1"/>
          </p:cNvSpPr>
          <p:nvPr>
            <p:ph type="title"/>
          </p:nvPr>
        </p:nvSpPr>
        <p:spPr>
          <a:xfrm>
            <a:off x="381000" y="243682"/>
            <a:ext cx="8755911" cy="518318"/>
          </a:xfrm>
        </p:spPr>
        <p:txBody>
          <a:bodyPr lIns="91440" tIns="45720" rIns="91440" bIns="45720" anchor="t"/>
          <a:lstStyle/>
          <a:p>
            <a:r>
              <a:rPr lang="en-US" dirty="0"/>
              <a:t>Agenda Item 11: NPRR 1315 (Possible Vote)</a:t>
            </a:r>
          </a:p>
        </p:txBody>
      </p:sp>
      <p:sp>
        <p:nvSpPr>
          <p:cNvPr id="3" name="Content Placeholder 2">
            <a:extLst>
              <a:ext uri="{FF2B5EF4-FFF2-40B4-BE49-F238E27FC236}">
                <a16:creationId xmlns:a16="http://schemas.microsoft.com/office/drawing/2014/main" id="{D14E4D7B-0789-97C1-6F39-AA5116550A02}"/>
              </a:ext>
            </a:extLst>
          </p:cNvPr>
          <p:cNvSpPr>
            <a:spLocks noGrp="1"/>
          </p:cNvSpPr>
          <p:nvPr>
            <p:ph idx="4294967295"/>
          </p:nvPr>
        </p:nvSpPr>
        <p:spPr>
          <a:xfrm>
            <a:off x="0" y="1108075"/>
            <a:ext cx="8534400" cy="5064125"/>
          </a:xfrm>
          <a:prstGeom prst="rect">
            <a:avLst/>
          </a:prstGeom>
        </p:spPr>
        <p:txBody>
          <a:bodyPr/>
          <a:lstStyle/>
          <a:p>
            <a:pPr marL="0" indent="0">
              <a:buNone/>
            </a:pPr>
            <a:endParaRPr lang="en-US" sz="1800" dirty="0"/>
          </a:p>
          <a:p>
            <a:endParaRPr lang="en-US" sz="1400" dirty="0"/>
          </a:p>
        </p:txBody>
      </p:sp>
      <p:sp>
        <p:nvSpPr>
          <p:cNvPr id="2" name="TextBox 1">
            <a:extLst>
              <a:ext uri="{FF2B5EF4-FFF2-40B4-BE49-F238E27FC236}">
                <a16:creationId xmlns:a16="http://schemas.microsoft.com/office/drawing/2014/main" id="{0ED3EF53-6D74-5270-6B3D-9C5D51858912}"/>
              </a:ext>
            </a:extLst>
          </p:cNvPr>
          <p:cNvSpPr txBox="1"/>
          <p:nvPr/>
        </p:nvSpPr>
        <p:spPr>
          <a:xfrm>
            <a:off x="504635" y="690716"/>
            <a:ext cx="7948795" cy="5539978"/>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Timeline considerations for NPRR1315:</a:t>
            </a:r>
          </a:p>
          <a:p>
            <a:endParaRPr lang="en-US" dirty="0"/>
          </a:p>
          <a:p>
            <a:r>
              <a:rPr lang="en-US" sz="1600" u="sng" dirty="0"/>
              <a:t>Option #1: (Urgency Required at 3/11 PRS Meeting)</a:t>
            </a:r>
            <a:endParaRPr lang="en-US" sz="1600" dirty="0"/>
          </a:p>
          <a:p>
            <a:r>
              <a:rPr lang="en-US" sz="1600" dirty="0"/>
              <a:t>Would need PRS to grant 1315NPRR 'Urgent' status at 3/11 PRS Meeting. Then 1315 only needs to visit PRS once before moving on to TAC.  That 'Urgent' timeline becomes:</a:t>
            </a:r>
          </a:p>
          <a:p>
            <a:endParaRPr lang="en-US" sz="1600" dirty="0"/>
          </a:p>
          <a:p>
            <a:r>
              <a:rPr lang="en-US" sz="1600" dirty="0"/>
              <a:t> (3/4 WMS) &gt; 3/11 PRS (Lang./IA) &gt; 3/25 TAC &gt; 4/21 BOD &gt; 5/29 PUCT </a:t>
            </a:r>
          </a:p>
          <a:p>
            <a:r>
              <a:rPr lang="en-US" sz="1600" dirty="0"/>
              <a:t> </a:t>
            </a:r>
            <a:r>
              <a:rPr lang="en-US" sz="1600" b="1" dirty="0"/>
              <a:t>5/30/26 = Effective Date</a:t>
            </a:r>
            <a:endParaRPr lang="en-US" sz="1600" dirty="0"/>
          </a:p>
          <a:p>
            <a:r>
              <a:rPr lang="en-US" sz="1600" dirty="0"/>
              <a:t> </a:t>
            </a:r>
          </a:p>
          <a:p>
            <a:endParaRPr lang="en-US" sz="1600" dirty="0"/>
          </a:p>
          <a:p>
            <a:r>
              <a:rPr lang="en-US" sz="1600" u="sng" dirty="0"/>
              <a:t>Option 2: (Normal Timeline)</a:t>
            </a:r>
            <a:endParaRPr lang="en-US" sz="1600" dirty="0"/>
          </a:p>
          <a:p>
            <a:r>
              <a:rPr lang="en-US" sz="1600" dirty="0"/>
              <a:t>(3/4 WMS) &gt; 3/11 PRS (Lang.) &gt; 4/15 PRS (IA) &gt; 4/29 TAC &gt; 6/2 BOD &gt; 7/9 PUCT: </a:t>
            </a:r>
            <a:r>
              <a:rPr lang="en-US" sz="1600" b="1" dirty="0"/>
              <a:t>7/10/26 = Effective Date</a:t>
            </a:r>
            <a:r>
              <a:rPr lang="en-US" sz="1600" dirty="0"/>
              <a:t> </a:t>
            </a:r>
          </a:p>
          <a:p>
            <a:endParaRPr lang="en-US" dirty="0"/>
          </a:p>
          <a:p>
            <a:r>
              <a:rPr lang="en-US" dirty="0"/>
              <a:t>What does this focused NPRR provide?</a:t>
            </a:r>
          </a:p>
          <a:p>
            <a:endParaRPr lang="en-US" dirty="0"/>
          </a:p>
          <a:p>
            <a:r>
              <a:rPr lang="en-US" dirty="0"/>
              <a:t>Better transparency, offers, and success for the Request for Proposal (RFP) process for Contracts for Capacity (C4C) for an issue like Far West Texas.  </a:t>
            </a:r>
            <a:r>
              <a:rPr lang="en-US" b="1" u="sng" dirty="0"/>
              <a:t>Scope here is limited to the offers and awards that can be made in response to an RFP.</a:t>
            </a:r>
          </a:p>
        </p:txBody>
      </p:sp>
      <p:sp>
        <p:nvSpPr>
          <p:cNvPr id="7" name="Slide Number Placeholder 6">
            <a:extLst>
              <a:ext uri="{FF2B5EF4-FFF2-40B4-BE49-F238E27FC236}">
                <a16:creationId xmlns:a16="http://schemas.microsoft.com/office/drawing/2014/main" id="{C2B67FCA-C51D-95CD-E19D-32B6A2EE4CB4}"/>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122361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4E554-9DF2-3896-5C71-130F901C28D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15AF8A9-7531-2F31-79C3-689315B67EC9}"/>
              </a:ext>
            </a:extLst>
          </p:cNvPr>
          <p:cNvSpPr>
            <a:spLocks noGrp="1"/>
          </p:cNvSpPr>
          <p:nvPr>
            <p:ph type="title"/>
          </p:nvPr>
        </p:nvSpPr>
        <p:spPr>
          <a:xfrm>
            <a:off x="381000" y="243682"/>
            <a:ext cx="8755911" cy="518318"/>
          </a:xfrm>
        </p:spPr>
        <p:txBody>
          <a:bodyPr lIns="91440" tIns="45720" rIns="91440" bIns="45720" anchor="t"/>
          <a:lstStyle/>
          <a:p>
            <a:r>
              <a:rPr lang="en-US" dirty="0"/>
              <a:t>Additional (and separate) NPRR to Address Other Issues</a:t>
            </a:r>
          </a:p>
        </p:txBody>
      </p:sp>
      <p:sp>
        <p:nvSpPr>
          <p:cNvPr id="3" name="Content Placeholder 2">
            <a:extLst>
              <a:ext uri="{FF2B5EF4-FFF2-40B4-BE49-F238E27FC236}">
                <a16:creationId xmlns:a16="http://schemas.microsoft.com/office/drawing/2014/main" id="{C25DA902-F747-B2DD-C8F0-AC7613C4B1B4}"/>
              </a:ext>
            </a:extLst>
          </p:cNvPr>
          <p:cNvSpPr>
            <a:spLocks noGrp="1"/>
          </p:cNvSpPr>
          <p:nvPr>
            <p:ph idx="4294967295"/>
          </p:nvPr>
        </p:nvSpPr>
        <p:spPr>
          <a:xfrm>
            <a:off x="0" y="1108075"/>
            <a:ext cx="8534400" cy="5064125"/>
          </a:xfrm>
          <a:prstGeom prst="rect">
            <a:avLst/>
          </a:prstGeom>
        </p:spPr>
        <p:txBody>
          <a:bodyPr/>
          <a:lstStyle/>
          <a:p>
            <a:pPr marL="0" indent="0">
              <a:buNone/>
            </a:pPr>
            <a:endParaRPr lang="en-US" sz="1800" dirty="0"/>
          </a:p>
          <a:p>
            <a:endParaRPr lang="en-US" sz="1400" dirty="0"/>
          </a:p>
        </p:txBody>
      </p:sp>
      <p:sp>
        <p:nvSpPr>
          <p:cNvPr id="2" name="TextBox 1">
            <a:extLst>
              <a:ext uri="{FF2B5EF4-FFF2-40B4-BE49-F238E27FC236}">
                <a16:creationId xmlns:a16="http://schemas.microsoft.com/office/drawing/2014/main" id="{4FF88587-D079-EECC-8545-542A9DE73EB1}"/>
              </a:ext>
            </a:extLst>
          </p:cNvPr>
          <p:cNvSpPr txBox="1"/>
          <p:nvPr/>
        </p:nvSpPr>
        <p:spPr>
          <a:xfrm>
            <a:off x="513428" y="685800"/>
            <a:ext cx="7948795" cy="5632311"/>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Scope of NPRR 13XX:  Separate NPRR to Address Other Issues Related to Deployment of C4C Capacity and Pricing</a:t>
            </a:r>
            <a:r>
              <a:rPr lang="en-US" sz="1400" dirty="0"/>
              <a:t> (Likely a project would be needed to implement some items.  Could separate into two NPRRs (One “No IA” NPRR and another NPRR that has an IA and needs a project to implement.)</a:t>
            </a:r>
          </a:p>
          <a:p>
            <a:endParaRPr lang="en-US" dirty="0"/>
          </a:p>
          <a:p>
            <a:r>
              <a:rPr lang="en-US" dirty="0"/>
              <a:t>1)  Adjustments to Mitigated Offer Cap Curve for C4C capacity procured for Transmission Constraints.  [Edit section 4.4.9.4.1 Mitigated Offer Floor (1) (a).]  (Consider manual process described in NPRR784 approach.) </a:t>
            </a:r>
          </a:p>
          <a:p>
            <a:endParaRPr lang="en-US" dirty="0"/>
          </a:p>
          <a:p>
            <a:r>
              <a:rPr lang="en-US" dirty="0"/>
              <a:t>2)  Additions to section 6.5.7.3.1 (Determination of Real-Time Reliability Deployment Price Adder)</a:t>
            </a:r>
          </a:p>
          <a:p>
            <a:endParaRPr lang="en-US" dirty="0"/>
          </a:p>
          <a:p>
            <a:pPr lvl="1"/>
            <a:r>
              <a:rPr lang="en-US" sz="1600" dirty="0"/>
              <a:t>Add to Generation to be Dispatched (GTBD) the MWs directed by ERCOT of the procured C4C capacity from:</a:t>
            </a:r>
          </a:p>
          <a:p>
            <a:pPr lvl="1"/>
            <a:endParaRPr lang="en-US" sz="1600" dirty="0"/>
          </a:p>
          <a:p>
            <a:pPr lvl="1"/>
            <a:r>
              <a:rPr lang="en-US" sz="1600" dirty="0"/>
              <a:t>Demand Response</a:t>
            </a:r>
          </a:p>
          <a:p>
            <a:pPr lvl="1"/>
            <a:r>
              <a:rPr lang="en-US" sz="1600" dirty="0"/>
              <a:t>Settlement Only Generation</a:t>
            </a:r>
          </a:p>
          <a:p>
            <a:endParaRPr lang="en-US" dirty="0"/>
          </a:p>
          <a:p>
            <a:r>
              <a:rPr lang="en-US" dirty="0"/>
              <a:t>Note this would not be a locational price adder.</a:t>
            </a:r>
          </a:p>
          <a:p>
            <a:r>
              <a:rPr lang="en-US" dirty="0"/>
              <a:t>The target could be to get this additional NPRR to the September BoD meeting.</a:t>
            </a:r>
          </a:p>
        </p:txBody>
      </p:sp>
      <p:sp>
        <p:nvSpPr>
          <p:cNvPr id="7" name="Slide Number Placeholder 6">
            <a:extLst>
              <a:ext uri="{FF2B5EF4-FFF2-40B4-BE49-F238E27FC236}">
                <a16:creationId xmlns:a16="http://schemas.microsoft.com/office/drawing/2014/main" id="{08281A00-5220-1E09-B0AF-46722FE742D0}"/>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3127808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F920B-E1AB-57C7-E2D3-97C9F1A4EC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6484625-8900-DE64-271C-F038CE196E89}"/>
              </a:ext>
            </a:extLst>
          </p:cNvPr>
          <p:cNvSpPr>
            <a:spLocks noGrp="1"/>
          </p:cNvSpPr>
          <p:nvPr>
            <p:ph type="title"/>
          </p:nvPr>
        </p:nvSpPr>
        <p:spPr>
          <a:xfrm>
            <a:off x="381000" y="243682"/>
            <a:ext cx="8755911" cy="518318"/>
          </a:xfrm>
        </p:spPr>
        <p:txBody>
          <a:bodyPr lIns="91440" tIns="45720" rIns="91440" bIns="45720" anchor="t"/>
          <a:lstStyle/>
          <a:p>
            <a:r>
              <a:rPr lang="en-US" dirty="0"/>
              <a:t>Other Related NPRRs :</a:t>
            </a:r>
          </a:p>
        </p:txBody>
      </p:sp>
      <p:sp>
        <p:nvSpPr>
          <p:cNvPr id="3" name="Content Placeholder 2">
            <a:extLst>
              <a:ext uri="{FF2B5EF4-FFF2-40B4-BE49-F238E27FC236}">
                <a16:creationId xmlns:a16="http://schemas.microsoft.com/office/drawing/2014/main" id="{13C715B5-3149-6685-C083-22A25F42819B}"/>
              </a:ext>
            </a:extLst>
          </p:cNvPr>
          <p:cNvSpPr>
            <a:spLocks noGrp="1"/>
          </p:cNvSpPr>
          <p:nvPr>
            <p:ph idx="4294967295"/>
          </p:nvPr>
        </p:nvSpPr>
        <p:spPr>
          <a:xfrm>
            <a:off x="0" y="1108075"/>
            <a:ext cx="8534400" cy="5064125"/>
          </a:xfrm>
          <a:prstGeom prst="rect">
            <a:avLst/>
          </a:prstGeom>
        </p:spPr>
        <p:txBody>
          <a:bodyPr/>
          <a:lstStyle/>
          <a:p>
            <a:pPr marL="0" indent="0">
              <a:buNone/>
            </a:pPr>
            <a:endParaRPr lang="en-US" sz="1800" dirty="0"/>
          </a:p>
          <a:p>
            <a:endParaRPr lang="en-US" sz="1400" dirty="0"/>
          </a:p>
        </p:txBody>
      </p:sp>
      <p:sp>
        <p:nvSpPr>
          <p:cNvPr id="2" name="TextBox 1">
            <a:extLst>
              <a:ext uri="{FF2B5EF4-FFF2-40B4-BE49-F238E27FC236}">
                <a16:creationId xmlns:a16="http://schemas.microsoft.com/office/drawing/2014/main" id="{75511A92-F9BC-AC1B-5018-9220BC346AD4}"/>
              </a:ext>
            </a:extLst>
          </p:cNvPr>
          <p:cNvSpPr txBox="1"/>
          <p:nvPr/>
        </p:nvSpPr>
        <p:spPr>
          <a:xfrm>
            <a:off x="487052" y="762000"/>
            <a:ext cx="7948795" cy="5355312"/>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a:p>
            <a:r>
              <a:rPr lang="en-US" b="1" u="sng" dirty="0"/>
              <a:t>NPRR 826: </a:t>
            </a:r>
            <a:r>
              <a:rPr lang="en-US" dirty="0"/>
              <a:t>Mitigated Offer Caps for RMR Units [Approved 2-11-2020]  	Addresses RMR Resources only</a:t>
            </a:r>
          </a:p>
          <a:p>
            <a:r>
              <a:rPr lang="en-US" dirty="0"/>
              <a:t>	Implementation estimated to be many months away --- even after 	giving it a high priority</a:t>
            </a:r>
          </a:p>
          <a:p>
            <a:endParaRPr lang="en-US" dirty="0"/>
          </a:p>
          <a:p>
            <a:endParaRPr lang="en-US" dirty="0"/>
          </a:p>
          <a:p>
            <a:r>
              <a:rPr lang="en-US" b="1" u="sng" dirty="0"/>
              <a:t>NPRR 784:</a:t>
            </a:r>
            <a:r>
              <a:rPr lang="en-US" dirty="0"/>
              <a:t> Mitigated Offer Caps for RMR Units [Rejected 8-9-2016]</a:t>
            </a:r>
          </a:p>
          <a:p>
            <a:r>
              <a:rPr lang="en-US" dirty="0"/>
              <a:t>	Maybe this manual process could be implemented until NPRR 826 	is implemented</a:t>
            </a:r>
          </a:p>
          <a:p>
            <a:endParaRPr lang="en-US" dirty="0"/>
          </a:p>
          <a:p>
            <a:endParaRPr lang="en-US" dirty="0"/>
          </a:p>
          <a:p>
            <a:r>
              <a:rPr lang="en-US" b="1" u="sng" dirty="0"/>
              <a:t>NPRR 1307:</a:t>
            </a:r>
            <a:r>
              <a:rPr lang="en-US" dirty="0"/>
              <a:t> Revised Definition of Mitigation Plan</a:t>
            </a:r>
          </a:p>
          <a:p>
            <a:r>
              <a:rPr lang="en-US" dirty="0"/>
              <a:t>	See 3-2-26 ERCOT Comments</a:t>
            </a:r>
          </a:p>
          <a:p>
            <a:endParaRPr lang="en-US" dirty="0"/>
          </a:p>
          <a:p>
            <a:endParaRPr lang="en-US" dirty="0"/>
          </a:p>
          <a:p>
            <a:r>
              <a:rPr lang="en-US" dirty="0"/>
              <a:t>NPRRs 826 and 1307 continue regardless of NPRR 1315.  NPRR 784 was rejected in 2016. </a:t>
            </a:r>
          </a:p>
          <a:p>
            <a:endParaRPr lang="en-US" dirty="0"/>
          </a:p>
        </p:txBody>
      </p:sp>
      <p:sp>
        <p:nvSpPr>
          <p:cNvPr id="7" name="Slide Number Placeholder 6">
            <a:extLst>
              <a:ext uri="{FF2B5EF4-FFF2-40B4-BE49-F238E27FC236}">
                <a16:creationId xmlns:a16="http://schemas.microsoft.com/office/drawing/2014/main" id="{281B9A2C-D7F8-188C-B25B-9874D111D0A0}"/>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1573066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3FE50-CE47-5981-22EC-B2D4229D516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29A8C2D-6DD1-0C9E-30B8-3D77DC953134}"/>
              </a:ext>
            </a:extLst>
          </p:cNvPr>
          <p:cNvSpPr>
            <a:spLocks noGrp="1"/>
          </p:cNvSpPr>
          <p:nvPr>
            <p:ph type="title"/>
          </p:nvPr>
        </p:nvSpPr>
        <p:spPr>
          <a:xfrm>
            <a:off x="381000" y="243682"/>
            <a:ext cx="8755911" cy="518318"/>
          </a:xfrm>
        </p:spPr>
        <p:txBody>
          <a:bodyPr lIns="91440" tIns="45720" rIns="91440" bIns="45720" anchor="t"/>
          <a:lstStyle/>
          <a:p>
            <a:r>
              <a:rPr lang="en-US" dirty="0"/>
              <a:t>Appendix:</a:t>
            </a:r>
          </a:p>
        </p:txBody>
      </p:sp>
      <p:sp>
        <p:nvSpPr>
          <p:cNvPr id="3" name="Content Placeholder 2">
            <a:extLst>
              <a:ext uri="{FF2B5EF4-FFF2-40B4-BE49-F238E27FC236}">
                <a16:creationId xmlns:a16="http://schemas.microsoft.com/office/drawing/2014/main" id="{3121A2DA-2A5F-3545-259B-779507988A71}"/>
              </a:ext>
            </a:extLst>
          </p:cNvPr>
          <p:cNvSpPr>
            <a:spLocks noGrp="1"/>
          </p:cNvSpPr>
          <p:nvPr>
            <p:ph idx="4294967295"/>
          </p:nvPr>
        </p:nvSpPr>
        <p:spPr>
          <a:xfrm>
            <a:off x="0" y="1108075"/>
            <a:ext cx="8534400" cy="5064125"/>
          </a:xfrm>
          <a:prstGeom prst="rect">
            <a:avLst/>
          </a:prstGeom>
        </p:spPr>
        <p:txBody>
          <a:bodyPr/>
          <a:lstStyle/>
          <a:p>
            <a:pPr marL="0" indent="0">
              <a:buNone/>
            </a:pPr>
            <a:endParaRPr lang="en-US" sz="1800" dirty="0"/>
          </a:p>
          <a:p>
            <a:endParaRPr lang="en-US" sz="1400" dirty="0"/>
          </a:p>
        </p:txBody>
      </p:sp>
      <p:sp>
        <p:nvSpPr>
          <p:cNvPr id="2" name="TextBox 1">
            <a:extLst>
              <a:ext uri="{FF2B5EF4-FFF2-40B4-BE49-F238E27FC236}">
                <a16:creationId xmlns:a16="http://schemas.microsoft.com/office/drawing/2014/main" id="{85BDFEC6-BFA9-B913-2690-5F28136CB698}"/>
              </a:ext>
            </a:extLst>
          </p:cNvPr>
          <p:cNvSpPr txBox="1"/>
          <p:nvPr/>
        </p:nvSpPr>
        <p:spPr>
          <a:xfrm>
            <a:off x="487052" y="762000"/>
            <a:ext cx="7948795" cy="5940088"/>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u="sng" dirty="0"/>
              <a:t>4.4.9.4.1 Mitigated Offer Cap (1)(a):</a:t>
            </a:r>
          </a:p>
          <a:p>
            <a:endParaRPr lang="en-US" dirty="0"/>
          </a:p>
          <a:p>
            <a:r>
              <a:rPr lang="en-US" sz="1400" dirty="0"/>
              <a:t>For a Resource contracted by ERCOT under paragraph (4) of Section 6.5.1.1, ERCOT Control Area Authority, ERCOT shall increase the O&amp;M cost such that every point on the MOC curve is greater than the effective Value of Lost Load (VOLL) in $/MWh. </a:t>
            </a:r>
          </a:p>
          <a:p>
            <a:endParaRPr lang="en-US" dirty="0"/>
          </a:p>
          <a:p>
            <a:endParaRPr lang="en-US" dirty="0"/>
          </a:p>
          <a:p>
            <a:endParaRPr lang="en-US" dirty="0"/>
          </a:p>
          <a:p>
            <a:r>
              <a:rPr lang="en-US" u="sng" dirty="0"/>
              <a:t>NPRR 784 language (rejected in 2016):</a:t>
            </a:r>
          </a:p>
          <a:p>
            <a:endParaRPr lang="en-US" dirty="0"/>
          </a:p>
          <a:p>
            <a:r>
              <a:rPr lang="en-US" sz="1400" dirty="0"/>
              <a:t>For each RMR Unit contracted by ERCOT under Section 3.14.1, Reliability Must Run, </a:t>
            </a:r>
            <a:r>
              <a:rPr lang="en-US" sz="1400" dirty="0">
                <a:highlight>
                  <a:srgbClr val="FFFF00"/>
                </a:highlight>
              </a:rPr>
              <a:t>in consideration of the Shadow Price caps of the transmission constraints which the RMR Unit may be required to resolve and variations in transmission system topology, </a:t>
            </a:r>
            <a:r>
              <a:rPr lang="en-US" sz="1400" dirty="0"/>
              <a:t>ERCOT shall set the Mitigated Offer Cap curve equal to the highest value (in $/MWh, not exceeding SWCAP) that is expected to allow SCED to Dispatch the RMR Unit.  The value that will be used for the Mitigated Offer Cap curve shall be initially determined and communicated as part of the Market Notice issued for the status of the RMR Unit, as described in paragraph (6) of Section 3.14.1.2, ERCOT Evaluation.  The Mitigated Offer Cap curve may be modified by ERCOT to ensure that the RMR Unit is Dispatched by SCED to help resolve transmission congestion in Real-Time or to allow the RMR Unit to be Dispatched by SCED after other Resources.  Any modification to the Mitigated Offer Cap curve by ERCOT shall be communicated by Market Notice</a:t>
            </a:r>
            <a:r>
              <a:rPr lang="en-US" dirty="0"/>
              <a:t>.</a:t>
            </a:r>
          </a:p>
          <a:p>
            <a:endParaRPr lang="en-US" dirty="0"/>
          </a:p>
          <a:p>
            <a:endParaRPr lang="en-US" dirty="0"/>
          </a:p>
          <a:p>
            <a:endParaRPr lang="en-US" dirty="0"/>
          </a:p>
        </p:txBody>
      </p:sp>
      <p:sp>
        <p:nvSpPr>
          <p:cNvPr id="7" name="Slide Number Placeholder 6">
            <a:extLst>
              <a:ext uri="{FF2B5EF4-FFF2-40B4-BE49-F238E27FC236}">
                <a16:creationId xmlns:a16="http://schemas.microsoft.com/office/drawing/2014/main" id="{2022B506-2A80-F2B9-8468-4FEC04279815}"/>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350048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4764B712-AB30-40B0-A894-C11C42DBF297}"/>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ERCOT-Deck4x3" id="{C2B3BEA3-E4A4-40EE-BC60-27E560955644}" vid="{103D82AB-1446-4E83-A5B7-8E2AEB079252}"/>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FAF7D0C8-D5BC-4C91-A928-27C3CB0CE2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2.xml><?xml version="1.0" encoding="utf-8"?>
<ds:datastoreItem xmlns:ds="http://schemas.openxmlformats.org/officeDocument/2006/customXml" ds:itemID="{ABA6DCC4-601B-4ED5-9065-ADE652E943A6}">
  <ds:schemaRefs>
    <ds:schemaRef ds:uri="c34af464-7aa1-4edd-9be4-83dffc1cb92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163D459-1C05-483F-85D1-C9E478EC32CC}">
  <ds:schemaRefs>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http://purl.org/dc/dcmitype/"/>
    <ds:schemaRef ds:uri="http://purl.org/dc/terms/"/>
    <ds:schemaRef ds:uri="http://purl.org/dc/elements/1.1/"/>
    <ds:schemaRef ds:uri="http://schemas.openxmlformats.org/package/2006/metadata/core-properties"/>
    <ds:schemaRef ds:uri="c34af464-7aa1-4edd-9be4-83dffc1cb926"/>
  </ds:schemaRefs>
</ds:datastoreItem>
</file>

<file path=docProps/app.xml><?xml version="1.0" encoding="utf-8"?>
<Properties xmlns="http://schemas.openxmlformats.org/officeDocument/2006/extended-properties" xmlns:vt="http://schemas.openxmlformats.org/officeDocument/2006/docPropsVTypes">
  <Template/>
  <TotalTime>7918</TotalTime>
  <Words>803</Words>
  <Application>Microsoft Office PowerPoint</Application>
  <PresentationFormat>On-screen Show (4:3)</PresentationFormat>
  <Paragraphs>85</Paragraphs>
  <Slides>6</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6</vt:i4>
      </vt:variant>
    </vt:vector>
  </HeadingPairs>
  <TitlesOfParts>
    <vt:vector size="11" baseType="lpstr">
      <vt:lpstr>Arial</vt:lpstr>
      <vt:lpstr>Calibri</vt:lpstr>
      <vt:lpstr>Cover Slide</vt:lpstr>
      <vt:lpstr>Horizontal Theme</vt:lpstr>
      <vt:lpstr>Vertical Theme</vt:lpstr>
      <vt:lpstr>PowerPoint Presentation</vt:lpstr>
      <vt:lpstr>Agenda Item 11: NPRR 1315 (Possible Vote)</vt:lpstr>
      <vt:lpstr>Agenda Item 11: NPRR 1315 (Possible Vote)</vt:lpstr>
      <vt:lpstr>Additional (and separate) NPRR to Address Other Issues</vt:lpstr>
      <vt:lpstr>Other Related NPRRs :</vt:lpstr>
      <vt:lpstr>Appendix:</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Ragsdale, Kenneth</cp:lastModifiedBy>
  <cp:revision>131</cp:revision>
  <cp:lastPrinted>2016-01-21T20:53:15Z</cp:lastPrinted>
  <dcterms:created xsi:type="dcterms:W3CDTF">2016-01-21T15:20:31Z</dcterms:created>
  <dcterms:modified xsi:type="dcterms:W3CDTF">2026-03-03T19:53:08Z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y fmtid="{D5CDD505-2E9C-101B-9397-08002B2CF9AE}" pid="3" name="MSIP_Label_7084cbda-52b8-46fb-a7b7-cb5bd465ed85_Enabled">
    <vt:lpwstr>true</vt:lpwstr>
  </property>
  <property fmtid="{D5CDD505-2E9C-101B-9397-08002B2CF9AE}" pid="4" name="MSIP_Label_7084cbda-52b8-46fb-a7b7-cb5bd465ed85_SetDate">
    <vt:lpwstr>2024-09-23T18:43:39Z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53a774b4-a624-4b7a-9ca4-dbbe509a229f</vt:lpwstr>
  </property>
  <property fmtid="{D5CDD505-2E9C-101B-9397-08002B2CF9AE}" pid="9" name="MSIP_Label_7084cbda-52b8-46fb-a7b7-cb5bd465ed85_ContentBits">
    <vt:lpwstr>0</vt:lpwstr>
  </property>
</Properties>
</file>